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2C9C7-7763-409E-8C12-41D511921F5E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244E1-3285-4FB2-ABB5-ED6A0B627B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1739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59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345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3459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3459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4436F4B-C0F4-4E96-BE25-959EC4C6D00C}" type="slidenum">
              <a:rPr lang="es-ES_tradnl" altLang="es-ES"/>
              <a:pPr/>
              <a:t>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5615437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5302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5302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5302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1B50398-3B01-4901-8918-45846AAB4012}" type="slidenum">
              <a:rPr lang="es-ES_tradnl" altLang="es-ES"/>
              <a:pPr/>
              <a:t>11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603182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07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550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5507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5507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8DE109C-56E1-4317-A9F8-4E0BCEF66283}" type="slidenum">
              <a:rPr lang="es-ES_tradnl" altLang="es-ES"/>
              <a:pPr/>
              <a:t>12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622356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2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5712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5712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5712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FBBCFDE-AD29-4098-B86A-DA627BA9993A}" type="slidenum">
              <a:rPr lang="es-ES_tradnl" altLang="es-ES"/>
              <a:pPr/>
              <a:t>13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0466299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17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591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5917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5917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CE8B479-40A3-4A71-9A6A-1947D6A6394B}" type="slidenum">
              <a:rPr lang="es-ES_tradnl" altLang="es-ES"/>
              <a:pPr/>
              <a:t>14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6936613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21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612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6122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6122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BC343E9-7504-4102-9CE5-E047311DF237}" type="slidenum">
              <a:rPr lang="es-ES_tradnl" altLang="es-ES"/>
              <a:pPr/>
              <a:t>15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956537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26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632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6326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6326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1D69F32-EF2D-4B7B-A6A3-D6D692E95342}" type="slidenum">
              <a:rPr lang="es-ES_tradnl" altLang="es-ES"/>
              <a:pPr/>
              <a:t>16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0255333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31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653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6531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6531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4B623C4-CB1F-45E9-B7C6-0208E33458F1}" type="slidenum">
              <a:rPr lang="es-ES_tradnl" altLang="es-ES"/>
              <a:pPr/>
              <a:t>17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8653696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6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673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6736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6736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BA9719D-3F1A-47FD-9DA3-75AD8931853E}" type="slidenum">
              <a:rPr lang="es-ES_tradnl" altLang="es-ES"/>
              <a:pPr/>
              <a:t>18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7963885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694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6941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6941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AA1433E-8108-48FB-B1F9-5F204ADB6E1C}" type="slidenum">
              <a:rPr lang="es-ES_tradnl" altLang="es-ES"/>
              <a:pPr/>
              <a:t>19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2220779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45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714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7146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7146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ABA1574-CFA2-4E5D-8B3F-3C1B0003C8D2}" type="slidenum">
              <a:rPr lang="es-ES_tradnl" altLang="es-ES"/>
              <a:pPr/>
              <a:t>20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779289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4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3664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3664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3664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919DC75-930A-4B84-B385-BEA4772EDCFD}" type="slidenum">
              <a:rPr lang="es-ES_tradnl" altLang="es-ES"/>
              <a:pPr/>
              <a:t>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166110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50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735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7350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7350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A5987927-B447-4CB8-8F66-1625DF6A65C5}" type="slidenum">
              <a:rPr lang="es-ES_tradnl" altLang="es-ES"/>
              <a:pPr/>
              <a:t>21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902235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69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386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3869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3869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1C1E953-E86D-4E74-8BD4-CABE3C07BE53}" type="slidenum">
              <a:rPr lang="es-ES_tradnl" altLang="es-ES"/>
              <a:pPr/>
              <a:t>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79729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73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407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4074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4074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55A6093-79C4-46F7-A174-DEFE6D7C22E5}" type="slidenum">
              <a:rPr lang="es-ES_tradnl" altLang="es-ES"/>
              <a:pPr/>
              <a:t>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239631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78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427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4278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4278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B807387-32E9-456D-B625-8A8A8F2B99E8}" type="slidenum">
              <a:rPr lang="es-ES_tradnl" altLang="es-ES"/>
              <a:pPr/>
              <a:t>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783352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83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448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4483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4483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E1D17F2-E718-4CC3-8930-98C0FF6D45DA}" type="slidenum">
              <a:rPr lang="es-ES_tradnl" altLang="es-ES"/>
              <a:pPr/>
              <a:t>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477927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8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468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4688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4688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6114BFD-B704-413F-B8C0-3A9E681BD00F}" type="slidenum">
              <a:rPr lang="es-ES_tradnl" altLang="es-ES"/>
              <a:pPr/>
              <a:t>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068784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93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489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4893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4893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E478822-8FC1-4A3C-8086-0A4BE7B73D2C}" type="slidenum">
              <a:rPr lang="es-ES_tradnl" altLang="es-ES"/>
              <a:pPr/>
              <a:t>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462641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97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5097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115098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115098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EA4113B-46C1-467F-8E16-B55ACADFEC47}" type="slidenum">
              <a:rPr lang="es-ES_tradnl" altLang="es-ES"/>
              <a:pPr/>
              <a:t>10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129043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108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771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2264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0978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591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1642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18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9030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eño personaliza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28588"/>
            <a:ext cx="10947400" cy="1433512"/>
          </a:xfrm>
        </p:spPr>
        <p:txBody>
          <a:bodyPr/>
          <a:lstStyle/>
          <a:p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4B10FF55-EDB7-4058-8371-C617FB485CF7}" type="datetime1">
              <a:rPr lang="es-ES" altLang="en-US"/>
              <a:pPr/>
              <a:t>12/04/2022</a:t>
            </a:fld>
            <a:endParaRPr lang="es-ES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E0EF7D-3F4E-462F-9EBD-9DD1670BD243}" type="slidenum">
              <a:rPr lang="en-GB" altLang="es-ES"/>
              <a:pPr/>
              <a:t>‹Nº›</a:t>
            </a:fld>
            <a:endParaRPr lang="en-GB" altLang="es-ES"/>
          </a:p>
        </p:txBody>
      </p:sp>
    </p:spTree>
    <p:extLst>
      <p:ext uri="{BB962C8B-B14F-4D97-AF65-F5344CB8AC3E}">
        <p14:creationId xmlns:p14="http://schemas.microsoft.com/office/powerpoint/2010/main" val="3904059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s-ES" noProof="1" smtClean="0"/>
              <a:t>Haga clic para modificar el estilo de título del patrón</a:t>
            </a:r>
            <a:endParaRPr lang="es-ES" noProof="1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 hasCustomPrompt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s-ES" noProof="1" smtClean="0"/>
              <a:t>Haga clic para modificar el estilo de texto del patrón</a:t>
            </a:r>
          </a:p>
          <a:p>
            <a:pPr lvl="1"/>
            <a:r>
              <a:rPr lang="es-ES" noProof="1" smtClean="0"/>
              <a:t>Segundo nivel</a:t>
            </a:r>
          </a:p>
          <a:p>
            <a:pPr lvl="2"/>
            <a:r>
              <a:rPr lang="es-ES" noProof="1" smtClean="0"/>
              <a:t>Tercer nivel</a:t>
            </a:r>
          </a:p>
          <a:p>
            <a:pPr lvl="3"/>
            <a:r>
              <a:rPr lang="es-ES" noProof="1" smtClean="0"/>
              <a:t>Cuarto nivel</a:t>
            </a:r>
          </a:p>
          <a:p>
            <a:pPr lvl="4"/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s-ES" noProof="1" smtClean="0"/>
              <a:t>Haga clic para modificar el estilo de texto del patrón</a:t>
            </a:r>
          </a:p>
          <a:p>
            <a:pPr lvl="1"/>
            <a:r>
              <a:rPr lang="es-ES" noProof="1" smtClean="0"/>
              <a:t>Segundo nivel</a:t>
            </a:r>
          </a:p>
          <a:p>
            <a:pPr lvl="2"/>
            <a:r>
              <a:rPr lang="es-ES" noProof="1" smtClean="0"/>
              <a:t>Tercer nivel</a:t>
            </a:r>
          </a:p>
          <a:p>
            <a:pPr lvl="3"/>
            <a:r>
              <a:rPr lang="es-ES" noProof="1" smtClean="0"/>
              <a:t>Cuarto nivel</a:t>
            </a:r>
          </a:p>
          <a:p>
            <a:pPr lvl="4"/>
            <a:r>
              <a:rPr lang="es-ES" noProof="1" smtClean="0"/>
              <a:t>Quinto nivel</a:t>
            </a:r>
            <a:endParaRPr lang="es-ES" noProof="1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44EE5-DC25-402A-BC11-100B6906462F}" type="datetime1">
              <a:rPr lang="es-ES" altLang="en-US"/>
              <a:pPr/>
              <a:t>12/04/2022</a:t>
            </a:fld>
            <a:endParaRPr lang="es-ES" alt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C92AA-B8B9-4DF2-AB16-DA07F5C4B9D8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  <p:extLst>
      <p:ext uri="{BB962C8B-B14F-4D97-AF65-F5344CB8AC3E}">
        <p14:creationId xmlns:p14="http://schemas.microsoft.com/office/powerpoint/2010/main" val="1548691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08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08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036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568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5797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76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8025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384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7A3D5-D8E0-46FA-83B1-F230EB468B2D}" type="datetimeFigureOut">
              <a:rPr lang="es-ES" smtClean="0"/>
              <a:t>12/04/2022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6DA193-031D-4FB7-938C-B4DB6CC6D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444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6402" name="Picture 2" descr="Diario Correo | El Diario de to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456" y="2312894"/>
            <a:ext cx="7858873" cy="4390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2526179" y="261283"/>
            <a:ext cx="8704916" cy="2051611"/>
          </a:xfrm>
          <a:prstGeom prst="rect">
            <a:avLst/>
          </a:prstGeom>
        </p:spPr>
        <p:txBody>
          <a:bodyPr vert="horz" lIns="92160" tIns="46080" rIns="92160" bIns="4608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8800" b="1" smtClean="0"/>
              <a:t>HEMODIALISIS</a:t>
            </a:r>
            <a:endParaRPr lang="en-GB" altLang="es-ES" sz="8800" b="1" dirty="0"/>
          </a:p>
        </p:txBody>
      </p:sp>
    </p:spTree>
    <p:extLst>
      <p:ext uri="{BB962C8B-B14F-4D97-AF65-F5344CB8AC3E}">
        <p14:creationId xmlns:p14="http://schemas.microsoft.com/office/powerpoint/2010/main" val="243685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95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647701"/>
            <a:ext cx="8229600" cy="1433513"/>
          </a:xfrm>
        </p:spPr>
        <p:txBody>
          <a:bodyPr vert="horz" lIns="92160" tIns="46080" rIns="92160" bIns="46080" rtlCol="0" anchor="ctr">
            <a:norm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CRITERIOS PARA INICIAR HEMODIALISIS</a:t>
            </a:r>
          </a:p>
        </p:txBody>
      </p:sp>
      <p:sp>
        <p:nvSpPr>
          <p:cNvPr id="1149954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1981200" y="2117726"/>
            <a:ext cx="4025900" cy="4525963"/>
          </a:xfrm>
        </p:spPr>
        <p:txBody>
          <a:bodyPr vert="horz" lIns="92160" tIns="46080" rIns="92160" bIns="46080" rtlCol="0">
            <a:normAutofit/>
          </a:bodyPr>
          <a:lstStyle/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Aclaramientos de creatinina 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200"/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15 ml/min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10 ml/min</a:t>
            </a: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UREA   &gt; 200</a:t>
            </a:r>
          </a:p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BUN &gt;100</a:t>
            </a:r>
          </a:p>
        </p:txBody>
      </p:sp>
      <p:sp>
        <p:nvSpPr>
          <p:cNvPr id="1149955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6184900" y="2143126"/>
            <a:ext cx="4025900" cy="4525963"/>
          </a:xfrm>
        </p:spPr>
        <p:txBody>
          <a:bodyPr/>
          <a:lstStyle/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Concentraciones séricas de creatinina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6 mg/dl (diabético)</a:t>
            </a:r>
            <a:r>
              <a:rPr lang="ar-SA" altLang="es-ES" sz="3200"/>
              <a:t>‏</a:t>
            </a:r>
            <a:endParaRPr lang="en-GB" altLang="es-ES" sz="3200"/>
          </a:p>
          <a:p>
            <a:pPr>
              <a:spcBef>
                <a:spcPts val="700"/>
              </a:spcBef>
              <a:buFont typeface="Wingdings" panose="05000000000000000000" pitchFamily="2" charset="2"/>
              <a:buChar char="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 8 mg/dl (no diabéticos)</a:t>
            </a:r>
            <a:r>
              <a:rPr lang="ar-SA" altLang="es-ES" sz="3200"/>
              <a:t>‏</a:t>
            </a:r>
            <a:endParaRPr lang="en-GB" altLang="es-ES" sz="3200"/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200"/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200"/>
          </a:p>
        </p:txBody>
      </p:sp>
      <p:sp>
        <p:nvSpPr>
          <p:cNvPr id="1149956" name="AutoShape 4"/>
          <p:cNvSpPr>
            <a:spLocks noChangeArrowheads="1"/>
          </p:cNvSpPr>
          <p:nvPr/>
        </p:nvSpPr>
        <p:spPr bwMode="auto">
          <a:xfrm>
            <a:off x="4595814" y="3929063"/>
            <a:ext cx="1296987" cy="360362"/>
          </a:xfrm>
          <a:prstGeom prst="rightArrow">
            <a:avLst>
              <a:gd name="adj1" fmla="val 50000"/>
              <a:gd name="adj2" fmla="val 89911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1149957" name="AutoShape 5"/>
          <p:cNvSpPr>
            <a:spLocks noChangeArrowheads="1"/>
          </p:cNvSpPr>
          <p:nvPr/>
        </p:nvSpPr>
        <p:spPr bwMode="auto">
          <a:xfrm>
            <a:off x="4595814" y="4500563"/>
            <a:ext cx="1296987" cy="360362"/>
          </a:xfrm>
          <a:prstGeom prst="rightArrow">
            <a:avLst>
              <a:gd name="adj1" fmla="val 50000"/>
              <a:gd name="adj2" fmla="val 89911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24567742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001" name="Rectangle 1"/>
          <p:cNvSpPr>
            <a:spLocks noGrp="1" noChangeArrowheads="1"/>
          </p:cNvSpPr>
          <p:nvPr>
            <p:ph type="title"/>
          </p:nvPr>
        </p:nvSpPr>
        <p:spPr>
          <a:xfrm>
            <a:off x="2366963" y="1000125"/>
            <a:ext cx="8229600" cy="1143000"/>
          </a:xfrm>
        </p:spPr>
        <p:txBody>
          <a:bodyPr vert="horz" lIns="92160" tIns="46080" rIns="92160" bIns="4608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ESQUEMA TERAPEUTICO</a:t>
            </a:r>
          </a:p>
        </p:txBody>
      </p:sp>
      <p:sp>
        <p:nvSpPr>
          <p:cNvPr id="1152002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046288"/>
            <a:ext cx="8229600" cy="4525962"/>
          </a:xfrm>
        </p:spPr>
        <p:txBody>
          <a:bodyPr vert="horz" lIns="92160" tIns="46080" rIns="92160" bIns="46080" rtlCol="0">
            <a:normAutofit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Tres sesiones a la semana durante 5 horas.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Cada una puede corregir un aclaramiento de úrea                corresponde 20ml/min en un individuo de 70 Kg</a:t>
            </a:r>
          </a:p>
        </p:txBody>
      </p:sp>
      <p:sp>
        <p:nvSpPr>
          <p:cNvPr id="1152003" name="AutoShape 3"/>
          <p:cNvSpPr>
            <a:spLocks noChangeArrowheads="1"/>
          </p:cNvSpPr>
          <p:nvPr/>
        </p:nvSpPr>
        <p:spPr bwMode="auto">
          <a:xfrm>
            <a:off x="3309938" y="3286125"/>
            <a:ext cx="1008062" cy="215900"/>
          </a:xfrm>
          <a:prstGeom prst="notchedRightArrow">
            <a:avLst>
              <a:gd name="adj1" fmla="val 50000"/>
              <a:gd name="adj2" fmla="val 116641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66354829"/>
      </p:ext>
    </p:extLst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049" name="Rectangle 1"/>
          <p:cNvSpPr>
            <a:spLocks noGrp="1" noChangeArrowheads="1"/>
          </p:cNvSpPr>
          <p:nvPr>
            <p:ph type="title"/>
          </p:nvPr>
        </p:nvSpPr>
        <p:spPr>
          <a:xfrm>
            <a:off x="2166938" y="500064"/>
            <a:ext cx="7772400" cy="147002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ACCESO VASCULAR</a:t>
            </a:r>
          </a:p>
        </p:txBody>
      </p:sp>
      <p:pic>
        <p:nvPicPr>
          <p:cNvPr id="115405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6" y="2143125"/>
            <a:ext cx="6086475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483447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577850"/>
            <a:ext cx="8229600" cy="1143000"/>
          </a:xfrm>
        </p:spPr>
        <p:txBody>
          <a:bodyPr vert="horz" lIns="92160" tIns="46080" rIns="92160" bIns="4608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FÍSTULA ARTERIO-VENOSA</a:t>
            </a:r>
            <a:r>
              <a:rPr lang="en-GB" altLang="es-ES" sz="4000" b="1" dirty="0"/>
              <a:t>:</a:t>
            </a:r>
          </a:p>
        </p:txBody>
      </p:sp>
      <p:sp>
        <p:nvSpPr>
          <p:cNvPr id="115609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903413"/>
            <a:ext cx="4329113" cy="4525962"/>
          </a:xfrm>
        </p:spPr>
        <p:txBody>
          <a:bodyPr vert="horz" lIns="92160" tIns="46080" rIns="92160" bIns="46080" rtlCol="0">
            <a:normAutofit/>
          </a:bodyPr>
          <a:lstStyle/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Requiere el establecimiento de una anastomosis entre una arteria y una vena adecuadas cercana una de otra.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 </a:t>
            </a:r>
          </a:p>
        </p:txBody>
      </p:sp>
      <p:pic>
        <p:nvPicPr>
          <p:cNvPr id="1156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264" y="2492376"/>
            <a:ext cx="3665537" cy="3529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3347059"/>
      </p:ext>
    </p:extLst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145" name="Rectangle 1"/>
          <p:cNvSpPr>
            <a:spLocks noGrp="1" noChangeArrowheads="1"/>
          </p:cNvSpPr>
          <p:nvPr>
            <p:ph type="title"/>
          </p:nvPr>
        </p:nvSpPr>
        <p:spPr>
          <a:xfrm>
            <a:off x="2063750" y="-142875"/>
            <a:ext cx="7086600" cy="2105025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MONITORIZACIÓN Y VIGILANCIA DEL ACCESO VASCULAR</a:t>
            </a:r>
          </a:p>
        </p:txBody>
      </p:sp>
      <p:sp>
        <p:nvSpPr>
          <p:cNvPr id="1158146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2452688" y="1789114"/>
            <a:ext cx="3467100" cy="453707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Se basa en: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Identificación  de  pctes con alto riesgo de trombosis del acceso 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Corrección electiva de las lesiones estenóticas </a:t>
            </a:r>
          </a:p>
        </p:txBody>
      </p:sp>
      <p:sp>
        <p:nvSpPr>
          <p:cNvPr id="1158147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6383338" y="1785939"/>
            <a:ext cx="3467100" cy="3405187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7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Disminuye fracaso  del acceso vascular </a:t>
            </a:r>
          </a:p>
          <a:p>
            <a:pPr>
              <a:spcBef>
                <a:spcPts val="75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Mejora la evolución de los pacientes </a:t>
            </a:r>
          </a:p>
        </p:txBody>
      </p:sp>
      <p:pic>
        <p:nvPicPr>
          <p:cNvPr id="1158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25" y="188914"/>
            <a:ext cx="12954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495538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193" name="Rectangle 1"/>
          <p:cNvSpPr>
            <a:spLocks noGrp="1" noChangeArrowheads="1"/>
          </p:cNvSpPr>
          <p:nvPr>
            <p:ph type="title"/>
          </p:nvPr>
        </p:nvSpPr>
        <p:spPr>
          <a:xfrm>
            <a:off x="2166938" y="0"/>
            <a:ext cx="8229600" cy="1435100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CATÉTERES VENOSOS CON MANGUITO</a:t>
            </a:r>
          </a:p>
        </p:txBody>
      </p:sp>
      <p:sp>
        <p:nvSpPr>
          <p:cNvPr id="1160194" name="Rectangle 2"/>
          <p:cNvSpPr>
            <a:spLocks noGrp="1" noChangeArrowheads="1"/>
          </p:cNvSpPr>
          <p:nvPr>
            <p:ph idx="1"/>
          </p:nvPr>
        </p:nvSpPr>
        <p:spPr>
          <a:xfrm>
            <a:off x="2024063" y="1143001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Se </a:t>
            </a:r>
            <a:r>
              <a:rPr lang="en-GB" altLang="es-ES" dirty="0" err="1" smtClean="0"/>
              <a:t>pueden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emplear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como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accesos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vasculares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permanentes</a:t>
            </a:r>
            <a:r>
              <a:rPr lang="en-GB" altLang="es-ES" dirty="0" smtClean="0"/>
              <a:t> para </a:t>
            </a:r>
            <a:r>
              <a:rPr lang="en-GB" altLang="es-ES" dirty="0" err="1" smtClean="0"/>
              <a:t>pacientes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que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han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agotado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las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opciones</a:t>
            </a:r>
            <a:r>
              <a:rPr lang="en-GB" altLang="es-ES" dirty="0" smtClean="0"/>
              <a:t> del </a:t>
            </a:r>
            <a:r>
              <a:rPr lang="en-GB" altLang="es-ES" dirty="0" err="1" smtClean="0"/>
              <a:t>injerto</a:t>
            </a:r>
            <a:r>
              <a:rPr lang="en-GB" altLang="es-ES" dirty="0" smtClean="0"/>
              <a:t> y de la </a:t>
            </a:r>
            <a:r>
              <a:rPr lang="en-GB" altLang="es-ES" dirty="0" err="1" smtClean="0"/>
              <a:t>fístula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a-v</a:t>
            </a:r>
            <a:endParaRPr lang="en-GB" altLang="es-ES" dirty="0" smtClean="0"/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Los </a:t>
            </a:r>
            <a:r>
              <a:rPr lang="en-GB" altLang="es-ES" dirty="0" err="1" smtClean="0"/>
              <a:t>cateteres</a:t>
            </a:r>
            <a:r>
              <a:rPr lang="en-GB" altLang="es-ES" dirty="0" smtClean="0"/>
              <a:t> se </a:t>
            </a:r>
            <a:r>
              <a:rPr lang="en-GB" altLang="es-ES" dirty="0" err="1" smtClean="0"/>
              <a:t>colocan</a:t>
            </a:r>
            <a:r>
              <a:rPr lang="en-GB" altLang="es-ES" dirty="0" smtClean="0"/>
              <a:t> en:</a:t>
            </a:r>
          </a:p>
          <a:p>
            <a:pPr lvl="1"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Yugular</a:t>
            </a:r>
            <a:r>
              <a:rPr lang="en-GB" altLang="es-ES" sz="3200" dirty="0"/>
              <a:t> </a:t>
            </a:r>
            <a:r>
              <a:rPr lang="en-GB" altLang="es-ES" sz="3200" dirty="0" err="1"/>
              <a:t>interna</a:t>
            </a:r>
            <a:r>
              <a:rPr lang="en-GB" altLang="es-ES" sz="3200" dirty="0"/>
              <a:t> </a:t>
            </a:r>
            <a:r>
              <a:rPr lang="en-GB" altLang="es-ES" sz="3200" dirty="0" err="1"/>
              <a:t>por</a:t>
            </a:r>
            <a:r>
              <a:rPr lang="en-GB" altLang="es-ES" sz="3200" dirty="0"/>
              <a:t> 3 </a:t>
            </a:r>
            <a:r>
              <a:rPr lang="en-GB" altLang="es-ES" sz="3200" dirty="0" err="1"/>
              <a:t>semanas</a:t>
            </a:r>
            <a:endParaRPr lang="en-GB" altLang="es-ES" sz="3200" dirty="0"/>
          </a:p>
          <a:p>
            <a:pPr lvl="1"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/>
              <a:t>Femoral </a:t>
            </a:r>
            <a:r>
              <a:rPr lang="en-GB" altLang="es-ES" sz="3200" dirty="0" err="1"/>
              <a:t>durante</a:t>
            </a:r>
            <a:r>
              <a:rPr lang="en-GB" altLang="es-ES" sz="3200" dirty="0"/>
              <a:t> 7 </a:t>
            </a:r>
            <a:r>
              <a:rPr lang="en-GB" altLang="es-ES" sz="3200" dirty="0" err="1"/>
              <a:t>dias</a:t>
            </a:r>
            <a:endParaRPr lang="en-GB" altLang="es-ES" sz="3200" dirty="0"/>
          </a:p>
          <a:p>
            <a:pPr lvl="1"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Subclavia</a:t>
            </a:r>
            <a:r>
              <a:rPr lang="en-GB" altLang="es-ES" sz="3200" dirty="0"/>
              <a:t> </a:t>
            </a:r>
            <a:r>
              <a:rPr lang="en-GB" altLang="es-ES" sz="3200" dirty="0" err="1"/>
              <a:t>por</a:t>
            </a:r>
            <a:r>
              <a:rPr lang="en-GB" altLang="es-ES" sz="3200" dirty="0"/>
              <a:t> 15 </a:t>
            </a:r>
            <a:r>
              <a:rPr lang="en-GB" altLang="es-ES" sz="3200" dirty="0" err="1"/>
              <a:t>dias</a:t>
            </a:r>
            <a:endParaRPr lang="en-GB" altLang="es-ES" sz="3200" dirty="0"/>
          </a:p>
          <a:p>
            <a:pPr lvl="1"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Muñeca</a:t>
            </a:r>
            <a:endParaRPr lang="en-GB" altLang="es-ES" sz="3200" dirty="0"/>
          </a:p>
          <a:p>
            <a:pPr lvl="1"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Antebrazo</a:t>
            </a:r>
            <a:endParaRPr lang="en-GB" altLang="es-ES" sz="3200" dirty="0"/>
          </a:p>
          <a:p>
            <a:pPr lvl="1" algn="just"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dirty="0" err="1"/>
              <a:t>Poplitea</a:t>
            </a:r>
            <a:endParaRPr lang="en-GB" altLang="es-ES" sz="3200" dirty="0"/>
          </a:p>
          <a:p>
            <a:pPr lvl="1" algn="just"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z="3200" dirty="0"/>
          </a:p>
        </p:txBody>
      </p:sp>
    </p:spTree>
    <p:extLst>
      <p:ext uri="{BB962C8B-B14F-4D97-AF65-F5344CB8AC3E}">
        <p14:creationId xmlns:p14="http://schemas.microsoft.com/office/powerpoint/2010/main" val="348712909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88988"/>
            <a:ext cx="8229600" cy="1435100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PRESCRIPCION DE LA HEMODIALISIS</a:t>
            </a:r>
          </a:p>
        </p:txBody>
      </p:sp>
      <p:sp>
        <p:nvSpPr>
          <p:cNvPr id="1162242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260601"/>
            <a:ext cx="8229600" cy="4525963"/>
          </a:xfrm>
        </p:spPr>
        <p:txBody>
          <a:bodyPr/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El </a:t>
            </a:r>
            <a:r>
              <a:rPr lang="en-GB" altLang="es-ES" dirty="0" err="1" smtClean="0"/>
              <a:t>objetivo</a:t>
            </a:r>
            <a:r>
              <a:rPr lang="en-GB" altLang="es-ES" dirty="0" smtClean="0"/>
              <a:t> de la </a:t>
            </a:r>
            <a:r>
              <a:rPr lang="en-GB" altLang="es-ES" dirty="0" err="1" smtClean="0"/>
              <a:t>hemodiálisis</a:t>
            </a:r>
            <a:r>
              <a:rPr lang="en-GB" altLang="es-ES" dirty="0" smtClean="0"/>
              <a:t> (</a:t>
            </a:r>
            <a:r>
              <a:rPr lang="en-GB" altLang="es-ES" dirty="0" err="1" smtClean="0"/>
              <a:t>pcte</a:t>
            </a:r>
            <a:r>
              <a:rPr lang="en-GB" altLang="es-ES" dirty="0" smtClean="0"/>
              <a:t> NT): </a:t>
            </a:r>
            <a:r>
              <a:rPr lang="en-GB" altLang="es-ES" dirty="0" err="1" smtClean="0"/>
              <a:t>restaurar</a:t>
            </a:r>
            <a:r>
              <a:rPr lang="en-GB" altLang="es-ES" dirty="0" smtClean="0"/>
              <a:t>  el </a:t>
            </a:r>
            <a:r>
              <a:rPr lang="en-GB" altLang="es-ES" dirty="0" err="1" smtClean="0"/>
              <a:t>medio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ambiente</a:t>
            </a:r>
            <a:r>
              <a:rPr lang="en-GB" altLang="es-ES" dirty="0" smtClean="0"/>
              <a:t> de los LIC y EC del </a:t>
            </a:r>
            <a:r>
              <a:rPr lang="en-GB" altLang="es-ES" dirty="0" err="1" smtClean="0"/>
              <a:t>cuerpo</a:t>
            </a:r>
            <a:r>
              <a:rPr lang="en-GB" altLang="es-ES" dirty="0" smtClean="0"/>
              <a:t>, para </a:t>
            </a:r>
            <a:r>
              <a:rPr lang="en-GB" altLang="es-ES" dirty="0" err="1" smtClean="0"/>
              <a:t>conseguir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una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composición</a:t>
            </a:r>
            <a:r>
              <a:rPr lang="en-GB" altLang="es-ES" dirty="0" smtClean="0"/>
              <a:t> corporal </a:t>
            </a:r>
            <a:r>
              <a:rPr lang="en-GB" altLang="es-ES" dirty="0" err="1" smtClean="0"/>
              <a:t>parecida</a:t>
            </a:r>
            <a:r>
              <a:rPr lang="en-GB" altLang="es-ES" dirty="0" smtClean="0"/>
              <a:t> a la de </a:t>
            </a:r>
            <a:r>
              <a:rPr lang="en-GB" altLang="es-ES" dirty="0" err="1" smtClean="0"/>
              <a:t>individuos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sanos</a:t>
            </a:r>
            <a:r>
              <a:rPr lang="en-GB" altLang="es-ES" dirty="0" smtClean="0"/>
              <a:t> con </a:t>
            </a:r>
            <a:r>
              <a:rPr lang="en-GB" altLang="es-ES" dirty="0" err="1" smtClean="0"/>
              <a:t>riñones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funcionantes</a:t>
            </a:r>
            <a:r>
              <a:rPr lang="en-GB" altLang="es-E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345422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738313" y="-71438"/>
            <a:ext cx="8501062" cy="1447801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COMPONENTES DE LA PRESCRIPCION DE LA DIALISIS </a:t>
            </a:r>
          </a:p>
        </p:txBody>
      </p:sp>
      <p:sp>
        <p:nvSpPr>
          <p:cNvPr id="1164290" name="Rectangle 2"/>
          <p:cNvSpPr>
            <a:spLocks noGrp="1" noChangeArrowheads="1"/>
          </p:cNvSpPr>
          <p:nvPr>
            <p:ph idx="1"/>
          </p:nvPr>
        </p:nvSpPr>
        <p:spPr>
          <a:xfrm>
            <a:off x="2351088" y="1571626"/>
            <a:ext cx="7086600" cy="412591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Dializador (membrana, configuración, área superficial)</a:t>
            </a:r>
            <a:r>
              <a:rPr lang="ar-SA" altLang="es-ES" smtClean="0"/>
              <a:t>‏</a:t>
            </a:r>
            <a:endParaRPr lang="en-GB" altLang="es-ES" smtClean="0"/>
          </a:p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Tiempo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Velocidad de flujo sanguíneo 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Velocidad de flujo de dializado y de la ultrafiltración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Composición y temperatura del dializado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Anticoagulación 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Fármacos durante la diálisis 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Frecuencia de la diálisis.</a:t>
            </a:r>
          </a:p>
        </p:txBody>
      </p:sp>
    </p:spTree>
    <p:extLst>
      <p:ext uri="{BB962C8B-B14F-4D97-AF65-F5344CB8AC3E}">
        <p14:creationId xmlns:p14="http://schemas.microsoft.com/office/powerpoint/2010/main" val="117533653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435100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PREPARACION PARA LA HEMODIALISIS</a:t>
            </a:r>
          </a:p>
        </p:txBody>
      </p:sp>
      <p:sp>
        <p:nvSpPr>
          <p:cNvPr id="1166338" name="Rectangle 2"/>
          <p:cNvSpPr>
            <a:spLocks noGrp="1" noChangeArrowheads="1"/>
          </p:cNvSpPr>
          <p:nvPr>
            <p:ph idx="1"/>
          </p:nvPr>
        </p:nvSpPr>
        <p:spPr>
          <a:xfrm>
            <a:off x="2495551" y="1500189"/>
            <a:ext cx="7339013" cy="4986337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Dieta</a:t>
            </a:r>
            <a:r>
              <a:rPr lang="en-GB" altLang="es-ES" dirty="0" smtClean="0"/>
              <a:t> y a los </a:t>
            </a:r>
            <a:r>
              <a:rPr lang="en-GB" altLang="es-ES" dirty="0" err="1" smtClean="0"/>
              <a:t>medicamentos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prescritos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por</a:t>
            </a:r>
            <a:r>
              <a:rPr lang="en-GB" altLang="es-ES" dirty="0" smtClean="0"/>
              <a:t> el personal </a:t>
            </a:r>
            <a:r>
              <a:rPr lang="en-GB" altLang="es-ES" dirty="0" err="1" smtClean="0"/>
              <a:t>que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realiza</a:t>
            </a:r>
            <a:r>
              <a:rPr lang="en-GB" altLang="es-ES" dirty="0" smtClean="0"/>
              <a:t> la </a:t>
            </a:r>
            <a:r>
              <a:rPr lang="en-GB" altLang="es-ES" dirty="0" err="1" smtClean="0"/>
              <a:t>diálisis</a:t>
            </a:r>
            <a:r>
              <a:rPr lang="en-GB" altLang="es-ES" dirty="0" smtClean="0"/>
              <a:t> y el </a:t>
            </a:r>
            <a:r>
              <a:rPr lang="en-GB" altLang="es-ES" dirty="0" err="1" smtClean="0"/>
              <a:t>nefrólogo</a:t>
            </a:r>
            <a:r>
              <a:rPr lang="en-GB" altLang="es-ES" dirty="0" smtClean="0"/>
              <a:t>.</a:t>
            </a: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Evaluaciones</a:t>
            </a:r>
            <a:r>
              <a:rPr lang="en-GB" altLang="es-ES" dirty="0" smtClean="0"/>
              <a:t>: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Presión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sanguínea</a:t>
            </a:r>
            <a:r>
              <a:rPr lang="en-GB" altLang="es-ES" dirty="0" smtClean="0"/>
              <a:t> 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Temperatura</a:t>
            </a:r>
            <a:r>
              <a:rPr lang="en-GB" altLang="es-ES" dirty="0" smtClean="0"/>
              <a:t> 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Frecuencia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cardíaca</a:t>
            </a:r>
            <a:r>
              <a:rPr lang="en-GB" altLang="es-ES" dirty="0" smtClean="0"/>
              <a:t> 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Frecuencia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respiratoria</a:t>
            </a:r>
            <a:r>
              <a:rPr lang="en-GB" altLang="es-ES" dirty="0" smtClean="0"/>
              <a:t> 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/>
              <a:t>Peso 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Evaluación</a:t>
            </a:r>
            <a:r>
              <a:rPr lang="en-GB" altLang="es-ES" dirty="0" smtClean="0"/>
              <a:t> del </a:t>
            </a:r>
            <a:r>
              <a:rPr lang="en-GB" altLang="es-ES" dirty="0" err="1" smtClean="0"/>
              <a:t>tórax</a:t>
            </a:r>
            <a:r>
              <a:rPr lang="en-GB" altLang="es-ES" dirty="0" smtClean="0"/>
              <a:t> </a:t>
            </a:r>
          </a:p>
          <a:p>
            <a:pPr>
              <a:lnSpc>
                <a:spcPct val="80000"/>
              </a:lnSpc>
              <a:spcBef>
                <a:spcPts val="700"/>
              </a:spcBef>
              <a:buFont typeface="Wingdings" panose="05000000000000000000" pitchFamily="2" charset="2"/>
              <a:buChar char="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Examen</a:t>
            </a:r>
            <a:r>
              <a:rPr lang="en-GB" altLang="es-ES" dirty="0" smtClean="0"/>
              <a:t> del </a:t>
            </a:r>
            <a:r>
              <a:rPr lang="en-GB" altLang="es-ES" dirty="0" err="1" smtClean="0"/>
              <a:t>acceso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venoso</a:t>
            </a:r>
            <a:r>
              <a:rPr lang="en-GB" altLang="es-ES" dirty="0" smtClean="0"/>
              <a:t> </a:t>
            </a:r>
          </a:p>
          <a:p>
            <a:pPr>
              <a:lnSpc>
                <a:spcPct val="80000"/>
              </a:lnSpc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dirty="0" smtClean="0"/>
          </a:p>
        </p:txBody>
      </p:sp>
    </p:spTree>
    <p:extLst>
      <p:ext uri="{BB962C8B-B14F-4D97-AF65-F5344CB8AC3E}">
        <p14:creationId xmlns:p14="http://schemas.microsoft.com/office/powerpoint/2010/main" val="18828973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385" name="Rectangle 1"/>
          <p:cNvSpPr>
            <a:spLocks noGrp="1" noChangeArrowheads="1"/>
          </p:cNvSpPr>
          <p:nvPr>
            <p:ph type="title"/>
          </p:nvPr>
        </p:nvSpPr>
        <p:spPr>
          <a:xfrm>
            <a:off x="2166938" y="1143001"/>
            <a:ext cx="7772400" cy="1470025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COMPLICACIONES DE LA HEMODIÁLISIS </a:t>
            </a:r>
          </a:p>
        </p:txBody>
      </p:sp>
      <p:sp>
        <p:nvSpPr>
          <p:cNvPr id="116838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214688"/>
            <a:ext cx="6400800" cy="1752600"/>
          </a:xfrm>
          <a:solidFill>
            <a:srgbClr val="FFFFFF"/>
          </a:solidFill>
        </p:spPr>
        <p:txBody>
          <a:bodyPr/>
          <a:lstStyle/>
          <a:p>
            <a:pPr marL="0" indent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mtClean="0"/>
              <a:t>Se dan complicaciones durante y después de la hemodiálisis. </a:t>
            </a:r>
          </a:p>
        </p:txBody>
      </p:sp>
    </p:spTree>
    <p:extLst>
      <p:ext uri="{BB962C8B-B14F-4D97-AF65-F5344CB8AC3E}">
        <p14:creationId xmlns:p14="http://schemas.microsoft.com/office/powerpoint/2010/main" val="108217960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1" name="Rectangle 1"/>
          <p:cNvSpPr>
            <a:spLocks noGrp="1" noChangeArrowheads="1"/>
          </p:cNvSpPr>
          <p:nvPr>
            <p:ph type="title"/>
          </p:nvPr>
        </p:nvSpPr>
        <p:spPr>
          <a:xfrm>
            <a:off x="2876894" y="196850"/>
            <a:ext cx="8704916" cy="2051611"/>
          </a:xfrm>
        </p:spPr>
        <p:txBody>
          <a:bodyPr vert="horz" lIns="92160" tIns="46080" rIns="92160" bIns="4608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8800" b="1" dirty="0">
                <a:solidFill>
                  <a:schemeClr val="tx1"/>
                </a:solidFill>
              </a:rPr>
              <a:t>HEMODIALISIS</a:t>
            </a:r>
          </a:p>
        </p:txBody>
      </p:sp>
      <p:sp>
        <p:nvSpPr>
          <p:cNvPr id="1133570" name="Text Box 2"/>
          <p:cNvSpPr txBox="1">
            <a:spLocks noChangeArrowheads="1"/>
          </p:cNvSpPr>
          <p:nvPr/>
        </p:nvSpPr>
        <p:spPr bwMode="auto">
          <a:xfrm>
            <a:off x="9829800" y="54768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pic>
        <p:nvPicPr>
          <p:cNvPr id="11335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32" y="196850"/>
            <a:ext cx="2665412" cy="244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357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63" y="2643188"/>
            <a:ext cx="7866062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409940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433" name="Rectangle 1"/>
          <p:cNvSpPr>
            <a:spLocks noGrp="1" noChangeArrowheads="1"/>
          </p:cNvSpPr>
          <p:nvPr>
            <p:ph type="title"/>
          </p:nvPr>
        </p:nvSpPr>
        <p:spPr>
          <a:xfrm>
            <a:off x="1738314" y="0"/>
            <a:ext cx="8929687" cy="1447800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COMPLICACIONES DURANTE LA HEMODIÁLISIS </a:t>
            </a:r>
            <a:endParaRPr lang="en-GB" altLang="es-ES" sz="4000" dirty="0">
              <a:solidFill>
                <a:schemeClr val="tx1"/>
              </a:solidFill>
            </a:endParaRPr>
          </a:p>
        </p:txBody>
      </p:sp>
      <p:sp>
        <p:nvSpPr>
          <p:cNvPr id="1170434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1919288" y="1500188"/>
            <a:ext cx="4025900" cy="4525962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b="1"/>
              <a:t>Propias del usuario:</a:t>
            </a:r>
            <a:r>
              <a:rPr lang="en-GB" altLang="es-ES" sz="3200" b="1" i="1"/>
              <a:t> 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Hipotensión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Calambres musculares. 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Cefalea  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Arritmias y angina acompañado de sudoración y frío. </a:t>
            </a:r>
          </a:p>
          <a:p>
            <a:pPr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Hipoxia, hipoglucemia</a:t>
            </a:r>
          </a:p>
        </p:txBody>
      </p:sp>
      <p:sp>
        <p:nvSpPr>
          <p:cNvPr id="1170435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6310313" y="1500188"/>
            <a:ext cx="3962400" cy="4608512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575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 b="1"/>
              <a:t>Propias del equipo:</a:t>
            </a:r>
            <a:r>
              <a:rPr lang="en-GB" altLang="es-ES" sz="3200" i="1" u="sng"/>
              <a:t> </a:t>
            </a:r>
          </a:p>
          <a:p>
            <a:pPr algn="just">
              <a:spcBef>
                <a:spcPts val="575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Embolia aérea, entrada de aire al usuario por ruptura o desconexión de las líneas. </a:t>
            </a:r>
          </a:p>
          <a:p>
            <a:pPr algn="just">
              <a:spcBef>
                <a:spcPts val="575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Mal funcionamiento del calentador del líquido del dializador. </a:t>
            </a:r>
          </a:p>
          <a:p>
            <a:pPr algn="just">
              <a:spcBef>
                <a:spcPts val="575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Ruptura del filtro. </a:t>
            </a:r>
          </a:p>
        </p:txBody>
      </p:sp>
    </p:spTree>
    <p:extLst>
      <p:ext uri="{BB962C8B-B14F-4D97-AF65-F5344CB8AC3E}">
        <p14:creationId xmlns:p14="http://schemas.microsoft.com/office/powerpoint/2010/main" val="42422078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48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522288"/>
            <a:ext cx="8229600" cy="1435100"/>
          </a:xfrm>
        </p:spPr>
        <p:txBody>
          <a:bodyPr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COMPLICACIONES DESPUES DE  LA HEMODIÁLISIS </a:t>
            </a:r>
            <a:endParaRPr lang="en-GB" altLang="es-ES" sz="4000" dirty="0">
              <a:solidFill>
                <a:schemeClr val="tx1"/>
              </a:solidFill>
            </a:endParaRPr>
          </a:p>
        </p:txBody>
      </p:sp>
      <p:sp>
        <p:nvSpPr>
          <p:cNvPr id="1172482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1993900"/>
            <a:ext cx="8229600" cy="4649788"/>
          </a:xfrm>
        </p:spPr>
        <p:txBody>
          <a:bodyPr/>
          <a:lstStyle/>
          <a:p>
            <a:pPr marL="515938" indent="-515938">
              <a:buFont typeface="Wingdings" panose="05000000000000000000" pitchFamily="2" charset="2"/>
              <a:buChar char="§"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smtClean="0"/>
              <a:t>Hipotensión arterial. </a:t>
            </a:r>
          </a:p>
          <a:p>
            <a:pPr marL="515938" indent="-515938">
              <a:buFont typeface="Wingdings" panose="05000000000000000000" pitchFamily="2" charset="2"/>
              <a:buChar char="§"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smtClean="0"/>
              <a:t>Síndrome de desequilibrio, se siente mal, con dolor de cabeza, aumento de la presión arterial y convulsiones. </a:t>
            </a:r>
          </a:p>
          <a:p>
            <a:pPr marL="515938" indent="-515938">
              <a:buFont typeface="Wingdings" panose="05000000000000000000" pitchFamily="2" charset="2"/>
              <a:buChar char="§"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smtClean="0"/>
              <a:t>Sangrado por cualquier parte. </a:t>
            </a:r>
          </a:p>
          <a:p>
            <a:pPr marL="515938" indent="-515938">
              <a:buFont typeface="Wingdings" panose="05000000000000000000" pitchFamily="2" charset="2"/>
              <a:buChar char="§"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smtClean="0"/>
              <a:t>Calambres. </a:t>
            </a:r>
          </a:p>
          <a:p>
            <a:pPr marL="515938" indent="-515938">
              <a:buFont typeface="Wingdings" panose="05000000000000000000" pitchFamily="2" charset="2"/>
              <a:buChar char="§"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smtClean="0"/>
              <a:t>Naúseas, vómitos</a:t>
            </a:r>
          </a:p>
          <a:p>
            <a:pPr marL="515938" indent="-515938">
              <a:buNone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b="1" smtClean="0"/>
              <a:t>COMPLICACION CRONICA:</a:t>
            </a:r>
          </a:p>
          <a:p>
            <a:pPr marL="515938" indent="-515938">
              <a:buFont typeface="Wingdings" panose="05000000000000000000" pitchFamily="2" charset="2"/>
              <a:buChar char="§"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r>
              <a:rPr lang="en-GB" altLang="es-ES" smtClean="0"/>
              <a:t>Osteodistrofia Renal</a:t>
            </a:r>
          </a:p>
          <a:p>
            <a:pPr marL="515938" indent="-515938">
              <a:buNone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endParaRPr lang="en-GB" altLang="es-ES" smtClean="0"/>
          </a:p>
          <a:p>
            <a:pPr marL="515938" indent="-515938">
              <a:buNone/>
              <a:tabLst>
                <a:tab pos="636588" algn="l"/>
                <a:tab pos="1085850" algn="l"/>
                <a:tab pos="1535113" algn="l"/>
                <a:tab pos="1984375" algn="l"/>
                <a:tab pos="2433638" algn="l"/>
                <a:tab pos="2882900" algn="l"/>
                <a:tab pos="3332163" algn="l"/>
                <a:tab pos="3781425" algn="l"/>
                <a:tab pos="4230688" algn="l"/>
                <a:tab pos="4679950" algn="l"/>
                <a:tab pos="5129213" algn="l"/>
                <a:tab pos="5578475" algn="l"/>
                <a:tab pos="6027738" algn="l"/>
                <a:tab pos="6477000" algn="l"/>
                <a:tab pos="6926263" algn="l"/>
                <a:tab pos="7375525" algn="l"/>
                <a:tab pos="7824788" algn="l"/>
                <a:tab pos="8274050" algn="l"/>
                <a:tab pos="8723313" algn="l"/>
                <a:tab pos="9172575" algn="l"/>
              </a:tabLst>
            </a:pPr>
            <a:endParaRPr lang="en-GB" altLang="es-ES" smtClean="0"/>
          </a:p>
        </p:txBody>
      </p:sp>
    </p:spTree>
    <p:extLst>
      <p:ext uri="{BB962C8B-B14F-4D97-AF65-F5344CB8AC3E}">
        <p14:creationId xmlns:p14="http://schemas.microsoft.com/office/powerpoint/2010/main" val="129629351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617" name="Rectangle 1"/>
          <p:cNvSpPr>
            <a:spLocks noGrp="1" noChangeArrowheads="1"/>
          </p:cNvSpPr>
          <p:nvPr>
            <p:ph type="title"/>
          </p:nvPr>
        </p:nvSpPr>
        <p:spPr>
          <a:xfrm>
            <a:off x="2452688" y="623888"/>
            <a:ext cx="7086600" cy="1447800"/>
          </a:xfrm>
        </p:spPr>
        <p:txBody>
          <a:bodyPr vert="horz" lIns="92160" tIns="46080" rIns="92160" bIns="4608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CONCEPTO</a:t>
            </a:r>
            <a:r>
              <a:rPr lang="en-GB" altLang="es-ES" sz="4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3561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452688" y="2071688"/>
            <a:ext cx="7021512" cy="3778250"/>
          </a:xfrm>
        </p:spPr>
        <p:txBody>
          <a:bodyPr vert="horz" lIns="92160" tIns="46080" rIns="92160" bIns="46080" rtlCol="0">
            <a:normAutofit/>
          </a:bodyPr>
          <a:lstStyle/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Es un procedimiento que se realiza para retirar los elementos tóxicos (impurezas o desechos) de la sangre cuando los riñones no pueden hacerlo </a:t>
            </a:r>
          </a:p>
        </p:txBody>
      </p:sp>
      <p:pic>
        <p:nvPicPr>
          <p:cNvPr id="11356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4100" y="4000500"/>
            <a:ext cx="32639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8774739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66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-71438"/>
            <a:ext cx="8229600" cy="1143001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PRINCIPIOS FISICOS</a:t>
            </a:r>
          </a:p>
        </p:txBody>
      </p:sp>
      <p:sp>
        <p:nvSpPr>
          <p:cNvPr id="1137666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2238375" y="971551"/>
            <a:ext cx="3467100" cy="4314825"/>
          </a:xfrm>
        </p:spPr>
        <p:txBody>
          <a:bodyPr>
            <a:normAutofit fontScale="85000" lnSpcReduction="10000"/>
          </a:bodyPr>
          <a:lstStyle/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Técnica de depuración extracorpórea, pone en contacto, a través de una membrana semipermeable, la sangre con un líquido de diálisis de características predeterminadas. </a:t>
            </a:r>
          </a:p>
        </p:txBody>
      </p:sp>
      <p:sp>
        <p:nvSpPr>
          <p:cNvPr id="1137667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6596063" y="1046163"/>
            <a:ext cx="3668712" cy="4525962"/>
          </a:xfrm>
        </p:spPr>
        <p:txBody>
          <a:bodyPr>
            <a:normAutofit fontScale="85000" lnSpcReduction="10000"/>
          </a:bodyPr>
          <a:lstStyle/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Suple las funciones de excreción de solutos, eliminación de líquido retenido y regulación del equilibrio acidobásico y electrolítico en la insuficiencia renal terminal. </a:t>
            </a:r>
          </a:p>
          <a:p>
            <a:pPr>
              <a:spcBef>
                <a:spcPts val="7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s-ES" smtClean="0"/>
          </a:p>
        </p:txBody>
      </p:sp>
    </p:spTree>
    <p:extLst>
      <p:ext uri="{BB962C8B-B14F-4D97-AF65-F5344CB8AC3E}">
        <p14:creationId xmlns:p14="http://schemas.microsoft.com/office/powerpoint/2010/main" val="267939841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7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12789" y="1204785"/>
            <a:ext cx="8229600" cy="4525963"/>
          </a:xfrm>
        </p:spPr>
        <p:txBody>
          <a:bodyPr/>
          <a:lstStyle/>
          <a:p>
            <a:pPr marL="325438" indent="-325438" algn="just">
              <a:spcBef>
                <a:spcPts val="8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smtClean="0">
                <a:solidFill>
                  <a:schemeClr val="tx1"/>
                </a:solidFill>
              </a:rPr>
              <a:t>El </a:t>
            </a:r>
            <a:r>
              <a:rPr lang="en-GB" altLang="es-ES" dirty="0" err="1" smtClean="0">
                <a:solidFill>
                  <a:schemeClr val="tx1"/>
                </a:solidFill>
              </a:rPr>
              <a:t>filtro</a:t>
            </a:r>
            <a:r>
              <a:rPr lang="en-GB" altLang="es-ES" dirty="0" smtClean="0">
                <a:solidFill>
                  <a:schemeClr val="tx1"/>
                </a:solidFill>
              </a:rPr>
              <a:t> de la </a:t>
            </a:r>
            <a:r>
              <a:rPr lang="en-GB" altLang="es-ES" dirty="0" err="1" smtClean="0">
                <a:solidFill>
                  <a:schemeClr val="tx1"/>
                </a:solidFill>
              </a:rPr>
              <a:t>hemodiálisis</a:t>
            </a:r>
            <a:r>
              <a:rPr lang="en-GB" altLang="es-ES" dirty="0" smtClean="0">
                <a:solidFill>
                  <a:schemeClr val="tx1"/>
                </a:solidFill>
              </a:rPr>
              <a:t> </a:t>
            </a:r>
            <a:r>
              <a:rPr lang="en-GB" altLang="es-ES" dirty="0" err="1" smtClean="0">
                <a:solidFill>
                  <a:schemeClr val="tx1"/>
                </a:solidFill>
              </a:rPr>
              <a:t>contiene</a:t>
            </a:r>
            <a:r>
              <a:rPr lang="en-GB" altLang="es-ES" dirty="0" smtClean="0">
                <a:solidFill>
                  <a:schemeClr val="tx1"/>
                </a:solidFill>
              </a:rPr>
              <a:t> la </a:t>
            </a:r>
            <a:r>
              <a:rPr lang="en-GB" altLang="es-ES" dirty="0" err="1" smtClean="0">
                <a:solidFill>
                  <a:schemeClr val="tx1"/>
                </a:solidFill>
              </a:rPr>
              <a:t>membrana</a:t>
            </a:r>
            <a:r>
              <a:rPr lang="en-GB" altLang="es-ES" dirty="0" smtClean="0">
                <a:solidFill>
                  <a:schemeClr val="tx1"/>
                </a:solidFill>
              </a:rPr>
              <a:t> semipermeable </a:t>
            </a:r>
            <a:r>
              <a:rPr lang="en-GB" altLang="es-ES" dirty="0" err="1" smtClean="0">
                <a:solidFill>
                  <a:schemeClr val="tx1"/>
                </a:solidFill>
              </a:rPr>
              <a:t>que</a:t>
            </a:r>
            <a:r>
              <a:rPr lang="en-GB" altLang="es-ES" dirty="0" smtClean="0">
                <a:solidFill>
                  <a:schemeClr val="tx1"/>
                </a:solidFill>
              </a:rPr>
              <a:t> </a:t>
            </a:r>
            <a:r>
              <a:rPr lang="en-GB" altLang="es-ES" dirty="0" err="1" smtClean="0">
                <a:solidFill>
                  <a:schemeClr val="tx1"/>
                </a:solidFill>
              </a:rPr>
              <a:t>separa</a:t>
            </a:r>
            <a:r>
              <a:rPr lang="en-GB" altLang="es-ES" dirty="0" smtClean="0">
                <a:solidFill>
                  <a:schemeClr val="tx1"/>
                </a:solidFill>
              </a:rPr>
              <a:t> el </a:t>
            </a:r>
            <a:r>
              <a:rPr lang="en-GB" altLang="es-ES" dirty="0" err="1" smtClean="0">
                <a:solidFill>
                  <a:schemeClr val="tx1"/>
                </a:solidFill>
              </a:rPr>
              <a:t>compartimiento</a:t>
            </a:r>
            <a:r>
              <a:rPr lang="en-GB" altLang="es-ES" dirty="0" smtClean="0">
                <a:solidFill>
                  <a:schemeClr val="tx1"/>
                </a:solidFill>
              </a:rPr>
              <a:t> </a:t>
            </a:r>
            <a:r>
              <a:rPr lang="en-GB" altLang="es-ES" dirty="0" err="1" smtClean="0">
                <a:solidFill>
                  <a:schemeClr val="tx1"/>
                </a:solidFill>
              </a:rPr>
              <a:t>sanguíneo</a:t>
            </a:r>
            <a:r>
              <a:rPr lang="en-GB" altLang="es-ES" dirty="0" smtClean="0">
                <a:solidFill>
                  <a:schemeClr val="tx1"/>
                </a:solidFill>
              </a:rPr>
              <a:t> y el del </a:t>
            </a:r>
            <a:r>
              <a:rPr lang="en-GB" altLang="es-ES" dirty="0" err="1" smtClean="0">
                <a:solidFill>
                  <a:schemeClr val="tx1"/>
                </a:solidFill>
              </a:rPr>
              <a:t>líquido</a:t>
            </a:r>
            <a:r>
              <a:rPr lang="en-GB" altLang="es-ES" dirty="0" smtClean="0">
                <a:solidFill>
                  <a:schemeClr val="tx1"/>
                </a:solidFill>
              </a:rPr>
              <a:t> de </a:t>
            </a:r>
            <a:r>
              <a:rPr lang="en-GB" altLang="es-ES" dirty="0" err="1" smtClean="0">
                <a:solidFill>
                  <a:schemeClr val="tx1"/>
                </a:solidFill>
              </a:rPr>
              <a:t>diálisis</a:t>
            </a:r>
            <a:r>
              <a:rPr lang="en-GB" altLang="es-ES" dirty="0" smtClean="0">
                <a:solidFill>
                  <a:schemeClr val="tx1"/>
                </a:solidFill>
              </a:rPr>
              <a:t>. </a:t>
            </a:r>
            <a:br>
              <a:rPr lang="en-GB" altLang="es-ES" dirty="0" smtClean="0">
                <a:solidFill>
                  <a:schemeClr val="tx1"/>
                </a:solidFill>
              </a:rPr>
            </a:br>
            <a:r>
              <a:rPr lang="en-GB" altLang="es-ES" dirty="0" smtClean="0">
                <a:solidFill>
                  <a:schemeClr val="tx1"/>
                </a:solidFill>
              </a:rPr>
              <a:t/>
            </a:r>
            <a:br>
              <a:rPr lang="en-GB" altLang="es-ES" dirty="0" smtClean="0">
                <a:solidFill>
                  <a:schemeClr val="tx1"/>
                </a:solidFill>
              </a:rPr>
            </a:br>
            <a:endParaRPr lang="en-GB" altLang="es-E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34094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76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86360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TRANSFERENCIA DE MASA </a:t>
            </a:r>
          </a:p>
        </p:txBody>
      </p:sp>
      <p:sp>
        <p:nvSpPr>
          <p:cNvPr id="1141762" name="Rectangle 2"/>
          <p:cNvSpPr>
            <a:spLocks noGrp="1" noChangeArrowheads="1"/>
          </p:cNvSpPr>
          <p:nvPr>
            <p:ph idx="1"/>
          </p:nvPr>
        </p:nvSpPr>
        <p:spPr>
          <a:xfrm>
            <a:off x="1981200" y="2189163"/>
            <a:ext cx="8229600" cy="4525962"/>
          </a:xfrm>
        </p:spPr>
        <p:txBody>
          <a:bodyPr/>
          <a:lstStyle/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Extracción de solutos en la unidad de tiempo a través de una membrana semipermeable </a:t>
            </a:r>
          </a:p>
          <a:p>
            <a:pPr algn="just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Mecanismos: difusión y ultrafiltración. </a:t>
            </a:r>
          </a:p>
        </p:txBody>
      </p:sp>
    </p:spTree>
    <p:extLst>
      <p:ext uri="{BB962C8B-B14F-4D97-AF65-F5344CB8AC3E}">
        <p14:creationId xmlns:p14="http://schemas.microsoft.com/office/powerpoint/2010/main" val="63546786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809" name="Rectangle 1"/>
          <p:cNvSpPr>
            <a:spLocks noGrp="1" noChangeArrowheads="1"/>
          </p:cNvSpPr>
          <p:nvPr>
            <p:ph type="title"/>
          </p:nvPr>
        </p:nvSpPr>
        <p:spPr>
          <a:xfrm>
            <a:off x="2293938" y="0"/>
            <a:ext cx="3378200" cy="1435100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3200" b="1" i="1" dirty="0">
                <a:solidFill>
                  <a:schemeClr val="tx1"/>
                </a:solidFill>
              </a:rPr>
              <a:t>DIFUSIÓN</a:t>
            </a:r>
            <a:r>
              <a:rPr lang="en-GB" altLang="es-ES" sz="3200" b="1" dirty="0">
                <a:solidFill>
                  <a:schemeClr val="tx1"/>
                </a:solidFill>
              </a:rPr>
              <a:t> O </a:t>
            </a:r>
            <a:r>
              <a:rPr lang="en-GB" altLang="es-ES" sz="3200" b="1" i="1" dirty="0">
                <a:solidFill>
                  <a:schemeClr val="tx1"/>
                </a:solidFill>
              </a:rPr>
              <a:t>TRANSPORTE POR CONDUCCIÓN</a:t>
            </a:r>
            <a:r>
              <a:rPr lang="en-GB" altLang="es-ES" sz="32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43810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1809750" y="1357313"/>
            <a:ext cx="4197350" cy="4525962"/>
          </a:xfrm>
        </p:spPr>
        <p:txBody>
          <a:bodyPr>
            <a:normAutofit fontScale="85000" lnSpcReduction="20000"/>
          </a:bodyPr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Movimiento</a:t>
            </a:r>
            <a:r>
              <a:rPr lang="en-GB" altLang="es-ES" dirty="0" smtClean="0"/>
              <a:t> </a:t>
            </a:r>
            <a:r>
              <a:rPr lang="en-GB" altLang="es-ES" dirty="0" err="1" smtClean="0"/>
              <a:t>pasivo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solutos</a:t>
            </a:r>
            <a:r>
              <a:rPr lang="en-GB" altLang="es-ES" dirty="0" smtClean="0"/>
              <a:t> a </a:t>
            </a:r>
            <a:r>
              <a:rPr lang="en-GB" altLang="es-ES" dirty="0" err="1" smtClean="0"/>
              <a:t>través</a:t>
            </a:r>
            <a:r>
              <a:rPr lang="en-GB" altLang="es-ES" dirty="0" smtClean="0"/>
              <a:t> de la </a:t>
            </a:r>
            <a:r>
              <a:rPr lang="en-GB" altLang="es-ES" dirty="0" err="1" smtClean="0"/>
              <a:t>membrana</a:t>
            </a:r>
            <a:r>
              <a:rPr lang="en-GB" altLang="es-ES" dirty="0" smtClean="0"/>
              <a:t> 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Factores</a:t>
            </a:r>
            <a:r>
              <a:rPr lang="en-GB" altLang="es-ES" dirty="0" smtClean="0"/>
              <a:t>: 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Diferencia</a:t>
            </a:r>
            <a:r>
              <a:rPr lang="en-GB" altLang="es-ES" dirty="0" smtClean="0"/>
              <a:t> de </a:t>
            </a:r>
            <a:r>
              <a:rPr lang="en-GB" altLang="es-ES" dirty="0" err="1" smtClean="0"/>
              <a:t>concentración</a:t>
            </a:r>
            <a:r>
              <a:rPr lang="en-GB" altLang="es-ES" dirty="0" smtClean="0"/>
              <a:t> del </a:t>
            </a:r>
            <a:r>
              <a:rPr lang="en-GB" altLang="es-ES" dirty="0" err="1" smtClean="0"/>
              <a:t>soluto</a:t>
            </a:r>
            <a:r>
              <a:rPr lang="en-GB" altLang="es-ES" dirty="0" smtClean="0"/>
              <a:t> a ambos </a:t>
            </a:r>
            <a:r>
              <a:rPr lang="en-GB" altLang="es-ES" dirty="0" err="1" smtClean="0"/>
              <a:t>lados</a:t>
            </a:r>
            <a:r>
              <a:rPr lang="en-GB" altLang="es-ES" dirty="0" smtClean="0"/>
              <a:t> de la </a:t>
            </a:r>
            <a:r>
              <a:rPr lang="en-GB" altLang="es-ES" dirty="0" err="1" smtClean="0"/>
              <a:t>membrana</a:t>
            </a:r>
            <a:r>
              <a:rPr lang="en-GB" altLang="es-ES" dirty="0" smtClean="0"/>
              <a:t>,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Superficie</a:t>
            </a:r>
            <a:r>
              <a:rPr lang="en-GB" altLang="es-ES" dirty="0" smtClean="0"/>
              <a:t> de la </a:t>
            </a:r>
            <a:r>
              <a:rPr lang="en-GB" altLang="es-ES" dirty="0" err="1" smtClean="0"/>
              <a:t>membrana</a:t>
            </a:r>
            <a:r>
              <a:rPr lang="en-GB" altLang="es-ES" dirty="0" smtClean="0"/>
              <a:t> 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dirty="0" err="1" smtClean="0"/>
              <a:t>Naturaleza</a:t>
            </a:r>
            <a:r>
              <a:rPr lang="en-GB" altLang="es-ES" dirty="0" smtClean="0"/>
              <a:t> de la </a:t>
            </a:r>
            <a:r>
              <a:rPr lang="en-GB" altLang="es-ES" dirty="0" err="1" smtClean="0"/>
              <a:t>membrana</a:t>
            </a:r>
            <a:r>
              <a:rPr lang="en-GB" altLang="es-ES" dirty="0" smtClean="0"/>
              <a:t> </a:t>
            </a:r>
          </a:p>
        </p:txBody>
      </p:sp>
      <p:sp>
        <p:nvSpPr>
          <p:cNvPr id="1143811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6310313" y="2332039"/>
            <a:ext cx="4025900" cy="2168525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Paso  simultáneo de agua y solutos a través de la membrana bajo el efecto de un gradiente de presión hidrostática </a:t>
            </a:r>
          </a:p>
        </p:txBody>
      </p:sp>
      <p:sp>
        <p:nvSpPr>
          <p:cNvPr id="676869" name="Rectangle 4"/>
          <p:cNvSpPr>
            <a:spLocks noChangeArrowheads="1"/>
          </p:cNvSpPr>
          <p:nvPr/>
        </p:nvSpPr>
        <p:spPr bwMode="auto">
          <a:xfrm>
            <a:off x="6456363" y="642938"/>
            <a:ext cx="3384550" cy="863600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90000" tIns="46800" rIns="90000" bIns="46800"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2800" b="1" i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ULTRAFILTRACIÓN</a:t>
            </a:r>
            <a:r>
              <a:rPr lang="en-GB" altLang="en-US" sz="2800" b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O </a:t>
            </a:r>
            <a:r>
              <a:rPr lang="en-GB" altLang="en-US" sz="2800" b="1" i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TRANSPORTE POR CONVECCIÓN</a:t>
            </a:r>
            <a:r>
              <a:rPr lang="en-GB" altLang="en-US" sz="2800" b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endParaRPr lang="es-ES" altLang="es-ES" sz="2800" b="1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8397172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857" name="Rectangle 1"/>
          <p:cNvSpPr>
            <a:spLocks noGrp="1" noChangeArrowheads="1"/>
          </p:cNvSpPr>
          <p:nvPr>
            <p:ph type="title"/>
          </p:nvPr>
        </p:nvSpPr>
        <p:spPr>
          <a:xfrm>
            <a:off x="3024188" y="1143001"/>
            <a:ext cx="5067300" cy="701675"/>
          </a:xfrm>
        </p:spPr>
        <p:txBody>
          <a:bodyPr vert="horz" lIns="92160" tIns="46080" rIns="92160" bIns="4608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3200" b="1"/>
              <a:t>EN PACIENTES CON IRA</a:t>
            </a:r>
            <a:r>
              <a:rPr lang="en-GB" altLang="es-ES" sz="3200"/>
              <a:t> </a:t>
            </a:r>
          </a:p>
        </p:txBody>
      </p:sp>
      <p:sp>
        <p:nvSpPr>
          <p:cNvPr id="1145858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1952625" y="1857376"/>
            <a:ext cx="4025900" cy="4525963"/>
          </a:xfrm>
        </p:spPr>
        <p:txBody>
          <a:bodyPr/>
          <a:lstStyle/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HTA no controlada 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Edema pulmonar 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Acidosis 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Hiperpotasemias 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Pericarditis 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Encefalopatías</a:t>
            </a:r>
          </a:p>
        </p:txBody>
      </p:sp>
      <p:sp>
        <p:nvSpPr>
          <p:cNvPr id="1145859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6238875" y="1857376"/>
            <a:ext cx="4025900" cy="4525963"/>
          </a:xfrm>
        </p:spPr>
        <p:txBody>
          <a:bodyPr/>
          <a:lstStyle/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Cifras altas de BUN y creatinina</a:t>
            </a:r>
          </a:p>
          <a:p>
            <a:pPr>
              <a:spcBef>
                <a:spcPts val="700"/>
              </a:spcBef>
              <a:buFont typeface="Wingdings" panose="05000000000000000000" pitchFamily="2" charset="2"/>
              <a:buChar char="§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z="3200"/>
              <a:t>Manifestaciones que no se toman en cuenta en hem. de mantenimiento crónico </a:t>
            </a:r>
          </a:p>
        </p:txBody>
      </p:sp>
      <p:sp>
        <p:nvSpPr>
          <p:cNvPr id="664581" name="Rectangle 4"/>
          <p:cNvSpPr>
            <a:spLocks noChangeArrowheads="1"/>
          </p:cNvSpPr>
          <p:nvPr/>
        </p:nvSpPr>
        <p:spPr bwMode="auto">
          <a:xfrm>
            <a:off x="1524000" y="1"/>
            <a:ext cx="8929688" cy="1470025"/>
          </a:xfrm>
          <a:prstGeom prst="rect">
            <a:avLst/>
          </a:prstGeom>
          <a:noFill/>
          <a:ln w="9525">
            <a:noFill/>
            <a:round/>
          </a:ln>
        </p:spPr>
        <p:txBody>
          <a:bodyPr lIns="92160" tIns="46080" rIns="92160" bIns="46080"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>
                <a:solidFill>
                  <a:srgbClr val="00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INDICACIONES DE HEMODIALISIS</a:t>
            </a:r>
            <a:endParaRPr lang="es-ES" altLang="es-ES" sz="4000" b="1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3442778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90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720725"/>
            <a:ext cx="8229600" cy="1143000"/>
          </a:xfrm>
        </p:spPr>
        <p:txBody>
          <a:bodyPr vert="horz" lIns="92160" tIns="46080" rIns="92160" bIns="4608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s-ES" sz="4000" b="1" dirty="0">
                <a:solidFill>
                  <a:schemeClr val="tx1"/>
                </a:solidFill>
              </a:rPr>
              <a:t>OBJETIVO</a:t>
            </a:r>
          </a:p>
        </p:txBody>
      </p:sp>
      <p:sp>
        <p:nvSpPr>
          <p:cNvPr id="114790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2046288"/>
            <a:ext cx="4025900" cy="4525962"/>
          </a:xfrm>
        </p:spPr>
        <p:txBody>
          <a:bodyPr vert="horz" lIns="92160" tIns="46080" rIns="92160" bIns="46080" rtlCol="0">
            <a:normAutofit/>
          </a:bodyPr>
          <a:lstStyle/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s-ES" smtClean="0"/>
              <a:t>Transición suave desde la nefropatía crónica a la nefropatía terminal.</a:t>
            </a:r>
          </a:p>
        </p:txBody>
      </p:sp>
      <p:pic>
        <p:nvPicPr>
          <p:cNvPr id="11479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264" y="2506663"/>
            <a:ext cx="3240087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6606298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Facet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641</Words>
  <Application>Microsoft Office PowerPoint</Application>
  <PresentationFormat>Panorámica</PresentationFormat>
  <Paragraphs>125</Paragraphs>
  <Slides>21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30" baseType="lpstr">
      <vt:lpstr>SimSun</vt:lpstr>
      <vt:lpstr>Arial</vt:lpstr>
      <vt:lpstr>Calibri</vt:lpstr>
      <vt:lpstr>Tahoma</vt:lpstr>
      <vt:lpstr>Times New Roman</vt:lpstr>
      <vt:lpstr>Trebuchet MS</vt:lpstr>
      <vt:lpstr>Wingdings</vt:lpstr>
      <vt:lpstr>Wingdings 3</vt:lpstr>
      <vt:lpstr>Faceta</vt:lpstr>
      <vt:lpstr>Presentación de PowerPoint</vt:lpstr>
      <vt:lpstr>HEMODIALISIS</vt:lpstr>
      <vt:lpstr>CONCEPTO </vt:lpstr>
      <vt:lpstr>PRINCIPIOS FISICOS</vt:lpstr>
      <vt:lpstr>El filtro de la hemodiálisis contiene la membrana semipermeable que separa el compartimiento sanguíneo y el del líquido de diálisis.   </vt:lpstr>
      <vt:lpstr>TRANSFERENCIA DE MASA </vt:lpstr>
      <vt:lpstr>DIFUSIÓN O TRANSPORTE POR CONDUCCIÓN </vt:lpstr>
      <vt:lpstr>EN PACIENTES CON IRA </vt:lpstr>
      <vt:lpstr>OBJETIVO</vt:lpstr>
      <vt:lpstr>CRITERIOS PARA INICIAR HEMODIALISIS</vt:lpstr>
      <vt:lpstr>ESQUEMA TERAPEUTICO</vt:lpstr>
      <vt:lpstr>ACCESO VASCULAR</vt:lpstr>
      <vt:lpstr>FÍSTULA ARTERIO-VENOSA:</vt:lpstr>
      <vt:lpstr>MONITORIZACIÓN Y VIGILANCIA DEL ACCESO VASCULAR</vt:lpstr>
      <vt:lpstr>CATÉTERES VENOSOS CON MANGUITO</vt:lpstr>
      <vt:lpstr>PRESCRIPCION DE LA HEMODIALISIS</vt:lpstr>
      <vt:lpstr>COMPONENTES DE LA PRESCRIPCION DE LA DIALISIS </vt:lpstr>
      <vt:lpstr>PREPARACION PARA LA HEMODIALISIS</vt:lpstr>
      <vt:lpstr>COMPLICACIONES DE LA HEMODIÁLISIS </vt:lpstr>
      <vt:lpstr>COMPLICACIONES DURANTE LA HEMODIÁLISIS </vt:lpstr>
      <vt:lpstr>COMPLICACIONES DESPUES DE  LA HEMODIÁLISIS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Cuenta Microsoft</cp:lastModifiedBy>
  <cp:revision>2</cp:revision>
  <dcterms:created xsi:type="dcterms:W3CDTF">2020-04-14T19:56:08Z</dcterms:created>
  <dcterms:modified xsi:type="dcterms:W3CDTF">2022-04-12T22:48:41Z</dcterms:modified>
</cp:coreProperties>
</file>