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A8B21-DFAB-409E-AE3D-5933204E22A2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537-3C73-49D0-B5E0-6A008F129A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2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664AE74C-EAF4-4E8E-936D-BFD72ECB43D0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2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176579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176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176581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176582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A19192D-A3E9-46D1-83E6-AF3B6C5C2710}" type="slidenum">
              <a:rPr lang="es-ES_tradnl" altLang="es-ES"/>
              <a:pPr/>
              <a:t>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62185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71C58CA0-820C-417B-9FD0-1563F41C2B7E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11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195011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195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195013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195014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C9A3CC-6150-4C09-A571-53C82BB0B3B9}" type="slidenum">
              <a:rPr lang="es-ES_tradnl" altLang="es-ES"/>
              <a:pPr/>
              <a:t>11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315363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F2791FF8-AF1C-4FAD-A737-DB1C2C6A9D7D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12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197059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1970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197061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197062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474B0F-F519-4A93-86AC-055EA7D250C7}" type="slidenum">
              <a:rPr lang="es-ES_tradnl" altLang="es-ES"/>
              <a:pPr/>
              <a:t>12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09374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F03B4667-A9BB-42BD-8F3A-362D15FBF8D8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13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199107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1991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199109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199110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E82B30C-CED0-4E65-9857-971FE86D4B28}" type="slidenum">
              <a:rPr lang="es-ES_tradnl" altLang="es-ES"/>
              <a:pPr/>
              <a:t>13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5527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013E2FA0-9E04-431A-A860-39527B8F0E34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14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201155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011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01157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01158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9A5A1BD-DC79-41F7-B9CC-F77027159078}" type="slidenum">
              <a:rPr lang="es-ES_tradnl" altLang="es-ES"/>
              <a:pPr/>
              <a:t>14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403550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3F020FE5-6488-4FE8-8C85-3397BC477210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15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203203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03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03205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03206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FBE62A-037C-4CDC-BEB3-C341EC532667}" type="slidenum">
              <a:rPr lang="es-ES_tradnl" altLang="es-ES"/>
              <a:pPr/>
              <a:t>15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666401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4A4DFFE8-D4D7-4AC3-98B9-B1FFA01D2E83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16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205251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05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05253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05254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2DB8CA8-A9CC-493A-902A-8273FF3718D0}" type="slidenum">
              <a:rPr lang="es-ES_tradnl" altLang="es-ES"/>
              <a:pPr/>
              <a:t>16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26709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2151F575-B290-4748-AAB7-86FB3026EF92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17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207299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07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07301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07302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6199335-6C9E-49B0-AC66-0A95F34FD16E}" type="slidenum">
              <a:rPr lang="es-ES_tradnl" altLang="es-ES"/>
              <a:pPr/>
              <a:t>17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185283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370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CA0EC924-1696-4892-A374-C92898194213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19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210371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103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10373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10374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A84C7E6-4257-43F5-A386-E162B210C2B8}" type="slidenum">
              <a:rPr lang="es-ES_tradnl" altLang="es-ES"/>
              <a:pPr/>
              <a:t>19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20517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418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9D24D204-DCF8-4BE6-8B56-FFBF8D5E5699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20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212419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12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12421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12422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D90E929-299C-470B-BCEA-3A45EC02D9F9}" type="slidenum">
              <a:rPr lang="es-ES_tradnl" altLang="es-ES"/>
              <a:pPr/>
              <a:t>20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288417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466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4D234A10-B7AB-4F66-895D-D2C8494D8169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21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214467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2144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214469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214470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CCE5D54-E45F-485F-8ED7-521983CF15A3}" type="slidenum">
              <a:rPr lang="es-ES_tradnl" altLang="es-ES"/>
              <a:pPr/>
              <a:t>21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24480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55BC1152-C718-4A98-B03F-AFE2CB724795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3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178627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178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178629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178630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ED9E76-4059-481E-B4A0-0C602EB346A8}" type="slidenum">
              <a:rPr lang="es-ES_tradnl" altLang="es-ES"/>
              <a:pPr/>
              <a:t>3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960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39F1B91F-F6DE-4C4B-B7C7-98B20F8A7CBB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4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180675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180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180677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180678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9B7DA0-13B9-4523-B553-5029636D8689}" type="slidenum">
              <a:rPr lang="es-ES_tradnl" altLang="es-ES"/>
              <a:pPr/>
              <a:t>4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0483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9CBB2E5A-E305-4D71-99E6-FE3D2748EC1C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5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182723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182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182725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182726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7D34E8D-562C-4CA0-957B-745A01F27412}" type="slidenum">
              <a:rPr lang="es-ES_tradnl" altLang="es-ES"/>
              <a:pPr/>
              <a:t>5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161207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DE42358B-148F-4F64-8EA2-06F5D07B7E86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6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184771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184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184773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184774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E7EEBAF-3EE9-4F8E-9E11-B622E1550441}" type="slidenum">
              <a:rPr lang="es-ES_tradnl" altLang="es-ES"/>
              <a:pPr/>
              <a:t>6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2070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E62C8EB0-E525-41C9-B12F-CA3FBA340818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7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186819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186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186821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186822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72DA1C2-1F74-4933-B818-50168F35D3D9}" type="slidenum">
              <a:rPr lang="es-ES_tradnl" altLang="es-ES"/>
              <a:pPr/>
              <a:t>7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59814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5C57EC06-5694-46F2-A3C1-57D139990610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8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188867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188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188869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188870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DB939B9-6780-421F-AD45-79B4623F28D0}" type="slidenum">
              <a:rPr lang="es-ES_tradnl" altLang="es-ES"/>
              <a:pPr/>
              <a:t>8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182796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967A162E-3535-402D-A6D6-F34BD650436D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9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190915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190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190917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190918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9A387A5-E247-4B7C-98EE-F1E5C82E0C98}" type="slidenum">
              <a:rPr lang="es-ES_tradnl" altLang="es-ES"/>
              <a:pPr/>
              <a:t>9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127242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Text Box 1"/>
          <p:cNvSpPr txBox="1">
            <a:spLocks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buSzPct val="100000"/>
            </a:pPr>
            <a:fld id="{B1852326-3200-49F7-9809-4AF1CF8FEC95}" type="slidenum">
              <a:rPr lang="en-GB" altLang="es-ES" sz="1200">
                <a:solidFill>
                  <a:srgbClr val="000000"/>
                </a:solidFill>
              </a:rPr>
              <a:pPr algn="r">
                <a:buSzPct val="100000"/>
              </a:pPr>
              <a:t>10</a:t>
            </a:fld>
            <a:endParaRPr lang="en-GB" altLang="es-ES" sz="1200">
              <a:solidFill>
                <a:srgbClr val="000000"/>
              </a:solidFill>
            </a:endParaRPr>
          </a:p>
        </p:txBody>
      </p:sp>
      <p:sp>
        <p:nvSpPr>
          <p:cNvPr id="1192963" name="Text Box 2"/>
          <p:cNvSpPr txBox="1">
            <a:spLocks noChangeArrowheads="1"/>
          </p:cNvSpPr>
          <p:nvPr/>
        </p:nvSpPr>
        <p:spPr bwMode="auto">
          <a:xfrm>
            <a:off x="1143000" y="746125"/>
            <a:ext cx="4572000" cy="37290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192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724400"/>
            <a:ext cx="5013325" cy="4457700"/>
          </a:xfrm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S" altLang="es-ES" smtClean="0">
              <a:latin typeface="Arial" panose="020B0604020202020204" pitchFamily="34" charset="0"/>
            </a:endParaRPr>
          </a:p>
        </p:txBody>
      </p:sp>
      <p:sp>
        <p:nvSpPr>
          <p:cNvPr id="1192965" name="7 Marcador de fecha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s-ES"/>
          </a:p>
        </p:txBody>
      </p:sp>
      <p:sp>
        <p:nvSpPr>
          <p:cNvPr id="1192966" name="10 Marcador de número de diapositiva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8E72BD-847D-4F68-A50B-BFA1929E2325}" type="slidenum">
              <a:rPr lang="es-ES_tradnl" altLang="es-ES"/>
              <a:pPr/>
              <a:t>10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21376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50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71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66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38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398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455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06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5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9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879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30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45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06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47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41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4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79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2FCBCF-B747-42E5-86C3-0C1509B7F258}" type="datetimeFigureOut">
              <a:rPr lang="es-ES" smtClean="0"/>
              <a:t>12/04/2022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59E581-CCDE-4493-9708-A3DD30C689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3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77639"/>
            <a:ext cx="11940988" cy="1760443"/>
          </a:xfrm>
          <a:ln>
            <a:miter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s-ES_tradnl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DIALISIS PERITONEAL</a:t>
            </a:r>
            <a:endParaRPr lang="es-ES_tradnl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9490" name="Picture 2" descr="Infecciones asociadas a diálisis peritoneal en el pacient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56" y="2501153"/>
            <a:ext cx="7260923" cy="402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6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7" name="Text Box 1"/>
          <p:cNvSpPr txBox="1">
            <a:spLocks noChangeArrowheads="1"/>
          </p:cNvSpPr>
          <p:nvPr/>
        </p:nvSpPr>
        <p:spPr bwMode="auto">
          <a:xfrm>
            <a:off x="1773382" y="21272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Castellar" panose="020A0402060406010301" pitchFamily="18" charset="0"/>
              <a:buNone/>
            </a:pPr>
            <a:r>
              <a:rPr lang="en-GB" altLang="es-ES" sz="4000" b="1" dirty="0">
                <a:solidFill>
                  <a:srgbClr val="000000"/>
                </a:solidFill>
              </a:rPr>
              <a:t>CLASIFICACIÓN</a:t>
            </a:r>
          </a:p>
        </p:txBody>
      </p:sp>
      <p:sp>
        <p:nvSpPr>
          <p:cNvPr id="691203" name="Text Box 2"/>
          <p:cNvSpPr txBox="1">
            <a:spLocks noChangeArrowheads="1"/>
          </p:cNvSpPr>
          <p:nvPr/>
        </p:nvSpPr>
        <p:spPr bwMode="auto">
          <a:xfrm>
            <a:off x="1992313" y="4365626"/>
            <a:ext cx="8229600" cy="2187575"/>
          </a:xfrm>
          <a:prstGeom prst="rect">
            <a:avLst/>
          </a:prstGeom>
          <a:noFill/>
          <a:ln w="9525">
            <a:noFill/>
            <a:round/>
          </a:ln>
        </p:spPr>
        <p:txBody>
          <a:bodyPr/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La </a:t>
            </a:r>
            <a:r>
              <a:rPr lang="en-GB" altLang="en-US" sz="3200" dirty="0" err="1">
                <a:solidFill>
                  <a:srgbClr val="000000"/>
                </a:solidFill>
                <a:ea typeface="SimSun" panose="02010600030101010101" pitchFamily="2" charset="-122"/>
              </a:rPr>
              <a:t>diálisis</a:t>
            </a: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GB" altLang="en-US" sz="3200" dirty="0" err="1">
                <a:solidFill>
                  <a:srgbClr val="000000"/>
                </a:solidFill>
                <a:ea typeface="SimSun" panose="02010600030101010101" pitchFamily="2" charset="-122"/>
              </a:rPr>
              <a:t>es</a:t>
            </a: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 un </a:t>
            </a:r>
            <a:r>
              <a:rPr lang="en-GB" altLang="en-US" sz="3200" dirty="0" err="1">
                <a:solidFill>
                  <a:srgbClr val="000000"/>
                </a:solidFill>
                <a:ea typeface="SimSun" panose="02010600030101010101" pitchFamily="2" charset="-122"/>
              </a:rPr>
              <a:t>tratamiento</a:t>
            </a: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r>
              <a:rPr lang="en-GB" altLang="en-US" sz="3200" dirty="0" err="1">
                <a:solidFill>
                  <a:srgbClr val="000000"/>
                </a:solidFill>
                <a:ea typeface="SimSun" panose="02010600030101010101" pitchFamily="2" charset="-122"/>
              </a:rPr>
              <a:t>que</a:t>
            </a: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 se </a:t>
            </a:r>
            <a:r>
              <a:rPr lang="en-GB" altLang="en-US" sz="3200" dirty="0" err="1">
                <a:solidFill>
                  <a:srgbClr val="000000"/>
                </a:solidFill>
                <a:ea typeface="SimSun" panose="02010600030101010101" pitchFamily="2" charset="-122"/>
              </a:rPr>
              <a:t>encarga</a:t>
            </a: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 de </a:t>
            </a:r>
            <a:r>
              <a:rPr lang="en-GB" altLang="en-US" sz="3200" dirty="0" err="1">
                <a:solidFill>
                  <a:srgbClr val="000000"/>
                </a:solidFill>
                <a:ea typeface="SimSun" panose="02010600030101010101" pitchFamily="2" charset="-122"/>
              </a:rPr>
              <a:t>eliminar</a:t>
            </a: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 del </a:t>
            </a:r>
            <a:r>
              <a:rPr lang="en-GB" altLang="en-US" sz="3200" dirty="0" err="1">
                <a:solidFill>
                  <a:srgbClr val="000000"/>
                </a:solidFill>
                <a:ea typeface="SimSun" panose="02010600030101010101" pitchFamily="2" charset="-122"/>
              </a:rPr>
              <a:t>cuerpo</a:t>
            </a: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 los </a:t>
            </a:r>
            <a:r>
              <a:rPr lang="en-GB" altLang="en-US" sz="3200" dirty="0" err="1">
                <a:solidFill>
                  <a:srgbClr val="000000"/>
                </a:solidFill>
                <a:ea typeface="SimSun" panose="02010600030101010101" pitchFamily="2" charset="-122"/>
              </a:rPr>
              <a:t>desechos</a:t>
            </a: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 y el </a:t>
            </a:r>
            <a:r>
              <a:rPr lang="en-GB" altLang="en-US" sz="3200" dirty="0" err="1">
                <a:solidFill>
                  <a:srgbClr val="000000"/>
                </a:solidFill>
                <a:ea typeface="SimSun" panose="02010600030101010101" pitchFamily="2" charset="-122"/>
              </a:rPr>
              <a:t>exceso</a:t>
            </a: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 de </a:t>
            </a:r>
            <a:r>
              <a:rPr lang="en-GB" altLang="en-US" sz="3200" dirty="0" err="1">
                <a:solidFill>
                  <a:srgbClr val="000000"/>
                </a:solidFill>
                <a:ea typeface="SimSun" panose="02010600030101010101" pitchFamily="2" charset="-122"/>
              </a:rPr>
              <a:t>líquido</a:t>
            </a: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. </a:t>
            </a:r>
            <a:endParaRPr lang="es-ES" altLang="es-ES" sz="32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grpSp>
        <p:nvGrpSpPr>
          <p:cNvPr id="1191939" name="Group 3"/>
          <p:cNvGrpSpPr>
            <a:grpSpLocks/>
          </p:cNvGrpSpPr>
          <p:nvPr/>
        </p:nvGrpSpPr>
        <p:grpSpPr bwMode="auto">
          <a:xfrm>
            <a:off x="6238875" y="1500189"/>
            <a:ext cx="3238500" cy="2662237"/>
            <a:chOff x="2971" y="981"/>
            <a:chExt cx="2040" cy="1677"/>
          </a:xfrm>
        </p:grpSpPr>
        <p:pic>
          <p:nvPicPr>
            <p:cNvPr id="119194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981"/>
              <a:ext cx="2041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1941" name="Text Box 5"/>
            <p:cNvSpPr txBox="1">
              <a:spLocks noChangeArrowheads="1"/>
            </p:cNvSpPr>
            <p:nvPr/>
          </p:nvSpPr>
          <p:spPr bwMode="auto">
            <a:xfrm>
              <a:off x="2971" y="981"/>
              <a:ext cx="2041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</p:grpSp>
      <p:grpSp>
        <p:nvGrpSpPr>
          <p:cNvPr id="1191942" name="Group 6"/>
          <p:cNvGrpSpPr>
            <a:grpSpLocks/>
          </p:cNvGrpSpPr>
          <p:nvPr/>
        </p:nvGrpSpPr>
        <p:grpSpPr bwMode="auto">
          <a:xfrm>
            <a:off x="2711451" y="1557339"/>
            <a:ext cx="3095625" cy="2662237"/>
            <a:chOff x="748" y="981"/>
            <a:chExt cx="1950" cy="1677"/>
          </a:xfrm>
        </p:grpSpPr>
        <p:pic>
          <p:nvPicPr>
            <p:cNvPr id="1191943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981"/>
              <a:ext cx="1951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1944" name="Text Box 8"/>
            <p:cNvSpPr txBox="1">
              <a:spLocks noChangeArrowheads="1"/>
            </p:cNvSpPr>
            <p:nvPr/>
          </p:nvSpPr>
          <p:spPr bwMode="auto">
            <a:xfrm>
              <a:off x="748" y="981"/>
              <a:ext cx="1951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</p:grpSp>
    </p:spTree>
    <p:extLst>
      <p:ext uri="{BB962C8B-B14F-4D97-AF65-F5344CB8AC3E}">
        <p14:creationId xmlns:p14="http://schemas.microsoft.com/office/powerpoint/2010/main" val="23066832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5" name="Text Box 1"/>
          <p:cNvSpPr txBox="1">
            <a:spLocks noChangeArrowheads="1"/>
          </p:cNvSpPr>
          <p:nvPr/>
        </p:nvSpPr>
        <p:spPr bwMode="auto">
          <a:xfrm>
            <a:off x="1524000" y="50006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Castellar" panose="020A0402060406010301" pitchFamily="18" charset="0"/>
              <a:buNone/>
            </a:pPr>
            <a:r>
              <a:rPr lang="en-GB" altLang="es-ES" sz="4000" b="1" dirty="0">
                <a:solidFill>
                  <a:srgbClr val="000000"/>
                </a:solidFill>
              </a:rPr>
              <a:t>DIALISIS PERITONEAL CONTINUA  AMBULANTE</a:t>
            </a:r>
            <a:r>
              <a:rPr lang="en-GB" altLang="es-ES" sz="4000" b="1" dirty="0">
                <a:solidFill>
                  <a:srgbClr val="000000"/>
                </a:solidFill>
                <a:latin typeface="Castellar" panose="020A0402060406010301" pitchFamily="18" charset="0"/>
              </a:rPr>
              <a:t/>
            </a:r>
            <a:br>
              <a:rPr lang="en-GB" altLang="es-ES" sz="4000" b="1" dirty="0">
                <a:solidFill>
                  <a:srgbClr val="000000"/>
                </a:solidFill>
                <a:latin typeface="Castellar" panose="020A0402060406010301" pitchFamily="18" charset="0"/>
              </a:rPr>
            </a:br>
            <a:endParaRPr lang="en-GB" altLang="es-ES" sz="4000" b="1" dirty="0">
              <a:solidFill>
                <a:srgbClr val="000000"/>
              </a:solidFill>
              <a:latin typeface="Castellar" panose="020A0402060406010301" pitchFamily="18" charset="0"/>
            </a:endParaRPr>
          </a:p>
        </p:txBody>
      </p:sp>
      <p:sp>
        <p:nvSpPr>
          <p:cNvPr id="1193986" name="Text Box 2"/>
          <p:cNvSpPr txBox="1">
            <a:spLocks noChangeArrowheads="1"/>
          </p:cNvSpPr>
          <p:nvPr/>
        </p:nvSpPr>
        <p:spPr bwMode="auto">
          <a:xfrm>
            <a:off x="1809751" y="1571626"/>
            <a:ext cx="850106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(DPCA) El </a:t>
            </a:r>
            <a:r>
              <a:rPr lang="en-GB" altLang="es-ES" sz="3200" dirty="0" err="1">
                <a:solidFill>
                  <a:srgbClr val="000000"/>
                </a:solidFill>
              </a:rPr>
              <a:t>líquido</a:t>
            </a:r>
            <a:r>
              <a:rPr lang="en-GB" altLang="es-ES" sz="3200" dirty="0">
                <a:solidFill>
                  <a:srgbClr val="000000"/>
                </a:solidFill>
              </a:rPr>
              <a:t> de la </a:t>
            </a:r>
            <a:r>
              <a:rPr lang="en-GB" altLang="es-ES" sz="3200" dirty="0" err="1">
                <a:solidFill>
                  <a:srgbClr val="000000"/>
                </a:solidFill>
              </a:rPr>
              <a:t>diálisis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siempre</a:t>
            </a:r>
            <a:r>
              <a:rPr lang="en-GB" altLang="es-ES" sz="3200" dirty="0">
                <a:solidFill>
                  <a:srgbClr val="000000"/>
                </a:solidFill>
              </a:rPr>
              <a:t> se </a:t>
            </a:r>
            <a:r>
              <a:rPr lang="en-GB" altLang="es-ES" sz="3200" dirty="0" err="1">
                <a:solidFill>
                  <a:srgbClr val="000000"/>
                </a:solidFill>
              </a:rPr>
              <a:t>encuentra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dentro</a:t>
            </a:r>
            <a:r>
              <a:rPr lang="en-GB" altLang="es-ES" sz="3200" dirty="0">
                <a:solidFill>
                  <a:srgbClr val="000000"/>
                </a:solidFill>
              </a:rPr>
              <a:t> del </a:t>
            </a:r>
            <a:r>
              <a:rPr lang="en-GB" altLang="es-ES" sz="3200" dirty="0" err="1">
                <a:solidFill>
                  <a:srgbClr val="000000"/>
                </a:solidFill>
              </a:rPr>
              <a:t>peritoneo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limpiando</a:t>
            </a:r>
            <a:r>
              <a:rPr lang="en-GB" altLang="es-ES" sz="3200" dirty="0">
                <a:solidFill>
                  <a:srgbClr val="000000"/>
                </a:solidFill>
              </a:rPr>
              <a:t> la </a:t>
            </a:r>
            <a:r>
              <a:rPr lang="en-GB" altLang="es-ES" sz="3200" dirty="0" err="1">
                <a:solidFill>
                  <a:srgbClr val="000000"/>
                </a:solidFill>
              </a:rPr>
              <a:t>sangre</a:t>
            </a:r>
            <a:r>
              <a:rPr lang="en-GB" altLang="es-ES" sz="3200" dirty="0">
                <a:solidFill>
                  <a:srgbClr val="000000"/>
                </a:solidFill>
              </a:rPr>
              <a:t> en forma continua.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(DPCA) </a:t>
            </a:r>
            <a:r>
              <a:rPr lang="en-GB" altLang="es-ES" sz="3200" dirty="0" err="1">
                <a:solidFill>
                  <a:srgbClr val="000000"/>
                </a:solidFill>
              </a:rPr>
              <a:t>es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una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terapia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que</a:t>
            </a:r>
            <a:r>
              <a:rPr lang="en-GB" altLang="es-ES" sz="3200" dirty="0">
                <a:solidFill>
                  <a:srgbClr val="000000"/>
                </a:solidFill>
              </a:rPr>
              <a:t> se </a:t>
            </a:r>
            <a:r>
              <a:rPr lang="en-GB" altLang="es-ES" sz="3200" dirty="0" err="1">
                <a:solidFill>
                  <a:srgbClr val="000000"/>
                </a:solidFill>
              </a:rPr>
              <a:t>realiza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manualmente</a:t>
            </a:r>
            <a:r>
              <a:rPr lang="en-GB" altLang="es-ES" sz="3200" dirty="0">
                <a:solidFill>
                  <a:srgbClr val="000000"/>
                </a:solidFill>
              </a:rPr>
              <a:t> en casa.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La gran </a:t>
            </a:r>
            <a:r>
              <a:rPr lang="en-GB" altLang="es-ES" sz="3200" dirty="0" err="1">
                <a:solidFill>
                  <a:srgbClr val="000000"/>
                </a:solidFill>
              </a:rPr>
              <a:t>mayoría</a:t>
            </a:r>
            <a:r>
              <a:rPr lang="en-GB" altLang="es-ES" sz="3200" dirty="0">
                <a:solidFill>
                  <a:srgbClr val="000000"/>
                </a:solidFill>
              </a:rPr>
              <a:t> de los </a:t>
            </a:r>
            <a:r>
              <a:rPr lang="en-GB" altLang="es-ES" sz="3200" dirty="0" err="1">
                <a:solidFill>
                  <a:srgbClr val="000000"/>
                </a:solidFill>
              </a:rPr>
              <a:t>pacientes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requieren</a:t>
            </a:r>
            <a:r>
              <a:rPr lang="en-GB" altLang="es-ES" sz="3200" dirty="0">
                <a:solidFill>
                  <a:srgbClr val="000000"/>
                </a:solidFill>
              </a:rPr>
              <a:t> 4 </a:t>
            </a:r>
            <a:r>
              <a:rPr lang="en-GB" altLang="es-ES" sz="3200" dirty="0" err="1">
                <a:solidFill>
                  <a:srgbClr val="000000"/>
                </a:solidFill>
              </a:rPr>
              <a:t>cambios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por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día</a:t>
            </a:r>
            <a:r>
              <a:rPr lang="en-GB" altLang="es-ES" sz="3200" dirty="0">
                <a:solidFill>
                  <a:srgbClr val="000000"/>
                </a:solidFill>
              </a:rPr>
              <a:t>, los 7 </a:t>
            </a:r>
            <a:r>
              <a:rPr lang="en-GB" altLang="es-ES" sz="3200" dirty="0" err="1">
                <a:solidFill>
                  <a:srgbClr val="000000"/>
                </a:solidFill>
              </a:rPr>
              <a:t>días</a:t>
            </a:r>
            <a:r>
              <a:rPr lang="en-GB" altLang="es-ES" sz="3200" dirty="0">
                <a:solidFill>
                  <a:srgbClr val="000000"/>
                </a:solidFill>
              </a:rPr>
              <a:t> de la </a:t>
            </a:r>
            <a:r>
              <a:rPr lang="en-GB" altLang="es-ES" sz="3200" dirty="0" err="1">
                <a:solidFill>
                  <a:srgbClr val="000000"/>
                </a:solidFill>
              </a:rPr>
              <a:t>semana</a:t>
            </a:r>
            <a:r>
              <a:rPr lang="en-GB" altLang="es-ES" sz="3200" dirty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100000"/>
            </a:pPr>
            <a:endParaRPr lang="en-GB" altLang="es-E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801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3" name="Text Box 1"/>
          <p:cNvSpPr txBox="1">
            <a:spLocks noChangeArrowheads="1"/>
          </p:cNvSpPr>
          <p:nvPr/>
        </p:nvSpPr>
        <p:spPr bwMode="auto">
          <a:xfrm>
            <a:off x="1938338" y="214314"/>
            <a:ext cx="822960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Castellar" panose="020A0402060406010301" pitchFamily="18" charset="0"/>
              <a:buNone/>
            </a:pPr>
            <a:r>
              <a:rPr lang="en-GB" altLang="es-ES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GB" altLang="es-ES" sz="4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altLang="es-ES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altLang="es-ES" sz="4000" b="1" dirty="0">
                <a:solidFill>
                  <a:srgbClr val="000000"/>
                </a:solidFill>
              </a:rPr>
              <a:t>DIALISIS PERITONEAL CONTINUA  AMBULANTE </a:t>
            </a:r>
            <a:br>
              <a:rPr lang="en-GB" altLang="es-ES" sz="4000" b="1" dirty="0">
                <a:solidFill>
                  <a:srgbClr val="000000"/>
                </a:solidFill>
              </a:rPr>
            </a:br>
            <a:endParaRPr lang="en-GB" altLang="es-ES" sz="4000" b="1" dirty="0">
              <a:solidFill>
                <a:srgbClr val="000000"/>
              </a:solidFill>
            </a:endParaRPr>
          </a:p>
        </p:txBody>
      </p:sp>
      <p:sp>
        <p:nvSpPr>
          <p:cNvPr id="1196034" name="AutoShape 2"/>
          <p:cNvSpPr>
            <a:spLocks noChangeArrowheads="1"/>
          </p:cNvSpPr>
          <p:nvPr/>
        </p:nvSpPr>
        <p:spPr bwMode="auto">
          <a:xfrm>
            <a:off x="1524001" y="1673226"/>
            <a:ext cx="2881313" cy="1439863"/>
          </a:xfrm>
          <a:prstGeom prst="downArrowCallout">
            <a:avLst>
              <a:gd name="adj1" fmla="val 50028"/>
              <a:gd name="adj2" fmla="val 50028"/>
              <a:gd name="adj3" fmla="val 16648"/>
              <a:gd name="adj4" fmla="val 6666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 sz="2400">
                <a:solidFill>
                  <a:srgbClr val="000000"/>
                </a:solidFill>
              </a:rPr>
              <a:t>Drenaje</a:t>
            </a:r>
          </a:p>
        </p:txBody>
      </p:sp>
      <p:sp>
        <p:nvSpPr>
          <p:cNvPr id="1196035" name="AutoShape 3"/>
          <p:cNvSpPr>
            <a:spLocks noChangeArrowheads="1"/>
          </p:cNvSpPr>
          <p:nvPr/>
        </p:nvSpPr>
        <p:spPr bwMode="auto">
          <a:xfrm>
            <a:off x="4511676" y="1673225"/>
            <a:ext cx="2881313" cy="1512888"/>
          </a:xfrm>
          <a:prstGeom prst="downArrowCallout">
            <a:avLst>
              <a:gd name="adj1" fmla="val 47613"/>
              <a:gd name="adj2" fmla="val 47613"/>
              <a:gd name="adj3" fmla="val 16648"/>
              <a:gd name="adj4" fmla="val 6666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 sz="2400" dirty="0" err="1">
                <a:solidFill>
                  <a:srgbClr val="000000"/>
                </a:solidFill>
              </a:rPr>
              <a:t>Infusión</a:t>
            </a:r>
            <a:endParaRPr lang="en-GB" altLang="es-ES" sz="2400" dirty="0">
              <a:solidFill>
                <a:srgbClr val="000000"/>
              </a:solidFill>
            </a:endParaRPr>
          </a:p>
        </p:txBody>
      </p:sp>
      <p:sp>
        <p:nvSpPr>
          <p:cNvPr id="1196036" name="AutoShape 4"/>
          <p:cNvSpPr>
            <a:spLocks noChangeArrowheads="1"/>
          </p:cNvSpPr>
          <p:nvPr/>
        </p:nvSpPr>
        <p:spPr bwMode="auto">
          <a:xfrm>
            <a:off x="7535863" y="1673226"/>
            <a:ext cx="2881312" cy="1439863"/>
          </a:xfrm>
          <a:prstGeom prst="downArrowCallout">
            <a:avLst>
              <a:gd name="adj1" fmla="val 50028"/>
              <a:gd name="adj2" fmla="val 50028"/>
              <a:gd name="adj3" fmla="val 16648"/>
              <a:gd name="adj4" fmla="val 66667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s-ES" sz="2400">
                <a:solidFill>
                  <a:srgbClr val="000000"/>
                </a:solidFill>
              </a:rPr>
              <a:t>Permanencia</a:t>
            </a:r>
          </a:p>
        </p:txBody>
      </p:sp>
      <p:sp>
        <p:nvSpPr>
          <p:cNvPr id="1196037" name="Oval 5"/>
          <p:cNvSpPr>
            <a:spLocks noChangeArrowheads="1"/>
          </p:cNvSpPr>
          <p:nvPr/>
        </p:nvSpPr>
        <p:spPr bwMode="auto">
          <a:xfrm>
            <a:off x="1524000" y="3257550"/>
            <a:ext cx="3132138" cy="252095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196038" name="Text Box 6"/>
          <p:cNvSpPr txBox="1">
            <a:spLocks noChangeArrowheads="1"/>
          </p:cNvSpPr>
          <p:nvPr/>
        </p:nvSpPr>
        <p:spPr bwMode="auto">
          <a:xfrm>
            <a:off x="2079626" y="3754439"/>
            <a:ext cx="230187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250"/>
              </a:spcBef>
              <a:buSzPct val="100000"/>
            </a:pPr>
            <a:r>
              <a:rPr lang="en-GB" altLang="es-ES" sz="2200">
                <a:solidFill>
                  <a:srgbClr val="000000"/>
                </a:solidFill>
                <a:latin typeface="Calibri" panose="020F0502020204030204" pitchFamily="34" charset="0"/>
              </a:rPr>
              <a:t>Consiste en sacar el líquido de la cavidad peritoneal por gravedad.</a:t>
            </a:r>
            <a:r>
              <a:rPr lang="en-GB" altLang="es-ES" sz="240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GB" altLang="es-ES" sz="240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altLang="es-E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96039" name="Rectangle 7"/>
          <p:cNvSpPr>
            <a:spLocks noChangeArrowheads="1"/>
          </p:cNvSpPr>
          <p:nvPr/>
        </p:nvSpPr>
        <p:spPr bwMode="auto">
          <a:xfrm>
            <a:off x="4727575" y="3473450"/>
            <a:ext cx="2736850" cy="3024188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196040" name="Text Box 8"/>
          <p:cNvSpPr txBox="1">
            <a:spLocks noChangeArrowheads="1"/>
          </p:cNvSpPr>
          <p:nvPr/>
        </p:nvSpPr>
        <p:spPr bwMode="auto">
          <a:xfrm>
            <a:off x="4872038" y="3500439"/>
            <a:ext cx="2303462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1250"/>
              </a:spcBef>
              <a:buSzPct val="100000"/>
            </a:pPr>
            <a:r>
              <a:rPr lang="en-GB" altLang="es-ES" sz="2400">
                <a:solidFill>
                  <a:srgbClr val="000000"/>
                </a:solidFill>
                <a:latin typeface="Calibri" panose="020F0502020204030204" pitchFamily="34" charset="0"/>
              </a:rPr>
              <a:t>Consiste en introducir la solución de diálisis nueva en la cavidad peritoneal, a través del catéter. </a:t>
            </a:r>
            <a:br>
              <a:rPr lang="en-GB" altLang="es-ES" sz="24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altLang="es-ES" sz="240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GB" altLang="es-ES" sz="240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altLang="es-E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96041" name="AutoShape 9"/>
          <p:cNvSpPr>
            <a:spLocks noChangeArrowheads="1"/>
          </p:cNvSpPr>
          <p:nvPr/>
        </p:nvSpPr>
        <p:spPr bwMode="auto">
          <a:xfrm>
            <a:off x="7751763" y="3375025"/>
            <a:ext cx="2665412" cy="3411538"/>
          </a:xfrm>
          <a:prstGeom prst="octagon">
            <a:avLst>
              <a:gd name="adj" fmla="val 23148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ts val="600"/>
              </a:spcBef>
              <a:buSzPct val="100000"/>
              <a:buFont typeface="Times New Roman" panose="02020603050405020304" pitchFamily="18" charset="0"/>
              <a:buChar char="•"/>
            </a:pPr>
            <a:endParaRPr lang="es-ES" altLang="es-ES"/>
          </a:p>
        </p:txBody>
      </p:sp>
      <p:sp>
        <p:nvSpPr>
          <p:cNvPr id="1196042" name="Text Box 10"/>
          <p:cNvSpPr txBox="1">
            <a:spLocks noChangeArrowheads="1"/>
          </p:cNvSpPr>
          <p:nvPr/>
        </p:nvSpPr>
        <p:spPr bwMode="auto">
          <a:xfrm>
            <a:off x="7881939" y="3546476"/>
            <a:ext cx="2428875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1125"/>
              </a:spcBef>
              <a:buSzPct val="100000"/>
            </a:pPr>
            <a:r>
              <a:rPr lang="en-GB" altLang="es-ES" sz="2200">
                <a:solidFill>
                  <a:srgbClr val="000000"/>
                </a:solidFill>
              </a:rPr>
              <a:t>Periodo durante el cual la solución permanece en la cavidad peritoneal. Oscila entre las 4 y las 6 horas, según la prescripción facultativa. </a:t>
            </a:r>
          </a:p>
        </p:txBody>
      </p:sp>
    </p:spTree>
    <p:extLst>
      <p:ext uri="{BB962C8B-B14F-4D97-AF65-F5344CB8AC3E}">
        <p14:creationId xmlns:p14="http://schemas.microsoft.com/office/powerpoint/2010/main" val="26406428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1" name="Text Box 1"/>
          <p:cNvSpPr txBox="1">
            <a:spLocks noChangeArrowheads="1"/>
          </p:cNvSpPr>
          <p:nvPr/>
        </p:nvSpPr>
        <p:spPr bwMode="auto">
          <a:xfrm>
            <a:off x="1809750" y="239714"/>
            <a:ext cx="84010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Castellar" panose="020A0402060406010301" pitchFamily="18" charset="0"/>
              <a:buNone/>
            </a:pPr>
            <a:r>
              <a:rPr lang="en-GB" altLang="es-ES" sz="4000" b="1" dirty="0">
                <a:solidFill>
                  <a:srgbClr val="000000"/>
                </a:solidFill>
              </a:rPr>
              <a:t>DIALISIS PERITONEAL AUTOMATIZADA</a:t>
            </a:r>
            <a:br>
              <a:rPr lang="en-GB" altLang="es-ES" sz="4000" b="1" dirty="0">
                <a:solidFill>
                  <a:srgbClr val="000000"/>
                </a:solidFill>
              </a:rPr>
            </a:br>
            <a:endParaRPr lang="en-GB" altLang="es-ES" sz="4000" b="1" dirty="0">
              <a:solidFill>
                <a:srgbClr val="000000"/>
              </a:solidFill>
            </a:endParaRPr>
          </a:p>
        </p:txBody>
      </p:sp>
      <p:sp>
        <p:nvSpPr>
          <p:cNvPr id="1198082" name="Text Box 2"/>
          <p:cNvSpPr txBox="1">
            <a:spLocks noChangeArrowheads="1"/>
          </p:cNvSpPr>
          <p:nvPr/>
        </p:nvSpPr>
        <p:spPr bwMode="auto">
          <a:xfrm>
            <a:off x="1952626" y="1357313"/>
            <a:ext cx="44291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La </a:t>
            </a:r>
            <a:r>
              <a:rPr lang="en-GB" altLang="es-ES" sz="3200" dirty="0" err="1">
                <a:solidFill>
                  <a:srgbClr val="000000"/>
                </a:solidFill>
              </a:rPr>
              <a:t>diálisis</a:t>
            </a:r>
            <a:r>
              <a:rPr lang="en-GB" altLang="es-ES" sz="3200" dirty="0">
                <a:solidFill>
                  <a:srgbClr val="000000"/>
                </a:solidFill>
              </a:rPr>
              <a:t> se </a:t>
            </a:r>
            <a:r>
              <a:rPr lang="en-GB" altLang="es-ES" sz="3200" dirty="0" err="1">
                <a:solidFill>
                  <a:srgbClr val="000000"/>
                </a:solidFill>
              </a:rPr>
              <a:t>realiza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por</a:t>
            </a:r>
            <a:r>
              <a:rPr lang="en-GB" altLang="es-ES" sz="3200" dirty="0">
                <a:solidFill>
                  <a:srgbClr val="000000"/>
                </a:solidFill>
              </a:rPr>
              <a:t> la </a:t>
            </a:r>
            <a:r>
              <a:rPr lang="en-GB" altLang="es-ES" sz="3200" dirty="0" err="1">
                <a:solidFill>
                  <a:srgbClr val="000000"/>
                </a:solidFill>
              </a:rPr>
              <a:t>noche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mientras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duerme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mediante</a:t>
            </a:r>
            <a:r>
              <a:rPr lang="en-GB" altLang="es-ES" sz="3200" dirty="0">
                <a:solidFill>
                  <a:srgbClr val="000000"/>
                </a:solidFill>
              </a:rPr>
              <a:t> el </a:t>
            </a:r>
            <a:r>
              <a:rPr lang="en-GB" altLang="es-ES" sz="3200" dirty="0" err="1">
                <a:solidFill>
                  <a:srgbClr val="000000"/>
                </a:solidFill>
              </a:rPr>
              <a:t>uso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una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máquina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cicladora</a:t>
            </a:r>
            <a:r>
              <a:rPr lang="en-GB" altLang="es-ES" sz="3200" dirty="0">
                <a:solidFill>
                  <a:srgbClr val="000000"/>
                </a:solidFill>
              </a:rPr>
              <a:t>. 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SzPct val="100000"/>
            </a:pP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Controla</a:t>
            </a:r>
            <a:r>
              <a:rPr lang="en-GB" altLang="es-ES" sz="3200" dirty="0">
                <a:solidFill>
                  <a:srgbClr val="000000"/>
                </a:solidFill>
              </a:rPr>
              <a:t> el </a:t>
            </a:r>
            <a:r>
              <a:rPr lang="en-GB" altLang="es-ES" sz="3200" dirty="0" err="1">
                <a:solidFill>
                  <a:srgbClr val="000000"/>
                </a:solidFill>
              </a:rPr>
              <a:t>tiempo</a:t>
            </a:r>
            <a:r>
              <a:rPr lang="en-GB" altLang="es-ES" sz="3200" dirty="0">
                <a:solidFill>
                  <a:srgbClr val="000000"/>
                </a:solidFill>
              </a:rPr>
              <a:t> de los </a:t>
            </a:r>
            <a:r>
              <a:rPr lang="en-GB" altLang="es-ES" sz="3200" dirty="0" err="1">
                <a:solidFill>
                  <a:srgbClr val="000000"/>
                </a:solidFill>
              </a:rPr>
              <a:t>cambios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drena</a:t>
            </a:r>
            <a:r>
              <a:rPr lang="en-GB" altLang="es-ES" sz="3200" dirty="0">
                <a:solidFill>
                  <a:srgbClr val="000000"/>
                </a:solidFill>
              </a:rPr>
              <a:t> la </a:t>
            </a:r>
            <a:r>
              <a:rPr lang="en-GB" altLang="es-ES" sz="3200" dirty="0" err="1">
                <a:solidFill>
                  <a:srgbClr val="000000"/>
                </a:solidFill>
              </a:rPr>
              <a:t>solución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utilizada</a:t>
            </a:r>
            <a:r>
              <a:rPr lang="en-GB" altLang="es-ES" sz="3200" dirty="0">
                <a:solidFill>
                  <a:srgbClr val="000000"/>
                </a:solidFill>
              </a:rPr>
              <a:t> e </a:t>
            </a:r>
            <a:r>
              <a:rPr lang="en-GB" altLang="es-ES" sz="3200" dirty="0" err="1">
                <a:solidFill>
                  <a:srgbClr val="000000"/>
                </a:solidFill>
              </a:rPr>
              <a:t>infunde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solución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nueva</a:t>
            </a:r>
            <a:r>
              <a:rPr lang="en-GB" altLang="es-ES" sz="3200" dirty="0">
                <a:solidFill>
                  <a:srgbClr val="000000"/>
                </a:solidFill>
              </a:rPr>
              <a:t> al </a:t>
            </a:r>
            <a:r>
              <a:rPr lang="en-GB" altLang="es-ES" sz="3200" dirty="0" err="1">
                <a:solidFill>
                  <a:srgbClr val="000000"/>
                </a:solidFill>
              </a:rPr>
              <a:t>peritoneo</a:t>
            </a:r>
            <a:r>
              <a:rPr lang="en-GB" altLang="es-ES" sz="3200" dirty="0">
                <a:solidFill>
                  <a:srgbClr val="000000"/>
                </a:solidFill>
              </a:rPr>
              <a:t>. </a:t>
            </a:r>
          </a:p>
        </p:txBody>
      </p:sp>
      <p:grpSp>
        <p:nvGrpSpPr>
          <p:cNvPr id="1198083" name="Group 3"/>
          <p:cNvGrpSpPr>
            <a:grpSpLocks/>
          </p:cNvGrpSpPr>
          <p:nvPr/>
        </p:nvGrpSpPr>
        <p:grpSpPr bwMode="auto">
          <a:xfrm>
            <a:off x="6600825" y="1412875"/>
            <a:ext cx="3094038" cy="2374900"/>
            <a:chOff x="3198" y="890"/>
            <a:chExt cx="1949" cy="1496"/>
          </a:xfrm>
        </p:grpSpPr>
        <p:pic>
          <p:nvPicPr>
            <p:cNvPr id="11980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890"/>
              <a:ext cx="1950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085" name="Text Box 5"/>
            <p:cNvSpPr txBox="1">
              <a:spLocks noChangeArrowheads="1"/>
            </p:cNvSpPr>
            <p:nvPr/>
          </p:nvSpPr>
          <p:spPr bwMode="auto">
            <a:xfrm>
              <a:off x="3198" y="890"/>
              <a:ext cx="1950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</p:grpSp>
      <p:grpSp>
        <p:nvGrpSpPr>
          <p:cNvPr id="1198086" name="Group 6"/>
          <p:cNvGrpSpPr>
            <a:grpSpLocks/>
          </p:cNvGrpSpPr>
          <p:nvPr/>
        </p:nvGrpSpPr>
        <p:grpSpPr bwMode="auto">
          <a:xfrm>
            <a:off x="6672263" y="3933825"/>
            <a:ext cx="3022600" cy="2230438"/>
            <a:chOff x="3243" y="2478"/>
            <a:chExt cx="1904" cy="1405"/>
          </a:xfrm>
        </p:grpSpPr>
        <p:pic>
          <p:nvPicPr>
            <p:cNvPr id="119808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478"/>
              <a:ext cx="1905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088" name="Text Box 8"/>
            <p:cNvSpPr txBox="1">
              <a:spLocks noChangeArrowheads="1"/>
            </p:cNvSpPr>
            <p:nvPr/>
          </p:nvSpPr>
          <p:spPr bwMode="auto">
            <a:xfrm>
              <a:off x="3243" y="2478"/>
              <a:ext cx="1905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</p:grpSp>
    </p:spTree>
    <p:extLst>
      <p:ext uri="{BB962C8B-B14F-4D97-AF65-F5344CB8AC3E}">
        <p14:creationId xmlns:p14="http://schemas.microsoft.com/office/powerpoint/2010/main" val="38545240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89" name="Text Box 1"/>
          <p:cNvSpPr txBox="1">
            <a:spLocks noChangeArrowheads="1"/>
          </p:cNvSpPr>
          <p:nvPr/>
        </p:nvSpPr>
        <p:spPr bwMode="auto">
          <a:xfrm>
            <a:off x="1981201" y="126249"/>
            <a:ext cx="8229600" cy="11430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Castellar" panose="020A0402060406010301" pitchFamily="18" charset="0"/>
              <a:buNone/>
            </a:pPr>
            <a:r>
              <a:rPr lang="en-GB" altLang="en-US" sz="4000" b="1" dirty="0">
                <a:solidFill>
                  <a:srgbClr val="000000"/>
                </a:solidFill>
                <a:ea typeface="SimSun" panose="02010600030101010101" pitchFamily="2" charset="-122"/>
              </a:rPr>
              <a:t>PROCEDIMIENTO</a:t>
            </a:r>
            <a:endParaRPr lang="es-ES" altLang="es-ES" sz="4000" b="1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200130" name="Text Box 2"/>
          <p:cNvSpPr txBox="1">
            <a:spLocks noChangeArrowheads="1"/>
          </p:cNvSpPr>
          <p:nvPr/>
        </p:nvSpPr>
        <p:spPr bwMode="auto">
          <a:xfrm>
            <a:off x="1981201" y="1500188"/>
            <a:ext cx="797242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Introducción</a:t>
            </a:r>
            <a:r>
              <a:rPr lang="en-GB" altLang="es-ES" sz="3200" dirty="0">
                <a:solidFill>
                  <a:srgbClr val="000000"/>
                </a:solidFill>
              </a:rPr>
              <a:t> de un </a:t>
            </a:r>
            <a:r>
              <a:rPr lang="en-GB" altLang="es-ES" sz="3200" dirty="0" err="1">
                <a:solidFill>
                  <a:srgbClr val="000000"/>
                </a:solidFill>
              </a:rPr>
              <a:t>catéter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silicona</a:t>
            </a:r>
            <a:r>
              <a:rPr lang="en-GB" altLang="es-ES" sz="3200" dirty="0">
                <a:solidFill>
                  <a:srgbClr val="000000"/>
                </a:solidFill>
              </a:rPr>
              <a:t> o </a:t>
            </a:r>
            <a:r>
              <a:rPr lang="en-GB" altLang="es-ES" sz="3200" dirty="0" err="1">
                <a:solidFill>
                  <a:srgbClr val="000000"/>
                </a:solidFill>
              </a:rPr>
              <a:t>poliuretano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 Las </a:t>
            </a:r>
            <a:r>
              <a:rPr lang="en-GB" altLang="es-ES" sz="3200" dirty="0" err="1">
                <a:solidFill>
                  <a:srgbClr val="000000"/>
                </a:solidFill>
              </a:rPr>
              <a:t>soluciones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líquido</a:t>
            </a:r>
            <a:r>
              <a:rPr lang="en-GB" altLang="es-ES" sz="3200" dirty="0">
                <a:solidFill>
                  <a:srgbClr val="000000"/>
                </a:solidFill>
              </a:rPr>
              <a:t> peritoneal </a:t>
            </a:r>
            <a:r>
              <a:rPr lang="en-GB" altLang="es-ES" sz="3200" dirty="0" err="1">
                <a:solidFill>
                  <a:srgbClr val="000000"/>
                </a:solidFill>
              </a:rPr>
              <a:t>pueden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ser</a:t>
            </a:r>
            <a:r>
              <a:rPr lang="en-GB" altLang="es-ES" sz="3200" dirty="0">
                <a:solidFill>
                  <a:srgbClr val="000000"/>
                </a:solidFill>
              </a:rPr>
              <a:t> de un </a:t>
            </a:r>
            <a:r>
              <a:rPr lang="en-GB" altLang="es-ES" sz="3200" dirty="0" err="1">
                <a:solidFill>
                  <a:srgbClr val="000000"/>
                </a:solidFill>
              </a:rPr>
              <a:t>volumen</a:t>
            </a:r>
            <a:r>
              <a:rPr lang="en-GB" altLang="es-ES" sz="3200" dirty="0">
                <a:solidFill>
                  <a:srgbClr val="000000"/>
                </a:solidFill>
              </a:rPr>
              <a:t> de 1,5, 2 o 2,5 L </a:t>
            </a:r>
            <a:r>
              <a:rPr lang="en-GB" altLang="es-ES" sz="3200" dirty="0" err="1">
                <a:solidFill>
                  <a:srgbClr val="000000"/>
                </a:solidFill>
              </a:rPr>
              <a:t>que</a:t>
            </a:r>
            <a:r>
              <a:rPr lang="en-GB" altLang="es-ES" sz="3200" dirty="0">
                <a:solidFill>
                  <a:srgbClr val="000000"/>
                </a:solidFill>
              </a:rPr>
              <a:t> se </a:t>
            </a:r>
            <a:r>
              <a:rPr lang="en-GB" altLang="es-ES" sz="3200" dirty="0" err="1">
                <a:solidFill>
                  <a:srgbClr val="000000"/>
                </a:solidFill>
              </a:rPr>
              <a:t>introducen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periódicamente</a:t>
            </a:r>
            <a:r>
              <a:rPr lang="en-GB" altLang="es-ES" sz="3200" dirty="0">
                <a:solidFill>
                  <a:srgbClr val="000000"/>
                </a:solidFill>
              </a:rPr>
              <a:t> en la </a:t>
            </a:r>
            <a:r>
              <a:rPr lang="en-GB" altLang="es-ES" sz="3200" dirty="0" err="1">
                <a:solidFill>
                  <a:srgbClr val="000000"/>
                </a:solidFill>
              </a:rPr>
              <a:t>cavidad</a:t>
            </a:r>
            <a:r>
              <a:rPr lang="en-GB" altLang="es-ES" sz="3200" dirty="0">
                <a:solidFill>
                  <a:srgbClr val="000000"/>
                </a:solidFill>
              </a:rPr>
              <a:t> peritoneal. </a:t>
            </a:r>
          </a:p>
          <a:p>
            <a:pPr algn="just">
              <a:lnSpc>
                <a:spcPct val="8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Según</a:t>
            </a:r>
            <a:r>
              <a:rPr lang="en-GB" altLang="es-ES" sz="3200" dirty="0">
                <a:solidFill>
                  <a:srgbClr val="000000"/>
                </a:solidFill>
              </a:rPr>
              <a:t> sea </a:t>
            </a:r>
            <a:r>
              <a:rPr lang="en-GB" altLang="es-ES" sz="3200" dirty="0" err="1">
                <a:solidFill>
                  <a:srgbClr val="000000"/>
                </a:solidFill>
              </a:rPr>
              <a:t>conveniente</a:t>
            </a:r>
            <a:r>
              <a:rPr lang="en-GB" altLang="es-ES" sz="3200" dirty="0">
                <a:solidFill>
                  <a:srgbClr val="000000"/>
                </a:solidFill>
              </a:rPr>
              <a:t> se </a:t>
            </a:r>
            <a:r>
              <a:rPr lang="en-GB" altLang="es-ES" sz="3200" dirty="0" err="1">
                <a:solidFill>
                  <a:srgbClr val="000000"/>
                </a:solidFill>
              </a:rPr>
              <a:t>combinan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soluciones</a:t>
            </a:r>
            <a:r>
              <a:rPr lang="en-GB" altLang="es-ES" sz="3200" dirty="0">
                <a:solidFill>
                  <a:srgbClr val="000000"/>
                </a:solidFill>
              </a:rPr>
              <a:t> con </a:t>
            </a:r>
            <a:r>
              <a:rPr lang="en-GB" altLang="es-ES" sz="3200" dirty="0" err="1">
                <a:solidFill>
                  <a:srgbClr val="000000"/>
                </a:solidFill>
              </a:rPr>
              <a:t>dextrosa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isotónica</a:t>
            </a:r>
            <a:r>
              <a:rPr lang="en-GB" altLang="es-ES" sz="3200" dirty="0">
                <a:solidFill>
                  <a:srgbClr val="000000"/>
                </a:solidFill>
              </a:rPr>
              <a:t> o </a:t>
            </a:r>
            <a:r>
              <a:rPr lang="en-GB" altLang="es-ES" sz="3200" dirty="0" err="1">
                <a:solidFill>
                  <a:srgbClr val="000000"/>
                </a:solidFill>
              </a:rPr>
              <a:t>hipertónica</a:t>
            </a:r>
            <a:r>
              <a:rPr lang="en-GB" altLang="es-ES" sz="3200" dirty="0">
                <a:solidFill>
                  <a:srgbClr val="000000"/>
                </a:solidFill>
              </a:rPr>
              <a:t> para </a:t>
            </a:r>
            <a:r>
              <a:rPr lang="en-GB" altLang="es-ES" sz="3200" dirty="0" err="1">
                <a:solidFill>
                  <a:srgbClr val="000000"/>
                </a:solidFill>
              </a:rPr>
              <a:t>aumentar</a:t>
            </a:r>
            <a:r>
              <a:rPr lang="en-GB" altLang="es-ES" sz="3200" dirty="0">
                <a:solidFill>
                  <a:srgbClr val="000000"/>
                </a:solidFill>
              </a:rPr>
              <a:t> la </a:t>
            </a:r>
            <a:r>
              <a:rPr lang="en-GB" altLang="es-ES" sz="3200" dirty="0" err="1">
                <a:solidFill>
                  <a:srgbClr val="000000"/>
                </a:solidFill>
              </a:rPr>
              <a:t>ultrafiltración</a:t>
            </a:r>
            <a:r>
              <a:rPr lang="en-GB" altLang="es-ES" sz="3200" dirty="0">
                <a:solidFill>
                  <a:srgbClr val="000000"/>
                </a:solidFill>
              </a:rPr>
              <a:t> en la </a:t>
            </a:r>
            <a:r>
              <a:rPr lang="en-GB" altLang="es-ES" sz="3200" dirty="0" err="1">
                <a:solidFill>
                  <a:srgbClr val="000000"/>
                </a:solidFill>
              </a:rPr>
              <a:t>cavidad</a:t>
            </a:r>
            <a:r>
              <a:rPr lang="en-GB" altLang="es-ES" sz="3200" dirty="0">
                <a:solidFill>
                  <a:srgbClr val="000000"/>
                </a:solidFill>
              </a:rPr>
              <a:t> peritoneal y </a:t>
            </a:r>
            <a:r>
              <a:rPr lang="en-GB" altLang="es-ES" sz="3200" dirty="0" err="1">
                <a:solidFill>
                  <a:srgbClr val="000000"/>
                </a:solidFill>
              </a:rPr>
              <a:t>eliminar</a:t>
            </a:r>
            <a:r>
              <a:rPr lang="en-GB" altLang="es-ES" sz="3200" dirty="0">
                <a:solidFill>
                  <a:srgbClr val="000000"/>
                </a:solidFill>
              </a:rPr>
              <a:t> el </a:t>
            </a:r>
            <a:r>
              <a:rPr lang="en-GB" altLang="es-ES" sz="3200" dirty="0" err="1">
                <a:solidFill>
                  <a:srgbClr val="000000"/>
                </a:solidFill>
              </a:rPr>
              <a:t>exceso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agua</a:t>
            </a:r>
            <a:r>
              <a:rPr lang="en-GB" altLang="es-ES" sz="32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11982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3" name="Text Box 1"/>
          <p:cNvSpPr txBox="1">
            <a:spLocks noChangeArrowheads="1"/>
          </p:cNvSpPr>
          <p:nvPr/>
        </p:nvSpPr>
        <p:spPr bwMode="auto">
          <a:xfrm>
            <a:off x="1981200" y="571500"/>
            <a:ext cx="8229600" cy="11430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Castellar" panose="020A0402060406010301" pitchFamily="18" charset="0"/>
              <a:buNone/>
            </a:pPr>
            <a:r>
              <a:rPr lang="en-GB" altLang="en-US" sz="4000" b="1" dirty="0">
                <a:solidFill>
                  <a:srgbClr val="000000"/>
                </a:solidFill>
                <a:ea typeface="SimSun" panose="02010600030101010101" pitchFamily="2" charset="-122"/>
              </a:rPr>
              <a:t>CUIDADOS TRASLA COLOCACION</a:t>
            </a:r>
            <a:endParaRPr lang="es-ES" altLang="es-ES" sz="4000" b="1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202178" name="Text Box 2"/>
          <p:cNvSpPr txBox="1">
            <a:spLocks noChangeArrowheads="1"/>
          </p:cNvSpPr>
          <p:nvPr/>
        </p:nvSpPr>
        <p:spPr bwMode="auto">
          <a:xfrm>
            <a:off x="1981200" y="19288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b="1">
                <a:solidFill>
                  <a:srgbClr val="000000"/>
                </a:solidFill>
                <a:latin typeface="Calibri" panose="020F0502020204030204" pitchFamily="34" charset="0"/>
              </a:rPr>
              <a:t>Baño diario en ducha</a:t>
            </a:r>
            <a:r>
              <a:rPr lang="en-GB" altLang="es-ES" sz="3200">
                <a:solidFill>
                  <a:srgbClr val="000000"/>
                </a:solidFill>
                <a:latin typeface="Calibri" panose="020F0502020204030204" pitchFamily="34" charset="0"/>
              </a:rPr>
              <a:t> No deben mojarse al menos en los 10 días siguientes a la colocación.</a:t>
            </a:r>
          </a:p>
          <a:p>
            <a: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b="1">
                <a:solidFill>
                  <a:srgbClr val="000000"/>
                </a:solidFill>
                <a:latin typeface="Calibri" panose="020F0502020204030204" pitchFamily="34" charset="0"/>
              </a:rPr>
              <a:t>Cambio de apósitos</a:t>
            </a:r>
            <a:r>
              <a:rPr lang="en-GB" altLang="es-ES" sz="3200">
                <a:solidFill>
                  <a:srgbClr val="000000"/>
                </a:solidFill>
                <a:latin typeface="Calibri" panose="020F0502020204030204" pitchFamily="34" charset="0"/>
              </a:rPr>
              <a:t>, realizado únicamente por personal calificado, con técnica estéril, guantes y tapabocas.</a:t>
            </a:r>
          </a:p>
          <a:p>
            <a: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b="1">
                <a:solidFill>
                  <a:srgbClr val="000000"/>
                </a:solidFill>
                <a:latin typeface="Calibri" panose="020F0502020204030204" pitchFamily="34" charset="0"/>
              </a:rPr>
              <a:t>Inmovilización del catéter</a:t>
            </a:r>
            <a:r>
              <a:rPr lang="en-GB" altLang="es-ES" sz="3200">
                <a:solidFill>
                  <a:srgbClr val="000000"/>
                </a:solidFill>
                <a:latin typeface="Calibri" panose="020F0502020204030204" pitchFamily="34" charset="0"/>
              </a:rPr>
              <a:t>, evitando torcerlo o tirar de él.</a:t>
            </a:r>
          </a:p>
          <a:p>
            <a:pPr>
              <a:spcBef>
                <a:spcPts val="700"/>
              </a:spcBef>
              <a:buSzPct val="100000"/>
            </a:pPr>
            <a:endParaRPr lang="en-GB" altLang="es-E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91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1" name="Text Box 1"/>
          <p:cNvSpPr txBox="1">
            <a:spLocks noChangeArrowheads="1"/>
          </p:cNvSpPr>
          <p:nvPr/>
        </p:nvSpPr>
        <p:spPr bwMode="auto">
          <a:xfrm>
            <a:off x="1981200" y="285750"/>
            <a:ext cx="8229600" cy="11430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Castellar" panose="020A0402060406010301" pitchFamily="18" charset="0"/>
              <a:buNone/>
            </a:pPr>
            <a:r>
              <a:rPr lang="en-GB" altLang="en-US" sz="4000" b="1" dirty="0">
                <a:solidFill>
                  <a:srgbClr val="000000"/>
                </a:solidFill>
                <a:ea typeface="SimSun" panose="02010600030101010101" pitchFamily="2" charset="-122"/>
              </a:rPr>
              <a:t>USO CLINICO</a:t>
            </a:r>
            <a:endParaRPr lang="es-ES" altLang="es-ES" sz="4000" b="1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204226" name="Text Box 2"/>
          <p:cNvSpPr txBox="1">
            <a:spLocks noChangeArrowheads="1"/>
          </p:cNvSpPr>
          <p:nvPr/>
        </p:nvSpPr>
        <p:spPr bwMode="auto">
          <a:xfrm>
            <a:off x="1981200" y="19034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26828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DPCA  </a:t>
            </a:r>
          </a:p>
          <a:p>
            <a:pPr lvl="1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 err="1">
                <a:solidFill>
                  <a:srgbClr val="000000"/>
                </a:solidFill>
              </a:rPr>
              <a:t>Cardiopatía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isquémica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Insuficiencia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cardiaca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 lvl="1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Niños</a:t>
            </a:r>
            <a:r>
              <a:rPr lang="en-GB" altLang="es-ES" sz="3200" dirty="0">
                <a:solidFill>
                  <a:srgbClr val="000000"/>
                </a:solidFill>
              </a:rPr>
              <a:t> con </a:t>
            </a:r>
            <a:r>
              <a:rPr lang="en-GB" altLang="es-ES" sz="3200" dirty="0" err="1">
                <a:solidFill>
                  <a:srgbClr val="000000"/>
                </a:solidFill>
              </a:rPr>
              <a:t>pequeño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tamaño</a:t>
            </a:r>
            <a:r>
              <a:rPr lang="en-GB" altLang="es-ES" sz="3200" dirty="0">
                <a:solidFill>
                  <a:srgbClr val="000000"/>
                </a:solidFill>
              </a:rPr>
              <a:t> corporal </a:t>
            </a:r>
          </a:p>
          <a:p>
            <a:pPr lvl="1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Escolares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 lvl="1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</a:pP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Pacientes</a:t>
            </a:r>
            <a:r>
              <a:rPr lang="en-GB" altLang="es-ES" sz="3200" dirty="0">
                <a:solidFill>
                  <a:srgbClr val="000000"/>
                </a:solidFill>
              </a:rPr>
              <a:t> con </a:t>
            </a:r>
            <a:r>
              <a:rPr lang="en-GB" altLang="es-ES" sz="3200" dirty="0" err="1">
                <a:solidFill>
                  <a:srgbClr val="000000"/>
                </a:solidFill>
              </a:rPr>
              <a:t>pobre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acceso</a:t>
            </a:r>
            <a:r>
              <a:rPr lang="en-GB" altLang="es-ES" sz="3200" dirty="0">
                <a:solidFill>
                  <a:srgbClr val="000000"/>
                </a:solidFill>
              </a:rPr>
              <a:t> vascular </a:t>
            </a:r>
          </a:p>
        </p:txBody>
      </p:sp>
    </p:spTree>
    <p:extLst>
      <p:ext uri="{BB962C8B-B14F-4D97-AF65-F5344CB8AC3E}">
        <p14:creationId xmlns:p14="http://schemas.microsoft.com/office/powerpoint/2010/main" val="15571058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5" name="Text Box 1"/>
          <p:cNvSpPr txBox="1">
            <a:spLocks noChangeArrowheads="1"/>
          </p:cNvSpPr>
          <p:nvPr/>
        </p:nvSpPr>
        <p:spPr bwMode="auto">
          <a:xfrm>
            <a:off x="1809750" y="142875"/>
            <a:ext cx="8229600" cy="11430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Castellar" panose="020A0402060406010301" pitchFamily="18" charset="0"/>
              <a:buNone/>
            </a:pPr>
            <a:r>
              <a:rPr lang="en-GB" altLang="en-US" sz="4000" b="1" dirty="0">
                <a:solidFill>
                  <a:srgbClr val="000000"/>
                </a:solidFill>
                <a:ea typeface="SimSun" panose="02010600030101010101" pitchFamily="2" charset="-122"/>
              </a:rPr>
              <a:t>INDICACIONES DE DIALISIS</a:t>
            </a:r>
            <a:r>
              <a:rPr lang="en-GB" altLang="en-US" sz="40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endParaRPr lang="es-ES" altLang="es-ES" sz="40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206274" name="Text Box 2"/>
          <p:cNvSpPr txBox="1">
            <a:spLocks noChangeArrowheads="1"/>
          </p:cNvSpPr>
          <p:nvPr/>
        </p:nvSpPr>
        <p:spPr bwMode="auto">
          <a:xfrm>
            <a:off x="1952625" y="1428751"/>
            <a:ext cx="82296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Hiperkalemia</a:t>
            </a:r>
            <a:r>
              <a:rPr lang="en-GB" altLang="es-ES" sz="3200" dirty="0">
                <a:solidFill>
                  <a:srgbClr val="000000"/>
                </a:solidFill>
              </a:rPr>
              <a:t>: </a:t>
            </a:r>
            <a:r>
              <a:rPr lang="en-GB" altLang="es-ES" sz="3200" dirty="0" err="1">
                <a:solidFill>
                  <a:srgbClr val="000000"/>
                </a:solidFill>
              </a:rPr>
              <a:t>persistente</a:t>
            </a:r>
            <a:r>
              <a:rPr lang="en-GB" altLang="es-ES" sz="3200" dirty="0">
                <a:solidFill>
                  <a:srgbClr val="000000"/>
                </a:solidFill>
              </a:rPr>
              <a:t> &gt; 7 </a:t>
            </a:r>
            <a:r>
              <a:rPr lang="en-GB" altLang="es-ES" sz="3200" dirty="0" err="1">
                <a:solidFill>
                  <a:srgbClr val="000000"/>
                </a:solidFill>
              </a:rPr>
              <a:t>mEq</a:t>
            </a:r>
            <a:r>
              <a:rPr lang="en-GB" altLang="es-ES" sz="3200" dirty="0">
                <a:solidFill>
                  <a:srgbClr val="000000"/>
                </a:solidFill>
              </a:rPr>
              <a:t>/</a:t>
            </a:r>
            <a:r>
              <a:rPr lang="en-GB" altLang="es-ES" sz="3200" dirty="0" err="1">
                <a:solidFill>
                  <a:srgbClr val="000000"/>
                </a:solidFill>
              </a:rPr>
              <a:t>lt</a:t>
            </a:r>
            <a:r>
              <a:rPr lang="en-GB" altLang="es-ES" sz="3200" dirty="0">
                <a:solidFill>
                  <a:srgbClr val="000000"/>
                </a:solidFill>
              </a:rPr>
              <a:t> a </a:t>
            </a:r>
            <a:r>
              <a:rPr lang="en-GB" altLang="es-ES" sz="3200" dirty="0" err="1">
                <a:solidFill>
                  <a:srgbClr val="000000"/>
                </a:solidFill>
              </a:rPr>
              <a:t>pesar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tratamiento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médico</a:t>
            </a:r>
            <a:r>
              <a:rPr lang="en-GB" altLang="es-ES" sz="3200" dirty="0">
                <a:solidFill>
                  <a:srgbClr val="000000"/>
                </a:solidFill>
              </a:rPr>
              <a:t> y/o </a:t>
            </a:r>
            <a:r>
              <a:rPr lang="en-GB" altLang="es-ES" sz="3200" dirty="0" err="1">
                <a:solidFill>
                  <a:srgbClr val="000000"/>
                </a:solidFill>
              </a:rPr>
              <a:t>si</a:t>
            </a:r>
            <a:r>
              <a:rPr lang="en-GB" altLang="es-ES" sz="3200" dirty="0">
                <a:solidFill>
                  <a:srgbClr val="000000"/>
                </a:solidFill>
              </a:rPr>
              <a:t> hay </a:t>
            </a:r>
            <a:r>
              <a:rPr lang="en-GB" altLang="es-ES" sz="3200" dirty="0" err="1">
                <a:solidFill>
                  <a:srgbClr val="000000"/>
                </a:solidFill>
              </a:rPr>
              <a:t>alteraciones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electrocardiográficas</a:t>
            </a:r>
            <a:r>
              <a:rPr lang="en-GB" altLang="es-ES" sz="3200" dirty="0">
                <a:solidFill>
                  <a:srgbClr val="000000"/>
                </a:solidFill>
              </a:rPr>
              <a:t>.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Acidosis: </a:t>
            </a:r>
            <a:r>
              <a:rPr lang="en-GB" altLang="es-ES" sz="3200" dirty="0" err="1">
                <a:solidFill>
                  <a:srgbClr val="000000"/>
                </a:solidFill>
              </a:rPr>
              <a:t>que</a:t>
            </a:r>
            <a:r>
              <a:rPr lang="en-GB" altLang="es-ES" sz="3200" dirty="0">
                <a:solidFill>
                  <a:srgbClr val="000000"/>
                </a:solidFill>
              </a:rPr>
              <a:t> no </a:t>
            </a:r>
            <a:r>
              <a:rPr lang="en-GB" altLang="es-ES" sz="3200" dirty="0" err="1">
                <a:solidFill>
                  <a:srgbClr val="000000"/>
                </a:solidFill>
              </a:rPr>
              <a:t>responde</a:t>
            </a:r>
            <a:r>
              <a:rPr lang="en-GB" altLang="es-ES" sz="3200" dirty="0">
                <a:solidFill>
                  <a:srgbClr val="000000"/>
                </a:solidFill>
              </a:rPr>
              <a:t> a </a:t>
            </a:r>
            <a:r>
              <a:rPr lang="en-GB" altLang="es-ES" sz="3200" dirty="0" err="1">
                <a:solidFill>
                  <a:srgbClr val="000000"/>
                </a:solidFill>
              </a:rPr>
              <a:t>tratamiento</a:t>
            </a:r>
            <a:r>
              <a:rPr lang="en-GB" altLang="es-ES" sz="3200" dirty="0">
                <a:solidFill>
                  <a:srgbClr val="000000"/>
                </a:solidFill>
              </a:rPr>
              <a:t> con </a:t>
            </a:r>
            <a:r>
              <a:rPr lang="en-GB" altLang="es-ES" sz="3200" dirty="0" err="1">
                <a:solidFill>
                  <a:srgbClr val="000000"/>
                </a:solidFill>
              </a:rPr>
              <a:t>bicarbonato</a:t>
            </a:r>
            <a:r>
              <a:rPr lang="en-GB" altLang="es-ES" sz="3200" dirty="0">
                <a:solidFill>
                  <a:srgbClr val="000000"/>
                </a:solidFill>
              </a:rPr>
              <a:t>.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Hipervolemia</a:t>
            </a:r>
            <a:r>
              <a:rPr lang="en-GB" altLang="es-ES" sz="3200" dirty="0">
                <a:solidFill>
                  <a:srgbClr val="000000"/>
                </a:solidFill>
              </a:rPr>
              <a:t>: con </a:t>
            </a:r>
            <a:r>
              <a:rPr lang="en-GB" altLang="es-ES" sz="3200" dirty="0" err="1">
                <a:solidFill>
                  <a:srgbClr val="000000"/>
                </a:solidFill>
              </a:rPr>
              <a:t>encefalopatía</a:t>
            </a:r>
            <a:r>
              <a:rPr lang="en-GB" altLang="es-ES" sz="3200" dirty="0">
                <a:solidFill>
                  <a:srgbClr val="000000"/>
                </a:solidFill>
              </a:rPr>
              <a:t> (</a:t>
            </a:r>
            <a:r>
              <a:rPr lang="en-GB" altLang="es-ES" sz="3200" dirty="0" err="1">
                <a:solidFill>
                  <a:srgbClr val="000000"/>
                </a:solidFill>
              </a:rPr>
              <a:t>convulsiones</a:t>
            </a:r>
            <a:r>
              <a:rPr lang="en-GB" altLang="es-ES" sz="3200" dirty="0">
                <a:solidFill>
                  <a:srgbClr val="000000"/>
                </a:solidFill>
              </a:rPr>
              <a:t>), </a:t>
            </a:r>
            <a:r>
              <a:rPr lang="en-GB" altLang="es-ES" sz="3200" dirty="0" err="1">
                <a:solidFill>
                  <a:srgbClr val="000000"/>
                </a:solidFill>
              </a:rPr>
              <a:t>insuficiencia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cardiaca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congestiva</a:t>
            </a:r>
            <a:r>
              <a:rPr lang="en-GB" altLang="es-ES" sz="3200" dirty="0">
                <a:solidFill>
                  <a:srgbClr val="000000"/>
                </a:solidFill>
              </a:rPr>
              <a:t> y/o </a:t>
            </a:r>
            <a:r>
              <a:rPr lang="en-GB" altLang="es-ES" sz="3200" dirty="0" err="1">
                <a:solidFill>
                  <a:srgbClr val="000000"/>
                </a:solidFill>
              </a:rPr>
              <a:t>hipertensión</a:t>
            </a:r>
            <a:r>
              <a:rPr lang="en-GB" altLang="es-ES" sz="3200" dirty="0">
                <a:solidFill>
                  <a:srgbClr val="000000"/>
                </a:solidFill>
              </a:rPr>
              <a:t> arterial sin </a:t>
            </a:r>
            <a:r>
              <a:rPr lang="en-GB" altLang="es-ES" sz="3200" dirty="0" err="1">
                <a:solidFill>
                  <a:srgbClr val="000000"/>
                </a:solidFill>
              </a:rPr>
              <a:t>respuesta</a:t>
            </a:r>
            <a:r>
              <a:rPr lang="en-GB" altLang="es-ES" sz="3200" dirty="0">
                <a:solidFill>
                  <a:srgbClr val="000000"/>
                </a:solidFill>
              </a:rPr>
              <a:t> a </a:t>
            </a:r>
            <a:r>
              <a:rPr lang="en-GB" altLang="es-ES" sz="3200" dirty="0" err="1">
                <a:solidFill>
                  <a:srgbClr val="000000"/>
                </a:solidFill>
              </a:rPr>
              <a:t>manejo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diurético</a:t>
            </a:r>
            <a:r>
              <a:rPr lang="en-GB" altLang="es-ES" sz="3200" dirty="0">
                <a:solidFill>
                  <a:srgbClr val="000000"/>
                </a:solidFill>
              </a:rPr>
              <a:t>.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</a:pPr>
            <a:endParaRPr lang="en-GB" alt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319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1" name="1 Rectángulo"/>
          <p:cNvSpPr>
            <a:spLocks noChangeArrowheads="1"/>
          </p:cNvSpPr>
          <p:nvPr/>
        </p:nvSpPr>
        <p:spPr bwMode="auto">
          <a:xfrm>
            <a:off x="2166938" y="1785939"/>
            <a:ext cx="7929562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Hipercatabolismo</a:t>
            </a:r>
            <a:r>
              <a:rPr lang="en-GB" altLang="es-ES" sz="3200" dirty="0">
                <a:solidFill>
                  <a:srgbClr val="000000"/>
                </a:solidFill>
              </a:rPr>
              <a:t>: </a:t>
            </a:r>
            <a:r>
              <a:rPr lang="en-GB" altLang="es-ES" sz="3200" dirty="0" err="1">
                <a:solidFill>
                  <a:srgbClr val="000000"/>
                </a:solidFill>
              </a:rPr>
              <a:t>aumento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rápido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nitrógeno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ureico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creatinina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hiperuricemia</a:t>
            </a:r>
            <a:r>
              <a:rPr lang="en-GB" altLang="es-ES" sz="3200" dirty="0">
                <a:solidFill>
                  <a:srgbClr val="000000"/>
                </a:solidFill>
              </a:rPr>
              <a:t> , </a:t>
            </a:r>
            <a:r>
              <a:rPr lang="en-GB" altLang="es-ES" sz="3200" dirty="0" err="1">
                <a:solidFill>
                  <a:srgbClr val="000000"/>
                </a:solidFill>
              </a:rPr>
              <a:t>hiperfosfatemia</a:t>
            </a:r>
            <a:r>
              <a:rPr lang="en-GB" altLang="es-ES" sz="3200" dirty="0">
                <a:solidFill>
                  <a:srgbClr val="000000"/>
                </a:solidFill>
              </a:rPr>
              <a:t>. 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endParaRPr lang="en-GB" altLang="es-ES" sz="3200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Indicaciones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relativas</a:t>
            </a:r>
            <a:r>
              <a:rPr lang="en-GB" altLang="es-ES" sz="3200" dirty="0">
                <a:solidFill>
                  <a:srgbClr val="000000"/>
                </a:solidFill>
              </a:rPr>
              <a:t>: </a:t>
            </a:r>
            <a:r>
              <a:rPr lang="en-GB" altLang="es-ES" sz="3200" dirty="0" err="1">
                <a:solidFill>
                  <a:srgbClr val="000000"/>
                </a:solidFill>
              </a:rPr>
              <a:t>alteraciones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neurológicas</a:t>
            </a:r>
            <a:r>
              <a:rPr lang="en-GB" altLang="es-ES" sz="3200" dirty="0">
                <a:solidFill>
                  <a:srgbClr val="000000"/>
                </a:solidFill>
              </a:rPr>
              <a:t>, pericarditis, </a:t>
            </a:r>
            <a:r>
              <a:rPr lang="en-GB" altLang="es-ES" sz="3200" dirty="0" err="1">
                <a:solidFill>
                  <a:srgbClr val="000000"/>
                </a:solidFill>
              </a:rPr>
              <a:t>coagulopatía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arritmias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hiponatremia</a:t>
            </a:r>
            <a:r>
              <a:rPr lang="en-GB" altLang="es-ES" sz="3200" dirty="0">
                <a:solidFill>
                  <a:srgbClr val="000000"/>
                </a:solidFill>
              </a:rPr>
              <a:t> e </a:t>
            </a:r>
            <a:r>
              <a:rPr lang="en-GB" altLang="es-ES" sz="3200" dirty="0" err="1">
                <a:solidFill>
                  <a:srgbClr val="000000"/>
                </a:solidFill>
              </a:rPr>
              <a:t>hipocalcemias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severas</a:t>
            </a:r>
            <a:r>
              <a:rPr lang="en-GB" altLang="es-ES" sz="3200" dirty="0">
                <a:solidFill>
                  <a:srgbClr val="000000"/>
                </a:solidFill>
              </a:rPr>
              <a:t> sin </a:t>
            </a:r>
            <a:r>
              <a:rPr lang="en-GB" altLang="es-ES" sz="3200" dirty="0" err="1">
                <a:solidFill>
                  <a:srgbClr val="000000"/>
                </a:solidFill>
              </a:rPr>
              <a:t>respuesta</a:t>
            </a:r>
            <a:r>
              <a:rPr lang="en-GB" altLang="es-ES" sz="3200" dirty="0">
                <a:solidFill>
                  <a:srgbClr val="000000"/>
                </a:solidFill>
              </a:rPr>
              <a:t> a </a:t>
            </a:r>
            <a:r>
              <a:rPr lang="en-GB" altLang="es-ES" sz="3200" dirty="0" err="1">
                <a:solidFill>
                  <a:srgbClr val="000000"/>
                </a:solidFill>
              </a:rPr>
              <a:t>tratamiento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médico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conservador</a:t>
            </a:r>
            <a:r>
              <a:rPr lang="en-GB" altLang="es-ES" sz="32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62858" y="428625"/>
            <a:ext cx="7220246" cy="707886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Castellar" panose="020A0402060406010301" pitchFamily="18" charset="0"/>
              <a:buNone/>
            </a:pPr>
            <a:r>
              <a:rPr lang="en-GB" altLang="en-US" sz="4000" b="1" dirty="0">
                <a:solidFill>
                  <a:srgbClr val="000000"/>
                </a:solidFill>
                <a:ea typeface="SimSun" panose="02010600030101010101" pitchFamily="2" charset="-122"/>
              </a:rPr>
              <a:t>INDICACIONES DE DIALISIS</a:t>
            </a:r>
            <a:r>
              <a:rPr lang="en-GB" altLang="en-US" sz="40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endParaRPr lang="es-ES" altLang="es-ES" sz="40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3919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345" name="Text Box 1"/>
          <p:cNvSpPr txBox="1">
            <a:spLocks noChangeArrowheads="1"/>
          </p:cNvSpPr>
          <p:nvPr/>
        </p:nvSpPr>
        <p:spPr bwMode="auto">
          <a:xfrm>
            <a:off x="1881188" y="-357188"/>
            <a:ext cx="82296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Castellar" panose="020A0402060406010301" pitchFamily="18" charset="0"/>
              <a:buNone/>
            </a:pPr>
            <a:r>
              <a:rPr lang="en-GB" altLang="es-ES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GB" altLang="es-ES" sz="4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altLang="es-ES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en-GB" altLang="es-ES" sz="4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altLang="es-ES" sz="4000" b="1" dirty="0">
                <a:solidFill>
                  <a:srgbClr val="000000"/>
                </a:solidFill>
              </a:rPr>
              <a:t>COMPLICACIONES MÁS FRECUENTES</a:t>
            </a:r>
            <a:br>
              <a:rPr lang="en-GB" altLang="es-ES" sz="4000" b="1" dirty="0">
                <a:solidFill>
                  <a:srgbClr val="000000"/>
                </a:solidFill>
              </a:rPr>
            </a:br>
            <a:r>
              <a:rPr lang="en-GB" altLang="es-ES" sz="4000" b="1" dirty="0">
                <a:solidFill>
                  <a:srgbClr val="000000"/>
                </a:solidFill>
              </a:rPr>
              <a:t/>
            </a:r>
            <a:br>
              <a:rPr lang="en-GB" altLang="es-ES" sz="4000" b="1" dirty="0">
                <a:solidFill>
                  <a:srgbClr val="000000"/>
                </a:solidFill>
              </a:rPr>
            </a:br>
            <a:endParaRPr lang="en-GB" altLang="es-ES" sz="4000" b="1" dirty="0">
              <a:solidFill>
                <a:srgbClr val="000000"/>
              </a:solidFill>
            </a:endParaRPr>
          </a:p>
        </p:txBody>
      </p:sp>
      <p:sp>
        <p:nvSpPr>
          <p:cNvPr id="1209346" name="Text Box 2"/>
          <p:cNvSpPr txBox="1">
            <a:spLocks noChangeArrowheads="1"/>
          </p:cNvSpPr>
          <p:nvPr/>
        </p:nvSpPr>
        <p:spPr bwMode="auto">
          <a:xfrm>
            <a:off x="1952625" y="16430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5488" indent="-26828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La peritonitis </a:t>
            </a:r>
          </a:p>
          <a:p>
            <a:pPr lvl="1" algn="just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s-ES" sz="3200" dirty="0" err="1">
                <a:solidFill>
                  <a:srgbClr val="000000"/>
                </a:solidFill>
              </a:rPr>
              <a:t>Suele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manifestarse</a:t>
            </a:r>
            <a:r>
              <a:rPr lang="en-GB" altLang="es-ES" sz="3200" dirty="0">
                <a:solidFill>
                  <a:srgbClr val="000000"/>
                </a:solidFill>
              </a:rPr>
              <a:t> con la </a:t>
            </a:r>
            <a:r>
              <a:rPr lang="en-GB" altLang="es-ES" sz="3200" dirty="0" err="1">
                <a:solidFill>
                  <a:srgbClr val="000000"/>
                </a:solidFill>
              </a:rPr>
              <a:t>aparición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dolor</a:t>
            </a:r>
            <a:r>
              <a:rPr lang="en-GB" altLang="es-ES" sz="3200" dirty="0">
                <a:solidFill>
                  <a:srgbClr val="000000"/>
                </a:solidFill>
              </a:rPr>
              <a:t> abdominal, </a:t>
            </a:r>
            <a:r>
              <a:rPr lang="en-GB" altLang="es-ES" sz="3200" dirty="0" err="1">
                <a:solidFill>
                  <a:srgbClr val="000000"/>
                </a:solidFill>
              </a:rPr>
              <a:t>náuseas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vómitos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falta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apetito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  <a:r>
              <a:rPr lang="en-GB" altLang="es-ES" sz="3200" dirty="0" err="1">
                <a:solidFill>
                  <a:srgbClr val="000000"/>
                </a:solidFill>
              </a:rPr>
              <a:t>líquido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turbio</a:t>
            </a:r>
            <a:r>
              <a:rPr lang="en-GB" altLang="es-ES" sz="3200" dirty="0">
                <a:solidFill>
                  <a:srgbClr val="000000"/>
                </a:solidFill>
              </a:rPr>
              <a:t> y </a:t>
            </a:r>
            <a:r>
              <a:rPr lang="en-GB" altLang="es-ES" sz="3200" dirty="0" err="1">
                <a:solidFill>
                  <a:srgbClr val="000000"/>
                </a:solidFill>
              </a:rPr>
              <a:t>fiebre</a:t>
            </a:r>
            <a:r>
              <a:rPr lang="en-GB" altLang="es-ES" sz="3200" dirty="0">
                <a:solidFill>
                  <a:srgbClr val="000000"/>
                </a:solidFill>
              </a:rPr>
              <a:t>. </a:t>
            </a:r>
          </a:p>
          <a:p>
            <a:pPr lvl="1" algn="just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s-ES" sz="3200" dirty="0" err="1">
                <a:solidFill>
                  <a:srgbClr val="000000"/>
                </a:solidFill>
              </a:rPr>
              <a:t>Recuento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leucocitario</a:t>
            </a:r>
            <a:r>
              <a:rPr lang="en-GB" altLang="es-ES" sz="3200" dirty="0">
                <a:solidFill>
                  <a:srgbClr val="000000"/>
                </a:solidFill>
              </a:rPr>
              <a:t> superior a 100/</a:t>
            </a:r>
            <a:r>
              <a:rPr lang="en-GB" altLang="es-ES" sz="3200" dirty="0" err="1">
                <a:solidFill>
                  <a:srgbClr val="000000"/>
                </a:solidFill>
              </a:rPr>
              <a:t>dL</a:t>
            </a:r>
            <a:r>
              <a:rPr lang="en-GB" altLang="es-ES" sz="3200" dirty="0">
                <a:solidFill>
                  <a:srgbClr val="000000"/>
                </a:solidFill>
              </a:rPr>
              <a:t> en la </a:t>
            </a:r>
            <a:r>
              <a:rPr lang="en-GB" altLang="es-ES" sz="3200" dirty="0" err="1">
                <a:solidFill>
                  <a:srgbClr val="000000"/>
                </a:solidFill>
              </a:rPr>
              <a:t>solución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diálisis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</a:p>
          <a:p>
            <a:pPr lvl="1" algn="just"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s-ES" sz="3200" dirty="0" err="1">
                <a:solidFill>
                  <a:srgbClr val="000000"/>
                </a:solidFill>
              </a:rPr>
              <a:t>Tratamiento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consiste</a:t>
            </a:r>
            <a:r>
              <a:rPr lang="en-GB" altLang="es-ES" sz="3200" dirty="0">
                <a:solidFill>
                  <a:srgbClr val="000000"/>
                </a:solidFill>
              </a:rPr>
              <a:t> en </a:t>
            </a:r>
            <a:r>
              <a:rPr lang="en-GB" altLang="es-ES" sz="3200" dirty="0" err="1">
                <a:solidFill>
                  <a:srgbClr val="000000"/>
                </a:solidFill>
              </a:rPr>
              <a:t>antibiótico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terapia</a:t>
            </a:r>
            <a:r>
              <a:rPr lang="en-GB" altLang="es-ES" sz="3200" dirty="0">
                <a:solidFill>
                  <a:srgbClr val="000000"/>
                </a:solidFill>
              </a:rPr>
              <a:t> (</a:t>
            </a:r>
            <a:r>
              <a:rPr lang="en-GB" altLang="es-ES" sz="3200" dirty="0" err="1">
                <a:solidFill>
                  <a:srgbClr val="000000"/>
                </a:solidFill>
              </a:rPr>
              <a:t>vancomicina</a:t>
            </a:r>
            <a:r>
              <a:rPr lang="en-GB" altLang="es-ES" sz="3200" dirty="0">
                <a:solidFill>
                  <a:srgbClr val="000000"/>
                </a:solidFill>
              </a:rPr>
              <a:t> y </a:t>
            </a:r>
            <a:r>
              <a:rPr lang="en-GB" altLang="es-ES" sz="3200" dirty="0" err="1">
                <a:solidFill>
                  <a:srgbClr val="000000"/>
                </a:solidFill>
              </a:rPr>
              <a:t>aminoglucósidos</a:t>
            </a:r>
            <a:r>
              <a:rPr lang="en-GB" altLang="es-ES" sz="3200" dirty="0">
                <a:solidFill>
                  <a:srgbClr val="000000"/>
                </a:solidFill>
              </a:rPr>
              <a:t>)</a:t>
            </a:r>
            <a:r>
              <a:rPr lang="ar-SA" altLang="es-ES" sz="3200" dirty="0">
                <a:solidFill>
                  <a:srgbClr val="000000"/>
                </a:solidFill>
              </a:rPr>
              <a:t>‏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 lvl="1" algn="just">
              <a:spcBef>
                <a:spcPts val="700"/>
              </a:spcBef>
              <a:buSzPct val="100000"/>
            </a:pPr>
            <a:r>
              <a:rPr lang="en-GB" altLang="es-ES" sz="32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46856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1" name="Text Box 1"/>
          <p:cNvSpPr txBox="1">
            <a:spLocks noChangeArrowheads="1"/>
          </p:cNvSpPr>
          <p:nvPr/>
        </p:nvSpPr>
        <p:spPr bwMode="auto">
          <a:xfrm>
            <a:off x="1864822" y="71438"/>
            <a:ext cx="8229600" cy="1143000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Castellar" panose="020A0402060406010301" pitchFamily="18" charset="0"/>
              <a:buNone/>
            </a:pPr>
            <a:r>
              <a:rPr lang="en-GB" altLang="en-US" sz="4000" b="1" dirty="0">
                <a:solidFill>
                  <a:srgbClr val="000000"/>
                </a:solidFill>
                <a:ea typeface="SimSun" panose="02010600030101010101" pitchFamily="2" charset="-122"/>
              </a:rPr>
              <a:t>CONCEPTO</a:t>
            </a:r>
            <a:endParaRPr lang="es-ES" altLang="es-ES" sz="4000" b="1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sp>
        <p:nvSpPr>
          <p:cNvPr id="1175554" name="Text Box 2"/>
          <p:cNvSpPr txBox="1">
            <a:spLocks noChangeArrowheads="1"/>
          </p:cNvSpPr>
          <p:nvPr/>
        </p:nvSpPr>
        <p:spPr bwMode="auto">
          <a:xfrm>
            <a:off x="1952626" y="1214438"/>
            <a:ext cx="50006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buFont typeface="Arial Unicode MS" panose="020B0604020202020204" pitchFamily="34" charset="-128"/>
              <a:buChar char="•"/>
            </a:pPr>
            <a:r>
              <a:rPr lang="en-GB" altLang="es-ES" sz="3200" dirty="0">
                <a:solidFill>
                  <a:srgbClr val="000000"/>
                </a:solidFill>
              </a:rPr>
              <a:t>Se </a:t>
            </a:r>
            <a:r>
              <a:rPr lang="en-GB" altLang="es-ES" sz="3200" dirty="0" err="1">
                <a:solidFill>
                  <a:srgbClr val="000000"/>
                </a:solidFill>
              </a:rPr>
              <a:t>realiza</a:t>
            </a:r>
            <a:r>
              <a:rPr lang="en-GB" altLang="es-ES" sz="3200" dirty="0">
                <a:solidFill>
                  <a:srgbClr val="000000"/>
                </a:solidFill>
              </a:rPr>
              <a:t> a </a:t>
            </a:r>
            <a:r>
              <a:rPr lang="en-GB" altLang="es-ES" sz="3200" dirty="0" err="1">
                <a:solidFill>
                  <a:srgbClr val="000000"/>
                </a:solidFill>
              </a:rPr>
              <a:t>través</a:t>
            </a:r>
            <a:r>
              <a:rPr lang="en-GB" altLang="es-ES" sz="3200" dirty="0">
                <a:solidFill>
                  <a:srgbClr val="000000"/>
                </a:solidFill>
              </a:rPr>
              <a:t> del </a:t>
            </a:r>
            <a:r>
              <a:rPr lang="en-GB" altLang="es-ES" sz="3200" dirty="0" err="1">
                <a:solidFill>
                  <a:srgbClr val="000000"/>
                </a:solidFill>
              </a:rPr>
              <a:t>cuerpo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utilizando</a:t>
            </a:r>
            <a:r>
              <a:rPr lang="en-GB" altLang="es-ES" sz="3200" dirty="0">
                <a:solidFill>
                  <a:srgbClr val="000000"/>
                </a:solidFill>
              </a:rPr>
              <a:t> la </a:t>
            </a:r>
            <a:r>
              <a:rPr lang="en-GB" altLang="es-ES" sz="3200" dirty="0" err="1">
                <a:solidFill>
                  <a:srgbClr val="000000"/>
                </a:solidFill>
              </a:rPr>
              <a:t>membrana</a:t>
            </a:r>
            <a:r>
              <a:rPr lang="en-GB" altLang="es-ES" sz="3200" dirty="0">
                <a:solidFill>
                  <a:srgbClr val="000000"/>
                </a:solidFill>
              </a:rPr>
              <a:t> peritoneal </a:t>
            </a:r>
            <a:r>
              <a:rPr lang="en-GB" altLang="es-ES" sz="3200" dirty="0" err="1">
                <a:solidFill>
                  <a:srgbClr val="000000"/>
                </a:solidFill>
              </a:rPr>
              <a:t>como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filtro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buSzPct val="100000"/>
              <a:buFont typeface="Arial Unicode MS" panose="020B0604020202020204" pitchFamily="34" charset="-128"/>
              <a:buChar char="•"/>
            </a:pPr>
            <a:r>
              <a:rPr lang="en-GB" altLang="es-ES" sz="3200" dirty="0" err="1">
                <a:solidFill>
                  <a:srgbClr val="000000"/>
                </a:solidFill>
              </a:rPr>
              <a:t>Separa</a:t>
            </a:r>
            <a:r>
              <a:rPr lang="en-GB" altLang="es-ES" sz="3200" dirty="0">
                <a:solidFill>
                  <a:srgbClr val="000000"/>
                </a:solidFill>
              </a:rPr>
              <a:t> la </a:t>
            </a:r>
            <a:r>
              <a:rPr lang="en-GB" altLang="es-ES" sz="3200" dirty="0" err="1">
                <a:solidFill>
                  <a:srgbClr val="000000"/>
                </a:solidFill>
              </a:rPr>
              <a:t>sangre</a:t>
            </a:r>
            <a:r>
              <a:rPr lang="en-GB" altLang="es-ES" sz="3200" dirty="0">
                <a:solidFill>
                  <a:srgbClr val="000000"/>
                </a:solidFill>
              </a:rPr>
              <a:t> de los </a:t>
            </a:r>
            <a:r>
              <a:rPr lang="en-GB" altLang="es-ES" sz="3200" dirty="0" err="1">
                <a:solidFill>
                  <a:srgbClr val="000000"/>
                </a:solidFill>
              </a:rPr>
              <a:t>capilares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mesentéricos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una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ascitis</a:t>
            </a:r>
            <a:r>
              <a:rPr lang="en-GB" altLang="es-ES" sz="3200" dirty="0">
                <a:solidFill>
                  <a:srgbClr val="000000"/>
                </a:solidFill>
              </a:rPr>
              <a:t> artificial </a:t>
            </a:r>
            <a:r>
              <a:rPr lang="en-GB" altLang="es-ES" sz="3200" dirty="0" err="1">
                <a:solidFill>
                  <a:srgbClr val="000000"/>
                </a:solidFill>
              </a:rPr>
              <a:t>provocada</a:t>
            </a:r>
            <a:r>
              <a:rPr lang="en-GB" altLang="es-ES" sz="3200" dirty="0">
                <a:solidFill>
                  <a:srgbClr val="000000"/>
                </a:solidFill>
              </a:rPr>
              <a:t> al </a:t>
            </a:r>
            <a:r>
              <a:rPr lang="en-GB" altLang="es-ES" sz="3200" dirty="0" err="1">
                <a:solidFill>
                  <a:srgbClr val="000000"/>
                </a:solidFill>
              </a:rPr>
              <a:t>introducir</a:t>
            </a:r>
            <a:r>
              <a:rPr lang="en-GB" altLang="es-ES" sz="3200" dirty="0">
                <a:solidFill>
                  <a:srgbClr val="000000"/>
                </a:solidFill>
              </a:rPr>
              <a:t> un </a:t>
            </a:r>
            <a:r>
              <a:rPr lang="en-GB" altLang="es-ES" sz="3200" dirty="0" err="1">
                <a:solidFill>
                  <a:srgbClr val="000000"/>
                </a:solidFill>
              </a:rPr>
              <a:t>líquido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características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predeterminadas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que</a:t>
            </a:r>
            <a:r>
              <a:rPr lang="en-GB" altLang="es-ES" sz="3200" dirty="0">
                <a:solidFill>
                  <a:srgbClr val="000000"/>
                </a:solidFill>
              </a:rPr>
              <a:t> se </a:t>
            </a:r>
            <a:r>
              <a:rPr lang="en-GB" altLang="es-ES" sz="3200" dirty="0" err="1">
                <a:solidFill>
                  <a:srgbClr val="000000"/>
                </a:solidFill>
              </a:rPr>
              <a:t>renueva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periódicamente</a:t>
            </a:r>
            <a:r>
              <a:rPr lang="en-GB" altLang="es-ES" sz="3200" dirty="0">
                <a:solidFill>
                  <a:srgbClr val="000000"/>
                </a:solidFill>
              </a:rPr>
              <a:t>. </a:t>
            </a:r>
          </a:p>
        </p:txBody>
      </p:sp>
      <p:grpSp>
        <p:nvGrpSpPr>
          <p:cNvPr id="1175555" name="Group 3"/>
          <p:cNvGrpSpPr>
            <a:grpSpLocks/>
          </p:cNvGrpSpPr>
          <p:nvPr/>
        </p:nvGrpSpPr>
        <p:grpSpPr bwMode="auto">
          <a:xfrm>
            <a:off x="7281864" y="1357313"/>
            <a:ext cx="3100387" cy="4495800"/>
            <a:chOff x="3010" y="1024"/>
            <a:chExt cx="2403" cy="2832"/>
          </a:xfrm>
        </p:grpSpPr>
        <p:pic>
          <p:nvPicPr>
            <p:cNvPr id="117555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" y="1024"/>
              <a:ext cx="2404" cy="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5557" name="Text Box 5"/>
            <p:cNvSpPr txBox="1">
              <a:spLocks noChangeArrowheads="1"/>
            </p:cNvSpPr>
            <p:nvPr/>
          </p:nvSpPr>
          <p:spPr bwMode="auto">
            <a:xfrm>
              <a:off x="3010" y="1024"/>
              <a:ext cx="2404" cy="2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</p:grpSp>
    </p:spTree>
    <p:extLst>
      <p:ext uri="{BB962C8B-B14F-4D97-AF65-F5344CB8AC3E}">
        <p14:creationId xmlns:p14="http://schemas.microsoft.com/office/powerpoint/2010/main" val="9365512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3" name="Text Box 1"/>
          <p:cNvSpPr txBox="1">
            <a:spLocks noChangeArrowheads="1"/>
          </p:cNvSpPr>
          <p:nvPr/>
        </p:nvSpPr>
        <p:spPr bwMode="auto">
          <a:xfrm>
            <a:off x="1981200" y="270684"/>
            <a:ext cx="8229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Castellar" panose="020A0402060406010301" pitchFamily="18" charset="0"/>
              <a:buNone/>
            </a:pPr>
            <a:r>
              <a:rPr lang="en-GB" altLang="es-ES" sz="4000" b="1" dirty="0">
                <a:solidFill>
                  <a:srgbClr val="000000"/>
                </a:solidFill>
              </a:rPr>
              <a:t>COMPLICACIONES MÁS FRECUENTES</a:t>
            </a:r>
          </a:p>
        </p:txBody>
      </p:sp>
      <p:sp>
        <p:nvSpPr>
          <p:cNvPr id="1211394" name="Text Box 2"/>
          <p:cNvSpPr txBox="1">
            <a:spLocks noChangeArrowheads="1"/>
          </p:cNvSpPr>
          <p:nvPr/>
        </p:nvSpPr>
        <p:spPr bwMode="auto">
          <a:xfrm>
            <a:off x="1981200" y="17764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92138" indent="-592138">
              <a:tabLst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  <a:tab pos="957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  <a:tab pos="957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  <a:tab pos="957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  <a:tab pos="957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  <a:tab pos="957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  <a:tab pos="957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  <a:tab pos="957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  <a:tab pos="957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  <a:tab pos="957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s-ES" sz="3200" dirty="0">
                <a:solidFill>
                  <a:srgbClr val="000000"/>
                </a:solidFill>
              </a:rPr>
              <a:t>La </a:t>
            </a:r>
            <a:r>
              <a:rPr lang="en-GB" altLang="es-ES" sz="3200" dirty="0" err="1">
                <a:solidFill>
                  <a:srgbClr val="000000"/>
                </a:solidFill>
              </a:rPr>
              <a:t>obstrucción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  <a:r>
              <a:rPr lang="en-GB" altLang="es-ES" sz="3200" dirty="0" err="1">
                <a:solidFill>
                  <a:srgbClr val="000000"/>
                </a:solidFill>
              </a:rPr>
              <a:t>unidireccional</a:t>
            </a:r>
            <a:r>
              <a:rPr lang="en-GB" altLang="es-ES" sz="3200" dirty="0">
                <a:solidFill>
                  <a:srgbClr val="000000"/>
                </a:solidFill>
              </a:rPr>
              <a:t> del </a:t>
            </a:r>
            <a:r>
              <a:rPr lang="en-GB" altLang="es-ES" sz="3200" dirty="0" err="1">
                <a:solidFill>
                  <a:srgbClr val="000000"/>
                </a:solidFill>
              </a:rPr>
              <a:t>catéter</a:t>
            </a:r>
            <a:endParaRPr lang="en-GB" altLang="es-ES" sz="3200" dirty="0">
              <a:solidFill>
                <a:srgbClr val="000000"/>
              </a:solidFill>
            </a:endParaRPr>
          </a:p>
          <a:p>
            <a:pPr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s-ES" sz="3200" dirty="0">
                <a:solidFill>
                  <a:srgbClr val="000000"/>
                </a:solidFill>
              </a:rPr>
              <a:t>La </a:t>
            </a:r>
            <a:r>
              <a:rPr lang="en-GB" altLang="es-ES" sz="3200" dirty="0" err="1">
                <a:solidFill>
                  <a:srgbClr val="000000"/>
                </a:solidFill>
              </a:rPr>
              <a:t>salida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sangre</a:t>
            </a:r>
            <a:r>
              <a:rPr lang="en-GB" altLang="es-ES" sz="3200" dirty="0">
                <a:solidFill>
                  <a:srgbClr val="000000"/>
                </a:solidFill>
              </a:rPr>
              <a:t> en la </a:t>
            </a:r>
            <a:r>
              <a:rPr lang="en-GB" altLang="es-ES" sz="3200" dirty="0" err="1">
                <a:solidFill>
                  <a:srgbClr val="000000"/>
                </a:solidFill>
              </a:rPr>
              <a:t>solución</a:t>
            </a:r>
            <a:r>
              <a:rPr lang="en-GB" altLang="es-ES" sz="32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s-ES" sz="3200" dirty="0">
                <a:solidFill>
                  <a:srgbClr val="000000"/>
                </a:solidFill>
              </a:rPr>
              <a:t>Las </a:t>
            </a:r>
            <a:r>
              <a:rPr lang="en-GB" altLang="es-ES" sz="3200" dirty="0" err="1">
                <a:solidFill>
                  <a:srgbClr val="000000"/>
                </a:solidFill>
              </a:rPr>
              <a:t>fugas</a:t>
            </a:r>
            <a:r>
              <a:rPr lang="en-GB" altLang="es-ES" sz="3200" dirty="0">
                <a:solidFill>
                  <a:srgbClr val="000000"/>
                </a:solidFill>
              </a:rPr>
              <a:t> de la </a:t>
            </a:r>
            <a:r>
              <a:rPr lang="en-GB" altLang="es-ES" sz="3200" dirty="0" err="1">
                <a:solidFill>
                  <a:srgbClr val="000000"/>
                </a:solidFill>
              </a:rPr>
              <a:t>solución</a:t>
            </a:r>
            <a:r>
              <a:rPr lang="en-GB" altLang="es-ES" sz="3200" dirty="0">
                <a:solidFill>
                  <a:srgbClr val="000000"/>
                </a:solidFill>
              </a:rPr>
              <a:t> de </a:t>
            </a:r>
            <a:r>
              <a:rPr lang="en-GB" altLang="es-ES" sz="3200" dirty="0" err="1">
                <a:solidFill>
                  <a:srgbClr val="000000"/>
                </a:solidFill>
              </a:rPr>
              <a:t>diálisis</a:t>
            </a:r>
            <a:r>
              <a:rPr lang="en-GB" altLang="es-ES" sz="32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s-ES" sz="3200" dirty="0">
                <a:solidFill>
                  <a:srgbClr val="000000"/>
                </a:solidFill>
              </a:rPr>
              <a:t>Hernias </a:t>
            </a:r>
            <a:r>
              <a:rPr lang="en-GB" altLang="es-ES" sz="3200" dirty="0" err="1">
                <a:solidFill>
                  <a:srgbClr val="000000"/>
                </a:solidFill>
              </a:rPr>
              <a:t>abdominales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</a:p>
          <a:p>
            <a:pPr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s-ES" sz="3200" dirty="0">
                <a:solidFill>
                  <a:srgbClr val="000000"/>
                </a:solidFill>
              </a:rPr>
              <a:t>Hernia de </a:t>
            </a:r>
            <a:r>
              <a:rPr lang="en-GB" altLang="es-ES" sz="3200" dirty="0" err="1">
                <a:solidFill>
                  <a:srgbClr val="000000"/>
                </a:solidFill>
              </a:rPr>
              <a:t>esófago</a:t>
            </a:r>
            <a:r>
              <a:rPr lang="en-GB" altLang="es-ES" sz="3200" dirty="0">
                <a:solidFill>
                  <a:srgbClr val="000000"/>
                </a:solidFill>
              </a:rPr>
              <a:t>, </a:t>
            </a:r>
          </a:p>
          <a:p>
            <a:pPr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s-ES" sz="3200" dirty="0" err="1">
                <a:solidFill>
                  <a:srgbClr val="000000"/>
                </a:solidFill>
              </a:rPr>
              <a:t>Dolor</a:t>
            </a:r>
            <a:r>
              <a:rPr lang="en-GB" altLang="es-ES" sz="3200" dirty="0">
                <a:solidFill>
                  <a:srgbClr val="000000"/>
                </a:solidFill>
              </a:rPr>
              <a:t> lumbar y </a:t>
            </a:r>
          </a:p>
          <a:p>
            <a:pPr>
              <a:spcBef>
                <a:spcPts val="70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GB" altLang="es-ES" sz="3200" dirty="0" err="1">
                <a:solidFill>
                  <a:srgbClr val="000000"/>
                </a:solidFill>
              </a:rPr>
              <a:t>Hemorroides</a:t>
            </a:r>
            <a:r>
              <a:rPr lang="en-GB" altLang="es-ES" sz="32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45445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4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428625"/>
            <a:ext cx="6437313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3650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765175"/>
            <a:ext cx="3960813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836614"/>
            <a:ext cx="374491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9881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49" name="Text Box 1"/>
          <p:cNvSpPr txBox="1">
            <a:spLocks noChangeArrowheads="1"/>
          </p:cNvSpPr>
          <p:nvPr/>
        </p:nvSpPr>
        <p:spPr bwMode="auto">
          <a:xfrm>
            <a:off x="1981200" y="214314"/>
            <a:ext cx="8229600" cy="1214437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Castellar" panose="020A0402060406010301" pitchFamily="18" charset="0"/>
              <a:buNone/>
            </a:pPr>
            <a:r>
              <a:rPr lang="en-GB" altLang="en-US" sz="4000" b="1" dirty="0" smtClean="0">
                <a:solidFill>
                  <a:srgbClr val="000000"/>
                </a:solidFill>
                <a:ea typeface="SimSun" panose="02010600030101010101" pitchFamily="2" charset="-122"/>
              </a:rPr>
              <a:t>COMPOSICIÓN DEL LIQUIDO DE DIÁLISIS</a:t>
            </a:r>
            <a:r>
              <a:rPr lang="en-GB" altLang="en-US" sz="4000" dirty="0" smtClean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endParaRPr lang="es-ES" altLang="es-ES" sz="40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grpSp>
        <p:nvGrpSpPr>
          <p:cNvPr id="1179650" name="Group 2"/>
          <p:cNvGrpSpPr>
            <a:grpSpLocks/>
          </p:cNvGrpSpPr>
          <p:nvPr/>
        </p:nvGrpSpPr>
        <p:grpSpPr bwMode="auto">
          <a:xfrm>
            <a:off x="1981200" y="1670051"/>
            <a:ext cx="8231188" cy="4759325"/>
            <a:chOff x="288" y="1008"/>
            <a:chExt cx="5185" cy="3265"/>
          </a:xfrm>
        </p:grpSpPr>
        <p:sp>
          <p:nvSpPr>
            <p:cNvPr id="1179651" name="Rectangle 3"/>
            <p:cNvSpPr>
              <a:spLocks noChangeArrowheads="1"/>
            </p:cNvSpPr>
            <p:nvPr/>
          </p:nvSpPr>
          <p:spPr bwMode="auto">
            <a:xfrm>
              <a:off x="288" y="1008"/>
              <a:ext cx="959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  <p:sp>
          <p:nvSpPr>
            <p:cNvPr id="1179652" name="Rectangle 4"/>
            <p:cNvSpPr>
              <a:spLocks noChangeArrowheads="1"/>
            </p:cNvSpPr>
            <p:nvPr/>
          </p:nvSpPr>
          <p:spPr bwMode="auto">
            <a:xfrm>
              <a:off x="1247" y="1008"/>
              <a:ext cx="1315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000" b="1">
                  <a:solidFill>
                    <a:srgbClr val="000000"/>
                  </a:solidFill>
                </a:rPr>
                <a:t>Isoosmolar</a:t>
              </a:r>
            </a:p>
          </p:txBody>
        </p:sp>
        <p:sp>
          <p:nvSpPr>
            <p:cNvPr id="1179653" name="Rectangle 5"/>
            <p:cNvSpPr>
              <a:spLocks noChangeArrowheads="1"/>
            </p:cNvSpPr>
            <p:nvPr/>
          </p:nvSpPr>
          <p:spPr bwMode="auto">
            <a:xfrm>
              <a:off x="2565" y="1037"/>
              <a:ext cx="161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000" b="1">
                  <a:solidFill>
                    <a:srgbClr val="000000"/>
                  </a:solidFill>
                </a:rPr>
                <a:t>Hiperosmolar</a:t>
              </a:r>
            </a:p>
          </p:txBody>
        </p:sp>
        <p:sp>
          <p:nvSpPr>
            <p:cNvPr id="1179654" name="Rectangle 6"/>
            <p:cNvSpPr>
              <a:spLocks noChangeArrowheads="1"/>
            </p:cNvSpPr>
            <p:nvPr/>
          </p:nvSpPr>
          <p:spPr bwMode="auto">
            <a:xfrm>
              <a:off x="4176" y="1008"/>
              <a:ext cx="1296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000" b="1">
                  <a:solidFill>
                    <a:srgbClr val="000000"/>
                  </a:solidFill>
                </a:rPr>
                <a:t>Hiperosmolar cuando hay que arrastrar mucho agua.</a:t>
              </a:r>
            </a:p>
          </p:txBody>
        </p:sp>
        <p:sp>
          <p:nvSpPr>
            <p:cNvPr id="1179655" name="Rectangle 7"/>
            <p:cNvSpPr>
              <a:spLocks noChangeArrowheads="1"/>
            </p:cNvSpPr>
            <p:nvPr/>
          </p:nvSpPr>
          <p:spPr bwMode="auto">
            <a:xfrm>
              <a:off x="288" y="1842"/>
              <a:ext cx="959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000">
                  <a:solidFill>
                    <a:srgbClr val="000000"/>
                  </a:solidFill>
                </a:rPr>
                <a:t>Suero Glucosilado</a:t>
              </a:r>
            </a:p>
          </p:txBody>
        </p:sp>
        <p:sp>
          <p:nvSpPr>
            <p:cNvPr id="1179656" name="Rectangle 8"/>
            <p:cNvSpPr>
              <a:spLocks noChangeArrowheads="1"/>
            </p:cNvSpPr>
            <p:nvPr/>
          </p:nvSpPr>
          <p:spPr bwMode="auto">
            <a:xfrm>
              <a:off x="1247" y="1842"/>
              <a:ext cx="1315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1.5%</a:t>
              </a:r>
            </a:p>
          </p:txBody>
        </p:sp>
        <p:sp>
          <p:nvSpPr>
            <p:cNvPr id="1179657" name="Rectangle 9"/>
            <p:cNvSpPr>
              <a:spLocks noChangeArrowheads="1"/>
            </p:cNvSpPr>
            <p:nvPr/>
          </p:nvSpPr>
          <p:spPr bwMode="auto">
            <a:xfrm>
              <a:off x="2562" y="1842"/>
              <a:ext cx="1614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2.5% </a:t>
              </a:r>
            </a:p>
          </p:txBody>
        </p:sp>
        <p:sp>
          <p:nvSpPr>
            <p:cNvPr id="1179658" name="Rectangle 10"/>
            <p:cNvSpPr>
              <a:spLocks noChangeArrowheads="1"/>
            </p:cNvSpPr>
            <p:nvPr/>
          </p:nvSpPr>
          <p:spPr bwMode="auto">
            <a:xfrm>
              <a:off x="4176" y="1842"/>
              <a:ext cx="129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4.25%</a:t>
              </a:r>
            </a:p>
          </p:txBody>
        </p:sp>
        <p:sp>
          <p:nvSpPr>
            <p:cNvPr id="1179659" name="Rectangle 11"/>
            <p:cNvSpPr>
              <a:spLocks noChangeArrowheads="1"/>
            </p:cNvSpPr>
            <p:nvPr/>
          </p:nvSpPr>
          <p:spPr bwMode="auto">
            <a:xfrm>
              <a:off x="288" y="2283"/>
              <a:ext cx="95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000">
                  <a:solidFill>
                    <a:srgbClr val="000000"/>
                  </a:solidFill>
                </a:rPr>
                <a:t>Na (mEq/l)</a:t>
              </a:r>
              <a:r>
                <a:rPr lang="ar-SA" altLang="es-ES" sz="2000">
                  <a:solidFill>
                    <a:srgbClr val="000000"/>
                  </a:solidFill>
                </a:rPr>
                <a:t>‏</a:t>
              </a:r>
              <a:endParaRPr lang="en-GB" altLang="es-ES" sz="2000">
                <a:solidFill>
                  <a:srgbClr val="000000"/>
                </a:solidFill>
              </a:endParaRPr>
            </a:p>
          </p:txBody>
        </p:sp>
        <p:sp>
          <p:nvSpPr>
            <p:cNvPr id="1179660" name="Rectangle 12"/>
            <p:cNvSpPr>
              <a:spLocks noChangeArrowheads="1"/>
            </p:cNvSpPr>
            <p:nvPr/>
          </p:nvSpPr>
          <p:spPr bwMode="auto">
            <a:xfrm>
              <a:off x="1247" y="2283"/>
              <a:ext cx="131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138</a:t>
              </a:r>
            </a:p>
          </p:txBody>
        </p:sp>
        <p:sp>
          <p:nvSpPr>
            <p:cNvPr id="1179661" name="Rectangle 13"/>
            <p:cNvSpPr>
              <a:spLocks noChangeArrowheads="1"/>
            </p:cNvSpPr>
            <p:nvPr/>
          </p:nvSpPr>
          <p:spPr bwMode="auto">
            <a:xfrm>
              <a:off x="2562" y="2283"/>
              <a:ext cx="161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138</a:t>
              </a:r>
            </a:p>
          </p:txBody>
        </p:sp>
        <p:sp>
          <p:nvSpPr>
            <p:cNvPr id="1179662" name="Rectangle 14"/>
            <p:cNvSpPr>
              <a:spLocks noChangeArrowheads="1"/>
            </p:cNvSpPr>
            <p:nvPr/>
          </p:nvSpPr>
          <p:spPr bwMode="auto">
            <a:xfrm>
              <a:off x="4176" y="2283"/>
              <a:ext cx="129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138</a:t>
              </a:r>
            </a:p>
          </p:txBody>
        </p:sp>
        <p:sp>
          <p:nvSpPr>
            <p:cNvPr id="1179663" name="Rectangle 15"/>
            <p:cNvSpPr>
              <a:spLocks noChangeArrowheads="1"/>
            </p:cNvSpPr>
            <p:nvPr/>
          </p:nvSpPr>
          <p:spPr bwMode="auto">
            <a:xfrm>
              <a:off x="288" y="2690"/>
              <a:ext cx="95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000">
                  <a:solidFill>
                    <a:srgbClr val="000000"/>
                  </a:solidFill>
                </a:rPr>
                <a:t>Cl (mEq/l)</a:t>
              </a:r>
              <a:r>
                <a:rPr lang="ar-SA" altLang="es-ES" sz="2000">
                  <a:solidFill>
                    <a:srgbClr val="000000"/>
                  </a:solidFill>
                </a:rPr>
                <a:t>‏</a:t>
              </a:r>
              <a:endParaRPr lang="en-GB" altLang="es-ES" sz="2000">
                <a:solidFill>
                  <a:srgbClr val="000000"/>
                </a:solidFill>
              </a:endParaRPr>
            </a:p>
          </p:txBody>
        </p:sp>
        <p:sp>
          <p:nvSpPr>
            <p:cNvPr id="1179664" name="Rectangle 16"/>
            <p:cNvSpPr>
              <a:spLocks noChangeArrowheads="1"/>
            </p:cNvSpPr>
            <p:nvPr/>
          </p:nvSpPr>
          <p:spPr bwMode="auto">
            <a:xfrm>
              <a:off x="1247" y="2690"/>
              <a:ext cx="131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101</a:t>
              </a:r>
            </a:p>
          </p:txBody>
        </p:sp>
        <p:sp>
          <p:nvSpPr>
            <p:cNvPr id="1179665" name="Rectangle 17"/>
            <p:cNvSpPr>
              <a:spLocks noChangeArrowheads="1"/>
            </p:cNvSpPr>
            <p:nvPr/>
          </p:nvSpPr>
          <p:spPr bwMode="auto">
            <a:xfrm>
              <a:off x="2562" y="2690"/>
              <a:ext cx="161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101</a:t>
              </a:r>
            </a:p>
          </p:txBody>
        </p:sp>
        <p:sp>
          <p:nvSpPr>
            <p:cNvPr id="1179666" name="Rectangle 18"/>
            <p:cNvSpPr>
              <a:spLocks noChangeArrowheads="1"/>
            </p:cNvSpPr>
            <p:nvPr/>
          </p:nvSpPr>
          <p:spPr bwMode="auto">
            <a:xfrm>
              <a:off x="4176" y="2690"/>
              <a:ext cx="129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101</a:t>
              </a:r>
            </a:p>
          </p:txBody>
        </p:sp>
        <p:sp>
          <p:nvSpPr>
            <p:cNvPr id="1179667" name="Rectangle 19"/>
            <p:cNvSpPr>
              <a:spLocks noChangeArrowheads="1"/>
            </p:cNvSpPr>
            <p:nvPr/>
          </p:nvSpPr>
          <p:spPr bwMode="auto">
            <a:xfrm>
              <a:off x="288" y="3097"/>
              <a:ext cx="959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000">
                  <a:solidFill>
                    <a:srgbClr val="000000"/>
                  </a:solidFill>
                </a:rPr>
                <a:t>Lactato mEq</a:t>
              </a:r>
            </a:p>
          </p:txBody>
        </p:sp>
        <p:sp>
          <p:nvSpPr>
            <p:cNvPr id="1179668" name="Rectangle 20"/>
            <p:cNvSpPr>
              <a:spLocks noChangeArrowheads="1"/>
            </p:cNvSpPr>
            <p:nvPr/>
          </p:nvSpPr>
          <p:spPr bwMode="auto">
            <a:xfrm>
              <a:off x="1247" y="3097"/>
              <a:ext cx="1315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179669" name="Rectangle 21"/>
            <p:cNvSpPr>
              <a:spLocks noChangeArrowheads="1"/>
            </p:cNvSpPr>
            <p:nvPr/>
          </p:nvSpPr>
          <p:spPr bwMode="auto">
            <a:xfrm>
              <a:off x="2562" y="3097"/>
              <a:ext cx="1614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179670" name="Rectangle 22"/>
            <p:cNvSpPr>
              <a:spLocks noChangeArrowheads="1"/>
            </p:cNvSpPr>
            <p:nvPr/>
          </p:nvSpPr>
          <p:spPr bwMode="auto">
            <a:xfrm>
              <a:off x="4176" y="3097"/>
              <a:ext cx="129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1179671" name="Rectangle 23"/>
            <p:cNvSpPr>
              <a:spLocks noChangeArrowheads="1"/>
            </p:cNvSpPr>
            <p:nvPr/>
          </p:nvSpPr>
          <p:spPr bwMode="auto">
            <a:xfrm>
              <a:off x="288" y="3538"/>
              <a:ext cx="959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000">
                  <a:solidFill>
                    <a:srgbClr val="000000"/>
                  </a:solidFill>
                </a:rPr>
                <a:t>Mg mg/l</a:t>
              </a:r>
            </a:p>
          </p:txBody>
        </p:sp>
        <p:sp>
          <p:nvSpPr>
            <p:cNvPr id="1179672" name="Rectangle 24"/>
            <p:cNvSpPr>
              <a:spLocks noChangeArrowheads="1"/>
            </p:cNvSpPr>
            <p:nvPr/>
          </p:nvSpPr>
          <p:spPr bwMode="auto">
            <a:xfrm>
              <a:off x="1247" y="3538"/>
              <a:ext cx="131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1.5</a:t>
              </a:r>
            </a:p>
          </p:txBody>
        </p:sp>
        <p:sp>
          <p:nvSpPr>
            <p:cNvPr id="1179673" name="Rectangle 25"/>
            <p:cNvSpPr>
              <a:spLocks noChangeArrowheads="1"/>
            </p:cNvSpPr>
            <p:nvPr/>
          </p:nvSpPr>
          <p:spPr bwMode="auto">
            <a:xfrm>
              <a:off x="2562" y="3538"/>
              <a:ext cx="161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1.5</a:t>
              </a:r>
            </a:p>
          </p:txBody>
        </p:sp>
        <p:sp>
          <p:nvSpPr>
            <p:cNvPr id="1179674" name="Rectangle 26"/>
            <p:cNvSpPr>
              <a:spLocks noChangeArrowheads="1"/>
            </p:cNvSpPr>
            <p:nvPr/>
          </p:nvSpPr>
          <p:spPr bwMode="auto">
            <a:xfrm>
              <a:off x="4176" y="3538"/>
              <a:ext cx="129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1.5</a:t>
              </a:r>
            </a:p>
          </p:txBody>
        </p:sp>
        <p:sp>
          <p:nvSpPr>
            <p:cNvPr id="1179675" name="Rectangle 27"/>
            <p:cNvSpPr>
              <a:spLocks noChangeArrowheads="1"/>
            </p:cNvSpPr>
            <p:nvPr/>
          </p:nvSpPr>
          <p:spPr bwMode="auto">
            <a:xfrm>
              <a:off x="288" y="3946"/>
              <a:ext cx="959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ts val="500"/>
                </a:spcBef>
                <a:buSzPct val="100000"/>
              </a:pPr>
              <a:r>
                <a:rPr lang="en-GB" altLang="es-ES" sz="2000">
                  <a:solidFill>
                    <a:srgbClr val="000000"/>
                  </a:solidFill>
                </a:rPr>
                <a:t>Ca mg/l</a:t>
              </a:r>
            </a:p>
          </p:txBody>
        </p:sp>
        <p:sp>
          <p:nvSpPr>
            <p:cNvPr id="1179676" name="Rectangle 28"/>
            <p:cNvSpPr>
              <a:spLocks noChangeArrowheads="1"/>
            </p:cNvSpPr>
            <p:nvPr/>
          </p:nvSpPr>
          <p:spPr bwMode="auto">
            <a:xfrm>
              <a:off x="1247" y="3946"/>
              <a:ext cx="1315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4.25</a:t>
              </a:r>
            </a:p>
          </p:txBody>
        </p:sp>
        <p:sp>
          <p:nvSpPr>
            <p:cNvPr id="1179677" name="Rectangle 29"/>
            <p:cNvSpPr>
              <a:spLocks noChangeArrowheads="1"/>
            </p:cNvSpPr>
            <p:nvPr/>
          </p:nvSpPr>
          <p:spPr bwMode="auto">
            <a:xfrm>
              <a:off x="2562" y="3946"/>
              <a:ext cx="161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4.25</a:t>
              </a:r>
            </a:p>
          </p:txBody>
        </p:sp>
        <p:sp>
          <p:nvSpPr>
            <p:cNvPr id="1179678" name="Rectangle 30"/>
            <p:cNvSpPr>
              <a:spLocks noChangeArrowheads="1"/>
            </p:cNvSpPr>
            <p:nvPr/>
          </p:nvSpPr>
          <p:spPr bwMode="auto">
            <a:xfrm>
              <a:off x="4176" y="3946"/>
              <a:ext cx="129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/>
            <a:lstStyle>
              <a:lvl1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700"/>
                </a:spcBef>
                <a:buSzPct val="100000"/>
              </a:pPr>
              <a:r>
                <a:rPr lang="en-GB" altLang="es-ES" sz="2800">
                  <a:solidFill>
                    <a:srgbClr val="000000"/>
                  </a:solidFill>
                </a:rPr>
                <a:t>4.25</a:t>
              </a:r>
            </a:p>
          </p:txBody>
        </p:sp>
        <p:sp>
          <p:nvSpPr>
            <p:cNvPr id="1179679" name="Line 31"/>
            <p:cNvSpPr>
              <a:spLocks noChangeShapeType="1"/>
            </p:cNvSpPr>
            <p:nvPr/>
          </p:nvSpPr>
          <p:spPr bwMode="auto">
            <a:xfrm>
              <a:off x="1247" y="1008"/>
              <a:ext cx="1" cy="326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179680" name="Line 32"/>
            <p:cNvSpPr>
              <a:spLocks noChangeShapeType="1"/>
            </p:cNvSpPr>
            <p:nvPr/>
          </p:nvSpPr>
          <p:spPr bwMode="auto">
            <a:xfrm>
              <a:off x="2562" y="1008"/>
              <a:ext cx="1" cy="326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179681" name="Line 33"/>
            <p:cNvSpPr>
              <a:spLocks noChangeShapeType="1"/>
            </p:cNvSpPr>
            <p:nvPr/>
          </p:nvSpPr>
          <p:spPr bwMode="auto">
            <a:xfrm>
              <a:off x="4176" y="1008"/>
              <a:ext cx="1" cy="326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179682" name="Line 34"/>
            <p:cNvSpPr>
              <a:spLocks noChangeShapeType="1"/>
            </p:cNvSpPr>
            <p:nvPr/>
          </p:nvSpPr>
          <p:spPr bwMode="auto">
            <a:xfrm>
              <a:off x="288" y="1842"/>
              <a:ext cx="51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179683" name="Line 35"/>
            <p:cNvSpPr>
              <a:spLocks noChangeShapeType="1"/>
            </p:cNvSpPr>
            <p:nvPr/>
          </p:nvSpPr>
          <p:spPr bwMode="auto">
            <a:xfrm>
              <a:off x="288" y="2283"/>
              <a:ext cx="51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179684" name="Line 36"/>
            <p:cNvSpPr>
              <a:spLocks noChangeShapeType="1"/>
            </p:cNvSpPr>
            <p:nvPr/>
          </p:nvSpPr>
          <p:spPr bwMode="auto">
            <a:xfrm>
              <a:off x="288" y="2690"/>
              <a:ext cx="51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179685" name="Line 37"/>
            <p:cNvSpPr>
              <a:spLocks noChangeShapeType="1"/>
            </p:cNvSpPr>
            <p:nvPr/>
          </p:nvSpPr>
          <p:spPr bwMode="auto">
            <a:xfrm>
              <a:off x="288" y="3097"/>
              <a:ext cx="51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179686" name="Line 38"/>
            <p:cNvSpPr>
              <a:spLocks noChangeShapeType="1"/>
            </p:cNvSpPr>
            <p:nvPr/>
          </p:nvSpPr>
          <p:spPr bwMode="auto">
            <a:xfrm>
              <a:off x="288" y="3538"/>
              <a:ext cx="51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179687" name="Line 39"/>
            <p:cNvSpPr>
              <a:spLocks noChangeShapeType="1"/>
            </p:cNvSpPr>
            <p:nvPr/>
          </p:nvSpPr>
          <p:spPr bwMode="auto">
            <a:xfrm>
              <a:off x="288" y="3946"/>
              <a:ext cx="5184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179688" name="Line 40"/>
            <p:cNvSpPr>
              <a:spLocks noChangeShapeType="1"/>
            </p:cNvSpPr>
            <p:nvPr/>
          </p:nvSpPr>
          <p:spPr bwMode="auto">
            <a:xfrm>
              <a:off x="288" y="1008"/>
              <a:ext cx="1" cy="326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179689" name="Line 41"/>
            <p:cNvSpPr>
              <a:spLocks noChangeShapeType="1"/>
            </p:cNvSpPr>
            <p:nvPr/>
          </p:nvSpPr>
          <p:spPr bwMode="auto">
            <a:xfrm>
              <a:off x="5472" y="1008"/>
              <a:ext cx="1" cy="326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179690" name="Line 42"/>
            <p:cNvSpPr>
              <a:spLocks noChangeShapeType="1"/>
            </p:cNvSpPr>
            <p:nvPr/>
          </p:nvSpPr>
          <p:spPr bwMode="auto">
            <a:xfrm>
              <a:off x="288" y="1008"/>
              <a:ext cx="518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  <p:sp>
          <p:nvSpPr>
            <p:cNvPr id="1179691" name="Line 43"/>
            <p:cNvSpPr>
              <a:spLocks noChangeShapeType="1"/>
            </p:cNvSpPr>
            <p:nvPr/>
          </p:nvSpPr>
          <p:spPr bwMode="auto">
            <a:xfrm>
              <a:off x="288" y="4272"/>
              <a:ext cx="518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 altLang="en-US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36058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7" name="Text Box 1"/>
          <p:cNvSpPr txBox="1">
            <a:spLocks noChangeArrowheads="1"/>
          </p:cNvSpPr>
          <p:nvPr/>
        </p:nvSpPr>
        <p:spPr bwMode="auto">
          <a:xfrm>
            <a:off x="1992313" y="485775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  <a:buFont typeface="Castellar" panose="020A0402060406010301" pitchFamily="18" charset="0"/>
              <a:buNone/>
            </a:pPr>
            <a:r>
              <a:rPr lang="en-GB" altLang="es-ES" sz="4000" b="1" dirty="0">
                <a:solidFill>
                  <a:srgbClr val="000000"/>
                </a:solidFill>
              </a:rPr>
              <a:t>INTRODUCCIÓN DEL LÍQUIDO DE DIÁLISIS</a:t>
            </a:r>
            <a:r>
              <a:rPr lang="en-GB" altLang="es-ES" sz="4000" b="1" dirty="0">
                <a:solidFill>
                  <a:srgbClr val="000000"/>
                </a:solidFill>
                <a:latin typeface="Castellar" panose="020A0402060406010301" pitchFamily="18" charset="0"/>
              </a:rPr>
              <a:t/>
            </a:r>
            <a:br>
              <a:rPr lang="en-GB" altLang="es-ES" sz="4000" b="1" dirty="0">
                <a:solidFill>
                  <a:srgbClr val="000000"/>
                </a:solidFill>
                <a:latin typeface="Castellar" panose="020A0402060406010301" pitchFamily="18" charset="0"/>
              </a:rPr>
            </a:br>
            <a:r>
              <a:rPr lang="en-GB" altLang="es-ES" sz="4000" b="1" dirty="0">
                <a:solidFill>
                  <a:srgbClr val="000000"/>
                </a:solidFill>
                <a:latin typeface="Castellar" panose="020A0402060406010301" pitchFamily="18" charset="0"/>
              </a:rPr>
              <a:t/>
            </a:r>
            <a:br>
              <a:rPr lang="en-GB" altLang="es-ES" sz="4000" b="1" dirty="0">
                <a:solidFill>
                  <a:srgbClr val="000000"/>
                </a:solidFill>
                <a:latin typeface="Castellar" panose="020A0402060406010301" pitchFamily="18" charset="0"/>
              </a:rPr>
            </a:br>
            <a:endParaRPr lang="en-GB" altLang="es-ES" sz="4000" b="1" dirty="0">
              <a:solidFill>
                <a:srgbClr val="000000"/>
              </a:solidFill>
              <a:latin typeface="Castellar" panose="020A0402060406010301" pitchFamily="18" charset="0"/>
            </a:endParaRPr>
          </a:p>
        </p:txBody>
      </p:sp>
      <p:sp>
        <p:nvSpPr>
          <p:cNvPr id="1181698" name="Text Box 2"/>
          <p:cNvSpPr txBox="1">
            <a:spLocks noChangeArrowheads="1"/>
          </p:cNvSpPr>
          <p:nvPr/>
        </p:nvSpPr>
        <p:spPr bwMode="auto">
          <a:xfrm>
            <a:off x="1809751" y="1285876"/>
            <a:ext cx="52863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25438" indent="-325438"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773113" algn="l"/>
                <a:tab pos="1222375" algn="l"/>
                <a:tab pos="1671638" algn="l"/>
                <a:tab pos="2120900" algn="l"/>
                <a:tab pos="2570163" algn="l"/>
                <a:tab pos="3019425" algn="l"/>
                <a:tab pos="3468688" algn="l"/>
                <a:tab pos="3917950" algn="l"/>
                <a:tab pos="4367213" algn="l"/>
                <a:tab pos="4816475" algn="l"/>
                <a:tab pos="5265738" algn="l"/>
                <a:tab pos="5715000" algn="l"/>
                <a:tab pos="6164263" algn="l"/>
                <a:tab pos="6613525" algn="l"/>
                <a:tab pos="7062788" algn="l"/>
                <a:tab pos="7512050" algn="l"/>
                <a:tab pos="7961313" algn="l"/>
                <a:tab pos="8410575" algn="l"/>
                <a:tab pos="8859838" algn="l"/>
                <a:tab pos="9309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altLang="es-ES" sz="2400" dirty="0">
                <a:solidFill>
                  <a:srgbClr val="000000"/>
                </a:solidFill>
              </a:rPr>
              <a:t>A </a:t>
            </a:r>
            <a:r>
              <a:rPr lang="en-GB" altLang="es-ES" sz="2400" dirty="0" err="1">
                <a:solidFill>
                  <a:srgbClr val="000000"/>
                </a:solidFill>
              </a:rPr>
              <a:t>través</a:t>
            </a:r>
            <a:r>
              <a:rPr lang="en-GB" altLang="es-ES" sz="2400" dirty="0">
                <a:solidFill>
                  <a:srgbClr val="000000"/>
                </a:solidFill>
              </a:rPr>
              <a:t> del </a:t>
            </a:r>
            <a:r>
              <a:rPr lang="en-GB" altLang="es-ES" sz="2400" dirty="0" err="1">
                <a:solidFill>
                  <a:srgbClr val="000000"/>
                </a:solidFill>
              </a:rPr>
              <a:t>catéter</a:t>
            </a:r>
            <a:r>
              <a:rPr lang="en-GB" altLang="es-ES" sz="2400" dirty="0">
                <a:solidFill>
                  <a:srgbClr val="000000"/>
                </a:solidFill>
              </a:rPr>
              <a:t> se introduce en la </a:t>
            </a:r>
            <a:r>
              <a:rPr lang="en-GB" altLang="es-ES" sz="2400" dirty="0" err="1">
                <a:solidFill>
                  <a:srgbClr val="000000"/>
                </a:solidFill>
              </a:rPr>
              <a:t>cavidad</a:t>
            </a:r>
            <a:r>
              <a:rPr lang="en-GB" altLang="es-ES" sz="2400" dirty="0">
                <a:solidFill>
                  <a:srgbClr val="000000"/>
                </a:solidFill>
              </a:rPr>
              <a:t> peritoneal un </a:t>
            </a:r>
            <a:r>
              <a:rPr lang="en-GB" altLang="es-ES" sz="2400" dirty="0" err="1">
                <a:solidFill>
                  <a:srgbClr val="000000"/>
                </a:solidFill>
              </a:rPr>
              <a:t>líquido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estéril</a:t>
            </a:r>
            <a:r>
              <a:rPr lang="en-GB" altLang="es-ES" sz="2400" dirty="0">
                <a:solidFill>
                  <a:srgbClr val="000000"/>
                </a:solidFill>
              </a:rPr>
              <a:t> con </a:t>
            </a:r>
            <a:r>
              <a:rPr lang="en-GB" altLang="es-ES" sz="2400" dirty="0" err="1">
                <a:solidFill>
                  <a:srgbClr val="000000"/>
                </a:solidFill>
              </a:rPr>
              <a:t>sustancias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que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permiten</a:t>
            </a:r>
            <a:r>
              <a:rPr lang="en-GB" altLang="es-ES" sz="2400" dirty="0">
                <a:solidFill>
                  <a:srgbClr val="000000"/>
                </a:solidFill>
              </a:rPr>
              <a:t> un </a:t>
            </a:r>
            <a:r>
              <a:rPr lang="en-GB" altLang="es-ES" sz="2400" dirty="0" err="1">
                <a:solidFill>
                  <a:srgbClr val="000000"/>
                </a:solidFill>
              </a:rPr>
              <a:t>doble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intercambio</a:t>
            </a:r>
            <a:r>
              <a:rPr lang="en-GB" altLang="es-ES" sz="2400" dirty="0">
                <a:solidFill>
                  <a:srgbClr val="000000"/>
                </a:solidFill>
              </a:rPr>
              <a:t>: </a:t>
            </a:r>
            <a:r>
              <a:rPr lang="en-GB" altLang="es-ES" sz="2400" dirty="0" err="1">
                <a:solidFill>
                  <a:srgbClr val="000000"/>
                </a:solidFill>
              </a:rPr>
              <a:t>las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sustancias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tóxicas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que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lleva</a:t>
            </a:r>
            <a:r>
              <a:rPr lang="en-GB" altLang="es-ES" sz="2400" dirty="0">
                <a:solidFill>
                  <a:srgbClr val="000000"/>
                </a:solidFill>
              </a:rPr>
              <a:t> la </a:t>
            </a:r>
            <a:r>
              <a:rPr lang="en-GB" altLang="es-ES" sz="2400" dirty="0" err="1">
                <a:solidFill>
                  <a:srgbClr val="000000"/>
                </a:solidFill>
              </a:rPr>
              <a:t>sangre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pasan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hacia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dicha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cavidad</a:t>
            </a:r>
            <a:r>
              <a:rPr lang="en-GB" altLang="es-ES" sz="2400" dirty="0">
                <a:solidFill>
                  <a:srgbClr val="000000"/>
                </a:solidFill>
              </a:rPr>
              <a:t> y </a:t>
            </a:r>
            <a:r>
              <a:rPr lang="en-GB" altLang="es-ES" sz="2400" dirty="0" err="1">
                <a:solidFill>
                  <a:srgbClr val="000000"/>
                </a:solidFill>
              </a:rPr>
              <a:t>las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sustancias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necesarias</a:t>
            </a:r>
            <a:r>
              <a:rPr lang="en-GB" altLang="es-ES" sz="2400" dirty="0">
                <a:solidFill>
                  <a:srgbClr val="000000"/>
                </a:solidFill>
              </a:rPr>
              <a:t> para el </a:t>
            </a:r>
            <a:r>
              <a:rPr lang="en-GB" altLang="es-ES" sz="2400" dirty="0" err="1">
                <a:solidFill>
                  <a:srgbClr val="000000"/>
                </a:solidFill>
              </a:rPr>
              <a:t>organismo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que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lleva</a:t>
            </a:r>
            <a:r>
              <a:rPr lang="en-GB" altLang="es-ES" sz="2400" dirty="0">
                <a:solidFill>
                  <a:srgbClr val="000000"/>
                </a:solidFill>
              </a:rPr>
              <a:t> el </a:t>
            </a:r>
            <a:r>
              <a:rPr lang="en-GB" altLang="es-ES" sz="2400" dirty="0" err="1">
                <a:solidFill>
                  <a:srgbClr val="000000"/>
                </a:solidFill>
              </a:rPr>
              <a:t>líquido</a:t>
            </a:r>
            <a:r>
              <a:rPr lang="en-GB" altLang="es-ES" sz="2400" dirty="0">
                <a:solidFill>
                  <a:srgbClr val="000000"/>
                </a:solidFill>
              </a:rPr>
              <a:t> de </a:t>
            </a:r>
            <a:r>
              <a:rPr lang="en-GB" altLang="es-ES" sz="2400" dirty="0" err="1">
                <a:solidFill>
                  <a:srgbClr val="000000"/>
                </a:solidFill>
              </a:rPr>
              <a:t>diálisis</a:t>
            </a:r>
            <a:r>
              <a:rPr lang="en-GB" altLang="es-ES" sz="2400" dirty="0">
                <a:solidFill>
                  <a:srgbClr val="000000"/>
                </a:solidFill>
              </a:rPr>
              <a:t> (</a:t>
            </a:r>
            <a:r>
              <a:rPr lang="en-GB" altLang="es-ES" sz="2400" dirty="0" err="1">
                <a:solidFill>
                  <a:srgbClr val="000000"/>
                </a:solidFill>
              </a:rPr>
              <a:t>como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por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ejemplo</a:t>
            </a:r>
            <a:r>
              <a:rPr lang="en-GB" altLang="es-ES" sz="2400" dirty="0">
                <a:solidFill>
                  <a:srgbClr val="000000"/>
                </a:solidFill>
              </a:rPr>
              <a:t> el </a:t>
            </a:r>
            <a:r>
              <a:rPr lang="en-GB" altLang="es-ES" sz="2400" dirty="0" err="1">
                <a:solidFill>
                  <a:srgbClr val="000000"/>
                </a:solidFill>
              </a:rPr>
              <a:t>calcio</a:t>
            </a:r>
            <a:r>
              <a:rPr lang="en-GB" altLang="es-ES" sz="2400" dirty="0">
                <a:solidFill>
                  <a:srgbClr val="000000"/>
                </a:solidFill>
              </a:rPr>
              <a:t>) </a:t>
            </a:r>
            <a:r>
              <a:rPr lang="en-GB" altLang="es-ES" sz="2400" dirty="0" err="1">
                <a:solidFill>
                  <a:srgbClr val="000000"/>
                </a:solidFill>
              </a:rPr>
              <a:t>pasan</a:t>
            </a:r>
            <a:r>
              <a:rPr lang="en-GB" altLang="es-ES" sz="2400" dirty="0">
                <a:solidFill>
                  <a:srgbClr val="000000"/>
                </a:solidFill>
              </a:rPr>
              <a:t> a la </a:t>
            </a:r>
            <a:r>
              <a:rPr lang="en-GB" altLang="es-ES" sz="2400" dirty="0" err="1">
                <a:solidFill>
                  <a:srgbClr val="000000"/>
                </a:solidFill>
              </a:rPr>
              <a:t>sangre</a:t>
            </a:r>
            <a:r>
              <a:rPr lang="en-GB" altLang="es-ES" sz="2400" dirty="0">
                <a:solidFill>
                  <a:srgbClr val="000000"/>
                </a:solidFill>
              </a:rPr>
              <a:t>. Al </a:t>
            </a:r>
            <a:r>
              <a:rPr lang="en-GB" altLang="es-ES" sz="2400" dirty="0" err="1">
                <a:solidFill>
                  <a:srgbClr val="000000"/>
                </a:solidFill>
              </a:rPr>
              <a:t>líquido</a:t>
            </a:r>
            <a:r>
              <a:rPr lang="en-GB" altLang="es-ES" sz="2400" dirty="0">
                <a:solidFill>
                  <a:srgbClr val="000000"/>
                </a:solidFill>
              </a:rPr>
              <a:t> se le </a:t>
            </a:r>
            <a:r>
              <a:rPr lang="en-GB" altLang="es-ES" sz="2400" dirty="0" err="1">
                <a:solidFill>
                  <a:srgbClr val="000000"/>
                </a:solidFill>
              </a:rPr>
              <a:t>añade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glucosa</a:t>
            </a:r>
            <a:r>
              <a:rPr lang="en-GB" altLang="es-ES" sz="2400" dirty="0">
                <a:solidFill>
                  <a:srgbClr val="000000"/>
                </a:solidFill>
              </a:rPr>
              <a:t> (</a:t>
            </a:r>
            <a:r>
              <a:rPr lang="en-GB" altLang="es-ES" sz="2400" dirty="0" err="1">
                <a:solidFill>
                  <a:srgbClr val="000000"/>
                </a:solidFill>
              </a:rPr>
              <a:t>azúcar</a:t>
            </a:r>
            <a:r>
              <a:rPr lang="en-GB" altLang="es-ES" sz="2400" dirty="0">
                <a:solidFill>
                  <a:srgbClr val="000000"/>
                </a:solidFill>
              </a:rPr>
              <a:t>) para </a:t>
            </a:r>
            <a:r>
              <a:rPr lang="en-GB" altLang="es-ES" sz="2400" dirty="0" err="1">
                <a:solidFill>
                  <a:srgbClr val="000000"/>
                </a:solidFill>
              </a:rPr>
              <a:t>conseguir</a:t>
            </a:r>
            <a:r>
              <a:rPr lang="en-GB" altLang="es-ES" sz="2400" dirty="0">
                <a:solidFill>
                  <a:srgbClr val="000000"/>
                </a:solidFill>
              </a:rPr>
              <a:t> un </a:t>
            </a:r>
            <a:r>
              <a:rPr lang="en-GB" altLang="es-ES" sz="2400" dirty="0" err="1">
                <a:solidFill>
                  <a:srgbClr val="000000"/>
                </a:solidFill>
              </a:rPr>
              <a:t>efecto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osmolar</a:t>
            </a:r>
            <a:r>
              <a:rPr lang="en-GB" altLang="es-ES" sz="2400" dirty="0">
                <a:solidFill>
                  <a:srgbClr val="000000"/>
                </a:solidFill>
              </a:rPr>
              <a:t> (</a:t>
            </a:r>
            <a:r>
              <a:rPr lang="en-GB" altLang="es-ES" sz="2400" dirty="0" err="1">
                <a:solidFill>
                  <a:srgbClr val="000000"/>
                </a:solidFill>
              </a:rPr>
              <a:t>efecto</a:t>
            </a:r>
            <a:r>
              <a:rPr lang="en-GB" altLang="es-ES" sz="2400" dirty="0">
                <a:solidFill>
                  <a:srgbClr val="000000"/>
                </a:solidFill>
              </a:rPr>
              <a:t> de </a:t>
            </a:r>
            <a:r>
              <a:rPr lang="en-GB" altLang="es-ES" sz="2400" dirty="0" err="1">
                <a:solidFill>
                  <a:srgbClr val="000000"/>
                </a:solidFill>
              </a:rPr>
              <a:t>imán</a:t>
            </a:r>
            <a:r>
              <a:rPr lang="en-GB" altLang="es-ES" sz="2400" dirty="0">
                <a:solidFill>
                  <a:srgbClr val="000000"/>
                </a:solidFill>
              </a:rPr>
              <a:t>) </a:t>
            </a:r>
            <a:r>
              <a:rPr lang="en-GB" altLang="es-ES" sz="2400" dirty="0" err="1">
                <a:solidFill>
                  <a:srgbClr val="000000"/>
                </a:solidFill>
              </a:rPr>
              <a:t>que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permite</a:t>
            </a:r>
            <a:r>
              <a:rPr lang="en-GB" altLang="es-ES" sz="2400" dirty="0">
                <a:solidFill>
                  <a:srgbClr val="000000"/>
                </a:solidFill>
              </a:rPr>
              <a:t> </a:t>
            </a:r>
            <a:r>
              <a:rPr lang="en-GB" altLang="es-ES" sz="2400" dirty="0" err="1">
                <a:solidFill>
                  <a:srgbClr val="000000"/>
                </a:solidFill>
              </a:rPr>
              <a:t>asimismo</a:t>
            </a:r>
            <a:r>
              <a:rPr lang="en-GB" altLang="es-ES" sz="2400" dirty="0">
                <a:solidFill>
                  <a:srgbClr val="000000"/>
                </a:solidFill>
              </a:rPr>
              <a:t> la </a:t>
            </a:r>
            <a:r>
              <a:rPr lang="en-GB" altLang="es-ES" sz="2400" dirty="0" err="1">
                <a:solidFill>
                  <a:srgbClr val="000000"/>
                </a:solidFill>
              </a:rPr>
              <a:t>ultrafiltración</a:t>
            </a:r>
            <a:r>
              <a:rPr lang="en-GB" altLang="es-ES" sz="2400" dirty="0">
                <a:solidFill>
                  <a:srgbClr val="000000"/>
                </a:solidFill>
              </a:rPr>
              <a:t> del </a:t>
            </a:r>
            <a:r>
              <a:rPr lang="en-GB" altLang="es-ES" sz="2400" dirty="0" err="1">
                <a:solidFill>
                  <a:srgbClr val="000000"/>
                </a:solidFill>
              </a:rPr>
              <a:t>líquido</a:t>
            </a:r>
            <a:r>
              <a:rPr lang="en-GB" altLang="es-ES" sz="2400" dirty="0">
                <a:solidFill>
                  <a:srgbClr val="000000"/>
                </a:solidFill>
              </a:rPr>
              <a:t>.</a:t>
            </a:r>
            <a:br>
              <a:rPr lang="en-GB" altLang="es-ES" sz="2400" dirty="0">
                <a:solidFill>
                  <a:srgbClr val="000000"/>
                </a:solidFill>
              </a:rPr>
            </a:br>
            <a:endParaRPr lang="en-GB" altLang="es-ES" sz="2400" dirty="0">
              <a:solidFill>
                <a:srgbClr val="000000"/>
              </a:solidFill>
            </a:endParaRPr>
          </a:p>
        </p:txBody>
      </p:sp>
      <p:grpSp>
        <p:nvGrpSpPr>
          <p:cNvPr id="1181699" name="Group 3"/>
          <p:cNvGrpSpPr>
            <a:grpSpLocks/>
          </p:cNvGrpSpPr>
          <p:nvPr/>
        </p:nvGrpSpPr>
        <p:grpSpPr bwMode="auto">
          <a:xfrm>
            <a:off x="7423151" y="1571626"/>
            <a:ext cx="3101975" cy="4468813"/>
            <a:chOff x="2923" y="1024"/>
            <a:chExt cx="2541" cy="2815"/>
          </a:xfrm>
        </p:grpSpPr>
        <p:pic>
          <p:nvPicPr>
            <p:cNvPr id="11817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3" y="1024"/>
              <a:ext cx="2542" cy="2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1701" name="Text Box 5"/>
            <p:cNvSpPr txBox="1">
              <a:spLocks noChangeArrowheads="1"/>
            </p:cNvSpPr>
            <p:nvPr/>
          </p:nvSpPr>
          <p:spPr bwMode="auto">
            <a:xfrm>
              <a:off x="2923" y="1024"/>
              <a:ext cx="2542" cy="2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spcBef>
                  <a:spcPts val="600"/>
                </a:spcBef>
                <a:buSzPct val="100000"/>
                <a:buFont typeface="Times New Roman" panose="02020603050405020304" pitchFamily="18" charset="0"/>
                <a:buChar char="•"/>
              </a:pPr>
              <a:endParaRPr lang="es-ES" altLang="es-ES"/>
            </a:p>
          </p:txBody>
        </p:sp>
      </p:grpSp>
    </p:spTree>
    <p:extLst>
      <p:ext uri="{BB962C8B-B14F-4D97-AF65-F5344CB8AC3E}">
        <p14:creationId xmlns:p14="http://schemas.microsoft.com/office/powerpoint/2010/main" val="340256678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7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98"/>
              </a:clrFrom>
              <a:clrTo>
                <a:srgbClr val="00009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"/>
            <a:ext cx="866775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4121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Text Box 1"/>
          <p:cNvSpPr txBox="1">
            <a:spLocks noChangeArrowheads="1"/>
          </p:cNvSpPr>
          <p:nvPr/>
        </p:nvSpPr>
        <p:spPr bwMode="auto">
          <a:xfrm>
            <a:off x="1524000" y="214314"/>
            <a:ext cx="9144000" cy="1127125"/>
          </a:xfrm>
          <a:prstGeom prst="rect">
            <a:avLst/>
          </a:prstGeom>
          <a:noFill/>
          <a:ln w="9525">
            <a:noFill/>
            <a:round/>
          </a:ln>
        </p:spPr>
        <p:txBody>
          <a:bodyPr anchor="ctr"/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en-GB" altLang="en-US" sz="3200" b="1" dirty="0">
                <a:solidFill>
                  <a:srgbClr val="000000"/>
                </a:solidFill>
                <a:ea typeface="SimSun" panose="02010600030101010101" pitchFamily="2" charset="-122"/>
              </a:rPr>
              <a:t>FISIOLOGÍA  PERITONEAL EN RELACIÓN CON EL MANEJO DE LÍQUIDOS.</a:t>
            </a:r>
            <a:r>
              <a:rPr lang="en-GB" altLang="en-US" sz="3200" dirty="0">
                <a:solidFill>
                  <a:srgbClr val="000000"/>
                </a:solidFill>
                <a:ea typeface="SimSun" panose="02010600030101010101" pitchFamily="2" charset="-122"/>
              </a:rPr>
              <a:t> </a:t>
            </a:r>
            <a:endParaRPr lang="es-ES" altLang="es-ES" sz="32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  <p:pic>
        <p:nvPicPr>
          <p:cNvPr id="1185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643063"/>
            <a:ext cx="48974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5795" name="Text Box 3"/>
          <p:cNvSpPr txBox="1">
            <a:spLocks noChangeArrowheads="1"/>
          </p:cNvSpPr>
          <p:nvPr/>
        </p:nvSpPr>
        <p:spPr bwMode="auto">
          <a:xfrm>
            <a:off x="3792539" y="1557338"/>
            <a:ext cx="453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1125"/>
              </a:spcBef>
              <a:buSzPct val="100000"/>
            </a:pPr>
            <a:r>
              <a:rPr lang="en-GB" altLang="es-ES" b="1">
                <a:solidFill>
                  <a:srgbClr val="000000"/>
                </a:solidFill>
              </a:rPr>
              <a:t>Modelo de los tres poros</a:t>
            </a:r>
          </a:p>
        </p:txBody>
      </p:sp>
      <p:sp>
        <p:nvSpPr>
          <p:cNvPr id="1185796" name="Text Box 4"/>
          <p:cNvSpPr txBox="1">
            <a:spLocks noChangeArrowheads="1"/>
          </p:cNvSpPr>
          <p:nvPr/>
        </p:nvSpPr>
        <p:spPr bwMode="auto">
          <a:xfrm>
            <a:off x="3863975" y="3644900"/>
            <a:ext cx="129540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75"/>
              </a:spcBef>
              <a:buSzPct val="100000"/>
            </a:pPr>
            <a:r>
              <a:rPr lang="en-GB" altLang="es-ES" sz="1400">
                <a:solidFill>
                  <a:srgbClr val="000000"/>
                </a:solidFill>
              </a:rPr>
              <a:t>(200-400 A) </a:t>
            </a:r>
          </a:p>
        </p:txBody>
      </p:sp>
      <p:sp>
        <p:nvSpPr>
          <p:cNvPr id="1185797" name="Text Box 5"/>
          <p:cNvSpPr txBox="1">
            <a:spLocks noChangeArrowheads="1"/>
          </p:cNvSpPr>
          <p:nvPr/>
        </p:nvSpPr>
        <p:spPr bwMode="auto">
          <a:xfrm>
            <a:off x="4008438" y="4365625"/>
            <a:ext cx="1008062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875"/>
              </a:spcBef>
              <a:buSzPct val="100000"/>
            </a:pPr>
            <a:r>
              <a:rPr lang="en-GB" altLang="es-ES" sz="1400">
                <a:solidFill>
                  <a:srgbClr val="000000"/>
                </a:solidFill>
              </a:rPr>
              <a:t>( 40-65 A) </a:t>
            </a:r>
          </a:p>
        </p:txBody>
      </p:sp>
      <p:sp>
        <p:nvSpPr>
          <p:cNvPr id="1185798" name="Text Box 6"/>
          <p:cNvSpPr txBox="1">
            <a:spLocks noChangeArrowheads="1"/>
          </p:cNvSpPr>
          <p:nvPr/>
        </p:nvSpPr>
        <p:spPr bwMode="auto">
          <a:xfrm>
            <a:off x="4151314" y="5373688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SzPct val="100000"/>
            </a:pPr>
            <a:r>
              <a:rPr lang="en-GB" altLang="es-ES" sz="1400">
                <a:solidFill>
                  <a:srgbClr val="000000"/>
                </a:solidFill>
              </a:rPr>
              <a:t>(4-6 A )</a:t>
            </a:r>
            <a:r>
              <a:rPr lang="en-GB" altLang="es-ES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8215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28626"/>
            <a:ext cx="8408988" cy="6143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8495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98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7188"/>
            <a:ext cx="8769350" cy="634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841073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730</Words>
  <Application>Microsoft Office PowerPoint</Application>
  <PresentationFormat>Panorámica</PresentationFormat>
  <Paragraphs>135</Paragraphs>
  <Slides>21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 Unicode MS</vt:lpstr>
      <vt:lpstr>SimSun</vt:lpstr>
      <vt:lpstr>Arial</vt:lpstr>
      <vt:lpstr>Calibri</vt:lpstr>
      <vt:lpstr>Castellar</vt:lpstr>
      <vt:lpstr>Garamond</vt:lpstr>
      <vt:lpstr>Times New Roman</vt:lpstr>
      <vt:lpstr>Wingdings</vt:lpstr>
      <vt:lpstr>Orgánico</vt:lpstr>
      <vt:lpstr>DIALISIS PERITONEAL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DIALISIS PERITONEAL</dc:title>
  <dc:creator>Usuario</dc:creator>
  <cp:lastModifiedBy>Cuenta Microsoft</cp:lastModifiedBy>
  <cp:revision>2</cp:revision>
  <dcterms:created xsi:type="dcterms:W3CDTF">2020-04-14T19:55:41Z</dcterms:created>
  <dcterms:modified xsi:type="dcterms:W3CDTF">2022-04-12T22:45:23Z</dcterms:modified>
</cp:coreProperties>
</file>