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C836A-378A-4A06-834F-4AABDF0B6352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6FCBA-4B13-44E0-8A2B-E7FE1C2C4B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98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0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615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61572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61573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496A6E5-0811-46B8-A7B5-3B600D376260}" type="slidenum">
              <a:rPr lang="es-ES_tradnl" altLang="es-ES"/>
              <a:pPr/>
              <a:t>1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226468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820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82052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82053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9467B3B-35F9-48ED-93BB-16AA787D2F7F}" type="slidenum">
              <a:rPr lang="es-ES_tradnl" altLang="es-ES"/>
              <a:pPr/>
              <a:t>12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276219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840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84100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84101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37C7481-A2EA-42B6-8075-4E031F385CE2}" type="slidenum">
              <a:rPr lang="es-ES_tradnl" altLang="es-ES"/>
              <a:pPr/>
              <a:t>13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530467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861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86148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86149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2503145-21D2-42CF-8EB8-57F98AA22452}" type="slidenum">
              <a:rPr lang="es-ES_tradnl" altLang="es-ES"/>
              <a:pPr/>
              <a:t>14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039925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881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88196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88197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4A1272A-B4E8-4B8A-B5CE-318A304ED6A3}" type="slidenum">
              <a:rPr lang="es-ES_tradnl" altLang="es-ES"/>
              <a:pPr/>
              <a:t>15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550230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9024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90244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90245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4A0C75F-887A-487F-A727-C3E531A3BB09}" type="slidenum">
              <a:rPr lang="es-ES_tradnl" altLang="es-ES"/>
              <a:pPr/>
              <a:t>16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390086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922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92292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92293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2B7766D-B085-4238-9651-6B2D2AB07AD8}" type="slidenum">
              <a:rPr lang="es-ES_tradnl" altLang="es-ES"/>
              <a:pPr/>
              <a:t>17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732597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943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94340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94341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4BA09BD-4043-473A-A374-998A9C6D6999}" type="slidenum">
              <a:rPr lang="es-ES_tradnl" altLang="es-ES"/>
              <a:pPr/>
              <a:t>18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376853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386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963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96388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96389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CD5ADBE-C680-43D2-9459-B397A93BB5B1}" type="slidenum">
              <a:rPr lang="es-ES_tradnl" altLang="es-ES"/>
              <a:pPr/>
              <a:t>19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268952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8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636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63620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63621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F732510-B732-4DDF-B5FC-D0C85C998C6A}" type="slidenum">
              <a:rPr lang="es-ES_tradnl" altLang="es-ES"/>
              <a:pPr/>
              <a:t>2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418305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656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65668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65669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629FFBF-6A84-4B97-ADBA-625E353CB952}" type="slidenum">
              <a:rPr lang="es-ES_tradnl" altLang="es-ES"/>
              <a:pPr/>
              <a:t>3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722324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687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68740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68741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1F3BC30-C8FE-40D3-BBA0-18636A0FED4A}" type="slidenum">
              <a:rPr lang="es-ES_tradnl" altLang="es-ES"/>
              <a:pPr/>
              <a:t>5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718168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707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70788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70789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7B6172A-2354-40D2-A9B7-F3CB3115F2AA}" type="slidenum">
              <a:rPr lang="es-ES_tradnl" altLang="es-ES"/>
              <a:pPr/>
              <a:t>6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132194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728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72836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72837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9830C40-6F6E-4495-839C-965853161E1D}" type="slidenum">
              <a:rPr lang="es-ES_tradnl" altLang="es-ES"/>
              <a:pPr/>
              <a:t>7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095378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7590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75908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75909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4EC8E73-BB36-423F-8247-053487352498}" type="slidenum">
              <a:rPr lang="es-ES_tradnl" altLang="es-ES"/>
              <a:pPr/>
              <a:t>9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853334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7795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77956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77957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764518A-28E1-4B9D-88D7-05A0BB24E385}" type="slidenum">
              <a:rPr lang="es-ES_tradnl" altLang="es-ES"/>
              <a:pPr/>
              <a:t>10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650065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8000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80004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80005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1DBAF87-F6C9-4C0E-941F-1548EFD5C027}" type="slidenum">
              <a:rPr lang="es-ES_tradnl" altLang="es-ES"/>
              <a:pPr/>
              <a:t>11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27293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195CB5D-FF42-459A-97EA-AB6F4BC035D6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4B4471B-466C-47AB-90E4-6654052E499F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1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CB5D-FF42-459A-97EA-AB6F4BC035D6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471B-466C-47AB-90E4-6654052E49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451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CB5D-FF42-459A-97EA-AB6F4BC035D6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471B-466C-47AB-90E4-6654052E499F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481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CB5D-FF42-459A-97EA-AB6F4BC035D6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471B-466C-47AB-90E4-6654052E499F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459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CB5D-FF42-459A-97EA-AB6F4BC035D6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471B-466C-47AB-90E4-6654052E49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193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CB5D-FF42-459A-97EA-AB6F4BC035D6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471B-466C-47AB-90E4-6654052E499F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154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CB5D-FF42-459A-97EA-AB6F4BC035D6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471B-466C-47AB-90E4-6654052E499F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200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CB5D-FF42-459A-97EA-AB6F4BC035D6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471B-466C-47AB-90E4-6654052E499F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318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CB5D-FF42-459A-97EA-AB6F4BC035D6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471B-466C-47AB-90E4-6654052E499F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979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28588"/>
            <a:ext cx="10947400" cy="1433512"/>
          </a:xfrm>
        </p:spPr>
        <p:txBody>
          <a:bodyPr/>
          <a:lstStyle/>
          <a:p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B10FF55-EDB7-4058-8371-C617FB485CF7}" type="datetime1">
              <a:rPr lang="es-ES" altLang="en-US"/>
              <a:pPr/>
              <a:t>12/04/2022</a:t>
            </a:fld>
            <a:endParaRPr lang="es-E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E0EF7D-3F4E-462F-9EBD-9DD1670BD243}" type="slidenum">
              <a:rPr lang="en-GB" altLang="es-ES"/>
              <a:pPr/>
              <a:t>‹Nº›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76294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CB5D-FF42-459A-97EA-AB6F4BC035D6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471B-466C-47AB-90E4-6654052E49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207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CB5D-FF42-459A-97EA-AB6F4BC035D6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471B-466C-47AB-90E4-6654052E499F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58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CB5D-FF42-459A-97EA-AB6F4BC035D6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471B-466C-47AB-90E4-6654052E49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25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CB5D-FF42-459A-97EA-AB6F4BC035D6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471B-466C-47AB-90E4-6654052E499F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05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CB5D-FF42-459A-97EA-AB6F4BC035D6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471B-466C-47AB-90E4-6654052E499F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03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CB5D-FF42-459A-97EA-AB6F4BC035D6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471B-466C-47AB-90E4-6654052E49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55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CB5D-FF42-459A-97EA-AB6F4BC035D6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471B-466C-47AB-90E4-6654052E499F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50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CB5D-FF42-459A-97EA-AB6F4BC035D6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471B-466C-47AB-90E4-6654052E49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018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95CB5D-FF42-459A-97EA-AB6F4BC035D6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B4471B-466C-47AB-90E4-6654052E49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179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5" name="Rectangle 1"/>
          <p:cNvSpPr>
            <a:spLocks noGrp="1" noChangeArrowheads="1"/>
          </p:cNvSpPr>
          <p:nvPr>
            <p:ph type="title"/>
          </p:nvPr>
        </p:nvSpPr>
        <p:spPr>
          <a:xfrm>
            <a:off x="277906" y="0"/>
            <a:ext cx="11914094" cy="4827494"/>
          </a:xfrm>
        </p:spPr>
        <p:txBody>
          <a:bodyPr>
            <a:no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8800" b="1" dirty="0"/>
              <a:t>FARMACOTERAPIA EN INSUFICIENCIA </a:t>
            </a:r>
            <a:r>
              <a:rPr lang="en-GB" altLang="es-ES" sz="9600" b="1" dirty="0"/>
              <a:t>RENAL</a:t>
            </a:r>
          </a:p>
        </p:txBody>
      </p:sp>
      <p:pic>
        <p:nvPicPr>
          <p:cNvPr id="231426" name="Picture 2" descr="Furosemida, el diurético por elección - Administracion de enferm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47" y="4148050"/>
            <a:ext cx="4954428" cy="233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35775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29" name="Rectangle 1"/>
          <p:cNvSpPr>
            <a:spLocks noChangeArrowheads="1"/>
          </p:cNvSpPr>
          <p:nvPr/>
        </p:nvSpPr>
        <p:spPr bwMode="auto">
          <a:xfrm>
            <a:off x="1881189" y="2109789"/>
            <a:ext cx="8351837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"/>
            </a:pPr>
            <a:r>
              <a:rPr lang="en-GB" altLang="es-ES" sz="3200">
                <a:latin typeface="Calibri" panose="020F0502020204030204" pitchFamily="34" charset="0"/>
              </a:rPr>
              <a:t> Monitorizar los niveles sanguíneos de fármaco .</a:t>
            </a:r>
          </a:p>
          <a:p>
            <a:pPr>
              <a:buSzPct val="100000"/>
              <a:buFont typeface="Wingdings" panose="05000000000000000000" pitchFamily="2" charset="2"/>
              <a:buNone/>
            </a:pPr>
            <a:endParaRPr lang="en-GB" altLang="es-ES" sz="3200">
              <a:latin typeface="Calibri" panose="020F050202020403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"/>
            </a:pPr>
            <a:r>
              <a:rPr lang="en-GB" altLang="es-ES" sz="3200">
                <a:latin typeface="Calibri" panose="020F0502020204030204" pitchFamily="34" charset="0"/>
              </a:rPr>
              <a:t> Utilizar drogas que se conocen bien sus aspectos farmacocinéticos .</a:t>
            </a:r>
          </a:p>
          <a:p>
            <a:pPr>
              <a:buSzPct val="100000"/>
              <a:buFont typeface="Wingdings" panose="05000000000000000000" pitchFamily="2" charset="2"/>
              <a:buNone/>
            </a:pPr>
            <a:endParaRPr lang="en-GB" altLang="es-ES" sz="3200">
              <a:latin typeface="Calibri" panose="020F0502020204030204" pitchFamily="34" charset="0"/>
            </a:endParaRPr>
          </a:p>
          <a:p>
            <a:pPr algn="just">
              <a:buSzPct val="100000"/>
              <a:buFont typeface="Wingdings" panose="05000000000000000000" pitchFamily="2" charset="2"/>
              <a:buChar char=""/>
            </a:pPr>
            <a:r>
              <a:rPr lang="en-GB" altLang="es-ES" sz="3200">
                <a:latin typeface="Calibri" panose="020F0502020204030204" pitchFamily="34" charset="0"/>
              </a:rPr>
              <a:t> Utilizar tablas donde consten las modificaciones de los  Fármacos en IRC.</a:t>
            </a:r>
          </a:p>
        </p:txBody>
      </p:sp>
      <p:sp>
        <p:nvSpPr>
          <p:cNvPr id="726018" name="Rectangle 2"/>
          <p:cNvSpPr>
            <a:spLocks noChangeArrowheads="1"/>
          </p:cNvSpPr>
          <p:nvPr/>
        </p:nvSpPr>
        <p:spPr bwMode="auto">
          <a:xfrm>
            <a:off x="1952625" y="174626"/>
            <a:ext cx="8358188" cy="1325563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  <a:buFont typeface="Arial Black" panose="020B0A04020102020204" pitchFamily="34" charset="0"/>
              <a:buNone/>
            </a:pPr>
            <a:r>
              <a:rPr lang="en-GB" altLang="en-US" sz="4000" b="1" dirty="0">
                <a:latin typeface="Calibri" panose="020F0502020204030204" pitchFamily="34" charset="0"/>
                <a:ea typeface="SimSun" panose="02010600030101010101" pitchFamily="2" charset="-122"/>
              </a:rPr>
              <a:t>USO PRACTICO DE LOS  FÁRMACOS EN IRC</a:t>
            </a:r>
            <a:endParaRPr lang="es-ES" altLang="es-ES" sz="4000" b="1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441747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7" name="Text Box 1"/>
          <p:cNvSpPr txBox="1">
            <a:spLocks noChangeArrowheads="1"/>
          </p:cNvSpPr>
          <p:nvPr/>
        </p:nvSpPr>
        <p:spPr bwMode="auto">
          <a:xfrm>
            <a:off x="1809751" y="9526"/>
            <a:ext cx="8607425" cy="678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</a:pPr>
            <a:r>
              <a:rPr lang="en-GB" altLang="es-ES" sz="4000" b="1" dirty="0">
                <a:latin typeface="Calibri" panose="020F0502020204030204" pitchFamily="34" charset="0"/>
              </a:rPr>
              <a:t>                ANTIBIÓTICOS  </a:t>
            </a:r>
          </a:p>
          <a:p>
            <a:pPr algn="just">
              <a:spcBef>
                <a:spcPts val="1500"/>
              </a:spcBef>
              <a:buSzPct val="100000"/>
            </a:pPr>
            <a:r>
              <a:rPr lang="en-GB" altLang="es-ES" sz="2800" b="1" dirty="0">
                <a:latin typeface="Calibri" panose="020F0502020204030204" pitchFamily="34" charset="0"/>
              </a:rPr>
              <a:t> </a:t>
            </a:r>
            <a:r>
              <a:rPr lang="en-GB" altLang="es-ES" sz="2400" b="1" dirty="0" err="1"/>
              <a:t>Betalactamicos</a:t>
            </a:r>
            <a:r>
              <a:rPr lang="en-GB" altLang="es-ES" sz="2400" b="1" dirty="0"/>
              <a:t>.- </a:t>
            </a:r>
            <a:r>
              <a:rPr lang="en-GB" altLang="es-ES" sz="2400" dirty="0"/>
              <a:t>Son </a:t>
            </a:r>
            <a:r>
              <a:rPr lang="en-GB" altLang="es-ES" sz="2400" dirty="0" err="1"/>
              <a:t>antibióticos</a:t>
            </a:r>
            <a:r>
              <a:rPr lang="en-GB" altLang="es-ES" sz="2400" dirty="0"/>
              <a:t>  </a:t>
            </a:r>
            <a:r>
              <a:rPr lang="en-GB" altLang="es-ES" sz="2400" dirty="0" err="1"/>
              <a:t>que</a:t>
            </a:r>
            <a:r>
              <a:rPr lang="en-GB" altLang="es-ES" sz="2400" dirty="0"/>
              <a:t> </a:t>
            </a:r>
            <a:r>
              <a:rPr lang="en-GB" altLang="es-ES" sz="2400" dirty="0" err="1"/>
              <a:t>actúan</a:t>
            </a:r>
            <a:r>
              <a:rPr lang="en-GB" altLang="es-ES" sz="2400" dirty="0"/>
              <a:t> </a:t>
            </a:r>
            <a:r>
              <a:rPr lang="en-GB" altLang="es-ES" sz="2400" dirty="0" err="1"/>
              <a:t>sobre</a:t>
            </a:r>
            <a:r>
              <a:rPr lang="en-GB" altLang="es-ES" sz="2400" dirty="0"/>
              <a:t> la pared </a:t>
            </a:r>
            <a:r>
              <a:rPr lang="en-GB" altLang="es-ES" sz="2400" dirty="0" err="1"/>
              <a:t>celular</a:t>
            </a:r>
            <a:r>
              <a:rPr lang="en-GB" altLang="es-ES" sz="2400" dirty="0"/>
              <a:t> </a:t>
            </a:r>
            <a:r>
              <a:rPr lang="en-GB" altLang="es-ES" sz="2400" dirty="0" err="1"/>
              <a:t>tienen</a:t>
            </a:r>
            <a:r>
              <a:rPr lang="en-GB" altLang="es-ES" sz="2400" dirty="0"/>
              <a:t> </a:t>
            </a:r>
            <a:r>
              <a:rPr lang="en-GB" altLang="es-ES" sz="2400" dirty="0" err="1"/>
              <a:t>efecto</a:t>
            </a:r>
            <a:r>
              <a:rPr lang="en-GB" altLang="es-ES" sz="2400" dirty="0"/>
              <a:t> de primer </a:t>
            </a:r>
            <a:r>
              <a:rPr lang="en-GB" altLang="es-ES" sz="2400" dirty="0" err="1"/>
              <a:t>paso</a:t>
            </a:r>
            <a:r>
              <a:rPr lang="en-GB" altLang="es-ES" sz="2400" dirty="0"/>
              <a:t>( EFP) </a:t>
            </a:r>
            <a:r>
              <a:rPr lang="en-GB" altLang="es-ES" sz="2400" dirty="0" err="1"/>
              <a:t>sobre</a:t>
            </a:r>
            <a:r>
              <a:rPr lang="en-GB" altLang="es-ES" sz="2400" dirty="0"/>
              <a:t> lo </a:t>
            </a:r>
            <a:r>
              <a:rPr lang="en-GB" altLang="es-ES" sz="2400" dirty="0" err="1"/>
              <a:t>cocos</a:t>
            </a:r>
            <a:r>
              <a:rPr lang="en-GB" altLang="es-ES" sz="2400" dirty="0"/>
              <a:t> gran </a:t>
            </a:r>
            <a:r>
              <a:rPr lang="en-GB" altLang="es-ES" sz="2400" dirty="0" err="1"/>
              <a:t>positivos</a:t>
            </a:r>
            <a:r>
              <a:rPr lang="en-GB" altLang="es-ES" sz="2400" b="1" dirty="0"/>
              <a:t>.</a:t>
            </a:r>
          </a:p>
          <a:p>
            <a:pPr algn="just">
              <a:spcBef>
                <a:spcPts val="1500"/>
              </a:spcBef>
              <a:buSzPct val="100000"/>
            </a:pPr>
            <a:r>
              <a:rPr lang="en-GB" altLang="es-ES" sz="2400" b="1" dirty="0" err="1"/>
              <a:t>Penicilinas</a:t>
            </a:r>
            <a:r>
              <a:rPr lang="en-GB" altLang="es-ES" sz="2400" b="1" dirty="0"/>
              <a:t> y </a:t>
            </a:r>
            <a:r>
              <a:rPr lang="en-GB" altLang="es-ES" sz="2400" b="1" dirty="0" err="1"/>
              <a:t>céfalosporinas</a:t>
            </a:r>
            <a:r>
              <a:rPr lang="en-GB" altLang="es-ES" sz="2400" b="1" dirty="0"/>
              <a:t> .</a:t>
            </a:r>
          </a:p>
          <a:p>
            <a:pPr algn="just">
              <a:spcBef>
                <a:spcPts val="1500"/>
              </a:spcBef>
              <a:buSzPct val="100000"/>
            </a:pPr>
            <a:r>
              <a:rPr lang="en-GB" altLang="es-ES" sz="2400" b="1" dirty="0" err="1"/>
              <a:t>Aminoglucósidos</a:t>
            </a:r>
            <a:r>
              <a:rPr lang="en-GB" altLang="es-ES" sz="2400" b="1" dirty="0"/>
              <a:t> .- </a:t>
            </a:r>
            <a:r>
              <a:rPr lang="en-GB" altLang="es-ES" sz="2400" dirty="0"/>
              <a:t>Son </a:t>
            </a:r>
            <a:r>
              <a:rPr lang="en-GB" altLang="es-ES" sz="2400" dirty="0" err="1"/>
              <a:t>antibióticos</a:t>
            </a:r>
            <a:r>
              <a:rPr lang="en-GB" altLang="es-ES" sz="2400" dirty="0"/>
              <a:t> </a:t>
            </a:r>
            <a:r>
              <a:rPr lang="en-GB" altLang="es-ES" sz="2400" dirty="0" err="1"/>
              <a:t>que</a:t>
            </a:r>
            <a:r>
              <a:rPr lang="en-GB" altLang="es-ES" sz="2400" dirty="0"/>
              <a:t> </a:t>
            </a:r>
            <a:r>
              <a:rPr lang="en-GB" altLang="es-ES" sz="2400" dirty="0" err="1"/>
              <a:t>actúan</a:t>
            </a:r>
            <a:r>
              <a:rPr lang="en-GB" altLang="es-ES" sz="2400" dirty="0"/>
              <a:t> </a:t>
            </a:r>
            <a:r>
              <a:rPr lang="en-GB" altLang="es-ES" sz="2400" dirty="0" err="1"/>
              <a:t>sobre</a:t>
            </a:r>
            <a:r>
              <a:rPr lang="en-GB" altLang="es-ES" sz="2400" dirty="0"/>
              <a:t> la </a:t>
            </a:r>
            <a:r>
              <a:rPr lang="en-GB" altLang="es-ES" sz="2400" dirty="0" err="1"/>
              <a:t>síntesis</a:t>
            </a:r>
            <a:r>
              <a:rPr lang="en-GB" altLang="es-ES" sz="2400" dirty="0"/>
              <a:t> de </a:t>
            </a:r>
            <a:r>
              <a:rPr lang="en-GB" altLang="es-ES" sz="2400" dirty="0" err="1"/>
              <a:t>proteínas</a:t>
            </a:r>
            <a:r>
              <a:rPr lang="en-GB" altLang="es-ES" sz="2400" dirty="0"/>
              <a:t> DNA y </a:t>
            </a:r>
            <a:r>
              <a:rPr lang="en-GB" altLang="es-ES" sz="2400" dirty="0" err="1"/>
              <a:t>presentan</a:t>
            </a:r>
            <a:r>
              <a:rPr lang="en-GB" altLang="es-ES" sz="2400" dirty="0"/>
              <a:t> </a:t>
            </a:r>
            <a:r>
              <a:rPr lang="en-GB" altLang="es-ES" sz="2400" dirty="0" err="1"/>
              <a:t>efecto</a:t>
            </a:r>
            <a:r>
              <a:rPr lang="en-GB" altLang="es-ES" sz="2400" dirty="0"/>
              <a:t> de primer </a:t>
            </a:r>
            <a:r>
              <a:rPr lang="en-GB" altLang="es-ES" sz="2400" dirty="0" err="1"/>
              <a:t>paso</a:t>
            </a:r>
            <a:r>
              <a:rPr lang="en-GB" altLang="es-ES" sz="2400" dirty="0"/>
              <a:t> </a:t>
            </a:r>
            <a:r>
              <a:rPr lang="en-GB" altLang="es-ES" sz="2400" dirty="0" err="1"/>
              <a:t>tanto</a:t>
            </a:r>
            <a:r>
              <a:rPr lang="en-GB" altLang="es-ES" sz="2400" dirty="0"/>
              <a:t> para </a:t>
            </a:r>
            <a:r>
              <a:rPr lang="en-GB" altLang="es-ES" sz="2400" dirty="0" err="1"/>
              <a:t>las</a:t>
            </a:r>
            <a:r>
              <a:rPr lang="en-GB" altLang="es-ES" sz="2400" dirty="0"/>
              <a:t> </a:t>
            </a:r>
            <a:r>
              <a:rPr lang="en-GB" altLang="es-ES" sz="2400" dirty="0" err="1"/>
              <a:t>bacterias</a:t>
            </a:r>
            <a:r>
              <a:rPr lang="en-GB" altLang="es-ES" sz="2400" dirty="0"/>
              <a:t> Gram. </a:t>
            </a:r>
            <a:r>
              <a:rPr lang="en-GB" altLang="es-ES" sz="2400" dirty="0" err="1"/>
              <a:t>positivas</a:t>
            </a:r>
            <a:r>
              <a:rPr lang="en-GB" altLang="es-ES" sz="2400" dirty="0"/>
              <a:t> </a:t>
            </a:r>
            <a:r>
              <a:rPr lang="en-GB" altLang="es-ES" sz="2400" dirty="0" err="1"/>
              <a:t>como</a:t>
            </a:r>
            <a:r>
              <a:rPr lang="en-GB" altLang="es-ES" sz="2400" dirty="0"/>
              <a:t> para </a:t>
            </a:r>
            <a:r>
              <a:rPr lang="en-GB" altLang="es-ES" sz="2400" dirty="0" err="1"/>
              <a:t>las</a:t>
            </a:r>
            <a:r>
              <a:rPr lang="en-GB" altLang="es-ES" sz="2400" dirty="0"/>
              <a:t> </a:t>
            </a:r>
            <a:r>
              <a:rPr lang="en-GB" altLang="es-ES" sz="2400" dirty="0" err="1"/>
              <a:t>bacterias</a:t>
            </a:r>
            <a:r>
              <a:rPr lang="en-GB" altLang="es-ES" sz="2400" dirty="0"/>
              <a:t> Gram. </a:t>
            </a:r>
            <a:r>
              <a:rPr lang="en-GB" altLang="es-ES" sz="2400" dirty="0" err="1"/>
              <a:t>negativas</a:t>
            </a:r>
            <a:r>
              <a:rPr lang="en-GB" altLang="es-ES" sz="2400" b="1" dirty="0"/>
              <a:t> .</a:t>
            </a:r>
          </a:p>
          <a:p>
            <a:pPr algn="just">
              <a:spcBef>
                <a:spcPts val="1500"/>
              </a:spcBef>
              <a:buSzPct val="100000"/>
            </a:pPr>
            <a:r>
              <a:rPr lang="en-GB" altLang="es-ES" sz="2400" b="1" dirty="0" err="1"/>
              <a:t>Macrólidos</a:t>
            </a:r>
            <a:r>
              <a:rPr lang="en-GB" altLang="es-ES" sz="2400" b="1" dirty="0"/>
              <a:t> .- </a:t>
            </a:r>
            <a:r>
              <a:rPr lang="en-GB" altLang="es-ES" sz="2400" dirty="0" err="1"/>
              <a:t>Estos</a:t>
            </a:r>
            <a:r>
              <a:rPr lang="en-GB" altLang="es-ES" sz="2400" dirty="0"/>
              <a:t> </a:t>
            </a:r>
            <a:r>
              <a:rPr lang="en-GB" altLang="es-ES" sz="2400" dirty="0" err="1"/>
              <a:t>fármacos</a:t>
            </a:r>
            <a:r>
              <a:rPr lang="en-GB" altLang="es-ES" sz="2400" dirty="0"/>
              <a:t> </a:t>
            </a:r>
            <a:r>
              <a:rPr lang="en-GB" altLang="es-ES" sz="2400" dirty="0" err="1"/>
              <a:t>actúan</a:t>
            </a:r>
            <a:r>
              <a:rPr lang="en-GB" altLang="es-ES" sz="2400" dirty="0"/>
              <a:t> </a:t>
            </a:r>
            <a:r>
              <a:rPr lang="en-GB" altLang="es-ES" sz="2400" dirty="0" err="1"/>
              <a:t>inhibiendo</a:t>
            </a:r>
            <a:r>
              <a:rPr lang="en-GB" altLang="es-ES" sz="2400" dirty="0"/>
              <a:t> la </a:t>
            </a:r>
            <a:r>
              <a:rPr lang="en-GB" altLang="es-ES" sz="2400" dirty="0" err="1"/>
              <a:t>síntesis</a:t>
            </a:r>
            <a:r>
              <a:rPr lang="en-GB" altLang="es-ES" sz="2400" dirty="0"/>
              <a:t> </a:t>
            </a:r>
            <a:r>
              <a:rPr lang="en-GB" altLang="es-ES" sz="2400" dirty="0" err="1"/>
              <a:t>proteica</a:t>
            </a:r>
            <a:r>
              <a:rPr lang="en-GB" altLang="es-ES" sz="2400" dirty="0"/>
              <a:t> .</a:t>
            </a:r>
          </a:p>
          <a:p>
            <a:pPr algn="just">
              <a:spcBef>
                <a:spcPts val="1500"/>
              </a:spcBef>
              <a:buSzPct val="100000"/>
            </a:pPr>
            <a:r>
              <a:rPr lang="en-GB" altLang="es-ES" sz="2400" dirty="0" err="1"/>
              <a:t>Bloqueando</a:t>
            </a:r>
            <a:r>
              <a:rPr lang="en-GB" altLang="es-ES" sz="2400" dirty="0"/>
              <a:t> la </a:t>
            </a:r>
            <a:r>
              <a:rPr lang="en-GB" altLang="es-ES" sz="2400" dirty="0" err="1"/>
              <a:t>transpeptidación</a:t>
            </a:r>
            <a:r>
              <a:rPr lang="en-GB" altLang="es-ES" sz="2400" dirty="0"/>
              <a:t> , con lo </a:t>
            </a:r>
            <a:r>
              <a:rPr lang="en-GB" altLang="es-ES" sz="2400" dirty="0" err="1"/>
              <a:t>cual</a:t>
            </a:r>
            <a:r>
              <a:rPr lang="en-GB" altLang="es-ES" sz="2400" dirty="0"/>
              <a:t> la </a:t>
            </a:r>
            <a:r>
              <a:rPr lang="en-GB" altLang="es-ES" sz="2400" dirty="0" err="1"/>
              <a:t>cadena</a:t>
            </a:r>
            <a:r>
              <a:rPr lang="en-GB" altLang="es-ES" sz="2400" dirty="0"/>
              <a:t> </a:t>
            </a:r>
            <a:r>
              <a:rPr lang="en-GB" altLang="es-ES" sz="2400" dirty="0" err="1"/>
              <a:t>peptídica</a:t>
            </a:r>
            <a:r>
              <a:rPr lang="en-GB" altLang="es-ES" sz="2400" dirty="0"/>
              <a:t> se </a:t>
            </a:r>
            <a:r>
              <a:rPr lang="en-GB" altLang="es-ES" sz="2400" dirty="0" err="1"/>
              <a:t>detiene</a:t>
            </a:r>
            <a:r>
              <a:rPr lang="en-GB" altLang="es-ES" sz="2400" dirty="0"/>
              <a:t> .</a:t>
            </a:r>
          </a:p>
          <a:p>
            <a:pPr>
              <a:spcBef>
                <a:spcPts val="1500"/>
              </a:spcBef>
              <a:buSzPct val="100000"/>
            </a:pPr>
            <a:endParaRPr lang="en-GB" altLang="es-E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9225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5" name="Text Box 1"/>
          <p:cNvSpPr txBox="1">
            <a:spLocks noChangeArrowheads="1"/>
          </p:cNvSpPr>
          <p:nvPr/>
        </p:nvSpPr>
        <p:spPr bwMode="auto">
          <a:xfrm>
            <a:off x="1809750" y="63501"/>
            <a:ext cx="8858250" cy="9866313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500"/>
              </a:spcBef>
              <a:buSzPct val="100000"/>
            </a:pPr>
            <a:r>
              <a:rPr lang="en-GB" altLang="es-ES" sz="3200" b="1">
                <a:latin typeface="Calibri" panose="020F0502020204030204" pitchFamily="34" charset="0"/>
              </a:rPr>
              <a:t>CLEARENS DE CREATININA :</a:t>
            </a:r>
          </a:p>
          <a:p>
            <a:pPr>
              <a:spcBef>
                <a:spcPts val="1500"/>
              </a:spcBef>
              <a:buSzPct val="100000"/>
            </a:pPr>
            <a:r>
              <a:rPr lang="en-GB" altLang="es-ES" sz="3200">
                <a:latin typeface="Calibri" panose="020F0502020204030204" pitchFamily="34" charset="0"/>
              </a:rPr>
              <a:t>140 – (edad  x kg) </a:t>
            </a:r>
          </a:p>
          <a:p>
            <a:pPr>
              <a:spcBef>
                <a:spcPts val="1500"/>
              </a:spcBef>
              <a:buSzPct val="100000"/>
            </a:pPr>
            <a:r>
              <a:rPr lang="en-GB" altLang="es-ES" sz="3200">
                <a:latin typeface="Calibri" panose="020F0502020204030204" pitchFamily="34" charset="0"/>
              </a:rPr>
              <a:t>Creatinina x72</a:t>
            </a:r>
          </a:p>
          <a:p>
            <a:pPr>
              <a:spcBef>
                <a:spcPts val="1500"/>
              </a:spcBef>
              <a:buSzPct val="100000"/>
            </a:pPr>
            <a:r>
              <a:rPr lang="en-GB" altLang="es-ES" sz="3200">
                <a:latin typeface="Calibri" panose="020F0502020204030204" pitchFamily="34" charset="0"/>
              </a:rPr>
              <a:t>En mujeres o.85 </a:t>
            </a:r>
          </a:p>
          <a:p>
            <a:pPr>
              <a:spcBef>
                <a:spcPts val="1500"/>
              </a:spcBef>
              <a:buSzPct val="100000"/>
            </a:pPr>
            <a:endParaRPr lang="en-GB" altLang="es-ES" sz="3200">
              <a:latin typeface="Calibri" panose="020F0502020204030204" pitchFamily="34" charset="0"/>
            </a:endParaRPr>
          </a:p>
          <a:p>
            <a:pPr>
              <a:spcBef>
                <a:spcPts val="1500"/>
              </a:spcBef>
              <a:buSzPct val="100000"/>
            </a:pPr>
            <a:r>
              <a:rPr lang="en-GB" altLang="es-ES" sz="3200">
                <a:latin typeface="Calibri" panose="020F0502020204030204" pitchFamily="34" charset="0"/>
              </a:rPr>
              <a:t>140 – (50 x 70) </a:t>
            </a:r>
          </a:p>
          <a:p>
            <a:pPr>
              <a:spcBef>
                <a:spcPts val="1500"/>
              </a:spcBef>
              <a:buSzPct val="100000"/>
            </a:pPr>
            <a:r>
              <a:rPr lang="en-GB" altLang="es-ES" sz="3200">
                <a:latin typeface="Calibri" panose="020F0502020204030204" pitchFamily="34" charset="0"/>
              </a:rPr>
              <a:t>4 x72                     FG= 11</a:t>
            </a:r>
          </a:p>
          <a:p>
            <a:pPr>
              <a:spcBef>
                <a:spcPts val="1250"/>
              </a:spcBef>
              <a:buSzPct val="100000"/>
            </a:pPr>
            <a:r>
              <a:rPr lang="en-GB" altLang="es-ES" sz="3200">
                <a:latin typeface="Calibri" panose="020F0502020204030204" pitchFamily="34" charset="0"/>
              </a:rPr>
              <a:t>  100% dosis                  5omg/kg</a:t>
            </a:r>
          </a:p>
          <a:p>
            <a:pPr>
              <a:spcBef>
                <a:spcPts val="1250"/>
              </a:spcBef>
              <a:buSzPct val="100000"/>
            </a:pPr>
            <a:r>
              <a:rPr lang="en-GB" altLang="es-ES" sz="3200">
                <a:latin typeface="Calibri" panose="020F0502020204030204" pitchFamily="34" charset="0"/>
              </a:rPr>
              <a:t>   11%                               x</a:t>
            </a:r>
          </a:p>
          <a:p>
            <a:pPr>
              <a:spcBef>
                <a:spcPts val="1250"/>
              </a:spcBef>
              <a:buSzPct val="100000"/>
            </a:pPr>
            <a:r>
              <a:rPr lang="en-GB" altLang="es-ES" sz="3200">
                <a:latin typeface="Calibri" panose="020F0502020204030204" pitchFamily="34" charset="0"/>
              </a:rPr>
              <a:t>550mg .</a:t>
            </a:r>
          </a:p>
          <a:p>
            <a:pPr>
              <a:spcBef>
                <a:spcPts val="1250"/>
              </a:spcBef>
              <a:buSzPct val="100000"/>
            </a:pPr>
            <a:endParaRPr lang="en-GB" altLang="es-ES" sz="3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1125"/>
              </a:spcBef>
              <a:buSzPct val="100000"/>
            </a:pPr>
            <a:endParaRPr lang="en-GB" altLang="es-ES" sz="3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1125"/>
              </a:spcBef>
              <a:buSzPct val="100000"/>
            </a:pPr>
            <a:endParaRPr lang="en-GB" altLang="es-ES" sz="3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1125"/>
              </a:spcBef>
              <a:buSzPct val="100000"/>
            </a:pPr>
            <a:endParaRPr lang="en-GB" altLang="es-ES" sz="3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1125"/>
              </a:spcBef>
              <a:buSzPct val="100000"/>
            </a:pPr>
            <a:endParaRPr lang="en-GB" altLang="es-ES" sz="3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81026" name="Line 2"/>
          <p:cNvSpPr>
            <a:spLocks noChangeShapeType="1"/>
          </p:cNvSpPr>
          <p:nvPr/>
        </p:nvSpPr>
        <p:spPr bwMode="auto">
          <a:xfrm>
            <a:off x="1809751" y="2000250"/>
            <a:ext cx="3529013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altLang="en-US">
              <a:latin typeface="Arial" panose="020B0604020202020204" pitchFamily="34" charset="0"/>
            </a:endParaRPr>
          </a:p>
        </p:txBody>
      </p:sp>
      <p:sp>
        <p:nvSpPr>
          <p:cNvPr id="1281027" name="Line 3"/>
          <p:cNvSpPr>
            <a:spLocks noChangeShapeType="1"/>
          </p:cNvSpPr>
          <p:nvPr/>
        </p:nvSpPr>
        <p:spPr bwMode="auto">
          <a:xfrm>
            <a:off x="2095501" y="4000500"/>
            <a:ext cx="287972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4004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073" name="Group 1"/>
          <p:cNvGrpSpPr>
            <a:grpSpLocks/>
          </p:cNvGrpSpPr>
          <p:nvPr/>
        </p:nvGrpSpPr>
        <p:grpSpPr bwMode="auto">
          <a:xfrm>
            <a:off x="1881189" y="188914"/>
            <a:ext cx="8707437" cy="6505575"/>
            <a:chOff x="342" y="119"/>
            <a:chExt cx="5485" cy="4098"/>
          </a:xfrm>
        </p:grpSpPr>
        <p:sp>
          <p:nvSpPr>
            <p:cNvPr id="1283074" name="Rectangle 2"/>
            <p:cNvSpPr>
              <a:spLocks noChangeArrowheads="1"/>
            </p:cNvSpPr>
            <p:nvPr/>
          </p:nvSpPr>
          <p:spPr bwMode="auto">
            <a:xfrm>
              <a:off x="5470" y="724"/>
              <a:ext cx="132" cy="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ts val="600"/>
                </a:spcBef>
                <a:buSzPct val="100000"/>
                <a:buFont typeface="Times New Roman" panose="02020603050405020304" pitchFamily="18" charset="0"/>
                <a:buChar char="•"/>
              </a:pPr>
              <a:endParaRPr lang="es-ES" altLang="es-ES"/>
            </a:p>
          </p:txBody>
        </p:sp>
        <p:sp>
          <p:nvSpPr>
            <p:cNvPr id="1283075" name="Rectangle 3"/>
            <p:cNvSpPr>
              <a:spLocks noChangeArrowheads="1"/>
            </p:cNvSpPr>
            <p:nvPr/>
          </p:nvSpPr>
          <p:spPr bwMode="auto">
            <a:xfrm>
              <a:off x="4406" y="1203"/>
              <a:ext cx="1064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400"/>
                </a:spcBef>
                <a:buSzPct val="100000"/>
              </a:pPr>
              <a:r>
                <a:rPr lang="en-GB" altLang="es-ES" sz="1600"/>
                <a:t>Menos 10</a:t>
              </a:r>
            </a:p>
          </p:txBody>
        </p:sp>
        <p:sp>
          <p:nvSpPr>
            <p:cNvPr id="1283076" name="Rectangle 4"/>
            <p:cNvSpPr>
              <a:spLocks noChangeArrowheads="1"/>
            </p:cNvSpPr>
            <p:nvPr/>
          </p:nvSpPr>
          <p:spPr bwMode="auto">
            <a:xfrm>
              <a:off x="3369" y="1203"/>
              <a:ext cx="1037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500"/>
                </a:spcBef>
                <a:buSzPct val="100000"/>
              </a:pPr>
              <a:r>
                <a:rPr lang="en-GB" altLang="es-ES" sz="2000"/>
                <a:t>10 a 5o</a:t>
              </a:r>
            </a:p>
          </p:txBody>
        </p:sp>
        <p:sp>
          <p:nvSpPr>
            <p:cNvPr id="1283077" name="Rectangle 5"/>
            <p:cNvSpPr>
              <a:spLocks noChangeArrowheads="1"/>
            </p:cNvSpPr>
            <p:nvPr/>
          </p:nvSpPr>
          <p:spPr bwMode="auto">
            <a:xfrm>
              <a:off x="2435" y="1203"/>
              <a:ext cx="934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500"/>
                </a:spcBef>
                <a:buSzPct val="100000"/>
              </a:pPr>
              <a:r>
                <a:rPr lang="en-GB" altLang="es-ES" sz="2000"/>
                <a:t>50 a90</a:t>
              </a:r>
            </a:p>
          </p:txBody>
        </p:sp>
        <p:sp>
          <p:nvSpPr>
            <p:cNvPr id="1283078" name="Rectangle 6"/>
            <p:cNvSpPr>
              <a:spLocks noChangeArrowheads="1"/>
            </p:cNvSpPr>
            <p:nvPr/>
          </p:nvSpPr>
          <p:spPr bwMode="auto">
            <a:xfrm>
              <a:off x="1449" y="1203"/>
              <a:ext cx="986" cy="3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ts val="600"/>
                </a:spcBef>
                <a:buSzPct val="100000"/>
                <a:buFont typeface="Times New Roman" panose="02020603050405020304" pitchFamily="18" charset="0"/>
                <a:buChar char="•"/>
              </a:pPr>
              <a:endParaRPr lang="es-ES" altLang="es-ES"/>
            </a:p>
          </p:txBody>
        </p:sp>
        <p:sp>
          <p:nvSpPr>
            <p:cNvPr id="1283079" name="Rectangle 7"/>
            <p:cNvSpPr>
              <a:spLocks noChangeArrowheads="1"/>
            </p:cNvSpPr>
            <p:nvPr/>
          </p:nvSpPr>
          <p:spPr bwMode="auto">
            <a:xfrm>
              <a:off x="567" y="1203"/>
              <a:ext cx="882" cy="3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ts val="600"/>
                </a:spcBef>
                <a:buSzPct val="100000"/>
                <a:buFont typeface="Times New Roman" panose="02020603050405020304" pitchFamily="18" charset="0"/>
                <a:buChar char="•"/>
              </a:pPr>
              <a:endParaRPr lang="es-ES" altLang="es-ES"/>
            </a:p>
          </p:txBody>
        </p:sp>
        <p:sp>
          <p:nvSpPr>
            <p:cNvPr id="1283080" name="Rectangle 8"/>
            <p:cNvSpPr>
              <a:spLocks noChangeArrowheads="1"/>
            </p:cNvSpPr>
            <p:nvPr/>
          </p:nvSpPr>
          <p:spPr bwMode="auto">
            <a:xfrm>
              <a:off x="4406" y="1525"/>
              <a:ext cx="1064" cy="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ts val="600"/>
                </a:spcBef>
                <a:buSzPct val="100000"/>
                <a:buFont typeface="Times New Roman" panose="02020603050405020304" pitchFamily="18" charset="0"/>
                <a:buChar char="•"/>
              </a:pPr>
              <a:endParaRPr lang="es-ES" altLang="es-ES"/>
            </a:p>
          </p:txBody>
        </p:sp>
        <p:sp>
          <p:nvSpPr>
            <p:cNvPr id="1283081" name="Rectangle 9"/>
            <p:cNvSpPr>
              <a:spLocks noChangeArrowheads="1"/>
            </p:cNvSpPr>
            <p:nvPr/>
          </p:nvSpPr>
          <p:spPr bwMode="auto">
            <a:xfrm>
              <a:off x="3369" y="1525"/>
              <a:ext cx="1037" cy="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ts val="600"/>
                </a:spcBef>
                <a:buSzPct val="100000"/>
                <a:buFont typeface="Times New Roman" panose="02020603050405020304" pitchFamily="18" charset="0"/>
                <a:buChar char="•"/>
              </a:pPr>
              <a:endParaRPr lang="es-ES" altLang="es-ES"/>
            </a:p>
          </p:txBody>
        </p:sp>
        <p:sp>
          <p:nvSpPr>
            <p:cNvPr id="1283082" name="Rectangle 10"/>
            <p:cNvSpPr>
              <a:spLocks noChangeArrowheads="1"/>
            </p:cNvSpPr>
            <p:nvPr/>
          </p:nvSpPr>
          <p:spPr bwMode="auto">
            <a:xfrm>
              <a:off x="2435" y="1525"/>
              <a:ext cx="934" cy="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ts val="600"/>
                </a:spcBef>
                <a:buSzPct val="100000"/>
                <a:buFont typeface="Times New Roman" panose="02020603050405020304" pitchFamily="18" charset="0"/>
                <a:buChar char="•"/>
              </a:pPr>
              <a:endParaRPr lang="es-ES" altLang="es-ES"/>
            </a:p>
          </p:txBody>
        </p:sp>
        <p:sp>
          <p:nvSpPr>
            <p:cNvPr id="1283083" name="Rectangle 11"/>
            <p:cNvSpPr>
              <a:spLocks noChangeArrowheads="1"/>
            </p:cNvSpPr>
            <p:nvPr/>
          </p:nvSpPr>
          <p:spPr bwMode="auto">
            <a:xfrm>
              <a:off x="5470" y="1525"/>
              <a:ext cx="132" cy="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ts val="600"/>
                </a:spcBef>
                <a:buSzPct val="100000"/>
                <a:buFont typeface="Times New Roman" panose="02020603050405020304" pitchFamily="18" charset="0"/>
                <a:buChar char="•"/>
              </a:pPr>
              <a:endParaRPr lang="es-ES" altLang="es-ES"/>
            </a:p>
          </p:txBody>
        </p:sp>
        <p:sp>
          <p:nvSpPr>
            <p:cNvPr id="1283084" name="Rectangle 12"/>
            <p:cNvSpPr>
              <a:spLocks noChangeArrowheads="1"/>
            </p:cNvSpPr>
            <p:nvPr/>
          </p:nvSpPr>
          <p:spPr bwMode="auto">
            <a:xfrm>
              <a:off x="2435" y="724"/>
              <a:ext cx="3035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500"/>
                </a:spcBef>
                <a:buSzPct val="100000"/>
              </a:pPr>
              <a:r>
                <a:rPr lang="en-GB" altLang="es-ES" sz="2000"/>
                <a:t>Ajuste de dosis </a:t>
              </a:r>
            </a:p>
            <a:p>
              <a:pPr algn="ctr">
                <a:spcBef>
                  <a:spcPts val="500"/>
                </a:spcBef>
                <a:buSzPct val="100000"/>
              </a:pPr>
              <a:r>
                <a:rPr lang="en-GB" altLang="es-ES" sz="2000"/>
                <a:t>De acuerdo al clearens</a:t>
              </a:r>
            </a:p>
          </p:txBody>
        </p:sp>
        <p:sp>
          <p:nvSpPr>
            <p:cNvPr id="1283085" name="Rectangle 13"/>
            <p:cNvSpPr>
              <a:spLocks noChangeArrowheads="1"/>
            </p:cNvSpPr>
            <p:nvPr/>
          </p:nvSpPr>
          <p:spPr bwMode="auto">
            <a:xfrm>
              <a:off x="1449" y="724"/>
              <a:ext cx="986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400"/>
                </a:spcBef>
                <a:buSzPct val="100000"/>
              </a:pPr>
              <a:r>
                <a:rPr lang="en-GB" altLang="es-ES" sz="1600"/>
                <a:t>FR.</a:t>
              </a:r>
            </a:p>
            <a:p>
              <a:pPr>
                <a:spcBef>
                  <a:spcPts val="400"/>
                </a:spcBef>
                <a:buSzPct val="100000"/>
              </a:pPr>
              <a:r>
                <a:rPr lang="en-GB" altLang="es-ES" sz="1600"/>
                <a:t>Normal</a:t>
              </a:r>
            </a:p>
          </p:txBody>
        </p:sp>
        <p:sp>
          <p:nvSpPr>
            <p:cNvPr id="1283086" name="Rectangle 14"/>
            <p:cNvSpPr>
              <a:spLocks noChangeArrowheads="1"/>
            </p:cNvSpPr>
            <p:nvPr/>
          </p:nvSpPr>
          <p:spPr bwMode="auto">
            <a:xfrm>
              <a:off x="567" y="724"/>
              <a:ext cx="882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350"/>
                </a:spcBef>
                <a:buSzPct val="100000"/>
              </a:pPr>
              <a:r>
                <a:rPr lang="en-GB" altLang="es-ES" sz="1400"/>
                <a:t>ANTB:</a:t>
              </a:r>
            </a:p>
          </p:txBody>
        </p:sp>
        <p:sp>
          <p:nvSpPr>
            <p:cNvPr id="732178" name="Rectangle 15"/>
            <p:cNvSpPr>
              <a:spLocks noChangeArrowheads="1"/>
            </p:cNvSpPr>
            <p:nvPr/>
          </p:nvSpPr>
          <p:spPr bwMode="auto">
            <a:xfrm>
              <a:off x="342" y="119"/>
              <a:ext cx="5485" cy="605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lIns="90000" tIns="46800" rIns="90000" bIns="46800" anchor="ctr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700"/>
                </a:spcBef>
                <a:buSzPct val="100000"/>
              </a:pPr>
              <a:r>
                <a:rPr lang="en-GB" altLang="en-US" sz="4000" b="1">
                  <a:latin typeface="Calibri" panose="020F0502020204030204" pitchFamily="34" charset="0"/>
                  <a:ea typeface="SimSun" panose="02010600030101010101" pitchFamily="2" charset="-122"/>
                </a:rPr>
                <a:t>DOSIFICACIÓN DE ANTIMICROBIANOS</a:t>
              </a:r>
              <a:r>
                <a:rPr lang="en-GB" altLang="en-US" sz="4000" b="1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rPr>
                <a:t> </a:t>
              </a:r>
              <a:endParaRPr lang="es-ES" altLang="es-ES" sz="4000" b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283088" name="Line 16"/>
            <p:cNvSpPr>
              <a:spLocks noChangeShapeType="1"/>
            </p:cNvSpPr>
            <p:nvPr/>
          </p:nvSpPr>
          <p:spPr bwMode="auto">
            <a:xfrm>
              <a:off x="567" y="119"/>
              <a:ext cx="5035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283089" name="Line 17"/>
            <p:cNvSpPr>
              <a:spLocks noChangeShapeType="1"/>
            </p:cNvSpPr>
            <p:nvPr/>
          </p:nvSpPr>
          <p:spPr bwMode="auto">
            <a:xfrm>
              <a:off x="567" y="724"/>
              <a:ext cx="503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283090" name="Line 18"/>
            <p:cNvSpPr>
              <a:spLocks noChangeShapeType="1"/>
            </p:cNvSpPr>
            <p:nvPr/>
          </p:nvSpPr>
          <p:spPr bwMode="auto">
            <a:xfrm>
              <a:off x="567" y="1203"/>
              <a:ext cx="4903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283091" name="Line 19"/>
            <p:cNvSpPr>
              <a:spLocks noChangeShapeType="1"/>
            </p:cNvSpPr>
            <p:nvPr/>
          </p:nvSpPr>
          <p:spPr bwMode="auto">
            <a:xfrm>
              <a:off x="567" y="4216"/>
              <a:ext cx="5035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283092" name="Line 20"/>
            <p:cNvSpPr>
              <a:spLocks noChangeShapeType="1"/>
            </p:cNvSpPr>
            <p:nvPr/>
          </p:nvSpPr>
          <p:spPr bwMode="auto">
            <a:xfrm>
              <a:off x="567" y="119"/>
              <a:ext cx="1" cy="4097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283093" name="Line 21"/>
            <p:cNvSpPr>
              <a:spLocks noChangeShapeType="1"/>
            </p:cNvSpPr>
            <p:nvPr/>
          </p:nvSpPr>
          <p:spPr bwMode="auto">
            <a:xfrm>
              <a:off x="5602" y="119"/>
              <a:ext cx="1" cy="4097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283094" name="Line 22"/>
            <p:cNvSpPr>
              <a:spLocks noChangeShapeType="1"/>
            </p:cNvSpPr>
            <p:nvPr/>
          </p:nvSpPr>
          <p:spPr bwMode="auto">
            <a:xfrm>
              <a:off x="1449" y="724"/>
              <a:ext cx="1" cy="349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283095" name="Line 23"/>
            <p:cNvSpPr>
              <a:spLocks noChangeShapeType="1"/>
            </p:cNvSpPr>
            <p:nvPr/>
          </p:nvSpPr>
          <p:spPr bwMode="auto">
            <a:xfrm>
              <a:off x="2435" y="724"/>
              <a:ext cx="1" cy="349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283096" name="Line 24"/>
            <p:cNvSpPr>
              <a:spLocks noChangeShapeType="1"/>
            </p:cNvSpPr>
            <p:nvPr/>
          </p:nvSpPr>
          <p:spPr bwMode="auto">
            <a:xfrm>
              <a:off x="5470" y="724"/>
              <a:ext cx="1" cy="349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283097" name="Line 25"/>
            <p:cNvSpPr>
              <a:spLocks noChangeShapeType="1"/>
            </p:cNvSpPr>
            <p:nvPr/>
          </p:nvSpPr>
          <p:spPr bwMode="auto">
            <a:xfrm>
              <a:off x="4406" y="1203"/>
              <a:ext cx="1" cy="301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283098" name="Line 26"/>
            <p:cNvSpPr>
              <a:spLocks noChangeShapeType="1"/>
            </p:cNvSpPr>
            <p:nvPr/>
          </p:nvSpPr>
          <p:spPr bwMode="auto">
            <a:xfrm>
              <a:off x="3369" y="1203"/>
              <a:ext cx="1" cy="301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283099" name="Line 27"/>
            <p:cNvSpPr>
              <a:spLocks noChangeShapeType="1"/>
            </p:cNvSpPr>
            <p:nvPr/>
          </p:nvSpPr>
          <p:spPr bwMode="auto">
            <a:xfrm>
              <a:off x="2435" y="1525"/>
              <a:ext cx="316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1283100" name="Text Box 28"/>
          <p:cNvSpPr txBox="1">
            <a:spLocks noChangeArrowheads="1"/>
          </p:cNvSpPr>
          <p:nvPr/>
        </p:nvSpPr>
        <p:spPr bwMode="auto">
          <a:xfrm>
            <a:off x="2351089" y="2420938"/>
            <a:ext cx="6840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83101" name="Text Box 29"/>
          <p:cNvSpPr txBox="1">
            <a:spLocks noChangeArrowheads="1"/>
          </p:cNvSpPr>
          <p:nvPr/>
        </p:nvSpPr>
        <p:spPr bwMode="auto">
          <a:xfrm>
            <a:off x="2238375" y="2420939"/>
            <a:ext cx="784860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  <a:buSzPct val="100000"/>
            </a:pPr>
            <a:r>
              <a:rPr lang="en-GB" altLang="es-ES" sz="1600"/>
              <a:t>Amikasina        7.5mg/kg/12h     60-90%/12h       30-70%/12h            20-30%/24h</a:t>
            </a:r>
          </a:p>
          <a:p>
            <a:pPr>
              <a:spcBef>
                <a:spcPts val="1000"/>
              </a:spcBef>
              <a:buSzPct val="100000"/>
            </a:pPr>
            <a:r>
              <a:rPr lang="en-GB" altLang="es-ES" sz="1600"/>
              <a:t>Gentamicina    1.7mg/kg/12h      60-90%/12h      30-70%/24h            20-30%/24h</a:t>
            </a:r>
          </a:p>
          <a:p>
            <a:pPr>
              <a:spcBef>
                <a:spcPts val="1000"/>
              </a:spcBef>
              <a:buSzPct val="100000"/>
            </a:pPr>
            <a:r>
              <a:rPr lang="en-GB" altLang="es-ES" sz="1600"/>
              <a:t>Estreptomicina 1mg/kg/24h         50%/24h           50%/24-72h          50%/72h </a:t>
            </a:r>
          </a:p>
          <a:p>
            <a:pPr>
              <a:spcBef>
                <a:spcPts val="1000"/>
              </a:spcBef>
              <a:buSzPct val="100000"/>
            </a:pPr>
            <a:r>
              <a:rPr lang="en-GB" altLang="es-ES" sz="1600"/>
              <a:t>Cefalosporinas_</a:t>
            </a:r>
          </a:p>
          <a:p>
            <a:pPr>
              <a:spcBef>
                <a:spcPts val="1000"/>
              </a:spcBef>
              <a:buSzPct val="100000"/>
            </a:pPr>
            <a:r>
              <a:rPr lang="en-GB" altLang="es-ES" sz="1600"/>
              <a:t>Cefazolina       1-2gm/8h             8h                      24h                       72h</a:t>
            </a:r>
          </a:p>
          <a:p>
            <a:pPr>
              <a:spcBef>
                <a:spcPts val="1000"/>
              </a:spcBef>
              <a:buSzPct val="100000"/>
            </a:pPr>
            <a:r>
              <a:rPr lang="en-GB" altLang="es-ES" sz="1600"/>
              <a:t>Ciprofloxacina  500-750mg         100%                 50-75%                 50%</a:t>
            </a:r>
          </a:p>
          <a:p>
            <a:pPr>
              <a:spcBef>
                <a:spcPts val="1000"/>
              </a:spcBef>
              <a:buSzPct val="100000"/>
            </a:pPr>
            <a:r>
              <a:rPr lang="en-GB" altLang="es-ES" sz="1600"/>
              <a:t>Macrolidos</a:t>
            </a:r>
          </a:p>
          <a:p>
            <a:pPr>
              <a:spcBef>
                <a:spcPts val="1000"/>
              </a:spcBef>
              <a:buSzPct val="100000"/>
            </a:pPr>
            <a:r>
              <a:rPr lang="en-GB" altLang="es-ES" sz="1600"/>
              <a:t>claritromicina        1g/12h           100%                 50-75%                 50%</a:t>
            </a:r>
          </a:p>
          <a:p>
            <a:pPr>
              <a:spcBef>
                <a:spcPts val="1000"/>
              </a:spcBef>
              <a:buSzPct val="100000"/>
            </a:pPr>
            <a:r>
              <a:rPr lang="en-GB" altLang="es-ES" sz="1600"/>
              <a:t>Eritromicna      250-500mg/6h     100%                100%                    50%</a:t>
            </a:r>
          </a:p>
          <a:p>
            <a:pPr>
              <a:spcBef>
                <a:spcPts val="1000"/>
              </a:spcBef>
              <a:buSzPct val="100000"/>
            </a:pPr>
            <a:endParaRPr lang="en-GB" altLang="es-E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0188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5121" name="Group 1"/>
          <p:cNvGrpSpPr>
            <a:grpSpLocks/>
          </p:cNvGrpSpPr>
          <p:nvPr/>
        </p:nvGrpSpPr>
        <p:grpSpPr bwMode="auto">
          <a:xfrm>
            <a:off x="1952626" y="188914"/>
            <a:ext cx="8893175" cy="6505575"/>
            <a:chOff x="270" y="119"/>
            <a:chExt cx="5602" cy="4098"/>
          </a:xfrm>
        </p:grpSpPr>
        <p:sp>
          <p:nvSpPr>
            <p:cNvPr id="1285122" name="Rectangle 2"/>
            <p:cNvSpPr>
              <a:spLocks noChangeArrowheads="1"/>
            </p:cNvSpPr>
            <p:nvPr/>
          </p:nvSpPr>
          <p:spPr bwMode="auto">
            <a:xfrm>
              <a:off x="5470" y="724"/>
              <a:ext cx="132" cy="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ts val="600"/>
                </a:spcBef>
                <a:buSzPct val="100000"/>
                <a:buFont typeface="Times New Roman" panose="02020603050405020304" pitchFamily="18" charset="0"/>
                <a:buChar char="•"/>
              </a:pPr>
              <a:endParaRPr lang="es-ES" altLang="es-ES"/>
            </a:p>
          </p:txBody>
        </p:sp>
        <p:sp>
          <p:nvSpPr>
            <p:cNvPr id="1285123" name="Rectangle 3"/>
            <p:cNvSpPr>
              <a:spLocks noChangeArrowheads="1"/>
            </p:cNvSpPr>
            <p:nvPr/>
          </p:nvSpPr>
          <p:spPr bwMode="auto">
            <a:xfrm>
              <a:off x="4406" y="1203"/>
              <a:ext cx="1064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400"/>
                </a:spcBef>
                <a:buSzPct val="100000"/>
              </a:pPr>
              <a:r>
                <a:rPr lang="en-GB" altLang="es-ES" sz="1600"/>
                <a:t>Menos 10</a:t>
              </a:r>
            </a:p>
          </p:txBody>
        </p:sp>
        <p:sp>
          <p:nvSpPr>
            <p:cNvPr id="1285124" name="Rectangle 4"/>
            <p:cNvSpPr>
              <a:spLocks noChangeArrowheads="1"/>
            </p:cNvSpPr>
            <p:nvPr/>
          </p:nvSpPr>
          <p:spPr bwMode="auto">
            <a:xfrm>
              <a:off x="3369" y="1203"/>
              <a:ext cx="1037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500"/>
                </a:spcBef>
                <a:buSzPct val="100000"/>
              </a:pPr>
              <a:r>
                <a:rPr lang="en-GB" altLang="es-ES" sz="2000"/>
                <a:t>10 a 5o</a:t>
              </a:r>
            </a:p>
          </p:txBody>
        </p:sp>
        <p:sp>
          <p:nvSpPr>
            <p:cNvPr id="1285125" name="Rectangle 5"/>
            <p:cNvSpPr>
              <a:spLocks noChangeArrowheads="1"/>
            </p:cNvSpPr>
            <p:nvPr/>
          </p:nvSpPr>
          <p:spPr bwMode="auto">
            <a:xfrm>
              <a:off x="2435" y="1203"/>
              <a:ext cx="934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500"/>
                </a:spcBef>
                <a:buSzPct val="100000"/>
              </a:pPr>
              <a:r>
                <a:rPr lang="en-GB" altLang="es-ES" sz="2000"/>
                <a:t>50 a90</a:t>
              </a:r>
            </a:p>
          </p:txBody>
        </p:sp>
        <p:sp>
          <p:nvSpPr>
            <p:cNvPr id="1285126" name="Rectangle 6"/>
            <p:cNvSpPr>
              <a:spLocks noChangeArrowheads="1"/>
            </p:cNvSpPr>
            <p:nvPr/>
          </p:nvSpPr>
          <p:spPr bwMode="auto">
            <a:xfrm>
              <a:off x="1449" y="1203"/>
              <a:ext cx="986" cy="3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ts val="600"/>
                </a:spcBef>
                <a:buSzPct val="100000"/>
                <a:buFont typeface="Times New Roman" panose="02020603050405020304" pitchFamily="18" charset="0"/>
                <a:buChar char="•"/>
              </a:pPr>
              <a:endParaRPr lang="es-ES" altLang="es-ES"/>
            </a:p>
          </p:txBody>
        </p:sp>
        <p:sp>
          <p:nvSpPr>
            <p:cNvPr id="1285127" name="Rectangle 7"/>
            <p:cNvSpPr>
              <a:spLocks noChangeArrowheads="1"/>
            </p:cNvSpPr>
            <p:nvPr/>
          </p:nvSpPr>
          <p:spPr bwMode="auto">
            <a:xfrm>
              <a:off x="567" y="1203"/>
              <a:ext cx="882" cy="3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ts val="600"/>
                </a:spcBef>
                <a:buSzPct val="100000"/>
                <a:buFont typeface="Times New Roman" panose="02020603050405020304" pitchFamily="18" charset="0"/>
                <a:buChar char="•"/>
              </a:pPr>
              <a:endParaRPr lang="es-ES" altLang="es-ES"/>
            </a:p>
          </p:txBody>
        </p:sp>
        <p:sp>
          <p:nvSpPr>
            <p:cNvPr id="1285128" name="Rectangle 8"/>
            <p:cNvSpPr>
              <a:spLocks noChangeArrowheads="1"/>
            </p:cNvSpPr>
            <p:nvPr/>
          </p:nvSpPr>
          <p:spPr bwMode="auto">
            <a:xfrm>
              <a:off x="4406" y="1525"/>
              <a:ext cx="1064" cy="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ts val="600"/>
                </a:spcBef>
                <a:buSzPct val="100000"/>
                <a:buFont typeface="Times New Roman" panose="02020603050405020304" pitchFamily="18" charset="0"/>
                <a:buChar char="•"/>
              </a:pPr>
              <a:endParaRPr lang="es-ES" altLang="es-ES"/>
            </a:p>
          </p:txBody>
        </p:sp>
        <p:sp>
          <p:nvSpPr>
            <p:cNvPr id="1285129" name="Rectangle 9"/>
            <p:cNvSpPr>
              <a:spLocks noChangeArrowheads="1"/>
            </p:cNvSpPr>
            <p:nvPr/>
          </p:nvSpPr>
          <p:spPr bwMode="auto">
            <a:xfrm>
              <a:off x="3369" y="1525"/>
              <a:ext cx="1037" cy="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ts val="600"/>
                </a:spcBef>
                <a:buSzPct val="100000"/>
                <a:buFont typeface="Times New Roman" panose="02020603050405020304" pitchFamily="18" charset="0"/>
                <a:buChar char="•"/>
              </a:pPr>
              <a:endParaRPr lang="es-ES" altLang="es-ES"/>
            </a:p>
          </p:txBody>
        </p:sp>
        <p:sp>
          <p:nvSpPr>
            <p:cNvPr id="1285130" name="Rectangle 10"/>
            <p:cNvSpPr>
              <a:spLocks noChangeArrowheads="1"/>
            </p:cNvSpPr>
            <p:nvPr/>
          </p:nvSpPr>
          <p:spPr bwMode="auto">
            <a:xfrm>
              <a:off x="2435" y="1525"/>
              <a:ext cx="934" cy="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ts val="600"/>
                </a:spcBef>
                <a:buSzPct val="100000"/>
                <a:buFont typeface="Times New Roman" panose="02020603050405020304" pitchFamily="18" charset="0"/>
                <a:buChar char="•"/>
              </a:pPr>
              <a:endParaRPr lang="es-ES" altLang="es-ES"/>
            </a:p>
          </p:txBody>
        </p:sp>
        <p:sp>
          <p:nvSpPr>
            <p:cNvPr id="1285131" name="Rectangle 11"/>
            <p:cNvSpPr>
              <a:spLocks noChangeArrowheads="1"/>
            </p:cNvSpPr>
            <p:nvPr/>
          </p:nvSpPr>
          <p:spPr bwMode="auto">
            <a:xfrm>
              <a:off x="5470" y="1525"/>
              <a:ext cx="132" cy="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ts val="600"/>
                </a:spcBef>
                <a:buSzPct val="100000"/>
                <a:buFont typeface="Times New Roman" panose="02020603050405020304" pitchFamily="18" charset="0"/>
                <a:buChar char="•"/>
              </a:pPr>
              <a:endParaRPr lang="es-ES" altLang="es-ES"/>
            </a:p>
          </p:txBody>
        </p:sp>
        <p:sp>
          <p:nvSpPr>
            <p:cNvPr id="1285132" name="Rectangle 12"/>
            <p:cNvSpPr>
              <a:spLocks noChangeArrowheads="1"/>
            </p:cNvSpPr>
            <p:nvPr/>
          </p:nvSpPr>
          <p:spPr bwMode="auto">
            <a:xfrm>
              <a:off x="2435" y="724"/>
              <a:ext cx="3035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500"/>
                </a:spcBef>
                <a:buSzPct val="100000"/>
              </a:pPr>
              <a:r>
                <a:rPr lang="en-GB" altLang="es-ES" sz="2000"/>
                <a:t>Ajuste de dosis </a:t>
              </a:r>
            </a:p>
            <a:p>
              <a:pPr algn="ctr">
                <a:spcBef>
                  <a:spcPts val="500"/>
                </a:spcBef>
                <a:buSzPct val="100000"/>
              </a:pPr>
              <a:r>
                <a:rPr lang="en-GB" altLang="es-ES" sz="2000"/>
                <a:t>De acuerdo al clarence</a:t>
              </a:r>
            </a:p>
          </p:txBody>
        </p:sp>
        <p:sp>
          <p:nvSpPr>
            <p:cNvPr id="1285133" name="Rectangle 13"/>
            <p:cNvSpPr>
              <a:spLocks noChangeArrowheads="1"/>
            </p:cNvSpPr>
            <p:nvPr/>
          </p:nvSpPr>
          <p:spPr bwMode="auto">
            <a:xfrm>
              <a:off x="1449" y="724"/>
              <a:ext cx="986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400"/>
                </a:spcBef>
                <a:buSzPct val="100000"/>
              </a:pPr>
              <a:r>
                <a:rPr lang="en-GB" altLang="es-ES" sz="1600"/>
                <a:t>FR.</a:t>
              </a:r>
            </a:p>
            <a:p>
              <a:pPr>
                <a:spcBef>
                  <a:spcPts val="400"/>
                </a:spcBef>
                <a:buSzPct val="100000"/>
              </a:pPr>
              <a:r>
                <a:rPr lang="en-GB" altLang="es-ES" sz="1600"/>
                <a:t>Normal</a:t>
              </a:r>
            </a:p>
          </p:txBody>
        </p:sp>
        <p:sp>
          <p:nvSpPr>
            <p:cNvPr id="1285134" name="Rectangle 14"/>
            <p:cNvSpPr>
              <a:spLocks noChangeArrowheads="1"/>
            </p:cNvSpPr>
            <p:nvPr/>
          </p:nvSpPr>
          <p:spPr bwMode="auto">
            <a:xfrm>
              <a:off x="567" y="724"/>
              <a:ext cx="882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350"/>
                </a:spcBef>
                <a:buSzPct val="100000"/>
              </a:pPr>
              <a:r>
                <a:rPr lang="en-GB" altLang="es-ES" sz="1400"/>
                <a:t>ANTB:</a:t>
              </a:r>
            </a:p>
          </p:txBody>
        </p:sp>
        <p:sp>
          <p:nvSpPr>
            <p:cNvPr id="733201" name="Rectangle 15"/>
            <p:cNvSpPr>
              <a:spLocks noChangeArrowheads="1"/>
            </p:cNvSpPr>
            <p:nvPr/>
          </p:nvSpPr>
          <p:spPr bwMode="auto">
            <a:xfrm>
              <a:off x="270" y="119"/>
              <a:ext cx="5602" cy="605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lIns="90000" tIns="46800" rIns="90000" bIns="46800" anchor="ctr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700"/>
                </a:spcBef>
                <a:buSzPct val="100000"/>
              </a:pPr>
              <a:r>
                <a:rPr lang="en-GB" altLang="en-US" sz="4000" b="1">
                  <a:latin typeface="Calibri" panose="020F0502020204030204" pitchFamily="34" charset="0"/>
                  <a:ea typeface="SimSun" panose="02010600030101010101" pitchFamily="2" charset="-122"/>
                </a:rPr>
                <a:t>DOSIFICACIÓN DE ANTIMICROBIANOS</a:t>
              </a:r>
              <a:r>
                <a:rPr lang="en-GB" altLang="en-US" sz="4000" b="1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rPr>
                <a:t> </a:t>
              </a:r>
              <a:endParaRPr lang="es-ES" altLang="es-ES" sz="4000" b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285136" name="Line 16"/>
            <p:cNvSpPr>
              <a:spLocks noChangeShapeType="1"/>
            </p:cNvSpPr>
            <p:nvPr/>
          </p:nvSpPr>
          <p:spPr bwMode="auto">
            <a:xfrm>
              <a:off x="567" y="119"/>
              <a:ext cx="5035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285137" name="Line 17"/>
            <p:cNvSpPr>
              <a:spLocks noChangeShapeType="1"/>
            </p:cNvSpPr>
            <p:nvPr/>
          </p:nvSpPr>
          <p:spPr bwMode="auto">
            <a:xfrm>
              <a:off x="567" y="724"/>
              <a:ext cx="503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285138" name="Line 18"/>
            <p:cNvSpPr>
              <a:spLocks noChangeShapeType="1"/>
            </p:cNvSpPr>
            <p:nvPr/>
          </p:nvSpPr>
          <p:spPr bwMode="auto">
            <a:xfrm>
              <a:off x="567" y="1203"/>
              <a:ext cx="4903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285139" name="Line 19"/>
            <p:cNvSpPr>
              <a:spLocks noChangeShapeType="1"/>
            </p:cNvSpPr>
            <p:nvPr/>
          </p:nvSpPr>
          <p:spPr bwMode="auto">
            <a:xfrm>
              <a:off x="567" y="4216"/>
              <a:ext cx="5035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285140" name="Line 20"/>
            <p:cNvSpPr>
              <a:spLocks noChangeShapeType="1"/>
            </p:cNvSpPr>
            <p:nvPr/>
          </p:nvSpPr>
          <p:spPr bwMode="auto">
            <a:xfrm>
              <a:off x="567" y="119"/>
              <a:ext cx="1" cy="4097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285141" name="Line 21"/>
            <p:cNvSpPr>
              <a:spLocks noChangeShapeType="1"/>
            </p:cNvSpPr>
            <p:nvPr/>
          </p:nvSpPr>
          <p:spPr bwMode="auto">
            <a:xfrm>
              <a:off x="5602" y="119"/>
              <a:ext cx="1" cy="4097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285142" name="Line 22"/>
            <p:cNvSpPr>
              <a:spLocks noChangeShapeType="1"/>
            </p:cNvSpPr>
            <p:nvPr/>
          </p:nvSpPr>
          <p:spPr bwMode="auto">
            <a:xfrm>
              <a:off x="1449" y="724"/>
              <a:ext cx="1" cy="349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285143" name="Line 23"/>
            <p:cNvSpPr>
              <a:spLocks noChangeShapeType="1"/>
            </p:cNvSpPr>
            <p:nvPr/>
          </p:nvSpPr>
          <p:spPr bwMode="auto">
            <a:xfrm>
              <a:off x="2435" y="724"/>
              <a:ext cx="1" cy="349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285144" name="Line 24"/>
            <p:cNvSpPr>
              <a:spLocks noChangeShapeType="1"/>
            </p:cNvSpPr>
            <p:nvPr/>
          </p:nvSpPr>
          <p:spPr bwMode="auto">
            <a:xfrm>
              <a:off x="5470" y="724"/>
              <a:ext cx="1" cy="349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285145" name="Line 25"/>
            <p:cNvSpPr>
              <a:spLocks noChangeShapeType="1"/>
            </p:cNvSpPr>
            <p:nvPr/>
          </p:nvSpPr>
          <p:spPr bwMode="auto">
            <a:xfrm>
              <a:off x="4406" y="1203"/>
              <a:ext cx="1" cy="301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285146" name="Line 26"/>
            <p:cNvSpPr>
              <a:spLocks noChangeShapeType="1"/>
            </p:cNvSpPr>
            <p:nvPr/>
          </p:nvSpPr>
          <p:spPr bwMode="auto">
            <a:xfrm>
              <a:off x="3369" y="1203"/>
              <a:ext cx="1" cy="301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285147" name="Line 27"/>
            <p:cNvSpPr>
              <a:spLocks noChangeShapeType="1"/>
            </p:cNvSpPr>
            <p:nvPr/>
          </p:nvSpPr>
          <p:spPr bwMode="auto">
            <a:xfrm>
              <a:off x="2435" y="1525"/>
              <a:ext cx="316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1285148" name="Text Box 28"/>
          <p:cNvSpPr txBox="1">
            <a:spLocks noChangeArrowheads="1"/>
          </p:cNvSpPr>
          <p:nvPr/>
        </p:nvSpPr>
        <p:spPr bwMode="auto">
          <a:xfrm>
            <a:off x="2524126" y="2643189"/>
            <a:ext cx="7929563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SzPct val="100000"/>
            </a:pPr>
            <a:r>
              <a:rPr lang="en-GB" altLang="es-ES"/>
              <a:t>Penicilinas  </a:t>
            </a:r>
          </a:p>
          <a:p>
            <a:pPr>
              <a:spcBef>
                <a:spcPts val="1000"/>
              </a:spcBef>
              <a:buSzPct val="100000"/>
            </a:pPr>
            <a:r>
              <a:rPr lang="en-GB" altLang="es-ES" sz="1600"/>
              <a:t>Amoxicilina    250-500mg/8h      8h                        8h                           24h</a:t>
            </a:r>
          </a:p>
          <a:p>
            <a:pPr>
              <a:spcBef>
                <a:spcPts val="1000"/>
              </a:spcBef>
              <a:buSzPct val="100000"/>
            </a:pPr>
            <a:r>
              <a:rPr lang="en-GB" altLang="es-ES" sz="1600"/>
              <a:t>Ampicilina      250g/6h               6h                        6-12h                       12-24h</a:t>
            </a:r>
          </a:p>
          <a:p>
            <a:pPr>
              <a:spcBef>
                <a:spcPts val="1000"/>
              </a:spcBef>
              <a:buSzPct val="100000"/>
            </a:pPr>
            <a:r>
              <a:rPr lang="en-GB" altLang="es-ES" sz="1600"/>
              <a:t>Penicilina G   0,5-4mill %4h       100%                  75%                     20%-50%</a:t>
            </a:r>
          </a:p>
          <a:p>
            <a:pPr>
              <a:spcBef>
                <a:spcPts val="1000"/>
              </a:spcBef>
              <a:buSzPct val="100000"/>
            </a:pPr>
            <a:r>
              <a:rPr lang="en-GB" altLang="es-ES" sz="1600"/>
              <a:t>Tetraciclina    250-500c/h           8/12h                  12/24h                 24h</a:t>
            </a:r>
          </a:p>
          <a:p>
            <a:pPr>
              <a:spcBef>
                <a:spcPts val="1000"/>
              </a:spcBef>
              <a:buSzPct val="100000"/>
            </a:pPr>
            <a:r>
              <a:rPr lang="en-GB" altLang="es-ES" sz="1600"/>
              <a:t>Etambutol       15mg /kg/24h      24h                      24-36h               48h</a:t>
            </a:r>
          </a:p>
          <a:p>
            <a:pPr>
              <a:spcBef>
                <a:spcPts val="1000"/>
              </a:spcBef>
              <a:buSzPct val="100000"/>
            </a:pPr>
            <a:r>
              <a:rPr lang="en-GB" altLang="es-ES" sz="1600"/>
              <a:t>Pirazinamida  25mg/kg/24h      10-20ng/kg/d     40-50 mg/kg          por semana</a:t>
            </a:r>
          </a:p>
          <a:p>
            <a:pPr>
              <a:spcBef>
                <a:spcPts val="1000"/>
              </a:spcBef>
              <a:buSzPct val="100000"/>
            </a:pPr>
            <a:r>
              <a:rPr lang="en-GB" altLang="es-ES" sz="1600"/>
              <a:t>Acyclovir       12mg/kg/8h          5-12mg/kg/8h    5-12/mg/kg/12h   6mg/kg /24h</a:t>
            </a:r>
          </a:p>
          <a:p>
            <a:pPr>
              <a:spcBef>
                <a:spcPts val="1000"/>
              </a:spcBef>
              <a:buSzPct val="100000"/>
            </a:pPr>
            <a:endParaRPr lang="en-GB" altLang="es-E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6637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Text Box 1"/>
          <p:cNvSpPr txBox="1">
            <a:spLocks noChangeArrowheads="1"/>
          </p:cNvSpPr>
          <p:nvPr/>
        </p:nvSpPr>
        <p:spPr bwMode="auto">
          <a:xfrm>
            <a:off x="1524000" y="-71438"/>
            <a:ext cx="9144000" cy="5942269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>
                <a:srgbClr val="000000"/>
              </a:buClr>
              <a:buSzPct val="100000"/>
              <a:tabLst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en-GB" sz="4000" b="1" dirty="0"/>
              <a:t>DIURÉTICOS  </a:t>
            </a:r>
          </a:p>
          <a:p>
            <a:pPr>
              <a:buClr>
                <a:srgbClr val="000000"/>
              </a:buClr>
              <a:buSzPct val="100000"/>
              <a:tabLst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TIAZIDAS: </a:t>
            </a:r>
          </a:p>
          <a:p>
            <a:pPr lvl="1">
              <a:buClr>
                <a:srgbClr val="000000"/>
              </a:buClr>
              <a:buSzPct val="100000"/>
              <a:tabLst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Actúan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en el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tubo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contorneado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distal,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bloqueando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cotransporte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de Na y C</a:t>
            </a:r>
          </a:p>
          <a:p>
            <a:pPr lvl="1">
              <a:buClr>
                <a:srgbClr val="000000"/>
              </a:buClr>
              <a:buSzPct val="100000"/>
              <a:tabLst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Hidroclorotiacida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25 -50 mg /d</a:t>
            </a:r>
          </a:p>
          <a:p>
            <a:pPr lvl="1">
              <a:buClr>
                <a:srgbClr val="000000"/>
              </a:buClr>
              <a:buSzPct val="100000"/>
              <a:tabLst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Clortalidona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0000"/>
              </a:buClr>
              <a:buSzPct val="100000"/>
              <a:tabLst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Indopamida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SzPct val="100000"/>
              <a:tabLst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DIURÉTICOS DE ASA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Clr>
                <a:srgbClr val="000000"/>
              </a:buClr>
              <a:buSzPct val="100000"/>
              <a:tabLst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Actúan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en el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Asa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gruesa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ascendente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impidiendo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resorción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K y Na.</a:t>
            </a:r>
          </a:p>
          <a:p>
            <a:pPr lvl="1">
              <a:buClr>
                <a:srgbClr val="000000"/>
              </a:buClr>
              <a:buSzPct val="100000"/>
              <a:tabLst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Furosemida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lasix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: 1-3 mg /kg</a:t>
            </a:r>
          </a:p>
          <a:p>
            <a:pPr lvl="1">
              <a:buClr>
                <a:srgbClr val="000000"/>
              </a:buClr>
              <a:buSzPct val="100000"/>
              <a:tabLst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Bumetamida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Clr>
                <a:srgbClr val="000000"/>
              </a:buClr>
              <a:buSzPct val="100000"/>
              <a:tabLst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Torasemida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SzPct val="100000"/>
              <a:tabLst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DIURÉTICOS AHORRADORES DE K:</a:t>
            </a:r>
          </a:p>
          <a:p>
            <a:pPr lvl="1">
              <a:buClr>
                <a:srgbClr val="000000"/>
              </a:buClr>
              <a:buSzPct val="100000"/>
              <a:tabLst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Actúan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en la parte terminal del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túbulo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contorneado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distal.</a:t>
            </a:r>
          </a:p>
          <a:p>
            <a:pPr lvl="1">
              <a:buClr>
                <a:srgbClr val="000000"/>
              </a:buClr>
              <a:buSzPct val="100000"/>
              <a:tabLst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Espironolactona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500-100mg /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Clr>
                <a:srgbClr val="000000"/>
              </a:buClr>
              <a:buSzPct val="100000"/>
              <a:tabLst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Eplerenona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0000"/>
              </a:buClr>
              <a:buSzPct val="100000"/>
              <a:tabLst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Amilorida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91206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7" name="Text Box 1"/>
          <p:cNvSpPr txBox="1">
            <a:spLocks noChangeArrowheads="1"/>
          </p:cNvSpPr>
          <p:nvPr/>
        </p:nvSpPr>
        <p:spPr bwMode="auto">
          <a:xfrm>
            <a:off x="2024063" y="1785939"/>
            <a:ext cx="828675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Tempus Sans ITC" panose="04020404030D07020202" pitchFamily="82" charset="0"/>
              <a:buNone/>
            </a:pPr>
            <a:r>
              <a:rPr lang="en-GB" altLang="es-ES" sz="3200">
                <a:latin typeface="Tempus Sans ITC" panose="04020404030D07020202" pitchFamily="82" charset="0"/>
                <a:cs typeface="Times New Roman" panose="02020603050405020304" pitchFamily="18" charset="0"/>
              </a:rPr>
              <a:t>  </a:t>
            </a:r>
            <a:r>
              <a:rPr lang="en-GB" altLang="es-ES" sz="3200" b="1">
                <a:latin typeface="Calibri" panose="020F0502020204030204" pitchFamily="34" charset="0"/>
                <a:cs typeface="Times New Roman" panose="02020603050405020304" pitchFamily="18" charset="0"/>
              </a:rPr>
              <a:t>CAPTOPRIL </a:t>
            </a:r>
            <a:r>
              <a:rPr lang="en-GB" altLang="es-ES" sz="3200">
                <a:latin typeface="Calibri" panose="020F0502020204030204" pitchFamily="34" charset="0"/>
                <a:cs typeface="Times New Roman" panose="02020603050405020304" pitchFamily="18" charset="0"/>
              </a:rPr>
              <a:t>(125-150mg/día)      capoten </a:t>
            </a:r>
          </a:p>
          <a:p>
            <a:pPr>
              <a:buSzPct val="100000"/>
              <a:buFont typeface="Times New Roman" panose="02020603050405020304" pitchFamily="18" charset="0"/>
              <a:buNone/>
            </a:pPr>
            <a:r>
              <a:rPr lang="en-GB" altLang="es-ES" sz="3200">
                <a:latin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en-GB" altLang="es-ES" sz="3200" b="1">
                <a:latin typeface="Calibri" panose="020F0502020204030204" pitchFamily="34" charset="0"/>
                <a:cs typeface="Times New Roman" panose="02020603050405020304" pitchFamily="18" charset="0"/>
              </a:rPr>
              <a:t>ENALAPRIL </a:t>
            </a:r>
            <a:r>
              <a:rPr lang="en-GB" altLang="es-ES" sz="3200">
                <a:latin typeface="Calibri" panose="020F0502020204030204" pitchFamily="34" charset="0"/>
                <a:cs typeface="Times New Roman" panose="02020603050405020304" pitchFamily="18" charset="0"/>
              </a:rPr>
              <a:t>(2.5-4.0 mg/día)     Renitec </a:t>
            </a:r>
          </a:p>
          <a:p>
            <a:pPr>
              <a:buSzPct val="100000"/>
              <a:buFont typeface="Times New Roman" panose="02020603050405020304" pitchFamily="18" charset="0"/>
              <a:buNone/>
            </a:pPr>
            <a:r>
              <a:rPr lang="en-GB" altLang="es-ES" sz="3200">
                <a:latin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en-GB" altLang="es-ES" sz="3200" b="1">
                <a:latin typeface="Calibri" panose="020F0502020204030204" pitchFamily="34" charset="0"/>
                <a:cs typeface="Times New Roman" panose="02020603050405020304" pitchFamily="18" charset="0"/>
              </a:rPr>
              <a:t>LISINOPRIL </a:t>
            </a:r>
            <a:r>
              <a:rPr lang="en-GB" altLang="es-ES" sz="3200">
                <a:latin typeface="Calibri" panose="020F0502020204030204" pitchFamily="34" charset="0"/>
                <a:cs typeface="Times New Roman" panose="02020603050405020304" pitchFamily="18" charset="0"/>
              </a:rPr>
              <a:t>(5-40mg/día)          Eucor</a:t>
            </a:r>
          </a:p>
          <a:p>
            <a:pPr>
              <a:buSzPct val="100000"/>
              <a:buFont typeface="Times New Roman" panose="02020603050405020304" pitchFamily="18" charset="0"/>
              <a:buNone/>
            </a:pPr>
            <a:r>
              <a:rPr lang="en-GB" altLang="es-ES" sz="3200">
                <a:latin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en-GB" altLang="es-ES" sz="3200" b="1">
                <a:latin typeface="Calibri" panose="020F0502020204030204" pitchFamily="34" charset="0"/>
                <a:cs typeface="Times New Roman" panose="02020603050405020304" pitchFamily="18" charset="0"/>
              </a:rPr>
              <a:t>QUINAPRIL </a:t>
            </a:r>
            <a:r>
              <a:rPr lang="en-GB" altLang="es-ES" sz="3200">
                <a:latin typeface="Calibri" panose="020F0502020204030204" pitchFamily="34" charset="0"/>
                <a:cs typeface="Times New Roman" panose="02020603050405020304" pitchFamily="18" charset="0"/>
              </a:rPr>
              <a:t>(5-8mg/día)            Accupril</a:t>
            </a:r>
          </a:p>
          <a:p>
            <a:pPr>
              <a:buSzPct val="100000"/>
              <a:buFont typeface="Times New Roman" panose="02020603050405020304" pitchFamily="18" charset="0"/>
              <a:buNone/>
            </a:pPr>
            <a:endParaRPr lang="en-GB" altLang="es-ES" sz="32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SzPct val="100000"/>
              <a:buFont typeface="Times New Roman" panose="02020603050405020304" pitchFamily="18" charset="0"/>
              <a:buNone/>
            </a:pPr>
            <a:r>
              <a:rPr lang="en-GB" altLang="es-ES" sz="3200">
                <a:latin typeface="Calibri" panose="020F0502020204030204" pitchFamily="34" charset="0"/>
                <a:cs typeface="Times New Roman" panose="02020603050405020304" pitchFamily="18" charset="0"/>
              </a:rPr>
              <a:t> Inhiben la enzima convertidora ,inhibiendo la formación de angiotensina I a II, provocando una menor resistencia periférica y una baja en la P.A.</a:t>
            </a:r>
          </a:p>
        </p:txBody>
      </p:sp>
      <p:sp>
        <p:nvSpPr>
          <p:cNvPr id="732162" name="Text Box 2"/>
          <p:cNvSpPr txBox="1">
            <a:spLocks noChangeArrowheads="1"/>
          </p:cNvSpPr>
          <p:nvPr/>
        </p:nvSpPr>
        <p:spPr bwMode="auto">
          <a:xfrm>
            <a:off x="1738314" y="214313"/>
            <a:ext cx="8643937" cy="1325562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</a:pPr>
            <a:r>
              <a:rPr lang="en-GB" altLang="en-US" sz="4000" b="1">
                <a:ea typeface="SimSun" panose="02010600030101010101" pitchFamily="2" charset="-122"/>
              </a:rPr>
              <a:t>INHIB. DE LA ENZIMA </a:t>
            </a:r>
            <a:r>
              <a:rPr lang="en-GB" altLang="en-US" sz="4000" b="1">
                <a:latin typeface="Calibri" panose="020F0502020204030204" pitchFamily="34" charset="0"/>
                <a:ea typeface="SimSun" panose="02010600030101010101" pitchFamily="2" charset="-122"/>
              </a:rPr>
              <a:t>CONVERTIDORA</a:t>
            </a:r>
            <a:r>
              <a:rPr lang="en-GB" altLang="en-US" sz="4000" b="1">
                <a:ea typeface="SimSun" panose="02010600030101010101" pitchFamily="2" charset="-122"/>
              </a:rPr>
              <a:t> DE ANGIOTENSINA</a:t>
            </a:r>
            <a:endParaRPr lang="es-ES" altLang="es-ES" sz="4000" b="1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194092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5" name="Text Box 1"/>
          <p:cNvSpPr txBox="1">
            <a:spLocks noChangeArrowheads="1"/>
          </p:cNvSpPr>
          <p:nvPr/>
        </p:nvSpPr>
        <p:spPr bwMode="auto">
          <a:xfrm>
            <a:off x="1778000" y="1000125"/>
            <a:ext cx="8675688" cy="575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SzPct val="100000"/>
              <a:buFont typeface="Tempus Sans ITC" panose="04020404030D07020202" pitchFamily="82" charset="0"/>
              <a:buNone/>
            </a:pPr>
            <a:r>
              <a:rPr lang="en-GB" altLang="es-ES" sz="2800" dirty="0">
                <a:solidFill>
                  <a:srgbClr val="000000"/>
                </a:solidFill>
              </a:rPr>
              <a:t>    </a:t>
            </a:r>
            <a:r>
              <a:rPr lang="en-GB" altLang="es-ES" sz="2800" dirty="0" err="1"/>
              <a:t>Bloquean</a:t>
            </a:r>
            <a:r>
              <a:rPr lang="en-GB" altLang="es-ES" sz="2800" dirty="0">
                <a:solidFill>
                  <a:srgbClr val="000000"/>
                </a:solidFill>
              </a:rPr>
              <a:t> </a:t>
            </a:r>
            <a:r>
              <a:rPr lang="en-GB" altLang="es-ES" sz="2800" dirty="0"/>
              <a:t>los </a:t>
            </a:r>
            <a:r>
              <a:rPr lang="en-GB" altLang="es-ES" sz="2800" dirty="0" err="1"/>
              <a:t>canales</a:t>
            </a:r>
            <a:r>
              <a:rPr lang="en-GB" altLang="es-ES" sz="2800" dirty="0"/>
              <a:t> de </a:t>
            </a:r>
            <a:r>
              <a:rPr lang="en-GB" altLang="es-ES" sz="2800" dirty="0" err="1"/>
              <a:t>calcio</a:t>
            </a:r>
            <a:r>
              <a:rPr lang="en-GB" altLang="es-ES" sz="2800" dirty="0"/>
              <a:t> </a:t>
            </a:r>
            <a:r>
              <a:rPr lang="en-GB" altLang="es-ES" sz="2800" dirty="0" err="1"/>
              <a:t>tipo</a:t>
            </a:r>
            <a:r>
              <a:rPr lang="en-GB" altLang="es-ES" sz="2800" dirty="0"/>
              <a:t> L </a:t>
            </a:r>
            <a:r>
              <a:rPr lang="en-GB" altLang="es-ES" sz="2800" dirty="0" err="1"/>
              <a:t>que</a:t>
            </a:r>
            <a:r>
              <a:rPr lang="en-GB" altLang="es-ES" sz="2800" dirty="0"/>
              <a:t> se </a:t>
            </a:r>
            <a:r>
              <a:rPr lang="en-GB" altLang="es-ES" sz="2800" dirty="0" err="1"/>
              <a:t>encuentran</a:t>
            </a:r>
            <a:r>
              <a:rPr lang="en-GB" altLang="es-ES" sz="2800" dirty="0"/>
              <a:t> en </a:t>
            </a:r>
            <a:r>
              <a:rPr lang="en-GB" altLang="es-ES" sz="2800" dirty="0" err="1"/>
              <a:t>músculo</a:t>
            </a:r>
            <a:r>
              <a:rPr lang="en-GB" altLang="es-ES" sz="2800" dirty="0"/>
              <a:t> </a:t>
            </a:r>
            <a:r>
              <a:rPr lang="en-GB" altLang="es-ES" sz="2800" dirty="0" err="1"/>
              <a:t>liso</a:t>
            </a:r>
            <a:r>
              <a:rPr lang="en-GB" altLang="es-ES" sz="2800" dirty="0"/>
              <a:t> y </a:t>
            </a:r>
            <a:r>
              <a:rPr lang="en-GB" altLang="es-ES" sz="2800" dirty="0" err="1"/>
              <a:t>cardiaco</a:t>
            </a:r>
            <a:r>
              <a:rPr lang="en-GB" altLang="es-ES" sz="2800" dirty="0"/>
              <a:t>, </a:t>
            </a:r>
            <a:r>
              <a:rPr lang="en-GB" altLang="es-ES" sz="2800" dirty="0" err="1"/>
              <a:t>provocando</a:t>
            </a:r>
            <a:r>
              <a:rPr lang="en-GB" altLang="es-ES" sz="2800" dirty="0"/>
              <a:t> </a:t>
            </a:r>
            <a:r>
              <a:rPr lang="en-GB" altLang="es-ES" sz="2800" dirty="0" err="1"/>
              <a:t>una</a:t>
            </a:r>
            <a:r>
              <a:rPr lang="en-GB" altLang="es-ES" sz="2800" dirty="0"/>
              <a:t> </a:t>
            </a:r>
            <a:r>
              <a:rPr lang="en-GB" altLang="es-ES" sz="2800" dirty="0" err="1"/>
              <a:t>vasodilatación</a:t>
            </a:r>
            <a:r>
              <a:rPr lang="en-GB" altLang="es-ES" sz="2800" dirty="0"/>
              <a:t>.</a:t>
            </a:r>
          </a:p>
          <a:p>
            <a:pPr algn="just">
              <a:buSzPct val="100000"/>
              <a:buFont typeface="Times New Roman" panose="02020603050405020304" pitchFamily="18" charset="0"/>
              <a:buNone/>
            </a:pPr>
            <a:r>
              <a:rPr lang="en-GB" altLang="es-ES" sz="2800" b="1" dirty="0"/>
              <a:t>    NIFEDIPINA (40-60mg/</a:t>
            </a:r>
            <a:r>
              <a:rPr lang="en-GB" altLang="es-ES" sz="2800" b="1" dirty="0" err="1"/>
              <a:t>día</a:t>
            </a:r>
            <a:r>
              <a:rPr lang="en-GB" altLang="es-ES" sz="2800" b="1" dirty="0"/>
              <a:t>)   ADALT</a:t>
            </a:r>
          </a:p>
          <a:p>
            <a:pPr algn="just">
              <a:buSzPct val="100000"/>
              <a:buFont typeface="Times New Roman" panose="02020603050405020304" pitchFamily="18" charset="0"/>
              <a:buNone/>
            </a:pPr>
            <a:r>
              <a:rPr lang="en-GB" altLang="es-ES" sz="2800" dirty="0"/>
              <a:t>     </a:t>
            </a:r>
            <a:r>
              <a:rPr lang="en-GB" altLang="es-ES" sz="2800" dirty="0" err="1"/>
              <a:t>Efectos</a:t>
            </a:r>
            <a:r>
              <a:rPr lang="en-GB" altLang="es-ES" sz="2800" dirty="0"/>
              <a:t> </a:t>
            </a:r>
            <a:r>
              <a:rPr lang="en-GB" altLang="es-ES" sz="2800" dirty="0" err="1"/>
              <a:t>tóxicos</a:t>
            </a:r>
            <a:r>
              <a:rPr lang="en-GB" altLang="es-ES" sz="2800" dirty="0"/>
              <a:t>: </a:t>
            </a:r>
            <a:r>
              <a:rPr lang="en-GB" altLang="es-ES" sz="2800" dirty="0" err="1"/>
              <a:t>Hipotensión</a:t>
            </a:r>
            <a:r>
              <a:rPr lang="en-GB" altLang="es-ES" sz="2800" dirty="0"/>
              <a:t>, </a:t>
            </a:r>
            <a:r>
              <a:rPr lang="en-GB" altLang="es-ES" sz="2800" dirty="0" err="1"/>
              <a:t>mareos</a:t>
            </a:r>
            <a:r>
              <a:rPr lang="en-GB" altLang="es-ES" sz="2800" dirty="0"/>
              <a:t>, </a:t>
            </a:r>
            <a:r>
              <a:rPr lang="en-GB" altLang="es-ES" sz="2800" dirty="0" err="1"/>
              <a:t>bochorno</a:t>
            </a:r>
            <a:r>
              <a:rPr lang="en-GB" altLang="es-ES" sz="2800" dirty="0"/>
              <a:t>, </a:t>
            </a:r>
            <a:r>
              <a:rPr lang="en-GB" altLang="es-ES" sz="2800" dirty="0" err="1"/>
              <a:t>náuseas</a:t>
            </a:r>
            <a:r>
              <a:rPr lang="en-GB" altLang="es-ES" sz="2800" dirty="0"/>
              <a:t>, </a:t>
            </a:r>
          </a:p>
          <a:p>
            <a:pPr algn="just">
              <a:buSzPct val="100000"/>
              <a:buFont typeface="Times New Roman" panose="02020603050405020304" pitchFamily="18" charset="0"/>
              <a:buNone/>
            </a:pPr>
            <a:r>
              <a:rPr lang="en-GB" altLang="es-ES" sz="2800" dirty="0"/>
              <a:t>     </a:t>
            </a:r>
            <a:r>
              <a:rPr lang="en-GB" altLang="es-ES" sz="2800" b="1" dirty="0"/>
              <a:t>DILTIAZEM </a:t>
            </a:r>
            <a:r>
              <a:rPr lang="en-GB" altLang="es-ES" sz="2800" dirty="0"/>
              <a:t>( 40-80mg/</a:t>
            </a:r>
            <a:r>
              <a:rPr lang="en-GB" altLang="es-ES" sz="2800" dirty="0" err="1"/>
              <a:t>día</a:t>
            </a:r>
            <a:r>
              <a:rPr lang="en-GB" altLang="es-ES" sz="2800" dirty="0"/>
              <a:t>)</a:t>
            </a:r>
            <a:r>
              <a:rPr lang="ar-SA" altLang="es-ES" sz="2800" dirty="0"/>
              <a:t>‏</a:t>
            </a:r>
            <a:endParaRPr lang="en-GB" altLang="es-ES" sz="2800" dirty="0"/>
          </a:p>
          <a:p>
            <a:pPr algn="just">
              <a:buSzPct val="100000"/>
              <a:buFont typeface="Times New Roman" panose="02020603050405020304" pitchFamily="18" charset="0"/>
              <a:buNone/>
            </a:pPr>
            <a:r>
              <a:rPr lang="en-GB" altLang="es-ES" sz="2800" dirty="0"/>
              <a:t>     </a:t>
            </a:r>
            <a:r>
              <a:rPr lang="en-GB" altLang="es-ES" sz="2800" dirty="0" err="1"/>
              <a:t>Efectos</a:t>
            </a:r>
            <a:r>
              <a:rPr lang="en-GB" altLang="es-ES" sz="2800" dirty="0"/>
              <a:t> </a:t>
            </a:r>
            <a:r>
              <a:rPr lang="en-GB" altLang="es-ES" sz="2800" dirty="0" err="1"/>
              <a:t>tóxicos</a:t>
            </a:r>
            <a:r>
              <a:rPr lang="en-GB" altLang="es-ES" sz="2800" dirty="0"/>
              <a:t>: </a:t>
            </a:r>
            <a:r>
              <a:rPr lang="en-GB" altLang="es-ES" sz="2800" dirty="0" err="1"/>
              <a:t>Hipotensión</a:t>
            </a:r>
            <a:r>
              <a:rPr lang="en-GB" altLang="es-ES" sz="2800" dirty="0"/>
              <a:t>, </a:t>
            </a:r>
            <a:r>
              <a:rPr lang="en-GB" altLang="es-ES" sz="2800" dirty="0" err="1"/>
              <a:t>trastornos</a:t>
            </a:r>
            <a:r>
              <a:rPr lang="en-GB" altLang="es-ES" sz="2800" dirty="0"/>
              <a:t> a </a:t>
            </a:r>
            <a:r>
              <a:rPr lang="en-GB" altLang="es-ES" sz="2800" dirty="0" err="1"/>
              <a:t>nivel</a:t>
            </a:r>
            <a:r>
              <a:rPr lang="en-GB" altLang="es-ES" sz="2800" dirty="0"/>
              <a:t> de </a:t>
            </a:r>
            <a:r>
              <a:rPr lang="en-GB" altLang="es-ES" sz="2800" dirty="0" err="1"/>
              <a:t>corazón</a:t>
            </a:r>
            <a:endParaRPr lang="en-GB" altLang="es-ES" sz="2800" dirty="0"/>
          </a:p>
          <a:p>
            <a:pPr algn="just">
              <a:buSzPct val="100000"/>
              <a:buFont typeface="Times New Roman" panose="02020603050405020304" pitchFamily="18" charset="0"/>
              <a:buNone/>
            </a:pPr>
            <a:r>
              <a:rPr lang="en-GB" altLang="es-ES" sz="2800" b="1" dirty="0"/>
              <a:t>     VERAPAMIL (80-160MG/DÍA)</a:t>
            </a:r>
            <a:r>
              <a:rPr lang="en-GB" altLang="es-ES" sz="2800" dirty="0"/>
              <a:t>    </a:t>
            </a:r>
            <a:r>
              <a:rPr lang="en-GB" altLang="es-ES" sz="2800" b="1" dirty="0"/>
              <a:t>ISOPTIN</a:t>
            </a:r>
          </a:p>
          <a:p>
            <a:pPr algn="just">
              <a:buSzPct val="100000"/>
              <a:buFont typeface="Times New Roman" panose="02020603050405020304" pitchFamily="18" charset="0"/>
              <a:buNone/>
            </a:pPr>
            <a:r>
              <a:rPr lang="en-GB" altLang="es-ES" sz="2800" dirty="0"/>
              <a:t>     </a:t>
            </a:r>
            <a:r>
              <a:rPr lang="en-GB" altLang="es-ES" sz="2800" dirty="0" err="1"/>
              <a:t>Efectos</a:t>
            </a:r>
            <a:r>
              <a:rPr lang="en-GB" altLang="es-ES" sz="2800" dirty="0"/>
              <a:t> </a:t>
            </a:r>
            <a:r>
              <a:rPr lang="en-GB" altLang="es-ES" sz="2800" dirty="0" err="1"/>
              <a:t>tóxicos</a:t>
            </a:r>
            <a:r>
              <a:rPr lang="en-GB" altLang="es-ES" sz="2800" dirty="0"/>
              <a:t>: </a:t>
            </a:r>
            <a:r>
              <a:rPr lang="en-GB" altLang="es-ES" sz="2800" dirty="0" err="1"/>
              <a:t>Insuficiencia</a:t>
            </a:r>
            <a:r>
              <a:rPr lang="en-GB" altLang="es-ES" sz="2800" dirty="0"/>
              <a:t> </a:t>
            </a:r>
            <a:r>
              <a:rPr lang="en-GB" altLang="es-ES" sz="2800" dirty="0" err="1"/>
              <a:t>cardiaca</a:t>
            </a:r>
            <a:r>
              <a:rPr lang="en-GB" altLang="es-ES" sz="2800" dirty="0"/>
              <a:t>, </a:t>
            </a:r>
            <a:r>
              <a:rPr lang="en-GB" altLang="es-ES" sz="2800" dirty="0" err="1"/>
              <a:t>edema</a:t>
            </a:r>
            <a:r>
              <a:rPr lang="en-GB" altLang="es-ES" sz="2800" dirty="0"/>
              <a:t>, </a:t>
            </a:r>
            <a:r>
              <a:rPr lang="en-GB" altLang="es-ES" sz="2800" dirty="0" err="1"/>
              <a:t>náuseas</a:t>
            </a:r>
            <a:r>
              <a:rPr lang="en-GB" altLang="es-ES" sz="2800" dirty="0"/>
              <a:t> y </a:t>
            </a:r>
            <a:r>
              <a:rPr lang="en-GB" altLang="es-ES" sz="2800" dirty="0" err="1"/>
              <a:t>vómitos</a:t>
            </a:r>
            <a:r>
              <a:rPr lang="en-GB" altLang="es-ES" sz="2800" dirty="0"/>
              <a:t>.</a:t>
            </a:r>
          </a:p>
          <a:p>
            <a:pPr algn="just">
              <a:buSzPct val="100000"/>
              <a:buFont typeface="Times New Roman" panose="02020603050405020304" pitchFamily="18" charset="0"/>
              <a:buNone/>
            </a:pPr>
            <a:endParaRPr lang="en-GB" altLang="es-ES" sz="32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3186" name="Rectangle 2"/>
          <p:cNvSpPr>
            <a:spLocks noChangeArrowheads="1"/>
          </p:cNvSpPr>
          <p:nvPr/>
        </p:nvSpPr>
        <p:spPr bwMode="auto">
          <a:xfrm>
            <a:off x="1524000" y="-111125"/>
            <a:ext cx="9144000" cy="1325563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90000" tIns="46800" rIns="90000" bIns="46800" anchor="b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  <a:buFont typeface="Matisse ITC"/>
              <a:buNone/>
            </a:pPr>
            <a:r>
              <a:rPr lang="en-GB" altLang="en-US" sz="4000" b="1" dirty="0">
                <a:latin typeface="Calibri" panose="020F0502020204030204" pitchFamily="34" charset="0"/>
                <a:ea typeface="SimSun" panose="02010600030101010101" pitchFamily="2" charset="-122"/>
              </a:rPr>
              <a:t>BLOQUEADORES DE LOS CANALES DE CALCIO</a:t>
            </a:r>
            <a:endParaRPr lang="es-ES" altLang="es-ES" sz="4000" b="1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295349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3" name="Text Box 1"/>
          <p:cNvSpPr txBox="1">
            <a:spLocks noChangeArrowheads="1"/>
          </p:cNvSpPr>
          <p:nvPr/>
        </p:nvSpPr>
        <p:spPr bwMode="auto">
          <a:xfrm>
            <a:off x="1738314" y="714375"/>
            <a:ext cx="8358187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500"/>
              </a:spcBef>
              <a:buSzPct val="100000"/>
            </a:pPr>
            <a:r>
              <a:rPr lang="en-GB" altLang="es-ES" sz="4000" b="1">
                <a:latin typeface="Calibri" panose="020F0502020204030204" pitchFamily="34" charset="0"/>
              </a:rPr>
              <a:t>FÁRMACOS ANTIINFLAMATORIOS</a:t>
            </a:r>
            <a:r>
              <a:rPr lang="en-GB" altLang="es-ES" sz="4000">
                <a:latin typeface="Calibri" panose="020F0502020204030204" pitchFamily="34" charset="0"/>
              </a:rPr>
              <a:t>:</a:t>
            </a:r>
          </a:p>
          <a:p>
            <a:pPr>
              <a:spcBef>
                <a:spcPts val="1500"/>
              </a:spcBef>
              <a:buSzPct val="100000"/>
            </a:pPr>
            <a:endParaRPr lang="en-GB" altLang="es-ES" sz="2800"/>
          </a:p>
          <a:p>
            <a:pPr algn="just">
              <a:spcBef>
                <a:spcPts val="1750"/>
              </a:spcBef>
              <a:buSzPct val="100000"/>
              <a:buFont typeface="Wingdings" panose="05000000000000000000" pitchFamily="2" charset="2"/>
              <a:buChar char=""/>
            </a:pPr>
            <a:r>
              <a:rPr lang="en-GB" altLang="es-ES" sz="3200"/>
              <a:t>In</a:t>
            </a:r>
            <a:r>
              <a:rPr lang="en-GB" altLang="es-ES" sz="3200">
                <a:latin typeface="Calibri" panose="020F0502020204030204" pitchFamily="34" charset="0"/>
              </a:rPr>
              <a:t>hiben la síntesis de prostaglandinas por medio e isoenzimas cox1y cox2 `codificadas por distintos genes .</a:t>
            </a:r>
          </a:p>
          <a:p>
            <a:pPr algn="just">
              <a:spcBef>
                <a:spcPts val="1750"/>
              </a:spcBef>
              <a:buSzPct val="100000"/>
              <a:buFont typeface="Wingdings" panose="05000000000000000000" pitchFamily="2" charset="2"/>
              <a:buChar char=""/>
            </a:pPr>
            <a:r>
              <a:rPr lang="en-GB" altLang="es-ES" sz="3200">
                <a:latin typeface="Calibri" panose="020F0502020204030204" pitchFamily="34" charset="0"/>
              </a:rPr>
              <a:t>La cox 2 aparece en tejidos inflamadas </a:t>
            </a:r>
          </a:p>
          <a:p>
            <a:pPr algn="just">
              <a:spcBef>
                <a:spcPts val="1750"/>
              </a:spcBef>
              <a:buSzPct val="100000"/>
              <a:buFont typeface="Wingdings" panose="05000000000000000000" pitchFamily="2" charset="2"/>
              <a:buChar char=""/>
            </a:pPr>
            <a:r>
              <a:rPr lang="en-GB" altLang="es-ES" sz="3200">
                <a:latin typeface="Calibri" panose="020F0502020204030204" pitchFamily="34" charset="0"/>
              </a:rPr>
              <a:t>La cox1 produce prostaglandinas fisiológicas que sirven para que la mucosa gástrica no se lesiones.</a:t>
            </a:r>
          </a:p>
        </p:txBody>
      </p:sp>
    </p:spTree>
    <p:extLst>
      <p:ext uri="{BB962C8B-B14F-4D97-AF65-F5344CB8AC3E}">
        <p14:creationId xmlns:p14="http://schemas.microsoft.com/office/powerpoint/2010/main" val="165331660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361" name="Group 1"/>
          <p:cNvGrpSpPr>
            <a:grpSpLocks/>
          </p:cNvGrpSpPr>
          <p:nvPr/>
        </p:nvGrpSpPr>
        <p:grpSpPr bwMode="auto">
          <a:xfrm>
            <a:off x="2711451" y="620714"/>
            <a:ext cx="7008813" cy="5919787"/>
            <a:chOff x="748" y="391"/>
            <a:chExt cx="4415" cy="3729"/>
          </a:xfrm>
        </p:grpSpPr>
        <p:sp>
          <p:nvSpPr>
            <p:cNvPr id="779267" name="Rectangle 2"/>
            <p:cNvSpPr>
              <a:spLocks noChangeArrowheads="1"/>
            </p:cNvSpPr>
            <p:nvPr/>
          </p:nvSpPr>
          <p:spPr bwMode="auto">
            <a:xfrm>
              <a:off x="3606" y="3641"/>
              <a:ext cx="1557" cy="479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lIns="90000" tIns="46800" rIns="90000" bIns="46800"/>
            <a:lstStyle/>
            <a:p>
              <a:pPr>
                <a:spcBef>
                  <a:spcPts val="500"/>
                </a:spcBef>
                <a:buClr>
                  <a:srgbClr val="000000"/>
                </a:buClr>
                <a:buSzPct val="100000"/>
                <a:tabLst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/>
              </a:pPr>
              <a:r>
                <a:rPr lang="en-GB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275-550mg/12h</a:t>
              </a:r>
            </a:p>
          </p:txBody>
        </p:sp>
        <p:sp>
          <p:nvSpPr>
            <p:cNvPr id="779268" name="Rectangle 3"/>
            <p:cNvSpPr>
              <a:spLocks noChangeArrowheads="1"/>
            </p:cNvSpPr>
            <p:nvPr/>
          </p:nvSpPr>
          <p:spPr bwMode="auto">
            <a:xfrm>
              <a:off x="748" y="3641"/>
              <a:ext cx="2858" cy="479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lIns="90000" tIns="46800" rIns="90000" bIns="46800"/>
            <a:lstStyle/>
            <a:p>
              <a:pPr>
                <a:spcBef>
                  <a:spcPts val="500"/>
                </a:spcBef>
                <a:buClr>
                  <a:srgbClr val="000000"/>
                </a:buClr>
                <a:buSzPct val="100000"/>
                <a:tabLst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/>
              </a:pPr>
              <a:r>
                <a:rPr lang="en-GB" sz="20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Naproxeno</a:t>
              </a:r>
              <a:r>
                <a:rPr lang="en-GB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 </a:t>
              </a:r>
              <a:r>
                <a:rPr lang="en-GB" sz="20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sodico</a:t>
              </a:r>
              <a:endParaRPr lang="en-GB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endParaRPr>
            </a:p>
            <a:p>
              <a:pPr>
                <a:spcBef>
                  <a:spcPts val="500"/>
                </a:spcBef>
                <a:buClr>
                  <a:srgbClr val="000000"/>
                </a:buClr>
                <a:buSzPct val="100000"/>
                <a:tabLst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/>
              </a:pPr>
              <a:r>
                <a:rPr lang="en-GB" sz="20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apronax</a:t>
              </a:r>
              <a:endParaRPr lang="en-GB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endParaRPr>
            </a:p>
          </p:txBody>
        </p:sp>
        <p:sp>
          <p:nvSpPr>
            <p:cNvPr id="779269" name="Rectangle 4"/>
            <p:cNvSpPr>
              <a:spLocks noChangeArrowheads="1"/>
            </p:cNvSpPr>
            <p:nvPr/>
          </p:nvSpPr>
          <p:spPr bwMode="auto">
            <a:xfrm>
              <a:off x="3606" y="3162"/>
              <a:ext cx="1557" cy="479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lIns="90000" tIns="46800" rIns="90000" bIns="46800"/>
            <a:lstStyle/>
            <a:p>
              <a:pPr>
                <a:spcBef>
                  <a:spcPts val="500"/>
                </a:spcBef>
                <a:buClr>
                  <a:srgbClr val="000000"/>
                </a:buClr>
                <a:buSzPct val="100000"/>
                <a:tabLst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/>
              </a:pPr>
              <a:r>
                <a:rPr lang="en-GB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100mg/12h</a:t>
              </a:r>
            </a:p>
          </p:txBody>
        </p:sp>
        <p:sp>
          <p:nvSpPr>
            <p:cNvPr id="779270" name="Rectangle 5"/>
            <p:cNvSpPr>
              <a:spLocks noChangeArrowheads="1"/>
            </p:cNvSpPr>
            <p:nvPr/>
          </p:nvSpPr>
          <p:spPr bwMode="auto">
            <a:xfrm>
              <a:off x="748" y="3162"/>
              <a:ext cx="2858" cy="479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lIns="90000" tIns="46800" rIns="90000" bIns="46800"/>
            <a:lstStyle/>
            <a:p>
              <a:pPr>
                <a:spcBef>
                  <a:spcPts val="500"/>
                </a:spcBef>
                <a:buClr>
                  <a:srgbClr val="000000"/>
                </a:buClr>
                <a:buSzPct val="100000"/>
                <a:tabLst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/>
              </a:pPr>
              <a:r>
                <a:rPr lang="en-GB" sz="20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Nimensulid</a:t>
              </a:r>
              <a:endParaRPr lang="en-GB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endParaRPr>
            </a:p>
            <a:p>
              <a:pPr>
                <a:spcBef>
                  <a:spcPts val="500"/>
                </a:spcBef>
                <a:buClr>
                  <a:srgbClr val="000000"/>
                </a:buClr>
                <a:buSzPct val="100000"/>
                <a:tabLst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/>
              </a:pPr>
              <a:r>
                <a:rPr lang="en-GB" sz="20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mesulid</a:t>
              </a:r>
              <a:endParaRPr lang="en-GB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endParaRPr>
            </a:p>
          </p:txBody>
        </p:sp>
        <p:sp>
          <p:nvSpPr>
            <p:cNvPr id="779271" name="Rectangle 6"/>
            <p:cNvSpPr>
              <a:spLocks noChangeArrowheads="1"/>
            </p:cNvSpPr>
            <p:nvPr/>
          </p:nvSpPr>
          <p:spPr bwMode="auto">
            <a:xfrm>
              <a:off x="3606" y="2683"/>
              <a:ext cx="1557" cy="479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lIns="90000" tIns="46800" rIns="90000" bIns="46800"/>
            <a:lstStyle/>
            <a:p>
              <a:pPr>
                <a:spcBef>
                  <a:spcPts val="500"/>
                </a:spcBef>
                <a:buClr>
                  <a:srgbClr val="000000"/>
                </a:buClr>
                <a:buSzPct val="100000"/>
                <a:tabLst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/>
              </a:pPr>
              <a:r>
                <a:rPr lang="en-GB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10mg/6h</a:t>
              </a:r>
            </a:p>
          </p:txBody>
        </p:sp>
        <p:sp>
          <p:nvSpPr>
            <p:cNvPr id="779272" name="Rectangle 7"/>
            <p:cNvSpPr>
              <a:spLocks noChangeArrowheads="1"/>
            </p:cNvSpPr>
            <p:nvPr/>
          </p:nvSpPr>
          <p:spPr bwMode="auto">
            <a:xfrm>
              <a:off x="748" y="2683"/>
              <a:ext cx="2858" cy="479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lIns="90000" tIns="46800" rIns="90000" bIns="46800"/>
            <a:lstStyle/>
            <a:p>
              <a:pPr>
                <a:spcBef>
                  <a:spcPts val="500"/>
                </a:spcBef>
                <a:buClr>
                  <a:srgbClr val="000000"/>
                </a:buClr>
                <a:buSzPct val="100000"/>
                <a:tabLst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/>
              </a:pPr>
              <a:r>
                <a:rPr lang="en-GB" sz="20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Ketorolaco</a:t>
              </a:r>
              <a:endParaRPr lang="en-GB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endParaRPr>
            </a:p>
            <a:p>
              <a:pPr>
                <a:spcBef>
                  <a:spcPts val="500"/>
                </a:spcBef>
                <a:buClr>
                  <a:srgbClr val="000000"/>
                </a:buClr>
                <a:buSzPct val="100000"/>
                <a:tabLst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/>
              </a:pPr>
              <a:r>
                <a:rPr lang="en-GB" sz="20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dolgenal</a:t>
              </a:r>
              <a:endParaRPr lang="en-GB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endParaRPr>
            </a:p>
          </p:txBody>
        </p:sp>
        <p:sp>
          <p:nvSpPr>
            <p:cNvPr id="779273" name="Rectangle 8"/>
            <p:cNvSpPr>
              <a:spLocks noChangeArrowheads="1"/>
            </p:cNvSpPr>
            <p:nvPr/>
          </p:nvSpPr>
          <p:spPr bwMode="auto">
            <a:xfrm>
              <a:off x="3606" y="2204"/>
              <a:ext cx="1557" cy="479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lIns="90000" tIns="46800" rIns="90000" bIns="46800"/>
            <a:lstStyle/>
            <a:p>
              <a:pPr>
                <a:spcBef>
                  <a:spcPts val="500"/>
                </a:spcBef>
                <a:buClr>
                  <a:srgbClr val="000000"/>
                </a:buClr>
                <a:buSzPct val="100000"/>
                <a:tabLst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/>
              </a:pPr>
              <a:r>
                <a:rPr lang="en-GB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75-200mg/d</a:t>
              </a:r>
            </a:p>
          </p:txBody>
        </p:sp>
        <p:sp>
          <p:nvSpPr>
            <p:cNvPr id="779274" name="Rectangle 9"/>
            <p:cNvSpPr>
              <a:spLocks noChangeArrowheads="1"/>
            </p:cNvSpPr>
            <p:nvPr/>
          </p:nvSpPr>
          <p:spPr bwMode="auto">
            <a:xfrm>
              <a:off x="748" y="2204"/>
              <a:ext cx="2858" cy="479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lIns="90000" tIns="46800" rIns="90000" bIns="46800"/>
            <a:lstStyle/>
            <a:p>
              <a:pPr>
                <a:spcBef>
                  <a:spcPts val="500"/>
                </a:spcBef>
                <a:buClr>
                  <a:srgbClr val="000000"/>
                </a:buClr>
                <a:buSzPct val="100000"/>
                <a:tabLst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/>
              </a:pPr>
              <a:r>
                <a:rPr lang="en-GB" sz="20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Indometacina</a:t>
              </a:r>
              <a:endParaRPr lang="en-GB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endParaRPr>
            </a:p>
            <a:p>
              <a:pPr>
                <a:spcBef>
                  <a:spcPts val="500"/>
                </a:spcBef>
                <a:buClr>
                  <a:srgbClr val="000000"/>
                </a:buClr>
                <a:buSzPct val="100000"/>
                <a:tabLst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/>
              </a:pPr>
              <a:r>
                <a:rPr lang="en-GB" sz="20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indocid</a:t>
              </a:r>
              <a:endParaRPr lang="en-GB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endParaRPr>
            </a:p>
          </p:txBody>
        </p:sp>
        <p:sp>
          <p:nvSpPr>
            <p:cNvPr id="779275" name="Rectangle 10"/>
            <p:cNvSpPr>
              <a:spLocks noChangeArrowheads="1"/>
            </p:cNvSpPr>
            <p:nvPr/>
          </p:nvSpPr>
          <p:spPr bwMode="auto">
            <a:xfrm>
              <a:off x="3606" y="1725"/>
              <a:ext cx="1557" cy="479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lIns="90000" tIns="46800" rIns="90000" bIns="46800"/>
            <a:lstStyle/>
            <a:p>
              <a:pPr>
                <a:spcBef>
                  <a:spcPts val="500"/>
                </a:spcBef>
                <a:buClr>
                  <a:srgbClr val="000000"/>
                </a:buClr>
                <a:buSzPct val="100000"/>
                <a:tabLst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/>
              </a:pPr>
              <a:r>
                <a:rPr lang="en-GB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400mg/6h</a:t>
              </a:r>
            </a:p>
            <a:p>
              <a:pPr>
                <a:spcBef>
                  <a:spcPts val="500"/>
                </a:spcBef>
                <a:buClr>
                  <a:srgbClr val="000000"/>
                </a:buClr>
                <a:buSzPct val="100000"/>
                <a:tabLst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/>
              </a:pPr>
              <a:endParaRPr lang="en-GB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endParaRPr>
            </a:p>
          </p:txBody>
        </p:sp>
        <p:sp>
          <p:nvSpPr>
            <p:cNvPr id="779276" name="Rectangle 11"/>
            <p:cNvSpPr>
              <a:spLocks noChangeArrowheads="1"/>
            </p:cNvSpPr>
            <p:nvPr/>
          </p:nvSpPr>
          <p:spPr bwMode="auto">
            <a:xfrm>
              <a:off x="748" y="1725"/>
              <a:ext cx="2858" cy="479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lIns="90000" tIns="46800" rIns="90000" bIns="46800"/>
            <a:lstStyle/>
            <a:p>
              <a:pPr>
                <a:spcBef>
                  <a:spcPts val="500"/>
                </a:spcBef>
                <a:buClr>
                  <a:srgbClr val="000000"/>
                </a:buClr>
                <a:buSzPct val="100000"/>
                <a:tabLst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/>
              </a:pPr>
              <a:r>
                <a:rPr lang="en-GB" sz="20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Ibuprufeno</a:t>
              </a:r>
              <a:r>
                <a:rPr lang="en-GB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 </a:t>
              </a:r>
            </a:p>
            <a:p>
              <a:pPr>
                <a:spcBef>
                  <a:spcPts val="500"/>
                </a:spcBef>
                <a:buClr>
                  <a:srgbClr val="000000"/>
                </a:buClr>
                <a:buSzPct val="100000"/>
                <a:tabLst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/>
              </a:pPr>
              <a:r>
                <a:rPr lang="en-GB" sz="20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motrin</a:t>
              </a:r>
              <a:endParaRPr lang="en-GB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endParaRPr>
            </a:p>
          </p:txBody>
        </p:sp>
        <p:sp>
          <p:nvSpPr>
            <p:cNvPr id="779277" name="Rectangle 12"/>
            <p:cNvSpPr>
              <a:spLocks noChangeArrowheads="1"/>
            </p:cNvSpPr>
            <p:nvPr/>
          </p:nvSpPr>
          <p:spPr bwMode="auto">
            <a:xfrm>
              <a:off x="3606" y="1246"/>
              <a:ext cx="1557" cy="479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lIns="90000" tIns="46800" rIns="90000" bIns="46800"/>
            <a:lstStyle/>
            <a:p>
              <a:pPr>
                <a:spcBef>
                  <a:spcPts val="500"/>
                </a:spcBef>
                <a:buClr>
                  <a:srgbClr val="000000"/>
                </a:buClr>
                <a:buSzPct val="100000"/>
                <a:tabLst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/>
              </a:pPr>
              <a:r>
                <a:rPr lang="en-GB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75-1oomg/d</a:t>
              </a:r>
            </a:p>
          </p:txBody>
        </p:sp>
        <p:sp>
          <p:nvSpPr>
            <p:cNvPr id="779278" name="Rectangle 13"/>
            <p:cNvSpPr>
              <a:spLocks noChangeArrowheads="1"/>
            </p:cNvSpPr>
            <p:nvPr/>
          </p:nvSpPr>
          <p:spPr bwMode="auto">
            <a:xfrm>
              <a:off x="748" y="1246"/>
              <a:ext cx="2858" cy="479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lIns="90000" tIns="46800" rIns="90000" bIns="46800"/>
            <a:lstStyle/>
            <a:p>
              <a:pPr>
                <a:spcBef>
                  <a:spcPts val="500"/>
                </a:spcBef>
                <a:buClr>
                  <a:srgbClr val="000000"/>
                </a:buClr>
                <a:buSzPct val="100000"/>
                <a:tabLst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/>
              </a:pPr>
              <a:r>
                <a:rPr lang="en-GB" sz="20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diclofenaco</a:t>
              </a:r>
              <a:r>
                <a:rPr lang="en-GB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 </a:t>
              </a:r>
              <a:r>
                <a:rPr lang="en-GB" sz="20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sódico</a:t>
              </a:r>
              <a:endParaRPr lang="en-GB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endParaRPr>
            </a:p>
            <a:p>
              <a:pPr>
                <a:spcBef>
                  <a:spcPts val="500"/>
                </a:spcBef>
                <a:buClr>
                  <a:srgbClr val="000000"/>
                </a:buClr>
                <a:buSzPct val="100000"/>
                <a:tabLst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/>
              </a:pPr>
              <a:r>
                <a:rPr lang="en-GB" sz="20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Voltaren</a:t>
              </a:r>
              <a:r>
                <a:rPr lang="en-GB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 </a:t>
              </a:r>
            </a:p>
          </p:txBody>
        </p:sp>
        <p:sp>
          <p:nvSpPr>
            <p:cNvPr id="779279" name="Rectangle 14"/>
            <p:cNvSpPr>
              <a:spLocks noChangeArrowheads="1"/>
            </p:cNvSpPr>
            <p:nvPr/>
          </p:nvSpPr>
          <p:spPr bwMode="auto">
            <a:xfrm>
              <a:off x="3606" y="767"/>
              <a:ext cx="1557" cy="479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lIns="90000" tIns="46800" rIns="90000" bIns="46800"/>
            <a:lstStyle/>
            <a:p>
              <a:pPr>
                <a:spcBef>
                  <a:spcPts val="500"/>
                </a:spcBef>
                <a:buClr>
                  <a:srgbClr val="000000"/>
                </a:buClr>
                <a:buSzPct val="100000"/>
                <a:tabLst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/>
              </a:pPr>
              <a:r>
                <a:rPr lang="en-GB" sz="20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Im</a:t>
              </a:r>
              <a:r>
                <a:rPr lang="en-GB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/Iv  1-3/d</a:t>
              </a:r>
            </a:p>
          </p:txBody>
        </p:sp>
        <p:sp>
          <p:nvSpPr>
            <p:cNvPr id="779280" name="Rectangle 15"/>
            <p:cNvSpPr>
              <a:spLocks noChangeArrowheads="1"/>
            </p:cNvSpPr>
            <p:nvPr/>
          </p:nvSpPr>
          <p:spPr bwMode="auto">
            <a:xfrm>
              <a:off x="748" y="767"/>
              <a:ext cx="2858" cy="479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lIns="90000" tIns="46800" rIns="90000" bIns="46800"/>
            <a:lstStyle/>
            <a:p>
              <a:pPr>
                <a:spcBef>
                  <a:spcPts val="500"/>
                </a:spcBef>
                <a:buClr>
                  <a:srgbClr val="000000"/>
                </a:buClr>
                <a:buSzPct val="100000"/>
                <a:tabLst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/>
              </a:pPr>
              <a:r>
                <a:rPr lang="en-GB" sz="20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Acetilsalicilato</a:t>
              </a:r>
              <a:r>
                <a:rPr lang="en-GB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 de </a:t>
              </a:r>
              <a:r>
                <a:rPr lang="en-GB" sz="20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lisina</a:t>
              </a:r>
              <a:r>
                <a:rPr lang="en-GB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 </a:t>
              </a:r>
            </a:p>
            <a:p>
              <a:pPr>
                <a:spcBef>
                  <a:spcPts val="500"/>
                </a:spcBef>
                <a:buClr>
                  <a:srgbClr val="000000"/>
                </a:buClr>
                <a:buSzPct val="100000"/>
                <a:tabLst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/>
              </a:pPr>
              <a:r>
                <a:rPr lang="en-GB" sz="20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Inyesprin</a:t>
              </a:r>
              <a:r>
                <a:rPr lang="en-GB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 </a:t>
              </a:r>
            </a:p>
          </p:txBody>
        </p:sp>
        <p:sp>
          <p:nvSpPr>
            <p:cNvPr id="779281" name="Rectangle 16"/>
            <p:cNvSpPr>
              <a:spLocks noChangeArrowheads="1"/>
            </p:cNvSpPr>
            <p:nvPr/>
          </p:nvSpPr>
          <p:spPr bwMode="auto">
            <a:xfrm>
              <a:off x="3606" y="391"/>
              <a:ext cx="1557" cy="376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lIns="90000" tIns="46800" rIns="90000" bIns="46800"/>
            <a:lstStyle/>
            <a:p>
              <a:pPr>
                <a:spcBef>
                  <a:spcPts val="700"/>
                </a:spcBef>
                <a:buClr>
                  <a:srgbClr val="000000"/>
                </a:buClr>
                <a:buSzPct val="100000"/>
                <a:tabLst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/>
              </a:pPr>
              <a:r>
                <a:rPr lang="en-GB" sz="2800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Dósis</a:t>
              </a:r>
              <a:r>
                <a:rPr lang="en-GB" sz="2800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 </a:t>
              </a:r>
            </a:p>
          </p:txBody>
        </p:sp>
        <p:sp>
          <p:nvSpPr>
            <p:cNvPr id="779282" name="Rectangle 17"/>
            <p:cNvSpPr>
              <a:spLocks noChangeArrowheads="1"/>
            </p:cNvSpPr>
            <p:nvPr/>
          </p:nvSpPr>
          <p:spPr bwMode="auto">
            <a:xfrm>
              <a:off x="748" y="391"/>
              <a:ext cx="2858" cy="376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lIns="90000" tIns="46800" rIns="90000" bIns="46800"/>
            <a:lstStyle/>
            <a:p>
              <a:pPr>
                <a:spcBef>
                  <a:spcPts val="700"/>
                </a:spcBef>
                <a:buClr>
                  <a:srgbClr val="000000"/>
                </a:buClr>
                <a:buSzPct val="100000"/>
                <a:tabLst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/>
              </a:pPr>
              <a:r>
                <a:rPr lang="en-GB" sz="2800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Farmaco</a:t>
              </a:r>
              <a:r>
                <a:rPr lang="en-GB" sz="2800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 </a:t>
              </a:r>
            </a:p>
          </p:txBody>
        </p:sp>
        <p:sp>
          <p:nvSpPr>
            <p:cNvPr id="779283" name="Line 18"/>
            <p:cNvSpPr>
              <a:spLocks noChangeShapeType="1"/>
            </p:cNvSpPr>
            <p:nvPr/>
          </p:nvSpPr>
          <p:spPr bwMode="auto">
            <a:xfrm>
              <a:off x="748" y="391"/>
              <a:ext cx="4415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s-ES" altLang="en-US" b="1"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779284" name="Line 19"/>
            <p:cNvSpPr>
              <a:spLocks noChangeShapeType="1"/>
            </p:cNvSpPr>
            <p:nvPr/>
          </p:nvSpPr>
          <p:spPr bwMode="auto">
            <a:xfrm>
              <a:off x="748" y="767"/>
              <a:ext cx="441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s-ES" altLang="en-US" b="1"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779285" name="Line 20"/>
            <p:cNvSpPr>
              <a:spLocks noChangeShapeType="1"/>
            </p:cNvSpPr>
            <p:nvPr/>
          </p:nvSpPr>
          <p:spPr bwMode="auto">
            <a:xfrm>
              <a:off x="748" y="1246"/>
              <a:ext cx="441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s-ES" altLang="en-US" b="1"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779286" name="Line 21"/>
            <p:cNvSpPr>
              <a:spLocks noChangeShapeType="1"/>
            </p:cNvSpPr>
            <p:nvPr/>
          </p:nvSpPr>
          <p:spPr bwMode="auto">
            <a:xfrm>
              <a:off x="748" y="1725"/>
              <a:ext cx="441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s-ES" altLang="en-US" b="1"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779287" name="Line 22"/>
            <p:cNvSpPr>
              <a:spLocks noChangeShapeType="1"/>
            </p:cNvSpPr>
            <p:nvPr/>
          </p:nvSpPr>
          <p:spPr bwMode="auto">
            <a:xfrm>
              <a:off x="748" y="2204"/>
              <a:ext cx="441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s-ES" altLang="en-US" b="1"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779288" name="Line 23"/>
            <p:cNvSpPr>
              <a:spLocks noChangeShapeType="1"/>
            </p:cNvSpPr>
            <p:nvPr/>
          </p:nvSpPr>
          <p:spPr bwMode="auto">
            <a:xfrm>
              <a:off x="748" y="2683"/>
              <a:ext cx="441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s-ES" altLang="en-US" b="1"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779289" name="Line 24"/>
            <p:cNvSpPr>
              <a:spLocks noChangeShapeType="1"/>
            </p:cNvSpPr>
            <p:nvPr/>
          </p:nvSpPr>
          <p:spPr bwMode="auto">
            <a:xfrm>
              <a:off x="748" y="3162"/>
              <a:ext cx="441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s-ES" altLang="en-US" b="1"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779290" name="Line 25"/>
            <p:cNvSpPr>
              <a:spLocks noChangeShapeType="1"/>
            </p:cNvSpPr>
            <p:nvPr/>
          </p:nvSpPr>
          <p:spPr bwMode="auto">
            <a:xfrm>
              <a:off x="748" y="3641"/>
              <a:ext cx="441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s-ES" altLang="en-US" b="1"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779291" name="Line 26"/>
            <p:cNvSpPr>
              <a:spLocks noChangeShapeType="1"/>
            </p:cNvSpPr>
            <p:nvPr/>
          </p:nvSpPr>
          <p:spPr bwMode="auto">
            <a:xfrm>
              <a:off x="748" y="4120"/>
              <a:ext cx="4415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s-ES" altLang="en-US" b="1"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779292" name="Line 27"/>
            <p:cNvSpPr>
              <a:spLocks noChangeShapeType="1"/>
            </p:cNvSpPr>
            <p:nvPr/>
          </p:nvSpPr>
          <p:spPr bwMode="auto">
            <a:xfrm>
              <a:off x="748" y="391"/>
              <a:ext cx="1" cy="372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s-ES" altLang="en-US" b="1"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779293" name="Line 28"/>
            <p:cNvSpPr>
              <a:spLocks noChangeShapeType="1"/>
            </p:cNvSpPr>
            <p:nvPr/>
          </p:nvSpPr>
          <p:spPr bwMode="auto">
            <a:xfrm>
              <a:off x="3606" y="391"/>
              <a:ext cx="1" cy="372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s-ES" altLang="en-US" b="1"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779294" name="Line 29"/>
            <p:cNvSpPr>
              <a:spLocks noChangeShapeType="1"/>
            </p:cNvSpPr>
            <p:nvPr/>
          </p:nvSpPr>
          <p:spPr bwMode="auto">
            <a:xfrm>
              <a:off x="5163" y="391"/>
              <a:ext cx="1" cy="372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s-ES" altLang="en-US" b="1"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40923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3" name="Text Box 1"/>
          <p:cNvSpPr txBox="1">
            <a:spLocks noChangeArrowheads="1"/>
          </p:cNvSpPr>
          <p:nvPr/>
        </p:nvSpPr>
        <p:spPr bwMode="auto">
          <a:xfrm>
            <a:off x="1666876" y="620714"/>
            <a:ext cx="8532813" cy="603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25438" indent="-325438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500"/>
              </a:spcBef>
              <a:buSzPct val="100000"/>
            </a:pPr>
            <a:r>
              <a:rPr lang="en-GB" altLang="es-ES" sz="4000" b="1" dirty="0"/>
              <a:t>           </a:t>
            </a:r>
            <a:r>
              <a:rPr lang="en-GB" altLang="es-ES" sz="4000" b="1" dirty="0" smtClean="0"/>
              <a:t>INTRODUCCIÓN </a:t>
            </a:r>
            <a:endParaRPr lang="en-GB" altLang="es-ES" sz="4000" dirty="0"/>
          </a:p>
          <a:p>
            <a:pPr algn="just">
              <a:spcBef>
                <a:spcPts val="1750"/>
              </a:spcBef>
              <a:buSzPct val="100000"/>
            </a:pPr>
            <a:r>
              <a:rPr lang="en-GB" altLang="es-ES" sz="3200" dirty="0"/>
              <a:t>La </a:t>
            </a:r>
            <a:r>
              <a:rPr lang="en-GB" altLang="es-ES" sz="3200" dirty="0" err="1"/>
              <a:t>mayoría</a:t>
            </a:r>
            <a:r>
              <a:rPr lang="en-GB" altLang="es-ES" sz="3200" dirty="0"/>
              <a:t> de los </a:t>
            </a:r>
            <a:r>
              <a:rPr lang="en-GB" altLang="es-ES" sz="3200" dirty="0" err="1"/>
              <a:t>medicamentos</a:t>
            </a:r>
            <a:r>
              <a:rPr lang="en-GB" altLang="es-ES" sz="3200" dirty="0"/>
              <a:t> se </a:t>
            </a:r>
            <a:r>
              <a:rPr lang="en-GB" altLang="es-ES" sz="3200" dirty="0" err="1"/>
              <a:t>eliminan</a:t>
            </a:r>
            <a:r>
              <a:rPr lang="en-GB" altLang="es-ES" sz="3200" dirty="0"/>
              <a:t> </a:t>
            </a:r>
            <a:r>
              <a:rPr lang="en-GB" altLang="es-ES" sz="3200" dirty="0" err="1"/>
              <a:t>por</a:t>
            </a:r>
            <a:r>
              <a:rPr lang="en-GB" altLang="es-ES" sz="3200" dirty="0"/>
              <a:t> el </a:t>
            </a:r>
            <a:r>
              <a:rPr lang="en-GB" altLang="es-ES" sz="3200" dirty="0" err="1"/>
              <a:t>riñón</a:t>
            </a:r>
            <a:r>
              <a:rPr lang="en-GB" altLang="es-ES" sz="3200" dirty="0"/>
              <a:t> </a:t>
            </a:r>
            <a:r>
              <a:rPr lang="en-GB" altLang="es-ES" sz="3200" dirty="0" err="1"/>
              <a:t>varios</a:t>
            </a:r>
            <a:r>
              <a:rPr lang="en-GB" altLang="es-ES" sz="3200" dirty="0"/>
              <a:t> </a:t>
            </a:r>
            <a:r>
              <a:rPr lang="en-GB" altLang="es-ES" sz="3200" dirty="0" err="1"/>
              <a:t>procesos</a:t>
            </a:r>
            <a:r>
              <a:rPr lang="en-GB" altLang="es-ES" sz="3200" dirty="0"/>
              <a:t> </a:t>
            </a:r>
            <a:r>
              <a:rPr lang="en-GB" altLang="es-ES" sz="3200" dirty="0" err="1"/>
              <a:t>pueden</a:t>
            </a:r>
            <a:r>
              <a:rPr lang="en-GB" altLang="es-ES" sz="3200" dirty="0"/>
              <a:t> verse </a:t>
            </a:r>
            <a:r>
              <a:rPr lang="en-GB" altLang="es-ES" sz="3200" dirty="0" err="1"/>
              <a:t>afectados</a:t>
            </a:r>
            <a:r>
              <a:rPr lang="en-GB" altLang="es-ES" sz="3200" dirty="0"/>
              <a:t> en La IRC:</a:t>
            </a:r>
          </a:p>
          <a:p>
            <a:pPr algn="just">
              <a:spcBef>
                <a:spcPts val="1750"/>
              </a:spcBef>
              <a:buSzPct val="100000"/>
              <a:buFont typeface="Arial" panose="020B0604020202020204" pitchFamily="34" charset="0"/>
              <a:buAutoNum type="arabicPeriod"/>
            </a:pPr>
            <a:r>
              <a:rPr lang="en-GB" altLang="es-ES" sz="3200" dirty="0" err="1"/>
              <a:t>Biodisponibilidad</a:t>
            </a:r>
            <a:r>
              <a:rPr lang="en-GB" altLang="es-ES" sz="3200" dirty="0"/>
              <a:t> </a:t>
            </a:r>
          </a:p>
          <a:p>
            <a:pPr algn="just">
              <a:spcBef>
                <a:spcPts val="1750"/>
              </a:spcBef>
              <a:buSzPct val="100000"/>
              <a:buFont typeface="Arial" panose="020B0604020202020204" pitchFamily="34" charset="0"/>
              <a:buAutoNum type="arabicPeriod"/>
            </a:pPr>
            <a:r>
              <a:rPr lang="en-GB" altLang="es-ES" sz="3200" dirty="0" err="1"/>
              <a:t>Distribución</a:t>
            </a:r>
            <a:r>
              <a:rPr lang="en-GB" altLang="es-ES" sz="3200" dirty="0"/>
              <a:t> </a:t>
            </a:r>
          </a:p>
          <a:p>
            <a:pPr algn="just">
              <a:spcBef>
                <a:spcPts val="1750"/>
              </a:spcBef>
              <a:buSzPct val="100000"/>
              <a:buFont typeface="Arial" panose="020B0604020202020204" pitchFamily="34" charset="0"/>
              <a:buAutoNum type="arabicPeriod"/>
            </a:pPr>
            <a:r>
              <a:rPr lang="en-GB" altLang="es-ES" sz="3200" dirty="0"/>
              <a:t>Unión de </a:t>
            </a:r>
            <a:r>
              <a:rPr lang="en-GB" altLang="es-ES" sz="3200" dirty="0" err="1"/>
              <a:t>las</a:t>
            </a:r>
            <a:r>
              <a:rPr lang="en-GB" altLang="es-ES" sz="3200" dirty="0"/>
              <a:t> </a:t>
            </a:r>
            <a:r>
              <a:rPr lang="en-GB" altLang="es-ES" sz="3200" dirty="0" err="1"/>
              <a:t>proteínas</a:t>
            </a:r>
            <a:r>
              <a:rPr lang="en-GB" altLang="es-ES" sz="3200" dirty="0"/>
              <a:t> </a:t>
            </a:r>
          </a:p>
          <a:p>
            <a:pPr algn="just">
              <a:spcBef>
                <a:spcPts val="1750"/>
              </a:spcBef>
              <a:buSzPct val="100000"/>
              <a:buFont typeface="Arial" panose="020B0604020202020204" pitchFamily="34" charset="0"/>
              <a:buAutoNum type="arabicPeriod"/>
            </a:pPr>
            <a:r>
              <a:rPr lang="en-GB" altLang="es-ES" sz="3200" dirty="0" err="1"/>
              <a:t>Metabolismo</a:t>
            </a:r>
            <a:r>
              <a:rPr lang="en-GB" altLang="es-ES" sz="3200" dirty="0"/>
              <a:t> y </a:t>
            </a:r>
            <a:r>
              <a:rPr lang="en-GB" altLang="es-ES" sz="3200" dirty="0" err="1"/>
              <a:t>eliminación</a:t>
            </a:r>
            <a:endParaRPr lang="en-GB" altLang="es-ES" sz="3200" dirty="0"/>
          </a:p>
          <a:p>
            <a:pPr>
              <a:spcBef>
                <a:spcPts val="1750"/>
              </a:spcBef>
              <a:buSzPct val="100000"/>
            </a:pPr>
            <a:endParaRPr lang="en-GB" altLang="es-E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3563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1" name="Text Box 1"/>
          <p:cNvSpPr txBox="1">
            <a:spLocks noChangeArrowheads="1"/>
          </p:cNvSpPr>
          <p:nvPr/>
        </p:nvSpPr>
        <p:spPr bwMode="auto">
          <a:xfrm>
            <a:off x="1809750" y="-71438"/>
            <a:ext cx="8572500" cy="445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25438" indent="-325438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500"/>
              </a:spcBef>
              <a:buClr>
                <a:srgbClr val="FFCCFF"/>
              </a:buClr>
              <a:buSzPct val="100000"/>
            </a:pPr>
            <a:r>
              <a:rPr lang="en-GB" altLang="es-ES" sz="4000" b="1" dirty="0">
                <a:latin typeface="Calibri" panose="020F0502020204030204" pitchFamily="34" charset="0"/>
              </a:rPr>
              <a:t>                </a:t>
            </a:r>
            <a:r>
              <a:rPr lang="en-GB" altLang="es-ES" sz="4000" b="1" dirty="0"/>
              <a:t>BIODISPONIBILIDAD </a:t>
            </a:r>
          </a:p>
          <a:p>
            <a:pPr>
              <a:spcBef>
                <a:spcPts val="1500"/>
              </a:spcBef>
              <a:buSzPct val="100000"/>
            </a:pPr>
            <a:r>
              <a:rPr lang="en-GB" altLang="es-ES" sz="3200" dirty="0" err="1"/>
              <a:t>Es</a:t>
            </a:r>
            <a:r>
              <a:rPr lang="en-GB" altLang="es-ES" sz="3200" dirty="0"/>
              <a:t> la </a:t>
            </a:r>
            <a:r>
              <a:rPr lang="en-GB" altLang="es-ES" sz="3200" dirty="0" err="1"/>
              <a:t>dósis</a:t>
            </a:r>
            <a:r>
              <a:rPr lang="en-GB" altLang="es-ES" sz="3200" dirty="0"/>
              <a:t> </a:t>
            </a:r>
            <a:r>
              <a:rPr lang="en-GB" altLang="es-ES" sz="3200" dirty="0" err="1"/>
              <a:t>administrada</a:t>
            </a:r>
            <a:r>
              <a:rPr lang="en-GB" altLang="es-ES" sz="3200" dirty="0"/>
              <a:t> </a:t>
            </a:r>
            <a:r>
              <a:rPr lang="en-GB" altLang="es-ES" sz="3200" dirty="0" err="1"/>
              <a:t>que</a:t>
            </a:r>
            <a:r>
              <a:rPr lang="en-GB" altLang="es-ES" sz="3200" dirty="0"/>
              <a:t> </a:t>
            </a:r>
            <a:r>
              <a:rPr lang="en-GB" altLang="es-ES" sz="3200" dirty="0" err="1"/>
              <a:t>alcanza</a:t>
            </a:r>
            <a:r>
              <a:rPr lang="en-GB" altLang="es-ES" sz="3200" dirty="0"/>
              <a:t> la </a:t>
            </a:r>
            <a:r>
              <a:rPr lang="en-GB" altLang="es-ES" sz="3200" dirty="0" err="1"/>
              <a:t>circulación</a:t>
            </a:r>
            <a:r>
              <a:rPr lang="en-GB" altLang="es-ES" sz="3200" dirty="0"/>
              <a:t> </a:t>
            </a:r>
            <a:r>
              <a:rPr lang="en-GB" altLang="es-ES" sz="3200" dirty="0" err="1"/>
              <a:t>sistémica</a:t>
            </a:r>
            <a:r>
              <a:rPr lang="en-GB" altLang="es-ES" sz="3200" dirty="0"/>
              <a:t> </a:t>
            </a:r>
          </a:p>
          <a:p>
            <a:pPr>
              <a:spcBef>
                <a:spcPts val="1125"/>
              </a:spcBef>
              <a:buSzPct val="100000"/>
            </a:pPr>
            <a:r>
              <a:rPr lang="en-GB" altLang="es-ES" sz="3200" dirty="0" err="1"/>
              <a:t>Factores</a:t>
            </a:r>
            <a:r>
              <a:rPr lang="en-GB" altLang="es-ES" sz="3200" dirty="0"/>
              <a:t> </a:t>
            </a:r>
            <a:r>
              <a:rPr lang="en-GB" altLang="es-ES" sz="3200" dirty="0" err="1"/>
              <a:t>que</a:t>
            </a:r>
            <a:r>
              <a:rPr lang="en-GB" altLang="es-ES" sz="3200" dirty="0"/>
              <a:t> </a:t>
            </a:r>
            <a:r>
              <a:rPr lang="en-GB" altLang="es-ES" sz="3200" dirty="0" err="1"/>
              <a:t>afectan</a:t>
            </a:r>
            <a:r>
              <a:rPr lang="en-GB" altLang="es-ES" sz="3200" dirty="0"/>
              <a:t> la </a:t>
            </a:r>
            <a:r>
              <a:rPr lang="en-GB" altLang="es-ES" sz="3200" dirty="0" err="1"/>
              <a:t>biodisponibilidad</a:t>
            </a:r>
            <a:r>
              <a:rPr lang="en-GB" altLang="es-ES" sz="3200" dirty="0"/>
              <a:t> </a:t>
            </a:r>
          </a:p>
          <a:p>
            <a:pPr>
              <a:spcBef>
                <a:spcPts val="1500"/>
              </a:spcBef>
              <a:buSzPct val="100000"/>
            </a:pPr>
            <a:r>
              <a:rPr lang="en-GB" altLang="es-ES" sz="3200" dirty="0" err="1"/>
              <a:t>Trastornos</a:t>
            </a:r>
            <a:r>
              <a:rPr lang="en-GB" altLang="es-ES" sz="3200" dirty="0"/>
              <a:t> </a:t>
            </a:r>
            <a:r>
              <a:rPr lang="en-GB" altLang="es-ES" sz="3200" dirty="0" err="1"/>
              <a:t>gastrointestinales</a:t>
            </a:r>
            <a:r>
              <a:rPr lang="en-GB" altLang="es-ES" sz="3200" dirty="0"/>
              <a:t> </a:t>
            </a:r>
          </a:p>
          <a:p>
            <a:pPr>
              <a:spcBef>
                <a:spcPts val="1500"/>
              </a:spcBef>
              <a:buSzPct val="100000"/>
            </a:pPr>
            <a:endParaRPr lang="en-GB" altLang="es-ES" sz="2800" dirty="0"/>
          </a:p>
          <a:p>
            <a:pPr>
              <a:spcBef>
                <a:spcPts val="1500"/>
              </a:spcBef>
              <a:buSzPct val="100000"/>
            </a:pPr>
            <a:endParaRPr lang="en-GB" altLang="es-ES" sz="2800" dirty="0"/>
          </a:p>
        </p:txBody>
      </p:sp>
      <p:sp>
        <p:nvSpPr>
          <p:cNvPr id="1264642" name="AutoShape 2"/>
          <p:cNvSpPr>
            <a:spLocks/>
          </p:cNvSpPr>
          <p:nvPr/>
        </p:nvSpPr>
        <p:spPr bwMode="auto">
          <a:xfrm>
            <a:off x="7024688" y="2786063"/>
            <a:ext cx="214312" cy="2286000"/>
          </a:xfrm>
          <a:prstGeom prst="leftBrace">
            <a:avLst>
              <a:gd name="adj1" fmla="val 41580"/>
              <a:gd name="adj2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736260" name="Text Box 3"/>
          <p:cNvSpPr txBox="1">
            <a:spLocks noChangeArrowheads="1"/>
          </p:cNvSpPr>
          <p:nvPr/>
        </p:nvSpPr>
        <p:spPr bwMode="auto">
          <a:xfrm>
            <a:off x="7356476" y="3000375"/>
            <a:ext cx="3311525" cy="1817688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altLang="en-US" sz="2800">
                <a:latin typeface="Calibri" panose="020F0502020204030204" pitchFamily="34" charset="0"/>
                <a:ea typeface="SimSun" panose="02010600030101010101" pitchFamily="2" charset="-122"/>
              </a:rPr>
              <a:t>Nauseas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altLang="en-US" sz="2800">
                <a:latin typeface="Calibri" panose="020F0502020204030204" pitchFamily="34" charset="0"/>
                <a:ea typeface="SimSun" panose="02010600030101010101" pitchFamily="2" charset="-122"/>
              </a:rPr>
              <a:t>Vómitos 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altLang="en-US" sz="2800">
                <a:latin typeface="Calibri" panose="020F0502020204030204" pitchFamily="34" charset="0"/>
                <a:ea typeface="SimSun" panose="02010600030101010101" pitchFamily="2" charset="-122"/>
              </a:rPr>
              <a:t>Enlentecimiento del transito intestinal </a:t>
            </a:r>
            <a:endParaRPr lang="es-ES" altLang="es-ES" sz="28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726959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81189" y="1428751"/>
            <a:ext cx="8358187" cy="3521075"/>
          </a:xfrm>
          <a:prstGeom prst="rect">
            <a:avLst/>
          </a:prstGeom>
        </p:spPr>
        <p:txBody>
          <a:bodyPr>
            <a:spAutoFit/>
          </a:bodyPr>
          <a:lstStyle>
            <a:lvl1pPr marL="325438" indent="-325438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250"/>
              </a:spcBef>
              <a:buSzPct val="100000"/>
            </a:pPr>
            <a:r>
              <a:rPr lang="en-GB" altLang="en-US" sz="3200" b="1" dirty="0" err="1">
                <a:ea typeface="SimSun" panose="02010600030101010101" pitchFamily="2" charset="-122"/>
              </a:rPr>
              <a:t>Medicamentos</a:t>
            </a:r>
            <a:r>
              <a:rPr lang="en-GB" altLang="en-US" sz="3200" b="1" dirty="0">
                <a:ea typeface="SimSun" panose="02010600030101010101" pitchFamily="2" charset="-122"/>
              </a:rPr>
              <a:t> </a:t>
            </a:r>
            <a:r>
              <a:rPr lang="en-GB" altLang="en-US" sz="3200" dirty="0">
                <a:ea typeface="SimSun" panose="02010600030101010101" pitchFamily="2" charset="-122"/>
              </a:rPr>
              <a:t>: los </a:t>
            </a:r>
            <a:r>
              <a:rPr lang="en-GB" altLang="en-US" sz="3200" dirty="0" err="1">
                <a:ea typeface="SimSun" panose="02010600030101010101" pitchFamily="2" charset="-122"/>
              </a:rPr>
              <a:t>quelantes</a:t>
            </a:r>
            <a:r>
              <a:rPr lang="en-GB" altLang="en-US" sz="3200" dirty="0">
                <a:ea typeface="SimSun" panose="02010600030101010101" pitchFamily="2" charset="-122"/>
              </a:rPr>
              <a:t> de </a:t>
            </a:r>
            <a:r>
              <a:rPr lang="en-GB" altLang="en-US" sz="3200" dirty="0" err="1">
                <a:ea typeface="SimSun" panose="02010600030101010101" pitchFamily="2" charset="-122"/>
              </a:rPr>
              <a:t>fósforo</a:t>
            </a:r>
            <a:r>
              <a:rPr lang="en-GB" altLang="en-US" sz="3200" dirty="0">
                <a:ea typeface="SimSun" panose="02010600030101010101" pitchFamily="2" charset="-122"/>
              </a:rPr>
              <a:t> </a:t>
            </a:r>
            <a:r>
              <a:rPr lang="en-GB" altLang="en-US" sz="3200" dirty="0" err="1">
                <a:ea typeface="SimSun" panose="02010600030101010101" pitchFamily="2" charset="-122"/>
              </a:rPr>
              <a:t>elevan</a:t>
            </a:r>
            <a:r>
              <a:rPr lang="en-GB" altLang="en-US" sz="3200" dirty="0">
                <a:ea typeface="SimSun" panose="02010600030101010101" pitchFamily="2" charset="-122"/>
              </a:rPr>
              <a:t> el pH  </a:t>
            </a:r>
            <a:r>
              <a:rPr lang="en-GB" altLang="en-US" sz="3200" dirty="0" err="1">
                <a:ea typeface="SimSun" panose="02010600030101010101" pitchFamily="2" charset="-122"/>
              </a:rPr>
              <a:t>gástrico</a:t>
            </a:r>
            <a:r>
              <a:rPr lang="en-GB" altLang="en-US" sz="3200" dirty="0">
                <a:ea typeface="SimSun" panose="02010600030101010101" pitchFamily="2" charset="-122"/>
              </a:rPr>
              <a:t> </a:t>
            </a:r>
            <a:r>
              <a:rPr lang="en-GB" altLang="en-US" sz="3200" dirty="0" err="1">
                <a:ea typeface="SimSun" panose="02010600030101010101" pitchFamily="2" charset="-122"/>
              </a:rPr>
              <a:t>por</a:t>
            </a:r>
            <a:r>
              <a:rPr lang="en-GB" altLang="en-US" sz="3200" dirty="0">
                <a:ea typeface="SimSun" panose="02010600030101010101" pitchFamily="2" charset="-122"/>
              </a:rPr>
              <a:t> lo </a:t>
            </a:r>
            <a:r>
              <a:rPr lang="en-GB" altLang="en-US" sz="3200" dirty="0" err="1">
                <a:ea typeface="SimSun" panose="02010600030101010101" pitchFamily="2" charset="-122"/>
              </a:rPr>
              <a:t>cual</a:t>
            </a:r>
            <a:r>
              <a:rPr lang="en-GB" altLang="en-US" sz="3200" dirty="0">
                <a:ea typeface="SimSun" panose="02010600030101010101" pitchFamily="2" charset="-122"/>
              </a:rPr>
              <a:t> </a:t>
            </a:r>
            <a:r>
              <a:rPr lang="en-GB" altLang="en-US" sz="3200" dirty="0" err="1">
                <a:ea typeface="SimSun" panose="02010600030101010101" pitchFamily="2" charset="-122"/>
              </a:rPr>
              <a:t>dificultan</a:t>
            </a:r>
            <a:r>
              <a:rPr lang="en-GB" altLang="en-US" sz="3200" dirty="0">
                <a:ea typeface="SimSun" panose="02010600030101010101" pitchFamily="2" charset="-122"/>
              </a:rPr>
              <a:t> la </a:t>
            </a:r>
            <a:r>
              <a:rPr lang="en-GB" altLang="en-US" sz="3200" dirty="0" err="1">
                <a:ea typeface="SimSun" panose="02010600030101010101" pitchFamily="2" charset="-122"/>
              </a:rPr>
              <a:t>absorción</a:t>
            </a:r>
            <a:r>
              <a:rPr lang="en-GB" altLang="en-US" sz="3200" dirty="0">
                <a:ea typeface="SimSun" panose="02010600030101010101" pitchFamily="2" charset="-122"/>
              </a:rPr>
              <a:t> del </a:t>
            </a:r>
            <a:r>
              <a:rPr lang="en-GB" altLang="en-US" sz="3200" dirty="0" err="1">
                <a:ea typeface="SimSun" panose="02010600030101010101" pitchFamily="2" charset="-122"/>
              </a:rPr>
              <a:t>hierro</a:t>
            </a:r>
            <a:r>
              <a:rPr lang="en-GB" altLang="en-US" sz="3200" dirty="0">
                <a:ea typeface="SimSun" panose="02010600030101010101" pitchFamily="2" charset="-122"/>
              </a:rPr>
              <a:t> .</a:t>
            </a:r>
          </a:p>
          <a:p>
            <a:pPr>
              <a:spcBef>
                <a:spcPts val="125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n-US" sz="3200" dirty="0" err="1">
                <a:ea typeface="SimSun" panose="02010600030101010101" pitchFamily="2" charset="-122"/>
              </a:rPr>
              <a:t>Fenobarbital</a:t>
            </a:r>
            <a:r>
              <a:rPr lang="en-GB" altLang="en-US" sz="3200" dirty="0">
                <a:ea typeface="SimSun" panose="02010600030101010101" pitchFamily="2" charset="-122"/>
              </a:rPr>
              <a:t> </a:t>
            </a:r>
          </a:p>
          <a:p>
            <a:pPr>
              <a:spcBef>
                <a:spcPts val="125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n-US" sz="3200" dirty="0" err="1">
                <a:ea typeface="SimSun" panose="02010600030101010101" pitchFamily="2" charset="-122"/>
              </a:rPr>
              <a:t>Aspirina</a:t>
            </a:r>
            <a:endParaRPr lang="en-GB" altLang="en-US" sz="3200" dirty="0">
              <a:ea typeface="SimSun" panose="02010600030101010101" pitchFamily="2" charset="-122"/>
            </a:endParaRPr>
          </a:p>
          <a:p>
            <a:pPr>
              <a:spcBef>
                <a:spcPts val="1125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n-US" sz="3200" dirty="0" err="1">
                <a:ea typeface="SimSun" panose="02010600030101010101" pitchFamily="2" charset="-122"/>
              </a:rPr>
              <a:t>Warfarina</a:t>
            </a:r>
            <a:r>
              <a:rPr lang="en-GB" altLang="en-US" sz="3200" dirty="0">
                <a:ea typeface="SimSun" panose="02010600030101010101" pitchFamily="2" charset="-122"/>
              </a:rPr>
              <a:t> </a:t>
            </a:r>
            <a:endParaRPr lang="es-ES" altLang="es-ES" sz="32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211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3" name="Text Box 1"/>
          <p:cNvSpPr txBox="1">
            <a:spLocks noChangeArrowheads="1"/>
          </p:cNvSpPr>
          <p:nvPr/>
        </p:nvSpPr>
        <p:spPr bwMode="auto">
          <a:xfrm>
            <a:off x="1952625" y="642938"/>
            <a:ext cx="8388350" cy="662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1750"/>
              </a:spcBef>
              <a:buClr>
                <a:srgbClr val="FFC1FF"/>
              </a:buClr>
              <a:buSzPct val="100000"/>
            </a:pPr>
            <a:r>
              <a:rPr lang="en-GB" altLang="es-ES" b="1" dirty="0">
                <a:solidFill>
                  <a:srgbClr val="FFC1FF"/>
                </a:solidFill>
              </a:rPr>
              <a:t>     </a:t>
            </a:r>
            <a:r>
              <a:rPr lang="en-GB" altLang="es-ES" b="1" dirty="0"/>
              <a:t>   </a:t>
            </a:r>
            <a:r>
              <a:rPr lang="en-GB" altLang="es-ES" sz="4000" b="1" dirty="0"/>
              <a:t>EFECTO DEL PRIMER PASO </a:t>
            </a:r>
          </a:p>
          <a:p>
            <a:pPr algn="just">
              <a:spcBef>
                <a:spcPts val="1750"/>
              </a:spcBef>
              <a:buSzPct val="100000"/>
            </a:pPr>
            <a:r>
              <a:rPr lang="en-GB" altLang="es-ES" sz="3200" dirty="0" err="1"/>
              <a:t>Es</a:t>
            </a:r>
            <a:r>
              <a:rPr lang="en-GB" altLang="es-ES" sz="3200" dirty="0"/>
              <a:t> el </a:t>
            </a:r>
            <a:r>
              <a:rPr lang="en-GB" altLang="es-ES" sz="3200" dirty="0" err="1"/>
              <a:t>coeficiente</a:t>
            </a:r>
            <a:r>
              <a:rPr lang="en-GB" altLang="es-ES" sz="3200" dirty="0"/>
              <a:t> de </a:t>
            </a:r>
            <a:r>
              <a:rPr lang="en-GB" altLang="es-ES" sz="3200" dirty="0" err="1"/>
              <a:t>extracción</a:t>
            </a:r>
            <a:r>
              <a:rPr lang="en-GB" altLang="es-ES" sz="3200" dirty="0"/>
              <a:t> </a:t>
            </a:r>
            <a:r>
              <a:rPr lang="en-GB" altLang="es-ES" sz="3200" dirty="0" err="1"/>
              <a:t>hepática</a:t>
            </a:r>
            <a:r>
              <a:rPr lang="en-GB" altLang="es-ES" sz="3200" dirty="0"/>
              <a:t> </a:t>
            </a:r>
          </a:p>
          <a:p>
            <a:pPr algn="just">
              <a:spcBef>
                <a:spcPts val="1750"/>
              </a:spcBef>
              <a:buSzPct val="100000"/>
            </a:pPr>
            <a:r>
              <a:rPr lang="en-GB" altLang="es-ES" sz="3200" dirty="0"/>
              <a:t>( </a:t>
            </a:r>
            <a:r>
              <a:rPr lang="en-GB" altLang="es-ES" sz="3200" dirty="0" err="1"/>
              <a:t>degradación</a:t>
            </a:r>
            <a:r>
              <a:rPr lang="en-GB" altLang="es-ES" sz="3200" dirty="0"/>
              <a:t> ).</a:t>
            </a:r>
          </a:p>
          <a:p>
            <a:pPr algn="just">
              <a:spcBef>
                <a:spcPts val="1750"/>
              </a:spcBef>
              <a:buSzPct val="100000"/>
            </a:pPr>
            <a:r>
              <a:rPr lang="en-GB" altLang="es-ES" sz="3200" dirty="0"/>
              <a:t>En  la IRC </a:t>
            </a:r>
            <a:r>
              <a:rPr lang="en-GB" altLang="es-ES" sz="3200" dirty="0" err="1"/>
              <a:t>este</a:t>
            </a:r>
            <a:r>
              <a:rPr lang="en-GB" altLang="es-ES" sz="3200" dirty="0"/>
              <a:t> se reduce </a:t>
            </a:r>
            <a:r>
              <a:rPr lang="en-GB" altLang="es-ES" sz="3200" dirty="0" err="1"/>
              <a:t>aumentando</a:t>
            </a:r>
            <a:r>
              <a:rPr lang="en-GB" altLang="es-ES" sz="3200" dirty="0"/>
              <a:t> la </a:t>
            </a:r>
            <a:r>
              <a:rPr lang="en-GB" altLang="es-ES" sz="3200" dirty="0" err="1"/>
              <a:t>biodisponibilidad</a:t>
            </a:r>
            <a:r>
              <a:rPr lang="en-GB" altLang="es-ES" sz="3200" dirty="0"/>
              <a:t> del :</a:t>
            </a:r>
          </a:p>
          <a:p>
            <a:pPr algn="just">
              <a:spcBef>
                <a:spcPts val="175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/>
              <a:t>propanolol</a:t>
            </a:r>
            <a:r>
              <a:rPr lang="en-GB" altLang="es-ES" sz="3200" dirty="0"/>
              <a:t> </a:t>
            </a:r>
          </a:p>
          <a:p>
            <a:pPr algn="just">
              <a:spcBef>
                <a:spcPts val="175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/>
              <a:t>Lidocaina</a:t>
            </a:r>
            <a:r>
              <a:rPr lang="en-GB" altLang="es-ES" sz="3200" dirty="0"/>
              <a:t> </a:t>
            </a:r>
          </a:p>
          <a:p>
            <a:pPr algn="just">
              <a:spcBef>
                <a:spcPts val="175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/>
              <a:t>Fenacetina</a:t>
            </a:r>
            <a:r>
              <a:rPr lang="en-GB" altLang="es-ES" sz="3200" dirty="0"/>
              <a:t> </a:t>
            </a:r>
          </a:p>
          <a:p>
            <a:pPr algn="just">
              <a:spcBef>
                <a:spcPts val="1750"/>
              </a:spcBef>
              <a:buSzPct val="100000"/>
            </a:pPr>
            <a:endParaRPr lang="en-GB" altLang="es-ES" sz="2800" dirty="0">
              <a:solidFill>
                <a:srgbClr val="000000"/>
              </a:solidFill>
            </a:endParaRPr>
          </a:p>
          <a:p>
            <a:pPr algn="just">
              <a:spcBef>
                <a:spcPts val="1125"/>
              </a:spcBef>
              <a:buSzPct val="100000"/>
            </a:pPr>
            <a:r>
              <a:rPr lang="en-GB" altLang="es-ES" dirty="0">
                <a:solidFill>
                  <a:srgbClr val="000000"/>
                </a:solidFill>
              </a:rPr>
              <a:t>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0759310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1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142875"/>
            <a:ext cx="8229600" cy="763588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/>
              <a:t>        DISTRIBUCIÓN </a:t>
            </a:r>
          </a:p>
        </p:txBody>
      </p:sp>
      <p:sp>
        <p:nvSpPr>
          <p:cNvPr id="1269762" name="Text Box 2"/>
          <p:cNvSpPr txBox="1">
            <a:spLocks noChangeArrowheads="1"/>
          </p:cNvSpPr>
          <p:nvPr/>
        </p:nvSpPr>
        <p:spPr bwMode="auto">
          <a:xfrm>
            <a:off x="1881189" y="681038"/>
            <a:ext cx="8429625" cy="466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500"/>
              </a:spcBef>
              <a:buSzPct val="100000"/>
            </a:pPr>
            <a:r>
              <a:rPr lang="en-GB" altLang="es-ES" sz="2800" dirty="0"/>
              <a:t>Se </a:t>
            </a:r>
            <a:r>
              <a:rPr lang="en-GB" altLang="es-ES" sz="2800" dirty="0" err="1"/>
              <a:t>expresa</a:t>
            </a:r>
            <a:r>
              <a:rPr lang="en-GB" altLang="es-ES" sz="2800" dirty="0"/>
              <a:t> a </a:t>
            </a:r>
            <a:r>
              <a:rPr lang="en-GB" altLang="es-ES" sz="2800" dirty="0" err="1"/>
              <a:t>través</a:t>
            </a:r>
            <a:r>
              <a:rPr lang="en-GB" altLang="es-ES" sz="2800" dirty="0"/>
              <a:t> del </a:t>
            </a:r>
            <a:r>
              <a:rPr lang="en-GB" altLang="es-ES" sz="2800" dirty="0" err="1"/>
              <a:t>volumen</a:t>
            </a:r>
            <a:r>
              <a:rPr lang="en-GB" altLang="es-ES" sz="2800" dirty="0"/>
              <a:t> de </a:t>
            </a:r>
            <a:r>
              <a:rPr lang="en-GB" altLang="es-ES" sz="2800" dirty="0" err="1"/>
              <a:t>distribución</a:t>
            </a:r>
            <a:r>
              <a:rPr lang="en-GB" altLang="es-ES" sz="2800" dirty="0"/>
              <a:t> :</a:t>
            </a:r>
          </a:p>
          <a:p>
            <a:pPr>
              <a:spcBef>
                <a:spcPts val="1500"/>
              </a:spcBef>
              <a:buSzPct val="100000"/>
            </a:pPr>
            <a:r>
              <a:rPr lang="en-GB" altLang="es-ES" sz="2800" dirty="0"/>
              <a:t>Se define </a:t>
            </a:r>
            <a:r>
              <a:rPr lang="en-GB" altLang="es-ES" sz="2800" dirty="0" err="1"/>
              <a:t>como</a:t>
            </a:r>
            <a:r>
              <a:rPr lang="en-GB" altLang="es-ES" sz="2800" dirty="0"/>
              <a:t> la </a:t>
            </a:r>
            <a:r>
              <a:rPr lang="en-GB" altLang="es-ES" sz="2800" dirty="0" err="1"/>
              <a:t>cantidad</a:t>
            </a:r>
            <a:r>
              <a:rPr lang="en-GB" altLang="es-ES" sz="2800" dirty="0"/>
              <a:t> total de </a:t>
            </a:r>
            <a:r>
              <a:rPr lang="en-GB" altLang="es-ES" sz="2800" dirty="0" err="1"/>
              <a:t>fármaco</a:t>
            </a:r>
            <a:r>
              <a:rPr lang="en-GB" altLang="es-ES" sz="2800" dirty="0"/>
              <a:t> (Ab)</a:t>
            </a:r>
            <a:r>
              <a:rPr lang="ar-SA" altLang="es-ES" sz="2800" dirty="0"/>
              <a:t>‏</a:t>
            </a:r>
            <a:endParaRPr lang="en-GB" altLang="es-ES" sz="2800" dirty="0"/>
          </a:p>
          <a:p>
            <a:pPr>
              <a:spcBef>
                <a:spcPts val="1500"/>
              </a:spcBef>
              <a:buSzPct val="100000"/>
            </a:pPr>
            <a:r>
              <a:rPr lang="en-GB" altLang="es-ES" sz="2800" dirty="0"/>
              <a:t>Con </a:t>
            </a:r>
            <a:r>
              <a:rPr lang="en-GB" altLang="es-ES" sz="2800" dirty="0" err="1"/>
              <a:t>su</a:t>
            </a:r>
            <a:r>
              <a:rPr lang="en-GB" altLang="es-ES" sz="2800" dirty="0"/>
              <a:t> </a:t>
            </a:r>
            <a:r>
              <a:rPr lang="en-GB" altLang="es-ES" sz="2800" dirty="0" err="1"/>
              <a:t>concentración</a:t>
            </a:r>
            <a:r>
              <a:rPr lang="en-GB" altLang="es-ES" sz="2800" dirty="0"/>
              <a:t> </a:t>
            </a:r>
            <a:r>
              <a:rPr lang="en-GB" altLang="es-ES" sz="2800" dirty="0" err="1"/>
              <a:t>plasmática</a:t>
            </a:r>
            <a:r>
              <a:rPr lang="en-GB" altLang="es-ES" sz="2800" dirty="0"/>
              <a:t>   (CP)</a:t>
            </a:r>
            <a:r>
              <a:rPr lang="ar-SA" altLang="es-ES" sz="2800" dirty="0"/>
              <a:t>‏</a:t>
            </a:r>
            <a:endParaRPr lang="en-GB" altLang="es-ES" sz="2800" dirty="0"/>
          </a:p>
          <a:p>
            <a:pPr>
              <a:spcBef>
                <a:spcPts val="1500"/>
              </a:spcBef>
              <a:buSzPct val="100000"/>
            </a:pPr>
            <a:r>
              <a:rPr lang="en-GB" altLang="es-ES" sz="2800" dirty="0"/>
              <a:t>                        V= Ab / </a:t>
            </a:r>
            <a:r>
              <a:rPr lang="en-GB" altLang="es-ES" sz="2800" dirty="0" err="1"/>
              <a:t>Cp</a:t>
            </a:r>
            <a:endParaRPr lang="en-GB" altLang="es-ES" sz="2800" dirty="0"/>
          </a:p>
          <a:p>
            <a:pPr>
              <a:spcBef>
                <a:spcPts val="1125"/>
              </a:spcBef>
              <a:buSzPct val="100000"/>
            </a:pPr>
            <a:r>
              <a:rPr lang="en-GB" altLang="es-ES" sz="2800" dirty="0"/>
              <a:t>La </a:t>
            </a:r>
            <a:r>
              <a:rPr lang="en-GB" altLang="es-ES" sz="2800" dirty="0" err="1"/>
              <a:t>distribución</a:t>
            </a:r>
            <a:r>
              <a:rPr lang="en-GB" altLang="es-ES" sz="2800" dirty="0"/>
              <a:t> del </a:t>
            </a:r>
            <a:r>
              <a:rPr lang="en-GB" altLang="es-ES" sz="2800" dirty="0" err="1"/>
              <a:t>fármaco</a:t>
            </a:r>
            <a:r>
              <a:rPr lang="en-GB" altLang="es-ES" sz="2800" dirty="0"/>
              <a:t> </a:t>
            </a:r>
            <a:r>
              <a:rPr lang="en-GB" altLang="es-ES" sz="2800" dirty="0" err="1"/>
              <a:t>puede</a:t>
            </a:r>
            <a:r>
              <a:rPr lang="en-GB" altLang="es-ES" sz="2800" dirty="0"/>
              <a:t> </a:t>
            </a:r>
            <a:r>
              <a:rPr lang="en-GB" altLang="es-ES" sz="2800" dirty="0" err="1"/>
              <a:t>ser</a:t>
            </a:r>
            <a:r>
              <a:rPr lang="en-GB" altLang="es-ES" sz="2800" dirty="0"/>
              <a:t> </a:t>
            </a:r>
            <a:r>
              <a:rPr lang="en-GB" altLang="es-ES" sz="2800" dirty="0" err="1"/>
              <a:t>multicompartimental</a:t>
            </a:r>
            <a:r>
              <a:rPr lang="en-GB" altLang="es-ES" sz="2800" dirty="0"/>
              <a:t> </a:t>
            </a:r>
          </a:p>
          <a:p>
            <a:pPr>
              <a:spcBef>
                <a:spcPts val="1125"/>
              </a:spcBef>
              <a:buSzPct val="100000"/>
            </a:pPr>
            <a:endParaRPr lang="en-GB" altLang="es-E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1125"/>
              </a:spcBef>
              <a:buSzPct val="100000"/>
            </a:pPr>
            <a:endParaRPr lang="en-GB" altLang="es-E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69763" name="Rectangle 3"/>
          <p:cNvSpPr>
            <a:spLocks noChangeArrowheads="1"/>
          </p:cNvSpPr>
          <p:nvPr/>
        </p:nvSpPr>
        <p:spPr bwMode="auto">
          <a:xfrm>
            <a:off x="2063751" y="4652963"/>
            <a:ext cx="6119813" cy="1871662"/>
          </a:xfrm>
          <a:prstGeom prst="rect">
            <a:avLst/>
          </a:prstGeom>
          <a:solidFill>
            <a:srgbClr val="0000FF"/>
          </a:solidFill>
          <a:ln w="9360">
            <a:solidFill>
              <a:srgbClr val="0099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en-GB" altLang="es-E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69764" name="Text Box 4"/>
          <p:cNvSpPr txBox="1">
            <a:spLocks noChangeArrowheads="1"/>
          </p:cNvSpPr>
          <p:nvPr/>
        </p:nvSpPr>
        <p:spPr bwMode="auto">
          <a:xfrm>
            <a:off x="2279650" y="4797425"/>
            <a:ext cx="576103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SzPct val="100000"/>
            </a:pPr>
            <a:r>
              <a:rPr lang="en-GB" altLang="es-ES">
                <a:solidFill>
                  <a:srgbClr val="000000"/>
                </a:solidFill>
              </a:rPr>
              <a:t>      </a:t>
            </a:r>
            <a:r>
              <a:rPr lang="en-GB" altLang="es-ES">
                <a:solidFill>
                  <a:srgbClr val="FFFFFF"/>
                </a:solidFill>
              </a:rPr>
              <a:t>Compartimiento                      Compartimiento     </a:t>
            </a:r>
          </a:p>
          <a:p>
            <a:pPr>
              <a:spcBef>
                <a:spcPts val="1125"/>
              </a:spcBef>
              <a:buClr>
                <a:srgbClr val="FFFFFF"/>
              </a:buClr>
              <a:buSzPct val="100000"/>
            </a:pPr>
            <a:r>
              <a:rPr lang="en-GB" altLang="es-ES">
                <a:solidFill>
                  <a:srgbClr val="FFFFFF"/>
                </a:solidFill>
              </a:rPr>
              <a:t>                central                                 periférico</a:t>
            </a:r>
          </a:p>
          <a:p>
            <a:pPr>
              <a:spcBef>
                <a:spcPts val="1125"/>
              </a:spcBef>
              <a:buClr>
                <a:srgbClr val="FFFFFF"/>
              </a:buClr>
              <a:buSzPct val="100000"/>
            </a:pPr>
            <a:r>
              <a:rPr lang="en-GB" altLang="es-ES">
                <a:solidFill>
                  <a:srgbClr val="FFFFFF"/>
                </a:solidFill>
              </a:rPr>
              <a:t>	Absorción                	redistribución </a:t>
            </a:r>
          </a:p>
          <a:p>
            <a:pPr>
              <a:spcBef>
                <a:spcPts val="1125"/>
              </a:spcBef>
              <a:buClr>
                <a:srgbClr val="FFFFFF"/>
              </a:buClr>
              <a:buSzPct val="100000"/>
            </a:pPr>
            <a:r>
              <a:rPr lang="en-GB" altLang="es-ES">
                <a:solidFill>
                  <a:srgbClr val="FFFFFF"/>
                </a:solidFill>
              </a:rPr>
              <a:t>                  eliminación </a:t>
            </a:r>
          </a:p>
        </p:txBody>
      </p:sp>
      <p:sp>
        <p:nvSpPr>
          <p:cNvPr id="1269765" name="Line 5"/>
          <p:cNvSpPr>
            <a:spLocks noChangeShapeType="1"/>
          </p:cNvSpPr>
          <p:nvPr/>
        </p:nvSpPr>
        <p:spPr bwMode="auto">
          <a:xfrm>
            <a:off x="3792539" y="5589588"/>
            <a:ext cx="1587" cy="1444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altLang="en-US">
              <a:latin typeface="Arial" panose="020B0604020202020204" pitchFamily="34" charset="0"/>
            </a:endParaRPr>
          </a:p>
        </p:txBody>
      </p:sp>
      <p:sp>
        <p:nvSpPr>
          <p:cNvPr id="1269766" name="Line 6"/>
          <p:cNvSpPr>
            <a:spLocks noChangeShapeType="1"/>
          </p:cNvSpPr>
          <p:nvPr/>
        </p:nvSpPr>
        <p:spPr bwMode="auto">
          <a:xfrm flipV="1">
            <a:off x="4095751" y="5786439"/>
            <a:ext cx="785813" cy="460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altLang="en-US">
              <a:latin typeface="Arial" panose="020B0604020202020204" pitchFamily="34" charset="0"/>
            </a:endParaRPr>
          </a:p>
        </p:txBody>
      </p:sp>
      <p:sp>
        <p:nvSpPr>
          <p:cNvPr id="1269767" name="Line 7"/>
          <p:cNvSpPr>
            <a:spLocks noChangeShapeType="1"/>
          </p:cNvSpPr>
          <p:nvPr/>
        </p:nvSpPr>
        <p:spPr bwMode="auto">
          <a:xfrm flipH="1">
            <a:off x="4953000" y="6286500"/>
            <a:ext cx="12588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7640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09" name="Text Box 1"/>
          <p:cNvSpPr txBox="1">
            <a:spLocks noChangeArrowheads="1"/>
          </p:cNvSpPr>
          <p:nvPr/>
        </p:nvSpPr>
        <p:spPr bwMode="auto">
          <a:xfrm>
            <a:off x="1952626" y="-71438"/>
            <a:ext cx="8532813" cy="529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25438" indent="-325438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500"/>
              </a:spcBef>
              <a:buSzPct val="100000"/>
            </a:pPr>
            <a:r>
              <a:rPr lang="en-GB" altLang="es-ES" sz="4000" dirty="0"/>
              <a:t>                 </a:t>
            </a:r>
            <a:r>
              <a:rPr lang="en-GB" altLang="es-ES" sz="4000" b="1" dirty="0" smtClean="0"/>
              <a:t>ELIMINACIÓN </a:t>
            </a:r>
            <a:endParaRPr lang="en-GB" altLang="es-ES" sz="4000" b="1" dirty="0"/>
          </a:p>
          <a:p>
            <a:pPr>
              <a:spcBef>
                <a:spcPts val="1500"/>
              </a:spcBef>
              <a:buSzPct val="100000"/>
            </a:pPr>
            <a:endParaRPr lang="en-GB" altLang="es-ES" sz="2800" dirty="0" smtClean="0"/>
          </a:p>
          <a:p>
            <a:pPr>
              <a:spcBef>
                <a:spcPts val="1500"/>
              </a:spcBef>
              <a:buSzPct val="100000"/>
            </a:pPr>
            <a:r>
              <a:rPr lang="en-GB" altLang="es-ES" sz="2800" dirty="0" err="1" smtClean="0"/>
              <a:t>Es</a:t>
            </a:r>
            <a:r>
              <a:rPr lang="en-GB" altLang="es-ES" sz="2800" dirty="0" smtClean="0"/>
              <a:t> </a:t>
            </a:r>
            <a:r>
              <a:rPr lang="en-GB" altLang="es-ES" sz="2800" dirty="0"/>
              <a:t>la </a:t>
            </a:r>
            <a:r>
              <a:rPr lang="en-GB" altLang="es-ES" sz="2800" dirty="0" err="1"/>
              <a:t>cantidad</a:t>
            </a:r>
            <a:r>
              <a:rPr lang="en-GB" altLang="es-ES" sz="2800" dirty="0"/>
              <a:t> de </a:t>
            </a:r>
            <a:r>
              <a:rPr lang="en-GB" altLang="es-ES" sz="2800" dirty="0" err="1"/>
              <a:t>fármaco</a:t>
            </a:r>
            <a:r>
              <a:rPr lang="en-GB" altLang="es-ES" sz="2800" dirty="0"/>
              <a:t> </a:t>
            </a:r>
            <a:r>
              <a:rPr lang="en-GB" altLang="es-ES" sz="2800" dirty="0" err="1"/>
              <a:t>que</a:t>
            </a:r>
            <a:r>
              <a:rPr lang="en-GB" altLang="es-ES" sz="2800" dirty="0"/>
              <a:t> se </a:t>
            </a:r>
            <a:r>
              <a:rPr lang="en-GB" altLang="es-ES" sz="2800" dirty="0" err="1"/>
              <a:t>elimina</a:t>
            </a:r>
            <a:r>
              <a:rPr lang="en-GB" altLang="es-ES" sz="2800" dirty="0"/>
              <a:t> en </a:t>
            </a:r>
            <a:r>
              <a:rPr lang="en-GB" altLang="es-ES" sz="2800" dirty="0" err="1"/>
              <a:t>una</a:t>
            </a:r>
            <a:r>
              <a:rPr lang="en-GB" altLang="es-ES" sz="2800" dirty="0"/>
              <a:t> </a:t>
            </a:r>
            <a:r>
              <a:rPr lang="en-GB" altLang="es-ES" sz="2800" dirty="0" err="1"/>
              <a:t>unidad</a:t>
            </a:r>
            <a:r>
              <a:rPr lang="en-GB" altLang="es-ES" sz="2800" dirty="0"/>
              <a:t> de </a:t>
            </a:r>
            <a:r>
              <a:rPr lang="en-GB" altLang="es-ES" sz="2800" dirty="0" err="1"/>
              <a:t>tiempo</a:t>
            </a:r>
            <a:r>
              <a:rPr lang="en-GB" altLang="es-ES" sz="2800" dirty="0"/>
              <a:t> (</a:t>
            </a:r>
            <a:r>
              <a:rPr lang="en-GB" altLang="es-ES" sz="2800" dirty="0" err="1"/>
              <a:t>Ke</a:t>
            </a:r>
            <a:r>
              <a:rPr lang="en-GB" altLang="es-ES" sz="2800" dirty="0"/>
              <a:t>)</a:t>
            </a:r>
            <a:r>
              <a:rPr lang="ar-SA" altLang="es-ES" sz="2800" dirty="0"/>
              <a:t>‏</a:t>
            </a:r>
            <a:endParaRPr lang="en-GB" altLang="es-ES" sz="2800" dirty="0"/>
          </a:p>
          <a:p>
            <a:pPr>
              <a:spcBef>
                <a:spcPts val="1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2800" dirty="0" err="1"/>
              <a:t>Fracción</a:t>
            </a:r>
            <a:r>
              <a:rPr lang="en-GB" altLang="es-ES" sz="2800" dirty="0"/>
              <a:t> de </a:t>
            </a:r>
            <a:r>
              <a:rPr lang="en-GB" altLang="es-ES" sz="2800" dirty="0" err="1"/>
              <a:t>aclararamiento</a:t>
            </a:r>
            <a:r>
              <a:rPr lang="en-GB" altLang="es-ES" sz="2800" dirty="0"/>
              <a:t> del </a:t>
            </a:r>
            <a:r>
              <a:rPr lang="en-GB" altLang="es-ES" sz="2800" dirty="0" err="1"/>
              <a:t>medicamento</a:t>
            </a:r>
            <a:r>
              <a:rPr lang="en-GB" altLang="es-ES" sz="2800" dirty="0"/>
              <a:t> (k)</a:t>
            </a:r>
            <a:r>
              <a:rPr lang="ar-SA" altLang="es-ES" sz="2800" dirty="0"/>
              <a:t>‏</a:t>
            </a:r>
            <a:endParaRPr lang="en-GB" altLang="es-ES" sz="2800" dirty="0"/>
          </a:p>
          <a:p>
            <a:pPr>
              <a:spcBef>
                <a:spcPts val="1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2800" dirty="0" err="1"/>
              <a:t>Volumen</a:t>
            </a:r>
            <a:r>
              <a:rPr lang="en-GB" altLang="es-ES" sz="2800" dirty="0"/>
              <a:t> de </a:t>
            </a:r>
            <a:r>
              <a:rPr lang="en-GB" altLang="es-ES" sz="2800" dirty="0" err="1"/>
              <a:t>distribución</a:t>
            </a:r>
            <a:r>
              <a:rPr lang="en-GB" altLang="es-ES" sz="2800" dirty="0"/>
              <a:t> </a:t>
            </a:r>
          </a:p>
          <a:p>
            <a:pPr>
              <a:spcBef>
                <a:spcPts val="1500"/>
              </a:spcBef>
              <a:buSzPct val="100000"/>
            </a:pPr>
            <a:r>
              <a:rPr lang="en-GB" altLang="es-ES" sz="2800" dirty="0"/>
              <a:t>                  </a:t>
            </a:r>
            <a:r>
              <a:rPr lang="en-GB" altLang="es-ES" sz="2800" dirty="0" err="1"/>
              <a:t>Ke</a:t>
            </a:r>
            <a:r>
              <a:rPr lang="en-GB" altLang="es-ES" sz="2800" dirty="0"/>
              <a:t>= K / v</a:t>
            </a:r>
          </a:p>
          <a:p>
            <a:pPr>
              <a:spcBef>
                <a:spcPts val="1500"/>
              </a:spcBef>
              <a:buSzPct val="100000"/>
            </a:pPr>
            <a:endParaRPr lang="en-GB" altLang="es-ES" sz="2800" dirty="0">
              <a:latin typeface="Calibri" panose="020F0502020204030204" pitchFamily="34" charset="0"/>
            </a:endParaRPr>
          </a:p>
          <a:p>
            <a:pPr>
              <a:spcBef>
                <a:spcPts val="1125"/>
              </a:spcBef>
              <a:buSzPct val="100000"/>
            </a:pPr>
            <a:endParaRPr lang="en-GB" alt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2131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7" name="1 Rectángulo"/>
          <p:cNvSpPr>
            <a:spLocks noChangeArrowheads="1"/>
          </p:cNvSpPr>
          <p:nvPr/>
        </p:nvSpPr>
        <p:spPr bwMode="auto">
          <a:xfrm>
            <a:off x="2024063" y="571500"/>
            <a:ext cx="8001000" cy="455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25438" indent="-325438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500"/>
              </a:spcBef>
              <a:buSzPct val="100000"/>
            </a:pPr>
            <a:r>
              <a:rPr lang="en-GB" altLang="es-ES" sz="3200" dirty="0" err="1"/>
              <a:t>Por</a:t>
            </a:r>
            <a:r>
              <a:rPr lang="en-GB" altLang="es-ES" sz="3200" dirty="0"/>
              <a:t> la </a:t>
            </a:r>
            <a:r>
              <a:rPr lang="en-GB" altLang="es-ES" sz="3200" dirty="0" err="1"/>
              <a:t>vía</a:t>
            </a:r>
            <a:r>
              <a:rPr lang="en-GB" altLang="es-ES" sz="3200" dirty="0"/>
              <a:t> de </a:t>
            </a:r>
            <a:r>
              <a:rPr lang="en-GB" altLang="es-ES" sz="3200" dirty="0" err="1"/>
              <a:t>excreción</a:t>
            </a:r>
            <a:r>
              <a:rPr lang="en-GB" altLang="es-ES" sz="3200" dirty="0"/>
              <a:t> los </a:t>
            </a:r>
            <a:r>
              <a:rPr lang="en-GB" altLang="es-ES" sz="3200" dirty="0" err="1"/>
              <a:t>medicamentos</a:t>
            </a:r>
            <a:r>
              <a:rPr lang="en-GB" altLang="es-ES" sz="3200" dirty="0"/>
              <a:t> se </a:t>
            </a:r>
            <a:r>
              <a:rPr lang="en-GB" altLang="es-ES" sz="3200" dirty="0" err="1"/>
              <a:t>distribuyen</a:t>
            </a:r>
            <a:r>
              <a:rPr lang="en-GB" altLang="es-ES" sz="3200" dirty="0"/>
              <a:t> en </a:t>
            </a:r>
            <a:r>
              <a:rPr lang="en-GB" altLang="es-ES" sz="3200" dirty="0" err="1"/>
              <a:t>tres</a:t>
            </a:r>
            <a:r>
              <a:rPr lang="en-GB" altLang="es-ES" sz="3200" dirty="0"/>
              <a:t> </a:t>
            </a:r>
            <a:r>
              <a:rPr lang="en-GB" altLang="es-ES" sz="3200" dirty="0" err="1"/>
              <a:t>grupos</a:t>
            </a:r>
            <a:r>
              <a:rPr lang="en-GB" altLang="es-ES" sz="3200" dirty="0"/>
              <a:t> :</a:t>
            </a:r>
          </a:p>
          <a:p>
            <a:pPr>
              <a:spcBef>
                <a:spcPts val="1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/>
              <a:t>Medicamentos</a:t>
            </a:r>
            <a:r>
              <a:rPr lang="en-GB" altLang="es-ES" sz="3200" dirty="0"/>
              <a:t> </a:t>
            </a:r>
            <a:r>
              <a:rPr lang="en-GB" altLang="es-ES" sz="3200" dirty="0" err="1"/>
              <a:t>que</a:t>
            </a:r>
            <a:r>
              <a:rPr lang="en-GB" altLang="es-ES" sz="3200" dirty="0"/>
              <a:t> se </a:t>
            </a:r>
            <a:r>
              <a:rPr lang="en-GB" altLang="es-ES" sz="3200" dirty="0" err="1"/>
              <a:t>excretan</a:t>
            </a:r>
            <a:r>
              <a:rPr lang="en-GB" altLang="es-ES" sz="3200" dirty="0"/>
              <a:t> </a:t>
            </a:r>
            <a:r>
              <a:rPr lang="en-GB" altLang="es-ES" sz="3200" dirty="0" err="1"/>
              <a:t>por</a:t>
            </a:r>
            <a:r>
              <a:rPr lang="en-GB" altLang="es-ES" sz="3200" dirty="0"/>
              <a:t> el </a:t>
            </a:r>
            <a:r>
              <a:rPr lang="en-GB" altLang="es-ES" sz="3200" dirty="0" err="1"/>
              <a:t>riñón</a:t>
            </a:r>
            <a:endParaRPr lang="en-GB" altLang="es-ES" sz="3200" dirty="0"/>
          </a:p>
          <a:p>
            <a:pPr>
              <a:spcBef>
                <a:spcPts val="1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/>
              <a:t>Medicamentos</a:t>
            </a:r>
            <a:r>
              <a:rPr lang="en-GB" altLang="es-ES" sz="3200" dirty="0"/>
              <a:t> </a:t>
            </a:r>
            <a:r>
              <a:rPr lang="en-GB" altLang="es-ES" sz="3200" dirty="0" err="1"/>
              <a:t>que</a:t>
            </a:r>
            <a:r>
              <a:rPr lang="en-GB" altLang="es-ES" sz="3200" dirty="0"/>
              <a:t> se </a:t>
            </a:r>
            <a:r>
              <a:rPr lang="en-GB" altLang="es-ES" sz="3200" dirty="0" err="1"/>
              <a:t>eliminan</a:t>
            </a:r>
            <a:r>
              <a:rPr lang="en-GB" altLang="es-ES" sz="3200" dirty="0"/>
              <a:t> </a:t>
            </a:r>
            <a:r>
              <a:rPr lang="en-GB" altLang="es-ES" sz="3200" dirty="0" err="1"/>
              <a:t>por</a:t>
            </a:r>
            <a:r>
              <a:rPr lang="en-GB" altLang="es-ES" sz="3200" dirty="0"/>
              <a:t> </a:t>
            </a:r>
            <a:r>
              <a:rPr lang="en-GB" altLang="es-ES" sz="3200" dirty="0" err="1"/>
              <a:t>procesos</a:t>
            </a:r>
            <a:r>
              <a:rPr lang="en-GB" altLang="es-ES" sz="3200" dirty="0"/>
              <a:t> extra </a:t>
            </a:r>
            <a:r>
              <a:rPr lang="en-GB" altLang="es-ES" sz="3200" dirty="0" err="1"/>
              <a:t>renales</a:t>
            </a:r>
            <a:r>
              <a:rPr lang="en-GB" altLang="es-ES" sz="3200" dirty="0"/>
              <a:t> </a:t>
            </a:r>
          </a:p>
          <a:p>
            <a:pPr>
              <a:spcBef>
                <a:spcPts val="1125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/>
              <a:t>Medicamentos</a:t>
            </a:r>
            <a:r>
              <a:rPr lang="en-GB" altLang="es-ES" sz="3200" dirty="0"/>
              <a:t> de </a:t>
            </a:r>
            <a:r>
              <a:rPr lang="en-GB" altLang="es-ES" sz="3200" dirty="0" err="1"/>
              <a:t>compartimiento</a:t>
            </a:r>
            <a:r>
              <a:rPr lang="en-GB" altLang="es-ES" sz="3200" dirty="0"/>
              <a:t> </a:t>
            </a:r>
            <a:r>
              <a:rPr lang="en-GB" altLang="es-ES" sz="3200" dirty="0" err="1"/>
              <a:t>intermedio</a:t>
            </a:r>
            <a:r>
              <a:rPr lang="en-GB" altLang="es-ES" sz="3200" dirty="0"/>
              <a:t> </a:t>
            </a:r>
            <a:endParaRPr lang="es-ES_tradnl" altLang="es-ES" sz="3200" dirty="0"/>
          </a:p>
        </p:txBody>
      </p:sp>
    </p:spTree>
    <p:extLst>
      <p:ext uri="{BB962C8B-B14F-4D97-AF65-F5344CB8AC3E}">
        <p14:creationId xmlns:p14="http://schemas.microsoft.com/office/powerpoint/2010/main" val="4209913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1" name="Text Box 1"/>
          <p:cNvSpPr txBox="1">
            <a:spLocks noChangeArrowheads="1"/>
          </p:cNvSpPr>
          <p:nvPr/>
        </p:nvSpPr>
        <p:spPr bwMode="auto">
          <a:xfrm>
            <a:off x="1809751" y="0"/>
            <a:ext cx="8607425" cy="723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500"/>
              </a:spcBef>
              <a:buSzPct val="100000"/>
            </a:pPr>
            <a:r>
              <a:rPr lang="en-GB" altLang="es-ES" sz="3600" dirty="0"/>
              <a:t>   </a:t>
            </a:r>
            <a:r>
              <a:rPr lang="en-GB" altLang="es-ES" sz="3600" b="1" dirty="0"/>
              <a:t>EXCRECIÓN RENAL</a:t>
            </a:r>
          </a:p>
          <a:p>
            <a:pPr>
              <a:spcBef>
                <a:spcPts val="1500"/>
              </a:spcBef>
              <a:buSzPct val="100000"/>
            </a:pPr>
            <a:r>
              <a:rPr lang="en-GB" altLang="es-ES" sz="2400" dirty="0"/>
              <a:t> La </a:t>
            </a:r>
            <a:r>
              <a:rPr lang="en-GB" altLang="es-ES" sz="2400" dirty="0" err="1"/>
              <a:t>repercusión</a:t>
            </a:r>
            <a:r>
              <a:rPr lang="en-GB" altLang="es-ES" sz="2400" dirty="0"/>
              <a:t> de </a:t>
            </a:r>
            <a:r>
              <a:rPr lang="en-GB" altLang="es-ES" sz="2400" dirty="0" err="1"/>
              <a:t>lRC</a:t>
            </a:r>
            <a:r>
              <a:rPr lang="en-GB" altLang="es-ES" sz="2400" dirty="0"/>
              <a:t>  </a:t>
            </a:r>
            <a:r>
              <a:rPr lang="en-GB" altLang="es-ES" sz="2400" dirty="0" err="1"/>
              <a:t>depende</a:t>
            </a:r>
            <a:r>
              <a:rPr lang="en-GB" altLang="es-ES" sz="2400" dirty="0"/>
              <a:t> de la </a:t>
            </a:r>
            <a:r>
              <a:rPr lang="en-GB" altLang="es-ES" sz="2400" dirty="0" err="1"/>
              <a:t>cantidad</a:t>
            </a:r>
            <a:r>
              <a:rPr lang="en-GB" altLang="es-ES" sz="2400" dirty="0"/>
              <a:t> de </a:t>
            </a:r>
            <a:r>
              <a:rPr lang="en-GB" altLang="es-ES" sz="2400" dirty="0" err="1"/>
              <a:t>fármaco</a:t>
            </a:r>
            <a:r>
              <a:rPr lang="en-GB" altLang="es-ES" sz="2400" dirty="0"/>
              <a:t> </a:t>
            </a:r>
            <a:r>
              <a:rPr lang="en-GB" altLang="es-ES" sz="2400" dirty="0" err="1"/>
              <a:t>que</a:t>
            </a:r>
            <a:r>
              <a:rPr lang="en-GB" altLang="es-ES" sz="2400" dirty="0"/>
              <a:t> se  </a:t>
            </a:r>
            <a:r>
              <a:rPr lang="en-GB" altLang="es-ES" sz="2400" dirty="0" err="1"/>
              <a:t>elimina</a:t>
            </a:r>
            <a:r>
              <a:rPr lang="en-GB" altLang="es-ES" sz="2400" dirty="0"/>
              <a:t> </a:t>
            </a:r>
            <a:r>
              <a:rPr lang="en-GB" altLang="es-ES" sz="2400" dirty="0" err="1"/>
              <a:t>por</a:t>
            </a:r>
            <a:r>
              <a:rPr lang="en-GB" altLang="es-ES" sz="2400" dirty="0"/>
              <a:t> </a:t>
            </a:r>
            <a:r>
              <a:rPr lang="en-GB" altLang="es-ES" sz="2400" dirty="0" err="1"/>
              <a:t>este</a:t>
            </a:r>
            <a:r>
              <a:rPr lang="en-GB" altLang="es-ES" sz="2400" dirty="0"/>
              <a:t> </a:t>
            </a:r>
            <a:r>
              <a:rPr lang="en-GB" altLang="es-ES" sz="2400" dirty="0" err="1"/>
              <a:t>órgano</a:t>
            </a:r>
            <a:r>
              <a:rPr lang="en-GB" altLang="es-ES" sz="2400" dirty="0"/>
              <a:t> </a:t>
            </a:r>
          </a:p>
          <a:p>
            <a:pPr algn="just">
              <a:spcBef>
                <a:spcPts val="1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2400" dirty="0"/>
              <a:t>El t1/2 </a:t>
            </a:r>
            <a:r>
              <a:rPr lang="en-GB" altLang="es-ES" sz="2400" dirty="0" err="1"/>
              <a:t>esta</a:t>
            </a:r>
            <a:r>
              <a:rPr lang="en-GB" altLang="es-ES" sz="2400" dirty="0"/>
              <a:t> </a:t>
            </a:r>
            <a:r>
              <a:rPr lang="en-GB" altLang="es-ES" sz="2400" dirty="0" err="1"/>
              <a:t>relacionado</a:t>
            </a:r>
            <a:r>
              <a:rPr lang="en-GB" altLang="es-ES" sz="2400" dirty="0"/>
              <a:t> </a:t>
            </a:r>
            <a:r>
              <a:rPr lang="en-GB" altLang="es-ES" sz="2400" dirty="0" err="1"/>
              <a:t>directamente</a:t>
            </a:r>
            <a:r>
              <a:rPr lang="en-GB" altLang="es-ES" sz="2400" dirty="0"/>
              <a:t> con el </a:t>
            </a:r>
            <a:r>
              <a:rPr lang="en-GB" altLang="es-ES" sz="2400" dirty="0" err="1"/>
              <a:t>daño</a:t>
            </a:r>
            <a:r>
              <a:rPr lang="en-GB" altLang="es-ES" sz="2400" dirty="0"/>
              <a:t> renal </a:t>
            </a:r>
          </a:p>
          <a:p>
            <a:pPr algn="just">
              <a:spcBef>
                <a:spcPts val="1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2400" dirty="0"/>
              <a:t>Si el FG </a:t>
            </a:r>
            <a:r>
              <a:rPr lang="en-GB" altLang="es-ES" sz="2400" dirty="0" err="1"/>
              <a:t>es</a:t>
            </a:r>
            <a:r>
              <a:rPr lang="en-GB" altLang="es-ES" sz="2400" dirty="0"/>
              <a:t> inferior a 50 mml/min el t ½ se </a:t>
            </a:r>
            <a:r>
              <a:rPr lang="en-GB" altLang="es-ES" sz="2400" dirty="0" err="1"/>
              <a:t>alarga</a:t>
            </a:r>
            <a:r>
              <a:rPr lang="en-GB" altLang="es-ES" sz="2400" dirty="0"/>
              <a:t> .</a:t>
            </a:r>
          </a:p>
          <a:p>
            <a:pPr algn="just">
              <a:spcBef>
                <a:spcPts val="1500"/>
              </a:spcBef>
              <a:buSzPct val="100000"/>
            </a:pPr>
            <a:endParaRPr lang="en-GB" altLang="es-ES" sz="2400" dirty="0"/>
          </a:p>
          <a:p>
            <a:pPr algn="just">
              <a:spcBef>
                <a:spcPts val="1125"/>
              </a:spcBef>
              <a:buSzPct val="100000"/>
            </a:pPr>
            <a:r>
              <a:rPr lang="en-GB" altLang="es-ES" sz="2400" dirty="0"/>
              <a:t>                   </a:t>
            </a:r>
            <a:r>
              <a:rPr lang="en-GB" altLang="es-ES" sz="2400" b="1" dirty="0"/>
              <a:t>USO PRACTICO DE LOS FÁRMACOS EN IRC</a:t>
            </a:r>
          </a:p>
          <a:p>
            <a:pPr algn="just">
              <a:spcBef>
                <a:spcPts val="1500"/>
              </a:spcBef>
              <a:buSzPct val="100000"/>
            </a:pPr>
            <a:r>
              <a:rPr lang="en-GB" altLang="es-ES" sz="2400" dirty="0" err="1"/>
              <a:t>Medir</a:t>
            </a:r>
            <a:r>
              <a:rPr lang="en-GB" altLang="es-ES" sz="2400" dirty="0"/>
              <a:t> la </a:t>
            </a:r>
            <a:r>
              <a:rPr lang="en-GB" altLang="es-ES" sz="2400" dirty="0" err="1"/>
              <a:t>función</a:t>
            </a:r>
            <a:r>
              <a:rPr lang="en-GB" altLang="es-ES" sz="2400" dirty="0"/>
              <a:t> renal </a:t>
            </a:r>
          </a:p>
          <a:p>
            <a:pPr algn="just">
              <a:spcBef>
                <a:spcPts val="1500"/>
              </a:spcBef>
              <a:buSzPct val="100000"/>
            </a:pPr>
            <a:endParaRPr lang="en-GB" altLang="es-ES" sz="2400" dirty="0"/>
          </a:p>
          <a:p>
            <a:pPr algn="just">
              <a:spcBef>
                <a:spcPts val="1500"/>
              </a:spcBef>
              <a:buSzPct val="100000"/>
            </a:pPr>
            <a:r>
              <a:rPr lang="en-GB" altLang="es-ES" sz="2400" dirty="0" err="1"/>
              <a:t>Ajustar</a:t>
            </a:r>
            <a:r>
              <a:rPr lang="en-GB" altLang="es-ES" sz="2400" dirty="0"/>
              <a:t> </a:t>
            </a:r>
            <a:r>
              <a:rPr lang="en-GB" altLang="es-ES" sz="2400" dirty="0" err="1"/>
              <a:t>las</a:t>
            </a:r>
            <a:r>
              <a:rPr lang="en-GB" altLang="es-ES" sz="2400" dirty="0"/>
              <a:t> </a:t>
            </a:r>
            <a:r>
              <a:rPr lang="en-GB" altLang="es-ES" sz="2400" dirty="0" err="1"/>
              <a:t>dósis</a:t>
            </a:r>
            <a:r>
              <a:rPr lang="en-GB" altLang="es-ES" sz="2400" dirty="0"/>
              <a:t> del </a:t>
            </a:r>
            <a:r>
              <a:rPr lang="en-GB" altLang="es-ES" sz="2400" dirty="0" err="1"/>
              <a:t>fármaco</a:t>
            </a:r>
            <a:r>
              <a:rPr lang="en-GB" altLang="es-ES" sz="2400" dirty="0"/>
              <a:t>   </a:t>
            </a:r>
          </a:p>
          <a:p>
            <a:pPr>
              <a:spcBef>
                <a:spcPts val="1500"/>
              </a:spcBef>
              <a:buSzPct val="100000"/>
            </a:pPr>
            <a:endParaRPr lang="en-GB" altLang="es-ES" dirty="0">
              <a:solidFill>
                <a:srgbClr val="000000"/>
              </a:solidFill>
            </a:endParaRPr>
          </a:p>
          <a:p>
            <a:pPr>
              <a:spcBef>
                <a:spcPts val="1500"/>
              </a:spcBef>
              <a:buSzPct val="100000"/>
            </a:pPr>
            <a:endParaRPr lang="en-GB" altLang="es-ES" dirty="0">
              <a:solidFill>
                <a:srgbClr val="000000"/>
              </a:solidFill>
            </a:endParaRPr>
          </a:p>
          <a:p>
            <a:pPr>
              <a:spcBef>
                <a:spcPts val="1125"/>
              </a:spcBef>
              <a:buSzPct val="100000"/>
            </a:pPr>
            <a:endParaRPr lang="en-GB" altLang="es-ES" dirty="0">
              <a:solidFill>
                <a:srgbClr val="000000"/>
              </a:solidFill>
            </a:endParaRPr>
          </a:p>
          <a:p>
            <a:pPr>
              <a:spcBef>
                <a:spcPts val="1125"/>
              </a:spcBef>
              <a:buSzPct val="100000"/>
            </a:pPr>
            <a:r>
              <a:rPr lang="en-GB" altLang="es-E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74882" name="AutoShape 2"/>
          <p:cNvSpPr>
            <a:spLocks/>
          </p:cNvSpPr>
          <p:nvPr/>
        </p:nvSpPr>
        <p:spPr bwMode="auto">
          <a:xfrm>
            <a:off x="6167439" y="4437063"/>
            <a:ext cx="287337" cy="1657350"/>
          </a:xfrm>
          <a:prstGeom prst="leftBrace">
            <a:avLst>
              <a:gd name="adj1" fmla="val 47960"/>
              <a:gd name="adj2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74883" name="Text Box 3"/>
          <p:cNvSpPr txBox="1">
            <a:spLocks noChangeArrowheads="1"/>
          </p:cNvSpPr>
          <p:nvPr/>
        </p:nvSpPr>
        <p:spPr bwMode="auto">
          <a:xfrm>
            <a:off x="6524625" y="4572001"/>
            <a:ext cx="259238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25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2000"/>
              <a:t>choque </a:t>
            </a:r>
          </a:p>
          <a:p>
            <a:pPr>
              <a:spcBef>
                <a:spcPts val="125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2000"/>
              <a:t>mantenimiento </a:t>
            </a:r>
          </a:p>
          <a:p>
            <a:pPr>
              <a:spcBef>
                <a:spcPts val="1125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2000"/>
              <a:t>intervalo posológico </a:t>
            </a:r>
          </a:p>
        </p:txBody>
      </p:sp>
    </p:spTree>
    <p:extLst>
      <p:ext uri="{BB962C8B-B14F-4D97-AF65-F5344CB8AC3E}">
        <p14:creationId xmlns:p14="http://schemas.microsoft.com/office/powerpoint/2010/main" val="281431938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768</Words>
  <Application>Microsoft Office PowerPoint</Application>
  <PresentationFormat>Panorámica</PresentationFormat>
  <Paragraphs>200</Paragraphs>
  <Slides>19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SimSun</vt:lpstr>
      <vt:lpstr>Arial</vt:lpstr>
      <vt:lpstr>Arial Black</vt:lpstr>
      <vt:lpstr>Calibri</vt:lpstr>
      <vt:lpstr>Garamond</vt:lpstr>
      <vt:lpstr>Matisse ITC</vt:lpstr>
      <vt:lpstr>Tempus Sans ITC</vt:lpstr>
      <vt:lpstr>Times New Roman</vt:lpstr>
      <vt:lpstr>Wingdings</vt:lpstr>
      <vt:lpstr>Orgánico</vt:lpstr>
      <vt:lpstr>FARMACOTERAPIA EN INSUFICIENCIA RENAL</vt:lpstr>
      <vt:lpstr>Presentación de PowerPoint</vt:lpstr>
      <vt:lpstr>Presentación de PowerPoint</vt:lpstr>
      <vt:lpstr>Presentación de PowerPoint</vt:lpstr>
      <vt:lpstr>Presentación de PowerPoint</vt:lpstr>
      <vt:lpstr>        DISTRIBUCIÓN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FARMACOTERAPIA EN INSUFICIENCIA RENAL</dc:title>
  <dc:creator>Usuario</dc:creator>
  <cp:lastModifiedBy>Cuenta Microsoft</cp:lastModifiedBy>
  <cp:revision>2</cp:revision>
  <dcterms:created xsi:type="dcterms:W3CDTF">2020-04-14T19:55:15Z</dcterms:created>
  <dcterms:modified xsi:type="dcterms:W3CDTF">2022-04-12T22:39:45Z</dcterms:modified>
</cp:coreProperties>
</file>