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13D86-8609-4CA4-827E-8715FC78084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F5059-8FBC-47A4-84DD-F4432C97F0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54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526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526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526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7DF0C34-80C6-472C-AC44-1E9FD57F6F25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57356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71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711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711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F4D0368-C029-40B3-8BD8-937A2D4E047D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7561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731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731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731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A4F08E9-9072-4D7D-8C8A-8524DFD5EA19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814093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752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752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752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13E2519-E171-49BB-AA16-50D3BFC8CDBA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36940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772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772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772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0633675-7139-42EF-A1BA-05F544716E55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0482485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792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793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793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BCB7CAD-DBC5-4B81-BB64-8DF028F1D38F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313817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813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13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13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95C3F8-F8C2-4CAC-B28A-9468FC82D088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45244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833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33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33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FE522B9-2ACC-4A47-B7F6-6983A3EB12C1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301114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854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54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54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311A369-4A0E-4D94-8DFC-C53D7C3A5484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79634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4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874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74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74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24BC74-E16E-4A6D-8E9E-A52F4A8D8DB6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281468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895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895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895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56D9B5-1DC3-4335-8963-5E2A7B92E481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3766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547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547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547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0D906FF-7B88-4584-A158-79EFE0DD549D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74847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915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915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915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A13E3C1-9772-445A-B401-A905C9351495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486710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936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936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936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998D5AA-1D4B-4CC9-AB4F-CC7408EA7522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11242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956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956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956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00442AC-202F-461B-8173-4C204D9D5369}" type="slidenum">
              <a:rPr lang="es-ES_tradnl" altLang="es-ES"/>
              <a:pPr/>
              <a:t>22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587399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977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977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977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47A7537-7446-45FF-A4ED-534489355A20}" type="slidenum">
              <a:rPr lang="es-ES_tradnl" altLang="es-ES"/>
              <a:pPr/>
              <a:t>23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04628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997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997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997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19E07F3-F00E-45A9-9A94-43577CF5EA81}" type="slidenum">
              <a:rPr lang="es-ES_tradnl" altLang="es-ES"/>
              <a:pPr/>
              <a:t>24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512070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018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018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018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6FA88E8-DCB5-4186-94C6-EB1BD4BFF751}" type="slidenum">
              <a:rPr lang="es-ES_tradnl" altLang="es-ES"/>
              <a:pPr/>
              <a:t>26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0369241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038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038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038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B1DD785-DD6B-4CE8-8C03-B62BE6A0D8E3}" type="slidenum">
              <a:rPr lang="es-ES_tradnl" altLang="es-ES"/>
              <a:pPr/>
              <a:t>27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8887380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059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059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059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1CE1566-A5E9-46CC-96B4-135AAA56CF89}" type="slidenum">
              <a:rPr lang="es-ES_tradnl" altLang="es-ES"/>
              <a:pPr/>
              <a:t>28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964592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079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079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079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37CF3C4-6E8A-43FF-A735-AE151232752C}" type="slidenum">
              <a:rPr lang="es-ES_tradnl" altLang="es-ES"/>
              <a:pPr/>
              <a:t>29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868187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100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100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100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CA99EC9-77EB-4DFF-8709-9BCBF6377ABF}" type="slidenum">
              <a:rPr lang="es-ES_tradnl" altLang="es-ES"/>
              <a:pPr/>
              <a:t>30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10036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567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567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567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8B8ADB2-052F-4392-ADEB-927DE1A265F7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67869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120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120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120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88F9A31-37DA-4767-8E16-6B683133FB5E}" type="slidenum">
              <a:rPr lang="es-ES_tradnl" altLang="es-ES"/>
              <a:pPr/>
              <a:t>31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1315703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141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141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141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95E28B3-178B-479A-AA26-E391FF0F42E9}" type="slidenum">
              <a:rPr lang="es-ES_tradnl" altLang="es-ES"/>
              <a:pPr/>
              <a:t>32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082521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161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161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161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856D4BF-76DC-49CB-8682-EA618A6AAD2F}" type="slidenum">
              <a:rPr lang="es-ES_tradnl" altLang="es-ES"/>
              <a:pPr/>
              <a:t>33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8072768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182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182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182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10413A0-05A8-43FE-B068-2EFAC9DAD783}" type="slidenum">
              <a:rPr lang="es-ES_tradnl" altLang="es-ES"/>
              <a:pPr/>
              <a:t>34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462792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202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02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02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2211FED-2C83-4C62-8364-9C925AA4F9E6}" type="slidenum">
              <a:rPr lang="es-ES_tradnl" altLang="es-ES"/>
              <a:pPr/>
              <a:t>35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116585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223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23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23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883EAE0-1706-4750-92B0-77B2629E8FA8}" type="slidenum">
              <a:rPr lang="es-ES_tradnl" altLang="es-ES"/>
              <a:pPr/>
              <a:t>36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254981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243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43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43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3768F4B-0EE6-498E-A036-61025D33D723}" type="slidenum">
              <a:rPr lang="es-ES_tradnl" altLang="es-ES"/>
              <a:pPr/>
              <a:t>37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645875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264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64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64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9F71A28-0316-4D3E-AFF9-A63BAE4C7EBA}" type="slidenum">
              <a:rPr lang="es-ES_tradnl" altLang="es-ES"/>
              <a:pPr/>
              <a:t>38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464463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284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284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284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7C46F2-9854-4B72-A908-46037DA13B56}" type="slidenum">
              <a:rPr lang="es-ES_tradnl" altLang="es-ES"/>
              <a:pPr/>
              <a:t>39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4586904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304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3050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3050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846947-1D58-45FE-BD43-1A8FA085438A}" type="slidenum">
              <a:rPr lang="es-ES_tradnl" altLang="es-ES"/>
              <a:pPr/>
              <a:t>40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3329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8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588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588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588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7DEDB8-655D-4946-9176-10E546CD184B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38263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325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3254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3254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E1C082C-7110-44C5-8D92-14D8ED33B36D}" type="slidenum">
              <a:rPr lang="es-ES_tradnl" altLang="es-ES"/>
              <a:pPr/>
              <a:t>41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00091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608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08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08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EDC364E-A8D5-47F7-9F1D-7CA36867576B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5151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62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29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29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5566FBB-2948-46AA-8DA9-2DE2C4835662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68528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649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49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49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E3943AE-F9D3-4533-B080-902452D45A68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4251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67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70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70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EEF530B-EA14-4B87-968C-EA865F2CF0D2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86629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0690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0690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0690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277EB79-9C85-497F-8B29-3541DDDCC560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06763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63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71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835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0BEB2-F1F4-492C-9BA2-CA1C4F091743}" type="datetime1">
              <a:rPr lang="es-ES" altLang="en-US"/>
              <a:pPr/>
              <a:t>12/04/2022</a:t>
            </a:fld>
            <a:endParaRPr lang="es-ES" alt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F4446-4EF2-4165-A915-5457778C116F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39237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4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391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00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56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3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86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93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39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E8DC2E-57E9-49F1-B1B7-710981CFF3BF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47DE45-49D3-4E88-B05E-12403FFE32C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16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549275"/>
            <a:ext cx="7772400" cy="5581650"/>
          </a:xfrm>
        </p:spPr>
        <p:txBody>
          <a:bodyPr/>
          <a:lstStyle/>
          <a:p>
            <a:pPr marL="325438" indent="-325438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/>
            </a:r>
            <a:br>
              <a:rPr lang="en-GB" altLang="es-ES" dirty="0" smtClean="0"/>
            </a:br>
            <a:endParaRPr lang="en-GB" altLang="es-ES" dirty="0" smtClean="0"/>
          </a:p>
        </p:txBody>
      </p:sp>
      <p:pic>
        <p:nvPicPr>
          <p:cNvPr id="1051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1865219"/>
            <a:ext cx="1837297" cy="2409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1651" name="WordArt 3"/>
          <p:cNvSpPr>
            <a:spLocks noChangeArrowheads="1" noChangeShapeType="1" noTextEdit="1"/>
          </p:cNvSpPr>
          <p:nvPr/>
        </p:nvSpPr>
        <p:spPr bwMode="auto">
          <a:xfrm>
            <a:off x="1116107" y="4340081"/>
            <a:ext cx="10408024" cy="207250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7412"/>
              </a:avLst>
            </a:prstTxWarp>
          </a:bodyPr>
          <a:lstStyle/>
          <a:p>
            <a:pPr algn="ctr"/>
            <a:r>
              <a:rPr lang="es-ES" sz="6600" kern="10" dirty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INSUFICIENCIA RENAL </a:t>
            </a:r>
            <a:r>
              <a:rPr lang="es-ES" sz="66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CRONICA </a:t>
            </a:r>
          </a:p>
          <a:p>
            <a:pPr algn="ctr"/>
            <a:r>
              <a:rPr lang="es-ES" sz="6600" kern="10" dirty="0" smtClean="0"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IRC O ERC</a:t>
            </a:r>
            <a:endParaRPr lang="es-ES" sz="6600" kern="10" dirty="0">
              <a:ln w="9360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0000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051652" name="5 CuadroTexto"/>
          <p:cNvSpPr txBox="1">
            <a:spLocks noChangeArrowheads="1"/>
          </p:cNvSpPr>
          <p:nvPr/>
        </p:nvSpPr>
        <p:spPr bwMode="auto">
          <a:xfrm>
            <a:off x="1230631" y="0"/>
            <a:ext cx="8715936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_tradnl" altLang="es-ES" sz="138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5</a:t>
            </a:r>
            <a:endParaRPr lang="es-ES_tradnl" altLang="es-ES" sz="1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60513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SINDROME UREMICO</a:t>
            </a:r>
          </a:p>
        </p:txBody>
      </p:sp>
      <p:sp>
        <p:nvSpPr>
          <p:cNvPr id="1070082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428751"/>
            <a:ext cx="8229600" cy="4525963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Estadio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final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evolución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insuficiencia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renal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Afectación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multisistémica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debido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retención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sustancias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alteraciones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hormonales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metabólicos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transtornos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hidroelectrolíticos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59550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15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TRASTORNOS HIDROELECTROLITICOS</a:t>
            </a:r>
          </a:p>
        </p:txBody>
      </p:sp>
      <p:sp>
        <p:nvSpPr>
          <p:cNvPr id="1072130" name="Rectangle 2"/>
          <p:cNvSpPr>
            <a:spLocks noGrp="1" noChangeArrowheads="1"/>
          </p:cNvSpPr>
          <p:nvPr>
            <p:ph idx="1"/>
          </p:nvPr>
        </p:nvSpPr>
        <p:spPr>
          <a:xfrm>
            <a:off x="1814945" y="1876657"/>
            <a:ext cx="8229600" cy="4525963"/>
          </a:xfrm>
        </p:spPr>
        <p:txBody>
          <a:bodyPr/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Deterioro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capacidad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concentración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urinaria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recurre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poliuria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excretar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solutos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dieta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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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expasión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LEC 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edema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HTA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IRC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avanzada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hiperpotasemia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Deterioro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excreción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H+  acidosis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metabólica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5080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7" name="Rectangle 1"/>
          <p:cNvSpPr>
            <a:spLocks noGrp="1" noChangeArrowheads="1"/>
          </p:cNvSpPr>
          <p:nvPr>
            <p:ph type="title"/>
          </p:nvPr>
        </p:nvSpPr>
        <p:spPr>
          <a:xfrm>
            <a:off x="2024064" y="428626"/>
            <a:ext cx="8715375" cy="1463675"/>
          </a:xfrm>
        </p:spPr>
        <p:txBody>
          <a:bodyPr>
            <a:normAutofit fontScale="90000"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DEL METABOLISMO,</a:t>
            </a:r>
            <a:b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HC, LIPIDOS Y PROTEINAS</a:t>
            </a:r>
          </a:p>
        </p:txBody>
      </p:sp>
      <p:sp>
        <p:nvSpPr>
          <p:cNvPr id="1074178" name="Rectangle 2"/>
          <p:cNvSpPr>
            <a:spLocks noGrp="1" noChangeArrowheads="1"/>
          </p:cNvSpPr>
          <p:nvPr>
            <p:ph idx="1"/>
          </p:nvPr>
        </p:nvSpPr>
        <p:spPr>
          <a:xfrm>
            <a:off x="2266950" y="1778001"/>
            <a:ext cx="8229600" cy="4525963"/>
          </a:xfrm>
        </p:spPr>
        <p:txBody>
          <a:bodyPr/>
          <a:lstStyle/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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tolerancia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sobrecarga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glucosa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glicemia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basal normal,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hiperinsulinemia</a:t>
            </a:r>
            <a:r>
              <a:rPr lang="en-GB" alt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hiperglucagonemia</a:t>
            </a:r>
            <a:endParaRPr lang="en-GB" alt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balance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nitrogenado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(-),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pierden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masa muscular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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cantidad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corporal total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albúmina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hipertrigliceridemia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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catabolismo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lipoproteínas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34013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207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CARDIOVASCULARES</a:t>
            </a:r>
          </a:p>
        </p:txBody>
      </p:sp>
      <p:sp>
        <p:nvSpPr>
          <p:cNvPr id="107622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HTA (80%pacientes </a:t>
            </a:r>
            <a:r>
              <a:rPr lang="en-GB" altLang="es-ES" dirty="0" err="1" smtClean="0"/>
              <a:t>Sd.urémico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Pericarditis </a:t>
            </a:r>
            <a:r>
              <a:rPr lang="en-GB" altLang="es-ES" dirty="0" err="1" smtClean="0"/>
              <a:t>urémica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Cardiopatía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isquémica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Miocardiopatía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urémica</a:t>
            </a:r>
            <a:endParaRPr lang="en-GB" altLang="es-ES" dirty="0" smtClean="0"/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calcificaciones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válvula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aórtica</a:t>
            </a:r>
            <a:r>
              <a:rPr lang="en-GB" altLang="es-ES" sz="3200" dirty="0"/>
              <a:t> o mitral, </a:t>
            </a:r>
            <a:r>
              <a:rPr lang="en-GB" altLang="es-ES" sz="3200" dirty="0" err="1"/>
              <a:t>miocardio</a:t>
            </a:r>
            <a:r>
              <a:rPr lang="en-GB" altLang="es-ES" sz="3200" dirty="0"/>
              <a:t>, </a:t>
            </a:r>
            <a:r>
              <a:rPr lang="en-GB" altLang="es-ES" sz="3200" dirty="0" err="1"/>
              <a:t>arritmias</a:t>
            </a:r>
            <a:endParaRPr lang="en-GB" altLang="es-ES" sz="3200" dirty="0"/>
          </a:p>
          <a:p>
            <a:pPr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75681367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785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GASTROINTESTINALES</a:t>
            </a:r>
          </a:p>
        </p:txBody>
      </p:sp>
      <p:sp>
        <p:nvSpPr>
          <p:cNvPr id="107827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03413"/>
            <a:ext cx="8229600" cy="4525962"/>
          </a:xfrm>
        </p:spPr>
        <p:txBody>
          <a:bodyPr/>
          <a:lstStyle/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Anorexia, nauseas,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vómitos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estomatitis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gingivitis,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parotiditis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metálico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fetor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urémico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lesiones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focales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hemorrágicas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esófago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erosiones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superficiales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mucosa GI</a:t>
            </a: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alteraciones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hemostasia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uso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heparina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hemodiálisis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favorecen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hemorragia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600" dirty="0"/>
          </a:p>
        </p:txBody>
      </p:sp>
    </p:spTree>
    <p:extLst>
      <p:ext uri="{BB962C8B-B14F-4D97-AF65-F5344CB8AC3E}">
        <p14:creationId xmlns:p14="http://schemas.microsoft.com/office/powerpoint/2010/main" val="262895404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0" y="214313"/>
            <a:ext cx="91440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TRANSTORNOS HEMATOLOGICOS</a:t>
            </a:r>
          </a:p>
        </p:txBody>
      </p:sp>
      <p:sp>
        <p:nvSpPr>
          <p:cNvPr id="1080322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331913"/>
            <a:ext cx="8229600" cy="4525962"/>
          </a:xfrm>
        </p:spPr>
        <p:txBody>
          <a:bodyPr/>
          <a:lstStyle/>
          <a:p>
            <a:pPr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Anemia</a:t>
            </a:r>
          </a:p>
          <a:p>
            <a:pPr lvl="1">
              <a:spcBef>
                <a:spcPts val="5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déficit producción eritropoyetina</a:t>
            </a:r>
          </a:p>
          <a:p>
            <a:pPr lvl="1">
              <a:spcBef>
                <a:spcPts val="550"/>
              </a:spcBef>
              <a:buFont typeface="Symbol" panose="05050102010706020507" pitchFamily="18" charset="2"/>
              <a:buChar char="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vida media eritrocitaria: hemólisis (ef.tóxico sd.urémico)</a:t>
            </a:r>
            <a:r>
              <a:rPr lang="ar-SA" altLang="es-ES" sz="3200"/>
              <a:t>‏</a:t>
            </a:r>
            <a:endParaRPr lang="en-GB" altLang="es-ES" sz="3200"/>
          </a:p>
          <a:p>
            <a:pPr lvl="1">
              <a:spcBef>
                <a:spcPts val="550"/>
              </a:spcBef>
              <a:buFont typeface="Symbol" panose="05050102010706020507" pitchFamily="18" charset="2"/>
              <a:buChar char="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eritropoyesis : sustancias tóxicas urémicas</a:t>
            </a:r>
          </a:p>
          <a:p>
            <a:pPr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deterioro función granulocitos (se altera quimotáxis y capacidad bactericida)</a:t>
            </a:r>
            <a:r>
              <a:rPr lang="ar-SA" altLang="es-ES" smtClean="0"/>
              <a:t>‏</a:t>
            </a:r>
            <a:endParaRPr lang="en-GB" altLang="es-ES" smtClean="0"/>
          </a:p>
          <a:p>
            <a:pPr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defecto plaquetas mediado por factor tóxico plasmático</a:t>
            </a:r>
          </a:p>
        </p:txBody>
      </p:sp>
    </p:spTree>
    <p:extLst>
      <p:ext uri="{BB962C8B-B14F-4D97-AF65-F5344CB8AC3E}">
        <p14:creationId xmlns:p14="http://schemas.microsoft.com/office/powerpoint/2010/main" val="367421013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6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150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OSTEODISTROFIA RENAL</a:t>
            </a:r>
          </a:p>
        </p:txBody>
      </p:sp>
      <p:grpSp>
        <p:nvGrpSpPr>
          <p:cNvPr id="1082370" name="11 Grupo"/>
          <p:cNvGrpSpPr>
            <a:grpSpLocks/>
          </p:cNvGrpSpPr>
          <p:nvPr/>
        </p:nvGrpSpPr>
        <p:grpSpPr bwMode="auto">
          <a:xfrm>
            <a:off x="2514600" y="2133600"/>
            <a:ext cx="7010400" cy="4038600"/>
            <a:chOff x="990600" y="2133600"/>
            <a:chExt cx="7010400" cy="4038600"/>
          </a:xfrm>
        </p:grpSpPr>
        <p:sp>
          <p:nvSpPr>
            <p:cNvPr id="1082371" name="Oval 2"/>
            <p:cNvSpPr>
              <a:spLocks noChangeArrowheads="1"/>
            </p:cNvSpPr>
            <p:nvPr/>
          </p:nvSpPr>
          <p:spPr bwMode="auto">
            <a:xfrm>
              <a:off x="2133600" y="2133600"/>
              <a:ext cx="4648200" cy="838200"/>
            </a:xfrm>
            <a:prstGeom prst="ellipse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Osteodistrofia renal</a:t>
              </a:r>
            </a:p>
          </p:txBody>
        </p:sp>
        <p:sp>
          <p:nvSpPr>
            <p:cNvPr id="1082372" name="AutoShape 3"/>
            <p:cNvSpPr>
              <a:spLocks noChangeArrowheads="1"/>
            </p:cNvSpPr>
            <p:nvPr/>
          </p:nvSpPr>
          <p:spPr bwMode="auto">
            <a:xfrm>
              <a:off x="1143000" y="2362200"/>
              <a:ext cx="457200" cy="1066800"/>
            </a:xfrm>
            <a:prstGeom prst="curvedRightArrow">
              <a:avLst>
                <a:gd name="adj1" fmla="val 45370"/>
                <a:gd name="adj2" fmla="val 92901"/>
                <a:gd name="adj3" fmla="val 33315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 sz="2800"/>
            </a:p>
          </p:txBody>
        </p:sp>
        <p:sp>
          <p:nvSpPr>
            <p:cNvPr id="1082373" name="AutoShape 4"/>
            <p:cNvSpPr>
              <a:spLocks noChangeArrowheads="1"/>
            </p:cNvSpPr>
            <p:nvPr/>
          </p:nvSpPr>
          <p:spPr bwMode="auto">
            <a:xfrm>
              <a:off x="7315200" y="2362200"/>
              <a:ext cx="381000" cy="990600"/>
            </a:xfrm>
            <a:prstGeom prst="curvedLeftArrow">
              <a:avLst>
                <a:gd name="adj1" fmla="val 50556"/>
                <a:gd name="adj2" fmla="val 103519"/>
                <a:gd name="adj3" fmla="val 66648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 sz="2800"/>
            </a:p>
          </p:txBody>
        </p:sp>
        <p:sp>
          <p:nvSpPr>
            <p:cNvPr id="1082374" name="Rectangle 5"/>
            <p:cNvSpPr>
              <a:spLocks noChangeArrowheads="1"/>
            </p:cNvSpPr>
            <p:nvPr/>
          </p:nvSpPr>
          <p:spPr bwMode="auto">
            <a:xfrm>
              <a:off x="990600" y="3657600"/>
              <a:ext cx="2743200" cy="91440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Recambio óseo </a:t>
              </a:r>
              <a:r>
                <a:rPr lang="en-GB" altLang="es-ES" sz="2800">
                  <a:solidFill>
                    <a:srgbClr val="000000"/>
                  </a:solidFill>
                  <a:latin typeface="Symbol" panose="05050102010706020507" pitchFamily="18" charset="2"/>
                </a:rPr>
                <a:t></a:t>
              </a:r>
            </a:p>
          </p:txBody>
        </p:sp>
        <p:sp>
          <p:nvSpPr>
            <p:cNvPr id="1082375" name="Rectangle 6"/>
            <p:cNvSpPr>
              <a:spLocks noChangeArrowheads="1"/>
            </p:cNvSpPr>
            <p:nvPr/>
          </p:nvSpPr>
          <p:spPr bwMode="auto">
            <a:xfrm>
              <a:off x="5257800" y="3657600"/>
              <a:ext cx="2743200" cy="91440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Recambio óseo </a:t>
              </a:r>
              <a:r>
                <a:rPr lang="en-GB" altLang="es-ES" sz="2800">
                  <a:solidFill>
                    <a:srgbClr val="000000"/>
                  </a:solidFill>
                  <a:latin typeface="Symbol" panose="05050102010706020507" pitchFamily="18" charset="2"/>
                </a:rPr>
                <a:t></a:t>
              </a:r>
            </a:p>
          </p:txBody>
        </p:sp>
        <p:sp>
          <p:nvSpPr>
            <p:cNvPr id="1082376" name="Rectangle 7"/>
            <p:cNvSpPr>
              <a:spLocks noChangeArrowheads="1"/>
            </p:cNvSpPr>
            <p:nvPr/>
          </p:nvSpPr>
          <p:spPr bwMode="auto">
            <a:xfrm>
              <a:off x="990600" y="5257800"/>
              <a:ext cx="2743200" cy="91440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Osteitis fibrosa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quística</a:t>
              </a:r>
            </a:p>
          </p:txBody>
        </p:sp>
        <p:sp>
          <p:nvSpPr>
            <p:cNvPr id="1082377" name="Rectangle 8"/>
            <p:cNvSpPr>
              <a:spLocks noChangeArrowheads="1"/>
            </p:cNvSpPr>
            <p:nvPr/>
          </p:nvSpPr>
          <p:spPr bwMode="auto">
            <a:xfrm>
              <a:off x="5257800" y="5257800"/>
              <a:ext cx="2743200" cy="914400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endParaRPr lang="en-GB" altLang="es-ES" sz="280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Osteomalacia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endParaRPr lang="en-GB" altLang="es-ES" sz="2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82378" name="AutoShape 9"/>
            <p:cNvSpPr>
              <a:spLocks noChangeArrowheads="1"/>
            </p:cNvSpPr>
            <p:nvPr/>
          </p:nvSpPr>
          <p:spPr bwMode="auto">
            <a:xfrm>
              <a:off x="2209800" y="4648200"/>
              <a:ext cx="228600" cy="533400"/>
            </a:xfrm>
            <a:prstGeom prst="downArrow">
              <a:avLst>
                <a:gd name="adj1" fmla="val 50000"/>
                <a:gd name="adj2" fmla="val 5829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 sz="2800"/>
            </a:p>
          </p:txBody>
        </p:sp>
        <p:sp>
          <p:nvSpPr>
            <p:cNvPr id="1082379" name="AutoShape 10"/>
            <p:cNvSpPr>
              <a:spLocks noChangeArrowheads="1"/>
            </p:cNvSpPr>
            <p:nvPr/>
          </p:nvSpPr>
          <p:spPr bwMode="auto">
            <a:xfrm>
              <a:off x="6553200" y="4648200"/>
              <a:ext cx="228600" cy="533400"/>
            </a:xfrm>
            <a:prstGeom prst="downArrow">
              <a:avLst>
                <a:gd name="adj1" fmla="val 50000"/>
                <a:gd name="adj2" fmla="val 58290"/>
              </a:avLst>
            </a:prstGeom>
            <a:ln>
              <a:headEnd/>
              <a:tailEnd/>
            </a:ln>
            <a:extLst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 sz="2800"/>
            </a:p>
          </p:txBody>
        </p:sp>
      </p:grpSp>
    </p:spTree>
    <p:extLst>
      <p:ext uri="{BB962C8B-B14F-4D97-AF65-F5344CB8AC3E}">
        <p14:creationId xmlns:p14="http://schemas.microsoft.com/office/powerpoint/2010/main" val="83213492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OSTEODISTROFIA RENAL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44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Osteítis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fibrosa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quística</a:t>
            </a:r>
            <a:endParaRPr lang="en-GB" altLang="es-ES" dirty="0" smtClean="0"/>
          </a:p>
          <a:p>
            <a:pPr lvl="1" algn="just">
              <a:spcBef>
                <a:spcPts val="650"/>
              </a:spcBef>
              <a:buFont typeface="Symbol" panose="05050102010706020507" pitchFamily="18" charset="2"/>
              <a:buChar char="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Symbol" panose="05050102010706020507" pitchFamily="18" charset="2"/>
              </a:rPr>
              <a:t></a:t>
            </a:r>
            <a:r>
              <a:rPr lang="en-GB" altLang="es-ES" sz="3200" dirty="0"/>
              <a:t> </a:t>
            </a:r>
            <a:r>
              <a:rPr lang="en-GB" altLang="es-ES" sz="3200" dirty="0" err="1"/>
              <a:t>número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trabéculas</a:t>
            </a:r>
            <a:endParaRPr lang="en-GB" altLang="es-ES" sz="3200" dirty="0"/>
          </a:p>
          <a:p>
            <a:pPr lvl="1" algn="just">
              <a:spcBef>
                <a:spcPts val="650"/>
              </a:spcBef>
              <a:buFont typeface="Symbol" panose="05050102010706020507" pitchFamily="18" charset="2"/>
              <a:buChar char="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>
                <a:latin typeface="Symbol" panose="05050102010706020507" pitchFamily="18" charset="2"/>
              </a:rPr>
              <a:t></a:t>
            </a:r>
            <a:r>
              <a:rPr lang="en-GB" altLang="es-ES" sz="3200" dirty="0"/>
              <a:t> </a:t>
            </a:r>
            <a:r>
              <a:rPr lang="en-GB" altLang="es-ES" sz="3200" dirty="0" err="1"/>
              <a:t>osteoclastos</a:t>
            </a:r>
            <a:r>
              <a:rPr lang="en-GB" altLang="es-ES" sz="3200" dirty="0"/>
              <a:t> en </a:t>
            </a:r>
            <a:r>
              <a:rPr lang="en-GB" altLang="es-ES" sz="3200" dirty="0" err="1"/>
              <a:t>las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zonas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festoneadas</a:t>
            </a:r>
            <a:r>
              <a:rPr lang="en-GB" altLang="es-ES" sz="3200" dirty="0"/>
              <a:t> de la </a:t>
            </a:r>
            <a:r>
              <a:rPr lang="en-GB" altLang="es-ES" sz="3200" dirty="0" err="1"/>
              <a:t>superficie</a:t>
            </a:r>
            <a:r>
              <a:rPr lang="en-GB" altLang="es-ES" sz="3200" dirty="0"/>
              <a:t> </a:t>
            </a:r>
            <a:r>
              <a:rPr lang="en-GB" altLang="es-ES" sz="3200" dirty="0" err="1"/>
              <a:t>ósea</a:t>
            </a:r>
            <a:r>
              <a:rPr lang="en-GB" altLang="es-ES" sz="3200" dirty="0"/>
              <a:t> (</a:t>
            </a:r>
            <a:r>
              <a:rPr lang="en-GB" altLang="es-ES" sz="3200" dirty="0" err="1"/>
              <a:t>lagunas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Howship</a:t>
            </a:r>
            <a:r>
              <a:rPr lang="en-GB" altLang="es-ES" sz="3200" dirty="0"/>
              <a:t>)</a:t>
            </a:r>
            <a:r>
              <a:rPr lang="ar-SA" altLang="es-ES" sz="3200" dirty="0"/>
              <a:t>‏</a:t>
            </a:r>
            <a:endParaRPr lang="en-GB" altLang="es-ES" sz="3200" dirty="0"/>
          </a:p>
          <a:p>
            <a:pPr lvl="1" algn="just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sustitución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las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células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normales</a:t>
            </a:r>
            <a:r>
              <a:rPr lang="en-GB" altLang="es-ES" sz="3200" dirty="0"/>
              <a:t> y de los </a:t>
            </a:r>
            <a:r>
              <a:rPr lang="en-GB" altLang="es-ES" sz="3200" dirty="0" err="1"/>
              <a:t>elementos</a:t>
            </a:r>
            <a:r>
              <a:rPr lang="en-GB" altLang="es-ES" sz="3200" dirty="0"/>
              <a:t> de la MO 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tej.fibroso</a:t>
            </a: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235559183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OSTEODISTROFIA RENAL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6466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214439"/>
            <a:ext cx="8229600" cy="5045075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Osteomalacia: adultos     (raquitismo: niños)</a:t>
            </a:r>
            <a:r>
              <a:rPr lang="ar-SA" altLang="es-ES" smtClean="0"/>
              <a:t>‏</a:t>
            </a:r>
            <a:endParaRPr lang="en-GB" altLang="es-ES" smtClean="0"/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transtorno que cursa con defecto de mineralización de la matriz orgánica del esqueleto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densidad ósea, pérdida de trabéculas, adelgazamiento de la corteza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presencia de bandas radiotransparentes, geralmente perpendicular a superficie ósea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deformidades óseas desapercibidas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dolor óseo difuso y a la palpación</a:t>
            </a:r>
          </a:p>
        </p:txBody>
      </p:sp>
    </p:spTree>
    <p:extLst>
      <p:ext uri="{BB962C8B-B14F-4D97-AF65-F5344CB8AC3E}">
        <p14:creationId xmlns:p14="http://schemas.microsoft.com/office/powerpoint/2010/main" val="908979574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3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-214313"/>
            <a:ext cx="91440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NEUROLOGICOS</a:t>
            </a:r>
          </a:p>
        </p:txBody>
      </p:sp>
      <p:sp>
        <p:nvSpPr>
          <p:cNvPr id="1088514" name="Rectangle 2"/>
          <p:cNvSpPr>
            <a:spLocks noGrp="1" noChangeArrowheads="1"/>
          </p:cNvSpPr>
          <p:nvPr>
            <p:ph idx="1"/>
          </p:nvPr>
        </p:nvSpPr>
        <p:spPr>
          <a:xfrm>
            <a:off x="1738314" y="642938"/>
            <a:ext cx="8715375" cy="4525962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Afecta SNC y SNP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encefalopatía urémica</a:t>
            </a:r>
          </a:p>
          <a:p>
            <a:pPr algn="just"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neuropatía periférica urémica </a:t>
            </a:r>
          </a:p>
          <a:p>
            <a:pPr lvl="1" algn="just">
              <a:spcBef>
                <a:spcPts val="45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polineuropatía sensitivo motora distal y simétrica, EEII, Sd.piernas inquietas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Sd desequilibrio de diálisis</a:t>
            </a:r>
          </a:p>
          <a:p>
            <a:pPr lvl="1" algn="just">
              <a:spcBef>
                <a:spcPts val="45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nauseas, vómitos, cefalea, convulsiones</a:t>
            </a:r>
          </a:p>
          <a:p>
            <a:pPr lvl="1" algn="just">
              <a:spcBef>
                <a:spcPts val="45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últimas horas hemodiálisis o posthemodiálisis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Demencia de diálisis</a:t>
            </a:r>
          </a:p>
          <a:p>
            <a:pPr lvl="1" algn="just">
              <a:spcBef>
                <a:spcPts val="45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cambios personalidad, </a:t>
            </a: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memoria reciente, transtornos habla</a:t>
            </a:r>
          </a:p>
        </p:txBody>
      </p:sp>
    </p:spTree>
    <p:extLst>
      <p:ext uri="{BB962C8B-B14F-4D97-AF65-F5344CB8AC3E}">
        <p14:creationId xmlns:p14="http://schemas.microsoft.com/office/powerpoint/2010/main" val="420416651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05906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INSUFICIENCIA RENAL CRONICA</a:t>
            </a:r>
          </a:p>
        </p:txBody>
      </p:sp>
      <p:sp>
        <p:nvSpPr>
          <p:cNvPr id="1053698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189163"/>
            <a:ext cx="8229600" cy="4525962"/>
          </a:xfrm>
        </p:spPr>
        <p:txBody>
          <a:bodyPr/>
          <a:lstStyle/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Deterioro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persistente</a:t>
            </a:r>
            <a:r>
              <a:rPr lang="en-GB" altLang="es-ES" dirty="0" smtClean="0"/>
              <a:t> e irreversible, de la </a:t>
            </a:r>
            <a:r>
              <a:rPr lang="en-GB" altLang="es-ES" dirty="0" err="1" smtClean="0"/>
              <a:t>tasa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filtrado</a:t>
            </a:r>
            <a:r>
              <a:rPr lang="en-GB" altLang="es-ES" dirty="0" smtClean="0"/>
              <a:t> glomerular, mayor de 3 </a:t>
            </a:r>
            <a:r>
              <a:rPr lang="en-GB" altLang="es-ES" dirty="0" err="1" smtClean="0"/>
              <a:t>meses</a:t>
            </a:r>
            <a:r>
              <a:rPr lang="en-GB" altLang="es-ES" dirty="0" smtClean="0"/>
              <a:t>.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4111300722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29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PULMONARES</a:t>
            </a:r>
          </a:p>
        </p:txBody>
      </p:sp>
      <p:sp>
        <p:nvSpPr>
          <p:cNvPr id="10905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Edema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pulmonar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pleuritis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Rx: </a:t>
            </a:r>
            <a:r>
              <a:rPr lang="en-GB" altLang="es-ES" dirty="0" err="1" smtClean="0"/>
              <a:t>infiltrados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región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perihiliar</a:t>
            </a:r>
            <a:r>
              <a:rPr lang="en-GB" altLang="es-ES" dirty="0" smtClean="0"/>
              <a:t> “alas de mariposa”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96923753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0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TRANSTORNOS ENDOCRINOS</a:t>
            </a:r>
          </a:p>
        </p:txBody>
      </p:sp>
      <p:sp>
        <p:nvSpPr>
          <p:cNvPr id="109261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Symbol" panose="05050102010706020507" pitchFamily="18" charset="2"/>
              </a:rPr>
              <a:t>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niveles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insulina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glucagón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h.paratiroidea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prolactina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h.crecimiento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gastrina</a:t>
            </a:r>
            <a:r>
              <a:rPr lang="en-GB" altLang="es-ES" dirty="0" smtClean="0"/>
              <a:t>  : </a:t>
            </a:r>
            <a:r>
              <a:rPr lang="en-GB" altLang="es-ES" dirty="0" err="1" smtClean="0"/>
              <a:t>deterioro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degradación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Symbol" panose="05050102010706020507" pitchFamily="18" charset="2"/>
              </a:rPr>
              <a:t>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secreción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aldosterona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luteinizante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foliculoestimulante</a:t>
            </a:r>
            <a:r>
              <a:rPr lang="en-GB" altLang="es-ES" dirty="0" smtClean="0"/>
              <a:t> y </a:t>
            </a:r>
            <a:r>
              <a:rPr lang="en-GB" altLang="es-ES" dirty="0" err="1" smtClean="0"/>
              <a:t>adrenocorticotrofa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latin typeface="Symbol" panose="05050102010706020507" pitchFamily="18" charset="2"/>
              </a:rPr>
              <a:t>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eritropoyetina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tiroxina</a:t>
            </a:r>
            <a:r>
              <a:rPr lang="en-GB" altLang="es-ES" dirty="0" smtClean="0"/>
              <a:t>, </a:t>
            </a:r>
            <a:r>
              <a:rPr lang="en-GB" altLang="es-ES" dirty="0" err="1" smtClean="0"/>
              <a:t>colecalciferol</a:t>
            </a: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029543269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207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TRANSTORNOS DERMATOLOGICOS</a:t>
            </a:r>
          </a:p>
        </p:txBody>
      </p:sp>
      <p:sp>
        <p:nvSpPr>
          <p:cNvPr id="1094658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Prurito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piel seca, atrofia gland.cutáneas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color pardo amarillento piel por retención de urocromos o metabolitos pigmentados</a:t>
            </a:r>
          </a:p>
        </p:txBody>
      </p:sp>
    </p:spTree>
    <p:extLst>
      <p:ext uri="{BB962C8B-B14F-4D97-AF65-F5344CB8AC3E}">
        <p14:creationId xmlns:p14="http://schemas.microsoft.com/office/powerpoint/2010/main" val="203908640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4286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TRANSTORNOS REUMATOLOGICOS</a:t>
            </a:r>
          </a:p>
        </p:txBody>
      </p:sp>
      <p:sp>
        <p:nvSpPr>
          <p:cNvPr id="109670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Artritis por depósito de cristales ácido úrico, pirofosfato cálcico, hidroxiapatita cálcica y oxalato cálcico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bursitis, artritis séptica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amiloidosis</a:t>
            </a:r>
          </a:p>
        </p:txBody>
      </p:sp>
    </p:spTree>
    <p:extLst>
      <p:ext uri="{BB962C8B-B14F-4D97-AF65-F5344CB8AC3E}">
        <p14:creationId xmlns:p14="http://schemas.microsoft.com/office/powerpoint/2010/main" val="256499538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95500" y="-214313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i="1"/>
              <a:t>CLASIFICACION</a:t>
            </a:r>
          </a:p>
        </p:txBody>
      </p:sp>
      <p:sp>
        <p:nvSpPr>
          <p:cNvPr id="1098754" name="Line 32"/>
          <p:cNvSpPr>
            <a:spLocks noChangeShapeType="1"/>
          </p:cNvSpPr>
          <p:nvPr/>
        </p:nvSpPr>
        <p:spPr bwMode="auto">
          <a:xfrm flipV="1">
            <a:off x="7032625" y="2906714"/>
            <a:ext cx="1588" cy="395287"/>
          </a:xfrm>
          <a:prstGeom prst="line">
            <a:avLst/>
          </a:prstGeom>
          <a:noFill/>
          <a:ln w="9360">
            <a:solidFill>
              <a:srgbClr val="80808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sp>
        <p:nvSpPr>
          <p:cNvPr id="1098755" name="Line 33"/>
          <p:cNvSpPr>
            <a:spLocks noChangeShapeType="1"/>
          </p:cNvSpPr>
          <p:nvPr/>
        </p:nvSpPr>
        <p:spPr bwMode="auto">
          <a:xfrm>
            <a:off x="8401051" y="2852739"/>
            <a:ext cx="144463" cy="1587"/>
          </a:xfrm>
          <a:prstGeom prst="line">
            <a:avLst/>
          </a:prstGeom>
          <a:noFill/>
          <a:ln w="936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altLang="en-US">
              <a:latin typeface="Arial" panose="020B0604020202020204" pitchFamily="34" charset="0"/>
            </a:endParaRPr>
          </a:p>
        </p:txBody>
      </p:sp>
      <p:graphicFrame>
        <p:nvGraphicFramePr>
          <p:cNvPr id="35" name="34 Tabla"/>
          <p:cNvGraphicFramePr>
            <a:graphicFrameLocks noGrp="1"/>
          </p:cNvGraphicFramePr>
          <p:nvPr/>
        </p:nvGraphicFramePr>
        <p:xfrm>
          <a:off x="2024063" y="857250"/>
          <a:ext cx="8215311" cy="627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534"/>
                <a:gridCol w="4316519"/>
                <a:gridCol w="2158258"/>
              </a:tblGrid>
              <a:tr h="1033183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ESTADIO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DESCRIPCION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TFG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77809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1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Daño renal con TFG</a:t>
                      </a:r>
                      <a:r>
                        <a:rPr lang="es-ES" sz="3200" baseline="0" dirty="0" smtClean="0">
                          <a:solidFill>
                            <a:srgbClr val="1C1C1C"/>
                          </a:solidFill>
                        </a:rPr>
                        <a:t> normal o aumentad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None/>
                      </a:pPr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&gt;90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0313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2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Leve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60 – 89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68998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3 </a:t>
                      </a:r>
                      <a:r>
                        <a:rPr lang="es-EC" altLang="es-ES" sz="3200" dirty="0" smtClean="0">
                          <a:solidFill>
                            <a:srgbClr val="1C1C1C"/>
                          </a:solidFill>
                        </a:rPr>
                        <a:t>A</a:t>
                      </a:r>
                    </a:p>
                    <a:p>
                      <a:r>
                        <a:rPr lang="es-EC" altLang="es-ES" sz="3200" dirty="0" smtClean="0">
                          <a:solidFill>
                            <a:srgbClr val="1C1C1C"/>
                          </a:solidFill>
                        </a:rPr>
                        <a:t>3 B</a:t>
                      </a: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Moderada 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30 – </a:t>
                      </a:r>
                      <a:r>
                        <a:rPr lang="es-EC" altLang="es-ES" sz="3200" dirty="0" smtClean="0">
                          <a:solidFill>
                            <a:srgbClr val="1C1C1C"/>
                          </a:solidFill>
                        </a:rPr>
                        <a:t>44</a:t>
                      </a:r>
                    </a:p>
                    <a:p>
                      <a:r>
                        <a:rPr lang="es-EC" altLang="es-ES" sz="3200" dirty="0">
                          <a:solidFill>
                            <a:srgbClr val="1C1C1C"/>
                          </a:solidFill>
                        </a:rPr>
                        <a:t>45 -  59</a:t>
                      </a: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0313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4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Severa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15 – 29 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33183"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5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Avanzada</a:t>
                      </a:r>
                      <a:r>
                        <a:rPr lang="es-ES" sz="3200" baseline="0" dirty="0" smtClean="0">
                          <a:solidFill>
                            <a:srgbClr val="1C1C1C"/>
                          </a:solidFill>
                        </a:rPr>
                        <a:t> o Terminal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dirty="0" smtClean="0">
                          <a:solidFill>
                            <a:srgbClr val="1C1C1C"/>
                          </a:solidFill>
                        </a:rPr>
                        <a:t>-  15 </a:t>
                      </a:r>
                      <a:endParaRPr lang="es-ES" sz="3200" dirty="0">
                        <a:solidFill>
                          <a:srgbClr val="1C1C1C"/>
                        </a:solidFill>
                      </a:endParaRPr>
                    </a:p>
                  </a:txBody>
                  <a:tcPr marL="91439" marR="91439" marT="45814" marB="45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12912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/>
      </p:sp>
      <p:pic>
        <p:nvPicPr>
          <p:cNvPr id="4" name="Picture 2" descr="Documento de la Sociedad Española de Nefrología sobre las guí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29" y="1171658"/>
            <a:ext cx="11775141" cy="4637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562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1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0802" name="Rectangle 2"/>
          <p:cNvSpPr>
            <a:spLocks noGrp="1" noChangeArrowheads="1"/>
          </p:cNvSpPr>
          <p:nvPr>
            <p:ph idx="1"/>
          </p:nvPr>
        </p:nvSpPr>
        <p:spPr>
          <a:xfrm>
            <a:off x="1809750" y="1285876"/>
            <a:ext cx="8229600" cy="4525963"/>
          </a:xfrm>
        </p:spPr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Dieta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objetivos: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mejorar sintomatología urémica mediante la </a:t>
            </a: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de la producción de residuos procedentes del metabolismo de las proteínas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ingesta proteica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normalizar medio interno ajustando ingesta de agua, electrolitos y minerales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mantener buen estado nutricional</a:t>
            </a:r>
          </a:p>
        </p:txBody>
      </p:sp>
    </p:spTree>
    <p:extLst>
      <p:ext uri="{BB962C8B-B14F-4D97-AF65-F5344CB8AC3E}">
        <p14:creationId xmlns:p14="http://schemas.microsoft.com/office/powerpoint/2010/main" val="158846288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49" name="Rectangle 1"/>
          <p:cNvSpPr>
            <a:spLocks noGrp="1" noChangeArrowheads="1"/>
          </p:cNvSpPr>
          <p:nvPr>
            <p:ph type="title"/>
          </p:nvPr>
        </p:nvSpPr>
        <p:spPr>
          <a:xfrm>
            <a:off x="2124075" y="904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graphicFrame>
        <p:nvGraphicFramePr>
          <p:cNvPr id="1102850" name="Object 2"/>
          <p:cNvGraphicFramePr>
            <a:graphicFrameLocks/>
          </p:cNvGraphicFramePr>
          <p:nvPr/>
        </p:nvGraphicFramePr>
        <p:xfrm>
          <a:off x="3167063" y="1428751"/>
          <a:ext cx="6037262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6381720" imgH="4857840" progId="Word.Document.8">
                  <p:embed/>
                </p:oleObj>
              </mc:Choice>
              <mc:Fallback>
                <p:oleObj r:id="rId4" imgW="6381720" imgH="48578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1428751"/>
                        <a:ext cx="6037262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6695611"/>
      </p:ext>
    </p:extLst>
  </p:cSld>
  <p:clrMapOvr>
    <a:masterClrMapping/>
  </p:clrMapOvr>
  <p:transition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71438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48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Control HTA</a:t>
            </a:r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dieta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baja</a:t>
            </a:r>
            <a:r>
              <a:rPr lang="en-GB" altLang="es-ES" sz="3200" dirty="0"/>
              <a:t> en </a:t>
            </a:r>
            <a:r>
              <a:rPr lang="en-GB" altLang="es-ES" sz="3200" dirty="0" err="1"/>
              <a:t>sal</a:t>
            </a:r>
            <a:endParaRPr lang="en-GB" altLang="es-ES" sz="3200" dirty="0"/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diurético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tiazídico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si</a:t>
            </a:r>
            <a:r>
              <a:rPr lang="en-GB" altLang="es-ES" sz="3200" dirty="0"/>
              <a:t> FG &gt; 30ml/min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diurético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asa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si</a:t>
            </a:r>
            <a:r>
              <a:rPr lang="en-GB" altLang="es-ES" sz="3200" dirty="0"/>
              <a:t> FG &lt; 30ml/min 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IECA  </a:t>
            </a:r>
            <a:r>
              <a:rPr lang="en-GB" altLang="es-ES" sz="3200" dirty="0" err="1"/>
              <a:t>progresión</a:t>
            </a:r>
            <a:r>
              <a:rPr lang="en-GB" altLang="es-ES" sz="3200" dirty="0"/>
              <a:t> </a:t>
            </a:r>
            <a:r>
              <a:rPr lang="en-GB" altLang="es-ES" sz="3200" dirty="0" err="1"/>
              <a:t>nefropatías</a:t>
            </a:r>
            <a:endParaRPr lang="en-GB" altLang="es-ES" sz="3200" dirty="0"/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ARA II </a:t>
            </a:r>
            <a:r>
              <a:rPr lang="en-GB" altLang="es-ES" sz="3200" dirty="0" err="1"/>
              <a:t>efecto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nefroprotector</a:t>
            </a:r>
            <a:endParaRPr lang="en-GB" altLang="es-ES" sz="3200" dirty="0"/>
          </a:p>
        </p:txBody>
      </p:sp>
      <p:sp>
        <p:nvSpPr>
          <p:cNvPr id="1104899" name="Rectangle 3"/>
          <p:cNvSpPr>
            <a:spLocks noChangeArrowheads="1"/>
          </p:cNvSpPr>
          <p:nvPr/>
        </p:nvSpPr>
        <p:spPr bwMode="auto">
          <a:xfrm>
            <a:off x="5024438" y="1643063"/>
            <a:ext cx="5486400" cy="1295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PA &lt; 130/85 mmHg</a:t>
            </a:r>
          </a:p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PA &lt;125/75 </a:t>
            </a:r>
            <a:r>
              <a:rPr lang="en-GB" altLang="es-ES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si</a:t>
            </a:r>
            <a:r>
              <a:rPr lang="en-GB" altLang="es-ES" sz="2800" dirty="0">
                <a:solidFill>
                  <a:srgbClr val="000000"/>
                </a:solidFill>
                <a:latin typeface="Calibri" panose="020F0502020204030204" pitchFamily="34" charset="0"/>
              </a:rPr>
              <a:t> proteinuria &gt;1g/</a:t>
            </a:r>
            <a:r>
              <a:rPr lang="en-GB" altLang="es-ES" sz="2800" dirty="0" err="1">
                <a:solidFill>
                  <a:srgbClr val="000000"/>
                </a:solidFill>
                <a:latin typeface="Calibri" panose="020F0502020204030204" pitchFamily="34" charset="0"/>
              </a:rPr>
              <a:t>día</a:t>
            </a:r>
            <a:endParaRPr lang="en-GB" altLang="es-ES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6678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2072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sp>
        <p:nvSpPr>
          <p:cNvPr id="110694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Proteinuria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dieta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IECA, ARA II : acción antiproteinúrica</a:t>
            </a:r>
          </a:p>
        </p:txBody>
      </p:sp>
    </p:spTree>
    <p:extLst>
      <p:ext uri="{BB962C8B-B14F-4D97-AF65-F5344CB8AC3E}">
        <p14:creationId xmlns:p14="http://schemas.microsoft.com/office/powerpoint/2010/main" val="176712494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881189" y="500064"/>
          <a:ext cx="8429626" cy="5786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214813"/>
                <a:gridCol w="4214813"/>
              </a:tblGrid>
              <a:tr h="7543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ETIOLOGÌA</a:t>
                      </a:r>
                      <a:endParaRPr lang="es-ES_tradnl" sz="4000" dirty="0"/>
                    </a:p>
                  </a:txBody>
                  <a:tcPr marL="91439" marR="91439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96983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Nefropatía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diabética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10 – 40%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596983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Nefropatías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vasculares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10 – 20% 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596983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Causa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indeterminada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10 – 25% 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1016751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Enfermedades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glomerulares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15 – 20%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596983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Nefropatías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intersticiales</a:t>
                      </a:r>
                      <a:r>
                        <a:rPr lang="en-GB" sz="2800" dirty="0" smtClean="0"/>
                        <a:t> 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 – 18% 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596983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Poliquistosis</a:t>
                      </a:r>
                      <a:r>
                        <a:rPr lang="en-GB" sz="2800" dirty="0" smtClean="0"/>
                        <a:t> renal	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7 – 12%</a:t>
                      </a:r>
                      <a:endParaRPr lang="es-ES_tradnl" sz="2800" dirty="0"/>
                    </a:p>
                  </a:txBody>
                  <a:tcPr marL="91439" marR="91439"/>
                </a:tc>
              </a:tr>
              <a:tr h="1030410">
                <a:tc>
                  <a:txBody>
                    <a:bodyPr/>
                    <a:lstStyle/>
                    <a:p>
                      <a:r>
                        <a:rPr lang="en-GB" sz="2800" dirty="0" err="1" smtClean="0"/>
                        <a:t>Otras</a:t>
                      </a:r>
                      <a:r>
                        <a:rPr lang="en-GB" sz="2800" dirty="0" smtClean="0"/>
                        <a:t> </a:t>
                      </a:r>
                      <a:r>
                        <a:rPr lang="en-GB" sz="2800" dirty="0" err="1" smtClean="0"/>
                        <a:t>causas</a:t>
                      </a:r>
                      <a:endParaRPr lang="es-ES_tradnl" sz="2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2800" dirty="0" smtClean="0"/>
                        <a:t>5 – 10%</a:t>
                      </a:r>
                    </a:p>
                    <a:p>
                      <a:endParaRPr lang="es-ES_tradnl" sz="2800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16136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2314" y="0"/>
            <a:ext cx="8243887" cy="131445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sp>
        <p:nvSpPr>
          <p:cNvPr id="1108994" name="Rectangle 2"/>
          <p:cNvSpPr>
            <a:spLocks noGrp="1" noChangeArrowheads="1"/>
          </p:cNvSpPr>
          <p:nvPr>
            <p:ph idx="1"/>
          </p:nvPr>
        </p:nvSpPr>
        <p:spPr>
          <a:xfrm>
            <a:off x="1881189" y="1000126"/>
            <a:ext cx="8099425" cy="4111625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Anemia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Administración suplementos hierro (VO, IV) por esquemas. El IV cuando el Hcto &lt; 30%.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Administración ác.fólico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Si anemia es intensa: eritropoyetina para mantener el Hcto. entre 33 y 36 mg%dl IV o Subcutánea. 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inicial: 50 – 150 UI/kg/semana. El Hcto. Se revisa c/2semanas hasta obtener el deseado. 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de mantenimiento: &lt; 125 UI/kg/semana. </a:t>
            </a:r>
          </a:p>
        </p:txBody>
      </p:sp>
    </p:spTree>
    <p:extLst>
      <p:ext uri="{BB962C8B-B14F-4D97-AF65-F5344CB8AC3E}">
        <p14:creationId xmlns:p14="http://schemas.microsoft.com/office/powerpoint/2010/main" val="3339972628"/>
      </p:ext>
    </p:extLst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sp>
        <p:nvSpPr>
          <p:cNvPr id="1111042" name="Rectangle 2"/>
          <p:cNvSpPr>
            <a:spLocks noGrp="1" noChangeArrowheads="1"/>
          </p:cNvSpPr>
          <p:nvPr>
            <p:ph idx="1"/>
          </p:nvPr>
        </p:nvSpPr>
        <p:spPr>
          <a:xfrm>
            <a:off x="1952625" y="1296988"/>
            <a:ext cx="8229600" cy="4525962"/>
          </a:xfrm>
        </p:spPr>
        <p:txBody>
          <a:bodyPr>
            <a:normAutofit lnSpcReduction="10000"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Alteraciones metabolismo fosfocálcico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administración suplementos orales de calcio: carbonato o acetato cálcico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efecto quelante del fósforo que impide su absorción intestinal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proporcionan álcali que contribuye a controlar la ac.metabólica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inicial 1g administrado con ingesta de alimentos para potenciar acción quelante del fósforo</a:t>
            </a:r>
          </a:p>
        </p:txBody>
      </p:sp>
    </p:spTree>
    <p:extLst>
      <p:ext uri="{BB962C8B-B14F-4D97-AF65-F5344CB8AC3E}">
        <p14:creationId xmlns:p14="http://schemas.microsoft.com/office/powerpoint/2010/main" val="242260603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8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14313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graphicFrame>
        <p:nvGraphicFramePr>
          <p:cNvPr id="1113090" name="Object 2"/>
          <p:cNvGraphicFramePr>
            <a:graphicFrameLocks/>
          </p:cNvGraphicFramePr>
          <p:nvPr/>
        </p:nvGraphicFramePr>
        <p:xfrm>
          <a:off x="2173288" y="1516063"/>
          <a:ext cx="7700962" cy="483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r:id="rId4" imgW="6388200" imgH="3916440" progId="Word.Document.8">
                  <p:embed/>
                </p:oleObj>
              </mc:Choice>
              <mc:Fallback>
                <p:oleObj r:id="rId4" imgW="6388200" imgH="391644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3288" y="1516063"/>
                        <a:ext cx="7700962" cy="483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296966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513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Alteraciones metabolismo fosfocálcico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si persistiera hipocalcemia se puede administrar suplementos de vit.D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calcitriol (1,25 dihidroxi colecalciferol)</a:t>
            </a:r>
            <a:r>
              <a:rPr lang="ar-SA" altLang="es-ES" sz="3200"/>
              <a:t>‏</a:t>
            </a:r>
            <a:endParaRPr lang="en-GB" altLang="es-ES" sz="3200"/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inicial: 0,25 g tres veces/semana</a:t>
            </a:r>
          </a:p>
          <a:p>
            <a:pPr lvl="1"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administrar 2 horas después de la cena para disminuir ef. sobre absorción fósforo (hiperfosforemia)</a:t>
            </a:r>
            <a:r>
              <a:rPr lang="ar-SA" altLang="es-ES" sz="3200"/>
              <a:t>‏</a:t>
            </a:r>
            <a:endParaRPr lang="en-GB" altLang="es-ES" sz="3200"/>
          </a:p>
        </p:txBody>
      </p:sp>
    </p:spTree>
    <p:extLst>
      <p:ext uri="{BB962C8B-B14F-4D97-AF65-F5344CB8AC3E}">
        <p14:creationId xmlns:p14="http://schemas.microsoft.com/office/powerpoint/2010/main" val="399890501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718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474788"/>
            <a:ext cx="8229600" cy="4525962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dirty="0" err="1" smtClean="0"/>
              <a:t>Hiperpotasemia</a:t>
            </a:r>
            <a:endParaRPr lang="en-GB" altLang="es-ES" b="1" dirty="0" smtClean="0"/>
          </a:p>
          <a:p>
            <a:pPr lvl="1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IRC terminal: </a:t>
            </a:r>
            <a:r>
              <a:rPr lang="en-GB" altLang="es-ES" sz="3200" dirty="0" err="1"/>
              <a:t>restringir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ingesta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potasio</a:t>
            </a:r>
            <a:r>
              <a:rPr lang="en-GB" altLang="es-ES" sz="3200" dirty="0"/>
              <a:t> 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si</a:t>
            </a:r>
            <a:r>
              <a:rPr lang="en-GB" altLang="es-ES" sz="3200" dirty="0"/>
              <a:t> K </a:t>
            </a:r>
            <a:r>
              <a:rPr lang="en-GB" altLang="es-ES" sz="3200" dirty="0" err="1"/>
              <a:t>persiste</a:t>
            </a:r>
            <a:r>
              <a:rPr lang="en-GB" altLang="es-ES" sz="3200" dirty="0"/>
              <a:t> &gt;5,5 </a:t>
            </a:r>
            <a:r>
              <a:rPr lang="en-GB" altLang="es-ES" sz="3200" dirty="0" err="1"/>
              <a:t>mEq</a:t>
            </a:r>
            <a:r>
              <a:rPr lang="en-GB" altLang="es-ES" sz="3200" dirty="0"/>
              <a:t>/l: </a:t>
            </a:r>
            <a:r>
              <a:rPr lang="en-GB" altLang="es-ES" sz="3200" dirty="0" err="1"/>
              <a:t>resina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intercambio</a:t>
            </a:r>
            <a:r>
              <a:rPr lang="en-GB" altLang="es-ES" sz="3200" dirty="0"/>
              <a:t> K/Ca. </a:t>
            </a:r>
            <a:r>
              <a:rPr lang="en-GB" altLang="es-ES" sz="3200" dirty="0" err="1"/>
              <a:t>Dosis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inicial</a:t>
            </a:r>
            <a:r>
              <a:rPr lang="en-GB" altLang="es-ES" sz="3200" dirty="0"/>
              <a:t> 15g, 3 </a:t>
            </a:r>
            <a:r>
              <a:rPr lang="en-GB" altLang="es-ES" sz="3200" dirty="0" err="1"/>
              <a:t>veces</a:t>
            </a:r>
            <a:r>
              <a:rPr lang="en-GB" altLang="es-ES" sz="3200" dirty="0"/>
              <a:t>/</a:t>
            </a:r>
            <a:r>
              <a:rPr lang="en-GB" altLang="es-ES" sz="3200" dirty="0" err="1"/>
              <a:t>día</a:t>
            </a: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42276233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2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92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sp>
        <p:nvSpPr>
          <p:cNvPr id="1119234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74851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Acidosis metabólica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lvl="1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bicarbonato sódico, dosis 1-4 g/día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efecto indeseable: HTA, edema</a:t>
            </a:r>
          </a:p>
        </p:txBody>
      </p:sp>
    </p:spTree>
    <p:extLst>
      <p:ext uri="{BB962C8B-B14F-4D97-AF65-F5344CB8AC3E}">
        <p14:creationId xmlns:p14="http://schemas.microsoft.com/office/powerpoint/2010/main" val="639153612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28575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/>
              <a:t>TRATAMIENTO IRC</a:t>
            </a:r>
            <a:endParaRPr lang="en-GB" altLang="es-ES" sz="4000" dirty="0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idx="1"/>
          </p:nvPr>
        </p:nvSpPr>
        <p:spPr>
          <a:xfrm>
            <a:off x="1881188" y="5715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Ajuste dosis de medicamentos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inicial es siempre la habitual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</a:t>
            </a:r>
            <a:r>
              <a:rPr lang="en-GB" altLang="es-ES" sz="3200"/>
              <a:t> dosis con el mismo intervalo de administración</a:t>
            </a:r>
          </a:p>
          <a:p>
            <a:pPr lvl="2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</a:t>
            </a:r>
            <a:r>
              <a:rPr lang="en-GB" altLang="es-ES" sz="3200"/>
              <a:t> se desea mantener concentración plasmática estable (antiarrítmicos, AINE, quimioterápico, psicotropos)</a:t>
            </a:r>
            <a:r>
              <a:rPr lang="ar-SA" altLang="es-ES" sz="3200"/>
              <a:t>‏</a:t>
            </a:r>
            <a:endParaRPr lang="en-GB" altLang="es-ES" sz="3200"/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mantenimiento de la dosis con prolongación del intervalo de administración </a:t>
            </a:r>
          </a:p>
          <a:p>
            <a:pPr lvl="2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>
                <a:latin typeface="Symbol" panose="05050102010706020507" pitchFamily="18" charset="2"/>
              </a:rPr>
              <a:t></a:t>
            </a:r>
            <a:r>
              <a:rPr lang="en-GB" altLang="es-ES" sz="3200"/>
              <a:t> antimicrobianos (eficacia depende concentración máxima)</a:t>
            </a:r>
            <a:r>
              <a:rPr lang="ar-SA" altLang="es-ES" sz="3200"/>
              <a:t>‏</a:t>
            </a:r>
            <a:endParaRPr lang="en-GB" altLang="es-ES" sz="3200"/>
          </a:p>
        </p:txBody>
      </p:sp>
    </p:spTree>
    <p:extLst>
      <p:ext uri="{BB962C8B-B14F-4D97-AF65-F5344CB8AC3E}">
        <p14:creationId xmlns:p14="http://schemas.microsoft.com/office/powerpoint/2010/main" val="2288246437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29" name="Rectangle 1"/>
          <p:cNvSpPr>
            <a:spLocks noGrp="1" noChangeArrowheads="1"/>
          </p:cNvSpPr>
          <p:nvPr>
            <p:ph type="title"/>
          </p:nvPr>
        </p:nvSpPr>
        <p:spPr>
          <a:xfrm>
            <a:off x="1952625" y="-71438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/>
              <a:t>TRATAMIENTO IRC</a:t>
            </a:r>
            <a:endParaRPr lang="en-GB" altLang="es-ES" sz="4000"/>
          </a:p>
        </p:txBody>
      </p:sp>
      <p:sp>
        <p:nvSpPr>
          <p:cNvPr id="112333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428751"/>
            <a:ext cx="8229600" cy="4525963"/>
          </a:xfrm>
        </p:spPr>
        <p:txBody>
          <a:bodyPr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Ajuste dosis de medicamentos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 lvl="1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dosis ajustada: dosis habitual x (FG/100)</a:t>
            </a:r>
            <a:r>
              <a:rPr lang="ar-SA" altLang="es-ES" sz="3200"/>
              <a:t>‏</a:t>
            </a:r>
            <a:endParaRPr lang="en-GB" altLang="es-ES" sz="3200"/>
          </a:p>
          <a:p>
            <a:pPr lvl="1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/>
          </a:p>
          <a:p>
            <a:pPr lvl="1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intervalo entre dosis: intervalo habitual x (100/FG)</a:t>
            </a:r>
            <a:r>
              <a:rPr lang="ar-SA" altLang="es-ES" sz="3200"/>
              <a:t>‏</a:t>
            </a:r>
            <a:endParaRPr lang="en-GB" altLang="es-ES" sz="3200"/>
          </a:p>
        </p:txBody>
      </p:sp>
    </p:spTree>
    <p:extLst>
      <p:ext uri="{BB962C8B-B14F-4D97-AF65-F5344CB8AC3E}">
        <p14:creationId xmlns:p14="http://schemas.microsoft.com/office/powerpoint/2010/main" val="2942056538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5378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143001"/>
            <a:ext cx="8229600" cy="4525963"/>
          </a:xfrm>
        </p:spPr>
        <p:txBody>
          <a:bodyPr/>
          <a:lstStyle/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Indicaciones para dialisis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Síntomas urémicos intratables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Pericarditis / Edema pulmonar no cardiogénico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Osteodistrofia Renal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Diátesis Hemorrágica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Encefalopatía / Neuropatía urémica</a:t>
            </a:r>
          </a:p>
          <a:p>
            <a:pPr lvl="1"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Complicaciones metabólicas (hipercalemia, acidosis metabólica severa)</a:t>
            </a:r>
            <a:r>
              <a:rPr lang="ar-SA" altLang="es-ES" sz="3200"/>
              <a:t>‏</a:t>
            </a:r>
            <a:endParaRPr lang="en-GB" altLang="es-ES" sz="3200"/>
          </a:p>
          <a:p>
            <a:pPr>
              <a:spcBef>
                <a:spcPts val="6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149515618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5" name="Rectangle 1"/>
          <p:cNvSpPr>
            <a:spLocks noGrp="1" noChangeArrowheads="1"/>
          </p:cNvSpPr>
          <p:nvPr>
            <p:ph type="title"/>
          </p:nvPr>
        </p:nvSpPr>
        <p:spPr>
          <a:xfrm>
            <a:off x="2224088" y="1"/>
            <a:ext cx="7758112" cy="99377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b="1" smtClean="0"/>
              <a:t>TRATAMIENTO IRC</a:t>
            </a:r>
            <a:endParaRPr lang="en-GB" altLang="es-ES" smtClean="0"/>
          </a:p>
        </p:txBody>
      </p:sp>
      <p:sp>
        <p:nvSpPr>
          <p:cNvPr id="1127426" name="Rectangle 2"/>
          <p:cNvSpPr>
            <a:spLocks noGrp="1" noChangeArrowheads="1"/>
          </p:cNvSpPr>
          <p:nvPr>
            <p:ph idx="1"/>
          </p:nvPr>
        </p:nvSpPr>
        <p:spPr>
          <a:xfrm>
            <a:off x="2166938" y="1143001"/>
            <a:ext cx="7772400" cy="5349875"/>
          </a:xfrm>
        </p:spPr>
        <p:txBody>
          <a:bodyPr/>
          <a:lstStyle/>
          <a:p>
            <a:pPr>
              <a:lnSpc>
                <a:spcPct val="8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Hiperkalemia</a:t>
            </a:r>
          </a:p>
          <a:p>
            <a:pPr>
              <a:lnSpc>
                <a:spcPct val="8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Gluconato de Calcio al 10%, 10ml i.v.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Insulina regular 10 unidades con dextrosa al 50% 50ml i.v.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Albuterol (salbutamol) 0.5 – 1mg i.v. en 15min o 10 – 20 mg inhalados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Sulfonato polysteron de sodio 30 – 60gr con sorbitol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Bicarbonato de sodio 4.2% 100ml (7.5% 50ml) i.v. en 5min si el pH &lt;7.2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/>
              <a:t>Diálisis: preferentemente hemodiálisis</a:t>
            </a:r>
          </a:p>
          <a:p>
            <a:pPr>
              <a:lnSpc>
                <a:spcPct val="80000"/>
              </a:lnSpc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2062140888"/>
      </p:ext>
    </p:extLst>
  </p:cSld>
  <p:clrMapOvr>
    <a:masterClrMapping/>
  </p:clrMapOvr>
  <p:transition>
    <p:cover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3" name="Rectangle 3"/>
          <p:cNvSpPr>
            <a:spLocks noChangeArrowheads="1"/>
          </p:cNvSpPr>
          <p:nvPr/>
        </p:nvSpPr>
        <p:spPr bwMode="auto">
          <a:xfrm>
            <a:off x="7739064" y="2428875"/>
            <a:ext cx="2643187" cy="16954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Symbol" panose="05050102010706020507" pitchFamily="18" charset="2"/>
              <a:buNone/>
            </a:pPr>
            <a:r>
              <a:rPr lang="en-GB" altLang="es-ES" sz="2800">
                <a:solidFill>
                  <a:srgbClr val="000000"/>
                </a:solidFill>
                <a:latin typeface="Symbol" panose="05050102010706020507" pitchFamily="18" charset="2"/>
              </a:rPr>
              <a:t></a:t>
            </a: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</a:rPr>
              <a:t>  tamaño</a:t>
            </a:r>
          </a:p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</a:rPr>
              <a:t> glomerular</a:t>
            </a:r>
          </a:p>
          <a:p>
            <a:pPr algn="ctr">
              <a:buSzPct val="100000"/>
              <a:buFont typeface="Symbol" panose="05050102010706020507" pitchFamily="18" charset="2"/>
              <a:buNone/>
            </a:pPr>
            <a:r>
              <a:rPr lang="en-GB" altLang="es-ES" sz="2800">
                <a:solidFill>
                  <a:srgbClr val="000000"/>
                </a:solidFill>
                <a:latin typeface="Symbol" panose="05050102010706020507" pitchFamily="18" charset="2"/>
              </a:rPr>
              <a:t></a:t>
            </a:r>
            <a:r>
              <a:rPr lang="en-GB" altLang="es-ES" sz="2800">
                <a:solidFill>
                  <a:srgbClr val="000000"/>
                </a:solidFill>
                <a:latin typeface="Calibri" panose="020F0502020204030204" pitchFamily="34" charset="0"/>
              </a:rPr>
              <a:t> túbulo proximal</a:t>
            </a:r>
          </a:p>
        </p:txBody>
      </p:sp>
      <p:grpSp>
        <p:nvGrpSpPr>
          <p:cNvPr id="1057794" name="9 Grupo"/>
          <p:cNvGrpSpPr>
            <a:grpSpLocks/>
          </p:cNvGrpSpPr>
          <p:nvPr/>
        </p:nvGrpSpPr>
        <p:grpSpPr bwMode="auto">
          <a:xfrm>
            <a:off x="1981200" y="719138"/>
            <a:ext cx="7018338" cy="5567362"/>
            <a:chOff x="457200" y="719138"/>
            <a:chExt cx="7018338" cy="5567382"/>
          </a:xfrm>
        </p:grpSpPr>
        <p:sp>
          <p:nvSpPr>
            <p:cNvPr id="1057795" name="Rectangle 1"/>
            <p:cNvSpPr>
              <a:spLocks noChangeArrowheads="1"/>
            </p:cNvSpPr>
            <p:nvPr/>
          </p:nvSpPr>
          <p:spPr bwMode="auto">
            <a:xfrm>
              <a:off x="457200" y="1219200"/>
              <a:ext cx="2209800" cy="1295400"/>
            </a:xfrm>
            <a:prstGeom prst="rect">
              <a:avLst/>
            </a:prstGeom>
            <a:noFill/>
            <a:ln w="936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Symbol" panose="05050102010706020507" pitchFamily="18" charset="2"/>
                </a:rPr>
                <a:t></a:t>
              </a: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 masa renal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funcionante</a:t>
              </a:r>
            </a:p>
          </p:txBody>
        </p:sp>
        <p:sp>
          <p:nvSpPr>
            <p:cNvPr id="1057796" name="Rectangle 2"/>
            <p:cNvSpPr>
              <a:spLocks noChangeArrowheads="1"/>
            </p:cNvSpPr>
            <p:nvPr/>
          </p:nvSpPr>
          <p:spPr bwMode="auto">
            <a:xfrm>
              <a:off x="3214678" y="1828800"/>
              <a:ext cx="2500330" cy="145732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Hipertrofia renal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compensadora</a:t>
              </a:r>
            </a:p>
          </p:txBody>
        </p:sp>
        <p:sp>
          <p:nvSpPr>
            <p:cNvPr id="1057797" name="Rectangle 4"/>
            <p:cNvSpPr>
              <a:spLocks noChangeArrowheads="1"/>
            </p:cNvSpPr>
            <p:nvPr/>
          </p:nvSpPr>
          <p:spPr bwMode="auto">
            <a:xfrm>
              <a:off x="3286116" y="4876800"/>
              <a:ext cx="2428884" cy="140972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endParaRPr lang="en-GB" altLang="es-ES" sz="2800">
                <a:solidFill>
                  <a:srgbClr val="000000"/>
                </a:solidFill>
                <a:latin typeface="Calibri" panose="020F0502020204030204" pitchFamily="34" charset="0"/>
              </a:endParaRPr>
            </a:p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Symbol" panose="05050102010706020507" pitchFamily="18" charset="2"/>
                </a:rPr>
                <a:t></a:t>
              </a: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 reabsorción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800">
                  <a:solidFill>
                    <a:srgbClr val="000000"/>
                  </a:solidFill>
                  <a:latin typeface="Calibri" panose="020F0502020204030204" pitchFamily="34" charset="0"/>
                </a:rPr>
                <a:t>proximal del FG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endParaRPr lang="en-GB" altLang="es-ES" sz="28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57798" name="AutoShape 5"/>
            <p:cNvSpPr>
              <a:spLocks noChangeArrowheads="1"/>
            </p:cNvSpPr>
            <p:nvPr/>
          </p:nvSpPr>
          <p:spPr bwMode="auto">
            <a:xfrm>
              <a:off x="2571736" y="1981200"/>
              <a:ext cx="457200" cy="304800"/>
            </a:xfrm>
            <a:prstGeom prst="rightArrow">
              <a:avLst>
                <a:gd name="adj1" fmla="val 50000"/>
                <a:gd name="adj2" fmla="val 375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1057799" name="AutoShape 6"/>
            <p:cNvSpPr>
              <a:spLocks noChangeArrowheads="1"/>
            </p:cNvSpPr>
            <p:nvPr/>
          </p:nvSpPr>
          <p:spPr bwMode="auto">
            <a:xfrm>
              <a:off x="5715000" y="2590800"/>
              <a:ext cx="457200" cy="304800"/>
            </a:xfrm>
            <a:prstGeom prst="rightArrow">
              <a:avLst>
                <a:gd name="adj1" fmla="val 50000"/>
                <a:gd name="adj2" fmla="val 375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1057800" name="AutoShape 7"/>
            <p:cNvSpPr>
              <a:spLocks noChangeArrowheads="1"/>
            </p:cNvSpPr>
            <p:nvPr/>
          </p:nvSpPr>
          <p:spPr bwMode="auto">
            <a:xfrm>
              <a:off x="6477000" y="4419600"/>
              <a:ext cx="976313" cy="976313"/>
            </a:xfrm>
            <a:custGeom>
              <a:avLst/>
              <a:gdLst>
                <a:gd name="T0" fmla="*/ 9167 w 21600"/>
                <a:gd name="T1" fmla="*/ 17490 h 21600"/>
                <a:gd name="T2" fmla="*/ 10800 w 21600"/>
                <a:gd name="T3" fmla="*/ 17687 h 21600"/>
                <a:gd name="T4" fmla="*/ 17687 w 21600"/>
                <a:gd name="T5" fmla="*/ 10800 h 21600"/>
                <a:gd name="T6" fmla="*/ 14570 w 21600"/>
                <a:gd name="T7" fmla="*/ 5037 h 21600"/>
                <a:gd name="T8" fmla="*/ 16713 w 21600"/>
                <a:gd name="T9" fmla="*/ 1762 h 21600"/>
                <a:gd name="T10" fmla="*/ 21600 w 21600"/>
                <a:gd name="T11" fmla="*/ 10800 h 21600"/>
                <a:gd name="T12" fmla="*/ 10800 w 21600"/>
                <a:gd name="T13" fmla="*/ 21600 h 21600"/>
                <a:gd name="T14" fmla="*/ 8239 w 21600"/>
                <a:gd name="T15" fmla="*/ 21292 h 21600"/>
                <a:gd name="T16" fmla="*/ 7599 w 21600"/>
                <a:gd name="T17" fmla="*/ 23915 h 21600"/>
                <a:gd name="T18" fmla="*/ 4179 w 21600"/>
                <a:gd name="T19" fmla="*/ 18287 h 21600"/>
                <a:gd name="T20" fmla="*/ 9807 w 21600"/>
                <a:gd name="T21" fmla="*/ 14867 h 21600"/>
                <a:gd name="T22" fmla="*/ 9167 w 21600"/>
                <a:gd name="T23" fmla="*/ 1749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00" h="21600">
                  <a:moveTo>
                    <a:pt x="9167" y="17490"/>
                  </a:moveTo>
                  <a:cubicBezTo>
                    <a:pt x="9701" y="17621"/>
                    <a:pt x="10249" y="17687"/>
                    <a:pt x="10800" y="17687"/>
                  </a:cubicBezTo>
                  <a:cubicBezTo>
                    <a:pt x="14603" y="17687"/>
                    <a:pt x="17687" y="14603"/>
                    <a:pt x="17687" y="10800"/>
                  </a:cubicBezTo>
                  <a:cubicBezTo>
                    <a:pt x="17687" y="8476"/>
                    <a:pt x="16515" y="6309"/>
                    <a:pt x="14570" y="5037"/>
                  </a:cubicBezTo>
                  <a:lnTo>
                    <a:pt x="16713" y="1762"/>
                  </a:lnTo>
                  <a:cubicBezTo>
                    <a:pt x="19762" y="3757"/>
                    <a:pt x="21600" y="7156"/>
                    <a:pt x="21600" y="10800"/>
                  </a:cubicBezTo>
                  <a:cubicBezTo>
                    <a:pt x="21600" y="16764"/>
                    <a:pt x="16764" y="21600"/>
                    <a:pt x="10800" y="21600"/>
                  </a:cubicBezTo>
                  <a:cubicBezTo>
                    <a:pt x="9937" y="21600"/>
                    <a:pt x="9077" y="21496"/>
                    <a:pt x="8239" y="21292"/>
                  </a:cubicBezTo>
                  <a:lnTo>
                    <a:pt x="7599" y="23915"/>
                  </a:lnTo>
                  <a:lnTo>
                    <a:pt x="4179" y="18287"/>
                  </a:lnTo>
                  <a:lnTo>
                    <a:pt x="9807" y="14867"/>
                  </a:lnTo>
                  <a:lnTo>
                    <a:pt x="9167" y="17490"/>
                  </a:lnTo>
                  <a:close/>
                </a:path>
              </a:pathLst>
            </a:cu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568328" name="Text Box 8"/>
            <p:cNvSpPr txBox="1">
              <a:spLocks noChangeArrowheads="1"/>
            </p:cNvSpPr>
            <p:nvPr/>
          </p:nvSpPr>
          <p:spPr bwMode="auto">
            <a:xfrm>
              <a:off x="1643063" y="719138"/>
              <a:ext cx="5832475" cy="709615"/>
            </a:xfrm>
            <a:prstGeom prst="rect">
              <a:avLst/>
            </a:prstGeom>
            <a:noFill/>
            <a:ln w="9525">
              <a:noFill/>
              <a:round/>
            </a:ln>
            <a:effectLst/>
          </p:spPr>
          <p:txBody>
            <a:bodyPr lIns="90000" tIns="46800" rIns="90000" bIns="46800">
              <a:spAutoFit/>
            </a:bodyPr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ts val="1125"/>
                </a:spcBef>
                <a:buSzPct val="100000"/>
              </a:pPr>
              <a:r>
                <a:rPr lang="en-GB" altLang="en-US" sz="4000" b="1">
                  <a:solidFill>
                    <a:srgbClr val="000000"/>
                  </a:solidFill>
                  <a:latin typeface="Calibri" panose="020F0502020204030204" pitchFamily="34" charset="0"/>
                  <a:ea typeface="SimSun" panose="02010600030101010101" pitchFamily="2" charset="-122"/>
                </a:rPr>
                <a:t>FISIOPATOLOGIA</a:t>
              </a:r>
              <a:endParaRPr lang="es-ES" altLang="es-ES" sz="4000" b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710099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71438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b="1" smtClean="0"/>
              <a:t>TRATAMIENTO IRC</a:t>
            </a:r>
            <a:endParaRPr lang="en-GB" altLang="es-ES" smtClean="0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071563"/>
            <a:ext cx="7772400" cy="5518150"/>
          </a:xfrm>
        </p:spPr>
        <p:txBody>
          <a:bodyPr/>
          <a:lstStyle/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b="1" smtClean="0"/>
              <a:t>EDEMA PULMONAR 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Posición semisentado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Oxígeno con mascarilla / presión positiva continua / ventilador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Furosemida 100 – 300 mg i.v.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Nitroglicerina 10 – 200 </a:t>
            </a:r>
            <a:r>
              <a:rPr lang="en-GB" altLang="es-ES" smtClean="0">
                <a:latin typeface="Symbol" panose="05050102010706020507" pitchFamily="18" charset="2"/>
              </a:rPr>
              <a:t></a:t>
            </a:r>
            <a:r>
              <a:rPr lang="en-GB" altLang="es-ES" smtClean="0"/>
              <a:t>g/min i.v.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Morfina 5mg i.v. si la respiración no está deprimida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Remover líquido por sangría, hemofiltración, o diálisis peritoneal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2748789484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1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71438"/>
            <a:ext cx="77724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TRATAMIENTO IRC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1522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214438"/>
            <a:ext cx="7772400" cy="5440362"/>
          </a:xfrm>
        </p:spPr>
        <p:txBody>
          <a:bodyPr/>
          <a:lstStyle/>
          <a:p>
            <a:pPr>
              <a:spcBef>
                <a:spcPts val="9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600" b="1" dirty="0"/>
              <a:t>ACIDOSIS METABÓLICA</a:t>
            </a:r>
          </a:p>
          <a:p>
            <a:pPr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000" dirty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Bicarbonato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sodio</a:t>
            </a:r>
            <a:r>
              <a:rPr lang="en-GB" altLang="es-ES" dirty="0" smtClean="0"/>
              <a:t> 4.2% 100ml (7.5% 50ml) </a:t>
            </a:r>
            <a:r>
              <a:rPr lang="en-GB" altLang="es-ES" dirty="0" err="1" smtClean="0"/>
              <a:t>i.v.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si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carga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sodio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puede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ser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tolerada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Hemofiltración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si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paciente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hemodinámicamente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inestable</a:t>
            </a:r>
            <a:endParaRPr lang="en-GB" altLang="es-ES" dirty="0" smtClean="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Hemodializar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2hrs con </a:t>
            </a:r>
            <a:r>
              <a:rPr lang="en-GB" altLang="es-ES" dirty="0" err="1" smtClean="0"/>
              <a:t>dializado</a:t>
            </a:r>
            <a:r>
              <a:rPr lang="en-GB" altLang="es-ES" dirty="0" smtClean="0"/>
              <a:t> con </a:t>
            </a:r>
            <a:r>
              <a:rPr lang="en-GB" altLang="es-ES" dirty="0" err="1" smtClean="0"/>
              <a:t>bicarbonato</a:t>
            </a:r>
            <a:r>
              <a:rPr lang="en-GB" altLang="es-ES" dirty="0" smtClean="0"/>
              <a:t> </a:t>
            </a:r>
          </a:p>
          <a:p>
            <a:pPr>
              <a:buFont typeface="Wingdings" panose="05000000000000000000" pitchFamily="2" charset="2"/>
              <a:buChar char="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Monitorear</a:t>
            </a:r>
            <a:r>
              <a:rPr lang="en-GB" altLang="es-ES" dirty="0" smtClean="0"/>
              <a:t> el </a:t>
            </a:r>
            <a:r>
              <a:rPr lang="en-GB" altLang="es-ES" dirty="0" err="1" smtClean="0"/>
              <a:t>calcio</a:t>
            </a:r>
            <a:r>
              <a:rPr lang="en-GB" altLang="es-ES" dirty="0" smtClean="0"/>
              <a:t> al </a:t>
            </a:r>
            <a:r>
              <a:rPr lang="en-GB" altLang="es-ES" dirty="0" err="1" smtClean="0"/>
              <a:t>corregir</a:t>
            </a:r>
            <a:r>
              <a:rPr lang="en-GB" altLang="es-ES" dirty="0" smtClean="0"/>
              <a:t> la acidosis  </a:t>
            </a:r>
          </a:p>
          <a:p>
            <a:pP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174436797"/>
      </p:ext>
    </p:extLst>
  </p:cSld>
  <p:clrMapOvr>
    <a:masterClrMapping/>
  </p:clrMapOvr>
  <p:transition>
    <p:push dir="u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600" b="1" dirty="0" smtClean="0"/>
              <a:t>TERAPIA DE SUSTITUCIÓN RENAL</a:t>
            </a:r>
            <a:endParaRPr lang="es-ES" sz="6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71083"/>
            <a:ext cx="5871882" cy="2625351"/>
          </a:xfrm>
        </p:spPr>
        <p:txBody>
          <a:bodyPr>
            <a:noAutofit/>
          </a:bodyPr>
          <a:lstStyle/>
          <a:p>
            <a:r>
              <a:rPr lang="es-ES" sz="4000" dirty="0" smtClean="0"/>
              <a:t>HEMODIALISIS</a:t>
            </a:r>
          </a:p>
          <a:p>
            <a:r>
              <a:rPr lang="es-ES" sz="4000" dirty="0" smtClean="0"/>
              <a:t>DIALISIS PERITONEAL</a:t>
            </a:r>
          </a:p>
          <a:p>
            <a:r>
              <a:rPr lang="es-ES" sz="4000" dirty="0" smtClean="0"/>
              <a:t>TRASPLANTE RENAL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200835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9841" name="10 Grupo"/>
          <p:cNvGrpSpPr>
            <a:grpSpLocks/>
          </p:cNvGrpSpPr>
          <p:nvPr/>
        </p:nvGrpSpPr>
        <p:grpSpPr bwMode="auto">
          <a:xfrm>
            <a:off x="2352675" y="457200"/>
            <a:ext cx="7315200" cy="5410200"/>
            <a:chOff x="381000" y="457200"/>
            <a:chExt cx="7315192" cy="5410200"/>
          </a:xfrm>
        </p:grpSpPr>
        <p:sp>
          <p:nvSpPr>
            <p:cNvPr id="1059842" name="AutoShape 1"/>
            <p:cNvSpPr>
              <a:spLocks noChangeArrowheads="1"/>
            </p:cNvSpPr>
            <p:nvPr/>
          </p:nvSpPr>
          <p:spPr bwMode="auto">
            <a:xfrm>
              <a:off x="1066800" y="457200"/>
              <a:ext cx="2362192" cy="914400"/>
            </a:xfrm>
            <a:prstGeom prst="flowChartAlternate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Symbol" panose="05050102010706020507" pitchFamily="18" charset="2"/>
                </a:rPr>
                <a:t>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nefronas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funcionantes</a:t>
              </a:r>
            </a:p>
          </p:txBody>
        </p:sp>
        <p:sp>
          <p:nvSpPr>
            <p:cNvPr id="1059843" name="AutoShape 2"/>
            <p:cNvSpPr>
              <a:spLocks noChangeArrowheads="1"/>
            </p:cNvSpPr>
            <p:nvPr/>
          </p:nvSpPr>
          <p:spPr bwMode="auto">
            <a:xfrm>
              <a:off x="838200" y="1752600"/>
              <a:ext cx="2779049" cy="1219200"/>
            </a:xfrm>
            <a:prstGeom prst="flowChartAlternate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Symbol" panose="05050102010706020507" pitchFamily="18" charset="2"/>
                </a:rPr>
                <a:t>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resistencias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vasculares en arteriola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aferente y eferente</a:t>
              </a:r>
            </a:p>
          </p:txBody>
        </p:sp>
        <p:sp>
          <p:nvSpPr>
            <p:cNvPr id="1059844" name="AutoShape 3"/>
            <p:cNvSpPr>
              <a:spLocks noChangeArrowheads="1"/>
            </p:cNvSpPr>
            <p:nvPr/>
          </p:nvSpPr>
          <p:spPr bwMode="auto">
            <a:xfrm>
              <a:off x="1066800" y="4953000"/>
              <a:ext cx="2362192" cy="914400"/>
            </a:xfrm>
            <a:prstGeom prst="flowChartAlternate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Symbol" panose="05050102010706020507" pitchFamily="18" charset="2"/>
                </a:rPr>
                <a:t>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presión hidráulica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transcapilar</a:t>
              </a:r>
            </a:p>
          </p:txBody>
        </p:sp>
        <p:sp>
          <p:nvSpPr>
            <p:cNvPr id="1059845" name="AutoShape 4"/>
            <p:cNvSpPr>
              <a:spLocks noChangeArrowheads="1"/>
            </p:cNvSpPr>
            <p:nvPr/>
          </p:nvSpPr>
          <p:spPr bwMode="auto">
            <a:xfrm>
              <a:off x="5334000" y="4953000"/>
              <a:ext cx="2362192" cy="914400"/>
            </a:xfrm>
            <a:prstGeom prst="flowChartAlternate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Symbol" panose="05050102010706020507" pitchFamily="18" charset="2"/>
                </a:rPr>
                <a:t>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 FG nefronas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funcionantes</a:t>
              </a:r>
            </a:p>
          </p:txBody>
        </p:sp>
        <p:sp>
          <p:nvSpPr>
            <p:cNvPr id="1059846" name="AutoShape 5"/>
            <p:cNvSpPr>
              <a:spLocks noChangeArrowheads="1"/>
            </p:cNvSpPr>
            <p:nvPr/>
          </p:nvSpPr>
          <p:spPr bwMode="auto">
            <a:xfrm>
              <a:off x="381000" y="1066800"/>
              <a:ext cx="347381" cy="685800"/>
            </a:xfrm>
            <a:prstGeom prst="curvedRightArrow">
              <a:avLst>
                <a:gd name="adj1" fmla="val 34996"/>
                <a:gd name="adj2" fmla="val 71665"/>
                <a:gd name="adj3" fmla="val 33315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Clr>
                  <a:srgbClr val="FFFFFF"/>
                </a:buClr>
                <a:buSzPct val="100000"/>
                <a:buFont typeface="Symbol" panose="05050102010706020507" pitchFamily="18" charset="2"/>
                <a:buNone/>
              </a:pPr>
              <a:r>
                <a:rPr lang="en-GB" altLang="es-ES">
                  <a:solidFill>
                    <a:srgbClr val="FFFFFF"/>
                  </a:solidFill>
                  <a:latin typeface="Symbol" panose="05050102010706020507" pitchFamily="18" charset="2"/>
                </a:rPr>
                <a:t></a:t>
              </a:r>
            </a:p>
          </p:txBody>
        </p:sp>
        <p:sp>
          <p:nvSpPr>
            <p:cNvPr id="1059847" name="AutoShape 6"/>
            <p:cNvSpPr>
              <a:spLocks noChangeArrowheads="1"/>
            </p:cNvSpPr>
            <p:nvPr/>
          </p:nvSpPr>
          <p:spPr bwMode="auto">
            <a:xfrm>
              <a:off x="381000" y="4648200"/>
              <a:ext cx="347381" cy="685800"/>
            </a:xfrm>
            <a:prstGeom prst="curvedRightArrow">
              <a:avLst>
                <a:gd name="adj1" fmla="val 34996"/>
                <a:gd name="adj2" fmla="val 71665"/>
                <a:gd name="adj3" fmla="val 33315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Clr>
                  <a:srgbClr val="FFFFFF"/>
                </a:buClr>
                <a:buSzPct val="100000"/>
                <a:buFont typeface="Symbol" panose="05050102010706020507" pitchFamily="18" charset="2"/>
                <a:buNone/>
              </a:pPr>
              <a:r>
                <a:rPr lang="en-GB" altLang="es-ES">
                  <a:solidFill>
                    <a:srgbClr val="FFFFFF"/>
                  </a:solidFill>
                  <a:latin typeface="Symbol" panose="05050102010706020507" pitchFamily="18" charset="2"/>
                </a:rPr>
                <a:t></a:t>
              </a:r>
            </a:p>
          </p:txBody>
        </p:sp>
        <p:sp>
          <p:nvSpPr>
            <p:cNvPr id="1059848" name="AutoShape 7"/>
            <p:cNvSpPr>
              <a:spLocks noChangeArrowheads="1"/>
            </p:cNvSpPr>
            <p:nvPr/>
          </p:nvSpPr>
          <p:spPr bwMode="auto">
            <a:xfrm>
              <a:off x="3962400" y="5181600"/>
              <a:ext cx="903191" cy="381000"/>
            </a:xfrm>
            <a:custGeom>
              <a:avLst/>
              <a:gdLst>
                <a:gd name="T0" fmla="*/ 16200 w 21600"/>
                <a:gd name="T1" fmla="*/ 0 h 21600"/>
                <a:gd name="T2" fmla="*/ 16200 w 21600"/>
                <a:gd name="T3" fmla="*/ 5400 h 21600"/>
                <a:gd name="T4" fmla="*/ 3375 w 21600"/>
                <a:gd name="T5" fmla="*/ 5400 h 21600"/>
                <a:gd name="T6" fmla="*/ 3375 w 21600"/>
                <a:gd name="T7" fmla="*/ 16200 h 21600"/>
                <a:gd name="T8" fmla="*/ 16200 w 21600"/>
                <a:gd name="T9" fmla="*/ 16200 h 21600"/>
                <a:gd name="T10" fmla="*/ 16200 w 21600"/>
                <a:gd name="T11" fmla="*/ 21600 h 21600"/>
                <a:gd name="T12" fmla="*/ 21600 w 21600"/>
                <a:gd name="T13" fmla="*/ 10800 h 21600"/>
                <a:gd name="T14" fmla="*/ 1350 w 21600"/>
                <a:gd name="T15" fmla="*/ 5400 h 21600"/>
                <a:gd name="T16" fmla="*/ 1350 w 21600"/>
                <a:gd name="T17" fmla="*/ 16200 h 21600"/>
                <a:gd name="T18" fmla="*/ 2700 w 21600"/>
                <a:gd name="T19" fmla="*/ 16200 h 21600"/>
                <a:gd name="T20" fmla="*/ 2700 w 21600"/>
                <a:gd name="T21" fmla="*/ 5400 h 21600"/>
                <a:gd name="T22" fmla="*/ 0 w 21600"/>
                <a:gd name="T23" fmla="*/ 5400 h 21600"/>
                <a:gd name="T24" fmla="*/ 0 w 21600"/>
                <a:gd name="T25" fmla="*/ 16200 h 21600"/>
                <a:gd name="T26" fmla="*/ 675 w 21600"/>
                <a:gd name="T27" fmla="*/ 16200 h 21600"/>
                <a:gd name="T28" fmla="*/ 675 w 21600"/>
                <a:gd name="T29" fmla="*/ 5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FF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 altLang="en-US">
                <a:latin typeface="Arial" panose="020B0604020202020204" pitchFamily="34" charset="0"/>
              </a:endParaRPr>
            </a:p>
          </p:txBody>
        </p:sp>
        <p:sp>
          <p:nvSpPr>
            <p:cNvPr id="1059849" name="AutoShape 8"/>
            <p:cNvSpPr>
              <a:spLocks noChangeArrowheads="1"/>
            </p:cNvSpPr>
            <p:nvPr/>
          </p:nvSpPr>
          <p:spPr bwMode="auto">
            <a:xfrm>
              <a:off x="838200" y="3810000"/>
              <a:ext cx="2918002" cy="914400"/>
            </a:xfrm>
            <a:prstGeom prst="flowChartAlternate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Symbol" panose="05050102010706020507" pitchFamily="18" charset="2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Symbol" panose="05050102010706020507" pitchFamily="18" charset="2"/>
                </a:rPr>
                <a:t></a:t>
              </a: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 flujo plasmático renal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(nefronas funcionantes)</a:t>
              </a:r>
              <a:r>
                <a:rPr lang="ar-SA" altLang="es-ES" sz="2400">
                  <a:solidFill>
                    <a:srgbClr val="000000"/>
                  </a:solidFill>
                  <a:latin typeface="Calibri" panose="020F0502020204030204" pitchFamily="34" charset="0"/>
                </a:rPr>
                <a:t>‏</a:t>
              </a:r>
              <a:endParaRPr lang="en-GB" altLang="es-ES" sz="240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59850" name="AutoShape 9"/>
            <p:cNvSpPr>
              <a:spLocks noChangeArrowheads="1"/>
            </p:cNvSpPr>
            <p:nvPr/>
          </p:nvSpPr>
          <p:spPr bwMode="auto">
            <a:xfrm>
              <a:off x="2209800" y="3048000"/>
              <a:ext cx="208429" cy="609600"/>
            </a:xfrm>
            <a:prstGeom prst="downArrow">
              <a:avLst>
                <a:gd name="adj1" fmla="val 50000"/>
                <a:gd name="adj2" fmla="val 66619"/>
              </a:avLst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</p:grpSp>
    </p:spTree>
    <p:extLst>
      <p:ext uri="{BB962C8B-B14F-4D97-AF65-F5344CB8AC3E}">
        <p14:creationId xmlns:p14="http://schemas.microsoft.com/office/powerpoint/2010/main" val="45596205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89" name="AutoShape 7"/>
          <p:cNvSpPr>
            <a:spLocks noChangeArrowheads="1"/>
          </p:cNvSpPr>
          <p:nvPr/>
        </p:nvSpPr>
        <p:spPr bwMode="auto">
          <a:xfrm>
            <a:off x="8305800" y="2971800"/>
            <a:ext cx="2133600" cy="1143000"/>
          </a:xfrm>
          <a:prstGeom prst="flowChartProcess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>
                <a:solidFill>
                  <a:srgbClr val="000000"/>
                </a:solidFill>
                <a:latin typeface="Calibri" panose="020F0502020204030204" pitchFamily="34" charset="0"/>
              </a:rPr>
              <a:t>Depósitos</a:t>
            </a:r>
          </a:p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>
                <a:solidFill>
                  <a:srgbClr val="000000"/>
                </a:solidFill>
                <a:latin typeface="Calibri" panose="020F0502020204030204" pitchFamily="34" charset="0"/>
              </a:rPr>
              <a:t> hialinos </a:t>
            </a:r>
          </a:p>
          <a:p>
            <a:pPr algn="ctr">
              <a:buSzPct val="100000"/>
              <a:buFont typeface="Times New Roman" panose="02020603050405020304" pitchFamily="18" charset="0"/>
              <a:buNone/>
            </a:pPr>
            <a:r>
              <a:rPr lang="en-GB" altLang="es-ES">
                <a:solidFill>
                  <a:srgbClr val="000000"/>
                </a:solidFill>
                <a:latin typeface="Calibri" panose="020F0502020204030204" pitchFamily="34" charset="0"/>
              </a:rPr>
              <a:t>subendoteliales</a:t>
            </a:r>
          </a:p>
        </p:txBody>
      </p:sp>
      <p:grpSp>
        <p:nvGrpSpPr>
          <p:cNvPr id="1061890" name="11 Grupo"/>
          <p:cNvGrpSpPr>
            <a:grpSpLocks/>
          </p:cNvGrpSpPr>
          <p:nvPr/>
        </p:nvGrpSpPr>
        <p:grpSpPr bwMode="auto">
          <a:xfrm>
            <a:off x="1828800" y="457200"/>
            <a:ext cx="6553200" cy="5791200"/>
            <a:chOff x="304800" y="457200"/>
            <a:chExt cx="6553200" cy="5791200"/>
          </a:xfrm>
        </p:grpSpPr>
        <p:sp>
          <p:nvSpPr>
            <p:cNvPr id="1061891" name="AutoShape 1"/>
            <p:cNvSpPr>
              <a:spLocks noChangeArrowheads="1"/>
            </p:cNvSpPr>
            <p:nvPr/>
          </p:nvSpPr>
          <p:spPr bwMode="auto">
            <a:xfrm>
              <a:off x="3124200" y="457200"/>
              <a:ext cx="2667000" cy="762000"/>
            </a:xfrm>
            <a:prstGeom prst="flowChart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Adaptaciones 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hemodinámicas</a:t>
              </a:r>
            </a:p>
          </p:txBody>
        </p:sp>
        <p:sp>
          <p:nvSpPr>
            <p:cNvPr id="1061892" name="AutoShape 2"/>
            <p:cNvSpPr>
              <a:spLocks noChangeArrowheads="1"/>
            </p:cNvSpPr>
            <p:nvPr/>
          </p:nvSpPr>
          <p:spPr bwMode="auto">
            <a:xfrm>
              <a:off x="304800" y="2971800"/>
              <a:ext cx="2057400" cy="838200"/>
            </a:xfrm>
            <a:prstGeom prst="flowChart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microtrombosis</a:t>
              </a:r>
            </a:p>
          </p:txBody>
        </p:sp>
        <p:sp>
          <p:nvSpPr>
            <p:cNvPr id="1061893" name="AutoShape 3"/>
            <p:cNvSpPr>
              <a:spLocks noChangeArrowheads="1"/>
            </p:cNvSpPr>
            <p:nvPr/>
          </p:nvSpPr>
          <p:spPr bwMode="auto">
            <a:xfrm>
              <a:off x="2743200" y="4572000"/>
              <a:ext cx="3200400" cy="838200"/>
            </a:xfrm>
            <a:prstGeom prst="flowChart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Esclerosis segmentaria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y focal glomerular</a:t>
              </a:r>
            </a:p>
          </p:txBody>
        </p:sp>
        <p:sp>
          <p:nvSpPr>
            <p:cNvPr id="1061894" name="AutoShape 4"/>
            <p:cNvSpPr>
              <a:spLocks noChangeArrowheads="1"/>
            </p:cNvSpPr>
            <p:nvPr/>
          </p:nvSpPr>
          <p:spPr bwMode="auto">
            <a:xfrm>
              <a:off x="3048000" y="5562600"/>
              <a:ext cx="2514600" cy="685800"/>
            </a:xfrm>
            <a:prstGeom prst="flowChartProcess">
              <a:avLst/>
            </a:prstGeom>
            <a:solidFill>
              <a:schemeClr val="bg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Esclerosis global</a:t>
              </a:r>
            </a:p>
          </p:txBody>
        </p:sp>
        <p:graphicFrame>
          <p:nvGraphicFramePr>
            <p:cNvPr id="1061895" name="Object 5"/>
            <p:cNvGraphicFramePr>
              <a:graphicFrameLocks/>
            </p:cNvGraphicFramePr>
            <p:nvPr/>
          </p:nvGraphicFramePr>
          <p:xfrm>
            <a:off x="1898650" y="1676400"/>
            <a:ext cx="4959350" cy="895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r:id="rId4" imgW="4962842" imgH="895667" progId="">
                    <p:embed/>
                  </p:oleObj>
                </mc:Choice>
                <mc:Fallback>
                  <p:oleObj r:id="rId4" imgW="4962842" imgH="895667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8650" y="1676400"/>
                          <a:ext cx="4959350" cy="895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61896" name="AutoShape 6"/>
            <p:cNvSpPr>
              <a:spLocks noChangeArrowheads="1"/>
            </p:cNvSpPr>
            <p:nvPr/>
          </p:nvSpPr>
          <p:spPr bwMode="auto">
            <a:xfrm>
              <a:off x="2438400" y="2971800"/>
              <a:ext cx="2057400" cy="838200"/>
            </a:xfrm>
            <a:prstGeom prst="flowChart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microaneurismas</a:t>
              </a:r>
            </a:p>
          </p:txBody>
        </p:sp>
        <p:sp>
          <p:nvSpPr>
            <p:cNvPr id="1061897" name="AutoShape 8"/>
            <p:cNvSpPr>
              <a:spLocks noChangeArrowheads="1"/>
            </p:cNvSpPr>
            <p:nvPr/>
          </p:nvSpPr>
          <p:spPr bwMode="auto">
            <a:xfrm>
              <a:off x="4648200" y="2971800"/>
              <a:ext cx="1981200" cy="838200"/>
            </a:xfrm>
            <a:prstGeom prst="flowChart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tabLst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Expansión</a:t>
              </a:r>
            </a:p>
            <a:p>
              <a:pPr algn="ctr">
                <a:buSzPct val="100000"/>
                <a:buFont typeface="Times New Roman" panose="02020603050405020304" pitchFamily="18" charset="0"/>
                <a:buNone/>
              </a:pPr>
              <a:r>
                <a:rPr lang="en-GB" altLang="es-ES">
                  <a:solidFill>
                    <a:srgbClr val="000000"/>
                  </a:solidFill>
                  <a:latin typeface="Calibri" panose="020F0502020204030204" pitchFamily="34" charset="0"/>
                </a:rPr>
                <a:t>mesangio</a:t>
              </a:r>
            </a:p>
          </p:txBody>
        </p:sp>
        <p:sp>
          <p:nvSpPr>
            <p:cNvPr id="1061898" name="AutoShape 9"/>
            <p:cNvSpPr>
              <a:spLocks noChangeArrowheads="1"/>
            </p:cNvSpPr>
            <p:nvPr/>
          </p:nvSpPr>
          <p:spPr bwMode="auto">
            <a:xfrm>
              <a:off x="1219200" y="4419600"/>
              <a:ext cx="609600" cy="1600200"/>
            </a:xfrm>
            <a:prstGeom prst="curvedRightArrow">
              <a:avLst>
                <a:gd name="adj1" fmla="val 51042"/>
                <a:gd name="adj2" fmla="val 104514"/>
                <a:gd name="adj3" fmla="val 33315"/>
              </a:avLst>
            </a:prstGeom>
            <a:solidFill>
              <a:srgbClr val="FFFF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  <p:sp>
          <p:nvSpPr>
            <p:cNvPr id="1061899" name="AutoShape 10"/>
            <p:cNvSpPr>
              <a:spLocks noChangeArrowheads="1"/>
            </p:cNvSpPr>
            <p:nvPr/>
          </p:nvSpPr>
          <p:spPr bwMode="auto">
            <a:xfrm>
              <a:off x="4343400" y="1295400"/>
              <a:ext cx="228600" cy="304800"/>
            </a:xfrm>
            <a:prstGeom prst="downArrow">
              <a:avLst>
                <a:gd name="adj1" fmla="val 50000"/>
                <a:gd name="adj2" fmla="val 33309"/>
              </a:avLst>
            </a:prstGeom>
            <a:solidFill>
              <a:srgbClr val="FFFF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ts val="600"/>
                </a:spcBef>
                <a:buSzPct val="100000"/>
                <a:buFont typeface="Times New Roman" panose="02020603050405020304" pitchFamily="18" charset="0"/>
                <a:buChar char="•"/>
              </a:pPr>
              <a:endParaRPr lang="es-ES" altLang="es-ES"/>
            </a:p>
          </p:txBody>
        </p:sp>
      </p:grpSp>
    </p:spTree>
    <p:extLst>
      <p:ext uri="{BB962C8B-B14F-4D97-AF65-F5344CB8AC3E}">
        <p14:creationId xmlns:p14="http://schemas.microsoft.com/office/powerpoint/2010/main" val="412376275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143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ESTIMACION DE LA FG</a:t>
            </a:r>
          </a:p>
        </p:txBody>
      </p:sp>
      <p:sp>
        <p:nvSpPr>
          <p:cNvPr id="618499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474788"/>
            <a:ext cx="8229600" cy="4525962"/>
          </a:xfrm>
          <a:ln>
            <a:miter/>
          </a:ln>
        </p:spPr>
        <p:txBody>
          <a:bodyPr>
            <a:normAutofit/>
          </a:bodyPr>
          <a:lstStyle/>
          <a:p>
            <a:pPr algn="just">
              <a:lnSpc>
                <a:spcPct val="81000"/>
              </a:lnSpc>
              <a:spcBef>
                <a:spcPts val="1463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basa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determinación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sérica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588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diferencia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inulina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no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sólo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filtra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sino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secreta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nivel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tubular y 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medida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empeora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función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renal,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aumenta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secreción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tubular.</a:t>
            </a:r>
          </a:p>
          <a:p>
            <a:pPr algn="just">
              <a:spcBef>
                <a:spcPts val="588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correlacionar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sérica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con la VFG,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considerarse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edad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sexo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 peso del </a:t>
            </a:r>
            <a:r>
              <a:rPr lang="en-GB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paciente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2060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357188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ESTIMACION DE LA FG</a:t>
            </a:r>
            <a:endParaRPr lang="en-GB" alt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5986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357313"/>
            <a:ext cx="8229600" cy="4525962"/>
          </a:xfrm>
        </p:spPr>
        <p:txBody>
          <a:bodyPr/>
          <a:lstStyle/>
          <a:p>
            <a:pPr>
              <a:spcBef>
                <a:spcPts val="1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2400" dirty="0"/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Ecuación</a:t>
            </a:r>
            <a:r>
              <a:rPr lang="en-GB" altLang="es-ES" dirty="0" smtClean="0"/>
              <a:t> de Cockcroft-</a:t>
            </a:r>
            <a:r>
              <a:rPr lang="en-GB" altLang="es-ES" dirty="0" err="1" smtClean="0"/>
              <a:t>Gault</a:t>
            </a:r>
            <a:r>
              <a:rPr lang="en-GB" altLang="es-ES" dirty="0" smtClean="0"/>
              <a:t> </a:t>
            </a:r>
            <a:br>
              <a:rPr lang="en-GB" altLang="es-ES" dirty="0" smtClean="0"/>
            </a:br>
            <a:endParaRPr lang="en-GB" altLang="es-ES" dirty="0" smtClean="0"/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[140 – </a:t>
            </a:r>
            <a:r>
              <a:rPr lang="en-GB" altLang="es-ES" dirty="0" err="1" smtClean="0"/>
              <a:t>edad</a:t>
            </a:r>
            <a:r>
              <a:rPr lang="en-GB" altLang="es-ES" dirty="0" smtClean="0"/>
              <a:t> </a:t>
            </a:r>
            <a:r>
              <a:rPr lang="en-GB" altLang="es-ES" dirty="0" smtClean="0">
                <a:latin typeface="Symbol" panose="05050102010706020507" pitchFamily="18" charset="2"/>
              </a:rPr>
              <a:t></a:t>
            </a:r>
            <a:r>
              <a:rPr lang="en-GB" altLang="es-ES" dirty="0" smtClean="0"/>
              <a:t> peso(kg)] / [72 </a:t>
            </a:r>
            <a:r>
              <a:rPr lang="en-GB" altLang="es-ES" dirty="0" smtClean="0">
                <a:latin typeface="Symbol" panose="05050102010706020507" pitchFamily="18" charset="2"/>
              </a:rPr>
              <a:t></a:t>
            </a:r>
            <a:r>
              <a:rPr lang="en-GB" altLang="es-ES" dirty="0" err="1" smtClean="0"/>
              <a:t>Creatinina</a:t>
            </a:r>
            <a:r>
              <a:rPr lang="en-GB" altLang="es-ES" dirty="0" smtClean="0"/>
              <a:t>(mg/</a:t>
            </a:r>
            <a:r>
              <a:rPr lang="en-GB" altLang="es-ES" dirty="0" err="1" smtClean="0"/>
              <a:t>dL</a:t>
            </a:r>
            <a:r>
              <a:rPr lang="en-GB" altLang="es-ES" dirty="0" smtClean="0"/>
              <a:t>)] Hombres.</a:t>
            </a:r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>
              <a:spcBef>
                <a:spcPts val="15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(</a:t>
            </a:r>
            <a:r>
              <a:rPr lang="en-GB" altLang="es-ES" dirty="0" smtClean="0">
                <a:latin typeface="Symbol" panose="05050102010706020507" pitchFamily="18" charset="2"/>
              </a:rPr>
              <a:t></a:t>
            </a:r>
            <a:r>
              <a:rPr lang="en-GB" altLang="es-ES" dirty="0" smtClean="0"/>
              <a:t> 0.85 en </a:t>
            </a:r>
            <a:r>
              <a:rPr lang="en-GB" altLang="es-ES" dirty="0" err="1" smtClean="0"/>
              <a:t>mujeres</a:t>
            </a:r>
            <a:r>
              <a:rPr lang="en-GB" altLang="es-ES" dirty="0" smtClean="0"/>
              <a:t>)</a:t>
            </a:r>
            <a:r>
              <a:rPr lang="ar-SA" altLang="es-ES" dirty="0" smtClean="0"/>
              <a:t>‏</a:t>
            </a: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400614314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42875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SUGIEREN CRONICIDAD</a:t>
            </a:r>
          </a:p>
        </p:txBody>
      </p:sp>
      <p:sp>
        <p:nvSpPr>
          <p:cNvPr id="1068034" name="Rectangle 2"/>
          <p:cNvSpPr>
            <a:spLocks noGrp="1" noChangeArrowheads="1"/>
          </p:cNvSpPr>
          <p:nvPr>
            <p:ph idx="1"/>
          </p:nvPr>
        </p:nvSpPr>
        <p:spPr>
          <a:xfrm>
            <a:off x="1809750" y="1000126"/>
            <a:ext cx="8229600" cy="4525963"/>
          </a:xfrm>
        </p:spPr>
        <p:txBody>
          <a:bodyPr/>
          <a:lstStyle/>
          <a:p>
            <a:pPr>
              <a:spcBef>
                <a:spcPts val="65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Duración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síntomas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renal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meses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Niveles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elevados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BUN y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Creatinina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ausencia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enfermedad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aguda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Riñones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pequeños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imagenológicos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Osteodistrofia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renal</a:t>
            </a: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Complicaciones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neurológicas</a:t>
            </a:r>
            <a:endParaRPr lang="en-GB" alt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Cambios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piel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uñas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altLang="es-E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ojos</a:t>
            </a:r>
            <a:r>
              <a:rPr lang="en-GB" alt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9189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Retrospecció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1381</Words>
  <Application>Microsoft Office PowerPoint</Application>
  <PresentationFormat>Panorámica</PresentationFormat>
  <Paragraphs>327</Paragraphs>
  <Slides>42</Slides>
  <Notes>40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51" baseType="lpstr">
      <vt:lpstr>SimSun</vt:lpstr>
      <vt:lpstr>Arial</vt:lpstr>
      <vt:lpstr>Calibri</vt:lpstr>
      <vt:lpstr>Calibri Light</vt:lpstr>
      <vt:lpstr>Symbol</vt:lpstr>
      <vt:lpstr>Times New Roman</vt:lpstr>
      <vt:lpstr>Wingdings</vt:lpstr>
      <vt:lpstr>Retrospección</vt:lpstr>
      <vt:lpstr>Documento de Microsoft Word 97-2003</vt:lpstr>
      <vt:lpstr> </vt:lpstr>
      <vt:lpstr>INSUFICIENCIA RENAL CRONICA</vt:lpstr>
      <vt:lpstr>Presentación de PowerPoint</vt:lpstr>
      <vt:lpstr>Presentación de PowerPoint</vt:lpstr>
      <vt:lpstr>Presentación de PowerPoint</vt:lpstr>
      <vt:lpstr>Presentación de PowerPoint</vt:lpstr>
      <vt:lpstr>ESTIMACION DE LA FG</vt:lpstr>
      <vt:lpstr>ESTIMACION DE LA FG</vt:lpstr>
      <vt:lpstr>SUGIEREN CRONICIDAD</vt:lpstr>
      <vt:lpstr>SINDROME UREMICO</vt:lpstr>
      <vt:lpstr>TRASTORNOS HIDROELECTROLITICOS</vt:lpstr>
      <vt:lpstr>TRANSTORNOS DEL METABOLISMO, HC, LIPIDOS Y PROTEINAS</vt:lpstr>
      <vt:lpstr>TRANSTORNOS CARDIOVASCULARES</vt:lpstr>
      <vt:lpstr>TRANSTORNOS GASTROINTESTINALES</vt:lpstr>
      <vt:lpstr>TRANSTORNOS HEMATOLOGICOS</vt:lpstr>
      <vt:lpstr>OSTEODISTROFIA RENAL</vt:lpstr>
      <vt:lpstr>OSTEODISTROFIA RENAL</vt:lpstr>
      <vt:lpstr>OSTEODISTROFIA RENAL</vt:lpstr>
      <vt:lpstr>TRANSTORNOS NEUROLOGICOS</vt:lpstr>
      <vt:lpstr>TRANSTORNOS PULMONARES</vt:lpstr>
      <vt:lpstr>TRANSTORNOS ENDOCRINOS</vt:lpstr>
      <vt:lpstr>TRANSTORNOS DERMATOLOGICOS</vt:lpstr>
      <vt:lpstr>TRANSTORNOS REUMATOLOGICOS</vt:lpstr>
      <vt:lpstr>CLASIFICACION</vt:lpstr>
      <vt:lpstr>Presentación de PowerPoint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TRATAMIENTO IRC</vt:lpstr>
      <vt:lpstr>TERAPIA DE SUSTITUCIÓN RENAL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Usuario</dc:creator>
  <cp:lastModifiedBy>Cuenta Microsoft</cp:lastModifiedBy>
  <cp:revision>2</cp:revision>
  <dcterms:created xsi:type="dcterms:W3CDTF">2020-04-14T19:54:11Z</dcterms:created>
  <dcterms:modified xsi:type="dcterms:W3CDTF">2022-04-12T22:35:05Z</dcterms:modified>
</cp:coreProperties>
</file>