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45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ADC436-4271-431C-9BE2-8D87DFDA9364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C859C1-F8B0-4DAE-B815-E17EDFAC3D6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799955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6834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1016835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1016836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1016837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C40EB289-C6E9-4503-9A70-3F779FB72441}" type="slidenum">
              <a:rPr lang="es-ES_tradnl" altLang="es-ES"/>
              <a:pPr/>
              <a:t>3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20199917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314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1037315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1037316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1037317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F82305C3-1FA4-4FB9-ABCB-7EF0AE4DFBBD}" type="slidenum">
              <a:rPr lang="es-ES_tradnl" altLang="es-ES"/>
              <a:pPr/>
              <a:t>16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20756872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9362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1039363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1039364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1039365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9F9EA8B1-468C-4235-9DC3-6ABE9DE1C4BC}" type="slidenum">
              <a:rPr lang="es-ES_tradnl" altLang="es-ES"/>
              <a:pPr/>
              <a:t>17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12014145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1410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1041411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1041412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1041413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1710A59D-D222-4345-A005-3B0F535329E5}" type="slidenum">
              <a:rPr lang="es-ES_tradnl" altLang="es-ES"/>
              <a:pPr/>
              <a:t>18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24865403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458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1043459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1043460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1043461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68ED24D0-2591-477B-ADF6-35B39AB26FBF}" type="slidenum">
              <a:rPr lang="es-ES_tradnl" altLang="es-ES"/>
              <a:pPr/>
              <a:t>19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115414396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5506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1045507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1045508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1045509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2C4FA9C2-326E-41A0-A85B-93B027F106C6}" type="slidenum">
              <a:rPr lang="es-ES_tradnl" altLang="es-ES"/>
              <a:pPr/>
              <a:t>20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182794799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8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1048579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1048580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1048581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BC172857-8D25-4761-82E1-830EB56A44D9}" type="slidenum">
              <a:rPr lang="es-ES_tradnl" altLang="es-ES"/>
              <a:pPr/>
              <a:t>22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308598989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450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altLang="es-ES">
              <a:latin typeface="Arial" panose="020B0604020202020204" pitchFamily="34" charset="0"/>
            </a:endParaRPr>
          </a:p>
        </p:txBody>
      </p:sp>
      <p:sp>
        <p:nvSpPr>
          <p:cNvPr id="488451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1738" cy="4456113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Times New Roman" panose="02020603050405020304" pitchFamily="18" charset="0"/>
            </a:endParaRPr>
          </a:p>
        </p:txBody>
      </p:sp>
      <p:sp>
        <p:nvSpPr>
          <p:cNvPr id="488452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488453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D8D085FE-AC91-41FD-8086-6F935BA52575}" type="slidenum">
              <a:rPr lang="es-ES_tradnl" altLang="es-ES"/>
              <a:pPr/>
              <a:t>23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63300352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498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altLang="es-ES">
              <a:latin typeface="Arial" panose="020B0604020202020204" pitchFamily="34" charset="0"/>
            </a:endParaRPr>
          </a:p>
        </p:txBody>
      </p:sp>
      <p:sp>
        <p:nvSpPr>
          <p:cNvPr id="490499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1738" cy="4456113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Times New Roman" panose="02020603050405020304" pitchFamily="18" charset="0"/>
            </a:endParaRPr>
          </a:p>
        </p:txBody>
      </p:sp>
      <p:sp>
        <p:nvSpPr>
          <p:cNvPr id="490500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490501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4286E34B-CC8A-4369-B040-3325CD042F06}" type="slidenum">
              <a:rPr lang="es-ES_tradnl" altLang="es-ES"/>
              <a:pPr/>
              <a:t>24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110484686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546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altLang="es-ES">
              <a:latin typeface="Arial" panose="020B0604020202020204" pitchFamily="34" charset="0"/>
            </a:endParaRPr>
          </a:p>
        </p:txBody>
      </p:sp>
      <p:sp>
        <p:nvSpPr>
          <p:cNvPr id="492547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1738" cy="4456113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Times New Roman" panose="02020603050405020304" pitchFamily="18" charset="0"/>
            </a:endParaRPr>
          </a:p>
        </p:txBody>
      </p:sp>
      <p:sp>
        <p:nvSpPr>
          <p:cNvPr id="492548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492549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E4CF755D-4606-479D-9976-5BCCE79044E1}" type="slidenum">
              <a:rPr lang="es-ES_tradnl" altLang="es-ES"/>
              <a:pPr/>
              <a:t>25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341419029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594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altLang="es-ES">
              <a:latin typeface="Arial" panose="020B0604020202020204" pitchFamily="34" charset="0"/>
            </a:endParaRPr>
          </a:p>
        </p:txBody>
      </p:sp>
      <p:sp>
        <p:nvSpPr>
          <p:cNvPr id="494595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1738" cy="4456113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Times New Roman" panose="02020603050405020304" pitchFamily="18" charset="0"/>
            </a:endParaRPr>
          </a:p>
        </p:txBody>
      </p:sp>
      <p:sp>
        <p:nvSpPr>
          <p:cNvPr id="494596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494597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ACF7FE12-D761-4FC1-AA6D-C4F61B5085D7}" type="slidenum">
              <a:rPr lang="es-ES_tradnl" altLang="es-ES"/>
              <a:pPr/>
              <a:t>26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22240699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882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1018883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1018884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1018885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48EFB941-CEA2-4F11-8EBD-5C72FAFAF7DA}" type="slidenum">
              <a:rPr lang="es-ES_tradnl" altLang="es-ES"/>
              <a:pPr/>
              <a:t>4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104519242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642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altLang="es-ES">
              <a:latin typeface="Arial" panose="020B0604020202020204" pitchFamily="34" charset="0"/>
            </a:endParaRPr>
          </a:p>
        </p:txBody>
      </p:sp>
      <p:sp>
        <p:nvSpPr>
          <p:cNvPr id="496643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1738" cy="4456113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Times New Roman" panose="02020603050405020304" pitchFamily="18" charset="0"/>
            </a:endParaRPr>
          </a:p>
        </p:txBody>
      </p:sp>
      <p:sp>
        <p:nvSpPr>
          <p:cNvPr id="496644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496645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40FDBBF5-36D9-4687-AB1F-0005E8627043}" type="slidenum">
              <a:rPr lang="es-ES_tradnl" altLang="es-ES"/>
              <a:pPr/>
              <a:t>27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355144519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8690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altLang="es-ES">
              <a:latin typeface="Arial" panose="020B0604020202020204" pitchFamily="34" charset="0"/>
            </a:endParaRPr>
          </a:p>
        </p:txBody>
      </p:sp>
      <p:sp>
        <p:nvSpPr>
          <p:cNvPr id="498691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1738" cy="4456113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Times New Roman" panose="02020603050405020304" pitchFamily="18" charset="0"/>
            </a:endParaRPr>
          </a:p>
        </p:txBody>
      </p:sp>
      <p:sp>
        <p:nvSpPr>
          <p:cNvPr id="498692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498693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4B3B7ABC-BF42-4AC9-B15D-CDE7A3EE857F}" type="slidenum">
              <a:rPr lang="es-ES_tradnl" altLang="es-ES"/>
              <a:pPr/>
              <a:t>28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347479651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0738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altLang="es-ES">
              <a:latin typeface="Arial" panose="020B0604020202020204" pitchFamily="34" charset="0"/>
            </a:endParaRPr>
          </a:p>
        </p:txBody>
      </p:sp>
      <p:sp>
        <p:nvSpPr>
          <p:cNvPr id="500739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1738" cy="4456113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Times New Roman" panose="02020603050405020304" pitchFamily="18" charset="0"/>
            </a:endParaRPr>
          </a:p>
        </p:txBody>
      </p:sp>
      <p:sp>
        <p:nvSpPr>
          <p:cNvPr id="500740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500741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C862AA2C-6B2E-45E0-80CE-4B8CC577F4A2}" type="slidenum">
              <a:rPr lang="es-ES_tradnl" altLang="es-ES"/>
              <a:pPr/>
              <a:t>29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96140154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786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altLang="es-ES">
              <a:latin typeface="Arial" panose="020B0604020202020204" pitchFamily="34" charset="0"/>
            </a:endParaRPr>
          </a:p>
        </p:txBody>
      </p:sp>
      <p:sp>
        <p:nvSpPr>
          <p:cNvPr id="502787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1738" cy="4456113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Times New Roman" panose="02020603050405020304" pitchFamily="18" charset="0"/>
            </a:endParaRPr>
          </a:p>
        </p:txBody>
      </p:sp>
      <p:sp>
        <p:nvSpPr>
          <p:cNvPr id="502788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502789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364A4D55-96BA-4C5A-96F0-DB50603C55A1}" type="slidenum">
              <a:rPr lang="es-ES_tradnl" altLang="es-ES"/>
              <a:pPr/>
              <a:t>30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97347575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834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altLang="es-ES">
              <a:latin typeface="Arial" panose="020B0604020202020204" pitchFamily="34" charset="0"/>
            </a:endParaRPr>
          </a:p>
        </p:txBody>
      </p:sp>
      <p:sp>
        <p:nvSpPr>
          <p:cNvPr id="504835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1738" cy="4456113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Times New Roman" panose="02020603050405020304" pitchFamily="18" charset="0"/>
            </a:endParaRPr>
          </a:p>
        </p:txBody>
      </p:sp>
      <p:sp>
        <p:nvSpPr>
          <p:cNvPr id="504836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504837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574D6C86-42A6-4DB0-8B8A-196DCEE0A407}" type="slidenum">
              <a:rPr lang="es-ES_tradnl" altLang="es-ES"/>
              <a:pPr/>
              <a:t>31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422758861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882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altLang="es-ES">
              <a:latin typeface="Arial" panose="020B0604020202020204" pitchFamily="34" charset="0"/>
            </a:endParaRPr>
          </a:p>
        </p:txBody>
      </p:sp>
      <p:sp>
        <p:nvSpPr>
          <p:cNvPr id="506883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1738" cy="4456113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Times New Roman" panose="02020603050405020304" pitchFamily="18" charset="0"/>
            </a:endParaRPr>
          </a:p>
        </p:txBody>
      </p:sp>
      <p:sp>
        <p:nvSpPr>
          <p:cNvPr id="506884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506885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0CC82A4D-B728-42FD-BDBF-E689E96E9094}" type="slidenum">
              <a:rPr lang="es-ES_tradnl" altLang="es-ES"/>
              <a:pPr/>
              <a:t>32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307734819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930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altLang="es-ES">
              <a:latin typeface="Arial" panose="020B0604020202020204" pitchFamily="34" charset="0"/>
            </a:endParaRPr>
          </a:p>
        </p:txBody>
      </p:sp>
      <p:sp>
        <p:nvSpPr>
          <p:cNvPr id="508931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1738" cy="4456113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Times New Roman" panose="02020603050405020304" pitchFamily="18" charset="0"/>
            </a:endParaRPr>
          </a:p>
        </p:txBody>
      </p:sp>
      <p:sp>
        <p:nvSpPr>
          <p:cNvPr id="508932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508933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0CC4B83E-44E8-453C-BEF8-A05F35A61FA4}" type="slidenum">
              <a:rPr lang="es-ES_tradnl" altLang="es-ES"/>
              <a:pPr/>
              <a:t>33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135883315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978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altLang="es-ES">
              <a:latin typeface="Arial" panose="020B0604020202020204" pitchFamily="34" charset="0"/>
            </a:endParaRPr>
          </a:p>
        </p:txBody>
      </p:sp>
      <p:sp>
        <p:nvSpPr>
          <p:cNvPr id="510979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1738" cy="4456113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Times New Roman" panose="02020603050405020304" pitchFamily="18" charset="0"/>
            </a:endParaRPr>
          </a:p>
        </p:txBody>
      </p:sp>
      <p:sp>
        <p:nvSpPr>
          <p:cNvPr id="510980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510981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566FB392-08B2-4C5E-94B4-07A533480A9A}" type="slidenum">
              <a:rPr lang="es-ES_tradnl" altLang="es-ES"/>
              <a:pPr/>
              <a:t>34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130062686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026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altLang="es-ES">
              <a:latin typeface="Arial" panose="020B0604020202020204" pitchFamily="34" charset="0"/>
            </a:endParaRPr>
          </a:p>
        </p:txBody>
      </p:sp>
      <p:sp>
        <p:nvSpPr>
          <p:cNvPr id="513027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1738" cy="4456113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Times New Roman" panose="02020603050405020304" pitchFamily="18" charset="0"/>
            </a:endParaRPr>
          </a:p>
        </p:txBody>
      </p:sp>
      <p:sp>
        <p:nvSpPr>
          <p:cNvPr id="513028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513029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D46BBD40-43CA-4078-8FE5-33CBA774A331}" type="slidenum">
              <a:rPr lang="es-ES_tradnl" altLang="es-ES"/>
              <a:pPr/>
              <a:t>35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180281262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074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altLang="es-ES">
              <a:latin typeface="Arial" panose="020B0604020202020204" pitchFamily="34" charset="0"/>
            </a:endParaRPr>
          </a:p>
        </p:txBody>
      </p:sp>
      <p:sp>
        <p:nvSpPr>
          <p:cNvPr id="515075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1738" cy="4456113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Times New Roman" panose="02020603050405020304" pitchFamily="18" charset="0"/>
            </a:endParaRPr>
          </a:p>
        </p:txBody>
      </p:sp>
      <p:sp>
        <p:nvSpPr>
          <p:cNvPr id="515076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515077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C70C589F-33FF-4D08-8599-A4D276CB8D34}" type="slidenum">
              <a:rPr lang="es-ES_tradnl" altLang="es-ES"/>
              <a:pPr/>
              <a:t>36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32111379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0930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1020931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1020932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1020933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AB571C0F-A5F4-4081-A077-47DBA7540CCF}" type="slidenum">
              <a:rPr lang="es-ES_tradnl" altLang="es-ES"/>
              <a:pPr/>
              <a:t>5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246822413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122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altLang="es-ES">
              <a:latin typeface="Arial" panose="020B0604020202020204" pitchFamily="34" charset="0"/>
            </a:endParaRPr>
          </a:p>
        </p:txBody>
      </p:sp>
      <p:sp>
        <p:nvSpPr>
          <p:cNvPr id="517123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1738" cy="4456113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Times New Roman" panose="02020603050405020304" pitchFamily="18" charset="0"/>
            </a:endParaRPr>
          </a:p>
        </p:txBody>
      </p:sp>
      <p:sp>
        <p:nvSpPr>
          <p:cNvPr id="517124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517125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380BDEFA-92C1-4A8D-B340-226382116F45}" type="slidenum">
              <a:rPr lang="es-ES_tradnl" altLang="es-ES"/>
              <a:pPr/>
              <a:t>37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318101237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170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altLang="es-ES">
              <a:latin typeface="Arial" panose="020B0604020202020204" pitchFamily="34" charset="0"/>
            </a:endParaRPr>
          </a:p>
        </p:txBody>
      </p:sp>
      <p:sp>
        <p:nvSpPr>
          <p:cNvPr id="519171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1738" cy="4456113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Times New Roman" panose="02020603050405020304" pitchFamily="18" charset="0"/>
            </a:endParaRPr>
          </a:p>
        </p:txBody>
      </p:sp>
      <p:sp>
        <p:nvSpPr>
          <p:cNvPr id="519172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519173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00550444-CC28-43C4-84B8-3CAABE10776E}" type="slidenum">
              <a:rPr lang="es-ES_tradnl" altLang="es-ES"/>
              <a:pPr/>
              <a:t>38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143952483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218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altLang="es-ES">
              <a:latin typeface="Arial" panose="020B0604020202020204" pitchFamily="34" charset="0"/>
            </a:endParaRPr>
          </a:p>
        </p:txBody>
      </p:sp>
      <p:sp>
        <p:nvSpPr>
          <p:cNvPr id="521219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1738" cy="4456113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Times New Roman" panose="02020603050405020304" pitchFamily="18" charset="0"/>
            </a:endParaRPr>
          </a:p>
        </p:txBody>
      </p:sp>
      <p:sp>
        <p:nvSpPr>
          <p:cNvPr id="521220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521221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31E472C0-3428-4BA8-B40E-E0EF5E518463}" type="slidenum">
              <a:rPr lang="es-ES_tradnl" altLang="es-ES"/>
              <a:pPr/>
              <a:t>39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217711197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266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altLang="es-ES">
              <a:latin typeface="Arial" panose="020B0604020202020204" pitchFamily="34" charset="0"/>
            </a:endParaRPr>
          </a:p>
        </p:txBody>
      </p:sp>
      <p:sp>
        <p:nvSpPr>
          <p:cNvPr id="523267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1738" cy="4456113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Times New Roman" panose="02020603050405020304" pitchFamily="18" charset="0"/>
            </a:endParaRPr>
          </a:p>
        </p:txBody>
      </p:sp>
      <p:sp>
        <p:nvSpPr>
          <p:cNvPr id="523268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523269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E55E7778-3D0A-4A4C-B40F-2E1CF6B10856}" type="slidenum">
              <a:rPr lang="es-ES_tradnl" altLang="es-ES"/>
              <a:pPr/>
              <a:t>40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131623314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314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altLang="es-ES">
              <a:latin typeface="Arial" panose="020B0604020202020204" pitchFamily="34" charset="0"/>
            </a:endParaRPr>
          </a:p>
        </p:txBody>
      </p:sp>
      <p:sp>
        <p:nvSpPr>
          <p:cNvPr id="525315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1738" cy="4456113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Times New Roman" panose="02020603050405020304" pitchFamily="18" charset="0"/>
            </a:endParaRPr>
          </a:p>
        </p:txBody>
      </p:sp>
      <p:sp>
        <p:nvSpPr>
          <p:cNvPr id="525316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525317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FF469F6F-44BE-4E8D-A510-E77C1FF67922}" type="slidenum">
              <a:rPr lang="es-ES_tradnl" altLang="es-ES"/>
              <a:pPr/>
              <a:t>41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3058689922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362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altLang="es-ES">
              <a:latin typeface="Arial" panose="020B0604020202020204" pitchFamily="34" charset="0"/>
            </a:endParaRPr>
          </a:p>
        </p:txBody>
      </p:sp>
      <p:sp>
        <p:nvSpPr>
          <p:cNvPr id="527363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1738" cy="4456113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Times New Roman" panose="02020603050405020304" pitchFamily="18" charset="0"/>
            </a:endParaRPr>
          </a:p>
        </p:txBody>
      </p:sp>
      <p:sp>
        <p:nvSpPr>
          <p:cNvPr id="527364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527365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960AF813-AE58-44D2-97BB-1E2748500304}" type="slidenum">
              <a:rPr lang="es-ES_tradnl" altLang="es-ES"/>
              <a:pPr/>
              <a:t>42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313664732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0626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1050627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1050628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1050629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D17A0060-BDD5-4EFB-8EF8-797E48E43D0A}" type="slidenum">
              <a:rPr lang="es-ES_tradnl" altLang="es-ES"/>
              <a:pPr/>
              <a:t>43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14003682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2978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1022979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1022980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1022981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7191A83D-3A0B-4032-B686-90269979C8BC}" type="slidenum">
              <a:rPr lang="es-ES_tradnl" altLang="es-ES"/>
              <a:pPr/>
              <a:t>6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29011212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026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1025027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1025028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1025029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8E35E32D-7DE2-43E6-AE76-B6706F6DD35D}" type="slidenum">
              <a:rPr lang="es-ES_tradnl" altLang="es-ES"/>
              <a:pPr/>
              <a:t>7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13347971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074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1027075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1027076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1027077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D3904934-8977-49CB-8DC1-2F0B413DBA42}" type="slidenum">
              <a:rPr lang="es-ES_tradnl" altLang="es-ES"/>
              <a:pPr/>
              <a:t>8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2422602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122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1029123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1029124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1029125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245ED210-75A8-47AF-91D3-D51B3DF5961E}" type="slidenum">
              <a:rPr lang="es-ES_tradnl" altLang="es-ES"/>
              <a:pPr/>
              <a:t>9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35925015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170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1031171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1031172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1031173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85C8C124-B9B4-41AE-9D80-FAE54F98C06B}" type="slidenum">
              <a:rPr lang="es-ES_tradnl" altLang="es-ES"/>
              <a:pPr/>
              <a:t>10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8370366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266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1035267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1035268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1035269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0E384A7D-1AEC-4554-82D0-107F5A61047F}" type="slidenum">
              <a:rPr lang="es-ES_tradnl" altLang="es-ES"/>
              <a:pPr/>
              <a:t>15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17440545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328C9-BAD2-44C0-BFEE-18CB4F00E293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933F629D-325B-4C47-8CA4-A29CE5F99F6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29936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328C9-BAD2-44C0-BFEE-18CB4F00E293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33F629D-325B-4C47-8CA4-A29CE5F99F6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23487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328C9-BAD2-44C0-BFEE-18CB4F00E293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33F629D-325B-4C47-8CA4-A29CE5F99F6B}" type="slidenum">
              <a:rPr lang="es-ES" smtClean="0"/>
              <a:t>‹Nº›</a:t>
            </a:fld>
            <a:endParaRPr lang="es-E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120447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328C9-BAD2-44C0-BFEE-18CB4F00E293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33F629D-325B-4C47-8CA4-A29CE5F99F6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899934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328C9-BAD2-44C0-BFEE-18CB4F00E293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33F629D-325B-4C47-8CA4-A29CE5F99F6B}" type="slidenum">
              <a:rPr lang="es-ES" smtClean="0"/>
              <a:t>‹Nº›</a:t>
            </a:fld>
            <a:endParaRPr lang="es-E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30233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328C9-BAD2-44C0-BFEE-18CB4F00E293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33F629D-325B-4C47-8CA4-A29CE5F99F6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245318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328C9-BAD2-44C0-BFEE-18CB4F00E293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F629D-325B-4C47-8CA4-A29CE5F99F6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814631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328C9-BAD2-44C0-BFEE-18CB4F00E293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F629D-325B-4C47-8CA4-A29CE5F99F6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009581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ítulo, texto y objeto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7814"/>
            <a:ext cx="10972800" cy="1139825"/>
          </a:xfrm>
        </p:spPr>
        <p:txBody>
          <a:bodyPr/>
          <a:lstStyle/>
          <a:p>
            <a:r>
              <a:rPr lang="es-ES" noProof="1" smtClean="0"/>
              <a:t>Haga clic para modificar el estilo de título del patrón</a:t>
            </a:r>
            <a:endParaRPr lang="es-ES" noProof="1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 hasCustomPrompt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s-ES" noProof="1" smtClean="0"/>
              <a:t>Haga clic para modificar el estilo de texto del patrón</a:t>
            </a:r>
          </a:p>
          <a:p>
            <a:pPr lvl="1"/>
            <a:r>
              <a:rPr lang="es-ES" noProof="1" smtClean="0"/>
              <a:t>Segundo nivel</a:t>
            </a:r>
          </a:p>
          <a:p>
            <a:pPr lvl="2"/>
            <a:r>
              <a:rPr lang="es-ES" noProof="1" smtClean="0"/>
              <a:t>Tercer nivel</a:t>
            </a:r>
          </a:p>
          <a:p>
            <a:pPr lvl="3"/>
            <a:r>
              <a:rPr lang="es-ES" noProof="1" smtClean="0"/>
              <a:t>Cuarto nivel</a:t>
            </a:r>
          </a:p>
          <a:p>
            <a:pPr lvl="4"/>
            <a:r>
              <a:rPr lang="es-ES" noProof="1" smtClean="0"/>
              <a:t>Quinto nivel</a:t>
            </a:r>
            <a:endParaRPr lang="es-ES" noProof="1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 hasCustomPrompt="1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es-ES" noProof="1" smtClean="0"/>
              <a:t>Haga clic para modificar el estilo de texto del patrón</a:t>
            </a:r>
          </a:p>
          <a:p>
            <a:pPr lvl="1"/>
            <a:r>
              <a:rPr lang="es-ES" noProof="1" smtClean="0"/>
              <a:t>Segundo nivel</a:t>
            </a:r>
          </a:p>
          <a:p>
            <a:pPr lvl="2"/>
            <a:r>
              <a:rPr lang="es-ES" noProof="1" smtClean="0"/>
              <a:t>Tercer nivel</a:t>
            </a:r>
          </a:p>
          <a:p>
            <a:pPr lvl="3"/>
            <a:r>
              <a:rPr lang="es-ES" noProof="1" smtClean="0"/>
              <a:t>Cuarto nivel</a:t>
            </a:r>
          </a:p>
          <a:p>
            <a:pPr lvl="4"/>
            <a:r>
              <a:rPr lang="es-ES" noProof="1" smtClean="0"/>
              <a:t>Quinto nivel</a:t>
            </a:r>
            <a:endParaRPr lang="es-ES" noProof="1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5044EE5-DC25-402A-BC11-100B6906462F}" type="datetime1">
              <a:rPr lang="es-ES" altLang="en-US"/>
              <a:pPr/>
              <a:t>13/04/2022</a:t>
            </a:fld>
            <a:endParaRPr lang="es-ES" alt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alt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DC92AA-B8B9-4DF2-AB16-DA07F5C4B9D8}" type="slidenum">
              <a:rPr lang="es-ES_tradnl" altLang="en-US"/>
              <a:pPr/>
              <a:t>‹Nº›</a:t>
            </a:fld>
            <a:endParaRPr lang="es-ES_tradnl" altLang="en-US"/>
          </a:p>
        </p:txBody>
      </p:sp>
    </p:spTree>
    <p:extLst>
      <p:ext uri="{BB962C8B-B14F-4D97-AF65-F5344CB8AC3E}">
        <p14:creationId xmlns:p14="http://schemas.microsoft.com/office/powerpoint/2010/main" val="28504600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ítulo y tabl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7814"/>
            <a:ext cx="10972800" cy="1139825"/>
          </a:xfrm>
        </p:spPr>
        <p:txBody>
          <a:bodyPr/>
          <a:lstStyle/>
          <a:p>
            <a:r>
              <a:rPr lang="es-ES" noProof="1" smtClean="0"/>
              <a:t>Haga clic para modificar el estilo de título del patrón</a:t>
            </a:r>
            <a:endParaRPr lang="es-ES" noProof="1"/>
          </a:p>
        </p:txBody>
      </p:sp>
      <p:sp>
        <p:nvSpPr>
          <p:cNvPr id="3" name="2 Marcador de tabla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30725"/>
          </a:xfrm>
        </p:spPr>
        <p:txBody>
          <a:bodyPr/>
          <a:lstStyle/>
          <a:p>
            <a:pPr lvl="0"/>
            <a:endParaRPr lang="es-ES" noProof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EE0BEB2-F1F4-492C-9BA2-CA1C4F091743}" type="datetime1">
              <a:rPr lang="es-ES" altLang="en-US"/>
              <a:pPr/>
              <a:t>13/04/2022</a:t>
            </a:fld>
            <a:endParaRPr lang="es-ES" alt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alt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FF4446-4EF2-4165-A915-5457778C116F}" type="slidenum">
              <a:rPr lang="es-ES_tradnl" altLang="en-US"/>
              <a:pPr/>
              <a:t>‹Nº›</a:t>
            </a:fld>
            <a:endParaRPr lang="es-ES_tradnl" altLang="en-US"/>
          </a:p>
        </p:txBody>
      </p:sp>
    </p:spTree>
    <p:extLst>
      <p:ext uri="{BB962C8B-B14F-4D97-AF65-F5344CB8AC3E}">
        <p14:creationId xmlns:p14="http://schemas.microsoft.com/office/powerpoint/2010/main" val="1293906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328C9-BAD2-44C0-BFEE-18CB4F00E293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F629D-325B-4C47-8CA4-A29CE5F99F6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2686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328C9-BAD2-44C0-BFEE-18CB4F00E293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33F629D-325B-4C47-8CA4-A29CE5F99F6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43203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328C9-BAD2-44C0-BFEE-18CB4F00E293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33F629D-325B-4C47-8CA4-A29CE5F99F6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16099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328C9-BAD2-44C0-BFEE-18CB4F00E293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33F629D-325B-4C47-8CA4-A29CE5F99F6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5792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328C9-BAD2-44C0-BFEE-18CB4F00E293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F629D-325B-4C47-8CA4-A29CE5F99F6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20030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328C9-BAD2-44C0-BFEE-18CB4F00E293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F629D-325B-4C47-8CA4-A29CE5F99F6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528587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328C9-BAD2-44C0-BFEE-18CB4F00E293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F629D-325B-4C47-8CA4-A29CE5F99F6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5757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328C9-BAD2-44C0-BFEE-18CB4F00E293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33F629D-325B-4C47-8CA4-A29CE5F99F6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32633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C328C9-BAD2-44C0-BFEE-18CB4F00E293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933F629D-325B-4C47-8CA4-A29CE5F99F6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63647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  <p:sldLayoutId id="2147483676" r:id="rId14"/>
    <p:sldLayoutId id="2147483677" r:id="rId15"/>
    <p:sldLayoutId id="2147483678" r:id="rId16"/>
    <p:sldLayoutId id="2147483679" r:id="rId17"/>
    <p:sldLayoutId id="2147483680" r:id="rId18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61" name="3 Título"/>
          <p:cNvSpPr>
            <a:spLocks noGrp="1" noChangeArrowheads="1"/>
          </p:cNvSpPr>
          <p:nvPr>
            <p:ph type="ctrTitle"/>
          </p:nvPr>
        </p:nvSpPr>
        <p:spPr>
          <a:xfrm>
            <a:off x="645459" y="820271"/>
            <a:ext cx="10421470" cy="4424082"/>
          </a:xfrm>
        </p:spPr>
        <p:txBody>
          <a:bodyPr>
            <a:normAutofit fontScale="90000"/>
          </a:bodyPr>
          <a:lstStyle/>
          <a:p>
            <a:pPr algn="ctr"/>
            <a:r>
              <a:rPr lang="es-ES" altLang="es-ES" sz="11500" b="1" dirty="0">
                <a:latin typeface="Arial" panose="020B0604020202020204" pitchFamily="34" charset="0"/>
                <a:cs typeface="Arial" panose="020B0604020202020204" pitchFamily="34" charset="0"/>
              </a:rPr>
              <a:t>INSUFICIENCIA RENAL AGUDA</a:t>
            </a:r>
          </a:p>
        </p:txBody>
      </p:sp>
    </p:spTree>
    <p:extLst>
      <p:ext uri="{BB962C8B-B14F-4D97-AF65-F5344CB8AC3E}">
        <p14:creationId xmlns:p14="http://schemas.microsoft.com/office/powerpoint/2010/main" val="1756486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145" name="Rectangle 1"/>
          <p:cNvSpPr>
            <a:spLocks noGrp="1" noChangeArrowheads="1"/>
          </p:cNvSpPr>
          <p:nvPr>
            <p:ph type="title"/>
          </p:nvPr>
        </p:nvSpPr>
        <p:spPr>
          <a:xfrm>
            <a:off x="1981200" y="642938"/>
            <a:ext cx="8229600" cy="1143000"/>
          </a:xfrm>
        </p:spPr>
        <p:txBody>
          <a:bodyPr/>
          <a:lstStyle/>
          <a:p>
            <a:pPr>
              <a:buFont typeface="Tempus Sans ITC" panose="04020404030D07020202" pitchFamily="82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/>
              <a:t>IRA POSRENAL:</a:t>
            </a:r>
            <a:endParaRPr lang="en-GB" altLang="es-ES" sz="4000">
              <a:latin typeface="Tempus Sans ITC" panose="04020404030D07020202" pitchFamily="82" charset="0"/>
            </a:endParaRPr>
          </a:p>
        </p:txBody>
      </p:sp>
      <p:pic>
        <p:nvPicPr>
          <p:cNvPr id="103014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6876" y="1600200"/>
            <a:ext cx="8880475" cy="3614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33353577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NEFROLOGIA CLINICA: Falla renal agu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389"/>
            <a:ext cx="12192000" cy="68603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27625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1490" name="Picture 2" descr="Diapositivas clasificacion ira_e_ir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8494" y="0"/>
            <a:ext cx="9453282" cy="6868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5903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 redondeado"/>
          <p:cNvSpPr/>
          <p:nvPr/>
        </p:nvSpPr>
        <p:spPr>
          <a:xfrm>
            <a:off x="4667251" y="1143000"/>
            <a:ext cx="2143125" cy="64293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GB" altLang="es-ES" sz="2000">
                <a:solidFill>
                  <a:srgbClr val="000000"/>
                </a:solidFill>
                <a:cs typeface="Arial" panose="020B0604020202020204" pitchFamily="34" charset="0"/>
              </a:rPr>
              <a:t>Fase de inicio:</a:t>
            </a:r>
          </a:p>
          <a:p>
            <a:pPr algn="ctr"/>
            <a:endParaRPr lang="es-ES" altLang="es-ES" sz="2000">
              <a:solidFill>
                <a:srgbClr val="FFFFFF"/>
              </a:solidFill>
              <a:cs typeface="Arial" panose="020B0604020202020204" pitchFamily="34" charset="0"/>
            </a:endParaRPr>
          </a:p>
        </p:txBody>
      </p:sp>
      <p:sp>
        <p:nvSpPr>
          <p:cNvPr id="9" name="8 Rectángulo redondeado"/>
          <p:cNvSpPr/>
          <p:nvPr/>
        </p:nvSpPr>
        <p:spPr>
          <a:xfrm>
            <a:off x="6381750" y="3714750"/>
            <a:ext cx="3429000" cy="1500188"/>
          </a:xfrm>
          <a:prstGeom prst="roundRect">
            <a:avLst>
              <a:gd name="adj" fmla="val 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Font typeface="Times New Roman" panose="02020603050405020304" pitchFamily="18" charset="0"/>
              <a:buNone/>
            </a:pPr>
            <a:r>
              <a:rPr lang="es-ES" altLang="es-ES" sz="2000">
                <a:solidFill>
                  <a:srgbClr val="FFFFFF"/>
                </a:solidFill>
                <a:latin typeface="Calibri" panose="020F0502020204030204" pitchFamily="34" charset="0"/>
              </a:rPr>
              <a:t> </a:t>
            </a:r>
            <a:r>
              <a:rPr lang="en-GB" altLang="es-ES" sz="2000">
                <a:solidFill>
                  <a:srgbClr val="000000"/>
                </a:solidFill>
                <a:latin typeface="Calibri" panose="020F0502020204030204" pitchFamily="34" charset="0"/>
              </a:rPr>
              <a:t>Agotamiento de ATP </a:t>
            </a:r>
          </a:p>
          <a:p>
            <a:pPr algn="ctr">
              <a:buFont typeface="Times New Roman" panose="02020603050405020304" pitchFamily="18" charset="0"/>
              <a:buNone/>
            </a:pPr>
            <a:r>
              <a:rPr lang="en-GB" altLang="es-ES" sz="2000">
                <a:solidFill>
                  <a:srgbClr val="000000"/>
                </a:solidFill>
                <a:latin typeface="Calibri" panose="020F0502020204030204" pitchFamily="34" charset="0"/>
              </a:rPr>
              <a:t>No hay E funcionamiento Mecanismo.</a:t>
            </a:r>
          </a:p>
          <a:p>
            <a:pPr algn="ctr">
              <a:buFont typeface="Times New Roman" panose="02020603050405020304" pitchFamily="18" charset="0"/>
              <a:buNone/>
            </a:pPr>
            <a:r>
              <a:rPr lang="en-GB" altLang="es-ES" sz="2000">
                <a:solidFill>
                  <a:srgbClr val="000000"/>
                </a:solidFill>
                <a:latin typeface="Calibri" panose="020F0502020204030204" pitchFamily="34" charset="0"/>
              </a:rPr>
              <a:t> Transp. De membrana y mitocondriales</a:t>
            </a:r>
            <a:endParaRPr lang="es-ES" altLang="es-ES" sz="20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0" name="9 Rectángulo redondeado"/>
          <p:cNvSpPr/>
          <p:nvPr/>
        </p:nvSpPr>
        <p:spPr>
          <a:xfrm>
            <a:off x="2595563" y="4572001"/>
            <a:ext cx="2000250" cy="107156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Font typeface="Times New Roman" panose="02020603050405020304" pitchFamily="18" charset="0"/>
              <a:buNone/>
            </a:pPr>
            <a:r>
              <a:rPr lang="es-ES" altLang="es-ES" sz="2000">
                <a:solidFill>
                  <a:srgbClr val="FFFFFF"/>
                </a:solidFill>
                <a:latin typeface="Calibri" panose="020F0502020204030204" pitchFamily="34" charset="0"/>
              </a:rPr>
              <a:t> </a:t>
            </a:r>
            <a:r>
              <a:rPr lang="en-GB" altLang="es-ES" sz="2000">
                <a:solidFill>
                  <a:srgbClr val="000000"/>
                </a:solidFill>
                <a:latin typeface="Calibri" panose="020F0502020204030204" pitchFamily="34" charset="0"/>
              </a:rPr>
              <a:t>Acidosis intracelular</a:t>
            </a:r>
          </a:p>
          <a:p>
            <a:pPr algn="ctr">
              <a:buFont typeface="Times New Roman" panose="02020603050405020304" pitchFamily="18" charset="0"/>
              <a:buNone/>
            </a:pPr>
            <a:r>
              <a:rPr lang="en-GB" altLang="es-ES" sz="2000">
                <a:solidFill>
                  <a:srgbClr val="000000"/>
                </a:solidFill>
                <a:latin typeface="Calibri" panose="020F0502020204030204" pitchFamily="34" charset="0"/>
              </a:rPr>
              <a:t>&gt;Ca</a:t>
            </a:r>
          </a:p>
          <a:p>
            <a:pPr algn="ctr"/>
            <a:endParaRPr lang="es-ES" altLang="es-ES" sz="20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10 Rectángulo redondeado"/>
          <p:cNvSpPr/>
          <p:nvPr/>
        </p:nvSpPr>
        <p:spPr>
          <a:xfrm>
            <a:off x="2524125" y="3357563"/>
            <a:ext cx="2000250" cy="78581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s-ES" altLang="es-ES" sz="2000">
                <a:solidFill>
                  <a:srgbClr val="FFFFFF"/>
                </a:solidFill>
                <a:cs typeface="Arial" panose="020B0604020202020204" pitchFamily="34" charset="0"/>
              </a:rPr>
              <a:t> </a:t>
            </a:r>
            <a:r>
              <a:rPr lang="en-GB" altLang="es-ES" sz="2000">
                <a:solidFill>
                  <a:srgbClr val="000000"/>
                </a:solidFill>
                <a:cs typeface="Arial" panose="020B0604020202020204" pitchFamily="34" charset="0"/>
              </a:rPr>
              <a:t>Hipoxia </a:t>
            </a:r>
          </a:p>
          <a:p>
            <a:pPr algn="ctr"/>
            <a:endParaRPr lang="es-ES" altLang="es-ES" sz="2000">
              <a:solidFill>
                <a:srgbClr val="FFFFFF"/>
              </a:solidFill>
              <a:cs typeface="Arial" panose="020B0604020202020204" pitchFamily="34" charset="0"/>
            </a:endParaRPr>
          </a:p>
        </p:txBody>
      </p:sp>
      <p:sp>
        <p:nvSpPr>
          <p:cNvPr id="12" name="11 Rectángulo redondeado"/>
          <p:cNvSpPr/>
          <p:nvPr/>
        </p:nvSpPr>
        <p:spPr>
          <a:xfrm>
            <a:off x="6167438" y="1928814"/>
            <a:ext cx="3643312" cy="150018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Font typeface="Times New Roman" panose="02020603050405020304" pitchFamily="18" charset="0"/>
              <a:buNone/>
            </a:pPr>
            <a:r>
              <a:rPr lang="es-ES" altLang="es-ES" sz="2000">
                <a:solidFill>
                  <a:srgbClr val="FFFFFF"/>
                </a:solidFill>
                <a:latin typeface="Calibri" panose="020F0502020204030204" pitchFamily="34" charset="0"/>
              </a:rPr>
              <a:t> </a:t>
            </a:r>
            <a:r>
              <a:rPr lang="en-GB" altLang="es-ES" sz="2000">
                <a:solidFill>
                  <a:srgbClr val="000000"/>
                </a:solidFill>
                <a:latin typeface="Calibri" panose="020F0502020204030204" pitchFamily="34" charset="0"/>
              </a:rPr>
              <a:t>Lesiones:</a:t>
            </a:r>
          </a:p>
          <a:p>
            <a:pPr algn="ctr">
              <a:buFont typeface="Times New Roman" panose="02020603050405020304" pitchFamily="18" charset="0"/>
              <a:buNone/>
            </a:pPr>
            <a:r>
              <a:rPr lang="en-GB" altLang="es-ES" sz="2000">
                <a:solidFill>
                  <a:srgbClr val="000000"/>
                </a:solidFill>
                <a:latin typeface="Calibri" panose="020F0502020204030204" pitchFamily="34" charset="0"/>
              </a:rPr>
              <a:t>cél. Epiteliales tubulares</a:t>
            </a:r>
          </a:p>
          <a:p>
            <a:pPr algn="ctr">
              <a:buFont typeface="Times New Roman" panose="02020603050405020304" pitchFamily="18" charset="0"/>
              <a:buNone/>
            </a:pPr>
            <a:r>
              <a:rPr lang="en-GB" altLang="es-ES" sz="2000">
                <a:solidFill>
                  <a:srgbClr val="000000"/>
                </a:solidFill>
                <a:latin typeface="Calibri" panose="020F0502020204030204" pitchFamily="34" charset="0"/>
              </a:rPr>
              <a:t>Cel endoteliales</a:t>
            </a:r>
          </a:p>
          <a:p>
            <a:pPr algn="ctr">
              <a:buFont typeface="Times New Roman" panose="02020603050405020304" pitchFamily="18" charset="0"/>
              <a:buNone/>
            </a:pPr>
            <a:r>
              <a:rPr lang="en-GB" altLang="es-ES" sz="2000">
                <a:solidFill>
                  <a:srgbClr val="000000"/>
                </a:solidFill>
                <a:latin typeface="Calibri" panose="020F0502020204030204" pitchFamily="34" charset="0"/>
              </a:rPr>
              <a:t>Cel musculares lisas VS</a:t>
            </a:r>
          </a:p>
          <a:p>
            <a:pPr algn="ctr"/>
            <a:endParaRPr lang="es-ES" altLang="es-ES" sz="20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3" name="12 Rectángulo redondeado"/>
          <p:cNvSpPr/>
          <p:nvPr/>
        </p:nvSpPr>
        <p:spPr>
          <a:xfrm>
            <a:off x="2595564" y="2071689"/>
            <a:ext cx="2071687" cy="100012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tabLst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1" algn="ctr">
              <a:spcBef>
                <a:spcPts val="550"/>
              </a:spcBef>
              <a:buClr>
                <a:srgbClr val="009999"/>
              </a:buClr>
            </a:pPr>
            <a:r>
              <a:rPr lang="es-ES" altLang="es-ES" sz="2000">
                <a:solidFill>
                  <a:srgbClr val="FFFFFF"/>
                </a:solidFill>
                <a:latin typeface="Calibri" panose="020F0502020204030204" pitchFamily="34" charset="0"/>
              </a:rPr>
              <a:t> </a:t>
            </a:r>
            <a:r>
              <a:rPr lang="en-GB" altLang="es-ES" sz="2000">
                <a:solidFill>
                  <a:srgbClr val="000000"/>
                </a:solidFill>
                <a:latin typeface="Calibri" panose="020F0502020204030204" pitchFamily="34" charset="0"/>
              </a:rPr>
              <a:t>Isquemia renal</a:t>
            </a:r>
          </a:p>
          <a:p>
            <a:pPr lvl="1" algn="ctr">
              <a:spcBef>
                <a:spcPts val="550"/>
              </a:spcBef>
              <a:buClr>
                <a:srgbClr val="009999"/>
              </a:buClr>
            </a:pPr>
            <a:r>
              <a:rPr lang="en-GB" altLang="es-ES" sz="2000">
                <a:solidFill>
                  <a:srgbClr val="000000"/>
                </a:solidFill>
                <a:latin typeface="Calibri" panose="020F0502020204030204" pitchFamily="34" charset="0"/>
              </a:rPr>
              <a:t>mantenida</a:t>
            </a:r>
            <a:endParaRPr lang="es-ES" altLang="es-ES" sz="20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4" name="13 Rectángulo redondeado"/>
          <p:cNvSpPr/>
          <p:nvPr/>
        </p:nvSpPr>
        <p:spPr>
          <a:xfrm>
            <a:off x="6453189" y="5429250"/>
            <a:ext cx="2928937" cy="92868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s-ES" altLang="es-ES" sz="2000">
                <a:solidFill>
                  <a:srgbClr val="FFFFFF"/>
                </a:solidFill>
                <a:cs typeface="Arial" panose="020B0604020202020204" pitchFamily="34" charset="0"/>
              </a:rPr>
              <a:t> </a:t>
            </a:r>
            <a:r>
              <a:rPr lang="en-GB" altLang="es-ES" sz="2000">
                <a:solidFill>
                  <a:srgbClr val="000000"/>
                </a:solidFill>
                <a:cs typeface="Arial" panose="020B0604020202020204" pitchFamily="34" charset="0"/>
              </a:rPr>
              <a:t>Cel. Necrosan/apoptosis</a:t>
            </a:r>
          </a:p>
          <a:p>
            <a:pPr algn="ctr"/>
            <a:endParaRPr lang="es-ES" altLang="es-ES" sz="2000">
              <a:solidFill>
                <a:srgbClr val="FFFFFF"/>
              </a:solidFill>
              <a:cs typeface="Arial" panose="020B0604020202020204" pitchFamily="34" charset="0"/>
            </a:endParaRPr>
          </a:p>
        </p:txBody>
      </p:sp>
      <p:cxnSp>
        <p:nvCxnSpPr>
          <p:cNvPr id="16" name="15 Conector angular"/>
          <p:cNvCxnSpPr/>
          <p:nvPr/>
        </p:nvCxnSpPr>
        <p:spPr>
          <a:xfrm rot="16200000" flipH="1">
            <a:off x="6346032" y="1821657"/>
            <a:ext cx="357187" cy="285750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angular"/>
          <p:cNvCxnSpPr/>
          <p:nvPr/>
        </p:nvCxnSpPr>
        <p:spPr>
          <a:xfrm rot="5400000">
            <a:off x="4560094" y="1821657"/>
            <a:ext cx="285750" cy="214312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Conector recto de flecha"/>
          <p:cNvCxnSpPr>
            <a:stCxn id="13" idx="2"/>
          </p:cNvCxnSpPr>
          <p:nvPr/>
        </p:nvCxnSpPr>
        <p:spPr>
          <a:xfrm rot="16200000" flipH="1">
            <a:off x="3577432" y="3124994"/>
            <a:ext cx="214312" cy="1079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Conector recto de flecha"/>
          <p:cNvCxnSpPr/>
          <p:nvPr/>
        </p:nvCxnSpPr>
        <p:spPr>
          <a:xfrm flipV="1">
            <a:off x="4738688" y="2286000"/>
            <a:ext cx="1428750" cy="2857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Conector recto de flecha"/>
          <p:cNvCxnSpPr>
            <a:stCxn id="11" idx="2"/>
            <a:endCxn id="10" idx="0"/>
          </p:cNvCxnSpPr>
          <p:nvPr/>
        </p:nvCxnSpPr>
        <p:spPr>
          <a:xfrm rot="16200000" flipH="1">
            <a:off x="3345657" y="4321969"/>
            <a:ext cx="428625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Conector recto de flecha"/>
          <p:cNvCxnSpPr>
            <a:endCxn id="14" idx="1"/>
          </p:cNvCxnSpPr>
          <p:nvPr/>
        </p:nvCxnSpPr>
        <p:spPr>
          <a:xfrm>
            <a:off x="4595814" y="5214938"/>
            <a:ext cx="1857375" cy="6794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Conector recto de flecha"/>
          <p:cNvCxnSpPr/>
          <p:nvPr/>
        </p:nvCxnSpPr>
        <p:spPr>
          <a:xfrm flipV="1">
            <a:off x="4595814" y="4286251"/>
            <a:ext cx="1785937" cy="7143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2207" name="33 Rectángulo"/>
          <p:cNvSpPr>
            <a:spLocks noChangeArrowheads="1"/>
          </p:cNvSpPr>
          <p:nvPr/>
        </p:nvSpPr>
        <p:spPr bwMode="auto">
          <a:xfrm>
            <a:off x="2952751" y="285751"/>
            <a:ext cx="58578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GB" altLang="es-ES" sz="4000" b="1"/>
              <a:t>FISIOPATOLOGÍA</a:t>
            </a:r>
            <a:endParaRPr lang="es-ES" altLang="es-ES" sz="4000"/>
          </a:p>
        </p:txBody>
      </p:sp>
    </p:spTree>
    <p:extLst>
      <p:ext uri="{BB962C8B-B14F-4D97-AF65-F5344CB8AC3E}">
        <p14:creationId xmlns:p14="http://schemas.microsoft.com/office/powerpoint/2010/main" val="36112037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 redondeado"/>
          <p:cNvSpPr/>
          <p:nvPr/>
        </p:nvSpPr>
        <p:spPr>
          <a:xfrm>
            <a:off x="2524125" y="2500313"/>
            <a:ext cx="2000250" cy="78581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s-ES" altLang="es-ES" sz="2000">
                <a:solidFill>
                  <a:srgbClr val="FFFFFF"/>
                </a:solidFill>
                <a:cs typeface="Arial" panose="020B0604020202020204" pitchFamily="34" charset="0"/>
              </a:rPr>
              <a:t> </a:t>
            </a:r>
            <a:r>
              <a:rPr lang="en-GB" altLang="es-ES" sz="2000">
                <a:solidFill>
                  <a:srgbClr val="000000"/>
                </a:solidFill>
                <a:cs typeface="Arial" panose="020B0604020202020204" pitchFamily="34" charset="0"/>
              </a:rPr>
              <a:t>Proceso inflamatorio </a:t>
            </a:r>
          </a:p>
          <a:p>
            <a:pPr algn="ctr"/>
            <a:endParaRPr lang="es-ES" altLang="es-ES" sz="2000">
              <a:solidFill>
                <a:srgbClr val="FFFFFF"/>
              </a:solidFill>
              <a:cs typeface="Arial" panose="020B0604020202020204" pitchFamily="34" charset="0"/>
            </a:endParaRPr>
          </a:p>
        </p:txBody>
      </p:sp>
      <p:sp>
        <p:nvSpPr>
          <p:cNvPr id="7" name="6 Rectángulo redondeado"/>
          <p:cNvSpPr/>
          <p:nvPr/>
        </p:nvSpPr>
        <p:spPr>
          <a:xfrm>
            <a:off x="4452938" y="1143001"/>
            <a:ext cx="2000250" cy="78581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s-ES" altLang="es-ES" sz="2000">
                <a:solidFill>
                  <a:srgbClr val="FFFFFF"/>
                </a:solidFill>
                <a:cs typeface="Arial" panose="020B0604020202020204" pitchFamily="34" charset="0"/>
              </a:rPr>
              <a:t> </a:t>
            </a:r>
            <a:r>
              <a:rPr lang="en-GB" altLang="es-ES" sz="2000">
                <a:solidFill>
                  <a:srgbClr val="000000"/>
                </a:solidFill>
                <a:cs typeface="Arial" panose="020B0604020202020204" pitchFamily="34" charset="0"/>
              </a:rPr>
              <a:t>Fase de extensión: </a:t>
            </a:r>
          </a:p>
          <a:p>
            <a:pPr algn="ctr"/>
            <a:endParaRPr lang="es-ES" altLang="es-ES" sz="2000">
              <a:solidFill>
                <a:srgbClr val="FFFFFF"/>
              </a:solidFill>
              <a:cs typeface="Arial" panose="020B0604020202020204" pitchFamily="34" charset="0"/>
            </a:endParaRPr>
          </a:p>
        </p:txBody>
      </p:sp>
      <p:sp>
        <p:nvSpPr>
          <p:cNvPr id="8" name="7 Rectángulo redondeado"/>
          <p:cNvSpPr/>
          <p:nvPr/>
        </p:nvSpPr>
        <p:spPr>
          <a:xfrm>
            <a:off x="5095875" y="4071938"/>
            <a:ext cx="2286000" cy="1143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Font typeface="Times New Roman" panose="02020603050405020304" pitchFamily="18" charset="0"/>
              <a:buNone/>
            </a:pPr>
            <a:r>
              <a:rPr lang="es-ES" altLang="es-ES" sz="2000">
                <a:solidFill>
                  <a:srgbClr val="FFFFFF"/>
                </a:solidFill>
                <a:latin typeface="Calibri" panose="020F0502020204030204" pitchFamily="34" charset="0"/>
              </a:rPr>
              <a:t> </a:t>
            </a:r>
            <a:r>
              <a:rPr lang="en-GB" altLang="es-ES" sz="2000">
                <a:solidFill>
                  <a:srgbClr val="000000"/>
                </a:solidFill>
                <a:latin typeface="Calibri" panose="020F0502020204030204" pitchFamily="34" charset="0"/>
              </a:rPr>
              <a:t>Mejora la irrigación de la </a:t>
            </a:r>
          </a:p>
          <a:p>
            <a:pPr algn="ctr">
              <a:buFont typeface="Times New Roman" panose="02020603050405020304" pitchFamily="18" charset="0"/>
              <a:buNone/>
            </a:pPr>
            <a:r>
              <a:rPr lang="en-GB" altLang="es-ES" sz="2000">
                <a:solidFill>
                  <a:srgbClr val="000000"/>
                </a:solidFill>
                <a:latin typeface="Calibri" panose="020F0502020204030204" pitchFamily="34" charset="0"/>
              </a:rPr>
              <a:t>corteza </a:t>
            </a:r>
          </a:p>
          <a:p>
            <a:pPr algn="ctr"/>
            <a:endParaRPr lang="es-ES" altLang="es-ES" sz="20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9" name="8 Rectángulo redondeado"/>
          <p:cNvSpPr/>
          <p:nvPr/>
        </p:nvSpPr>
        <p:spPr>
          <a:xfrm>
            <a:off x="4381501" y="5429251"/>
            <a:ext cx="3929063" cy="107156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Font typeface="Wingdings" panose="05000000000000000000" pitchFamily="2" charset="2"/>
              <a:buNone/>
            </a:pPr>
            <a:r>
              <a:rPr lang="es-ES" altLang="es-ES" sz="2000">
                <a:solidFill>
                  <a:srgbClr val="FFFFFF"/>
                </a:solidFill>
                <a:latin typeface="Calibri" panose="020F0502020204030204" pitchFamily="34" charset="0"/>
              </a:rPr>
              <a:t> </a:t>
            </a:r>
            <a:r>
              <a:rPr lang="en-GB" altLang="es-ES" sz="2000">
                <a:solidFill>
                  <a:srgbClr val="000000"/>
                </a:solidFill>
                <a:latin typeface="Calibri" panose="020F0502020204030204" pitchFamily="34" charset="0"/>
              </a:rPr>
              <a:t>&gt;Las lesiones (radicales libres</a:t>
            </a:r>
          </a:p>
          <a:p>
            <a:pPr algn="ctr">
              <a:buFont typeface="Times New Roman" panose="02020603050405020304" pitchFamily="18" charset="0"/>
              <a:buNone/>
            </a:pPr>
            <a:r>
              <a:rPr lang="en-GB" altLang="es-ES" sz="2000">
                <a:solidFill>
                  <a:srgbClr val="000000"/>
                </a:solidFill>
                <a:latin typeface="Calibri" panose="020F0502020204030204" pitchFamily="34" charset="0"/>
              </a:rPr>
              <a:t>De O , lesión endotelial, edema</a:t>
            </a:r>
          </a:p>
          <a:p>
            <a:pPr algn="ctr">
              <a:buFont typeface="Times New Roman" panose="02020603050405020304" pitchFamily="18" charset="0"/>
              <a:buNone/>
            </a:pPr>
            <a:r>
              <a:rPr lang="en-GB" altLang="es-ES" sz="2000">
                <a:solidFill>
                  <a:srgbClr val="000000"/>
                </a:solidFill>
                <a:latin typeface="Calibri" panose="020F0502020204030204" pitchFamily="34" charset="0"/>
              </a:rPr>
              <a:t>Cel inflamatorio. </a:t>
            </a:r>
          </a:p>
          <a:p>
            <a:pPr algn="ctr"/>
            <a:endParaRPr lang="es-ES" altLang="es-ES" sz="20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0" name="9 Rectángulo redondeado"/>
          <p:cNvSpPr/>
          <p:nvPr/>
        </p:nvSpPr>
        <p:spPr>
          <a:xfrm>
            <a:off x="7310439" y="3214688"/>
            <a:ext cx="2643187" cy="78581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Font typeface="Times New Roman" panose="02020603050405020304" pitchFamily="18" charset="0"/>
              <a:buNone/>
            </a:pPr>
            <a:r>
              <a:rPr lang="en-GB" altLang="es-ES" sz="2000">
                <a:solidFill>
                  <a:srgbClr val="000000"/>
                </a:solidFill>
                <a:latin typeface="Calibri" panose="020F0502020204030204" pitchFamily="34" charset="0"/>
              </a:rPr>
              <a:t>Recuperación del flujo </a:t>
            </a:r>
          </a:p>
          <a:p>
            <a:pPr algn="ctr">
              <a:buFont typeface="Times New Roman" panose="02020603050405020304" pitchFamily="18" charset="0"/>
              <a:buNone/>
            </a:pPr>
            <a:r>
              <a:rPr lang="en-GB" altLang="es-ES" sz="2000">
                <a:solidFill>
                  <a:srgbClr val="000000"/>
                </a:solidFill>
                <a:latin typeface="Calibri" panose="020F0502020204030204" pitchFamily="34" charset="0"/>
              </a:rPr>
              <a:t>renal</a:t>
            </a:r>
          </a:p>
          <a:p>
            <a:pPr algn="ctr"/>
            <a:endParaRPr lang="es-ES" altLang="es-ES" sz="20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10 Rectángulo redondeado"/>
          <p:cNvSpPr/>
          <p:nvPr/>
        </p:nvSpPr>
        <p:spPr>
          <a:xfrm>
            <a:off x="7239000" y="1428750"/>
            <a:ext cx="2643188" cy="150018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Font typeface="Times New Roman" panose="02020603050405020304" pitchFamily="18" charset="0"/>
              <a:buNone/>
            </a:pPr>
            <a:endParaRPr lang="es-ES" altLang="es-ES" sz="2000">
              <a:solidFill>
                <a:srgbClr val="FFFFFF"/>
              </a:solidFill>
              <a:latin typeface="Calibri" panose="020F0502020204030204" pitchFamily="34" charset="0"/>
            </a:endParaRPr>
          </a:p>
          <a:p>
            <a:pPr algn="ctr">
              <a:buFont typeface="Times New Roman" panose="02020603050405020304" pitchFamily="18" charset="0"/>
              <a:buNone/>
            </a:pPr>
            <a:r>
              <a:rPr lang="es-ES" altLang="es-ES" sz="2000">
                <a:solidFill>
                  <a:srgbClr val="FFFFFF"/>
                </a:solidFill>
                <a:latin typeface="Calibri" panose="020F0502020204030204" pitchFamily="34" charset="0"/>
              </a:rPr>
              <a:t> </a:t>
            </a:r>
            <a:r>
              <a:rPr lang="en-GB" altLang="es-ES" sz="2000">
                <a:solidFill>
                  <a:srgbClr val="000000"/>
                </a:solidFill>
                <a:latin typeface="Calibri" panose="020F0502020204030204" pitchFamily="34" charset="0"/>
              </a:rPr>
              <a:t>Estasis circulatorio unión CM</a:t>
            </a:r>
          </a:p>
          <a:p>
            <a:pPr algn="ctr">
              <a:buFont typeface="Times New Roman" panose="02020603050405020304" pitchFamily="18" charset="0"/>
              <a:buNone/>
            </a:pPr>
            <a:r>
              <a:rPr lang="en-GB" altLang="es-ES" sz="2000">
                <a:solidFill>
                  <a:srgbClr val="000000"/>
                </a:solidFill>
                <a:latin typeface="Calibri" panose="020F0502020204030204" pitchFamily="34" charset="0"/>
              </a:rPr>
              <a:t>&gt;hematíes y &gt;leucocitos</a:t>
            </a:r>
          </a:p>
          <a:p>
            <a:pPr algn="ctr"/>
            <a:r>
              <a:rPr lang="en-GB" altLang="es-ES" sz="200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</a:p>
          <a:p>
            <a:pPr algn="ctr"/>
            <a:endParaRPr lang="es-ES" altLang="es-ES" sz="20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cxnSp>
        <p:nvCxnSpPr>
          <p:cNvPr id="12" name="11 Conector angular"/>
          <p:cNvCxnSpPr/>
          <p:nvPr/>
        </p:nvCxnSpPr>
        <p:spPr>
          <a:xfrm>
            <a:off x="6453188" y="1428750"/>
            <a:ext cx="1643062" cy="285750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Conector angular"/>
          <p:cNvCxnSpPr/>
          <p:nvPr/>
        </p:nvCxnSpPr>
        <p:spPr>
          <a:xfrm rot="10800000" flipV="1">
            <a:off x="3881439" y="1928813"/>
            <a:ext cx="1000125" cy="571500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 de flecha"/>
          <p:cNvCxnSpPr>
            <a:stCxn id="11" idx="2"/>
          </p:cNvCxnSpPr>
          <p:nvPr/>
        </p:nvCxnSpPr>
        <p:spPr>
          <a:xfrm rot="5400000">
            <a:off x="8364539" y="3089276"/>
            <a:ext cx="357187" cy="365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angular"/>
          <p:cNvCxnSpPr/>
          <p:nvPr/>
        </p:nvCxnSpPr>
        <p:spPr>
          <a:xfrm rot="5400000">
            <a:off x="7775575" y="5035550"/>
            <a:ext cx="2071688" cy="1588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Conector recto de flecha"/>
          <p:cNvCxnSpPr>
            <a:endCxn id="8" idx="3"/>
          </p:cNvCxnSpPr>
          <p:nvPr/>
        </p:nvCxnSpPr>
        <p:spPr>
          <a:xfrm rot="10800000">
            <a:off x="7381875" y="4643439"/>
            <a:ext cx="1428750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Conector recto de flecha"/>
          <p:cNvCxnSpPr/>
          <p:nvPr/>
        </p:nvCxnSpPr>
        <p:spPr>
          <a:xfrm rot="10800000">
            <a:off x="8310563" y="6072189"/>
            <a:ext cx="500062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07191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1992313" y="765175"/>
            <a:ext cx="7662862" cy="3094038"/>
            <a:chOff x="295" y="482"/>
            <a:chExt cx="4827" cy="1949"/>
          </a:xfrm>
        </p:grpSpPr>
        <p:sp>
          <p:nvSpPr>
            <p:cNvPr id="1034242" name="AutoShape 2"/>
            <p:cNvSpPr>
              <a:spLocks noChangeArrowheads="1"/>
            </p:cNvSpPr>
            <p:nvPr/>
          </p:nvSpPr>
          <p:spPr bwMode="auto">
            <a:xfrm>
              <a:off x="295" y="482"/>
              <a:ext cx="4828" cy="1950"/>
            </a:xfrm>
            <a:prstGeom prst="roundRect">
              <a:avLst>
                <a:gd name="adj" fmla="val 51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spcBef>
                  <a:spcPts val="600"/>
                </a:spcBef>
                <a:buSzPct val="100000"/>
                <a:buFont typeface="Times New Roman" panose="02020603050405020304" pitchFamily="18" charset="0"/>
                <a:buChar char="•"/>
              </a:pPr>
              <a:endParaRPr lang="es-ES" altLang="es-ES"/>
            </a:p>
          </p:txBody>
        </p:sp>
        <p:cxnSp>
          <p:nvCxnSpPr>
            <p:cNvPr id="1034243" name="AutoShape 3"/>
            <p:cNvCxnSpPr>
              <a:cxnSpLocks noChangeShapeType="1"/>
              <a:stCxn id="1034247" idx="0"/>
              <a:endCxn id="1034245" idx="2"/>
            </p:cNvCxnSpPr>
            <p:nvPr/>
          </p:nvCxnSpPr>
          <p:spPr bwMode="auto">
            <a:xfrm flipH="1" flipV="1">
              <a:off x="2709" y="1262"/>
              <a:ext cx="1300" cy="390"/>
            </a:xfrm>
            <a:prstGeom prst="bentConnector3">
              <a:avLst>
                <a:gd name="adj1" fmla="val 50000"/>
              </a:avLst>
            </a:prstGeom>
            <a:noFill/>
            <a:ln w="9360">
              <a:solidFill>
                <a:srgbClr val="80808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4244" name="AutoShape 4"/>
            <p:cNvCxnSpPr>
              <a:cxnSpLocks noChangeShapeType="1"/>
              <a:stCxn id="1034246" idx="0"/>
              <a:endCxn id="1034245" idx="2"/>
            </p:cNvCxnSpPr>
            <p:nvPr/>
          </p:nvCxnSpPr>
          <p:spPr bwMode="auto">
            <a:xfrm flipV="1">
              <a:off x="1409" y="1262"/>
              <a:ext cx="1300" cy="390"/>
            </a:xfrm>
            <a:prstGeom prst="bentConnector3">
              <a:avLst>
                <a:gd name="adj1" fmla="val 50000"/>
              </a:avLst>
            </a:prstGeom>
            <a:noFill/>
            <a:ln w="9360">
              <a:solidFill>
                <a:srgbClr val="80808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034245" name="AutoShape 5"/>
            <p:cNvSpPr>
              <a:spLocks noChangeArrowheads="1"/>
            </p:cNvSpPr>
            <p:nvPr/>
          </p:nvSpPr>
          <p:spPr bwMode="auto">
            <a:xfrm>
              <a:off x="1595" y="482"/>
              <a:ext cx="2228" cy="780"/>
            </a:xfrm>
            <a:prstGeom prst="roundRect">
              <a:avLst>
                <a:gd name="adj" fmla="val 50000"/>
              </a:avLst>
            </a:prstGeom>
            <a:noFill/>
            <a:ln w="28440">
              <a:solidFill>
                <a:srgbClr val="BBE0E3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 anchor="ctr"/>
            <a:lstStyle>
              <a:lvl1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buSzPct val="100000"/>
                <a:buFont typeface="Times New Roman" panose="02020603050405020304" pitchFamily="18" charset="0"/>
                <a:buNone/>
              </a:pPr>
              <a:r>
                <a:rPr lang="en-GB" altLang="es-ES" sz="2400">
                  <a:solidFill>
                    <a:srgbClr val="000000"/>
                  </a:solidFill>
                  <a:latin typeface="Calibri" panose="020F0502020204030204" pitchFamily="34" charset="0"/>
                </a:rPr>
                <a:t>Fase de mantenimiento </a:t>
              </a:r>
            </a:p>
            <a:p>
              <a:pPr algn="ctr">
                <a:buSzPct val="100000"/>
                <a:buFont typeface="Times New Roman" panose="02020603050405020304" pitchFamily="18" charset="0"/>
                <a:buNone/>
              </a:pPr>
              <a:r>
                <a:rPr lang="en-GB" altLang="es-ES" sz="2400">
                  <a:solidFill>
                    <a:srgbClr val="000000"/>
                  </a:solidFill>
                  <a:latin typeface="Calibri" panose="020F0502020204030204" pitchFamily="34" charset="0"/>
                </a:rPr>
                <a:t>Y reparación</a:t>
              </a:r>
            </a:p>
          </p:txBody>
        </p:sp>
        <p:sp>
          <p:nvSpPr>
            <p:cNvPr id="1034246" name="AutoShape 6"/>
            <p:cNvSpPr>
              <a:spLocks noChangeArrowheads="1"/>
            </p:cNvSpPr>
            <p:nvPr/>
          </p:nvSpPr>
          <p:spPr bwMode="auto">
            <a:xfrm>
              <a:off x="295" y="1652"/>
              <a:ext cx="2228" cy="780"/>
            </a:xfrm>
            <a:prstGeom prst="roundRect">
              <a:avLst>
                <a:gd name="adj" fmla="val 50000"/>
              </a:avLst>
            </a:prstGeom>
            <a:noFill/>
            <a:ln w="28440">
              <a:solidFill>
                <a:srgbClr val="00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 anchor="ctr"/>
            <a:lstStyle>
              <a:lvl1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buSzPct val="100000"/>
                <a:buFont typeface="Times New Roman" panose="02020603050405020304" pitchFamily="18" charset="0"/>
                <a:buNone/>
              </a:pPr>
              <a:r>
                <a:rPr lang="en-GB" altLang="es-ES" sz="2400">
                  <a:solidFill>
                    <a:srgbClr val="000000"/>
                  </a:solidFill>
                  <a:latin typeface="Calibri" panose="020F0502020204030204" pitchFamily="34" charset="0"/>
                </a:rPr>
                <a:t>Regeneración celular</a:t>
              </a:r>
            </a:p>
            <a:p>
              <a:pPr algn="ctr">
                <a:buSzPct val="100000"/>
                <a:buFont typeface="Times New Roman" panose="02020603050405020304" pitchFamily="18" charset="0"/>
                <a:buNone/>
              </a:pPr>
              <a:r>
                <a:rPr lang="en-GB" altLang="es-ES" sz="2400">
                  <a:solidFill>
                    <a:srgbClr val="000000"/>
                  </a:solidFill>
                  <a:latin typeface="Calibri" panose="020F0502020204030204" pitchFamily="34" charset="0"/>
                </a:rPr>
                <a:t>progresiva</a:t>
              </a:r>
            </a:p>
          </p:txBody>
        </p:sp>
        <p:sp>
          <p:nvSpPr>
            <p:cNvPr id="1034247" name="AutoShape 7"/>
            <p:cNvSpPr>
              <a:spLocks noChangeArrowheads="1"/>
            </p:cNvSpPr>
            <p:nvPr/>
          </p:nvSpPr>
          <p:spPr bwMode="auto">
            <a:xfrm>
              <a:off x="2895" y="1652"/>
              <a:ext cx="2228" cy="780"/>
            </a:xfrm>
            <a:prstGeom prst="roundRect">
              <a:avLst>
                <a:gd name="adj" fmla="val 50000"/>
              </a:avLst>
            </a:prstGeom>
            <a:noFill/>
            <a:ln w="28440">
              <a:solidFill>
                <a:srgbClr val="00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 anchor="ctr"/>
            <a:lstStyle>
              <a:lvl1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buSzPct val="100000"/>
                <a:buFont typeface="Times New Roman" panose="02020603050405020304" pitchFamily="18" charset="0"/>
                <a:buNone/>
              </a:pPr>
              <a:r>
                <a:rPr lang="en-GB" altLang="es-ES" sz="2400">
                  <a:solidFill>
                    <a:srgbClr val="000000"/>
                  </a:solidFill>
                  <a:latin typeface="Calibri" panose="020F0502020204030204" pitchFamily="34" charset="0"/>
                </a:rPr>
                <a:t>Desaparición del</a:t>
              </a:r>
            </a:p>
            <a:p>
              <a:pPr algn="ctr">
                <a:buSzPct val="100000"/>
                <a:buFont typeface="Times New Roman" panose="02020603050405020304" pitchFamily="18" charset="0"/>
                <a:buNone/>
              </a:pPr>
              <a:r>
                <a:rPr lang="en-GB" altLang="es-ES" sz="2400">
                  <a:solidFill>
                    <a:srgbClr val="000000"/>
                  </a:solidFill>
                  <a:latin typeface="Calibri" panose="020F0502020204030204" pitchFamily="34" charset="0"/>
                </a:rPr>
                <a:t>Componente</a:t>
              </a:r>
            </a:p>
            <a:p>
              <a:pPr algn="ctr">
                <a:buSzPct val="100000"/>
                <a:buFont typeface="Times New Roman" panose="02020603050405020304" pitchFamily="18" charset="0"/>
                <a:buNone/>
              </a:pPr>
              <a:r>
                <a:rPr lang="en-GB" altLang="es-ES" sz="2400">
                  <a:solidFill>
                    <a:srgbClr val="000000"/>
                  </a:solidFill>
                  <a:latin typeface="Calibri" panose="020F0502020204030204" pitchFamily="34" charset="0"/>
                </a:rPr>
                <a:t> inflamatorio</a:t>
              </a:r>
            </a:p>
          </p:txBody>
        </p:sp>
      </p:grpSp>
      <p:pic>
        <p:nvPicPr>
          <p:cNvPr id="1034248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9514" y="3933825"/>
            <a:ext cx="4230687" cy="269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3432938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 additive="repl"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8865" name="Rectangle 1"/>
          <p:cNvSpPr>
            <a:spLocks noGrp="1" noChangeArrowheads="1"/>
          </p:cNvSpPr>
          <p:nvPr>
            <p:ph type="title"/>
          </p:nvPr>
        </p:nvSpPr>
        <p:spPr>
          <a:xfrm>
            <a:off x="1981200" y="649288"/>
            <a:ext cx="8229600" cy="1143000"/>
          </a:xfrm>
        </p:spPr>
        <p:txBody>
          <a:bodyPr/>
          <a:lstStyle/>
          <a:p>
            <a:pPr>
              <a:buFont typeface="Tempus Sans ITC" panose="04020404030D07020202" pitchFamily="82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/>
              <a:t>ANATOMÍA PATOLÓGICA</a:t>
            </a:r>
          </a:p>
        </p:txBody>
      </p:sp>
      <p:sp>
        <p:nvSpPr>
          <p:cNvPr id="548866" name="Rectangle 2"/>
          <p:cNvSpPr>
            <a:spLocks noGrp="1" noChangeArrowheads="1"/>
          </p:cNvSpPr>
          <p:nvPr>
            <p:ph idx="1"/>
          </p:nvPr>
        </p:nvSpPr>
        <p:spPr>
          <a:xfrm>
            <a:off x="1981200" y="1974851"/>
            <a:ext cx="8229600" cy="4525963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&gt; Tamaño: edema intersticial</a:t>
            </a:r>
          </a:p>
          <a:p>
            <a:pPr algn="just"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Unión corticomedular congestiva, corteza pálida</a:t>
            </a:r>
          </a:p>
          <a:p>
            <a:pPr algn="just"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Microscópico:</a:t>
            </a:r>
          </a:p>
          <a:p>
            <a:pPr lvl="1" algn="just"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/>
              <a:t>Alteraciones vasculares y glomerulares</a:t>
            </a:r>
          </a:p>
          <a:p>
            <a:pPr lvl="1" algn="just"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/>
              <a:t>Ausencia de llenado en cap.</a:t>
            </a:r>
          </a:p>
          <a:p>
            <a:pPr lvl="1" algn="just"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/>
              <a:t>	 glomerulares.</a:t>
            </a:r>
          </a:p>
        </p:txBody>
      </p:sp>
    </p:spTree>
    <p:extLst>
      <p:ext uri="{BB962C8B-B14F-4D97-AF65-F5344CB8AC3E}">
        <p14:creationId xmlns:p14="http://schemas.microsoft.com/office/powerpoint/2010/main" val="367904833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7" dur="500"/>
                                        <p:tgtEl>
                                          <p:spTgt spid="5488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10" dur="500"/>
                                        <p:tgtEl>
                                          <p:spTgt spid="5488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13" dur="500"/>
                                        <p:tgtEl>
                                          <p:spTgt spid="5488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16" dur="500"/>
                                        <p:tgtEl>
                                          <p:spTgt spid="5488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19" dur="500"/>
                                        <p:tgtEl>
                                          <p:spTgt spid="5488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22" dur="500"/>
                                        <p:tgtEl>
                                          <p:spTgt spid="5488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25" dur="500"/>
                                        <p:tgtEl>
                                          <p:spTgt spid="548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889" name="Rectangle 1"/>
          <p:cNvSpPr>
            <a:spLocks noGrp="1" noChangeArrowheads="1"/>
          </p:cNvSpPr>
          <p:nvPr>
            <p:ph type="title"/>
          </p:nvPr>
        </p:nvSpPr>
        <p:spPr>
          <a:xfrm>
            <a:off x="1981200" y="642938"/>
            <a:ext cx="8229600" cy="1143000"/>
          </a:xfrm>
        </p:spPr>
        <p:txBody>
          <a:bodyPr/>
          <a:lstStyle/>
          <a:p>
            <a:pPr>
              <a:buFont typeface="Tempus Sans ITC" panose="04020404030D07020202" pitchFamily="82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/>
              <a:t>CLÍNICA</a:t>
            </a:r>
          </a:p>
        </p:txBody>
      </p:sp>
      <p:sp>
        <p:nvSpPr>
          <p:cNvPr id="549890" name="Rectangle 2"/>
          <p:cNvSpPr>
            <a:spLocks noGrp="1" noChangeArrowheads="1"/>
          </p:cNvSpPr>
          <p:nvPr>
            <p:ph idx="1"/>
          </p:nvPr>
        </p:nvSpPr>
        <p:spPr>
          <a:xfrm>
            <a:off x="2135188" y="1484313"/>
            <a:ext cx="7772400" cy="46482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Oliguria/Anuria</a:t>
            </a:r>
          </a:p>
          <a:p>
            <a:pPr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Retención de solutos, agua y sal: IC y EP y periférico.</a:t>
            </a:r>
          </a:p>
          <a:p>
            <a:pPr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HTA</a:t>
            </a:r>
          </a:p>
          <a:p>
            <a:pPr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Anorexia</a:t>
            </a:r>
          </a:p>
          <a:p>
            <a:pPr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Nausea</a:t>
            </a:r>
          </a:p>
        </p:txBody>
      </p:sp>
      <p:pic>
        <p:nvPicPr>
          <p:cNvPr id="103833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1901" y="2924176"/>
            <a:ext cx="3281363" cy="3529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1413046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7" dur="500"/>
                                        <p:tgtEl>
                                          <p:spTgt spid="549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10" dur="500"/>
                                        <p:tgtEl>
                                          <p:spTgt spid="5498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13" dur="500"/>
                                        <p:tgtEl>
                                          <p:spTgt spid="5498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16" dur="500"/>
                                        <p:tgtEl>
                                          <p:spTgt spid="5498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19" dur="500"/>
                                        <p:tgtEl>
                                          <p:spTgt spid="5498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22" dur="500"/>
                                        <p:tgtEl>
                                          <p:spTgt spid="5498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913" name="Rectangle 1"/>
          <p:cNvSpPr>
            <a:spLocks noGrp="1" noChangeArrowheads="1"/>
          </p:cNvSpPr>
          <p:nvPr>
            <p:ph type="title"/>
          </p:nvPr>
        </p:nvSpPr>
        <p:spPr>
          <a:xfrm>
            <a:off x="6167438" y="1268414"/>
            <a:ext cx="4032250" cy="5153025"/>
          </a:xfrm>
          <a:ln>
            <a:miter/>
          </a:ln>
        </p:spPr>
        <p:txBody>
          <a:bodyPr>
            <a:normAutofit/>
          </a:bodyPr>
          <a:lstStyle/>
          <a:p>
            <a:pPr marL="325438" indent="-325438" algn="just">
              <a:spcBef>
                <a:spcPts val="800"/>
              </a:spcBef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n-US" sz="3200"/>
              <a:t>Vómito</a:t>
            </a:r>
            <a:br>
              <a:rPr lang="en-GB" altLang="en-US" sz="3200"/>
            </a:br>
            <a:r>
              <a:rPr lang="en-GB" altLang="en-US" sz="3200"/>
              <a:t>Lengua seca, aliento urinoso.</a:t>
            </a:r>
            <a:br>
              <a:rPr lang="en-GB" altLang="en-US" sz="3200"/>
            </a:br>
            <a:r>
              <a:rPr lang="en-GB" altLang="en-US" sz="3200"/>
              <a:t>Deterioro progresivo del est. Conciencia</a:t>
            </a:r>
            <a:br>
              <a:rPr lang="en-GB" altLang="en-US" sz="3200"/>
            </a:br>
            <a:r>
              <a:rPr lang="en-GB" altLang="en-US" sz="3200"/>
              <a:t>Hiperreflexia tendinosa, convulsiones.</a:t>
            </a:r>
            <a:endParaRPr lang="es-ES" altLang="es-ES" sz="3200"/>
          </a:p>
        </p:txBody>
      </p:sp>
      <p:pic>
        <p:nvPicPr>
          <p:cNvPr id="1040386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7701" y="1524001"/>
            <a:ext cx="3897313" cy="3833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4773632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13">
                                            <p:txEl>
                                              <p:charRg st="0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7" dur="500"/>
                                        <p:tgtEl>
                                          <p:spTgt spid="550913">
                                            <p:txEl>
                                              <p:charRg st="0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13">
                                            <p:txEl>
                                              <p:charRg st="7" end="3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0" dur="500"/>
                                        <p:tgtEl>
                                          <p:spTgt spid="550913">
                                            <p:txEl>
                                              <p:charRg st="7" end="3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13">
                                            <p:txEl>
                                              <p:charRg st="37" end="7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3" dur="500"/>
                                        <p:tgtEl>
                                          <p:spTgt spid="550913">
                                            <p:txEl>
                                              <p:charRg st="37" end="7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13">
                                            <p:txEl>
                                              <p:charRg st="78" end="1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6" dur="500"/>
                                        <p:tgtEl>
                                          <p:spTgt spid="550913">
                                            <p:txEl>
                                              <p:charRg st="78" end="1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93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785813"/>
            <a:ext cx="8229600" cy="1143000"/>
          </a:xfrm>
        </p:spPr>
        <p:txBody>
          <a:bodyPr/>
          <a:lstStyle/>
          <a:p>
            <a:pPr>
              <a:buFont typeface="Tempus Sans ITC" panose="04020404030D07020202" pitchFamily="82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/>
              <a:t>DATOS DE LABORATORIO</a:t>
            </a:r>
          </a:p>
        </p:txBody>
      </p:sp>
      <p:sp>
        <p:nvSpPr>
          <p:cNvPr id="551939" name="Rectangle 3"/>
          <p:cNvSpPr>
            <a:spLocks noGrp="1" noChangeArrowheads="1"/>
          </p:cNvSpPr>
          <p:nvPr>
            <p:ph idx="1"/>
          </p:nvPr>
        </p:nvSpPr>
        <p:spPr>
          <a:xfrm>
            <a:off x="1952626" y="1785938"/>
            <a:ext cx="8062913" cy="4799012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&gt; Urea</a:t>
            </a:r>
          </a:p>
          <a:p>
            <a:pPr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&gt; Creatinina</a:t>
            </a:r>
          </a:p>
          <a:p>
            <a:pPr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Hiperpotasemia.</a:t>
            </a:r>
          </a:p>
          <a:p>
            <a:pPr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Anión Gap &gt;15meq/L: retención de aniones de ácidos que no pueden ser excretados.</a:t>
            </a:r>
          </a:p>
        </p:txBody>
      </p:sp>
    </p:spTree>
    <p:extLst>
      <p:ext uri="{BB962C8B-B14F-4D97-AF65-F5344CB8AC3E}">
        <p14:creationId xmlns:p14="http://schemas.microsoft.com/office/powerpoint/2010/main" val="211705076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7" dur="500"/>
                                        <p:tgtEl>
                                          <p:spTgt spid="551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10" dur="500"/>
                                        <p:tgtEl>
                                          <p:spTgt spid="551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13" dur="500"/>
                                        <p:tgtEl>
                                          <p:spTgt spid="551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16" dur="500"/>
                                        <p:tgtEl>
                                          <p:spTgt spid="551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19" dur="500"/>
                                        <p:tgtEl>
                                          <p:spTgt spid="551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4785" name="1 Título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ES" altLang="es-ES" sz="4000" b="1"/>
              <a:t>CONCEPTO</a:t>
            </a:r>
          </a:p>
        </p:txBody>
      </p:sp>
      <p:sp>
        <p:nvSpPr>
          <p:cNvPr id="1014786" name="2 Marcador de contenido"/>
          <p:cNvSpPr>
            <a:spLocks noGrp="1" noChangeArrowheads="1"/>
          </p:cNvSpPr>
          <p:nvPr>
            <p:ph idx="1"/>
          </p:nvPr>
        </p:nvSpPr>
        <p:spPr>
          <a:xfrm>
            <a:off x="1981200" y="1600201"/>
            <a:ext cx="8229600" cy="2828925"/>
          </a:xfrm>
        </p:spPr>
        <p:txBody>
          <a:bodyPr/>
          <a:lstStyle/>
          <a:p>
            <a:r>
              <a:rPr lang="es-ES" altLang="es-ES" smtClean="0"/>
              <a:t>Deterioro brusco de la función renal</a:t>
            </a:r>
          </a:p>
          <a:p>
            <a:r>
              <a:rPr lang="es-ES" altLang="es-ES" smtClean="0"/>
              <a:t>&lt; FG</a:t>
            </a:r>
          </a:p>
          <a:p>
            <a:r>
              <a:rPr lang="es-ES" altLang="es-ES" smtClean="0"/>
              <a:t>Uremia</a:t>
            </a:r>
          </a:p>
          <a:p>
            <a:r>
              <a:rPr lang="es-ES" altLang="es-ES" smtClean="0"/>
              <a:t>Oliguria </a:t>
            </a:r>
          </a:p>
        </p:txBody>
      </p:sp>
    </p:spTree>
    <p:extLst>
      <p:ext uri="{BB962C8B-B14F-4D97-AF65-F5344CB8AC3E}">
        <p14:creationId xmlns:p14="http://schemas.microsoft.com/office/powerpoint/2010/main" val="12658820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61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1" y="1295401"/>
            <a:ext cx="8062913" cy="5013325"/>
          </a:xfrm>
        </p:spPr>
        <p:txBody>
          <a:bodyPr>
            <a:normAutofit fontScale="90000"/>
          </a:bodyPr>
          <a:lstStyle/>
          <a:p>
            <a:pPr marL="325438" indent="-325438" algn="just">
              <a:spcBef>
                <a:spcPts val="800"/>
              </a:spcBef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Hipocalcemia</a:t>
            </a:r>
            <a:br>
              <a:rPr lang="en-GB" altLang="es-ES" smtClean="0"/>
            </a:br>
            <a:r>
              <a:rPr lang="en-GB" altLang="es-ES" smtClean="0"/>
              <a:t>Hiperfosfatemia</a:t>
            </a:r>
            <a:br>
              <a:rPr lang="en-GB" altLang="es-ES" smtClean="0"/>
            </a:br>
            <a:r>
              <a:rPr lang="en-GB" altLang="es-ES" smtClean="0"/>
              <a:t>&gt;ácido úrico.</a:t>
            </a:r>
            <a:br>
              <a:rPr lang="en-GB" altLang="es-ES" smtClean="0"/>
            </a:br>
            <a:r>
              <a:rPr lang="en-GB" altLang="es-ES" smtClean="0"/>
              <a:t>Anemia (hemo0dilusión, hemorragia)‏</a:t>
            </a:r>
            <a:br>
              <a:rPr lang="en-GB" altLang="es-ES" smtClean="0"/>
            </a:br>
            <a:r>
              <a:rPr lang="en-GB" altLang="es-ES" smtClean="0"/>
              <a:t>Leucocitosis</a:t>
            </a:r>
            <a:br>
              <a:rPr lang="en-GB" altLang="es-ES" smtClean="0"/>
            </a:br>
            <a:r>
              <a:rPr lang="en-GB" altLang="es-ES" smtClean="0"/>
              <a:t>Anomalías hemostasia y coagulación.</a:t>
            </a:r>
            <a:br>
              <a:rPr lang="en-GB" altLang="es-ES" smtClean="0"/>
            </a:br>
            <a:r>
              <a:rPr lang="en-GB" altLang="es-ES" smtClean="0"/>
              <a:t/>
            </a:r>
            <a:br>
              <a:rPr lang="en-GB" altLang="es-ES" smtClean="0"/>
            </a:br>
            <a:endParaRPr lang="en-GB" altLang="es-ES" smtClean="0"/>
          </a:p>
        </p:txBody>
      </p:sp>
      <p:pic>
        <p:nvPicPr>
          <p:cNvPr id="1044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6902" y="237332"/>
            <a:ext cx="2284412" cy="2116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7921079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61">
                                            <p:txEl>
                                              <p:charRg st="0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7" dur="500"/>
                                        <p:tgtEl>
                                          <p:spTgt spid="552961">
                                            <p:txEl>
                                              <p:charRg st="0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61">
                                            <p:txEl>
                                              <p:charRg st="13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0" dur="500"/>
                                        <p:tgtEl>
                                          <p:spTgt spid="552961">
                                            <p:txEl>
                                              <p:charRg st="13" end="2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61">
                                            <p:txEl>
                                              <p:charRg st="29" end="4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3" dur="500"/>
                                        <p:tgtEl>
                                          <p:spTgt spid="552961">
                                            <p:txEl>
                                              <p:charRg st="29" end="4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61">
                                            <p:txEl>
                                              <p:charRg st="43" end="7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6" dur="500"/>
                                        <p:tgtEl>
                                          <p:spTgt spid="552961">
                                            <p:txEl>
                                              <p:charRg st="43" end="7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61">
                                            <p:txEl>
                                              <p:charRg st="79" end="9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9" dur="500"/>
                                        <p:tgtEl>
                                          <p:spTgt spid="552961">
                                            <p:txEl>
                                              <p:charRg st="79" end="9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61">
                                            <p:txEl>
                                              <p:charRg st="92" end="12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22" dur="500"/>
                                        <p:tgtEl>
                                          <p:spTgt spid="552961">
                                            <p:txEl>
                                              <p:charRg st="92" end="12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46529" name="22 Grupo"/>
          <p:cNvGrpSpPr>
            <a:grpSpLocks/>
          </p:cNvGrpSpPr>
          <p:nvPr/>
        </p:nvGrpSpPr>
        <p:grpSpPr bwMode="auto">
          <a:xfrm>
            <a:off x="2238375" y="571501"/>
            <a:ext cx="7715250" cy="5857875"/>
            <a:chOff x="857250" y="714375"/>
            <a:chExt cx="7715250" cy="5857875"/>
          </a:xfrm>
        </p:grpSpPr>
        <p:sp>
          <p:nvSpPr>
            <p:cNvPr id="4" name="3 Rectángulo redondeado"/>
            <p:cNvSpPr/>
            <p:nvPr/>
          </p:nvSpPr>
          <p:spPr>
            <a:xfrm>
              <a:off x="3929063" y="714375"/>
              <a:ext cx="1643062" cy="714375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s-ES" altLang="es-ES" sz="2000">
                  <a:solidFill>
                    <a:srgbClr val="FFFFFF"/>
                  </a:solidFill>
                  <a:cs typeface="Arial" panose="020B0604020202020204" pitchFamily="34" charset="0"/>
                </a:rPr>
                <a:t> </a:t>
              </a:r>
              <a:r>
                <a:rPr lang="en-GB" altLang="es-ES" sz="2000">
                  <a:solidFill>
                    <a:srgbClr val="000000"/>
                  </a:solidFill>
                  <a:cs typeface="Arial" panose="020B0604020202020204" pitchFamily="34" charset="0"/>
                </a:rPr>
                <a:t>Evolución</a:t>
              </a:r>
              <a:endParaRPr lang="es-ES" altLang="es-ES" sz="2000">
                <a:solidFill>
                  <a:srgbClr val="FFFFFF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5" name="4 Rectángulo redondeado"/>
            <p:cNvSpPr/>
            <p:nvPr/>
          </p:nvSpPr>
          <p:spPr>
            <a:xfrm>
              <a:off x="1500188" y="1357313"/>
              <a:ext cx="1643062" cy="714375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s-ES" altLang="es-ES" sz="2000">
                  <a:solidFill>
                    <a:srgbClr val="FFFFFF"/>
                  </a:solidFill>
                  <a:cs typeface="Arial" panose="020B0604020202020204" pitchFamily="34" charset="0"/>
                </a:rPr>
                <a:t> </a:t>
              </a:r>
            </a:p>
            <a:p>
              <a:pPr algn="ctr"/>
              <a:r>
                <a:rPr lang="en-GB" altLang="es-ES" sz="2000">
                  <a:solidFill>
                    <a:srgbClr val="000000"/>
                  </a:solidFill>
                  <a:cs typeface="Arial" panose="020B0604020202020204" pitchFamily="34" charset="0"/>
                </a:rPr>
                <a:t>Tres periodos</a:t>
              </a:r>
            </a:p>
            <a:p>
              <a:pPr algn="ctr"/>
              <a:endParaRPr lang="es-ES" altLang="es-ES" sz="2000">
                <a:solidFill>
                  <a:srgbClr val="FFFFFF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6" name="5 Rectángulo redondeado"/>
            <p:cNvSpPr/>
            <p:nvPr/>
          </p:nvSpPr>
          <p:spPr>
            <a:xfrm>
              <a:off x="6929438" y="3000375"/>
              <a:ext cx="1643062" cy="714375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buFont typeface="Times New Roman" panose="02020603050405020304" pitchFamily="18" charset="0"/>
                <a:buNone/>
              </a:pPr>
              <a:r>
                <a:rPr lang="en-GB" altLang="es-ES" sz="2000">
                  <a:solidFill>
                    <a:srgbClr val="000000"/>
                  </a:solidFill>
                  <a:latin typeface="Calibri" panose="020F0502020204030204" pitchFamily="34" charset="0"/>
                </a:rPr>
                <a:t>De recuperación</a:t>
              </a:r>
            </a:p>
          </p:txBody>
        </p:sp>
        <p:sp>
          <p:nvSpPr>
            <p:cNvPr id="7" name="6 Rectángulo redondeado"/>
            <p:cNvSpPr/>
            <p:nvPr/>
          </p:nvSpPr>
          <p:spPr>
            <a:xfrm>
              <a:off x="4286250" y="3000375"/>
              <a:ext cx="1643063" cy="714375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buClr>
                  <a:srgbClr val="000000"/>
                </a:buClr>
                <a:buSzPct val="100000"/>
                <a:tabLst>
                  <a:tab pos="447675" algn="l"/>
                  <a:tab pos="896620" algn="l"/>
                  <a:tab pos="1346200" algn="l"/>
                  <a:tab pos="1795145" algn="l"/>
                  <a:tab pos="2244725" algn="l"/>
                  <a:tab pos="2693670" algn="l"/>
                  <a:tab pos="3143250" algn="l"/>
                  <a:tab pos="3592195" algn="l"/>
                  <a:tab pos="4041775" algn="l"/>
                  <a:tab pos="4490720" algn="l"/>
                  <a:tab pos="4940300" algn="l"/>
                  <a:tab pos="5389245" algn="l"/>
                  <a:tab pos="5838825" algn="l"/>
                  <a:tab pos="6287770" algn="l"/>
                  <a:tab pos="6737350" algn="l"/>
                  <a:tab pos="7186295" algn="l"/>
                  <a:tab pos="7635875" algn="l"/>
                  <a:tab pos="8084820" algn="l"/>
                  <a:tab pos="8534400" algn="l"/>
                  <a:tab pos="8983345" algn="l"/>
                </a:tabLst>
                <a:defRPr/>
              </a:pPr>
              <a:r>
                <a:rPr lang="en-GB" sz="2000" dirty="0">
                  <a:solidFill>
                    <a:srgbClr val="000000"/>
                  </a:solidFill>
                </a:rPr>
                <a:t>De </a:t>
              </a:r>
              <a:r>
                <a:rPr lang="en-GB" sz="2000" dirty="0" err="1">
                  <a:solidFill>
                    <a:srgbClr val="000000"/>
                  </a:solidFill>
                </a:rPr>
                <a:t>uremia</a:t>
              </a:r>
              <a:endParaRPr lang="en-GB" sz="2000" dirty="0">
                <a:solidFill>
                  <a:srgbClr val="000000"/>
                </a:solidFill>
              </a:endParaRPr>
            </a:p>
          </p:txBody>
        </p:sp>
        <p:sp>
          <p:nvSpPr>
            <p:cNvPr id="8" name="7 Rectángulo redondeado"/>
            <p:cNvSpPr/>
            <p:nvPr/>
          </p:nvSpPr>
          <p:spPr>
            <a:xfrm>
              <a:off x="1214438" y="3000375"/>
              <a:ext cx="1643062" cy="714375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s-ES" altLang="es-ES" sz="2000">
                  <a:solidFill>
                    <a:srgbClr val="FFFFFF"/>
                  </a:solidFill>
                  <a:cs typeface="Arial" panose="020B0604020202020204" pitchFamily="34" charset="0"/>
                </a:rPr>
                <a:t> </a:t>
              </a:r>
              <a:r>
                <a:rPr lang="en-GB" altLang="es-ES" sz="2000">
                  <a:solidFill>
                    <a:srgbClr val="000000"/>
                  </a:solidFill>
                  <a:cs typeface="Arial" panose="020B0604020202020204" pitchFamily="34" charset="0"/>
                </a:rPr>
                <a:t>De inicio</a:t>
              </a:r>
            </a:p>
            <a:p>
              <a:pPr algn="ctr"/>
              <a:endParaRPr lang="es-ES" altLang="es-ES" sz="2000">
                <a:solidFill>
                  <a:srgbClr val="FFFFFF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9" name="8 Rectángulo redondeado"/>
            <p:cNvSpPr/>
            <p:nvPr/>
          </p:nvSpPr>
          <p:spPr>
            <a:xfrm>
              <a:off x="857250" y="4143375"/>
              <a:ext cx="2286000" cy="1500188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buFont typeface="Times New Roman" panose="02020603050405020304" pitchFamily="18" charset="0"/>
                <a:buNone/>
              </a:pPr>
              <a:r>
                <a:rPr lang="es-ES" altLang="es-ES" sz="2000">
                  <a:solidFill>
                    <a:srgbClr val="FFFFFF"/>
                  </a:solidFill>
                  <a:latin typeface="Calibri" panose="020F0502020204030204" pitchFamily="34" charset="0"/>
                </a:rPr>
                <a:t> </a:t>
              </a:r>
              <a:r>
                <a:rPr lang="en-GB" altLang="es-ES" sz="2000">
                  <a:solidFill>
                    <a:srgbClr val="000000"/>
                  </a:solidFill>
                  <a:latin typeface="Calibri" panose="020F0502020204030204" pitchFamily="34" charset="0"/>
                </a:rPr>
                <a:t>Isquemia renal/nefrotox.</a:t>
              </a:r>
            </a:p>
            <a:p>
              <a:pPr algn="ctr">
                <a:buFont typeface="Times New Roman" panose="02020603050405020304" pitchFamily="18" charset="0"/>
                <a:buNone/>
              </a:pPr>
              <a:r>
                <a:rPr lang="en-GB" altLang="es-ES" sz="2000">
                  <a:solidFill>
                    <a:srgbClr val="000000"/>
                  </a:solidFill>
                  <a:latin typeface="Calibri" panose="020F0502020204030204" pitchFamily="34" charset="0"/>
                </a:rPr>
                <a:t>Fases de inicio y extensión</a:t>
              </a:r>
            </a:p>
            <a:p>
              <a:pPr algn="ctr">
                <a:buFont typeface="Times New Roman" panose="02020603050405020304" pitchFamily="18" charset="0"/>
                <a:buNone/>
              </a:pPr>
              <a:r>
                <a:rPr lang="en-GB" altLang="es-ES" sz="2000">
                  <a:solidFill>
                    <a:srgbClr val="000000"/>
                  </a:solidFill>
                  <a:latin typeface="Calibri" panose="020F0502020204030204" pitchFamily="34" charset="0"/>
                </a:rPr>
                <a:t>Hasta 24h</a:t>
              </a:r>
            </a:p>
          </p:txBody>
        </p:sp>
        <p:sp>
          <p:nvSpPr>
            <p:cNvPr id="10" name="9 Rectángulo redondeado"/>
            <p:cNvSpPr/>
            <p:nvPr/>
          </p:nvSpPr>
          <p:spPr>
            <a:xfrm>
              <a:off x="3786188" y="4214813"/>
              <a:ext cx="2143125" cy="1285875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buClr>
                  <a:srgbClr val="000000"/>
                </a:buClr>
                <a:buSzPct val="100000"/>
                <a:tabLst>
                  <a:tab pos="447675" algn="l"/>
                  <a:tab pos="896620" algn="l"/>
                  <a:tab pos="1346200" algn="l"/>
                  <a:tab pos="1795145" algn="l"/>
                  <a:tab pos="2244725" algn="l"/>
                  <a:tab pos="2693670" algn="l"/>
                  <a:tab pos="3143250" algn="l"/>
                  <a:tab pos="3592195" algn="l"/>
                  <a:tab pos="4041775" algn="l"/>
                  <a:tab pos="4490720" algn="l"/>
                  <a:tab pos="4940300" algn="l"/>
                  <a:tab pos="5389245" algn="l"/>
                  <a:tab pos="5838825" algn="l"/>
                  <a:tab pos="6287770" algn="l"/>
                  <a:tab pos="6737350" algn="l"/>
                  <a:tab pos="7186295" algn="l"/>
                  <a:tab pos="7635875" algn="l"/>
                  <a:tab pos="8084820" algn="l"/>
                  <a:tab pos="8534400" algn="l"/>
                  <a:tab pos="8983345" algn="l"/>
                </a:tabLst>
                <a:defRPr/>
              </a:pPr>
              <a:r>
                <a:rPr lang="en-GB" sz="2000" dirty="0">
                  <a:solidFill>
                    <a:srgbClr val="000000"/>
                  </a:solidFill>
                </a:rPr>
                <a:t>7-21 </a:t>
              </a:r>
              <a:r>
                <a:rPr lang="en-GB" sz="2000" dirty="0" err="1">
                  <a:solidFill>
                    <a:srgbClr val="000000"/>
                  </a:solidFill>
                </a:rPr>
                <a:t>días</a:t>
              </a:r>
              <a:endParaRPr lang="en-GB" sz="2000" dirty="0">
                <a:solidFill>
                  <a:srgbClr val="000000"/>
                </a:solidFill>
              </a:endParaRPr>
            </a:p>
            <a:p>
              <a:pPr algn="ctr">
                <a:buClr>
                  <a:srgbClr val="000000"/>
                </a:buClr>
                <a:buSzPct val="100000"/>
                <a:tabLst>
                  <a:tab pos="447675" algn="l"/>
                  <a:tab pos="896620" algn="l"/>
                  <a:tab pos="1346200" algn="l"/>
                  <a:tab pos="1795145" algn="l"/>
                  <a:tab pos="2244725" algn="l"/>
                  <a:tab pos="2693670" algn="l"/>
                  <a:tab pos="3143250" algn="l"/>
                  <a:tab pos="3592195" algn="l"/>
                  <a:tab pos="4041775" algn="l"/>
                  <a:tab pos="4490720" algn="l"/>
                  <a:tab pos="4940300" algn="l"/>
                  <a:tab pos="5389245" algn="l"/>
                  <a:tab pos="5838825" algn="l"/>
                  <a:tab pos="6287770" algn="l"/>
                  <a:tab pos="6737350" algn="l"/>
                  <a:tab pos="7186295" algn="l"/>
                  <a:tab pos="7635875" algn="l"/>
                  <a:tab pos="8084820" algn="l"/>
                  <a:tab pos="8534400" algn="l"/>
                  <a:tab pos="8983345" algn="l"/>
                </a:tabLst>
                <a:defRPr/>
              </a:pPr>
              <a:r>
                <a:rPr lang="en-GB" sz="2000" dirty="0" err="1">
                  <a:solidFill>
                    <a:srgbClr val="000000"/>
                  </a:solidFill>
                </a:rPr>
                <a:t>Manifestaciones</a:t>
              </a:r>
              <a:endParaRPr lang="en-GB" sz="2000" dirty="0">
                <a:solidFill>
                  <a:srgbClr val="000000"/>
                </a:solidFill>
              </a:endParaRPr>
            </a:p>
            <a:p>
              <a:pPr algn="ctr">
                <a:buClr>
                  <a:srgbClr val="000000"/>
                </a:buClr>
                <a:buSzPct val="100000"/>
                <a:tabLst>
                  <a:tab pos="447675" algn="l"/>
                  <a:tab pos="896620" algn="l"/>
                  <a:tab pos="1346200" algn="l"/>
                  <a:tab pos="1795145" algn="l"/>
                  <a:tab pos="2244725" algn="l"/>
                  <a:tab pos="2693670" algn="l"/>
                  <a:tab pos="3143250" algn="l"/>
                  <a:tab pos="3592195" algn="l"/>
                  <a:tab pos="4041775" algn="l"/>
                  <a:tab pos="4490720" algn="l"/>
                  <a:tab pos="4940300" algn="l"/>
                  <a:tab pos="5389245" algn="l"/>
                  <a:tab pos="5838825" algn="l"/>
                  <a:tab pos="6287770" algn="l"/>
                  <a:tab pos="6737350" algn="l"/>
                  <a:tab pos="7186295" algn="l"/>
                  <a:tab pos="7635875" algn="l"/>
                  <a:tab pos="8084820" algn="l"/>
                  <a:tab pos="8534400" algn="l"/>
                  <a:tab pos="8983345" algn="l"/>
                </a:tabLst>
                <a:defRPr/>
              </a:pPr>
              <a:r>
                <a:rPr lang="en-GB" sz="2000" dirty="0">
                  <a:solidFill>
                    <a:srgbClr val="000000"/>
                  </a:solidFill>
                </a:rPr>
                <a:t> </a:t>
              </a:r>
              <a:r>
                <a:rPr lang="en-GB" sz="2000" dirty="0" err="1">
                  <a:solidFill>
                    <a:srgbClr val="000000"/>
                  </a:solidFill>
                </a:rPr>
                <a:t>clínicas</a:t>
              </a:r>
              <a:endParaRPr lang="en-GB" sz="2000" dirty="0">
                <a:solidFill>
                  <a:srgbClr val="000000"/>
                </a:solidFill>
              </a:endParaRPr>
            </a:p>
            <a:p>
              <a:pPr algn="ctr">
                <a:buClr>
                  <a:srgbClr val="000000"/>
                </a:buClr>
                <a:buSzPct val="100000"/>
                <a:tabLst>
                  <a:tab pos="447675" algn="l"/>
                  <a:tab pos="896620" algn="l"/>
                  <a:tab pos="1346200" algn="l"/>
                  <a:tab pos="1795145" algn="l"/>
                  <a:tab pos="2244725" algn="l"/>
                  <a:tab pos="2693670" algn="l"/>
                  <a:tab pos="3143250" algn="l"/>
                  <a:tab pos="3592195" algn="l"/>
                  <a:tab pos="4041775" algn="l"/>
                  <a:tab pos="4490720" algn="l"/>
                  <a:tab pos="4940300" algn="l"/>
                  <a:tab pos="5389245" algn="l"/>
                  <a:tab pos="5838825" algn="l"/>
                  <a:tab pos="6287770" algn="l"/>
                  <a:tab pos="6737350" algn="l"/>
                  <a:tab pos="7186295" algn="l"/>
                  <a:tab pos="7635875" algn="l"/>
                  <a:tab pos="8084820" algn="l"/>
                  <a:tab pos="8534400" algn="l"/>
                  <a:tab pos="8983345" algn="l"/>
                </a:tabLst>
                <a:defRPr/>
              </a:pPr>
              <a:r>
                <a:rPr lang="en-GB" sz="2000" dirty="0">
                  <a:solidFill>
                    <a:srgbClr val="000000"/>
                  </a:solidFill>
                </a:rPr>
                <a:t>Y </a:t>
              </a:r>
              <a:r>
                <a:rPr lang="en-GB" sz="2000" dirty="0" err="1">
                  <a:solidFill>
                    <a:srgbClr val="000000"/>
                  </a:solidFill>
                </a:rPr>
                <a:t>laboratorio</a:t>
              </a:r>
              <a:endParaRPr lang="en-GB" sz="2000" dirty="0">
                <a:solidFill>
                  <a:srgbClr val="000000"/>
                </a:solidFill>
              </a:endParaRPr>
            </a:p>
          </p:txBody>
        </p:sp>
        <p:sp>
          <p:nvSpPr>
            <p:cNvPr id="11" name="10 Rectángulo redondeado"/>
            <p:cNvSpPr/>
            <p:nvPr/>
          </p:nvSpPr>
          <p:spPr>
            <a:xfrm>
              <a:off x="6572250" y="4286250"/>
              <a:ext cx="2000250" cy="1143000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buSzPct val="100000"/>
                <a:buFont typeface="Times New Roman" panose="02020603050405020304" pitchFamily="18" charset="0"/>
                <a:buNone/>
              </a:pPr>
              <a:r>
                <a:rPr lang="en-GB" altLang="en-US" sz="2000">
                  <a:solidFill>
                    <a:srgbClr val="000000"/>
                  </a:solidFill>
                  <a:latin typeface="Calibri" panose="020F0502020204030204" pitchFamily="34" charset="0"/>
                  <a:ea typeface="SimSun" panose="02010600030101010101" pitchFamily="2" charset="-122"/>
                </a:rPr>
                <a:t>&gt; diuresis</a:t>
              </a:r>
            </a:p>
            <a:p>
              <a:pPr algn="ctr">
                <a:buSzPct val="100000"/>
                <a:buFont typeface="Times New Roman" panose="02020603050405020304" pitchFamily="18" charset="0"/>
                <a:buNone/>
              </a:pPr>
              <a:r>
                <a:rPr lang="en-GB" altLang="en-US" sz="2000">
                  <a:solidFill>
                    <a:srgbClr val="000000"/>
                  </a:solidFill>
                  <a:latin typeface="Calibri" panose="020F0502020204030204" pitchFamily="34" charset="0"/>
                  <a:ea typeface="SimSun" panose="02010600030101010101" pitchFamily="2" charset="-122"/>
                </a:rPr>
                <a:t>Recuperación lenta </a:t>
              </a:r>
            </a:p>
            <a:p>
              <a:pPr algn="ctr">
                <a:buSzPct val="100000"/>
                <a:buFont typeface="Times New Roman" panose="02020603050405020304" pitchFamily="18" charset="0"/>
                <a:buNone/>
              </a:pPr>
              <a:r>
                <a:rPr lang="en-GB" altLang="en-US" sz="2000">
                  <a:solidFill>
                    <a:srgbClr val="000000"/>
                  </a:solidFill>
                  <a:latin typeface="Calibri" panose="020F0502020204030204" pitchFamily="34" charset="0"/>
                  <a:ea typeface="SimSun" panose="02010600030101010101" pitchFamily="2" charset="-122"/>
                </a:rPr>
                <a:t>Semanas </a:t>
              </a:r>
              <a:endParaRPr lang="es-ES" altLang="es-ES">
                <a:solidFill>
                  <a:srgbClr val="FFFFFF"/>
                </a:solidFill>
              </a:endParaRPr>
            </a:p>
          </p:txBody>
        </p:sp>
        <p:sp>
          <p:nvSpPr>
            <p:cNvPr id="12" name="11 Rectángulo redondeado"/>
            <p:cNvSpPr/>
            <p:nvPr/>
          </p:nvSpPr>
          <p:spPr>
            <a:xfrm>
              <a:off x="5286375" y="5857875"/>
              <a:ext cx="1643063" cy="714375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buClr>
                  <a:srgbClr val="000000"/>
                </a:buClr>
                <a:buSzPct val="100000"/>
                <a:tabLst>
                  <a:tab pos="447675" algn="l"/>
                  <a:tab pos="896620" algn="l"/>
                  <a:tab pos="1346200" algn="l"/>
                  <a:tab pos="1795145" algn="l"/>
                  <a:tab pos="2244725" algn="l"/>
                  <a:tab pos="2693670" algn="l"/>
                  <a:tab pos="3143250" algn="l"/>
                  <a:tab pos="3592195" algn="l"/>
                  <a:tab pos="4041775" algn="l"/>
                  <a:tab pos="4490720" algn="l"/>
                  <a:tab pos="4940300" algn="l"/>
                  <a:tab pos="5389245" algn="l"/>
                  <a:tab pos="5838825" algn="l"/>
                  <a:tab pos="6287770" algn="l"/>
                  <a:tab pos="6737350" algn="l"/>
                  <a:tab pos="7186295" algn="l"/>
                  <a:tab pos="7635875" algn="l"/>
                  <a:tab pos="8084820" algn="l"/>
                  <a:tab pos="8534400" algn="l"/>
                  <a:tab pos="8983345" algn="l"/>
                </a:tabLst>
                <a:defRPr/>
              </a:pPr>
              <a:r>
                <a:rPr lang="en-GB" sz="2000" dirty="0" err="1">
                  <a:solidFill>
                    <a:srgbClr val="000000"/>
                  </a:solidFill>
                </a:rPr>
                <a:t>Poliurica</a:t>
              </a:r>
              <a:endParaRPr lang="en-GB" sz="2000" dirty="0">
                <a:solidFill>
                  <a:srgbClr val="000000"/>
                </a:solidFill>
              </a:endParaRPr>
            </a:p>
            <a:p>
              <a:pPr algn="ctr">
                <a:buClr>
                  <a:srgbClr val="000000"/>
                </a:buClr>
                <a:buSzPct val="100000"/>
                <a:tabLst>
                  <a:tab pos="447675" algn="l"/>
                  <a:tab pos="896620" algn="l"/>
                  <a:tab pos="1346200" algn="l"/>
                  <a:tab pos="1795145" algn="l"/>
                  <a:tab pos="2244725" algn="l"/>
                  <a:tab pos="2693670" algn="l"/>
                  <a:tab pos="3143250" algn="l"/>
                  <a:tab pos="3592195" algn="l"/>
                  <a:tab pos="4041775" algn="l"/>
                  <a:tab pos="4490720" algn="l"/>
                  <a:tab pos="4940300" algn="l"/>
                  <a:tab pos="5389245" algn="l"/>
                  <a:tab pos="5838825" algn="l"/>
                  <a:tab pos="6287770" algn="l"/>
                  <a:tab pos="6737350" algn="l"/>
                  <a:tab pos="7186295" algn="l"/>
                  <a:tab pos="7635875" algn="l"/>
                  <a:tab pos="8084820" algn="l"/>
                  <a:tab pos="8534400" algn="l"/>
                  <a:tab pos="8983345" algn="l"/>
                </a:tabLst>
                <a:defRPr/>
              </a:pPr>
              <a:r>
                <a:rPr lang="en-GB" sz="2000" dirty="0" err="1">
                  <a:solidFill>
                    <a:srgbClr val="000000"/>
                  </a:solidFill>
                </a:rPr>
                <a:t>Hasta</a:t>
              </a:r>
              <a:r>
                <a:rPr lang="en-GB" sz="2000" dirty="0">
                  <a:solidFill>
                    <a:srgbClr val="000000"/>
                  </a:solidFill>
                </a:rPr>
                <a:t> 21 </a:t>
              </a:r>
              <a:r>
                <a:rPr lang="en-GB" sz="2000" dirty="0" err="1">
                  <a:solidFill>
                    <a:srgbClr val="000000"/>
                  </a:solidFill>
                </a:rPr>
                <a:t>dias</a:t>
              </a:r>
              <a:endParaRPr lang="en-GB" sz="2000" dirty="0">
                <a:solidFill>
                  <a:srgbClr val="000000"/>
                </a:solidFill>
              </a:endParaRPr>
            </a:p>
          </p:txBody>
        </p:sp>
        <p:sp>
          <p:nvSpPr>
            <p:cNvPr id="13" name="12 Rectángulo redondeado"/>
            <p:cNvSpPr/>
            <p:nvPr/>
          </p:nvSpPr>
          <p:spPr>
            <a:xfrm>
              <a:off x="3429000" y="5857875"/>
              <a:ext cx="1643063" cy="714375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buClr>
                  <a:srgbClr val="000000"/>
                </a:buClr>
                <a:buSzPct val="100000"/>
                <a:tabLst>
                  <a:tab pos="447675" algn="l"/>
                  <a:tab pos="896620" algn="l"/>
                  <a:tab pos="1346200" algn="l"/>
                  <a:tab pos="1795145" algn="l"/>
                  <a:tab pos="2244725" algn="l"/>
                  <a:tab pos="2693670" algn="l"/>
                  <a:tab pos="3143250" algn="l"/>
                  <a:tab pos="3592195" algn="l"/>
                  <a:tab pos="4041775" algn="l"/>
                  <a:tab pos="4490720" algn="l"/>
                  <a:tab pos="4940300" algn="l"/>
                  <a:tab pos="5389245" algn="l"/>
                  <a:tab pos="5838825" algn="l"/>
                  <a:tab pos="6287770" algn="l"/>
                  <a:tab pos="6737350" algn="l"/>
                  <a:tab pos="7186295" algn="l"/>
                  <a:tab pos="7635875" algn="l"/>
                  <a:tab pos="8084820" algn="l"/>
                  <a:tab pos="8534400" algn="l"/>
                  <a:tab pos="8983345" algn="l"/>
                </a:tabLst>
                <a:defRPr/>
              </a:pPr>
              <a:r>
                <a:rPr lang="en-GB" sz="2000" dirty="0" err="1">
                  <a:solidFill>
                    <a:srgbClr val="000000"/>
                  </a:solidFill>
                </a:rPr>
                <a:t>Oligurica</a:t>
              </a:r>
              <a:endParaRPr lang="en-GB" sz="2000" dirty="0">
                <a:solidFill>
                  <a:srgbClr val="000000"/>
                </a:solidFill>
              </a:endParaRPr>
            </a:p>
            <a:p>
              <a:pPr algn="ctr">
                <a:buClr>
                  <a:srgbClr val="000000"/>
                </a:buClr>
                <a:buSzPct val="100000"/>
                <a:tabLst>
                  <a:tab pos="447675" algn="l"/>
                  <a:tab pos="896620" algn="l"/>
                  <a:tab pos="1346200" algn="l"/>
                  <a:tab pos="1795145" algn="l"/>
                  <a:tab pos="2244725" algn="l"/>
                  <a:tab pos="2693670" algn="l"/>
                  <a:tab pos="3143250" algn="l"/>
                  <a:tab pos="3592195" algn="l"/>
                  <a:tab pos="4041775" algn="l"/>
                  <a:tab pos="4490720" algn="l"/>
                  <a:tab pos="4940300" algn="l"/>
                  <a:tab pos="5389245" algn="l"/>
                  <a:tab pos="5838825" algn="l"/>
                  <a:tab pos="6287770" algn="l"/>
                  <a:tab pos="6737350" algn="l"/>
                  <a:tab pos="7186295" algn="l"/>
                  <a:tab pos="7635875" algn="l"/>
                  <a:tab pos="8084820" algn="l"/>
                  <a:tab pos="8534400" algn="l"/>
                  <a:tab pos="8983345" algn="l"/>
                </a:tabLst>
                <a:defRPr/>
              </a:pPr>
              <a:r>
                <a:rPr lang="en-GB" sz="2000" dirty="0">
                  <a:solidFill>
                    <a:srgbClr val="000000"/>
                  </a:solidFill>
                </a:rPr>
                <a:t>1-7 </a:t>
              </a:r>
              <a:r>
                <a:rPr lang="en-GB" sz="2000" dirty="0" err="1">
                  <a:solidFill>
                    <a:srgbClr val="000000"/>
                  </a:solidFill>
                </a:rPr>
                <a:t>dias</a:t>
              </a:r>
              <a:endParaRPr lang="en-GB" sz="2000" dirty="0">
                <a:solidFill>
                  <a:srgbClr val="000000"/>
                </a:solidFill>
              </a:endParaRPr>
            </a:p>
          </p:txBody>
        </p:sp>
        <p:cxnSp>
          <p:nvCxnSpPr>
            <p:cNvPr id="15" name="14 Conector angular"/>
            <p:cNvCxnSpPr/>
            <p:nvPr/>
          </p:nvCxnSpPr>
          <p:spPr>
            <a:xfrm>
              <a:off x="5214938" y="1428750"/>
              <a:ext cx="2571750" cy="1428750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15 Conector angular"/>
            <p:cNvCxnSpPr/>
            <p:nvPr/>
          </p:nvCxnSpPr>
          <p:spPr>
            <a:xfrm rot="10800000" flipV="1">
              <a:off x="2928938" y="1428750"/>
              <a:ext cx="2438400" cy="704850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17 Conector angular"/>
            <p:cNvCxnSpPr/>
            <p:nvPr/>
          </p:nvCxnSpPr>
          <p:spPr>
            <a:xfrm rot="5400000">
              <a:off x="4215606" y="2142332"/>
              <a:ext cx="1571625" cy="1588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20 Conector angular"/>
            <p:cNvCxnSpPr/>
            <p:nvPr/>
          </p:nvCxnSpPr>
          <p:spPr>
            <a:xfrm rot="10800000" flipV="1">
              <a:off x="2571750" y="2357438"/>
              <a:ext cx="2438400" cy="704850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21 Conector angular"/>
            <p:cNvCxnSpPr/>
            <p:nvPr/>
          </p:nvCxnSpPr>
          <p:spPr>
            <a:xfrm rot="5400000">
              <a:off x="1821656" y="3964782"/>
              <a:ext cx="500063" cy="0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28 Conector angular"/>
            <p:cNvCxnSpPr/>
            <p:nvPr/>
          </p:nvCxnSpPr>
          <p:spPr>
            <a:xfrm rot="5400000">
              <a:off x="7536656" y="3964782"/>
              <a:ext cx="357187" cy="0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32 Conector angular"/>
            <p:cNvCxnSpPr/>
            <p:nvPr/>
          </p:nvCxnSpPr>
          <p:spPr>
            <a:xfrm rot="5400000">
              <a:off x="4965700" y="3963988"/>
              <a:ext cx="357187" cy="1588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33 Conector angular"/>
            <p:cNvCxnSpPr>
              <a:stCxn id="10" idx="2"/>
            </p:cNvCxnSpPr>
            <p:nvPr/>
          </p:nvCxnSpPr>
          <p:spPr>
            <a:xfrm rot="5400000">
              <a:off x="4500563" y="5357813"/>
              <a:ext cx="214312" cy="500062"/>
            </a:xfrm>
            <a:prstGeom prst="bentConnector2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33 Conector angular"/>
            <p:cNvCxnSpPr/>
            <p:nvPr/>
          </p:nvCxnSpPr>
          <p:spPr>
            <a:xfrm rot="16200000" flipH="1">
              <a:off x="5072063" y="5572125"/>
              <a:ext cx="285750" cy="285750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6784747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5009" name="Rectangle 1"/>
          <p:cNvSpPr>
            <a:spLocks noGrp="1" noChangeArrowheads="1"/>
          </p:cNvSpPr>
          <p:nvPr>
            <p:ph type="title"/>
          </p:nvPr>
        </p:nvSpPr>
        <p:spPr>
          <a:xfrm>
            <a:off x="1981200" y="642938"/>
            <a:ext cx="8229600" cy="1143000"/>
          </a:xfrm>
        </p:spPr>
        <p:txBody>
          <a:bodyPr/>
          <a:lstStyle/>
          <a:p>
            <a:pPr>
              <a:buFont typeface="Tempus Sans ITC" panose="04020404030D07020202" pitchFamily="82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/>
              <a:t>TRATAMIENTO</a:t>
            </a:r>
          </a:p>
        </p:txBody>
      </p:sp>
      <p:sp>
        <p:nvSpPr>
          <p:cNvPr id="555010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Prevención: </a:t>
            </a:r>
          </a:p>
          <a:p>
            <a:pPr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Identificar pobre, riesgo: pacientes ancianos, cardiopatías, DM, IR previa, cirugía mayor.</a:t>
            </a:r>
          </a:p>
          <a:p>
            <a:pPr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Si hay o no lesión renal establecida:</a:t>
            </a:r>
          </a:p>
          <a:p>
            <a:pPr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Manitol. 25-50g iv 30 min.</a:t>
            </a:r>
          </a:p>
          <a:p>
            <a:pPr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Diuréticos de Asa. 250-500mg/d IV + Dopamina1-5ug/kg peso/min</a:t>
            </a:r>
          </a:p>
        </p:txBody>
      </p:sp>
      <p:pic>
        <p:nvPicPr>
          <p:cNvPr id="104755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6251" y="5021264"/>
            <a:ext cx="2174875" cy="155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7556" name="Picture 22" descr="C:\Documents and Settings\pcuser\Mis documentos\Mis imágenes\dm.bmp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0625" y="4857751"/>
            <a:ext cx="877888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2779322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800" decel="100000"/>
                                        <p:tgtEl>
                                          <p:spTgt spid="5550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8" dur="800" decel="100000" fill="hold"/>
                                        <p:tgtEl>
                                          <p:spTgt spid="5550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" dur="800" decel="100000" fill="hold"/>
                                        <p:tgtEl>
                                          <p:spTgt spid="5550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0" dur="800" decel="100000" fill="hold"/>
                                        <p:tgtEl>
                                          <p:spTgt spid="5550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550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550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7" dur="800" decel="100000"/>
                                        <p:tgtEl>
                                          <p:spTgt spid="5550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8" dur="800" decel="100000" fill="hold"/>
                                        <p:tgtEl>
                                          <p:spTgt spid="5550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9" dur="800" decel="100000" fill="hold"/>
                                        <p:tgtEl>
                                          <p:spTgt spid="5550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" dur="800" decel="100000" fill="hold"/>
                                        <p:tgtEl>
                                          <p:spTgt spid="5550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550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550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7" dur="800" decel="100000"/>
                                        <p:tgtEl>
                                          <p:spTgt spid="5550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8" dur="800" decel="100000" fill="hold"/>
                                        <p:tgtEl>
                                          <p:spTgt spid="5550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9" dur="800" decel="100000" fill="hold"/>
                                        <p:tgtEl>
                                          <p:spTgt spid="5550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0" dur="800" decel="100000" fill="hold"/>
                                        <p:tgtEl>
                                          <p:spTgt spid="5550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550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550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7" dur="800" decel="100000"/>
                                        <p:tgtEl>
                                          <p:spTgt spid="5550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38" dur="800" decel="100000" fill="hold"/>
                                        <p:tgtEl>
                                          <p:spTgt spid="5550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9" dur="800" decel="100000" fill="hold"/>
                                        <p:tgtEl>
                                          <p:spTgt spid="5550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0" dur="800" decel="100000" fill="hold"/>
                                        <p:tgtEl>
                                          <p:spTgt spid="5550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550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550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47" dur="800" decel="100000"/>
                                        <p:tgtEl>
                                          <p:spTgt spid="5550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48" dur="800" decel="100000" fill="hold"/>
                                        <p:tgtEl>
                                          <p:spTgt spid="5550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9" dur="800" decel="100000" fill="hold"/>
                                        <p:tgtEl>
                                          <p:spTgt spid="5550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0" dur="800" decel="100000" fill="hold"/>
                                        <p:tgtEl>
                                          <p:spTgt spid="5550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550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550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55" dur="800" decel="100000"/>
                                        <p:tgtEl>
                                          <p:spTgt spid="5550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56" dur="800" decel="100000" fill="hold"/>
                                        <p:tgtEl>
                                          <p:spTgt spid="55500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7" dur="800" decel="100000" fill="hold"/>
                                        <p:tgtEl>
                                          <p:spTgt spid="5550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8" dur="800" decel="100000" fill="hold"/>
                                        <p:tgtEl>
                                          <p:spTgt spid="5550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550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550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2626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38281" y="2928934"/>
            <a:ext cx="8786842" cy="360864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  <a:headEnd/>
            <a:tailEnd/>
          </a:ln>
          <a:effectLst>
            <a:innerShdw blurRad="76200">
              <a:srgbClr val="000000"/>
            </a:innerShdw>
          </a:effectLst>
        </p:spPr>
      </p:pic>
      <p:sp>
        <p:nvSpPr>
          <p:cNvPr id="280579" name="Text Box 2"/>
          <p:cNvSpPr txBox="1">
            <a:spLocks noChangeArrowheads="1"/>
          </p:cNvSpPr>
          <p:nvPr/>
        </p:nvSpPr>
        <p:spPr bwMode="auto">
          <a:xfrm>
            <a:off x="2524125" y="2000251"/>
            <a:ext cx="7215188" cy="587375"/>
          </a:xfrm>
          <a:prstGeom prst="rect">
            <a:avLst/>
          </a:prstGeom>
          <a:noFill/>
          <a:ln w="9525">
            <a:noFill/>
            <a:round/>
          </a:ln>
        </p:spPr>
        <p:txBody>
          <a:bodyPr lIns="90000" tIns="46800" rIns="90000" bIns="46800">
            <a:spAutoFit/>
          </a:bodyPr>
          <a:lstStyle>
            <a:lvl1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ts val="1125"/>
              </a:spcBef>
            </a:pPr>
            <a:r>
              <a:rPr lang="en-GB" altLang="en-US" sz="3200">
                <a:latin typeface="Calibri" panose="020F0502020204030204" pitchFamily="34" charset="0"/>
                <a:ea typeface="SimSun" panose="02010600030101010101" pitchFamily="2" charset="-122"/>
              </a:rPr>
              <a:t>DISTRIBUCIÓN DEL AGUA CORPORAL</a:t>
            </a:r>
            <a:endParaRPr lang="es-ES" altLang="es-ES" sz="3200">
              <a:latin typeface="Calibri" panose="020F0502020204030204" pitchFamily="34" charset="0"/>
              <a:ea typeface="SimSun" panose="02010600030101010101" pitchFamily="2" charset="-122"/>
            </a:endParaRPr>
          </a:p>
        </p:txBody>
      </p:sp>
      <p:sp>
        <p:nvSpPr>
          <p:cNvPr id="487428" name="6 CuadroTexto"/>
          <p:cNvSpPr txBox="1">
            <a:spLocks noChangeArrowheads="1"/>
          </p:cNvSpPr>
          <p:nvPr/>
        </p:nvSpPr>
        <p:spPr bwMode="auto">
          <a:xfrm>
            <a:off x="3330950" y="506787"/>
            <a:ext cx="500062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s-ES_tradnl" altLang="es-ES" sz="4800" b="1" dirty="0"/>
              <a:t>HIDRATACIÓN</a:t>
            </a:r>
          </a:p>
        </p:txBody>
      </p:sp>
    </p:spTree>
    <p:extLst>
      <p:ext uri="{BB962C8B-B14F-4D97-AF65-F5344CB8AC3E}">
        <p14:creationId xmlns:p14="http://schemas.microsoft.com/office/powerpoint/2010/main" val="1997583662"/>
      </p:ext>
    </p:extLst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473" name="Rectangle 1"/>
          <p:cNvSpPr>
            <a:spLocks noGrp="1" noChangeArrowheads="1"/>
          </p:cNvSpPr>
          <p:nvPr>
            <p:ph type="title"/>
          </p:nvPr>
        </p:nvSpPr>
        <p:spPr>
          <a:xfrm>
            <a:off x="1981200" y="830263"/>
            <a:ext cx="8229600" cy="1312862"/>
          </a:xfrm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/>
              <a:t>COMPARTIMENTOS LÍQUIDOS CORPORALES</a:t>
            </a:r>
          </a:p>
        </p:txBody>
      </p:sp>
      <p:sp>
        <p:nvSpPr>
          <p:cNvPr id="489474" name="Rectangle 2"/>
          <p:cNvSpPr>
            <a:spLocks noGrp="1" noChangeArrowheads="1"/>
          </p:cNvSpPr>
          <p:nvPr>
            <p:ph idx="1"/>
          </p:nvPr>
        </p:nvSpPr>
        <p:spPr>
          <a:xfrm>
            <a:off x="1981200" y="2189163"/>
            <a:ext cx="8229600" cy="4525962"/>
          </a:xfrm>
        </p:spPr>
        <p:txBody>
          <a:bodyPr/>
          <a:lstStyle/>
          <a:p>
            <a:pPr algn="just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LÍQUIDO INTRACELULAR</a:t>
            </a:r>
          </a:p>
          <a:p>
            <a:pPr algn="just"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28 de los 42 litros totales</a:t>
            </a:r>
          </a:p>
          <a:p>
            <a:pPr algn="just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LÍQUIDO EXTRACELULAR</a:t>
            </a:r>
          </a:p>
          <a:p>
            <a:pPr algn="just"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14 de los 42 litros totales</a:t>
            </a:r>
          </a:p>
          <a:p>
            <a:pPr algn="just"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¾ Partes liquido intersticial</a:t>
            </a:r>
          </a:p>
          <a:p>
            <a:pPr algn="just"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¼ Parte plasma</a:t>
            </a:r>
            <a:endParaRPr lang="en-GB" altLang="es-ES" sz="3400"/>
          </a:p>
        </p:txBody>
      </p:sp>
    </p:spTree>
    <p:extLst>
      <p:ext uri="{BB962C8B-B14F-4D97-AF65-F5344CB8AC3E}">
        <p14:creationId xmlns:p14="http://schemas.microsoft.com/office/powerpoint/2010/main" val="2118260133"/>
      </p:ext>
    </p:extLst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21" name="Rectangle 1"/>
          <p:cNvSpPr>
            <a:spLocks noGrp="1" noChangeArrowheads="1"/>
          </p:cNvSpPr>
          <p:nvPr>
            <p:ph type="title"/>
          </p:nvPr>
        </p:nvSpPr>
        <p:spPr>
          <a:xfrm>
            <a:off x="1981200" y="1000126"/>
            <a:ext cx="8229600" cy="428625"/>
          </a:xfrm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/>
              <a:t>INGRESOS DIARIOS DE AGUA</a:t>
            </a:r>
          </a:p>
        </p:txBody>
      </p:sp>
      <p:sp>
        <p:nvSpPr>
          <p:cNvPr id="491522" name="Text Box 2"/>
          <p:cNvSpPr txBox="1">
            <a:spLocks noChangeArrowheads="1"/>
          </p:cNvSpPr>
          <p:nvPr/>
        </p:nvSpPr>
        <p:spPr bwMode="auto">
          <a:xfrm>
            <a:off x="5257800" y="1766889"/>
            <a:ext cx="2057400" cy="452437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ts val="1125"/>
              </a:spcBef>
            </a:pPr>
            <a:endParaRPr lang="en-GB" altLang="es-ES" sz="2300">
              <a:solidFill>
                <a:srgbClr val="000000"/>
              </a:solidFill>
            </a:endParaRPr>
          </a:p>
        </p:txBody>
      </p:sp>
      <p:sp>
        <p:nvSpPr>
          <p:cNvPr id="491523" name="Text Box 3"/>
          <p:cNvSpPr txBox="1">
            <a:spLocks noChangeArrowheads="1"/>
          </p:cNvSpPr>
          <p:nvPr/>
        </p:nvSpPr>
        <p:spPr bwMode="auto">
          <a:xfrm>
            <a:off x="7559675" y="2184400"/>
            <a:ext cx="1981200" cy="452438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ts val="1125"/>
              </a:spcBef>
            </a:pPr>
            <a:endParaRPr lang="en-GB" altLang="es-ES" sz="2300">
              <a:solidFill>
                <a:srgbClr val="000000"/>
              </a:solidFill>
            </a:endParaRPr>
          </a:p>
        </p:txBody>
      </p:sp>
      <p:sp>
        <p:nvSpPr>
          <p:cNvPr id="491524" name="Text Box 4"/>
          <p:cNvSpPr txBox="1">
            <a:spLocks noChangeArrowheads="1"/>
          </p:cNvSpPr>
          <p:nvPr/>
        </p:nvSpPr>
        <p:spPr bwMode="auto">
          <a:xfrm>
            <a:off x="2895600" y="2300289"/>
            <a:ext cx="1981200" cy="452437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ts val="1125"/>
              </a:spcBef>
            </a:pPr>
            <a:endParaRPr lang="en-GB" altLang="es-ES" sz="2300">
              <a:solidFill>
                <a:srgbClr val="000000"/>
              </a:solidFill>
            </a:endParaRPr>
          </a:p>
        </p:txBody>
      </p:sp>
      <p:sp>
        <p:nvSpPr>
          <p:cNvPr id="491525" name="Text Box 5"/>
          <p:cNvSpPr txBox="1">
            <a:spLocks noChangeArrowheads="1"/>
          </p:cNvSpPr>
          <p:nvPr/>
        </p:nvSpPr>
        <p:spPr bwMode="auto">
          <a:xfrm>
            <a:off x="5181600" y="2971800"/>
            <a:ext cx="1981200" cy="452438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ts val="1125"/>
              </a:spcBef>
            </a:pPr>
            <a:endParaRPr lang="en-GB" altLang="es-ES" sz="2300">
              <a:solidFill>
                <a:srgbClr val="000000"/>
              </a:solidFill>
            </a:endParaRPr>
          </a:p>
        </p:txBody>
      </p:sp>
      <p:sp>
        <p:nvSpPr>
          <p:cNvPr id="491526" name="Text Box 6"/>
          <p:cNvSpPr txBox="1">
            <a:spLocks noChangeArrowheads="1"/>
          </p:cNvSpPr>
          <p:nvPr/>
        </p:nvSpPr>
        <p:spPr bwMode="auto">
          <a:xfrm>
            <a:off x="4095750" y="3794126"/>
            <a:ext cx="4286250" cy="447675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ts val="1125"/>
              </a:spcBef>
            </a:pPr>
            <a:endParaRPr lang="en-GB" altLang="es-ES" sz="2300">
              <a:solidFill>
                <a:srgbClr val="000000"/>
              </a:solidFill>
            </a:endParaRPr>
          </a:p>
        </p:txBody>
      </p:sp>
      <p:sp>
        <p:nvSpPr>
          <p:cNvPr id="491527" name="Text Box 7"/>
          <p:cNvSpPr txBox="1">
            <a:spLocks noChangeArrowheads="1"/>
          </p:cNvSpPr>
          <p:nvPr/>
        </p:nvSpPr>
        <p:spPr bwMode="auto">
          <a:xfrm>
            <a:off x="5095875" y="4643439"/>
            <a:ext cx="2209800" cy="452437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ts val="1125"/>
              </a:spcBef>
            </a:pPr>
            <a:endParaRPr lang="en-GB" altLang="es-ES" sz="2300">
              <a:solidFill>
                <a:srgbClr val="000000"/>
              </a:solidFill>
            </a:endParaRPr>
          </a:p>
        </p:txBody>
      </p:sp>
      <p:sp>
        <p:nvSpPr>
          <p:cNvPr id="491528" name="Text Box 8"/>
          <p:cNvSpPr txBox="1">
            <a:spLocks noChangeArrowheads="1"/>
          </p:cNvSpPr>
          <p:nvPr/>
        </p:nvSpPr>
        <p:spPr bwMode="auto">
          <a:xfrm>
            <a:off x="4881564" y="5572126"/>
            <a:ext cx="2509837" cy="449263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ts val="1125"/>
              </a:spcBef>
            </a:pPr>
            <a:endParaRPr lang="en-GB" altLang="es-ES" sz="2300">
              <a:solidFill>
                <a:srgbClr val="000000"/>
              </a:solidFill>
            </a:endParaRPr>
          </a:p>
        </p:txBody>
      </p:sp>
      <p:sp>
        <p:nvSpPr>
          <p:cNvPr id="491529" name="Line 9"/>
          <p:cNvSpPr>
            <a:spLocks noChangeShapeType="1"/>
          </p:cNvSpPr>
          <p:nvPr/>
        </p:nvSpPr>
        <p:spPr bwMode="auto">
          <a:xfrm flipH="1">
            <a:off x="3790950" y="1981200"/>
            <a:ext cx="1485900" cy="3048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 altLang="en-US">
              <a:latin typeface="Arial" panose="020B0604020202020204" pitchFamily="34" charset="0"/>
            </a:endParaRPr>
          </a:p>
        </p:txBody>
      </p:sp>
      <p:sp>
        <p:nvSpPr>
          <p:cNvPr id="491530" name="Line 10"/>
          <p:cNvSpPr>
            <a:spLocks noChangeShapeType="1"/>
          </p:cNvSpPr>
          <p:nvPr/>
        </p:nvSpPr>
        <p:spPr bwMode="auto">
          <a:xfrm>
            <a:off x="7315200" y="1905000"/>
            <a:ext cx="1219200" cy="2286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 altLang="en-US">
              <a:latin typeface="Arial" panose="020B0604020202020204" pitchFamily="34" charset="0"/>
            </a:endParaRPr>
          </a:p>
        </p:txBody>
      </p:sp>
      <p:sp>
        <p:nvSpPr>
          <p:cNvPr id="491531" name="Line 11"/>
          <p:cNvSpPr>
            <a:spLocks noChangeShapeType="1"/>
          </p:cNvSpPr>
          <p:nvPr/>
        </p:nvSpPr>
        <p:spPr bwMode="auto">
          <a:xfrm flipH="1">
            <a:off x="7143750" y="2743200"/>
            <a:ext cx="1257300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 altLang="en-US">
              <a:latin typeface="Arial" panose="020B0604020202020204" pitchFamily="34" charset="0"/>
            </a:endParaRPr>
          </a:p>
        </p:txBody>
      </p:sp>
      <p:sp>
        <p:nvSpPr>
          <p:cNvPr id="491532" name="Line 12"/>
          <p:cNvSpPr>
            <a:spLocks noChangeShapeType="1"/>
          </p:cNvSpPr>
          <p:nvPr/>
        </p:nvSpPr>
        <p:spPr bwMode="auto">
          <a:xfrm>
            <a:off x="3648076" y="2781300"/>
            <a:ext cx="1457325" cy="3429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 altLang="en-US">
              <a:latin typeface="Arial" panose="020B0604020202020204" pitchFamily="34" charset="0"/>
            </a:endParaRPr>
          </a:p>
        </p:txBody>
      </p:sp>
      <p:sp>
        <p:nvSpPr>
          <p:cNvPr id="491533" name="Line 13"/>
          <p:cNvSpPr>
            <a:spLocks noChangeShapeType="1"/>
          </p:cNvSpPr>
          <p:nvPr/>
        </p:nvSpPr>
        <p:spPr bwMode="auto">
          <a:xfrm>
            <a:off x="6167438" y="4286250"/>
            <a:ext cx="6350" cy="30003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 altLang="en-US">
              <a:latin typeface="Arial" panose="020B0604020202020204" pitchFamily="34" charset="0"/>
            </a:endParaRPr>
          </a:p>
        </p:txBody>
      </p:sp>
      <p:sp>
        <p:nvSpPr>
          <p:cNvPr id="491534" name="Line 14"/>
          <p:cNvSpPr>
            <a:spLocks noChangeShapeType="1"/>
          </p:cNvSpPr>
          <p:nvPr/>
        </p:nvSpPr>
        <p:spPr bwMode="auto">
          <a:xfrm>
            <a:off x="6146800" y="3429001"/>
            <a:ext cx="14288" cy="360363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 altLang="en-US">
              <a:latin typeface="Arial" panose="020B0604020202020204" pitchFamily="34" charset="0"/>
            </a:endParaRPr>
          </a:p>
        </p:txBody>
      </p:sp>
      <p:sp>
        <p:nvSpPr>
          <p:cNvPr id="491535" name="Line 17"/>
          <p:cNvSpPr>
            <a:spLocks noChangeShapeType="1"/>
          </p:cNvSpPr>
          <p:nvPr/>
        </p:nvSpPr>
        <p:spPr bwMode="auto">
          <a:xfrm>
            <a:off x="6238875" y="5143500"/>
            <a:ext cx="1588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 altLang="en-US">
              <a:latin typeface="Arial" panose="020B0604020202020204" pitchFamily="34" charset="0"/>
            </a:endParaRPr>
          </a:p>
        </p:txBody>
      </p:sp>
      <p:sp>
        <p:nvSpPr>
          <p:cNvPr id="491536" name="16 Rectángulo"/>
          <p:cNvSpPr>
            <a:spLocks noChangeArrowheads="1"/>
          </p:cNvSpPr>
          <p:nvPr/>
        </p:nvSpPr>
        <p:spPr bwMode="auto">
          <a:xfrm>
            <a:off x="5524500" y="3000375"/>
            <a:ext cx="13906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ts val="1125"/>
              </a:spcBef>
            </a:pPr>
            <a:r>
              <a:rPr lang="en-GB" altLang="es-ES"/>
              <a:t>2100 ml/día</a:t>
            </a:r>
          </a:p>
        </p:txBody>
      </p:sp>
      <p:sp>
        <p:nvSpPr>
          <p:cNvPr id="491537" name="17 Rectángulo"/>
          <p:cNvSpPr>
            <a:spLocks noChangeArrowheads="1"/>
          </p:cNvSpPr>
          <p:nvPr/>
        </p:nvSpPr>
        <p:spPr bwMode="auto">
          <a:xfrm>
            <a:off x="7953376" y="2286000"/>
            <a:ext cx="12874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ts val="1125"/>
              </a:spcBef>
            </a:pPr>
            <a:r>
              <a:rPr lang="en-GB" altLang="es-ES"/>
              <a:t>LIQUIDOS</a:t>
            </a:r>
          </a:p>
        </p:txBody>
      </p:sp>
      <p:sp>
        <p:nvSpPr>
          <p:cNvPr id="491538" name="18 Rectángulo"/>
          <p:cNvSpPr>
            <a:spLocks noChangeArrowheads="1"/>
          </p:cNvSpPr>
          <p:nvPr/>
        </p:nvSpPr>
        <p:spPr bwMode="auto">
          <a:xfrm>
            <a:off x="5595939" y="1857375"/>
            <a:ext cx="11969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ts val="1125"/>
              </a:spcBef>
            </a:pPr>
            <a:r>
              <a:rPr lang="en-GB" altLang="es-ES"/>
              <a:t>INGESTA</a:t>
            </a:r>
          </a:p>
        </p:txBody>
      </p:sp>
      <p:sp>
        <p:nvSpPr>
          <p:cNvPr id="491539" name="19 Rectángulo"/>
          <p:cNvSpPr>
            <a:spLocks noChangeArrowheads="1"/>
          </p:cNvSpPr>
          <p:nvPr/>
        </p:nvSpPr>
        <p:spPr bwMode="auto">
          <a:xfrm>
            <a:off x="3167063" y="2357439"/>
            <a:ext cx="12112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ts val="1125"/>
              </a:spcBef>
            </a:pPr>
            <a:r>
              <a:rPr lang="en-GB" altLang="es-ES"/>
              <a:t>SÓLIDOS</a:t>
            </a:r>
          </a:p>
        </p:txBody>
      </p:sp>
      <p:sp>
        <p:nvSpPr>
          <p:cNvPr id="491540" name="20 Rectángulo"/>
          <p:cNvSpPr>
            <a:spLocks noChangeArrowheads="1"/>
          </p:cNvSpPr>
          <p:nvPr/>
        </p:nvSpPr>
        <p:spPr bwMode="auto">
          <a:xfrm>
            <a:off x="4167189" y="3857625"/>
            <a:ext cx="41735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ts val="1125"/>
              </a:spcBef>
            </a:pPr>
            <a:r>
              <a:rPr lang="en-GB" altLang="es-ES"/>
              <a:t>METABOLISMO HIDROCARBONADO</a:t>
            </a:r>
          </a:p>
        </p:txBody>
      </p:sp>
      <p:sp>
        <p:nvSpPr>
          <p:cNvPr id="491541" name="22 Rectángulo"/>
          <p:cNvSpPr>
            <a:spLocks noChangeArrowheads="1"/>
          </p:cNvSpPr>
          <p:nvPr/>
        </p:nvSpPr>
        <p:spPr bwMode="auto">
          <a:xfrm>
            <a:off x="5453063" y="4714875"/>
            <a:ext cx="13906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ts val="1125"/>
              </a:spcBef>
            </a:pPr>
            <a:r>
              <a:rPr lang="en-GB" altLang="es-ES"/>
              <a:t>200 ml / día</a:t>
            </a:r>
          </a:p>
        </p:txBody>
      </p:sp>
      <p:sp>
        <p:nvSpPr>
          <p:cNvPr id="491542" name="23 Rectángulo"/>
          <p:cNvSpPr>
            <a:spLocks noChangeArrowheads="1"/>
          </p:cNvSpPr>
          <p:nvPr/>
        </p:nvSpPr>
        <p:spPr bwMode="auto">
          <a:xfrm>
            <a:off x="5167313" y="5643564"/>
            <a:ext cx="20955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ts val="1125"/>
              </a:spcBef>
            </a:pPr>
            <a:r>
              <a:rPr lang="en-GB" altLang="es-ES"/>
              <a:t>Total: 2300 ml/ día</a:t>
            </a:r>
          </a:p>
        </p:txBody>
      </p:sp>
    </p:spTree>
    <p:extLst>
      <p:ext uri="{BB962C8B-B14F-4D97-AF65-F5344CB8AC3E}">
        <p14:creationId xmlns:p14="http://schemas.microsoft.com/office/powerpoint/2010/main" val="1436217203"/>
      </p:ext>
    </p:extLst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569" name="37 Título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s-ES" altLang="es-ES" smtClean="0"/>
          </a:p>
        </p:txBody>
      </p:sp>
      <p:sp>
        <p:nvSpPr>
          <p:cNvPr id="493570" name="Rectangle 1"/>
          <p:cNvSpPr txBox="1">
            <a:spLocks noChangeArrowheads="1"/>
          </p:cNvSpPr>
          <p:nvPr/>
        </p:nvSpPr>
        <p:spPr bwMode="auto">
          <a:xfrm>
            <a:off x="1981200" y="190501"/>
            <a:ext cx="8229600" cy="1312863"/>
          </a:xfrm>
          <a:prstGeom prst="rect">
            <a:avLst/>
          </a:prstGeom>
          <a:ln/>
          <a:ex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s-ES" sz="4000" b="1">
                <a:solidFill>
                  <a:schemeClr val="tx2"/>
                </a:solidFill>
                <a:latin typeface="Calibri" panose="020F0502020204030204" pitchFamily="34" charset="0"/>
              </a:rPr>
              <a:t>PÉRDIDAS DIARIAS DE AGUA </a:t>
            </a:r>
            <a:br>
              <a:rPr lang="en-GB" altLang="es-ES" sz="4000" b="1">
                <a:solidFill>
                  <a:schemeClr val="tx2"/>
                </a:solidFill>
                <a:latin typeface="Calibri" panose="020F0502020204030204" pitchFamily="34" charset="0"/>
              </a:rPr>
            </a:br>
            <a:r>
              <a:rPr lang="en-GB" altLang="es-ES" sz="4000" b="1">
                <a:solidFill>
                  <a:schemeClr val="tx2"/>
                </a:solidFill>
                <a:latin typeface="Calibri" panose="020F0502020204030204" pitchFamily="34" charset="0"/>
              </a:rPr>
              <a:t>ml/ día</a:t>
            </a:r>
          </a:p>
        </p:txBody>
      </p:sp>
      <p:grpSp>
        <p:nvGrpSpPr>
          <p:cNvPr id="2" name="Group 2"/>
          <p:cNvGrpSpPr/>
          <p:nvPr/>
        </p:nvGrpSpPr>
        <p:grpSpPr bwMode="auto">
          <a:xfrm>
            <a:off x="1952625" y="1571626"/>
            <a:ext cx="8229600" cy="5072063"/>
            <a:chOff x="288" y="858"/>
            <a:chExt cx="5184" cy="3414"/>
          </a:xfrm>
          <a:solidFill>
            <a:srgbClr val="00B050"/>
          </a:solidFill>
        </p:grpSpPr>
        <p:sp>
          <p:nvSpPr>
            <p:cNvPr id="41" name="Rectangle 3"/>
            <p:cNvSpPr>
              <a:spLocks noChangeArrowheads="1"/>
            </p:cNvSpPr>
            <p:nvPr/>
          </p:nvSpPr>
          <p:spPr bwMode="auto">
            <a:xfrm>
              <a:off x="3744" y="3864"/>
              <a:ext cx="1728" cy="408"/>
            </a:xfrm>
            <a:prstGeom prst="rect">
              <a:avLst/>
            </a:prstGeom>
            <a:ln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lIns="90000" tIns="46800" rIns="90000" bIns="46800"/>
            <a:lstStyle/>
            <a:p>
              <a:pPr algn="ctr">
                <a:spcBef>
                  <a:spcPts val="700"/>
                </a:spcBef>
                <a:tabLst>
                  <a:tab pos="447675" algn="l"/>
                  <a:tab pos="896620" algn="l"/>
                  <a:tab pos="1346200" algn="l"/>
                  <a:tab pos="1795145" algn="l"/>
                  <a:tab pos="2244725" algn="l"/>
                  <a:tab pos="2693670" algn="l"/>
                  <a:tab pos="3143250" algn="l"/>
                  <a:tab pos="3592195" algn="l"/>
                  <a:tab pos="4041775" algn="l"/>
                  <a:tab pos="4490720" algn="l"/>
                  <a:tab pos="4940300" algn="l"/>
                  <a:tab pos="5389245" algn="l"/>
                  <a:tab pos="5838825" algn="l"/>
                  <a:tab pos="6287770" algn="l"/>
                  <a:tab pos="6737350" algn="l"/>
                  <a:tab pos="7186295" algn="l"/>
                  <a:tab pos="7635875" algn="l"/>
                  <a:tab pos="8084820" algn="l"/>
                  <a:tab pos="8534400" algn="l"/>
                  <a:tab pos="8983345" algn="l"/>
                </a:tabLst>
                <a:defRPr/>
              </a:pPr>
              <a:r>
                <a:rPr lang="en-GB" sz="2800">
                  <a:solidFill>
                    <a:srgbClr val="000000"/>
                  </a:solidFill>
                  <a:latin typeface="Arial" charset="0"/>
                </a:rPr>
                <a:t>6600</a:t>
              </a:r>
            </a:p>
          </p:txBody>
        </p:sp>
        <p:sp>
          <p:nvSpPr>
            <p:cNvPr id="42" name="Rectangle 4"/>
            <p:cNvSpPr>
              <a:spLocks noChangeArrowheads="1"/>
            </p:cNvSpPr>
            <p:nvPr/>
          </p:nvSpPr>
          <p:spPr bwMode="auto">
            <a:xfrm>
              <a:off x="2016" y="3864"/>
              <a:ext cx="1728" cy="408"/>
            </a:xfrm>
            <a:prstGeom prst="rect">
              <a:avLst/>
            </a:prstGeom>
            <a:ln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lIns="90000" tIns="46800" rIns="90000" bIns="46800"/>
            <a:lstStyle/>
            <a:p>
              <a:pPr algn="ctr">
                <a:spcBef>
                  <a:spcPts val="700"/>
                </a:spcBef>
                <a:tabLst>
                  <a:tab pos="447675" algn="l"/>
                  <a:tab pos="896620" algn="l"/>
                  <a:tab pos="1346200" algn="l"/>
                  <a:tab pos="1795145" algn="l"/>
                  <a:tab pos="2244725" algn="l"/>
                  <a:tab pos="2693670" algn="l"/>
                  <a:tab pos="3143250" algn="l"/>
                  <a:tab pos="3592195" algn="l"/>
                  <a:tab pos="4041775" algn="l"/>
                  <a:tab pos="4490720" algn="l"/>
                  <a:tab pos="4940300" algn="l"/>
                  <a:tab pos="5389245" algn="l"/>
                  <a:tab pos="5838825" algn="l"/>
                  <a:tab pos="6287770" algn="l"/>
                  <a:tab pos="6737350" algn="l"/>
                  <a:tab pos="7186295" algn="l"/>
                  <a:tab pos="7635875" algn="l"/>
                  <a:tab pos="8084820" algn="l"/>
                  <a:tab pos="8534400" algn="l"/>
                  <a:tab pos="8983345" algn="l"/>
                </a:tabLst>
                <a:defRPr/>
              </a:pPr>
              <a:r>
                <a:rPr lang="en-GB" sz="2800">
                  <a:solidFill>
                    <a:srgbClr val="000000"/>
                  </a:solidFill>
                  <a:latin typeface="Arial" charset="0"/>
                </a:rPr>
                <a:t>2300</a:t>
              </a:r>
            </a:p>
          </p:txBody>
        </p:sp>
        <p:sp>
          <p:nvSpPr>
            <p:cNvPr id="43" name="Rectangle 5"/>
            <p:cNvSpPr>
              <a:spLocks noChangeArrowheads="1"/>
            </p:cNvSpPr>
            <p:nvPr/>
          </p:nvSpPr>
          <p:spPr bwMode="auto">
            <a:xfrm>
              <a:off x="288" y="3864"/>
              <a:ext cx="1728" cy="408"/>
            </a:xfrm>
            <a:prstGeom prst="rect">
              <a:avLst/>
            </a:prstGeom>
            <a:ln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lIns="90000" tIns="46800" rIns="90000" bIns="46800"/>
            <a:lstStyle/>
            <a:p>
              <a:pPr>
                <a:spcBef>
                  <a:spcPts val="700"/>
                </a:spcBef>
                <a:tabLst>
                  <a:tab pos="447675" algn="l"/>
                  <a:tab pos="896620" algn="l"/>
                  <a:tab pos="1346200" algn="l"/>
                  <a:tab pos="1795145" algn="l"/>
                  <a:tab pos="2244725" algn="l"/>
                  <a:tab pos="2693670" algn="l"/>
                  <a:tab pos="3143250" algn="l"/>
                  <a:tab pos="3592195" algn="l"/>
                  <a:tab pos="4041775" algn="l"/>
                  <a:tab pos="4490720" algn="l"/>
                  <a:tab pos="4940300" algn="l"/>
                  <a:tab pos="5389245" algn="l"/>
                  <a:tab pos="5838825" algn="l"/>
                  <a:tab pos="6287770" algn="l"/>
                  <a:tab pos="6737350" algn="l"/>
                  <a:tab pos="7186295" algn="l"/>
                  <a:tab pos="7635875" algn="l"/>
                  <a:tab pos="8084820" algn="l"/>
                  <a:tab pos="8534400" algn="l"/>
                  <a:tab pos="8983345" algn="l"/>
                </a:tabLst>
                <a:defRPr/>
              </a:pPr>
              <a:r>
                <a:rPr lang="en-GB" sz="2800">
                  <a:solidFill>
                    <a:srgbClr val="000000"/>
                  </a:solidFill>
                  <a:latin typeface="Arial" charset="0"/>
                </a:rPr>
                <a:t>TOTAL</a:t>
              </a:r>
            </a:p>
          </p:txBody>
        </p:sp>
        <p:sp>
          <p:nvSpPr>
            <p:cNvPr id="44" name="Rectangle 6"/>
            <p:cNvSpPr>
              <a:spLocks noChangeArrowheads="1"/>
            </p:cNvSpPr>
            <p:nvPr/>
          </p:nvSpPr>
          <p:spPr bwMode="auto">
            <a:xfrm>
              <a:off x="3744" y="3458"/>
              <a:ext cx="1728" cy="406"/>
            </a:xfrm>
            <a:prstGeom prst="rect">
              <a:avLst/>
            </a:prstGeom>
            <a:ln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lIns="90000" tIns="46800" rIns="90000" bIns="46800"/>
            <a:lstStyle/>
            <a:p>
              <a:pPr algn="ctr">
                <a:spcBef>
                  <a:spcPts val="700"/>
                </a:spcBef>
                <a:tabLst>
                  <a:tab pos="447675" algn="l"/>
                  <a:tab pos="896620" algn="l"/>
                  <a:tab pos="1346200" algn="l"/>
                  <a:tab pos="1795145" algn="l"/>
                  <a:tab pos="2244725" algn="l"/>
                  <a:tab pos="2693670" algn="l"/>
                  <a:tab pos="3143250" algn="l"/>
                  <a:tab pos="3592195" algn="l"/>
                  <a:tab pos="4041775" algn="l"/>
                  <a:tab pos="4490720" algn="l"/>
                  <a:tab pos="4940300" algn="l"/>
                  <a:tab pos="5389245" algn="l"/>
                  <a:tab pos="5838825" algn="l"/>
                  <a:tab pos="6287770" algn="l"/>
                  <a:tab pos="6737350" algn="l"/>
                  <a:tab pos="7186295" algn="l"/>
                  <a:tab pos="7635875" algn="l"/>
                  <a:tab pos="8084820" algn="l"/>
                  <a:tab pos="8534400" algn="l"/>
                  <a:tab pos="8983345" algn="l"/>
                </a:tabLst>
                <a:defRPr/>
              </a:pPr>
              <a:r>
                <a:rPr lang="en-GB" sz="2800">
                  <a:solidFill>
                    <a:srgbClr val="000000"/>
                  </a:solidFill>
                  <a:latin typeface="Arial" charset="0"/>
                </a:rPr>
                <a:t>2000</a:t>
              </a:r>
            </a:p>
          </p:txBody>
        </p:sp>
        <p:sp>
          <p:nvSpPr>
            <p:cNvPr id="45" name="Rectangle 7"/>
            <p:cNvSpPr>
              <a:spLocks noChangeArrowheads="1"/>
            </p:cNvSpPr>
            <p:nvPr/>
          </p:nvSpPr>
          <p:spPr bwMode="auto">
            <a:xfrm>
              <a:off x="2016" y="3458"/>
              <a:ext cx="1728" cy="406"/>
            </a:xfrm>
            <a:prstGeom prst="rect">
              <a:avLst/>
            </a:prstGeom>
            <a:ln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lIns="90000" tIns="46800" rIns="90000" bIns="46800"/>
            <a:lstStyle/>
            <a:p>
              <a:pPr algn="ctr">
                <a:spcBef>
                  <a:spcPts val="700"/>
                </a:spcBef>
                <a:tabLst>
                  <a:tab pos="447675" algn="l"/>
                  <a:tab pos="896620" algn="l"/>
                  <a:tab pos="1346200" algn="l"/>
                  <a:tab pos="1795145" algn="l"/>
                  <a:tab pos="2244725" algn="l"/>
                  <a:tab pos="2693670" algn="l"/>
                  <a:tab pos="3143250" algn="l"/>
                  <a:tab pos="3592195" algn="l"/>
                  <a:tab pos="4041775" algn="l"/>
                  <a:tab pos="4490720" algn="l"/>
                  <a:tab pos="4940300" algn="l"/>
                  <a:tab pos="5389245" algn="l"/>
                  <a:tab pos="5838825" algn="l"/>
                  <a:tab pos="6287770" algn="l"/>
                  <a:tab pos="6737350" algn="l"/>
                  <a:tab pos="7186295" algn="l"/>
                  <a:tab pos="7635875" algn="l"/>
                  <a:tab pos="8084820" algn="l"/>
                  <a:tab pos="8534400" algn="l"/>
                  <a:tab pos="8983345" algn="l"/>
                </a:tabLst>
                <a:defRPr/>
              </a:pPr>
              <a:r>
                <a:rPr lang="en-GB" sz="2800">
                  <a:solidFill>
                    <a:srgbClr val="000000"/>
                  </a:solidFill>
                  <a:latin typeface="Arial" charset="0"/>
                </a:rPr>
                <a:t>1500</a:t>
              </a:r>
            </a:p>
          </p:txBody>
        </p:sp>
        <p:sp>
          <p:nvSpPr>
            <p:cNvPr id="46" name="Rectangle 8"/>
            <p:cNvSpPr>
              <a:spLocks noChangeArrowheads="1"/>
            </p:cNvSpPr>
            <p:nvPr/>
          </p:nvSpPr>
          <p:spPr bwMode="auto">
            <a:xfrm>
              <a:off x="288" y="3458"/>
              <a:ext cx="1728" cy="406"/>
            </a:xfrm>
            <a:prstGeom prst="rect">
              <a:avLst/>
            </a:prstGeom>
            <a:ln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lIns="90000" tIns="46800" rIns="90000" bIns="46800"/>
            <a:lstStyle/>
            <a:p>
              <a:pPr>
                <a:spcBef>
                  <a:spcPts val="700"/>
                </a:spcBef>
                <a:tabLst>
                  <a:tab pos="447675" algn="l"/>
                  <a:tab pos="896620" algn="l"/>
                  <a:tab pos="1346200" algn="l"/>
                  <a:tab pos="1795145" algn="l"/>
                  <a:tab pos="2244725" algn="l"/>
                  <a:tab pos="2693670" algn="l"/>
                  <a:tab pos="3143250" algn="l"/>
                  <a:tab pos="3592195" algn="l"/>
                  <a:tab pos="4041775" algn="l"/>
                  <a:tab pos="4490720" algn="l"/>
                  <a:tab pos="4940300" algn="l"/>
                  <a:tab pos="5389245" algn="l"/>
                  <a:tab pos="5838825" algn="l"/>
                  <a:tab pos="6287770" algn="l"/>
                  <a:tab pos="6737350" algn="l"/>
                  <a:tab pos="7186295" algn="l"/>
                  <a:tab pos="7635875" algn="l"/>
                  <a:tab pos="8084820" algn="l"/>
                  <a:tab pos="8534400" algn="l"/>
                  <a:tab pos="8983345" algn="l"/>
                </a:tabLst>
                <a:defRPr/>
              </a:pPr>
              <a:r>
                <a:rPr lang="en-GB" sz="2800">
                  <a:solidFill>
                    <a:srgbClr val="000000"/>
                  </a:solidFill>
                  <a:latin typeface="Arial" charset="0"/>
                </a:rPr>
                <a:t>ORINA</a:t>
              </a:r>
            </a:p>
          </p:txBody>
        </p:sp>
        <p:sp>
          <p:nvSpPr>
            <p:cNvPr id="47" name="Rectangle 9"/>
            <p:cNvSpPr>
              <a:spLocks noChangeArrowheads="1"/>
            </p:cNvSpPr>
            <p:nvPr/>
          </p:nvSpPr>
          <p:spPr bwMode="auto">
            <a:xfrm>
              <a:off x="3744" y="3050"/>
              <a:ext cx="1728" cy="408"/>
            </a:xfrm>
            <a:prstGeom prst="rect">
              <a:avLst/>
            </a:prstGeom>
            <a:ln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lIns="90000" tIns="46800" rIns="90000" bIns="46800"/>
            <a:lstStyle/>
            <a:p>
              <a:pPr algn="ctr">
                <a:spcBef>
                  <a:spcPts val="700"/>
                </a:spcBef>
                <a:tabLst>
                  <a:tab pos="447675" algn="l"/>
                  <a:tab pos="896620" algn="l"/>
                  <a:tab pos="1346200" algn="l"/>
                  <a:tab pos="1795145" algn="l"/>
                  <a:tab pos="2244725" algn="l"/>
                  <a:tab pos="2693670" algn="l"/>
                  <a:tab pos="3143250" algn="l"/>
                  <a:tab pos="3592195" algn="l"/>
                  <a:tab pos="4041775" algn="l"/>
                  <a:tab pos="4490720" algn="l"/>
                  <a:tab pos="4940300" algn="l"/>
                  <a:tab pos="5389245" algn="l"/>
                  <a:tab pos="5838825" algn="l"/>
                  <a:tab pos="6287770" algn="l"/>
                  <a:tab pos="6737350" algn="l"/>
                  <a:tab pos="7186295" algn="l"/>
                  <a:tab pos="7635875" algn="l"/>
                  <a:tab pos="8084820" algn="l"/>
                  <a:tab pos="8534400" algn="l"/>
                  <a:tab pos="8983345" algn="l"/>
                </a:tabLst>
                <a:defRPr/>
              </a:pPr>
              <a:r>
                <a:rPr lang="en-GB" sz="2800">
                  <a:solidFill>
                    <a:srgbClr val="000000"/>
                  </a:solidFill>
                  <a:latin typeface="Arial" charset="0"/>
                </a:rPr>
                <a:t>200</a:t>
              </a:r>
            </a:p>
          </p:txBody>
        </p:sp>
        <p:sp>
          <p:nvSpPr>
            <p:cNvPr id="48" name="Rectangle 10"/>
            <p:cNvSpPr>
              <a:spLocks noChangeArrowheads="1"/>
            </p:cNvSpPr>
            <p:nvPr/>
          </p:nvSpPr>
          <p:spPr bwMode="auto">
            <a:xfrm>
              <a:off x="2016" y="3050"/>
              <a:ext cx="1728" cy="408"/>
            </a:xfrm>
            <a:prstGeom prst="rect">
              <a:avLst/>
            </a:prstGeom>
            <a:ln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lIns="90000" tIns="46800" rIns="90000" bIns="46800"/>
            <a:lstStyle/>
            <a:p>
              <a:pPr algn="ctr">
                <a:spcBef>
                  <a:spcPts val="700"/>
                </a:spcBef>
                <a:tabLst>
                  <a:tab pos="447675" algn="l"/>
                  <a:tab pos="896620" algn="l"/>
                  <a:tab pos="1346200" algn="l"/>
                  <a:tab pos="1795145" algn="l"/>
                  <a:tab pos="2244725" algn="l"/>
                  <a:tab pos="2693670" algn="l"/>
                  <a:tab pos="3143250" algn="l"/>
                  <a:tab pos="3592195" algn="l"/>
                  <a:tab pos="4041775" algn="l"/>
                  <a:tab pos="4490720" algn="l"/>
                  <a:tab pos="4940300" algn="l"/>
                  <a:tab pos="5389245" algn="l"/>
                  <a:tab pos="5838825" algn="l"/>
                  <a:tab pos="6287770" algn="l"/>
                  <a:tab pos="6737350" algn="l"/>
                  <a:tab pos="7186295" algn="l"/>
                  <a:tab pos="7635875" algn="l"/>
                  <a:tab pos="8084820" algn="l"/>
                  <a:tab pos="8534400" algn="l"/>
                  <a:tab pos="8983345" algn="l"/>
                </a:tabLst>
                <a:defRPr/>
              </a:pPr>
              <a:r>
                <a:rPr lang="en-GB" sz="2800">
                  <a:solidFill>
                    <a:srgbClr val="000000"/>
                  </a:solidFill>
                  <a:latin typeface="Arial" charset="0"/>
                </a:rPr>
                <a:t>100</a:t>
              </a:r>
            </a:p>
          </p:txBody>
        </p:sp>
        <p:sp>
          <p:nvSpPr>
            <p:cNvPr id="49" name="Rectangle 11"/>
            <p:cNvSpPr>
              <a:spLocks noChangeArrowheads="1"/>
            </p:cNvSpPr>
            <p:nvPr/>
          </p:nvSpPr>
          <p:spPr bwMode="auto">
            <a:xfrm>
              <a:off x="288" y="3050"/>
              <a:ext cx="1728" cy="408"/>
            </a:xfrm>
            <a:prstGeom prst="rect">
              <a:avLst/>
            </a:prstGeom>
            <a:ln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lIns="90000" tIns="46800" rIns="90000" bIns="46800"/>
            <a:lstStyle/>
            <a:p>
              <a:pPr>
                <a:spcBef>
                  <a:spcPts val="700"/>
                </a:spcBef>
                <a:tabLst>
                  <a:tab pos="447675" algn="l"/>
                  <a:tab pos="896620" algn="l"/>
                  <a:tab pos="1346200" algn="l"/>
                  <a:tab pos="1795145" algn="l"/>
                  <a:tab pos="2244725" algn="l"/>
                  <a:tab pos="2693670" algn="l"/>
                  <a:tab pos="3143250" algn="l"/>
                  <a:tab pos="3592195" algn="l"/>
                  <a:tab pos="4041775" algn="l"/>
                  <a:tab pos="4490720" algn="l"/>
                  <a:tab pos="4940300" algn="l"/>
                  <a:tab pos="5389245" algn="l"/>
                  <a:tab pos="5838825" algn="l"/>
                  <a:tab pos="6287770" algn="l"/>
                  <a:tab pos="6737350" algn="l"/>
                  <a:tab pos="7186295" algn="l"/>
                  <a:tab pos="7635875" algn="l"/>
                  <a:tab pos="8084820" algn="l"/>
                  <a:tab pos="8534400" algn="l"/>
                  <a:tab pos="8983345" algn="l"/>
                </a:tabLst>
                <a:defRPr/>
              </a:pPr>
              <a:r>
                <a:rPr lang="en-GB" sz="2800">
                  <a:solidFill>
                    <a:srgbClr val="000000"/>
                  </a:solidFill>
                  <a:latin typeface="Arial" charset="0"/>
                </a:rPr>
                <a:t>HECES</a:t>
              </a:r>
            </a:p>
          </p:txBody>
        </p:sp>
        <p:sp>
          <p:nvSpPr>
            <p:cNvPr id="50" name="Rectangle 12"/>
            <p:cNvSpPr>
              <a:spLocks noChangeArrowheads="1"/>
            </p:cNvSpPr>
            <p:nvPr/>
          </p:nvSpPr>
          <p:spPr bwMode="auto">
            <a:xfrm>
              <a:off x="3744" y="2643"/>
              <a:ext cx="1728" cy="407"/>
            </a:xfrm>
            <a:prstGeom prst="rect">
              <a:avLst/>
            </a:prstGeom>
            <a:ln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lIns="90000" tIns="46800" rIns="90000" bIns="46800"/>
            <a:lstStyle/>
            <a:p>
              <a:pPr algn="ctr">
                <a:spcBef>
                  <a:spcPts val="700"/>
                </a:spcBef>
                <a:tabLst>
                  <a:tab pos="447675" algn="l"/>
                  <a:tab pos="896620" algn="l"/>
                  <a:tab pos="1346200" algn="l"/>
                  <a:tab pos="1795145" algn="l"/>
                  <a:tab pos="2244725" algn="l"/>
                  <a:tab pos="2693670" algn="l"/>
                  <a:tab pos="3143250" algn="l"/>
                  <a:tab pos="3592195" algn="l"/>
                  <a:tab pos="4041775" algn="l"/>
                  <a:tab pos="4490720" algn="l"/>
                  <a:tab pos="4940300" algn="l"/>
                  <a:tab pos="5389245" algn="l"/>
                  <a:tab pos="5838825" algn="l"/>
                  <a:tab pos="6287770" algn="l"/>
                  <a:tab pos="6737350" algn="l"/>
                  <a:tab pos="7186295" algn="l"/>
                  <a:tab pos="7635875" algn="l"/>
                  <a:tab pos="8084820" algn="l"/>
                  <a:tab pos="8534400" algn="l"/>
                  <a:tab pos="8983345" algn="l"/>
                </a:tabLst>
                <a:defRPr/>
              </a:pPr>
              <a:r>
                <a:rPr lang="en-GB" sz="2800">
                  <a:solidFill>
                    <a:srgbClr val="000000"/>
                  </a:solidFill>
                  <a:latin typeface="Arial" charset="0"/>
                </a:rPr>
                <a:t>5000</a:t>
              </a:r>
            </a:p>
          </p:txBody>
        </p:sp>
        <p:sp>
          <p:nvSpPr>
            <p:cNvPr id="51" name="Rectangle 13"/>
            <p:cNvSpPr>
              <a:spLocks noChangeArrowheads="1"/>
            </p:cNvSpPr>
            <p:nvPr/>
          </p:nvSpPr>
          <p:spPr bwMode="auto">
            <a:xfrm>
              <a:off x="2016" y="2643"/>
              <a:ext cx="1728" cy="407"/>
            </a:xfrm>
            <a:prstGeom prst="rect">
              <a:avLst/>
            </a:prstGeom>
            <a:ln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lIns="90000" tIns="46800" rIns="90000" bIns="46800"/>
            <a:lstStyle/>
            <a:p>
              <a:pPr algn="ctr">
                <a:spcBef>
                  <a:spcPts val="700"/>
                </a:spcBef>
                <a:tabLst>
                  <a:tab pos="447675" algn="l"/>
                  <a:tab pos="896620" algn="l"/>
                  <a:tab pos="1346200" algn="l"/>
                  <a:tab pos="1795145" algn="l"/>
                  <a:tab pos="2244725" algn="l"/>
                  <a:tab pos="2693670" algn="l"/>
                  <a:tab pos="3143250" algn="l"/>
                  <a:tab pos="3592195" algn="l"/>
                  <a:tab pos="4041775" algn="l"/>
                  <a:tab pos="4490720" algn="l"/>
                  <a:tab pos="4940300" algn="l"/>
                  <a:tab pos="5389245" algn="l"/>
                  <a:tab pos="5838825" algn="l"/>
                  <a:tab pos="6287770" algn="l"/>
                  <a:tab pos="6737350" algn="l"/>
                  <a:tab pos="7186295" algn="l"/>
                  <a:tab pos="7635875" algn="l"/>
                  <a:tab pos="8084820" algn="l"/>
                  <a:tab pos="8534400" algn="l"/>
                  <a:tab pos="8983345" algn="l"/>
                </a:tabLst>
                <a:defRPr/>
              </a:pPr>
              <a:r>
                <a:rPr lang="en-GB" sz="2800">
                  <a:solidFill>
                    <a:srgbClr val="000000"/>
                  </a:solidFill>
                  <a:latin typeface="Arial" charset="0"/>
                </a:rPr>
                <a:t>100</a:t>
              </a:r>
            </a:p>
          </p:txBody>
        </p:sp>
        <p:sp>
          <p:nvSpPr>
            <p:cNvPr id="52" name="Rectangle 14"/>
            <p:cNvSpPr>
              <a:spLocks noChangeArrowheads="1"/>
            </p:cNvSpPr>
            <p:nvPr/>
          </p:nvSpPr>
          <p:spPr bwMode="auto">
            <a:xfrm>
              <a:off x="288" y="2643"/>
              <a:ext cx="1728" cy="407"/>
            </a:xfrm>
            <a:prstGeom prst="rect">
              <a:avLst/>
            </a:prstGeom>
            <a:ln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lIns="90000" tIns="46800" rIns="90000" bIns="46800"/>
            <a:lstStyle/>
            <a:p>
              <a:pPr>
                <a:spcBef>
                  <a:spcPts val="700"/>
                </a:spcBef>
                <a:tabLst>
                  <a:tab pos="447675" algn="l"/>
                  <a:tab pos="896620" algn="l"/>
                  <a:tab pos="1346200" algn="l"/>
                  <a:tab pos="1795145" algn="l"/>
                  <a:tab pos="2244725" algn="l"/>
                  <a:tab pos="2693670" algn="l"/>
                  <a:tab pos="3143250" algn="l"/>
                  <a:tab pos="3592195" algn="l"/>
                  <a:tab pos="4041775" algn="l"/>
                  <a:tab pos="4490720" algn="l"/>
                  <a:tab pos="4940300" algn="l"/>
                  <a:tab pos="5389245" algn="l"/>
                  <a:tab pos="5838825" algn="l"/>
                  <a:tab pos="6287770" algn="l"/>
                  <a:tab pos="6737350" algn="l"/>
                  <a:tab pos="7186295" algn="l"/>
                  <a:tab pos="7635875" algn="l"/>
                  <a:tab pos="8084820" algn="l"/>
                  <a:tab pos="8534400" algn="l"/>
                  <a:tab pos="8983345" algn="l"/>
                </a:tabLst>
                <a:defRPr/>
              </a:pPr>
              <a:r>
                <a:rPr lang="en-GB" sz="2800">
                  <a:solidFill>
                    <a:srgbClr val="000000"/>
                  </a:solidFill>
                  <a:latin typeface="Arial" charset="0"/>
                </a:rPr>
                <a:t>SUDOR</a:t>
              </a:r>
            </a:p>
          </p:txBody>
        </p:sp>
        <p:sp>
          <p:nvSpPr>
            <p:cNvPr id="53" name="Rectangle 15"/>
            <p:cNvSpPr>
              <a:spLocks noChangeArrowheads="1"/>
            </p:cNvSpPr>
            <p:nvPr/>
          </p:nvSpPr>
          <p:spPr bwMode="auto">
            <a:xfrm>
              <a:off x="3744" y="2048"/>
              <a:ext cx="1728" cy="595"/>
            </a:xfrm>
            <a:prstGeom prst="rect">
              <a:avLst/>
            </a:prstGeom>
            <a:ln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lIns="90000" tIns="46800" rIns="90000" bIns="46800"/>
            <a:lstStyle/>
            <a:p>
              <a:pPr algn="ctr">
                <a:spcBef>
                  <a:spcPts val="700"/>
                </a:spcBef>
                <a:tabLst>
                  <a:tab pos="447675" algn="l"/>
                  <a:tab pos="896620" algn="l"/>
                  <a:tab pos="1346200" algn="l"/>
                  <a:tab pos="1795145" algn="l"/>
                  <a:tab pos="2244725" algn="l"/>
                  <a:tab pos="2693670" algn="l"/>
                  <a:tab pos="3143250" algn="l"/>
                  <a:tab pos="3592195" algn="l"/>
                  <a:tab pos="4041775" algn="l"/>
                  <a:tab pos="4490720" algn="l"/>
                  <a:tab pos="4940300" algn="l"/>
                  <a:tab pos="5389245" algn="l"/>
                  <a:tab pos="5838825" algn="l"/>
                  <a:tab pos="6287770" algn="l"/>
                  <a:tab pos="6737350" algn="l"/>
                  <a:tab pos="7186295" algn="l"/>
                  <a:tab pos="7635875" algn="l"/>
                  <a:tab pos="8084820" algn="l"/>
                  <a:tab pos="8534400" algn="l"/>
                  <a:tab pos="8983345" algn="l"/>
                </a:tabLst>
                <a:defRPr/>
              </a:pPr>
              <a:r>
                <a:rPr lang="en-GB" sz="2800">
                  <a:solidFill>
                    <a:srgbClr val="000000"/>
                  </a:solidFill>
                  <a:latin typeface="Arial" charset="0"/>
                </a:rPr>
                <a:t>650</a:t>
              </a:r>
            </a:p>
          </p:txBody>
        </p:sp>
        <p:sp>
          <p:nvSpPr>
            <p:cNvPr id="54" name="Rectangle 16"/>
            <p:cNvSpPr>
              <a:spLocks noChangeArrowheads="1"/>
            </p:cNvSpPr>
            <p:nvPr/>
          </p:nvSpPr>
          <p:spPr bwMode="auto">
            <a:xfrm>
              <a:off x="2016" y="2048"/>
              <a:ext cx="1728" cy="595"/>
            </a:xfrm>
            <a:prstGeom prst="rect">
              <a:avLst/>
            </a:prstGeom>
            <a:ln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lIns="90000" tIns="46800" rIns="90000" bIns="46800"/>
            <a:lstStyle/>
            <a:p>
              <a:pPr algn="ctr">
                <a:spcBef>
                  <a:spcPts val="700"/>
                </a:spcBef>
                <a:tabLst>
                  <a:tab pos="447675" algn="l"/>
                  <a:tab pos="896620" algn="l"/>
                  <a:tab pos="1346200" algn="l"/>
                  <a:tab pos="1795145" algn="l"/>
                  <a:tab pos="2244725" algn="l"/>
                  <a:tab pos="2693670" algn="l"/>
                  <a:tab pos="3143250" algn="l"/>
                  <a:tab pos="3592195" algn="l"/>
                  <a:tab pos="4041775" algn="l"/>
                  <a:tab pos="4490720" algn="l"/>
                  <a:tab pos="4940300" algn="l"/>
                  <a:tab pos="5389245" algn="l"/>
                  <a:tab pos="5838825" algn="l"/>
                  <a:tab pos="6287770" algn="l"/>
                  <a:tab pos="6737350" algn="l"/>
                  <a:tab pos="7186295" algn="l"/>
                  <a:tab pos="7635875" algn="l"/>
                  <a:tab pos="8084820" algn="l"/>
                  <a:tab pos="8534400" algn="l"/>
                  <a:tab pos="8983345" algn="l"/>
                </a:tabLst>
                <a:defRPr/>
              </a:pPr>
              <a:r>
                <a:rPr lang="en-GB" sz="2800">
                  <a:solidFill>
                    <a:srgbClr val="000000"/>
                  </a:solidFill>
                  <a:latin typeface="Arial" charset="0"/>
                </a:rPr>
                <a:t>500</a:t>
              </a:r>
            </a:p>
          </p:txBody>
        </p:sp>
        <p:sp>
          <p:nvSpPr>
            <p:cNvPr id="55" name="Rectangle 17"/>
            <p:cNvSpPr>
              <a:spLocks noChangeArrowheads="1"/>
            </p:cNvSpPr>
            <p:nvPr/>
          </p:nvSpPr>
          <p:spPr bwMode="auto">
            <a:xfrm>
              <a:off x="288" y="2048"/>
              <a:ext cx="1728" cy="595"/>
            </a:xfrm>
            <a:prstGeom prst="rect">
              <a:avLst/>
            </a:prstGeom>
            <a:ln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lIns="90000" tIns="46800" rIns="90000" bIns="46800"/>
            <a:lstStyle/>
            <a:p>
              <a:pPr>
                <a:spcBef>
                  <a:spcPts val="700"/>
                </a:spcBef>
                <a:tabLst>
                  <a:tab pos="447675" algn="l"/>
                  <a:tab pos="896620" algn="l"/>
                  <a:tab pos="1346200" algn="l"/>
                  <a:tab pos="1795145" algn="l"/>
                  <a:tab pos="2244725" algn="l"/>
                  <a:tab pos="2693670" algn="l"/>
                  <a:tab pos="3143250" algn="l"/>
                  <a:tab pos="3592195" algn="l"/>
                  <a:tab pos="4041775" algn="l"/>
                  <a:tab pos="4490720" algn="l"/>
                  <a:tab pos="4940300" algn="l"/>
                  <a:tab pos="5389245" algn="l"/>
                  <a:tab pos="5838825" algn="l"/>
                  <a:tab pos="6287770" algn="l"/>
                  <a:tab pos="6737350" algn="l"/>
                  <a:tab pos="7186295" algn="l"/>
                  <a:tab pos="7635875" algn="l"/>
                  <a:tab pos="8084820" algn="l"/>
                  <a:tab pos="8534400" algn="l"/>
                  <a:tab pos="8983345" algn="l"/>
                </a:tabLst>
                <a:defRPr/>
              </a:pPr>
              <a:r>
                <a:rPr lang="en-GB" sz="2800">
                  <a:solidFill>
                    <a:srgbClr val="000000"/>
                  </a:solidFill>
                  <a:latin typeface="Arial" charset="0"/>
                </a:rPr>
                <a:t>INSENSIBLES PULMÓN</a:t>
              </a:r>
            </a:p>
          </p:txBody>
        </p:sp>
        <p:sp>
          <p:nvSpPr>
            <p:cNvPr id="56" name="Rectangle 18"/>
            <p:cNvSpPr>
              <a:spLocks noChangeArrowheads="1"/>
            </p:cNvSpPr>
            <p:nvPr/>
          </p:nvSpPr>
          <p:spPr bwMode="auto">
            <a:xfrm>
              <a:off x="3744" y="1453"/>
              <a:ext cx="1728" cy="595"/>
            </a:xfrm>
            <a:prstGeom prst="rect">
              <a:avLst/>
            </a:prstGeom>
            <a:ln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lIns="90000" tIns="46800" rIns="90000" bIns="46800"/>
            <a:lstStyle/>
            <a:p>
              <a:pPr algn="ctr">
                <a:spcBef>
                  <a:spcPts val="700"/>
                </a:spcBef>
                <a:tabLst>
                  <a:tab pos="447675" algn="l"/>
                  <a:tab pos="896620" algn="l"/>
                  <a:tab pos="1346200" algn="l"/>
                  <a:tab pos="1795145" algn="l"/>
                  <a:tab pos="2244725" algn="l"/>
                  <a:tab pos="2693670" algn="l"/>
                  <a:tab pos="3143250" algn="l"/>
                  <a:tab pos="3592195" algn="l"/>
                  <a:tab pos="4041775" algn="l"/>
                  <a:tab pos="4490720" algn="l"/>
                  <a:tab pos="4940300" algn="l"/>
                  <a:tab pos="5389245" algn="l"/>
                  <a:tab pos="5838825" algn="l"/>
                  <a:tab pos="6287770" algn="l"/>
                  <a:tab pos="6737350" algn="l"/>
                  <a:tab pos="7186295" algn="l"/>
                  <a:tab pos="7635875" algn="l"/>
                  <a:tab pos="8084820" algn="l"/>
                  <a:tab pos="8534400" algn="l"/>
                  <a:tab pos="8983345" algn="l"/>
                </a:tabLst>
                <a:defRPr/>
              </a:pPr>
              <a:r>
                <a:rPr lang="en-GB" sz="2800">
                  <a:solidFill>
                    <a:srgbClr val="000000"/>
                  </a:solidFill>
                  <a:latin typeface="Arial" charset="0"/>
                </a:rPr>
                <a:t>350</a:t>
              </a:r>
            </a:p>
          </p:txBody>
        </p:sp>
        <p:sp>
          <p:nvSpPr>
            <p:cNvPr id="57" name="Rectangle 19"/>
            <p:cNvSpPr>
              <a:spLocks noChangeArrowheads="1"/>
            </p:cNvSpPr>
            <p:nvPr/>
          </p:nvSpPr>
          <p:spPr bwMode="auto">
            <a:xfrm>
              <a:off x="2016" y="1453"/>
              <a:ext cx="1728" cy="595"/>
            </a:xfrm>
            <a:prstGeom prst="rect">
              <a:avLst/>
            </a:prstGeom>
            <a:ln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lIns="90000" tIns="46800" rIns="90000" bIns="46800"/>
            <a:lstStyle/>
            <a:p>
              <a:pPr algn="ctr">
                <a:spcBef>
                  <a:spcPts val="700"/>
                </a:spcBef>
                <a:tabLst>
                  <a:tab pos="447675" algn="l"/>
                  <a:tab pos="896620" algn="l"/>
                  <a:tab pos="1346200" algn="l"/>
                  <a:tab pos="1795145" algn="l"/>
                  <a:tab pos="2244725" algn="l"/>
                  <a:tab pos="2693670" algn="l"/>
                  <a:tab pos="3143250" algn="l"/>
                  <a:tab pos="3592195" algn="l"/>
                  <a:tab pos="4041775" algn="l"/>
                  <a:tab pos="4490720" algn="l"/>
                  <a:tab pos="4940300" algn="l"/>
                  <a:tab pos="5389245" algn="l"/>
                  <a:tab pos="5838825" algn="l"/>
                  <a:tab pos="6287770" algn="l"/>
                  <a:tab pos="6737350" algn="l"/>
                  <a:tab pos="7186295" algn="l"/>
                  <a:tab pos="7635875" algn="l"/>
                  <a:tab pos="8084820" algn="l"/>
                  <a:tab pos="8534400" algn="l"/>
                  <a:tab pos="8983345" algn="l"/>
                </a:tabLst>
                <a:defRPr/>
              </a:pPr>
              <a:r>
                <a:rPr lang="en-GB" sz="2800">
                  <a:solidFill>
                    <a:srgbClr val="000000"/>
                  </a:solidFill>
                  <a:latin typeface="Arial" charset="0"/>
                </a:rPr>
                <a:t>350</a:t>
              </a:r>
            </a:p>
          </p:txBody>
        </p:sp>
        <p:sp>
          <p:nvSpPr>
            <p:cNvPr id="58" name="Rectangle 20"/>
            <p:cNvSpPr>
              <a:spLocks noChangeArrowheads="1"/>
            </p:cNvSpPr>
            <p:nvPr/>
          </p:nvSpPr>
          <p:spPr bwMode="auto">
            <a:xfrm>
              <a:off x="288" y="1453"/>
              <a:ext cx="1728" cy="595"/>
            </a:xfrm>
            <a:prstGeom prst="rect">
              <a:avLst/>
            </a:prstGeom>
            <a:ln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lIns="90000" tIns="46800" rIns="90000" bIns="46800"/>
            <a:lstStyle/>
            <a:p>
              <a:pPr>
                <a:spcBef>
                  <a:spcPts val="700"/>
                </a:spcBef>
                <a:tabLst>
                  <a:tab pos="447675" algn="l"/>
                  <a:tab pos="896620" algn="l"/>
                  <a:tab pos="1346200" algn="l"/>
                  <a:tab pos="1795145" algn="l"/>
                  <a:tab pos="2244725" algn="l"/>
                  <a:tab pos="2693670" algn="l"/>
                  <a:tab pos="3143250" algn="l"/>
                  <a:tab pos="3592195" algn="l"/>
                  <a:tab pos="4041775" algn="l"/>
                  <a:tab pos="4490720" algn="l"/>
                  <a:tab pos="4940300" algn="l"/>
                  <a:tab pos="5389245" algn="l"/>
                  <a:tab pos="5838825" algn="l"/>
                  <a:tab pos="6287770" algn="l"/>
                  <a:tab pos="6737350" algn="l"/>
                  <a:tab pos="7186295" algn="l"/>
                  <a:tab pos="7635875" algn="l"/>
                  <a:tab pos="8084820" algn="l"/>
                  <a:tab pos="8534400" algn="l"/>
                  <a:tab pos="8983345" algn="l"/>
                </a:tabLst>
                <a:defRPr/>
              </a:pPr>
              <a:r>
                <a:rPr lang="en-GB" sz="2800">
                  <a:solidFill>
                    <a:srgbClr val="000000"/>
                  </a:solidFill>
                  <a:latin typeface="Arial" charset="0"/>
                </a:rPr>
                <a:t>INSENSIBLES PIEL</a:t>
              </a:r>
            </a:p>
          </p:txBody>
        </p:sp>
        <p:sp>
          <p:nvSpPr>
            <p:cNvPr id="59" name="Rectangle 21"/>
            <p:cNvSpPr>
              <a:spLocks noChangeArrowheads="1"/>
            </p:cNvSpPr>
            <p:nvPr/>
          </p:nvSpPr>
          <p:spPr bwMode="auto">
            <a:xfrm>
              <a:off x="3744" y="858"/>
              <a:ext cx="1728" cy="595"/>
            </a:xfrm>
            <a:prstGeom prst="rect">
              <a:avLst/>
            </a:prstGeom>
            <a:ln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lIns="90000" tIns="46800" rIns="90000" bIns="46800"/>
            <a:lstStyle/>
            <a:p>
              <a:pPr algn="ctr">
                <a:spcBef>
                  <a:spcPts val="700"/>
                </a:spcBef>
                <a:tabLst>
                  <a:tab pos="447675" algn="l"/>
                  <a:tab pos="896620" algn="l"/>
                  <a:tab pos="1346200" algn="l"/>
                  <a:tab pos="1795145" algn="l"/>
                  <a:tab pos="2244725" algn="l"/>
                  <a:tab pos="2693670" algn="l"/>
                  <a:tab pos="3143250" algn="l"/>
                  <a:tab pos="3592195" algn="l"/>
                  <a:tab pos="4041775" algn="l"/>
                  <a:tab pos="4490720" algn="l"/>
                  <a:tab pos="4940300" algn="l"/>
                  <a:tab pos="5389245" algn="l"/>
                  <a:tab pos="5838825" algn="l"/>
                  <a:tab pos="6287770" algn="l"/>
                  <a:tab pos="6737350" algn="l"/>
                  <a:tab pos="7186295" algn="l"/>
                  <a:tab pos="7635875" algn="l"/>
                  <a:tab pos="8084820" algn="l"/>
                  <a:tab pos="8534400" algn="l"/>
                  <a:tab pos="8983345" algn="l"/>
                </a:tabLst>
                <a:defRPr/>
              </a:pPr>
              <a:r>
                <a:rPr lang="en-GB" sz="2800" dirty="0">
                  <a:solidFill>
                    <a:srgbClr val="000000"/>
                  </a:solidFill>
                  <a:latin typeface="Arial" charset="0"/>
                </a:rPr>
                <a:t>EJERCICIO INTENSO</a:t>
              </a:r>
            </a:p>
          </p:txBody>
        </p:sp>
        <p:sp>
          <p:nvSpPr>
            <p:cNvPr id="60" name="Rectangle 22"/>
            <p:cNvSpPr>
              <a:spLocks noChangeArrowheads="1"/>
            </p:cNvSpPr>
            <p:nvPr/>
          </p:nvSpPr>
          <p:spPr bwMode="auto">
            <a:xfrm>
              <a:off x="2016" y="858"/>
              <a:ext cx="1728" cy="595"/>
            </a:xfrm>
            <a:prstGeom prst="rect">
              <a:avLst/>
            </a:prstGeom>
            <a:ln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lIns="90000" tIns="46800" rIns="90000" bIns="46800"/>
            <a:lstStyle/>
            <a:p>
              <a:pPr>
                <a:spcBef>
                  <a:spcPts val="700"/>
                </a:spcBef>
                <a:tabLst>
                  <a:tab pos="447675" algn="l"/>
                  <a:tab pos="896620" algn="l"/>
                  <a:tab pos="1346200" algn="l"/>
                  <a:tab pos="1795145" algn="l"/>
                  <a:tab pos="2244725" algn="l"/>
                  <a:tab pos="2693670" algn="l"/>
                  <a:tab pos="3143250" algn="l"/>
                  <a:tab pos="3592195" algn="l"/>
                  <a:tab pos="4041775" algn="l"/>
                  <a:tab pos="4490720" algn="l"/>
                  <a:tab pos="4940300" algn="l"/>
                  <a:tab pos="5389245" algn="l"/>
                  <a:tab pos="5838825" algn="l"/>
                  <a:tab pos="6287770" algn="l"/>
                  <a:tab pos="6737350" algn="l"/>
                  <a:tab pos="7186295" algn="l"/>
                  <a:tab pos="7635875" algn="l"/>
                  <a:tab pos="8084820" algn="l"/>
                  <a:tab pos="8534400" algn="l"/>
                  <a:tab pos="8983345" algn="l"/>
                </a:tabLst>
                <a:defRPr/>
              </a:pPr>
              <a:r>
                <a:rPr lang="en-GB" sz="2800" dirty="0">
                  <a:solidFill>
                    <a:srgbClr val="000000"/>
                  </a:solidFill>
                  <a:latin typeface="Arial" charset="0"/>
                </a:rPr>
                <a:t>NORMAL</a:t>
              </a:r>
            </a:p>
          </p:txBody>
        </p:sp>
        <p:sp>
          <p:nvSpPr>
            <p:cNvPr id="61" name="Rectangle 23"/>
            <p:cNvSpPr>
              <a:spLocks noChangeArrowheads="1"/>
            </p:cNvSpPr>
            <p:nvPr/>
          </p:nvSpPr>
          <p:spPr bwMode="auto">
            <a:xfrm>
              <a:off x="288" y="858"/>
              <a:ext cx="1728" cy="595"/>
            </a:xfrm>
            <a:prstGeom prst="rect">
              <a:avLst/>
            </a:prstGeom>
            <a:ln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lIns="90000" tIns="46800" rIns="90000" bIns="46800"/>
            <a:lstStyle/>
            <a:p>
              <a:pPr>
                <a:spcBef>
                  <a:spcPts val="700"/>
                </a:spcBef>
                <a:tabLst>
                  <a:tab pos="447675" algn="l"/>
                  <a:tab pos="896620" algn="l"/>
                  <a:tab pos="1346200" algn="l"/>
                  <a:tab pos="1795145" algn="l"/>
                  <a:tab pos="2244725" algn="l"/>
                  <a:tab pos="2693670" algn="l"/>
                  <a:tab pos="3143250" algn="l"/>
                  <a:tab pos="3592195" algn="l"/>
                  <a:tab pos="4041775" algn="l"/>
                  <a:tab pos="4490720" algn="l"/>
                  <a:tab pos="4940300" algn="l"/>
                  <a:tab pos="5389245" algn="l"/>
                  <a:tab pos="5838825" algn="l"/>
                  <a:tab pos="6287770" algn="l"/>
                  <a:tab pos="6737350" algn="l"/>
                  <a:tab pos="7186295" algn="l"/>
                  <a:tab pos="7635875" algn="l"/>
                  <a:tab pos="8084820" algn="l"/>
                  <a:tab pos="8534400" algn="l"/>
                  <a:tab pos="8983345" algn="l"/>
                </a:tabLst>
                <a:defRPr/>
              </a:pPr>
              <a:r>
                <a:rPr lang="en-GB" sz="2800" dirty="0">
                  <a:solidFill>
                    <a:srgbClr val="000000"/>
                  </a:solidFill>
                  <a:latin typeface="Arial" charset="0"/>
                </a:rPr>
                <a:t>PÉRDIDAS</a:t>
              </a:r>
            </a:p>
          </p:txBody>
        </p:sp>
        <p:sp>
          <p:nvSpPr>
            <p:cNvPr id="62" name="Line 24"/>
            <p:cNvSpPr>
              <a:spLocks noChangeShapeType="1"/>
            </p:cNvSpPr>
            <p:nvPr/>
          </p:nvSpPr>
          <p:spPr bwMode="auto">
            <a:xfrm>
              <a:off x="288" y="858"/>
              <a:ext cx="5184" cy="1"/>
            </a:xfrm>
            <a:prstGeom prst="line">
              <a:avLst/>
            </a:prstGeom>
            <a:ln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buFontTx/>
                <a:buNone/>
                <a:defRPr/>
              </a:pPr>
              <a:endParaRPr lang="es-ES">
                <a:latin typeface="Arial" charset="0"/>
              </a:endParaRPr>
            </a:p>
          </p:txBody>
        </p:sp>
        <p:sp>
          <p:nvSpPr>
            <p:cNvPr id="63" name="Line 25"/>
            <p:cNvSpPr>
              <a:spLocks noChangeShapeType="1"/>
            </p:cNvSpPr>
            <p:nvPr/>
          </p:nvSpPr>
          <p:spPr bwMode="auto">
            <a:xfrm>
              <a:off x="288" y="1453"/>
              <a:ext cx="5184" cy="1"/>
            </a:xfrm>
            <a:prstGeom prst="line">
              <a:avLst/>
            </a:prstGeom>
            <a:ln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buFontTx/>
                <a:buNone/>
                <a:defRPr/>
              </a:pPr>
              <a:endParaRPr lang="es-ES">
                <a:latin typeface="Arial" charset="0"/>
              </a:endParaRPr>
            </a:p>
          </p:txBody>
        </p:sp>
        <p:sp>
          <p:nvSpPr>
            <p:cNvPr id="64" name="Line 26"/>
            <p:cNvSpPr>
              <a:spLocks noChangeShapeType="1"/>
            </p:cNvSpPr>
            <p:nvPr/>
          </p:nvSpPr>
          <p:spPr bwMode="auto">
            <a:xfrm>
              <a:off x="288" y="2048"/>
              <a:ext cx="5184" cy="1"/>
            </a:xfrm>
            <a:prstGeom prst="line">
              <a:avLst/>
            </a:prstGeom>
            <a:ln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buFontTx/>
                <a:buNone/>
                <a:defRPr/>
              </a:pPr>
              <a:endParaRPr lang="es-ES">
                <a:latin typeface="Arial" charset="0"/>
              </a:endParaRPr>
            </a:p>
          </p:txBody>
        </p:sp>
        <p:sp>
          <p:nvSpPr>
            <p:cNvPr id="65" name="Line 27"/>
            <p:cNvSpPr>
              <a:spLocks noChangeShapeType="1"/>
            </p:cNvSpPr>
            <p:nvPr/>
          </p:nvSpPr>
          <p:spPr bwMode="auto">
            <a:xfrm>
              <a:off x="288" y="2643"/>
              <a:ext cx="5184" cy="1"/>
            </a:xfrm>
            <a:prstGeom prst="line">
              <a:avLst/>
            </a:prstGeom>
            <a:ln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buFontTx/>
                <a:buNone/>
                <a:defRPr/>
              </a:pPr>
              <a:endParaRPr lang="es-ES">
                <a:latin typeface="Arial" charset="0"/>
              </a:endParaRPr>
            </a:p>
          </p:txBody>
        </p:sp>
        <p:sp>
          <p:nvSpPr>
            <p:cNvPr id="66" name="Line 28"/>
            <p:cNvSpPr>
              <a:spLocks noChangeShapeType="1"/>
            </p:cNvSpPr>
            <p:nvPr/>
          </p:nvSpPr>
          <p:spPr bwMode="auto">
            <a:xfrm>
              <a:off x="288" y="3050"/>
              <a:ext cx="5184" cy="1"/>
            </a:xfrm>
            <a:prstGeom prst="line">
              <a:avLst/>
            </a:prstGeom>
            <a:ln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buFontTx/>
                <a:buNone/>
                <a:defRPr/>
              </a:pPr>
              <a:endParaRPr lang="es-ES">
                <a:latin typeface="Arial" charset="0"/>
              </a:endParaRPr>
            </a:p>
          </p:txBody>
        </p:sp>
        <p:sp>
          <p:nvSpPr>
            <p:cNvPr id="67" name="Line 29"/>
            <p:cNvSpPr>
              <a:spLocks noChangeShapeType="1"/>
            </p:cNvSpPr>
            <p:nvPr/>
          </p:nvSpPr>
          <p:spPr bwMode="auto">
            <a:xfrm>
              <a:off x="288" y="3458"/>
              <a:ext cx="5184" cy="1"/>
            </a:xfrm>
            <a:prstGeom prst="line">
              <a:avLst/>
            </a:prstGeom>
            <a:ln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buFontTx/>
                <a:buNone/>
                <a:defRPr/>
              </a:pPr>
              <a:endParaRPr lang="es-ES">
                <a:latin typeface="Arial" charset="0"/>
              </a:endParaRPr>
            </a:p>
          </p:txBody>
        </p:sp>
        <p:sp>
          <p:nvSpPr>
            <p:cNvPr id="68" name="Line 30"/>
            <p:cNvSpPr>
              <a:spLocks noChangeShapeType="1"/>
            </p:cNvSpPr>
            <p:nvPr/>
          </p:nvSpPr>
          <p:spPr bwMode="auto">
            <a:xfrm>
              <a:off x="288" y="3864"/>
              <a:ext cx="5184" cy="1"/>
            </a:xfrm>
            <a:prstGeom prst="line">
              <a:avLst/>
            </a:prstGeom>
            <a:ln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buFontTx/>
                <a:buNone/>
                <a:defRPr/>
              </a:pPr>
              <a:endParaRPr lang="es-ES">
                <a:latin typeface="Arial" charset="0"/>
              </a:endParaRPr>
            </a:p>
          </p:txBody>
        </p:sp>
        <p:sp>
          <p:nvSpPr>
            <p:cNvPr id="69" name="Line 31"/>
            <p:cNvSpPr>
              <a:spLocks noChangeShapeType="1"/>
            </p:cNvSpPr>
            <p:nvPr/>
          </p:nvSpPr>
          <p:spPr bwMode="auto">
            <a:xfrm>
              <a:off x="288" y="4272"/>
              <a:ext cx="5184" cy="1"/>
            </a:xfrm>
            <a:prstGeom prst="line">
              <a:avLst/>
            </a:prstGeom>
            <a:ln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buFontTx/>
                <a:buNone/>
                <a:defRPr/>
              </a:pPr>
              <a:endParaRPr lang="es-ES">
                <a:latin typeface="Arial" charset="0"/>
              </a:endParaRPr>
            </a:p>
          </p:txBody>
        </p:sp>
        <p:sp>
          <p:nvSpPr>
            <p:cNvPr id="70" name="Line 32"/>
            <p:cNvSpPr>
              <a:spLocks noChangeShapeType="1"/>
            </p:cNvSpPr>
            <p:nvPr/>
          </p:nvSpPr>
          <p:spPr bwMode="auto">
            <a:xfrm>
              <a:off x="288" y="858"/>
              <a:ext cx="1" cy="3414"/>
            </a:xfrm>
            <a:prstGeom prst="line">
              <a:avLst/>
            </a:prstGeom>
            <a:ln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buFontTx/>
                <a:buNone/>
                <a:defRPr/>
              </a:pPr>
              <a:endParaRPr lang="es-ES">
                <a:latin typeface="Arial" charset="0"/>
              </a:endParaRPr>
            </a:p>
          </p:txBody>
        </p:sp>
        <p:sp>
          <p:nvSpPr>
            <p:cNvPr id="71" name="Line 33"/>
            <p:cNvSpPr>
              <a:spLocks noChangeShapeType="1"/>
            </p:cNvSpPr>
            <p:nvPr/>
          </p:nvSpPr>
          <p:spPr bwMode="auto">
            <a:xfrm>
              <a:off x="2016" y="858"/>
              <a:ext cx="1" cy="3414"/>
            </a:xfrm>
            <a:prstGeom prst="line">
              <a:avLst/>
            </a:prstGeom>
            <a:ln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buFontTx/>
                <a:buNone/>
                <a:defRPr/>
              </a:pPr>
              <a:endParaRPr lang="es-ES">
                <a:latin typeface="Arial" charset="0"/>
              </a:endParaRPr>
            </a:p>
          </p:txBody>
        </p:sp>
        <p:sp>
          <p:nvSpPr>
            <p:cNvPr id="72" name="Line 34"/>
            <p:cNvSpPr>
              <a:spLocks noChangeShapeType="1"/>
            </p:cNvSpPr>
            <p:nvPr/>
          </p:nvSpPr>
          <p:spPr bwMode="auto">
            <a:xfrm>
              <a:off x="3744" y="858"/>
              <a:ext cx="1" cy="3414"/>
            </a:xfrm>
            <a:prstGeom prst="line">
              <a:avLst/>
            </a:prstGeom>
            <a:ln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buFontTx/>
                <a:buNone/>
                <a:defRPr/>
              </a:pPr>
              <a:endParaRPr lang="es-ES">
                <a:latin typeface="Arial" charset="0"/>
              </a:endParaRPr>
            </a:p>
          </p:txBody>
        </p:sp>
        <p:sp>
          <p:nvSpPr>
            <p:cNvPr id="73" name="Line 35"/>
            <p:cNvSpPr>
              <a:spLocks noChangeShapeType="1"/>
            </p:cNvSpPr>
            <p:nvPr/>
          </p:nvSpPr>
          <p:spPr bwMode="auto">
            <a:xfrm>
              <a:off x="5472" y="858"/>
              <a:ext cx="1" cy="3414"/>
            </a:xfrm>
            <a:prstGeom prst="line">
              <a:avLst/>
            </a:prstGeom>
            <a:ln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buFontTx/>
                <a:buNone/>
                <a:defRPr/>
              </a:pPr>
              <a:endParaRPr lang="es-ES">
                <a:latin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80894753"/>
      </p:ext>
    </p:extLst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617" name="Rectangle 1"/>
          <p:cNvSpPr>
            <a:spLocks noGrp="1" noChangeArrowheads="1"/>
          </p:cNvSpPr>
          <p:nvPr>
            <p:ph type="title"/>
          </p:nvPr>
        </p:nvSpPr>
        <p:spPr>
          <a:xfrm>
            <a:off x="1981200" y="823913"/>
            <a:ext cx="8229600" cy="1143000"/>
          </a:xfrm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/>
              <a:t>DESHIDRATACIÓN</a:t>
            </a:r>
          </a:p>
        </p:txBody>
      </p:sp>
      <p:sp>
        <p:nvSpPr>
          <p:cNvPr id="495618" name="Rectangle 2"/>
          <p:cNvSpPr>
            <a:spLocks noGrp="1" noChangeArrowheads="1"/>
          </p:cNvSpPr>
          <p:nvPr>
            <p:ph idx="1"/>
          </p:nvPr>
        </p:nvSpPr>
        <p:spPr>
          <a:xfrm>
            <a:off x="2024063" y="1928813"/>
            <a:ext cx="8229600" cy="4525962"/>
          </a:xfrm>
        </p:spPr>
        <p:txBody>
          <a:bodyPr/>
          <a:lstStyle/>
          <a:p>
            <a:pPr algn="just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Desproporción entre los liquidos ingeridos y los eliminados, siendo el equilibrio negativo</a:t>
            </a:r>
          </a:p>
          <a:p>
            <a:pPr algn="just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Término incorrecto puesto que al perder líquido tambien se pierden electrolitos</a:t>
            </a:r>
          </a:p>
        </p:txBody>
      </p:sp>
    </p:spTree>
    <p:extLst>
      <p:ext uri="{BB962C8B-B14F-4D97-AF65-F5344CB8AC3E}">
        <p14:creationId xmlns:p14="http://schemas.microsoft.com/office/powerpoint/2010/main" val="13779059"/>
      </p:ext>
    </p:extLst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665" name="Rectangle 1"/>
          <p:cNvSpPr>
            <a:spLocks noGrp="1" noChangeArrowheads="1"/>
          </p:cNvSpPr>
          <p:nvPr>
            <p:ph type="title"/>
          </p:nvPr>
        </p:nvSpPr>
        <p:spPr>
          <a:xfrm>
            <a:off x="1981200" y="863600"/>
            <a:ext cx="8229600" cy="1143000"/>
          </a:xfrm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/>
              <a:t>CAUSAS DE DESHIDRATACIÓN</a:t>
            </a:r>
          </a:p>
        </p:txBody>
      </p:sp>
      <p:sp>
        <p:nvSpPr>
          <p:cNvPr id="287747" name="Rectangle 2"/>
          <p:cNvSpPr>
            <a:spLocks noGrp="1" noChangeArrowheads="1"/>
          </p:cNvSpPr>
          <p:nvPr>
            <p:ph idx="1"/>
          </p:nvPr>
        </p:nvSpPr>
        <p:spPr>
          <a:xfrm>
            <a:off x="1981200" y="1785938"/>
            <a:ext cx="8229600" cy="4525962"/>
          </a:xfrm>
          <a:ln>
            <a:miter/>
          </a:ln>
        </p:spPr>
        <p:txBody>
          <a:bodyPr>
            <a:normAutofit/>
          </a:bodyPr>
          <a:lstStyle/>
          <a:p>
            <a:pPr>
              <a:spcBef>
                <a:spcPts val="700"/>
              </a:spcBef>
              <a:buFont typeface="Arial" charset="0"/>
              <a:buChar char="•"/>
              <a:tabLst>
                <a:tab pos="445770" algn="l"/>
                <a:tab pos="895350" algn="l"/>
                <a:tab pos="1344295" algn="l"/>
                <a:tab pos="1793875" algn="l"/>
                <a:tab pos="2242820" algn="l"/>
                <a:tab pos="2692400" algn="l"/>
                <a:tab pos="3141345" algn="l"/>
                <a:tab pos="3590925" algn="l"/>
                <a:tab pos="4039870" algn="l"/>
                <a:tab pos="4489450" algn="l"/>
                <a:tab pos="4938395" algn="l"/>
                <a:tab pos="5387975" algn="l"/>
                <a:tab pos="5836920" algn="l"/>
                <a:tab pos="6286500" algn="l"/>
                <a:tab pos="6735445" algn="l"/>
                <a:tab pos="7185025" algn="l"/>
                <a:tab pos="7633970" algn="l"/>
                <a:tab pos="8083550" algn="l"/>
                <a:tab pos="8532495" algn="l"/>
                <a:tab pos="8982075" algn="l"/>
              </a:tabLst>
              <a:defRPr/>
            </a:pPr>
            <a:r>
              <a:rPr lang="en-GB" dirty="0" err="1" smtClean="0">
                <a:ea typeface="+mn-ea"/>
              </a:rPr>
              <a:t>Aporte</a:t>
            </a:r>
            <a:r>
              <a:rPr lang="en-GB" dirty="0" smtClean="0">
                <a:ea typeface="+mn-ea"/>
              </a:rPr>
              <a:t> </a:t>
            </a:r>
            <a:r>
              <a:rPr lang="es-ES" dirty="0" smtClean="0">
                <a:ea typeface="+mn-ea"/>
              </a:rPr>
              <a:t>insuficiente </a:t>
            </a:r>
          </a:p>
          <a:p>
            <a:pPr>
              <a:spcBef>
                <a:spcPts val="700"/>
              </a:spcBef>
              <a:buFont typeface="Arial" charset="0"/>
              <a:buChar char="•"/>
              <a:tabLst>
                <a:tab pos="445770" algn="l"/>
                <a:tab pos="895350" algn="l"/>
                <a:tab pos="1344295" algn="l"/>
                <a:tab pos="1793875" algn="l"/>
                <a:tab pos="2242820" algn="l"/>
                <a:tab pos="2692400" algn="l"/>
                <a:tab pos="3141345" algn="l"/>
                <a:tab pos="3590925" algn="l"/>
                <a:tab pos="4039870" algn="l"/>
                <a:tab pos="4489450" algn="l"/>
                <a:tab pos="4938395" algn="l"/>
                <a:tab pos="5387975" algn="l"/>
                <a:tab pos="5836920" algn="l"/>
                <a:tab pos="6286500" algn="l"/>
                <a:tab pos="6735445" algn="l"/>
                <a:tab pos="7185025" algn="l"/>
                <a:tab pos="7633970" algn="l"/>
                <a:tab pos="8083550" algn="l"/>
                <a:tab pos="8532495" algn="l"/>
                <a:tab pos="8982075" algn="l"/>
              </a:tabLst>
              <a:defRPr/>
            </a:pPr>
            <a:r>
              <a:rPr lang="es-ES" dirty="0" smtClean="0">
                <a:ea typeface="+mn-ea"/>
              </a:rPr>
              <a:t>Diabetes insípida </a:t>
            </a:r>
            <a:r>
              <a:rPr lang="es-ES" dirty="0" err="1" smtClean="0">
                <a:ea typeface="+mn-ea"/>
              </a:rPr>
              <a:t>neurógena</a:t>
            </a:r>
            <a:r>
              <a:rPr lang="es-ES" dirty="0" smtClean="0">
                <a:ea typeface="+mn-ea"/>
              </a:rPr>
              <a:t> o </a:t>
            </a:r>
            <a:r>
              <a:rPr lang="es-ES" dirty="0" err="1" smtClean="0">
                <a:ea typeface="+mn-ea"/>
              </a:rPr>
              <a:t>nefrógena</a:t>
            </a:r>
            <a:endParaRPr lang="es-ES" dirty="0" smtClean="0">
              <a:ea typeface="+mn-ea"/>
            </a:endParaRPr>
          </a:p>
          <a:p>
            <a:pPr>
              <a:spcBef>
                <a:spcPts val="700"/>
              </a:spcBef>
              <a:buFont typeface="Arial" charset="0"/>
              <a:buChar char="•"/>
              <a:tabLst>
                <a:tab pos="445770" algn="l"/>
                <a:tab pos="895350" algn="l"/>
                <a:tab pos="1344295" algn="l"/>
                <a:tab pos="1793875" algn="l"/>
                <a:tab pos="2242820" algn="l"/>
                <a:tab pos="2692400" algn="l"/>
                <a:tab pos="3141345" algn="l"/>
                <a:tab pos="3590925" algn="l"/>
                <a:tab pos="4039870" algn="l"/>
                <a:tab pos="4489450" algn="l"/>
                <a:tab pos="4938395" algn="l"/>
                <a:tab pos="5387975" algn="l"/>
                <a:tab pos="5836920" algn="l"/>
                <a:tab pos="6286500" algn="l"/>
                <a:tab pos="6735445" algn="l"/>
                <a:tab pos="7185025" algn="l"/>
                <a:tab pos="7633970" algn="l"/>
                <a:tab pos="8083550" algn="l"/>
                <a:tab pos="8532495" algn="l"/>
                <a:tab pos="8982075" algn="l"/>
              </a:tabLst>
              <a:defRPr/>
            </a:pPr>
            <a:r>
              <a:rPr lang="es-ES" dirty="0" smtClean="0">
                <a:ea typeface="+mn-ea"/>
              </a:rPr>
              <a:t>Diuréticos</a:t>
            </a:r>
          </a:p>
          <a:p>
            <a:pPr>
              <a:spcBef>
                <a:spcPts val="700"/>
              </a:spcBef>
              <a:buFont typeface="Arial" charset="0"/>
              <a:buChar char="•"/>
              <a:tabLst>
                <a:tab pos="445770" algn="l"/>
                <a:tab pos="895350" algn="l"/>
                <a:tab pos="1344295" algn="l"/>
                <a:tab pos="1793875" algn="l"/>
                <a:tab pos="2242820" algn="l"/>
                <a:tab pos="2692400" algn="l"/>
                <a:tab pos="3141345" algn="l"/>
                <a:tab pos="3590925" algn="l"/>
                <a:tab pos="4039870" algn="l"/>
                <a:tab pos="4489450" algn="l"/>
                <a:tab pos="4938395" algn="l"/>
                <a:tab pos="5387975" algn="l"/>
                <a:tab pos="5836920" algn="l"/>
                <a:tab pos="6286500" algn="l"/>
                <a:tab pos="6735445" algn="l"/>
                <a:tab pos="7185025" algn="l"/>
                <a:tab pos="7633970" algn="l"/>
                <a:tab pos="8083550" algn="l"/>
                <a:tab pos="8532495" algn="l"/>
                <a:tab pos="8982075" algn="l"/>
              </a:tabLst>
              <a:defRPr/>
            </a:pPr>
            <a:r>
              <a:rPr lang="es-ES" dirty="0" smtClean="0">
                <a:ea typeface="+mn-ea"/>
              </a:rPr>
              <a:t>Afecciones digestivas: vómitos, diarreas, secuestro en tercer espacio</a:t>
            </a:r>
          </a:p>
          <a:p>
            <a:pPr>
              <a:spcBef>
                <a:spcPts val="700"/>
              </a:spcBef>
              <a:buFont typeface="Arial" charset="0"/>
              <a:buChar char="•"/>
              <a:tabLst>
                <a:tab pos="445770" algn="l"/>
                <a:tab pos="895350" algn="l"/>
                <a:tab pos="1344295" algn="l"/>
                <a:tab pos="1793875" algn="l"/>
                <a:tab pos="2242820" algn="l"/>
                <a:tab pos="2692400" algn="l"/>
                <a:tab pos="3141345" algn="l"/>
                <a:tab pos="3590925" algn="l"/>
                <a:tab pos="4039870" algn="l"/>
                <a:tab pos="4489450" algn="l"/>
                <a:tab pos="4938395" algn="l"/>
                <a:tab pos="5387975" algn="l"/>
                <a:tab pos="5836920" algn="l"/>
                <a:tab pos="6286500" algn="l"/>
                <a:tab pos="6735445" algn="l"/>
                <a:tab pos="7185025" algn="l"/>
                <a:tab pos="7633970" algn="l"/>
                <a:tab pos="8083550" algn="l"/>
                <a:tab pos="8532495" algn="l"/>
                <a:tab pos="8982075" algn="l"/>
              </a:tabLst>
              <a:defRPr/>
            </a:pPr>
            <a:r>
              <a:rPr lang="es-ES" dirty="0" smtClean="0">
                <a:ea typeface="+mn-ea"/>
              </a:rPr>
              <a:t>Sudoraciones profusas</a:t>
            </a:r>
          </a:p>
          <a:p>
            <a:pPr>
              <a:spcBef>
                <a:spcPts val="700"/>
              </a:spcBef>
              <a:buFont typeface="Arial" charset="0"/>
              <a:buChar char="•"/>
              <a:tabLst>
                <a:tab pos="445770" algn="l"/>
                <a:tab pos="895350" algn="l"/>
                <a:tab pos="1344295" algn="l"/>
                <a:tab pos="1793875" algn="l"/>
                <a:tab pos="2242820" algn="l"/>
                <a:tab pos="2692400" algn="l"/>
                <a:tab pos="3141345" algn="l"/>
                <a:tab pos="3590925" algn="l"/>
                <a:tab pos="4039870" algn="l"/>
                <a:tab pos="4489450" algn="l"/>
                <a:tab pos="4938395" algn="l"/>
                <a:tab pos="5387975" algn="l"/>
                <a:tab pos="5836920" algn="l"/>
                <a:tab pos="6286500" algn="l"/>
                <a:tab pos="6735445" algn="l"/>
                <a:tab pos="7185025" algn="l"/>
                <a:tab pos="7633970" algn="l"/>
                <a:tab pos="8083550" algn="l"/>
                <a:tab pos="8532495" algn="l"/>
                <a:tab pos="8982075" algn="l"/>
              </a:tabLst>
              <a:defRPr/>
            </a:pPr>
            <a:r>
              <a:rPr lang="es-ES" dirty="0" smtClean="0">
                <a:ea typeface="+mn-ea"/>
              </a:rPr>
              <a:t>Quemaduras</a:t>
            </a:r>
          </a:p>
          <a:p>
            <a:pPr>
              <a:spcBef>
                <a:spcPts val="700"/>
              </a:spcBef>
              <a:buFont typeface="Arial" charset="0"/>
              <a:buChar char="•"/>
              <a:tabLst>
                <a:tab pos="445770" algn="l"/>
                <a:tab pos="895350" algn="l"/>
                <a:tab pos="1344295" algn="l"/>
                <a:tab pos="1793875" algn="l"/>
                <a:tab pos="2242820" algn="l"/>
                <a:tab pos="2692400" algn="l"/>
                <a:tab pos="3141345" algn="l"/>
                <a:tab pos="3590925" algn="l"/>
                <a:tab pos="4039870" algn="l"/>
                <a:tab pos="4489450" algn="l"/>
                <a:tab pos="4938395" algn="l"/>
                <a:tab pos="5387975" algn="l"/>
                <a:tab pos="5836920" algn="l"/>
                <a:tab pos="6286500" algn="l"/>
                <a:tab pos="6735445" algn="l"/>
                <a:tab pos="7185025" algn="l"/>
                <a:tab pos="7633970" algn="l"/>
                <a:tab pos="8083550" algn="l"/>
                <a:tab pos="8532495" algn="l"/>
                <a:tab pos="8982075" algn="l"/>
              </a:tabLst>
              <a:defRPr/>
            </a:pPr>
            <a:r>
              <a:rPr lang="es-ES" dirty="0" smtClean="0">
                <a:ea typeface="+mn-ea"/>
              </a:rPr>
              <a:t>Administración</a:t>
            </a:r>
            <a:r>
              <a:rPr lang="en-GB" dirty="0" smtClean="0">
                <a:ea typeface="+mn-ea"/>
              </a:rPr>
              <a:t> de </a:t>
            </a:r>
            <a:r>
              <a:rPr lang="en-GB" dirty="0" err="1" smtClean="0">
                <a:ea typeface="+mn-ea"/>
              </a:rPr>
              <a:t>más</a:t>
            </a:r>
            <a:r>
              <a:rPr lang="en-GB" dirty="0" smtClean="0">
                <a:ea typeface="+mn-ea"/>
              </a:rPr>
              <a:t> </a:t>
            </a:r>
            <a:r>
              <a:rPr lang="en-GB" dirty="0" err="1" smtClean="0">
                <a:ea typeface="+mn-ea"/>
              </a:rPr>
              <a:t>solutos</a:t>
            </a:r>
            <a:r>
              <a:rPr lang="en-GB" dirty="0" smtClean="0">
                <a:ea typeface="+mn-ea"/>
              </a:rPr>
              <a:t> </a:t>
            </a:r>
            <a:r>
              <a:rPr lang="en-GB" dirty="0" err="1" smtClean="0">
                <a:ea typeface="+mn-ea"/>
              </a:rPr>
              <a:t>que</a:t>
            </a:r>
            <a:r>
              <a:rPr lang="en-GB" dirty="0" smtClean="0">
                <a:ea typeface="+mn-ea"/>
              </a:rPr>
              <a:t> </a:t>
            </a:r>
            <a:r>
              <a:rPr lang="en-GB" dirty="0" err="1" smtClean="0">
                <a:ea typeface="+mn-ea"/>
              </a:rPr>
              <a:t>agua</a:t>
            </a:r>
            <a:endParaRPr lang="en-GB" dirty="0" smtClean="0">
              <a:ea typeface="+mn-ea"/>
            </a:endParaRPr>
          </a:p>
          <a:p>
            <a:pPr>
              <a:spcBef>
                <a:spcPts val="700"/>
              </a:spcBef>
              <a:buFont typeface="Arial" charset="0"/>
              <a:buChar char="•"/>
              <a:tabLst>
                <a:tab pos="445770" algn="l"/>
                <a:tab pos="895350" algn="l"/>
                <a:tab pos="1344295" algn="l"/>
                <a:tab pos="1793875" algn="l"/>
                <a:tab pos="2242820" algn="l"/>
                <a:tab pos="2692400" algn="l"/>
                <a:tab pos="3141345" algn="l"/>
                <a:tab pos="3590925" algn="l"/>
                <a:tab pos="4039870" algn="l"/>
                <a:tab pos="4489450" algn="l"/>
                <a:tab pos="4938395" algn="l"/>
                <a:tab pos="5387975" algn="l"/>
                <a:tab pos="5836920" algn="l"/>
                <a:tab pos="6286500" algn="l"/>
                <a:tab pos="6735445" algn="l"/>
                <a:tab pos="7185025" algn="l"/>
                <a:tab pos="7633970" algn="l"/>
                <a:tab pos="8083550" algn="l"/>
                <a:tab pos="8532495" algn="l"/>
                <a:tab pos="8982075" algn="l"/>
              </a:tabLst>
              <a:defRPr/>
            </a:pPr>
            <a:r>
              <a:rPr lang="en-GB" dirty="0" smtClean="0">
                <a:ea typeface="+mn-ea"/>
              </a:rPr>
              <a:t>Coma </a:t>
            </a:r>
            <a:r>
              <a:rPr lang="en-GB" dirty="0" err="1" smtClean="0">
                <a:ea typeface="+mn-ea"/>
              </a:rPr>
              <a:t>diabético</a:t>
            </a:r>
            <a:endParaRPr lang="en-GB" dirty="0" smtClean="0"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519510854"/>
      </p:ext>
    </p:extLst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713" name="Rectangle 1"/>
          <p:cNvSpPr>
            <a:spLocks noGrp="1" noChangeArrowheads="1"/>
          </p:cNvSpPr>
          <p:nvPr>
            <p:ph type="title"/>
          </p:nvPr>
        </p:nvSpPr>
        <p:spPr>
          <a:xfrm>
            <a:off x="1981200" y="0"/>
            <a:ext cx="8382000" cy="1143000"/>
          </a:xfrm>
          <a:solidFill>
            <a:schemeClr val="bg1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>
            <a:normAutofit fontScale="90000"/>
          </a:bodyPr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 dirty="0"/>
              <a:t>FISIOPATOLOGÍA DE LA DESHIDRATACION</a:t>
            </a:r>
          </a:p>
        </p:txBody>
      </p:sp>
      <p:sp>
        <p:nvSpPr>
          <p:cNvPr id="499714" name="Text Box 2"/>
          <p:cNvSpPr txBox="1">
            <a:spLocks noChangeArrowheads="1"/>
          </p:cNvSpPr>
          <p:nvPr/>
        </p:nvSpPr>
        <p:spPr bwMode="auto">
          <a:xfrm>
            <a:off x="4648200" y="1295400"/>
            <a:ext cx="2819400" cy="368300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ts val="1125"/>
              </a:spcBef>
            </a:pPr>
            <a:r>
              <a:rPr lang="en-GB" altLang="es-ES"/>
              <a:t>PERDIDA DE AGUA</a:t>
            </a:r>
          </a:p>
        </p:txBody>
      </p:sp>
      <p:sp>
        <p:nvSpPr>
          <p:cNvPr id="499715" name="Text Box 3"/>
          <p:cNvSpPr txBox="1">
            <a:spLocks noChangeArrowheads="1"/>
          </p:cNvSpPr>
          <p:nvPr/>
        </p:nvSpPr>
        <p:spPr bwMode="auto">
          <a:xfrm>
            <a:off x="1809750" y="2071689"/>
            <a:ext cx="2667000" cy="642937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ts val="1125"/>
              </a:spcBef>
            </a:pPr>
            <a:r>
              <a:rPr lang="en-GB" altLang="es-ES"/>
              <a:t>PASA AGUA DEL EIC AL EEC</a:t>
            </a:r>
          </a:p>
        </p:txBody>
      </p:sp>
      <p:sp>
        <p:nvSpPr>
          <p:cNvPr id="499716" name="Text Box 4"/>
          <p:cNvSpPr txBox="1">
            <a:spLocks noChangeArrowheads="1"/>
          </p:cNvSpPr>
          <p:nvPr/>
        </p:nvSpPr>
        <p:spPr bwMode="auto">
          <a:xfrm>
            <a:off x="5029200" y="2133600"/>
            <a:ext cx="2286000" cy="368300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ts val="1125"/>
              </a:spcBef>
            </a:pPr>
            <a:r>
              <a:rPr lang="en-GB" altLang="es-ES"/>
              <a:t>DISMINUCIÓN PVC</a:t>
            </a:r>
          </a:p>
        </p:txBody>
      </p:sp>
      <p:sp>
        <p:nvSpPr>
          <p:cNvPr id="499717" name="Text Box 5"/>
          <p:cNvSpPr txBox="1">
            <a:spLocks noChangeArrowheads="1"/>
          </p:cNvSpPr>
          <p:nvPr/>
        </p:nvSpPr>
        <p:spPr bwMode="auto">
          <a:xfrm>
            <a:off x="7848600" y="1981201"/>
            <a:ext cx="2286000" cy="917575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ts val="1125"/>
              </a:spcBef>
            </a:pPr>
            <a:r>
              <a:rPr lang="en-GB" altLang="es-ES"/>
              <a:t>AUMENTO OSMOLARIDAD EEC</a:t>
            </a:r>
          </a:p>
        </p:txBody>
      </p:sp>
      <p:sp>
        <p:nvSpPr>
          <p:cNvPr id="499718" name="Text Box 6"/>
          <p:cNvSpPr txBox="1">
            <a:spLocks noChangeArrowheads="1"/>
          </p:cNvSpPr>
          <p:nvPr/>
        </p:nvSpPr>
        <p:spPr bwMode="auto">
          <a:xfrm>
            <a:off x="1809750" y="3214689"/>
            <a:ext cx="2667000" cy="642937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ts val="1125"/>
              </a:spcBef>
            </a:pPr>
            <a:r>
              <a:rPr lang="en-GB" altLang="es-ES"/>
              <a:t>DESHIDRATACIÓN CELULAR</a:t>
            </a:r>
          </a:p>
        </p:txBody>
      </p:sp>
      <p:sp>
        <p:nvSpPr>
          <p:cNvPr id="499719" name="Text Box 7"/>
          <p:cNvSpPr txBox="1">
            <a:spLocks noChangeArrowheads="1"/>
          </p:cNvSpPr>
          <p:nvPr/>
        </p:nvSpPr>
        <p:spPr bwMode="auto">
          <a:xfrm>
            <a:off x="1809750" y="4572000"/>
            <a:ext cx="2514600" cy="368300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ts val="1125"/>
              </a:spcBef>
            </a:pPr>
            <a:r>
              <a:rPr lang="en-GB" altLang="es-ES"/>
              <a:t>SED</a:t>
            </a:r>
          </a:p>
        </p:txBody>
      </p:sp>
      <p:sp>
        <p:nvSpPr>
          <p:cNvPr id="499720" name="Text Box 8"/>
          <p:cNvSpPr txBox="1">
            <a:spLocks noChangeArrowheads="1"/>
          </p:cNvSpPr>
          <p:nvPr/>
        </p:nvSpPr>
        <p:spPr bwMode="auto">
          <a:xfrm>
            <a:off x="5029200" y="3200400"/>
            <a:ext cx="1981200" cy="642938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ts val="1125"/>
              </a:spcBef>
            </a:pPr>
            <a:r>
              <a:rPr lang="en-GB" altLang="es-ES"/>
              <a:t>AUMENTO SEC. ALDOSTERONA</a:t>
            </a:r>
          </a:p>
        </p:txBody>
      </p:sp>
      <p:sp>
        <p:nvSpPr>
          <p:cNvPr id="499721" name="Text Box 9"/>
          <p:cNvSpPr txBox="1">
            <a:spLocks noChangeArrowheads="1"/>
          </p:cNvSpPr>
          <p:nvPr/>
        </p:nvSpPr>
        <p:spPr bwMode="auto">
          <a:xfrm>
            <a:off x="4800600" y="4495800"/>
            <a:ext cx="2590800" cy="368300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ts val="1125"/>
              </a:spcBef>
            </a:pPr>
            <a:r>
              <a:rPr lang="en-GB" altLang="es-ES"/>
              <a:t>&gt; REABSORCIÓN NA</a:t>
            </a:r>
          </a:p>
        </p:txBody>
      </p:sp>
      <p:sp>
        <p:nvSpPr>
          <p:cNvPr id="499722" name="Text Box 10"/>
          <p:cNvSpPr txBox="1">
            <a:spLocks noChangeArrowheads="1"/>
          </p:cNvSpPr>
          <p:nvPr/>
        </p:nvSpPr>
        <p:spPr bwMode="auto">
          <a:xfrm>
            <a:off x="8077200" y="3276600"/>
            <a:ext cx="1905000" cy="642938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ts val="1125"/>
              </a:spcBef>
            </a:pPr>
            <a:r>
              <a:rPr lang="en-GB" altLang="es-ES"/>
              <a:t>AUMENTO SEC. ADH</a:t>
            </a:r>
          </a:p>
        </p:txBody>
      </p:sp>
      <p:sp>
        <p:nvSpPr>
          <p:cNvPr id="499723" name="Text Box 11"/>
          <p:cNvSpPr txBox="1">
            <a:spLocks noChangeArrowheads="1"/>
          </p:cNvSpPr>
          <p:nvPr/>
        </p:nvSpPr>
        <p:spPr bwMode="auto">
          <a:xfrm>
            <a:off x="7810500" y="4429125"/>
            <a:ext cx="2514600" cy="642938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ts val="1125"/>
              </a:spcBef>
            </a:pPr>
            <a:r>
              <a:rPr lang="en-GB" altLang="es-ES"/>
              <a:t>&gt; REABSORCION AGUA</a:t>
            </a:r>
          </a:p>
        </p:txBody>
      </p:sp>
      <p:sp>
        <p:nvSpPr>
          <p:cNvPr id="499724" name="Text Box 12"/>
          <p:cNvSpPr txBox="1">
            <a:spLocks noChangeArrowheads="1"/>
          </p:cNvSpPr>
          <p:nvPr/>
        </p:nvSpPr>
        <p:spPr bwMode="auto">
          <a:xfrm>
            <a:off x="8229600" y="5791200"/>
            <a:ext cx="1981200" cy="368300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ts val="1125"/>
              </a:spcBef>
            </a:pPr>
            <a:r>
              <a:rPr lang="en-GB" altLang="es-ES"/>
              <a:t>OLIGURIA</a:t>
            </a:r>
          </a:p>
        </p:txBody>
      </p:sp>
      <p:sp>
        <p:nvSpPr>
          <p:cNvPr id="499725" name="Line 13"/>
          <p:cNvSpPr>
            <a:spLocks noChangeShapeType="1"/>
          </p:cNvSpPr>
          <p:nvPr/>
        </p:nvSpPr>
        <p:spPr bwMode="auto">
          <a:xfrm flipH="1">
            <a:off x="3028950" y="1524000"/>
            <a:ext cx="1638300" cy="4572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 altLang="en-US">
              <a:latin typeface="Arial" panose="020B0604020202020204" pitchFamily="34" charset="0"/>
            </a:endParaRPr>
          </a:p>
        </p:txBody>
      </p:sp>
      <p:sp>
        <p:nvSpPr>
          <p:cNvPr id="499726" name="Line 14"/>
          <p:cNvSpPr>
            <a:spLocks noChangeShapeType="1"/>
          </p:cNvSpPr>
          <p:nvPr/>
        </p:nvSpPr>
        <p:spPr bwMode="auto">
          <a:xfrm>
            <a:off x="6172200" y="1676400"/>
            <a:ext cx="1588" cy="4572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 altLang="en-US">
              <a:latin typeface="Arial" panose="020B0604020202020204" pitchFamily="34" charset="0"/>
            </a:endParaRPr>
          </a:p>
        </p:txBody>
      </p:sp>
      <p:sp>
        <p:nvSpPr>
          <p:cNvPr id="499727" name="Line 15"/>
          <p:cNvSpPr>
            <a:spLocks noChangeShapeType="1"/>
          </p:cNvSpPr>
          <p:nvPr/>
        </p:nvSpPr>
        <p:spPr bwMode="auto">
          <a:xfrm>
            <a:off x="7467600" y="1447800"/>
            <a:ext cx="1676400" cy="4572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 altLang="en-US">
              <a:latin typeface="Arial" panose="020B0604020202020204" pitchFamily="34" charset="0"/>
            </a:endParaRPr>
          </a:p>
        </p:txBody>
      </p:sp>
      <p:sp>
        <p:nvSpPr>
          <p:cNvPr id="499728" name="Line 16"/>
          <p:cNvSpPr>
            <a:spLocks noChangeShapeType="1"/>
          </p:cNvSpPr>
          <p:nvPr/>
        </p:nvSpPr>
        <p:spPr bwMode="auto">
          <a:xfrm>
            <a:off x="2819400" y="2667000"/>
            <a:ext cx="1588" cy="5334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 altLang="en-US">
              <a:latin typeface="Arial" panose="020B0604020202020204" pitchFamily="34" charset="0"/>
            </a:endParaRPr>
          </a:p>
        </p:txBody>
      </p:sp>
      <p:sp>
        <p:nvSpPr>
          <p:cNvPr id="499729" name="Line 17"/>
          <p:cNvSpPr>
            <a:spLocks noChangeShapeType="1"/>
          </p:cNvSpPr>
          <p:nvPr/>
        </p:nvSpPr>
        <p:spPr bwMode="auto">
          <a:xfrm>
            <a:off x="2895600" y="3810000"/>
            <a:ext cx="1588" cy="762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 altLang="en-US">
              <a:latin typeface="Arial" panose="020B0604020202020204" pitchFamily="34" charset="0"/>
            </a:endParaRPr>
          </a:p>
        </p:txBody>
      </p:sp>
      <p:sp>
        <p:nvSpPr>
          <p:cNvPr id="499730" name="Line 18"/>
          <p:cNvSpPr>
            <a:spLocks noChangeShapeType="1"/>
          </p:cNvSpPr>
          <p:nvPr/>
        </p:nvSpPr>
        <p:spPr bwMode="auto">
          <a:xfrm>
            <a:off x="6019800" y="2514600"/>
            <a:ext cx="1588" cy="6096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 altLang="en-US">
              <a:latin typeface="Arial" panose="020B0604020202020204" pitchFamily="34" charset="0"/>
            </a:endParaRPr>
          </a:p>
        </p:txBody>
      </p:sp>
      <p:sp>
        <p:nvSpPr>
          <p:cNvPr id="499731" name="Line 19"/>
          <p:cNvSpPr>
            <a:spLocks noChangeShapeType="1"/>
          </p:cNvSpPr>
          <p:nvPr/>
        </p:nvSpPr>
        <p:spPr bwMode="auto">
          <a:xfrm>
            <a:off x="6019800" y="3886200"/>
            <a:ext cx="1588" cy="6096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 altLang="en-US">
              <a:latin typeface="Arial" panose="020B0604020202020204" pitchFamily="34" charset="0"/>
            </a:endParaRPr>
          </a:p>
        </p:txBody>
      </p:sp>
      <p:sp>
        <p:nvSpPr>
          <p:cNvPr id="499732" name="Line 20"/>
          <p:cNvSpPr>
            <a:spLocks noChangeShapeType="1"/>
          </p:cNvSpPr>
          <p:nvPr/>
        </p:nvSpPr>
        <p:spPr bwMode="auto">
          <a:xfrm>
            <a:off x="9067800" y="2895600"/>
            <a:ext cx="1588" cy="3048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 altLang="en-US">
              <a:latin typeface="Arial" panose="020B0604020202020204" pitchFamily="34" charset="0"/>
            </a:endParaRPr>
          </a:p>
        </p:txBody>
      </p:sp>
      <p:sp>
        <p:nvSpPr>
          <p:cNvPr id="499733" name="Line 21"/>
          <p:cNvSpPr>
            <a:spLocks noChangeShapeType="1"/>
          </p:cNvSpPr>
          <p:nvPr/>
        </p:nvSpPr>
        <p:spPr bwMode="auto">
          <a:xfrm>
            <a:off x="8991600" y="3962400"/>
            <a:ext cx="1588" cy="4572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 altLang="en-US">
              <a:latin typeface="Arial" panose="020B0604020202020204" pitchFamily="34" charset="0"/>
            </a:endParaRPr>
          </a:p>
        </p:txBody>
      </p:sp>
      <p:sp>
        <p:nvSpPr>
          <p:cNvPr id="499734" name="Line 22"/>
          <p:cNvSpPr>
            <a:spLocks noChangeShapeType="1"/>
          </p:cNvSpPr>
          <p:nvPr/>
        </p:nvSpPr>
        <p:spPr bwMode="auto">
          <a:xfrm>
            <a:off x="9067800" y="5105400"/>
            <a:ext cx="1588" cy="6858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 altLang="en-US">
              <a:latin typeface="Arial" panose="020B0604020202020204" pitchFamily="34" charset="0"/>
            </a:endParaRPr>
          </a:p>
        </p:txBody>
      </p:sp>
      <p:sp>
        <p:nvSpPr>
          <p:cNvPr id="499735" name="Line 23"/>
          <p:cNvSpPr>
            <a:spLocks noChangeShapeType="1"/>
          </p:cNvSpPr>
          <p:nvPr/>
        </p:nvSpPr>
        <p:spPr bwMode="auto">
          <a:xfrm flipH="1">
            <a:off x="6457950" y="2895600"/>
            <a:ext cx="1638300" cy="14478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 altLang="en-US">
              <a:latin typeface="Arial" panose="020B0604020202020204" pitchFamily="34" charset="0"/>
            </a:endParaRPr>
          </a:p>
        </p:txBody>
      </p:sp>
      <p:sp>
        <p:nvSpPr>
          <p:cNvPr id="499736" name="Line 24"/>
          <p:cNvSpPr>
            <a:spLocks noChangeShapeType="1"/>
          </p:cNvSpPr>
          <p:nvPr/>
        </p:nvSpPr>
        <p:spPr bwMode="auto">
          <a:xfrm flipH="1">
            <a:off x="7448550" y="2514600"/>
            <a:ext cx="4191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 altLang="en-US">
              <a:latin typeface="Arial" panose="020B0604020202020204" pitchFamily="34" charset="0"/>
            </a:endParaRPr>
          </a:p>
        </p:txBody>
      </p:sp>
      <p:sp>
        <p:nvSpPr>
          <p:cNvPr id="499737" name="Line 25"/>
          <p:cNvSpPr>
            <a:spLocks noChangeShapeType="1"/>
          </p:cNvSpPr>
          <p:nvPr/>
        </p:nvSpPr>
        <p:spPr bwMode="auto">
          <a:xfrm>
            <a:off x="7467600" y="2590800"/>
            <a:ext cx="1588" cy="28194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 altLang="en-US">
              <a:latin typeface="Arial" panose="020B0604020202020204" pitchFamily="34" charset="0"/>
            </a:endParaRPr>
          </a:p>
        </p:txBody>
      </p:sp>
      <p:sp>
        <p:nvSpPr>
          <p:cNvPr id="499738" name="Line 26"/>
          <p:cNvSpPr>
            <a:spLocks noChangeShapeType="1"/>
          </p:cNvSpPr>
          <p:nvPr/>
        </p:nvSpPr>
        <p:spPr bwMode="auto">
          <a:xfrm flipH="1">
            <a:off x="3105150" y="5410200"/>
            <a:ext cx="43815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 altLang="en-US">
              <a:latin typeface="Arial" panose="020B0604020202020204" pitchFamily="34" charset="0"/>
            </a:endParaRPr>
          </a:p>
        </p:txBody>
      </p:sp>
      <p:sp>
        <p:nvSpPr>
          <p:cNvPr id="499739" name="Line 27"/>
          <p:cNvSpPr>
            <a:spLocks noChangeShapeType="1"/>
          </p:cNvSpPr>
          <p:nvPr/>
        </p:nvSpPr>
        <p:spPr bwMode="auto">
          <a:xfrm flipV="1">
            <a:off x="3124200" y="5010150"/>
            <a:ext cx="1588" cy="4191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5150168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135189" y="476250"/>
            <a:ext cx="7843837" cy="5975350"/>
            <a:chOff x="385" y="300"/>
            <a:chExt cx="4941" cy="3764"/>
          </a:xfrm>
        </p:grpSpPr>
        <p:sp>
          <p:nvSpPr>
            <p:cNvPr id="1015810" name="AutoShape 3"/>
            <p:cNvSpPr>
              <a:spLocks noChangeArrowheads="1"/>
            </p:cNvSpPr>
            <p:nvPr/>
          </p:nvSpPr>
          <p:spPr bwMode="auto">
            <a:xfrm>
              <a:off x="385" y="300"/>
              <a:ext cx="4942" cy="3765"/>
            </a:xfrm>
            <a:prstGeom prst="roundRect">
              <a:avLst>
                <a:gd name="adj" fmla="val 23"/>
              </a:avLst>
            </a:prstGeom>
            <a:ln/>
            <a:extLst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>
                <a:spcBef>
                  <a:spcPts val="600"/>
                </a:spcBef>
                <a:buSzPct val="100000"/>
                <a:buFont typeface="Times New Roman" panose="02020603050405020304" pitchFamily="18" charset="0"/>
                <a:buChar char="•"/>
              </a:pPr>
              <a:endParaRPr lang="es-ES" altLang="es-ES"/>
            </a:p>
          </p:txBody>
        </p:sp>
        <p:cxnSp>
          <p:nvCxnSpPr>
            <p:cNvPr id="1015811" name="AutoShape 4"/>
            <p:cNvCxnSpPr>
              <a:cxnSpLocks noChangeShapeType="1"/>
              <a:stCxn id="1015823" idx="2"/>
              <a:endCxn id="1015820" idx="3"/>
            </p:cNvCxnSpPr>
            <p:nvPr/>
          </p:nvCxnSpPr>
          <p:spPr bwMode="auto">
            <a:xfrm flipH="1" flipV="1">
              <a:off x="2837" y="3500"/>
              <a:ext cx="374" cy="396"/>
            </a:xfrm>
            <a:prstGeom prst="bentConnector3">
              <a:avLst>
                <a:gd name="adj1" fmla="val 50000"/>
              </a:avLst>
            </a:prstGeom>
            <a:ln>
              <a:headEnd/>
              <a:tailEnd/>
            </a:ln>
            <a:extLst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015812" name="AutoShape 5"/>
            <p:cNvCxnSpPr>
              <a:cxnSpLocks noChangeShapeType="1"/>
              <a:stCxn id="1015822" idx="2"/>
              <a:endCxn id="1015819" idx="3"/>
            </p:cNvCxnSpPr>
            <p:nvPr/>
          </p:nvCxnSpPr>
          <p:spPr bwMode="auto">
            <a:xfrm flipH="1" flipV="1">
              <a:off x="2837" y="2370"/>
              <a:ext cx="374" cy="397"/>
            </a:xfrm>
            <a:prstGeom prst="bentConnector3">
              <a:avLst>
                <a:gd name="adj1" fmla="val 50000"/>
              </a:avLst>
            </a:prstGeom>
            <a:ln>
              <a:headEnd/>
              <a:tailEnd/>
            </a:ln>
            <a:extLst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015813" name="AutoShape 6"/>
            <p:cNvCxnSpPr>
              <a:cxnSpLocks noChangeShapeType="1"/>
              <a:stCxn id="1015821" idx="2"/>
              <a:endCxn id="1015818" idx="3"/>
            </p:cNvCxnSpPr>
            <p:nvPr/>
          </p:nvCxnSpPr>
          <p:spPr bwMode="auto">
            <a:xfrm flipH="1" flipV="1">
              <a:off x="2837" y="1241"/>
              <a:ext cx="374" cy="396"/>
            </a:xfrm>
            <a:prstGeom prst="bentConnector3">
              <a:avLst>
                <a:gd name="adj1" fmla="val 50000"/>
              </a:avLst>
            </a:prstGeom>
            <a:ln>
              <a:headEnd/>
              <a:tailEnd/>
            </a:ln>
            <a:extLst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015814" name="AutoShape 7"/>
            <p:cNvCxnSpPr>
              <a:cxnSpLocks noChangeShapeType="1"/>
              <a:stCxn id="1015820" idx="2"/>
              <a:endCxn id="1015817" idx="3"/>
            </p:cNvCxnSpPr>
            <p:nvPr/>
          </p:nvCxnSpPr>
          <p:spPr bwMode="auto">
            <a:xfrm flipH="1" flipV="1">
              <a:off x="1424" y="676"/>
              <a:ext cx="374" cy="2656"/>
            </a:xfrm>
            <a:prstGeom prst="bentConnector3">
              <a:avLst>
                <a:gd name="adj1" fmla="val 50000"/>
              </a:avLst>
            </a:prstGeom>
            <a:ln>
              <a:headEnd/>
              <a:tailEnd/>
            </a:ln>
            <a:extLst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015815" name="AutoShape 8"/>
            <p:cNvCxnSpPr>
              <a:cxnSpLocks noChangeShapeType="1"/>
              <a:stCxn id="1015819" idx="2"/>
              <a:endCxn id="1015817" idx="3"/>
            </p:cNvCxnSpPr>
            <p:nvPr/>
          </p:nvCxnSpPr>
          <p:spPr bwMode="auto">
            <a:xfrm flipH="1" flipV="1">
              <a:off x="1424" y="676"/>
              <a:ext cx="374" cy="1526"/>
            </a:xfrm>
            <a:prstGeom prst="bentConnector3">
              <a:avLst>
                <a:gd name="adj1" fmla="val 50000"/>
              </a:avLst>
            </a:prstGeom>
            <a:ln>
              <a:headEnd/>
              <a:tailEnd/>
            </a:ln>
            <a:extLst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015816" name="AutoShape 9"/>
            <p:cNvCxnSpPr>
              <a:cxnSpLocks noChangeShapeType="1"/>
              <a:stCxn id="1015818" idx="2"/>
              <a:endCxn id="1015817" idx="3"/>
            </p:cNvCxnSpPr>
            <p:nvPr/>
          </p:nvCxnSpPr>
          <p:spPr bwMode="auto">
            <a:xfrm flipH="1" flipV="1">
              <a:off x="1424" y="676"/>
              <a:ext cx="374" cy="397"/>
            </a:xfrm>
            <a:prstGeom prst="bentConnector3">
              <a:avLst>
                <a:gd name="adj1" fmla="val 50000"/>
              </a:avLst>
            </a:prstGeom>
            <a:ln>
              <a:headEnd/>
              <a:tailEnd/>
            </a:ln>
            <a:extLst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</p:cxnSp>
        <p:sp>
          <p:nvSpPr>
            <p:cNvPr id="1015817" name="AutoShape 10"/>
            <p:cNvSpPr>
              <a:spLocks noChangeArrowheads="1"/>
            </p:cNvSpPr>
            <p:nvPr/>
          </p:nvSpPr>
          <p:spPr bwMode="auto">
            <a:xfrm>
              <a:off x="385" y="300"/>
              <a:ext cx="2119" cy="376"/>
            </a:xfrm>
            <a:prstGeom prst="cube">
              <a:avLst>
                <a:gd name="adj" fmla="val 10764"/>
              </a:avLst>
            </a:prstGeom>
            <a:ln>
              <a:headEnd/>
              <a:tailEnd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none" lIns="0" tIns="0" rIns="0" bIns="0" anchor="ctr"/>
            <a:lstStyle>
              <a:lvl1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buSzPct val="100000"/>
                <a:buFont typeface="Times New Roman" panose="02020603050405020304" pitchFamily="18" charset="0"/>
                <a:buNone/>
              </a:pPr>
              <a:r>
                <a:rPr lang="en-GB" altLang="es-ES" sz="2200">
                  <a:solidFill>
                    <a:srgbClr val="000000"/>
                  </a:solidFill>
                  <a:latin typeface="Calibri" panose="020F0502020204030204" pitchFamily="34" charset="0"/>
                </a:rPr>
                <a:t>Etiología:</a:t>
              </a:r>
            </a:p>
          </p:txBody>
        </p:sp>
        <p:sp>
          <p:nvSpPr>
            <p:cNvPr id="1015818" name="AutoShape 11"/>
            <p:cNvSpPr>
              <a:spLocks noChangeArrowheads="1"/>
            </p:cNvSpPr>
            <p:nvPr/>
          </p:nvSpPr>
          <p:spPr bwMode="auto">
            <a:xfrm>
              <a:off x="1798" y="865"/>
              <a:ext cx="2119" cy="376"/>
            </a:xfrm>
            <a:prstGeom prst="cube">
              <a:avLst>
                <a:gd name="adj" fmla="val 10764"/>
              </a:avLst>
            </a:prstGeom>
            <a:ln>
              <a:headEnd/>
              <a:tailEnd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none" lIns="0" tIns="0" rIns="0" bIns="0" anchor="ctr"/>
            <a:lstStyle>
              <a:lvl1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buSzPct val="100000"/>
                <a:buFont typeface="Times New Roman" panose="02020603050405020304" pitchFamily="18" charset="0"/>
                <a:buNone/>
              </a:pPr>
              <a:r>
                <a:rPr lang="en-GB" altLang="es-ES" sz="2200">
                  <a:solidFill>
                    <a:srgbClr val="000000"/>
                  </a:solidFill>
                  <a:latin typeface="Calibri" panose="020F0502020204030204" pitchFamily="34" charset="0"/>
                </a:rPr>
                <a:t>IRA </a:t>
              </a:r>
              <a:r>
                <a:rPr lang="en-GB" altLang="es-ES" sz="2200" i="1">
                  <a:solidFill>
                    <a:srgbClr val="000000"/>
                  </a:solidFill>
                  <a:latin typeface="Calibri" panose="020F0502020204030204" pitchFamily="34" charset="0"/>
                </a:rPr>
                <a:t>prerrenal</a:t>
              </a:r>
              <a:r>
                <a:rPr lang="en-GB" altLang="es-ES" sz="2200">
                  <a:solidFill>
                    <a:srgbClr val="000000"/>
                  </a:solidFill>
                  <a:latin typeface="Calibri" panose="020F0502020204030204" pitchFamily="34" charset="0"/>
                </a:rPr>
                <a:t> :</a:t>
              </a:r>
            </a:p>
          </p:txBody>
        </p:sp>
        <p:sp>
          <p:nvSpPr>
            <p:cNvPr id="1015819" name="AutoShape 12"/>
            <p:cNvSpPr>
              <a:spLocks noChangeArrowheads="1"/>
            </p:cNvSpPr>
            <p:nvPr/>
          </p:nvSpPr>
          <p:spPr bwMode="auto">
            <a:xfrm>
              <a:off x="1798" y="1994"/>
              <a:ext cx="2119" cy="376"/>
            </a:xfrm>
            <a:prstGeom prst="cube">
              <a:avLst>
                <a:gd name="adj" fmla="val 10764"/>
              </a:avLst>
            </a:prstGeom>
            <a:ln>
              <a:headEnd/>
              <a:tailEnd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none" lIns="0" tIns="0" rIns="0" bIns="0" anchor="ctr"/>
            <a:lstStyle>
              <a:lvl1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buSzPct val="100000"/>
                <a:buFont typeface="Times New Roman" panose="02020603050405020304" pitchFamily="18" charset="0"/>
                <a:buNone/>
              </a:pPr>
              <a:r>
                <a:rPr lang="en-GB" altLang="es-ES" sz="2200" i="1">
                  <a:solidFill>
                    <a:srgbClr val="000000"/>
                  </a:solidFill>
                  <a:latin typeface="Calibri" panose="020F0502020204030204" pitchFamily="34" charset="0"/>
                </a:rPr>
                <a:t>IRA posrenal/obstructiva:</a:t>
              </a:r>
            </a:p>
          </p:txBody>
        </p:sp>
        <p:sp>
          <p:nvSpPr>
            <p:cNvPr id="1015820" name="AutoShape 13"/>
            <p:cNvSpPr>
              <a:spLocks noChangeArrowheads="1"/>
            </p:cNvSpPr>
            <p:nvPr/>
          </p:nvSpPr>
          <p:spPr bwMode="auto">
            <a:xfrm>
              <a:off x="1798" y="3124"/>
              <a:ext cx="2119" cy="376"/>
            </a:xfrm>
            <a:prstGeom prst="cube">
              <a:avLst>
                <a:gd name="adj" fmla="val 10764"/>
              </a:avLst>
            </a:prstGeom>
            <a:ln>
              <a:headEnd/>
              <a:tailEnd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none" lIns="0" tIns="0" rIns="0" bIns="0" anchor="ctr"/>
            <a:lstStyle>
              <a:lvl1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buSzPct val="100000"/>
                <a:buFont typeface="Times New Roman" panose="02020603050405020304" pitchFamily="18" charset="0"/>
                <a:buNone/>
              </a:pPr>
              <a:r>
                <a:rPr lang="en-GB" altLang="es-ES" sz="2200" i="1">
                  <a:solidFill>
                    <a:srgbClr val="000000"/>
                  </a:solidFill>
                  <a:latin typeface="Calibri" panose="020F0502020204030204" pitchFamily="34" charset="0"/>
                </a:rPr>
                <a:t>IRA renal:</a:t>
              </a:r>
            </a:p>
          </p:txBody>
        </p:sp>
        <p:sp>
          <p:nvSpPr>
            <p:cNvPr id="1015821" name="AutoShape 14"/>
            <p:cNvSpPr>
              <a:spLocks noChangeArrowheads="1"/>
            </p:cNvSpPr>
            <p:nvPr/>
          </p:nvSpPr>
          <p:spPr bwMode="auto">
            <a:xfrm>
              <a:off x="3211" y="1429"/>
              <a:ext cx="2116" cy="376"/>
            </a:xfrm>
            <a:prstGeom prst="cube">
              <a:avLst>
                <a:gd name="adj" fmla="val 10764"/>
              </a:avLst>
            </a:prstGeom>
            <a:ln>
              <a:headEnd/>
              <a:tailEnd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none" lIns="0" tIns="0" rIns="0" bIns="0" anchor="ctr"/>
            <a:lstStyle>
              <a:lvl1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ts val="500"/>
                </a:spcBef>
                <a:buClr>
                  <a:srgbClr val="BBE0E3"/>
                </a:buClr>
                <a:buSzPct val="100000"/>
                <a:buFont typeface="Times New Roman" panose="02020603050405020304" pitchFamily="18" charset="0"/>
                <a:buChar char="•"/>
              </a:pPr>
              <a:r>
                <a:rPr lang="en-GB" altLang="es-ES" sz="2200">
                  <a:solidFill>
                    <a:srgbClr val="000000"/>
                  </a:solidFill>
                  <a:latin typeface="Calibri" panose="020F0502020204030204" pitchFamily="34" charset="0"/>
                </a:rPr>
                <a:t>PR. reducida </a:t>
              </a:r>
            </a:p>
            <a:p>
              <a:pPr algn="ctr">
                <a:spcBef>
                  <a:spcPts val="500"/>
                </a:spcBef>
                <a:buClr>
                  <a:srgbClr val="BBE0E3"/>
                </a:buClr>
                <a:buSzPct val="100000"/>
              </a:pPr>
              <a:r>
                <a:rPr lang="en-GB" altLang="es-ES" sz="2200">
                  <a:solidFill>
                    <a:srgbClr val="000000"/>
                  </a:solidFill>
                  <a:latin typeface="Calibri" panose="020F0502020204030204" pitchFamily="34" charset="0"/>
                </a:rPr>
                <a:t>compromete la FG</a:t>
              </a:r>
            </a:p>
          </p:txBody>
        </p:sp>
        <p:sp>
          <p:nvSpPr>
            <p:cNvPr id="1015822" name="AutoShape 15"/>
            <p:cNvSpPr>
              <a:spLocks noChangeArrowheads="1"/>
            </p:cNvSpPr>
            <p:nvPr/>
          </p:nvSpPr>
          <p:spPr bwMode="auto">
            <a:xfrm>
              <a:off x="3211" y="2559"/>
              <a:ext cx="2116" cy="376"/>
            </a:xfrm>
            <a:prstGeom prst="cube">
              <a:avLst>
                <a:gd name="adj" fmla="val 10764"/>
              </a:avLst>
            </a:prstGeom>
            <a:ln>
              <a:headEnd/>
              <a:tailEnd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none" lIns="0" tIns="0" rIns="0" bIns="0" anchor="ctr"/>
            <a:lstStyle>
              <a:lvl1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ts val="500"/>
                </a:spcBef>
                <a:buClr>
                  <a:srgbClr val="BBE0E3"/>
                </a:buClr>
                <a:buSzPct val="100000"/>
                <a:buFont typeface="Times New Roman" panose="02020603050405020304" pitchFamily="18" charset="0"/>
                <a:buChar char="•"/>
              </a:pPr>
              <a:r>
                <a:rPr lang="en-GB" altLang="es-ES" sz="2200">
                  <a:solidFill>
                    <a:srgbClr val="000000"/>
                  </a:solidFill>
                  <a:latin typeface="Calibri" panose="020F0502020204030204" pitchFamily="34" charset="0"/>
                </a:rPr>
                <a:t>obstáculo en la v.u.: impide la</a:t>
              </a:r>
            </a:p>
            <a:p>
              <a:pPr algn="ctr">
                <a:spcBef>
                  <a:spcPts val="500"/>
                </a:spcBef>
                <a:buClr>
                  <a:srgbClr val="BBE0E3"/>
                </a:buClr>
                <a:buSzPct val="100000"/>
              </a:pPr>
              <a:r>
                <a:rPr lang="en-GB" altLang="es-ES" sz="2200">
                  <a:solidFill>
                    <a:srgbClr val="000000"/>
                  </a:solidFill>
                  <a:latin typeface="Calibri" panose="020F0502020204030204" pitchFamily="34" charset="0"/>
                </a:rPr>
                <a:t>salida al ext de la orina</a:t>
              </a:r>
            </a:p>
          </p:txBody>
        </p:sp>
        <p:sp>
          <p:nvSpPr>
            <p:cNvPr id="1015823" name="AutoShape 16"/>
            <p:cNvSpPr>
              <a:spLocks noChangeArrowheads="1"/>
            </p:cNvSpPr>
            <p:nvPr/>
          </p:nvSpPr>
          <p:spPr bwMode="auto">
            <a:xfrm>
              <a:off x="3211" y="3688"/>
              <a:ext cx="2116" cy="376"/>
            </a:xfrm>
            <a:prstGeom prst="cube">
              <a:avLst>
                <a:gd name="adj" fmla="val 10764"/>
              </a:avLst>
            </a:prstGeom>
            <a:ln>
              <a:headEnd/>
              <a:tailEnd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none" lIns="0" tIns="0" rIns="0" bIns="0" anchor="ctr"/>
            <a:lstStyle>
              <a:lvl1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buSzPct val="100000"/>
                <a:buFont typeface="Times New Roman" panose="02020603050405020304" pitchFamily="18" charset="0"/>
                <a:buNone/>
              </a:pPr>
              <a:r>
                <a:rPr lang="en-GB" altLang="es-ES" sz="2000">
                  <a:solidFill>
                    <a:srgbClr val="000000"/>
                  </a:solidFill>
                  <a:latin typeface="Calibri" panose="020F0502020204030204" pitchFamily="34" charset="0"/>
                </a:rPr>
                <a:t>Les. intrínsecas parénquima</a:t>
              </a:r>
            </a:p>
            <a:p>
              <a:pPr algn="ctr">
                <a:buSzPct val="100000"/>
                <a:buFont typeface="Times New Roman" panose="02020603050405020304" pitchFamily="18" charset="0"/>
                <a:buNone/>
              </a:pPr>
              <a:r>
                <a:rPr lang="en-GB" altLang="es-ES" sz="2000">
                  <a:solidFill>
                    <a:srgbClr val="000000"/>
                  </a:solidFill>
                  <a:latin typeface="Calibri" panose="020F0502020204030204" pitchFamily="34" charset="0"/>
                </a:rPr>
                <a:t> renal/vasos.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5420502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 additive="repl"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61" name="Rectangle 1"/>
          <p:cNvSpPr>
            <a:spLocks noGrp="1" noChangeArrowheads="1"/>
          </p:cNvSpPr>
          <p:nvPr>
            <p:ph type="title"/>
          </p:nvPr>
        </p:nvSpPr>
        <p:spPr>
          <a:xfrm>
            <a:off x="1981200" y="600076"/>
            <a:ext cx="8472488" cy="1312863"/>
          </a:xfrm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/>
              <a:t>SEMIOGRAFÍA DE LA DESHIDRATACIÓN</a:t>
            </a:r>
          </a:p>
        </p:txBody>
      </p:sp>
      <p:sp>
        <p:nvSpPr>
          <p:cNvPr id="501762" name="Rectangle 2"/>
          <p:cNvSpPr>
            <a:spLocks noGrp="1" noChangeArrowheads="1"/>
          </p:cNvSpPr>
          <p:nvPr>
            <p:ph idx="1"/>
          </p:nvPr>
        </p:nvSpPr>
        <p:spPr>
          <a:xfrm>
            <a:off x="1952625" y="1857376"/>
            <a:ext cx="8229600" cy="4456113"/>
          </a:xfrm>
        </p:spPr>
        <p:txBody>
          <a:bodyPr/>
          <a:lstStyle/>
          <a:p>
            <a:pPr>
              <a:spcBef>
                <a:spcPts val="7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1 DESHIDRATACIÓN LIGERA: Pérdida de agua del 2% del peso corporal, único síntoma: sed</a:t>
            </a:r>
          </a:p>
          <a:p>
            <a:pPr>
              <a:spcBef>
                <a:spcPts val="7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2 DESHIDRATACIÓ MODERADA: Pérdida de agua del 6% de peso corporal: sed, piel y mucosas secas, debilidad, taquicardia, oliguria</a:t>
            </a:r>
          </a:p>
          <a:p>
            <a:pPr>
              <a:spcBef>
                <a:spcPts val="7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3 DESHIDRATACION GRAVE :</a:t>
            </a:r>
          </a:p>
          <a:p>
            <a:pPr>
              <a:spcBef>
                <a:spcPts val="7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	Pérdida &gt; 6% trastornos mentales, cambios en la personalidad, desorientación, delirio, coma posterior y muerte</a:t>
            </a:r>
          </a:p>
        </p:txBody>
      </p:sp>
    </p:spTree>
    <p:extLst>
      <p:ext uri="{BB962C8B-B14F-4D97-AF65-F5344CB8AC3E}">
        <p14:creationId xmlns:p14="http://schemas.microsoft.com/office/powerpoint/2010/main" val="3361197061"/>
      </p:ext>
    </p:extLst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809" name="Rectangle 1"/>
          <p:cNvSpPr>
            <a:spLocks noGrp="1" noChangeArrowheads="1"/>
          </p:cNvSpPr>
          <p:nvPr>
            <p:ph type="title"/>
          </p:nvPr>
        </p:nvSpPr>
        <p:spPr>
          <a:xfrm>
            <a:off x="1981200" y="428626"/>
            <a:ext cx="8229600" cy="1312863"/>
          </a:xfrm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/>
              <a:t>EXAMENES COMPLEMENTARIOS</a:t>
            </a:r>
          </a:p>
        </p:txBody>
      </p:sp>
      <p:sp>
        <p:nvSpPr>
          <p:cNvPr id="503810" name="Rectangle 2"/>
          <p:cNvSpPr>
            <a:spLocks noGrp="1" noChangeArrowheads="1"/>
          </p:cNvSpPr>
          <p:nvPr>
            <p:ph idx="1"/>
          </p:nvPr>
        </p:nvSpPr>
        <p:spPr>
          <a:xfrm>
            <a:off x="1981200" y="1838326"/>
            <a:ext cx="8229600" cy="4525963"/>
          </a:xfrm>
        </p:spPr>
        <p:txBody>
          <a:bodyPr/>
          <a:lstStyle/>
          <a:p>
            <a: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HEMATOCRITO: Alto por hemoconcentración</a:t>
            </a:r>
          </a:p>
          <a:p>
            <a: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ORINA: peso específico elevado en ausencia de lesión renal</a:t>
            </a:r>
          </a:p>
          <a:p>
            <a: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NA PLASMATICO: permite clasificar</a:t>
            </a:r>
          </a:p>
          <a:p>
            <a:pPr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Na &gt; 150 mmol/l: deshidratación hipertónica</a:t>
            </a:r>
          </a:p>
          <a:p>
            <a:pPr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Na 130 – 150 : deshidratación isotónica</a:t>
            </a:r>
          </a:p>
          <a:p>
            <a:pPr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Na &lt; 130 mmol/l: deshidratación hipotónica</a:t>
            </a:r>
          </a:p>
        </p:txBody>
      </p:sp>
    </p:spTree>
    <p:extLst>
      <p:ext uri="{BB962C8B-B14F-4D97-AF65-F5344CB8AC3E}">
        <p14:creationId xmlns:p14="http://schemas.microsoft.com/office/powerpoint/2010/main" val="187381551"/>
      </p:ext>
    </p:extLst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857" name="Rectangle 1"/>
          <p:cNvSpPr>
            <a:spLocks noGrp="1" noChangeArrowheads="1"/>
          </p:cNvSpPr>
          <p:nvPr>
            <p:ph type="title"/>
          </p:nvPr>
        </p:nvSpPr>
        <p:spPr>
          <a:xfrm>
            <a:off x="2095500" y="357188"/>
            <a:ext cx="8229600" cy="1143000"/>
          </a:xfrm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/>
              <a:t>DESHIDRATACIÓN ISOTÓNICA</a:t>
            </a:r>
          </a:p>
        </p:txBody>
      </p:sp>
      <p:sp>
        <p:nvSpPr>
          <p:cNvPr id="505858" name="Text Box 2"/>
          <p:cNvSpPr txBox="1">
            <a:spLocks noChangeArrowheads="1"/>
          </p:cNvSpPr>
          <p:nvPr/>
        </p:nvSpPr>
        <p:spPr bwMode="auto">
          <a:xfrm>
            <a:off x="4114800" y="1905000"/>
            <a:ext cx="4038600" cy="642938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ts val="1125"/>
              </a:spcBef>
            </a:pPr>
            <a:r>
              <a:rPr lang="en-GB" altLang="es-ES" b="1"/>
              <a:t>PERDIDA DE NA Y AGUA EN PROPORCIONES ISOTÓNICAS</a:t>
            </a:r>
          </a:p>
        </p:txBody>
      </p:sp>
      <p:sp>
        <p:nvSpPr>
          <p:cNvPr id="505859" name="Text Box 3"/>
          <p:cNvSpPr txBox="1">
            <a:spLocks noChangeArrowheads="1"/>
          </p:cNvSpPr>
          <p:nvPr/>
        </p:nvSpPr>
        <p:spPr bwMode="auto">
          <a:xfrm>
            <a:off x="1981200" y="3200400"/>
            <a:ext cx="2209800" cy="368300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ts val="1125"/>
              </a:spcBef>
            </a:pPr>
            <a:r>
              <a:rPr lang="en-GB" altLang="es-ES" b="1"/>
              <a:t>NA NORMAL</a:t>
            </a:r>
          </a:p>
        </p:txBody>
      </p:sp>
      <p:sp>
        <p:nvSpPr>
          <p:cNvPr id="505860" name="Text Box 4"/>
          <p:cNvSpPr txBox="1">
            <a:spLocks noChangeArrowheads="1"/>
          </p:cNvSpPr>
          <p:nvPr/>
        </p:nvSpPr>
        <p:spPr bwMode="auto">
          <a:xfrm>
            <a:off x="7315200" y="3124200"/>
            <a:ext cx="3200400" cy="642938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ts val="1125"/>
              </a:spcBef>
            </a:pPr>
            <a:r>
              <a:rPr lang="en-GB" altLang="es-ES" b="1"/>
              <a:t>PÉRDIDA GASTROINTESTINAL</a:t>
            </a:r>
          </a:p>
        </p:txBody>
      </p:sp>
      <p:sp>
        <p:nvSpPr>
          <p:cNvPr id="505861" name="Text Box 5"/>
          <p:cNvSpPr txBox="1">
            <a:spLocks noChangeArrowheads="1"/>
          </p:cNvSpPr>
          <p:nvPr/>
        </p:nvSpPr>
        <p:spPr bwMode="auto">
          <a:xfrm>
            <a:off x="4191000" y="4572001"/>
            <a:ext cx="3810000" cy="917575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spcBef>
                <a:spcPts val="1125"/>
              </a:spcBef>
            </a:pPr>
            <a:r>
              <a:rPr lang="en-GB" altLang="es-ES" b="1"/>
              <a:t>NO DISTRIBUCIÓN DE AGUA AL COMPARTIMENTO INTRACELULAR</a:t>
            </a:r>
          </a:p>
        </p:txBody>
      </p:sp>
      <p:sp>
        <p:nvSpPr>
          <p:cNvPr id="505862" name="Line 6"/>
          <p:cNvSpPr>
            <a:spLocks noChangeShapeType="1"/>
          </p:cNvSpPr>
          <p:nvPr/>
        </p:nvSpPr>
        <p:spPr bwMode="auto">
          <a:xfrm flipH="1">
            <a:off x="2876550" y="2590800"/>
            <a:ext cx="3314700" cy="5334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 altLang="en-US">
              <a:latin typeface="Arial" panose="020B0604020202020204" pitchFamily="34" charset="0"/>
            </a:endParaRPr>
          </a:p>
        </p:txBody>
      </p:sp>
      <p:sp>
        <p:nvSpPr>
          <p:cNvPr id="505863" name="Line 7"/>
          <p:cNvSpPr>
            <a:spLocks noChangeShapeType="1"/>
          </p:cNvSpPr>
          <p:nvPr/>
        </p:nvSpPr>
        <p:spPr bwMode="auto">
          <a:xfrm>
            <a:off x="6248400" y="2590800"/>
            <a:ext cx="2971800" cy="4572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 altLang="en-US">
              <a:latin typeface="Arial" panose="020B0604020202020204" pitchFamily="34" charset="0"/>
            </a:endParaRPr>
          </a:p>
        </p:txBody>
      </p:sp>
      <p:sp>
        <p:nvSpPr>
          <p:cNvPr id="505864" name="Line 8"/>
          <p:cNvSpPr>
            <a:spLocks noChangeShapeType="1"/>
          </p:cNvSpPr>
          <p:nvPr/>
        </p:nvSpPr>
        <p:spPr bwMode="auto">
          <a:xfrm>
            <a:off x="2971800" y="3581400"/>
            <a:ext cx="3124200" cy="9144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3291280"/>
      </p:ext>
    </p:extLst>
  </p:cSld>
  <p:clrMapOvr>
    <a:masterClrMapping/>
  </p:clrMapOvr>
  <p:transition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7905" name="Rectangle 1"/>
          <p:cNvSpPr>
            <a:spLocks noGrp="1" noChangeArrowheads="1"/>
          </p:cNvSpPr>
          <p:nvPr>
            <p:ph type="title"/>
          </p:nvPr>
        </p:nvSpPr>
        <p:spPr>
          <a:xfrm>
            <a:off x="2095500" y="285750"/>
            <a:ext cx="8229600" cy="1143000"/>
          </a:xfrm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/>
              <a:t>DESHIDRATACIÓN HIPERTÓNICA</a:t>
            </a:r>
          </a:p>
        </p:txBody>
      </p:sp>
      <p:sp>
        <p:nvSpPr>
          <p:cNvPr id="507906" name="Text Box 2"/>
          <p:cNvSpPr txBox="1">
            <a:spLocks noChangeArrowheads="1"/>
          </p:cNvSpPr>
          <p:nvPr/>
        </p:nvSpPr>
        <p:spPr bwMode="auto">
          <a:xfrm>
            <a:off x="4343400" y="1600200"/>
            <a:ext cx="3886200" cy="376238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ts val="1125"/>
              </a:spcBef>
            </a:pPr>
            <a:r>
              <a:rPr lang="en-GB" altLang="es-ES"/>
              <a:t>MAS PERDIDA DE AGUA QUE NA</a:t>
            </a:r>
          </a:p>
        </p:txBody>
      </p:sp>
      <p:sp>
        <p:nvSpPr>
          <p:cNvPr id="507907" name="Text Box 3"/>
          <p:cNvSpPr txBox="1">
            <a:spLocks noChangeArrowheads="1"/>
          </p:cNvSpPr>
          <p:nvPr/>
        </p:nvSpPr>
        <p:spPr bwMode="auto">
          <a:xfrm>
            <a:off x="2209800" y="2514600"/>
            <a:ext cx="2819400" cy="376238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ts val="1125"/>
              </a:spcBef>
            </a:pPr>
            <a:r>
              <a:rPr lang="en-GB" altLang="es-ES"/>
              <a:t>INGESTA</a:t>
            </a:r>
          </a:p>
        </p:txBody>
      </p:sp>
      <p:sp>
        <p:nvSpPr>
          <p:cNvPr id="507908" name="Text Box 4"/>
          <p:cNvSpPr txBox="1">
            <a:spLocks noChangeArrowheads="1"/>
          </p:cNvSpPr>
          <p:nvPr/>
        </p:nvSpPr>
        <p:spPr bwMode="auto">
          <a:xfrm>
            <a:off x="7453313" y="2428876"/>
            <a:ext cx="2590800" cy="925513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ts val="1125"/>
              </a:spcBef>
            </a:pPr>
            <a:r>
              <a:rPr lang="en-GB" altLang="es-ES"/>
              <a:t>INADECUADA HIDRATACIÓN PARENTERAL</a:t>
            </a:r>
          </a:p>
        </p:txBody>
      </p:sp>
      <p:sp>
        <p:nvSpPr>
          <p:cNvPr id="507909" name="Text Box 5"/>
          <p:cNvSpPr txBox="1">
            <a:spLocks noChangeArrowheads="1"/>
          </p:cNvSpPr>
          <p:nvPr/>
        </p:nvSpPr>
        <p:spPr bwMode="auto">
          <a:xfrm>
            <a:off x="5181600" y="3581401"/>
            <a:ext cx="2362200" cy="650875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ts val="1125"/>
              </a:spcBef>
            </a:pPr>
            <a:r>
              <a:rPr lang="en-GB" altLang="es-ES"/>
              <a:t>AUMENTO DE OSMOLARIDAD</a:t>
            </a:r>
          </a:p>
        </p:txBody>
      </p:sp>
      <p:sp>
        <p:nvSpPr>
          <p:cNvPr id="507910" name="Text Box 6"/>
          <p:cNvSpPr txBox="1">
            <a:spLocks noChangeArrowheads="1"/>
          </p:cNvSpPr>
          <p:nvPr/>
        </p:nvSpPr>
        <p:spPr bwMode="auto">
          <a:xfrm>
            <a:off x="5257800" y="5029200"/>
            <a:ext cx="2209800" cy="1200150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ts val="1125"/>
              </a:spcBef>
            </a:pPr>
            <a:r>
              <a:rPr lang="en-GB" altLang="es-ES"/>
              <a:t>SALIDA DE LIQUIDO DEL ESPACIO INTRACELULAR</a:t>
            </a:r>
          </a:p>
        </p:txBody>
      </p:sp>
      <p:sp>
        <p:nvSpPr>
          <p:cNvPr id="507911" name="Line 7"/>
          <p:cNvSpPr>
            <a:spLocks noChangeShapeType="1"/>
          </p:cNvSpPr>
          <p:nvPr/>
        </p:nvSpPr>
        <p:spPr bwMode="auto">
          <a:xfrm flipH="1">
            <a:off x="3562350" y="1981200"/>
            <a:ext cx="2781300" cy="4572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 altLang="en-US">
              <a:latin typeface="Arial" panose="020B0604020202020204" pitchFamily="34" charset="0"/>
            </a:endParaRPr>
          </a:p>
        </p:txBody>
      </p:sp>
      <p:sp>
        <p:nvSpPr>
          <p:cNvPr id="507912" name="Line 8"/>
          <p:cNvSpPr>
            <a:spLocks noChangeShapeType="1"/>
          </p:cNvSpPr>
          <p:nvPr/>
        </p:nvSpPr>
        <p:spPr bwMode="auto">
          <a:xfrm>
            <a:off x="6400800" y="1981200"/>
            <a:ext cx="1371600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 altLang="en-US">
              <a:latin typeface="Arial" panose="020B0604020202020204" pitchFamily="34" charset="0"/>
            </a:endParaRPr>
          </a:p>
        </p:txBody>
      </p:sp>
      <p:sp>
        <p:nvSpPr>
          <p:cNvPr id="507913" name="Line 9"/>
          <p:cNvSpPr>
            <a:spLocks noChangeShapeType="1"/>
          </p:cNvSpPr>
          <p:nvPr/>
        </p:nvSpPr>
        <p:spPr bwMode="auto">
          <a:xfrm>
            <a:off x="6324600" y="2057400"/>
            <a:ext cx="1588" cy="14478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 altLang="en-US">
              <a:latin typeface="Arial" panose="020B0604020202020204" pitchFamily="34" charset="0"/>
            </a:endParaRPr>
          </a:p>
        </p:txBody>
      </p:sp>
      <p:sp>
        <p:nvSpPr>
          <p:cNvPr id="507914" name="Line 10"/>
          <p:cNvSpPr>
            <a:spLocks noChangeShapeType="1"/>
          </p:cNvSpPr>
          <p:nvPr/>
        </p:nvSpPr>
        <p:spPr bwMode="auto">
          <a:xfrm>
            <a:off x="6248400" y="4191000"/>
            <a:ext cx="1588" cy="8382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342441"/>
      </p:ext>
    </p:extLst>
  </p:cSld>
  <p:clrMapOvr>
    <a:masterClrMapping/>
  </p:clrMapOvr>
  <p:transition spd="med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0" name="Text Box 1"/>
          <p:cNvSpPr txBox="1">
            <a:spLocks noChangeArrowheads="1"/>
          </p:cNvSpPr>
          <p:nvPr/>
        </p:nvSpPr>
        <p:spPr bwMode="auto">
          <a:xfrm>
            <a:off x="2081213" y="571500"/>
            <a:ext cx="8229600" cy="1143000"/>
          </a:xfrm>
          <a:prstGeom prst="rect">
            <a:avLst/>
          </a:prstGeom>
          <a:noFill/>
          <a:ln w="9360">
            <a:noFill/>
            <a:miter lim="800000"/>
          </a:ln>
        </p:spPr>
        <p:txBody>
          <a:bodyPr lIns="90000" tIns="46800" rIns="90000" bIns="46800" anchor="ctr"/>
          <a:lstStyle>
            <a:lvl1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 sz="4000" b="1">
                <a:latin typeface="Calibri" panose="020F0502020204030204" pitchFamily="34" charset="0"/>
                <a:ea typeface="SimSun" panose="02010600030101010101" pitchFamily="2" charset="-122"/>
              </a:rPr>
              <a:t>DESHIDRATACIÓN HIPÓTONICA</a:t>
            </a:r>
            <a:endParaRPr lang="es-ES" altLang="es-ES" sz="4000" b="1">
              <a:latin typeface="Calibri" panose="020F0502020204030204" pitchFamily="34" charset="0"/>
              <a:ea typeface="SimSun" panose="02010600030101010101" pitchFamily="2" charset="-122"/>
            </a:endParaRPr>
          </a:p>
        </p:txBody>
      </p:sp>
      <p:sp>
        <p:nvSpPr>
          <p:cNvPr id="509954" name="Text Box 2"/>
          <p:cNvSpPr txBox="1">
            <a:spLocks noChangeArrowheads="1"/>
          </p:cNvSpPr>
          <p:nvPr/>
        </p:nvSpPr>
        <p:spPr bwMode="auto">
          <a:xfrm>
            <a:off x="2590800" y="1981200"/>
            <a:ext cx="2590800" cy="642938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ts val="1125"/>
              </a:spcBef>
            </a:pPr>
            <a:r>
              <a:rPr lang="en-GB" altLang="es-ES"/>
              <a:t>MAS PERDIDA DE NA QUE AGUA</a:t>
            </a:r>
          </a:p>
        </p:txBody>
      </p:sp>
      <p:sp>
        <p:nvSpPr>
          <p:cNvPr id="509955" name="Text Box 3"/>
          <p:cNvSpPr txBox="1">
            <a:spLocks noChangeArrowheads="1"/>
          </p:cNvSpPr>
          <p:nvPr/>
        </p:nvSpPr>
        <p:spPr bwMode="auto">
          <a:xfrm>
            <a:off x="7620000" y="1981200"/>
            <a:ext cx="1828800" cy="642938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ts val="1125"/>
              </a:spcBef>
            </a:pPr>
            <a:r>
              <a:rPr lang="en-GB" altLang="es-ES"/>
              <a:t>INS RENAL CRÓNICA</a:t>
            </a:r>
          </a:p>
        </p:txBody>
      </p:sp>
      <p:sp>
        <p:nvSpPr>
          <p:cNvPr id="509956" name="Text Box 4"/>
          <p:cNvSpPr txBox="1">
            <a:spLocks noChangeArrowheads="1"/>
          </p:cNvSpPr>
          <p:nvPr/>
        </p:nvSpPr>
        <p:spPr bwMode="auto">
          <a:xfrm>
            <a:off x="7315200" y="3429000"/>
            <a:ext cx="2590800" cy="642938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ts val="1125"/>
              </a:spcBef>
            </a:pPr>
            <a:r>
              <a:rPr lang="en-GB" altLang="es-ES"/>
              <a:t>INADECUADA HIDRATACIÓN</a:t>
            </a:r>
          </a:p>
        </p:txBody>
      </p:sp>
      <p:sp>
        <p:nvSpPr>
          <p:cNvPr id="509957" name="Text Box 5"/>
          <p:cNvSpPr txBox="1">
            <a:spLocks noChangeArrowheads="1"/>
          </p:cNvSpPr>
          <p:nvPr/>
        </p:nvSpPr>
        <p:spPr bwMode="auto">
          <a:xfrm>
            <a:off x="3048000" y="3352801"/>
            <a:ext cx="2133600" cy="917575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ts val="1125"/>
              </a:spcBef>
            </a:pPr>
            <a:r>
              <a:rPr lang="en-GB" altLang="es-ES"/>
              <a:t>DISMINUCIÓN OSMOLARIDAD SANGRE</a:t>
            </a:r>
          </a:p>
        </p:txBody>
      </p:sp>
      <p:sp>
        <p:nvSpPr>
          <p:cNvPr id="509958" name="Text Box 6"/>
          <p:cNvSpPr txBox="1">
            <a:spLocks noChangeArrowheads="1"/>
          </p:cNvSpPr>
          <p:nvPr/>
        </p:nvSpPr>
        <p:spPr bwMode="auto">
          <a:xfrm>
            <a:off x="4953000" y="5029200"/>
            <a:ext cx="2590800" cy="642938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ts val="1125"/>
              </a:spcBef>
            </a:pPr>
            <a:r>
              <a:rPr lang="en-GB" altLang="es-ES"/>
              <a:t>MOVIMIENTO LIQUIDO AL EIC</a:t>
            </a:r>
          </a:p>
        </p:txBody>
      </p:sp>
      <p:sp>
        <p:nvSpPr>
          <p:cNvPr id="509959" name="Line 7"/>
          <p:cNvSpPr>
            <a:spLocks noChangeShapeType="1"/>
          </p:cNvSpPr>
          <p:nvPr/>
        </p:nvSpPr>
        <p:spPr bwMode="auto">
          <a:xfrm>
            <a:off x="4191000" y="4267200"/>
            <a:ext cx="1905000" cy="6858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 altLang="en-US">
              <a:latin typeface="Arial" panose="020B0604020202020204" pitchFamily="34" charset="0"/>
            </a:endParaRPr>
          </a:p>
        </p:txBody>
      </p:sp>
      <p:sp>
        <p:nvSpPr>
          <p:cNvPr id="509960" name="Line 8"/>
          <p:cNvSpPr>
            <a:spLocks noChangeShapeType="1"/>
          </p:cNvSpPr>
          <p:nvPr/>
        </p:nvSpPr>
        <p:spPr bwMode="auto">
          <a:xfrm flipH="1">
            <a:off x="3943350" y="1447800"/>
            <a:ext cx="2247900" cy="4572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 altLang="en-US">
              <a:latin typeface="Arial" panose="020B0604020202020204" pitchFamily="34" charset="0"/>
            </a:endParaRPr>
          </a:p>
        </p:txBody>
      </p:sp>
      <p:sp>
        <p:nvSpPr>
          <p:cNvPr id="509961" name="Line 9"/>
          <p:cNvSpPr>
            <a:spLocks noChangeShapeType="1"/>
          </p:cNvSpPr>
          <p:nvPr/>
        </p:nvSpPr>
        <p:spPr bwMode="auto">
          <a:xfrm>
            <a:off x="5181600" y="2286000"/>
            <a:ext cx="23622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 altLang="en-US">
              <a:latin typeface="Arial" panose="020B0604020202020204" pitchFamily="34" charset="0"/>
            </a:endParaRPr>
          </a:p>
        </p:txBody>
      </p:sp>
      <p:sp>
        <p:nvSpPr>
          <p:cNvPr id="509962" name="Line 10"/>
          <p:cNvSpPr>
            <a:spLocks noChangeShapeType="1"/>
          </p:cNvSpPr>
          <p:nvPr/>
        </p:nvSpPr>
        <p:spPr bwMode="auto">
          <a:xfrm>
            <a:off x="5181600" y="2362200"/>
            <a:ext cx="3352800" cy="9906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 altLang="en-US">
              <a:latin typeface="Arial" panose="020B0604020202020204" pitchFamily="34" charset="0"/>
            </a:endParaRPr>
          </a:p>
        </p:txBody>
      </p:sp>
      <p:sp>
        <p:nvSpPr>
          <p:cNvPr id="509963" name="Line 11"/>
          <p:cNvSpPr>
            <a:spLocks noChangeShapeType="1"/>
          </p:cNvSpPr>
          <p:nvPr/>
        </p:nvSpPr>
        <p:spPr bwMode="auto">
          <a:xfrm>
            <a:off x="3810000" y="2590800"/>
            <a:ext cx="1588" cy="762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4739710"/>
      </p:ext>
    </p:extLst>
  </p:cSld>
  <p:clrMapOvr>
    <a:masterClrMapping/>
  </p:clrMapOvr>
  <p:transition spd="med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01" name="Rectangle 1"/>
          <p:cNvSpPr>
            <a:spLocks noGrp="1" noChangeArrowheads="1"/>
          </p:cNvSpPr>
          <p:nvPr>
            <p:ph type="title"/>
          </p:nvPr>
        </p:nvSpPr>
        <p:spPr>
          <a:xfrm>
            <a:off x="2095500" y="428625"/>
            <a:ext cx="8229600" cy="1143000"/>
          </a:xfrm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/>
              <a:t>TRATAMIENTO</a:t>
            </a:r>
          </a:p>
        </p:txBody>
      </p:sp>
      <p:sp>
        <p:nvSpPr>
          <p:cNvPr id="512002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Como regla general en deshidratación severa recibirán 100 ml/kg (unos 7 l para un adulto) rápidamente en 4-6 horas o en 2-4 horas si hay shock.</a:t>
            </a:r>
          </a:p>
          <a:p>
            <a: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En deshidratación moderada la cantidad es 50-75 ml/Kg. .</a:t>
            </a:r>
          </a:p>
          <a:p>
            <a: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En deshidratación leve: SRO</a:t>
            </a:r>
          </a:p>
        </p:txBody>
      </p:sp>
    </p:spTree>
    <p:extLst>
      <p:ext uri="{BB962C8B-B14F-4D97-AF65-F5344CB8AC3E}">
        <p14:creationId xmlns:p14="http://schemas.microsoft.com/office/powerpoint/2010/main" val="2339138247"/>
      </p:ext>
    </p:extLst>
  </p:cSld>
  <p:clrMapOvr>
    <a:masterClrMapping/>
  </p:clrMapOvr>
  <p:transition spd="med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049" name="Rectangle 1"/>
          <p:cNvSpPr>
            <a:spLocks noGrp="1" noChangeArrowheads="1"/>
          </p:cNvSpPr>
          <p:nvPr>
            <p:ph type="title"/>
          </p:nvPr>
        </p:nvSpPr>
        <p:spPr>
          <a:xfrm>
            <a:off x="1981200" y="714375"/>
            <a:ext cx="8229600" cy="1143000"/>
          </a:xfrm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/>
              <a:t>CLORURO DE SODIO AL 0.9%</a:t>
            </a:r>
          </a:p>
        </p:txBody>
      </p:sp>
      <p:sp>
        <p:nvSpPr>
          <p:cNvPr id="514050" name="Rectangle 2"/>
          <p:cNvSpPr>
            <a:spLocks noGrp="1" noChangeArrowheads="1"/>
          </p:cNvSpPr>
          <p:nvPr>
            <p:ph idx="1"/>
          </p:nvPr>
        </p:nvSpPr>
        <p:spPr>
          <a:xfrm>
            <a:off x="2024063" y="1928814"/>
            <a:ext cx="8229600" cy="3214687"/>
          </a:xfrm>
        </p:spPr>
        <p:txBody>
          <a:bodyPr/>
          <a:lstStyle/>
          <a:p>
            <a: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9.0 g de cloruro de sodio en 1000 ml de agua inyectable</a:t>
            </a:r>
          </a:p>
          <a:p>
            <a: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308 mosm/l</a:t>
            </a:r>
          </a:p>
        </p:txBody>
      </p:sp>
    </p:spTree>
    <p:extLst>
      <p:ext uri="{BB962C8B-B14F-4D97-AF65-F5344CB8AC3E}">
        <p14:creationId xmlns:p14="http://schemas.microsoft.com/office/powerpoint/2010/main" val="3327848458"/>
      </p:ext>
    </p:extLst>
  </p:cSld>
  <p:clrMapOvr>
    <a:masterClrMapping/>
  </p:clrMapOvr>
  <p:transition spd="med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097" name="Rectangle 1"/>
          <p:cNvSpPr>
            <a:spLocks noGrp="1" noChangeArrowheads="1"/>
          </p:cNvSpPr>
          <p:nvPr>
            <p:ph type="title"/>
          </p:nvPr>
        </p:nvSpPr>
        <p:spPr>
          <a:xfrm>
            <a:off x="1981200" y="642938"/>
            <a:ext cx="8229600" cy="1143000"/>
          </a:xfrm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/>
              <a:t>DEXTROSA AL 5% EN AGUA</a:t>
            </a:r>
          </a:p>
        </p:txBody>
      </p:sp>
      <p:sp>
        <p:nvSpPr>
          <p:cNvPr id="516098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50 g de glucosa en 1000 ml de agua inyectable</a:t>
            </a:r>
          </a:p>
          <a:p>
            <a: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252, 3 mosm/l </a:t>
            </a:r>
          </a:p>
        </p:txBody>
      </p:sp>
      <p:sp>
        <p:nvSpPr>
          <p:cNvPr id="286724" name="Rectangle 3"/>
          <p:cNvSpPr>
            <a:spLocks noChangeArrowheads="1"/>
          </p:cNvSpPr>
          <p:nvPr/>
        </p:nvSpPr>
        <p:spPr bwMode="auto">
          <a:xfrm>
            <a:off x="2057400" y="3429000"/>
            <a:ext cx="8229600" cy="1143000"/>
          </a:xfrm>
          <a:prstGeom prst="rect">
            <a:avLst/>
          </a:prstGeom>
          <a:noFill/>
          <a:ln w="9525">
            <a:noFill/>
            <a:round/>
          </a:ln>
        </p:spPr>
        <p:txBody>
          <a:bodyPr lIns="90000" tIns="46800" rIns="90000" bIns="46800" anchor="ctr"/>
          <a:lstStyle>
            <a:lvl1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 sz="4000" b="1">
                <a:latin typeface="Calibri" panose="020F0502020204030204" pitchFamily="34" charset="0"/>
                <a:ea typeface="SimSun" panose="02010600030101010101" pitchFamily="2" charset="-122"/>
              </a:rPr>
              <a:t>DEXTROSA AL 10% EN AGUA</a:t>
            </a:r>
            <a:endParaRPr lang="es-ES" altLang="es-ES" sz="4000" b="1">
              <a:latin typeface="Calibri" panose="020F0502020204030204" pitchFamily="34" charset="0"/>
              <a:ea typeface="SimSun" panose="02010600030101010101" pitchFamily="2" charset="-122"/>
            </a:endParaRPr>
          </a:p>
        </p:txBody>
      </p:sp>
      <p:sp>
        <p:nvSpPr>
          <p:cNvPr id="286725" name="Rectangle 4"/>
          <p:cNvSpPr>
            <a:spLocks noChangeArrowheads="1"/>
          </p:cNvSpPr>
          <p:nvPr/>
        </p:nvSpPr>
        <p:spPr bwMode="auto">
          <a:xfrm>
            <a:off x="1919288" y="4594226"/>
            <a:ext cx="8229600" cy="4525963"/>
          </a:xfrm>
          <a:prstGeom prst="rect">
            <a:avLst/>
          </a:prstGeom>
          <a:noFill/>
          <a:ln w="9525">
            <a:noFill/>
            <a:round/>
          </a:ln>
        </p:spPr>
        <p:txBody>
          <a:bodyPr lIns="90000" tIns="46800" rIns="90000" bIns="46800"/>
          <a:lstStyle>
            <a:lvl1pPr marL="323850" indent="-323850">
              <a:tabLst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GB" altLang="en-US" sz="3200">
                <a:latin typeface="Calibri" panose="020F0502020204030204" pitchFamily="34" charset="0"/>
                <a:ea typeface="SimSun" panose="02010600030101010101" pitchFamily="2" charset="-122"/>
              </a:rPr>
              <a:t>100 g de glucosa en 1000 ml de agua inyectable</a:t>
            </a:r>
          </a:p>
          <a:p>
            <a:pPr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GB" altLang="en-US" sz="3200">
                <a:latin typeface="Calibri" panose="020F0502020204030204" pitchFamily="34" charset="0"/>
                <a:ea typeface="SimSun" panose="02010600030101010101" pitchFamily="2" charset="-122"/>
              </a:rPr>
              <a:t>504, 6 mosm/l </a:t>
            </a:r>
            <a:endParaRPr lang="es-ES" altLang="es-ES" sz="3200">
              <a:latin typeface="Calibri" panose="020F0502020204030204" pitchFamily="34" charset="0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68880548"/>
      </p:ext>
    </p:extLst>
  </p:cSld>
  <p:clrMapOvr>
    <a:masterClrMapping/>
  </p:clrMapOvr>
  <p:transition spd="med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145" name="Rectangle 1"/>
          <p:cNvSpPr>
            <a:spLocks noGrp="1" noChangeArrowheads="1"/>
          </p:cNvSpPr>
          <p:nvPr>
            <p:ph type="title"/>
          </p:nvPr>
        </p:nvSpPr>
        <p:spPr>
          <a:xfrm>
            <a:off x="1981200" y="544513"/>
            <a:ext cx="8229600" cy="1312862"/>
          </a:xfrm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/>
              <a:t>DEXTROSA AL 5 % EN SOLUCIÓN SALINA AL 0.9%</a:t>
            </a:r>
          </a:p>
        </p:txBody>
      </p:sp>
      <p:sp>
        <p:nvSpPr>
          <p:cNvPr id="518146" name="Rectangle 2"/>
          <p:cNvSpPr>
            <a:spLocks noGrp="1" noChangeArrowheads="1"/>
          </p:cNvSpPr>
          <p:nvPr>
            <p:ph idx="1"/>
          </p:nvPr>
        </p:nvSpPr>
        <p:spPr>
          <a:xfrm>
            <a:off x="1981200" y="1927226"/>
            <a:ext cx="8229600" cy="4525963"/>
          </a:xfrm>
        </p:spPr>
        <p:txBody>
          <a:bodyPr/>
          <a:lstStyle/>
          <a:p>
            <a: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GLUCOSA: 50 g </a:t>
            </a:r>
          </a:p>
          <a:p>
            <a: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CLORURO DE SODIO: 9 g</a:t>
            </a:r>
          </a:p>
          <a:p>
            <a: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AGUA INYECTABLE: 1000 ml</a:t>
            </a:r>
          </a:p>
          <a:p>
            <a: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252.3 mosm/l de glucosa</a:t>
            </a:r>
          </a:p>
          <a:p>
            <a: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308 mosm/l de cloruro de sodio</a:t>
            </a:r>
          </a:p>
        </p:txBody>
      </p:sp>
    </p:spTree>
    <p:extLst>
      <p:ext uri="{BB962C8B-B14F-4D97-AF65-F5344CB8AC3E}">
        <p14:creationId xmlns:p14="http://schemas.microsoft.com/office/powerpoint/2010/main" val="3888081415"/>
      </p:ext>
    </p:extLst>
  </p:cSld>
  <p:clrMapOvr>
    <a:masterClrMapping/>
  </p:clrMapOvr>
  <p:transition spd="med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3" name="Rectangle 1"/>
          <p:cNvSpPr>
            <a:spLocks noGrp="1" noChangeArrowheads="1"/>
          </p:cNvSpPr>
          <p:nvPr>
            <p:ph type="title"/>
          </p:nvPr>
        </p:nvSpPr>
        <p:spPr>
          <a:xfrm>
            <a:off x="1952625" y="285751"/>
            <a:ext cx="8229600" cy="1000125"/>
          </a:xfrm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/>
              <a:t>SUERO ORAL (g/l)</a:t>
            </a:r>
          </a:p>
        </p:txBody>
      </p:sp>
      <p:sp>
        <p:nvSpPr>
          <p:cNvPr id="520194" name="Rectangle 2"/>
          <p:cNvSpPr>
            <a:spLocks noGrp="1" noChangeArrowheads="1"/>
          </p:cNvSpPr>
          <p:nvPr>
            <p:ph idx="1"/>
          </p:nvPr>
        </p:nvSpPr>
        <p:spPr>
          <a:xfrm>
            <a:off x="1981200" y="1341438"/>
            <a:ext cx="8229600" cy="4525962"/>
          </a:xfrm>
        </p:spPr>
        <p:txBody>
          <a:bodyPr/>
          <a:lstStyle/>
          <a:p>
            <a: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cloruro de sodio 3.5 </a:t>
            </a:r>
          </a:p>
          <a:p>
            <a: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citrato trisódico dihidratado 2.9 </a:t>
            </a:r>
          </a:p>
          <a:p>
            <a: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cloruro de potasio 1.5 </a:t>
            </a:r>
          </a:p>
          <a:p>
            <a: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glucosa 20.0. </a:t>
            </a:r>
          </a:p>
          <a:p>
            <a: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Al ser disuelta en un litro de agua proporciona, en mmol/L: sodio 90, cloro 80, potasio 20, citrato 10 y glucosa 111, con pH entre 7 y 8.38 La osmolalidad total de la solución es de 311 mmol/L, </a:t>
            </a:r>
          </a:p>
        </p:txBody>
      </p:sp>
    </p:spTree>
    <p:extLst>
      <p:ext uri="{BB962C8B-B14F-4D97-AF65-F5344CB8AC3E}">
        <p14:creationId xmlns:p14="http://schemas.microsoft.com/office/powerpoint/2010/main" val="660516172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5" name="Rectangle 1"/>
          <p:cNvSpPr>
            <a:spLocks noGrp="1" noChangeArrowheads="1"/>
          </p:cNvSpPr>
          <p:nvPr>
            <p:ph type="title"/>
          </p:nvPr>
        </p:nvSpPr>
        <p:spPr>
          <a:xfrm>
            <a:off x="1981200" y="857250"/>
            <a:ext cx="8229600" cy="1143000"/>
          </a:xfrm>
        </p:spPr>
        <p:txBody>
          <a:bodyPr/>
          <a:lstStyle/>
          <a:p>
            <a:pPr>
              <a:buFont typeface="Tempus Sans ITC" panose="04020404030D07020202" pitchFamily="82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/>
              <a:t>IRA PRERRENAL:</a:t>
            </a:r>
          </a:p>
        </p:txBody>
      </p:sp>
      <p:sp>
        <p:nvSpPr>
          <p:cNvPr id="538626" name="Rectangle 2"/>
          <p:cNvSpPr>
            <a:spLocks noGrp="1" noChangeArrowheads="1"/>
          </p:cNvSpPr>
          <p:nvPr>
            <p:ph idx="1"/>
          </p:nvPr>
        </p:nvSpPr>
        <p:spPr>
          <a:xfrm>
            <a:off x="2208213" y="1773238"/>
            <a:ext cx="7772400" cy="46482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Hipovolemia</a:t>
            </a:r>
          </a:p>
          <a:p>
            <a:pPr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Bajo GC 				 </a:t>
            </a:r>
          </a:p>
          <a:p>
            <a:pPr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Vasodilatación perif.		</a:t>
            </a:r>
          </a:p>
          <a:p>
            <a:pPr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Vasoconstricción intrarrenal</a:t>
            </a:r>
          </a:p>
        </p:txBody>
      </p:sp>
    </p:spTree>
    <p:extLst>
      <p:ext uri="{BB962C8B-B14F-4D97-AF65-F5344CB8AC3E}">
        <p14:creationId xmlns:p14="http://schemas.microsoft.com/office/powerpoint/2010/main" val="170019216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7" dur="500"/>
                                        <p:tgtEl>
                                          <p:spTgt spid="538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0" dur="500"/>
                                        <p:tgtEl>
                                          <p:spTgt spid="538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5" dur="500"/>
                                        <p:tgtEl>
                                          <p:spTgt spid="538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20" dur="500"/>
                                        <p:tgtEl>
                                          <p:spTgt spid="538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25" dur="500"/>
                                        <p:tgtEl>
                                          <p:spTgt spid="538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41" name="Rectangle 1"/>
          <p:cNvSpPr>
            <a:spLocks noGrp="1" noChangeArrowheads="1"/>
          </p:cNvSpPr>
          <p:nvPr>
            <p:ph type="title"/>
          </p:nvPr>
        </p:nvSpPr>
        <p:spPr>
          <a:xfrm>
            <a:off x="1981200" y="71438"/>
            <a:ext cx="8229600" cy="1143000"/>
          </a:xfrm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/>
              <a:t>LACTATO RINGER</a:t>
            </a:r>
          </a:p>
        </p:txBody>
      </p:sp>
      <p:sp>
        <p:nvSpPr>
          <p:cNvPr id="522242" name="Rectangle 2"/>
          <p:cNvSpPr>
            <a:spLocks noGrp="1" noChangeArrowheads="1"/>
          </p:cNvSpPr>
          <p:nvPr>
            <p:ph idx="1"/>
          </p:nvPr>
        </p:nvSpPr>
        <p:spPr>
          <a:xfrm>
            <a:off x="2024063" y="1314450"/>
            <a:ext cx="8229600" cy="2400300"/>
          </a:xfrm>
        </p:spPr>
        <p:txBody>
          <a:bodyPr/>
          <a:lstStyle/>
          <a:p>
            <a: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Contiene, en mEq/L: sodio 131, potasio 4, cloro 110, lactato 28 y calcio 3. </a:t>
            </a:r>
          </a:p>
        </p:txBody>
      </p:sp>
      <p:sp>
        <p:nvSpPr>
          <p:cNvPr id="6" name="Rectangle 1"/>
          <p:cNvSpPr txBox="1">
            <a:spLocks noChangeArrowheads="1"/>
          </p:cNvSpPr>
          <p:nvPr/>
        </p:nvSpPr>
        <p:spPr bwMode="auto">
          <a:xfrm>
            <a:off x="2024063" y="2428875"/>
            <a:ext cx="8229600" cy="1143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/>
          <a:lstStyle/>
          <a:p>
            <a:pPr algn="ctr"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/>
            </a:pPr>
            <a:r>
              <a:rPr lang="en-GB" sz="4000" b="1">
                <a:latin typeface="+mj-lt"/>
                <a:ea typeface="+mj-ea"/>
                <a:cs typeface="+mj-cs"/>
              </a:rPr>
              <a:t>SOLETROL B</a:t>
            </a:r>
            <a:endParaRPr lang="en-GB" sz="4000" b="1" dirty="0">
              <a:latin typeface="+mj-lt"/>
              <a:ea typeface="+mj-ea"/>
              <a:cs typeface="+mj-cs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2024063" y="3600451"/>
            <a:ext cx="8229600" cy="31861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45770" algn="l"/>
                <a:tab pos="895350" algn="l"/>
                <a:tab pos="1344295" algn="l"/>
                <a:tab pos="1793875" algn="l"/>
                <a:tab pos="2242820" algn="l"/>
                <a:tab pos="2692400" algn="l"/>
                <a:tab pos="3141345" algn="l"/>
                <a:tab pos="3590925" algn="l"/>
                <a:tab pos="4039870" algn="l"/>
                <a:tab pos="4489450" algn="l"/>
                <a:tab pos="4938395" algn="l"/>
                <a:tab pos="5387975" algn="l"/>
                <a:tab pos="5836920" algn="l"/>
                <a:tab pos="6286500" algn="l"/>
                <a:tab pos="6735445" algn="l"/>
                <a:tab pos="7185025" algn="l"/>
                <a:tab pos="7633970" algn="l"/>
                <a:tab pos="8083550" algn="l"/>
                <a:tab pos="8532495" algn="l"/>
                <a:tab pos="8982075" algn="l"/>
              </a:tabLst>
              <a:defRPr/>
            </a:pPr>
            <a:r>
              <a:rPr lang="en-GB" sz="3200"/>
              <a:t>25 meq de Na</a:t>
            </a:r>
          </a:p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45770" algn="l"/>
                <a:tab pos="895350" algn="l"/>
                <a:tab pos="1344295" algn="l"/>
                <a:tab pos="1793875" algn="l"/>
                <a:tab pos="2242820" algn="l"/>
                <a:tab pos="2692400" algn="l"/>
                <a:tab pos="3141345" algn="l"/>
                <a:tab pos="3590925" algn="l"/>
                <a:tab pos="4039870" algn="l"/>
                <a:tab pos="4489450" algn="l"/>
                <a:tab pos="4938395" algn="l"/>
                <a:tab pos="5387975" algn="l"/>
                <a:tab pos="5836920" algn="l"/>
                <a:tab pos="6286500" algn="l"/>
                <a:tab pos="6735445" algn="l"/>
                <a:tab pos="7185025" algn="l"/>
                <a:tab pos="7633970" algn="l"/>
                <a:tab pos="8083550" algn="l"/>
                <a:tab pos="8532495" algn="l"/>
                <a:tab pos="8982075" algn="l"/>
              </a:tabLst>
              <a:defRPr/>
            </a:pPr>
            <a:r>
              <a:rPr lang="en-GB" sz="3200"/>
              <a:t>18.75 meq de Cl</a:t>
            </a:r>
          </a:p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45770" algn="l"/>
                <a:tab pos="895350" algn="l"/>
                <a:tab pos="1344295" algn="l"/>
                <a:tab pos="1793875" algn="l"/>
                <a:tab pos="2242820" algn="l"/>
                <a:tab pos="2692400" algn="l"/>
                <a:tab pos="3141345" algn="l"/>
                <a:tab pos="3590925" algn="l"/>
                <a:tab pos="4039870" algn="l"/>
                <a:tab pos="4489450" algn="l"/>
                <a:tab pos="4938395" algn="l"/>
                <a:tab pos="5387975" algn="l"/>
                <a:tab pos="5836920" algn="l"/>
                <a:tab pos="6286500" algn="l"/>
                <a:tab pos="6735445" algn="l"/>
                <a:tab pos="7185025" algn="l"/>
                <a:tab pos="7633970" algn="l"/>
                <a:tab pos="8083550" algn="l"/>
                <a:tab pos="8532495" algn="l"/>
                <a:tab pos="8982075" algn="l"/>
              </a:tabLst>
              <a:defRPr/>
            </a:pPr>
            <a:r>
              <a:rPr lang="en-GB" sz="3200"/>
              <a:t>6.25 meq de HCO3</a:t>
            </a:r>
          </a:p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45770" algn="l"/>
                <a:tab pos="895350" algn="l"/>
                <a:tab pos="1344295" algn="l"/>
                <a:tab pos="1793875" algn="l"/>
                <a:tab pos="2242820" algn="l"/>
                <a:tab pos="2692400" algn="l"/>
                <a:tab pos="3141345" algn="l"/>
                <a:tab pos="3590925" algn="l"/>
                <a:tab pos="4039870" algn="l"/>
                <a:tab pos="4489450" algn="l"/>
                <a:tab pos="4938395" algn="l"/>
                <a:tab pos="5387975" algn="l"/>
                <a:tab pos="5836920" algn="l"/>
                <a:tab pos="6286500" algn="l"/>
                <a:tab pos="6735445" algn="l"/>
                <a:tab pos="7185025" algn="l"/>
                <a:tab pos="7633970" algn="l"/>
                <a:tab pos="8083550" algn="l"/>
                <a:tab pos="8532495" algn="l"/>
                <a:tab pos="8982075" algn="l"/>
              </a:tabLst>
              <a:defRPr/>
            </a:pPr>
            <a:r>
              <a:rPr lang="en-GB" sz="3200"/>
              <a:t>50 mosm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812292338"/>
      </p:ext>
    </p:extLst>
  </p:cSld>
  <p:clrMapOvr>
    <a:masterClrMapping/>
  </p:clrMapOvr>
  <p:transition spd="med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289" name="Rectangle 1"/>
          <p:cNvSpPr>
            <a:spLocks noGrp="1" noChangeArrowheads="1"/>
          </p:cNvSpPr>
          <p:nvPr>
            <p:ph type="title"/>
          </p:nvPr>
        </p:nvSpPr>
        <p:spPr>
          <a:xfrm>
            <a:off x="1981200" y="71438"/>
            <a:ext cx="8229600" cy="1143000"/>
          </a:xfrm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/>
              <a:t>SOLETROL D</a:t>
            </a:r>
          </a:p>
        </p:txBody>
      </p:sp>
      <p:sp>
        <p:nvSpPr>
          <p:cNvPr id="524290" name="Rectangle 2"/>
          <p:cNvSpPr>
            <a:spLocks noGrp="1" noChangeArrowheads="1"/>
          </p:cNvSpPr>
          <p:nvPr>
            <p:ph idx="1"/>
          </p:nvPr>
        </p:nvSpPr>
        <p:spPr>
          <a:xfrm>
            <a:off x="1952625" y="1143000"/>
            <a:ext cx="8229600" cy="3043238"/>
          </a:xfrm>
        </p:spPr>
        <p:txBody>
          <a:bodyPr/>
          <a:lstStyle/>
          <a:p>
            <a: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30.25 Meq Na</a:t>
            </a:r>
          </a:p>
          <a:p>
            <a: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8.75 meq K</a:t>
            </a:r>
          </a:p>
          <a:p>
            <a: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25.75 meq Cl</a:t>
            </a:r>
          </a:p>
          <a:p>
            <a: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13.25 meq HCO3</a:t>
            </a:r>
          </a:p>
        </p:txBody>
      </p:sp>
      <p:sp>
        <p:nvSpPr>
          <p:cNvPr id="6" name="Rectangle 1"/>
          <p:cNvSpPr txBox="1">
            <a:spLocks noChangeArrowheads="1"/>
          </p:cNvSpPr>
          <p:nvPr/>
        </p:nvSpPr>
        <p:spPr bwMode="auto">
          <a:xfrm>
            <a:off x="1809750" y="3571875"/>
            <a:ext cx="8229600" cy="1143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 sz="4000" b="1">
                <a:latin typeface="Calibri" panose="020F0502020204030204" pitchFamily="34" charset="0"/>
                <a:ea typeface="SimSun" panose="02010600030101010101" pitchFamily="2" charset="-122"/>
              </a:rPr>
              <a:t>SOLETROL K</a:t>
            </a:r>
            <a:endParaRPr lang="es-ES" altLang="es-ES" sz="4000" b="1">
              <a:latin typeface="Calibri" panose="020F0502020204030204" pitchFamily="34" charset="0"/>
              <a:ea typeface="SimSun" panose="02010600030101010101" pitchFamily="2" charset="-122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1809750" y="4386264"/>
            <a:ext cx="8229600" cy="24717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45770" algn="l"/>
                <a:tab pos="895350" algn="l"/>
                <a:tab pos="1344295" algn="l"/>
                <a:tab pos="1793875" algn="l"/>
                <a:tab pos="2242820" algn="l"/>
                <a:tab pos="2692400" algn="l"/>
                <a:tab pos="3141345" algn="l"/>
                <a:tab pos="3590925" algn="l"/>
                <a:tab pos="4039870" algn="l"/>
                <a:tab pos="4489450" algn="l"/>
                <a:tab pos="4938395" algn="l"/>
                <a:tab pos="5387975" algn="l"/>
                <a:tab pos="5836920" algn="l"/>
                <a:tab pos="6286500" algn="l"/>
                <a:tab pos="6735445" algn="l"/>
                <a:tab pos="7185025" algn="l"/>
                <a:tab pos="7633970" algn="l"/>
                <a:tab pos="8083550" algn="l"/>
                <a:tab pos="8532495" algn="l"/>
                <a:tab pos="8982075" algn="l"/>
              </a:tabLst>
              <a:defRPr/>
            </a:pPr>
            <a:r>
              <a:rPr lang="en-GB" sz="3200"/>
              <a:t>20 meq de K</a:t>
            </a:r>
          </a:p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45770" algn="l"/>
                <a:tab pos="895350" algn="l"/>
                <a:tab pos="1344295" algn="l"/>
                <a:tab pos="1793875" algn="l"/>
                <a:tab pos="2242820" algn="l"/>
                <a:tab pos="2692400" algn="l"/>
                <a:tab pos="3141345" algn="l"/>
                <a:tab pos="3590925" algn="l"/>
                <a:tab pos="4039870" algn="l"/>
                <a:tab pos="4489450" algn="l"/>
                <a:tab pos="4938395" algn="l"/>
                <a:tab pos="5387975" algn="l"/>
                <a:tab pos="5836920" algn="l"/>
                <a:tab pos="6286500" algn="l"/>
                <a:tab pos="6735445" algn="l"/>
                <a:tab pos="7185025" algn="l"/>
                <a:tab pos="7633970" algn="l"/>
                <a:tab pos="8083550" algn="l"/>
                <a:tab pos="8532495" algn="l"/>
                <a:tab pos="8982075" algn="l"/>
              </a:tabLst>
              <a:defRPr/>
            </a:pPr>
            <a:r>
              <a:rPr lang="en-GB" sz="3200"/>
              <a:t>20 meq de Cl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108634830"/>
      </p:ext>
    </p:extLst>
  </p:cSld>
  <p:clrMapOvr>
    <a:masterClrMapping/>
  </p:clrMapOvr>
  <p:transition spd="med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6337" name="Rectangle 1"/>
          <p:cNvSpPr>
            <a:spLocks noGrp="1" noChangeArrowheads="1"/>
          </p:cNvSpPr>
          <p:nvPr>
            <p:ph type="title"/>
          </p:nvPr>
        </p:nvSpPr>
        <p:spPr>
          <a:xfrm>
            <a:off x="1981200" y="857250"/>
            <a:ext cx="8229600" cy="1143000"/>
          </a:xfrm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/>
              <a:t>SOLETROL Na</a:t>
            </a:r>
          </a:p>
        </p:txBody>
      </p:sp>
      <p:sp>
        <p:nvSpPr>
          <p:cNvPr id="526338" name="Rectangle 2"/>
          <p:cNvSpPr>
            <a:spLocks noGrp="1" noChangeArrowheads="1"/>
          </p:cNvSpPr>
          <p:nvPr>
            <p:ph idx="1"/>
          </p:nvPr>
        </p:nvSpPr>
        <p:spPr>
          <a:xfrm>
            <a:off x="1952625" y="2357438"/>
            <a:ext cx="8229600" cy="2686050"/>
          </a:xfrm>
        </p:spPr>
        <p:txBody>
          <a:bodyPr/>
          <a:lstStyle/>
          <a:p>
            <a: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34.22 meq Na</a:t>
            </a:r>
          </a:p>
          <a:p>
            <a: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34.22 meq Cl</a:t>
            </a:r>
          </a:p>
        </p:txBody>
      </p:sp>
    </p:spTree>
    <p:extLst>
      <p:ext uri="{BB962C8B-B14F-4D97-AF65-F5344CB8AC3E}">
        <p14:creationId xmlns:p14="http://schemas.microsoft.com/office/powerpoint/2010/main" val="3815269397"/>
      </p:ext>
    </p:extLst>
  </p:cSld>
  <p:clrMapOvr>
    <a:masterClrMapping/>
  </p:clrMapOvr>
  <p:transition spd="med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6033" name="Rectangle 1"/>
          <p:cNvSpPr>
            <a:spLocks noGrp="1" noChangeArrowheads="1"/>
          </p:cNvSpPr>
          <p:nvPr>
            <p:ph type="title"/>
          </p:nvPr>
        </p:nvSpPr>
        <p:spPr>
          <a:xfrm>
            <a:off x="1981200" y="642938"/>
            <a:ext cx="8229600" cy="1143000"/>
          </a:xfrm>
        </p:spPr>
        <p:txBody>
          <a:bodyPr/>
          <a:lstStyle/>
          <a:p>
            <a:pPr>
              <a:buFont typeface="Tempus Sans ITC" panose="04020404030D07020202" pitchFamily="82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/>
              <a:t>TRATAMIENTO</a:t>
            </a:r>
            <a:endParaRPr lang="en-GB" altLang="es-ES" sz="4000">
              <a:latin typeface="Tempus Sans ITC" panose="04020404030D07020202" pitchFamily="82" charset="0"/>
            </a:endParaRPr>
          </a:p>
        </p:txBody>
      </p:sp>
      <p:sp>
        <p:nvSpPr>
          <p:cNvPr id="556034" name="Rectangle 2"/>
          <p:cNvSpPr>
            <a:spLocks noGrp="1" noChangeArrowheads="1"/>
          </p:cNvSpPr>
          <p:nvPr>
            <p:ph idx="1"/>
          </p:nvPr>
        </p:nvSpPr>
        <p:spPr>
          <a:ln w="9360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pPr algn="just"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smtClean="0"/>
              <a:t>No hay </a:t>
            </a:r>
            <a:r>
              <a:rPr lang="en-GB" altLang="es-ES" dirty="0" err="1" smtClean="0"/>
              <a:t>tratamiento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específico</a:t>
            </a:r>
            <a:r>
              <a:rPr lang="en-GB" altLang="es-ES" dirty="0" smtClean="0"/>
              <a:t>: </a:t>
            </a:r>
            <a:r>
              <a:rPr lang="en-GB" altLang="es-ES" dirty="0" err="1" smtClean="0"/>
              <a:t>Lesión</a:t>
            </a:r>
            <a:r>
              <a:rPr lang="en-GB" altLang="es-ES" dirty="0" smtClean="0"/>
              <a:t> renal </a:t>
            </a:r>
            <a:r>
              <a:rPr lang="en-GB" altLang="es-ES" dirty="0" err="1" smtClean="0"/>
              <a:t>establecida</a:t>
            </a:r>
            <a:r>
              <a:rPr lang="en-GB" altLang="es-ES" dirty="0" smtClean="0"/>
              <a:t>.</a:t>
            </a:r>
          </a:p>
          <a:p>
            <a:pPr algn="just"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err="1" smtClean="0"/>
              <a:t>Tratamiento</a:t>
            </a:r>
            <a:r>
              <a:rPr lang="en-GB" altLang="es-ES" dirty="0" smtClean="0"/>
              <a:t> de </a:t>
            </a:r>
            <a:r>
              <a:rPr lang="en-GB" altLang="es-ES" dirty="0" err="1" smtClean="0"/>
              <a:t>Soporte</a:t>
            </a:r>
            <a:r>
              <a:rPr lang="en-GB" altLang="es-ES" dirty="0" smtClean="0"/>
              <a:t>:</a:t>
            </a:r>
          </a:p>
          <a:p>
            <a:pPr lvl="1" algn="just"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smtClean="0"/>
              <a:t>Control de la </a:t>
            </a:r>
            <a:r>
              <a:rPr lang="en-GB" altLang="es-ES" dirty="0" err="1" smtClean="0"/>
              <a:t>causa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subyacente</a:t>
            </a:r>
            <a:endParaRPr lang="en-GB" altLang="es-ES" dirty="0" smtClean="0"/>
          </a:p>
          <a:p>
            <a:pPr lvl="1" algn="just"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err="1" smtClean="0"/>
              <a:t>Diálisis</a:t>
            </a:r>
            <a:endParaRPr lang="en-GB" altLang="es-ES" dirty="0" smtClean="0"/>
          </a:p>
          <a:p>
            <a:pPr lvl="1" algn="just"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err="1" smtClean="0"/>
              <a:t>Hiperpotasemia</a:t>
            </a:r>
            <a:endParaRPr lang="en-GB" altLang="es-ES" dirty="0" smtClean="0"/>
          </a:p>
          <a:p>
            <a:pPr lvl="1" algn="just"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smtClean="0"/>
              <a:t>Acidosis </a:t>
            </a:r>
            <a:r>
              <a:rPr lang="en-GB" altLang="es-ES" dirty="0" err="1" smtClean="0"/>
              <a:t>metabólica</a:t>
            </a:r>
            <a:r>
              <a:rPr lang="en-GB" altLang="es-ES" dirty="0" smtClean="0"/>
              <a:t>: </a:t>
            </a:r>
            <a:r>
              <a:rPr lang="en-GB" altLang="es-ES" dirty="0" err="1" smtClean="0"/>
              <a:t>bicarbonato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sódico</a:t>
            </a:r>
            <a:r>
              <a:rPr lang="en-GB" altLang="es-ES" dirty="0" smtClean="0"/>
              <a:t>/ </a:t>
            </a:r>
            <a:r>
              <a:rPr lang="en-GB" altLang="es-ES" dirty="0" err="1" smtClean="0"/>
              <a:t>carbonato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cálcico</a:t>
            </a:r>
            <a:r>
              <a:rPr lang="en-GB" altLang="es-E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6978854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556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556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" dur="500" fill="hold"/>
                                        <p:tgtEl>
                                          <p:spTgt spid="5560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strVal val="#ppt_h/1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0" dur="500" fill="hold"/>
                                        <p:tgtEl>
                                          <p:spTgt spid="5560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strVal val="#ppt_w/1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11" dur="500"/>
                                        <p:tgtEl>
                                          <p:spTgt spid="556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additive="repl"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6" dur="500" fill="hold"/>
                                        <p:tgtEl>
                                          <p:spTgt spid="556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7" dur="500" fill="hold"/>
                                        <p:tgtEl>
                                          <p:spTgt spid="556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8" dur="500" fill="hold"/>
                                        <p:tgtEl>
                                          <p:spTgt spid="556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strVal val="#ppt_h/1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9" dur="500" fill="hold"/>
                                        <p:tgtEl>
                                          <p:spTgt spid="556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strVal val="#ppt_w/1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20" dur="500"/>
                                        <p:tgtEl>
                                          <p:spTgt spid="556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0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3" dur="500" fill="hold"/>
                                        <p:tgtEl>
                                          <p:spTgt spid="5560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4" dur="500" fill="hold"/>
                                        <p:tgtEl>
                                          <p:spTgt spid="5560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5" dur="500" fill="hold"/>
                                        <p:tgtEl>
                                          <p:spTgt spid="5560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strVal val="#ppt_h/1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" dur="500" fill="hold"/>
                                        <p:tgtEl>
                                          <p:spTgt spid="5560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strVal val="#ppt_w/1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27" dur="500"/>
                                        <p:tgtEl>
                                          <p:spTgt spid="5560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additive="repl"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0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0" dur="500" fill="hold"/>
                                        <p:tgtEl>
                                          <p:spTgt spid="5560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1" dur="500" fill="hold"/>
                                        <p:tgtEl>
                                          <p:spTgt spid="5560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2" dur="500" fill="hold"/>
                                        <p:tgtEl>
                                          <p:spTgt spid="5560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strVal val="#ppt_h/1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3" dur="500" fill="hold"/>
                                        <p:tgtEl>
                                          <p:spTgt spid="5560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strVal val="#ppt_w/1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34" dur="500"/>
                                        <p:tgtEl>
                                          <p:spTgt spid="5560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additive="repl"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0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7" dur="500" fill="hold"/>
                                        <p:tgtEl>
                                          <p:spTgt spid="5560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8" dur="500" fill="hold"/>
                                        <p:tgtEl>
                                          <p:spTgt spid="5560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9" dur="500" fill="hold"/>
                                        <p:tgtEl>
                                          <p:spTgt spid="5560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strVal val="#ppt_h/1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0" dur="500" fill="hold"/>
                                        <p:tgtEl>
                                          <p:spTgt spid="5560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strVal val="#ppt_w/1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41" dur="500"/>
                                        <p:tgtEl>
                                          <p:spTgt spid="5560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additive="repl"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0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4" dur="500" fill="hold"/>
                                        <p:tgtEl>
                                          <p:spTgt spid="5560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5" dur="500" fill="hold"/>
                                        <p:tgtEl>
                                          <p:spTgt spid="5560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6" dur="500" fill="hold"/>
                                        <p:tgtEl>
                                          <p:spTgt spid="5560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strVal val="#ppt_h/1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7" dur="500" fill="hold"/>
                                        <p:tgtEl>
                                          <p:spTgt spid="5560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strVal val="#ppt_w/1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48" dur="500"/>
                                        <p:tgtEl>
                                          <p:spTgt spid="5560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additive="repl"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0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1" dur="500" fill="hold"/>
                                        <p:tgtEl>
                                          <p:spTgt spid="5560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2" dur="500" fill="hold"/>
                                        <p:tgtEl>
                                          <p:spTgt spid="5560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3" dur="500" fill="hold"/>
                                        <p:tgtEl>
                                          <p:spTgt spid="5560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strVal val="#ppt_h/1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4" dur="500" fill="hold"/>
                                        <p:tgtEl>
                                          <p:spTgt spid="5560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strVal val="#ppt_w/1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55" dur="500"/>
                                        <p:tgtEl>
                                          <p:spTgt spid="5560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additive="repl"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8" dur="500" fill="hold"/>
                                        <p:tgtEl>
                                          <p:spTgt spid="5560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9" dur="500" fill="hold"/>
                                        <p:tgtEl>
                                          <p:spTgt spid="5560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0" dur="500" fill="hold"/>
                                        <p:tgtEl>
                                          <p:spTgt spid="5560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strVal val="#ppt_h/1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1" dur="500" fill="hold"/>
                                        <p:tgtEl>
                                          <p:spTgt spid="5560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strVal val="#ppt_w/1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62" dur="500"/>
                                        <p:tgtEl>
                                          <p:spTgt spid="556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9905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buFont typeface="Tempus Sans ITC" panose="04020404030D07020202" pitchFamily="82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/>
              <a:t>IRA PRERRENAL:</a:t>
            </a:r>
            <a:endParaRPr lang="en-GB" altLang="es-ES" sz="4000" b="1">
              <a:latin typeface="Tempus Sans ITC" panose="04020404030D07020202" pitchFamily="82" charset="0"/>
            </a:endParaRPr>
          </a:p>
        </p:txBody>
      </p:sp>
      <p:pic>
        <p:nvPicPr>
          <p:cNvPr id="101990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8314" y="1628775"/>
            <a:ext cx="8696325" cy="458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96607950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673" name="Rectangle 1"/>
          <p:cNvSpPr>
            <a:spLocks noGrp="1" noChangeArrowheads="1"/>
          </p:cNvSpPr>
          <p:nvPr>
            <p:ph type="title"/>
          </p:nvPr>
        </p:nvSpPr>
        <p:spPr>
          <a:ln>
            <a:miter/>
          </a:ln>
        </p:spPr>
        <p:txBody>
          <a:bodyPr>
            <a:norm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n-US" sz="4000" b="1" dirty="0"/>
              <a:t>IRA RENAL</a:t>
            </a:r>
            <a:endParaRPr lang="es-ES" altLang="es-ES" sz="4000" b="1" dirty="0"/>
          </a:p>
        </p:txBody>
      </p:sp>
      <p:sp>
        <p:nvSpPr>
          <p:cNvPr id="540674" name="Text Box 2"/>
          <p:cNvSpPr txBox="1">
            <a:spLocks noChangeArrowheads="1"/>
          </p:cNvSpPr>
          <p:nvPr/>
        </p:nvSpPr>
        <p:spPr bwMode="auto">
          <a:xfrm>
            <a:off x="3503614" y="1196975"/>
            <a:ext cx="6192837" cy="401638"/>
          </a:xfrm>
          <a:prstGeom prst="rect">
            <a:avLst/>
          </a:prstGeom>
          <a:noFill/>
          <a:ln w="57240" cap="rnd">
            <a:solidFill>
              <a:srgbClr val="333399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ts val="1500"/>
              </a:spcBef>
              <a:buSzPct val="100000"/>
            </a:pPr>
            <a:r>
              <a:rPr lang="en-GB" altLang="es-ES" sz="2000" b="1">
                <a:solidFill>
                  <a:srgbClr val="000000"/>
                </a:solidFill>
                <a:latin typeface="Calibri" panose="020F0502020204030204" pitchFamily="34" charset="0"/>
              </a:rPr>
              <a:t>Lesión parénquima renal o de sus vasos.</a:t>
            </a:r>
          </a:p>
        </p:txBody>
      </p:sp>
      <p:sp>
        <p:nvSpPr>
          <p:cNvPr id="540675" name="Text Box 3"/>
          <p:cNvSpPr txBox="1">
            <a:spLocks noChangeArrowheads="1"/>
          </p:cNvSpPr>
          <p:nvPr/>
        </p:nvSpPr>
        <p:spPr bwMode="auto">
          <a:xfrm>
            <a:off x="2782889" y="3213101"/>
            <a:ext cx="3241675" cy="709613"/>
          </a:xfrm>
          <a:prstGeom prst="rect">
            <a:avLst/>
          </a:prstGeom>
          <a:noFill/>
          <a:ln w="38160">
            <a:solidFill>
              <a:srgbClr val="000000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ts val="1500"/>
              </a:spcBef>
              <a:buSzPct val="100000"/>
            </a:pPr>
            <a:r>
              <a:rPr lang="en-GB" altLang="es-ES" sz="2000">
                <a:solidFill>
                  <a:srgbClr val="000000"/>
                </a:solidFill>
                <a:latin typeface="Calibri" panose="020F0502020204030204" pitchFamily="34" charset="0"/>
              </a:rPr>
              <a:t>Lesiones de grandes vasos renales.</a:t>
            </a:r>
          </a:p>
        </p:txBody>
      </p:sp>
      <p:sp>
        <p:nvSpPr>
          <p:cNvPr id="540677" name="Text Box 5"/>
          <p:cNvSpPr txBox="1">
            <a:spLocks noChangeArrowheads="1"/>
          </p:cNvSpPr>
          <p:nvPr/>
        </p:nvSpPr>
        <p:spPr bwMode="auto">
          <a:xfrm>
            <a:off x="2855914" y="2349500"/>
            <a:ext cx="3095625" cy="401638"/>
          </a:xfrm>
          <a:prstGeom prst="rect">
            <a:avLst/>
          </a:prstGeom>
          <a:noFill/>
          <a:ln w="38160">
            <a:solidFill>
              <a:srgbClr val="000000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ts val="1500"/>
              </a:spcBef>
              <a:buSzPct val="100000"/>
            </a:pPr>
            <a:r>
              <a:rPr lang="en-GB" altLang="es-ES" sz="2000">
                <a:solidFill>
                  <a:srgbClr val="000000"/>
                </a:solidFill>
                <a:latin typeface="Calibri" panose="020F0502020204030204" pitchFamily="34" charset="0"/>
              </a:rPr>
              <a:t>Necrosis tubular aguda</a:t>
            </a:r>
          </a:p>
        </p:txBody>
      </p:sp>
      <p:sp>
        <p:nvSpPr>
          <p:cNvPr id="540678" name="Text Box 6"/>
          <p:cNvSpPr txBox="1">
            <a:spLocks noChangeArrowheads="1"/>
          </p:cNvSpPr>
          <p:nvPr/>
        </p:nvSpPr>
        <p:spPr bwMode="auto">
          <a:xfrm>
            <a:off x="2782889" y="5876925"/>
            <a:ext cx="3817937" cy="401638"/>
          </a:xfrm>
          <a:prstGeom prst="rect">
            <a:avLst/>
          </a:prstGeom>
          <a:noFill/>
          <a:ln w="38160">
            <a:solidFill>
              <a:srgbClr val="000000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ts val="1500"/>
              </a:spcBef>
              <a:buSzPct val="100000"/>
            </a:pPr>
            <a:r>
              <a:rPr lang="en-GB" altLang="es-ES" sz="2000">
                <a:solidFill>
                  <a:srgbClr val="000000"/>
                </a:solidFill>
                <a:latin typeface="Calibri" panose="020F0502020204030204" pitchFamily="34" charset="0"/>
              </a:rPr>
              <a:t>Lesiones túbulo intersticiales</a:t>
            </a:r>
          </a:p>
        </p:txBody>
      </p:sp>
      <p:sp>
        <p:nvSpPr>
          <p:cNvPr id="540679" name="Text Box 7"/>
          <p:cNvSpPr txBox="1">
            <a:spLocks noChangeArrowheads="1"/>
          </p:cNvSpPr>
          <p:nvPr/>
        </p:nvSpPr>
        <p:spPr bwMode="auto">
          <a:xfrm>
            <a:off x="2855914" y="4581526"/>
            <a:ext cx="3240087" cy="709613"/>
          </a:xfrm>
          <a:prstGeom prst="rect">
            <a:avLst/>
          </a:prstGeom>
          <a:noFill/>
          <a:ln w="38160">
            <a:solidFill>
              <a:srgbClr val="000000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ts val="1500"/>
              </a:spcBef>
              <a:buSzPct val="100000"/>
            </a:pPr>
            <a:r>
              <a:rPr lang="en-GB" altLang="es-ES" sz="2000">
                <a:solidFill>
                  <a:srgbClr val="000000"/>
                </a:solidFill>
                <a:latin typeface="Calibri" panose="020F0502020204030204" pitchFamily="34" charset="0"/>
              </a:rPr>
              <a:t>L. Glomerulares y de peq. Vasos.</a:t>
            </a:r>
          </a:p>
        </p:txBody>
      </p:sp>
      <p:cxnSp>
        <p:nvCxnSpPr>
          <p:cNvPr id="540680" name="AutoShape 8"/>
          <p:cNvCxnSpPr>
            <a:cxnSpLocks noChangeShapeType="1"/>
          </p:cNvCxnSpPr>
          <p:nvPr/>
        </p:nvCxnSpPr>
        <p:spPr bwMode="auto">
          <a:xfrm rot="5400000">
            <a:off x="2444751" y="1365251"/>
            <a:ext cx="1071562" cy="1055687"/>
          </a:xfrm>
          <a:prstGeom prst="bentConnector3">
            <a:avLst>
              <a:gd name="adj1" fmla="val 50000"/>
            </a:avLst>
          </a:prstGeom>
          <a:noFill/>
          <a:ln w="38160">
            <a:solidFill>
              <a:srgbClr val="FF33CC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1960" name="AutoShape 9"/>
          <p:cNvCxnSpPr>
            <a:cxnSpLocks noChangeShapeType="1"/>
          </p:cNvCxnSpPr>
          <p:nvPr/>
        </p:nvCxnSpPr>
        <p:spPr bwMode="auto">
          <a:xfrm flipH="1">
            <a:off x="2381251" y="2428876"/>
            <a:ext cx="73025" cy="1046163"/>
          </a:xfrm>
          <a:prstGeom prst="bentConnector3">
            <a:avLst>
              <a:gd name="adj1" fmla="val 50000"/>
            </a:avLst>
          </a:prstGeom>
          <a:noFill/>
          <a:ln w="38160">
            <a:solidFill>
              <a:srgbClr val="FF33CC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40682" name="AutoShape 10"/>
          <p:cNvCxnSpPr>
            <a:cxnSpLocks noChangeShapeType="1"/>
          </p:cNvCxnSpPr>
          <p:nvPr/>
        </p:nvCxnSpPr>
        <p:spPr bwMode="auto">
          <a:xfrm>
            <a:off x="2381251" y="3429001"/>
            <a:ext cx="73025" cy="1368425"/>
          </a:xfrm>
          <a:prstGeom prst="bentConnector3">
            <a:avLst>
              <a:gd name="adj1" fmla="val 50000"/>
            </a:avLst>
          </a:prstGeom>
          <a:noFill/>
          <a:ln w="38160">
            <a:solidFill>
              <a:srgbClr val="FF33CC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1962" name="AutoShape 11"/>
          <p:cNvCxnSpPr>
            <a:cxnSpLocks noChangeShapeType="1"/>
          </p:cNvCxnSpPr>
          <p:nvPr/>
        </p:nvCxnSpPr>
        <p:spPr bwMode="auto">
          <a:xfrm flipH="1">
            <a:off x="2381251" y="4857750"/>
            <a:ext cx="73025" cy="1112838"/>
          </a:xfrm>
          <a:prstGeom prst="bentConnector3">
            <a:avLst>
              <a:gd name="adj1" fmla="val 50000"/>
            </a:avLst>
          </a:prstGeom>
          <a:noFill/>
          <a:ln w="38160">
            <a:solidFill>
              <a:srgbClr val="FF33CC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40684" name="AutoShape 12"/>
          <p:cNvSpPr>
            <a:spLocks/>
          </p:cNvSpPr>
          <p:nvPr/>
        </p:nvSpPr>
        <p:spPr bwMode="auto">
          <a:xfrm>
            <a:off x="6453188" y="2071688"/>
            <a:ext cx="647700" cy="4464050"/>
          </a:xfrm>
          <a:prstGeom prst="rightBrace">
            <a:avLst>
              <a:gd name="adj1" fmla="val 59572"/>
              <a:gd name="adj2" fmla="val 41824"/>
            </a:avLst>
          </a:prstGeom>
          <a:noFill/>
          <a:ln w="38160">
            <a:solidFill>
              <a:srgbClr val="FF33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540685" name="Text Box 13"/>
          <p:cNvSpPr txBox="1">
            <a:spLocks noChangeArrowheads="1"/>
          </p:cNvSpPr>
          <p:nvPr/>
        </p:nvSpPr>
        <p:spPr bwMode="auto">
          <a:xfrm>
            <a:off x="7167564" y="3500439"/>
            <a:ext cx="3024187" cy="1017587"/>
          </a:xfrm>
          <a:prstGeom prst="rect">
            <a:avLst/>
          </a:prstGeom>
          <a:noFill/>
          <a:ln w="3816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ts val="1500"/>
              </a:spcBef>
              <a:buSzPct val="100000"/>
            </a:pPr>
            <a:r>
              <a:rPr lang="en-GB" altLang="es-ES" sz="2000">
                <a:solidFill>
                  <a:srgbClr val="000000"/>
                </a:solidFill>
                <a:latin typeface="Calibri" panose="020F0502020204030204" pitchFamily="34" charset="0"/>
              </a:rPr>
              <a:t>Isquemia renal/lesión tóxica …. Les. tubulares y del endotelio vasc. renal</a:t>
            </a:r>
          </a:p>
        </p:txBody>
      </p:sp>
    </p:spTree>
    <p:extLst>
      <p:ext uri="{BB962C8B-B14F-4D97-AF65-F5344CB8AC3E}">
        <p14:creationId xmlns:p14="http://schemas.microsoft.com/office/powerpoint/2010/main" val="237875800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7" dur="500"/>
                                        <p:tgtEl>
                                          <p:spTgt spid="540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10" dur="500"/>
                                        <p:tgtEl>
                                          <p:spTgt spid="540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13" dur="500"/>
                                        <p:tgtEl>
                                          <p:spTgt spid="540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16" dur="500"/>
                                        <p:tgtEl>
                                          <p:spTgt spid="540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19" dur="500"/>
                                        <p:tgtEl>
                                          <p:spTgt spid="540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22" dur="500"/>
                                        <p:tgtEl>
                                          <p:spTgt spid="540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25" dur="500"/>
                                        <p:tgtEl>
                                          <p:spTgt spid="540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28" dur="500"/>
                                        <p:tgtEl>
                                          <p:spTgt spid="540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31" dur="500"/>
                                        <p:tgtEl>
                                          <p:spTgt spid="540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34" dur="500"/>
                                        <p:tgtEl>
                                          <p:spTgt spid="540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068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01" name="Rectangle 1"/>
          <p:cNvSpPr>
            <a:spLocks noGrp="1" noChangeArrowheads="1"/>
          </p:cNvSpPr>
          <p:nvPr>
            <p:ph type="title"/>
          </p:nvPr>
        </p:nvSpPr>
        <p:spPr>
          <a:xfrm>
            <a:off x="1981200" y="571500"/>
            <a:ext cx="8229600" cy="1143000"/>
          </a:xfrm>
        </p:spPr>
        <p:txBody>
          <a:bodyPr/>
          <a:lstStyle/>
          <a:p>
            <a:pPr>
              <a:buFont typeface="Tempus Sans ITC" panose="04020404030D07020202" pitchFamily="82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/>
              <a:t>IRA RENAL</a:t>
            </a:r>
            <a:endParaRPr lang="en-GB" altLang="es-ES" sz="4000" b="1">
              <a:latin typeface="Tempus Sans ITC" panose="04020404030D07020202" pitchFamily="82" charset="0"/>
            </a:endParaRPr>
          </a:p>
        </p:txBody>
      </p:sp>
      <p:pic>
        <p:nvPicPr>
          <p:cNvPr id="102400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6876" y="1628775"/>
            <a:ext cx="8869363" cy="422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05036020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049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1" y="142875"/>
            <a:ext cx="6513513" cy="645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0245792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745" name="Rectangle 1"/>
          <p:cNvSpPr>
            <a:spLocks noGrp="1" noChangeArrowheads="1"/>
          </p:cNvSpPr>
          <p:nvPr>
            <p:ph type="title"/>
          </p:nvPr>
        </p:nvSpPr>
        <p:spPr>
          <a:xfrm>
            <a:off x="2152650" y="642938"/>
            <a:ext cx="8229600" cy="1143000"/>
          </a:xfrm>
          <a:ln>
            <a:miter/>
          </a:ln>
        </p:spPr>
        <p:txBody>
          <a:bodyPr>
            <a:norm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n-US" sz="4000" b="1"/>
              <a:t>IRA POSRENAL:</a:t>
            </a:r>
            <a:endParaRPr lang="es-ES" altLang="es-ES" sz="4000" b="1"/>
          </a:p>
        </p:txBody>
      </p:sp>
      <p:sp>
        <p:nvSpPr>
          <p:cNvPr id="543746" name="Rectangle 2"/>
          <p:cNvSpPr>
            <a:spLocks noGrp="1" noChangeArrowheads="1"/>
          </p:cNvSpPr>
          <p:nvPr>
            <p:ph idx="1"/>
          </p:nvPr>
        </p:nvSpPr>
        <p:spPr>
          <a:xfrm>
            <a:off x="2238375" y="1714500"/>
            <a:ext cx="7772400" cy="3817938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Lesiones de uréteres.</a:t>
            </a:r>
          </a:p>
          <a:p>
            <a:pPr lvl="1">
              <a:buFont typeface="Wingdings" panose="05000000000000000000" pitchFamily="2" charset="2"/>
              <a:buChar char="q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/>
              <a:t>Intrínsecas.</a:t>
            </a:r>
          </a:p>
          <a:p>
            <a:pPr lvl="1">
              <a:buFont typeface="Wingdings" panose="05000000000000000000" pitchFamily="2" charset="2"/>
              <a:buChar char="q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/>
              <a:t>Extrínsecas.</a:t>
            </a:r>
          </a:p>
          <a:p>
            <a:pPr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Lesiones de la vejiga </a:t>
            </a:r>
          </a:p>
          <a:p>
            <a:pPr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Lesiones de le uretra.</a:t>
            </a:r>
          </a:p>
        </p:txBody>
      </p:sp>
    </p:spTree>
    <p:extLst>
      <p:ext uri="{BB962C8B-B14F-4D97-AF65-F5344CB8AC3E}">
        <p14:creationId xmlns:p14="http://schemas.microsoft.com/office/powerpoint/2010/main" val="301691308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7" dur="500"/>
                                        <p:tgtEl>
                                          <p:spTgt spid="543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10" dur="500"/>
                                        <p:tgtEl>
                                          <p:spTgt spid="543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13" dur="500"/>
                                        <p:tgtEl>
                                          <p:spTgt spid="5437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16" dur="500"/>
                                        <p:tgtEl>
                                          <p:spTgt spid="5437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19" dur="500"/>
                                        <p:tgtEl>
                                          <p:spTgt spid="5437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22" dur="500"/>
                                        <p:tgtEl>
                                          <p:spTgt spid="5437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Espiral">
  <a:themeElements>
    <a:clrScheme name="Anaranjado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</TotalTime>
  <Words>1069</Words>
  <Application>Microsoft Office PowerPoint</Application>
  <PresentationFormat>Panorámica</PresentationFormat>
  <Paragraphs>296</Paragraphs>
  <Slides>43</Slides>
  <Notes>36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43</vt:i4>
      </vt:variant>
    </vt:vector>
  </HeadingPairs>
  <TitlesOfParts>
    <vt:vector size="52" baseType="lpstr">
      <vt:lpstr>SimSun</vt:lpstr>
      <vt:lpstr>Arial</vt:lpstr>
      <vt:lpstr>Calibri</vt:lpstr>
      <vt:lpstr>Century Gothic</vt:lpstr>
      <vt:lpstr>Tempus Sans ITC</vt:lpstr>
      <vt:lpstr>Times New Roman</vt:lpstr>
      <vt:lpstr>Wingdings</vt:lpstr>
      <vt:lpstr>Wingdings 3</vt:lpstr>
      <vt:lpstr>Espiral</vt:lpstr>
      <vt:lpstr>INSUFICIENCIA RENAL AGUDA</vt:lpstr>
      <vt:lpstr>CONCEPTO</vt:lpstr>
      <vt:lpstr>Presentación de PowerPoint</vt:lpstr>
      <vt:lpstr>IRA PRERRENAL:</vt:lpstr>
      <vt:lpstr>IRA PRERRENAL:</vt:lpstr>
      <vt:lpstr>IRA RENAL</vt:lpstr>
      <vt:lpstr>IRA RENAL</vt:lpstr>
      <vt:lpstr>Presentación de PowerPoint</vt:lpstr>
      <vt:lpstr>IRA POSRENAL:</vt:lpstr>
      <vt:lpstr>IRA POSRENAL: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ANATOMÍA PATOLÓGICA</vt:lpstr>
      <vt:lpstr>CLÍNICA</vt:lpstr>
      <vt:lpstr>Vómito Lengua seca, aliento urinoso. Deterioro progresivo del est. Conciencia Hiperreflexia tendinosa, convulsiones.</vt:lpstr>
      <vt:lpstr>DATOS DE LABORATORIO</vt:lpstr>
      <vt:lpstr>Hipocalcemia Hiperfosfatemia &gt;ácido úrico. Anemia (hemo0dilusión, hemorragia)‏ Leucocitosis Anomalías hemostasia y coagulación.  </vt:lpstr>
      <vt:lpstr>Presentación de PowerPoint</vt:lpstr>
      <vt:lpstr>TRATAMIENTO</vt:lpstr>
      <vt:lpstr>Presentación de PowerPoint</vt:lpstr>
      <vt:lpstr>COMPARTIMENTOS LÍQUIDOS CORPORALES</vt:lpstr>
      <vt:lpstr>INGRESOS DIARIOS DE AGUA</vt:lpstr>
      <vt:lpstr>Presentación de PowerPoint</vt:lpstr>
      <vt:lpstr>DESHIDRATACIÓN</vt:lpstr>
      <vt:lpstr>CAUSAS DE DESHIDRATACIÓN</vt:lpstr>
      <vt:lpstr>FISIOPATOLOGÍA DE LA DESHIDRATACION</vt:lpstr>
      <vt:lpstr>SEMIOGRAFÍA DE LA DESHIDRATACIÓN</vt:lpstr>
      <vt:lpstr>EXAMENES COMPLEMENTARIOS</vt:lpstr>
      <vt:lpstr>DESHIDRATACIÓN ISOTÓNICA</vt:lpstr>
      <vt:lpstr>DESHIDRATACIÓN HIPERTÓNICA</vt:lpstr>
      <vt:lpstr>Presentación de PowerPoint</vt:lpstr>
      <vt:lpstr>TRATAMIENTO</vt:lpstr>
      <vt:lpstr>CLORURO DE SODIO AL 0.9%</vt:lpstr>
      <vt:lpstr>DEXTROSA AL 5% EN AGUA</vt:lpstr>
      <vt:lpstr>DEXTROSA AL 5 % EN SOLUCIÓN SALINA AL 0.9%</vt:lpstr>
      <vt:lpstr>SUERO ORAL (g/l)</vt:lpstr>
      <vt:lpstr>LACTATO RINGER</vt:lpstr>
      <vt:lpstr>SOLETROL D</vt:lpstr>
      <vt:lpstr>SOLETROL Na</vt:lpstr>
      <vt:lpstr>TRATAMIENTO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Cuenta Microsoft</cp:lastModifiedBy>
  <cp:revision>2</cp:revision>
  <dcterms:created xsi:type="dcterms:W3CDTF">2020-04-14T19:49:20Z</dcterms:created>
  <dcterms:modified xsi:type="dcterms:W3CDTF">2022-04-13T20:59:43Z</dcterms:modified>
</cp:coreProperties>
</file>