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41711-21AD-4AA8-8C45-C7ADA5E7687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9BE5B-E635-4A75-968B-8B46D41C29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712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720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721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721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A6179F-A567-44FC-9817-EAB7A2433F17}" type="slidenum">
              <a:rPr lang="es-ES_tradnl" altLang="es-ES"/>
              <a:pPr/>
              <a:t>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35020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905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905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905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410C89C-A858-4031-B670-C84753A746E3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02135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925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925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925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562EF58-CF20-4AB0-93E8-0AACBE0747CA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31045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946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946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946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79923B4-91D6-484C-865E-04001A58B70F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896209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966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966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966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9575D7F-D252-4897-91E1-0A64F52B1B57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563071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987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987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987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37284ED-1814-4506-8D99-25D27DF87224}" type="slidenum">
              <a:rPr lang="es-ES_tradnl" altLang="es-ES"/>
              <a:pPr/>
              <a:t>14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748639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007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007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007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9AD316B-FC75-4CF9-AE0B-3ACC198528DE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72548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028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028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028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AB1D58A-4DC6-4982-9622-E1FC4AE0B079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8735067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048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048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048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5092701-E541-4FB5-ADD1-2CAFE46BCA56}" type="slidenum">
              <a:rPr lang="es-ES_tradnl" altLang="es-ES"/>
              <a:pPr/>
              <a:t>17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963973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069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069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069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9726ECD-3CD9-4343-9F1D-168E13C0C4AA}" type="slidenum">
              <a:rPr lang="es-ES_tradnl" altLang="es-ES"/>
              <a:pPr/>
              <a:t>18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89249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089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089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089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BA38E8C-D416-4E5C-80A4-09ADDF759EB6}" type="slidenum">
              <a:rPr lang="es-ES_tradnl" altLang="es-ES"/>
              <a:pPr/>
              <a:t>19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779131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741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741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741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EF4E6A-C64A-4A81-8A57-9BC303268DFC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681261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110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110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110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329604D-AA29-45CB-97B6-8049BAFCEA49}" type="slidenum">
              <a:rPr lang="es-ES_tradnl" altLang="es-ES"/>
              <a:pPr/>
              <a:t>20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5893721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130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130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130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B79C353-65E4-48F6-B54C-1E871626EBDC}" type="slidenum">
              <a:rPr lang="es-ES_tradnl" altLang="es-ES"/>
              <a:pPr/>
              <a:t>21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824751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151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151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151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EB0C609-CEC2-4127-B348-8677DBF2D8E9}" type="slidenum">
              <a:rPr lang="es-ES_tradnl" altLang="es-ES"/>
              <a:pPr/>
              <a:t>22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942338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171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171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171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38BE519-E776-4DBD-8651-C059A1CC5E55}" type="slidenum">
              <a:rPr lang="es-ES_tradnl" altLang="es-ES"/>
              <a:pPr/>
              <a:t>23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0336867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8202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8202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8202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BA4B771-9A87-41C0-9283-29366C762E20}" type="slidenum">
              <a:rPr lang="es-ES_tradnl" altLang="es-ES"/>
              <a:pPr/>
              <a:t>25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41125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761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761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761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304DEF6-E35E-45C7-994D-E404BF0D5AB4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98483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782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782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782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D31B2D5-6E60-42ED-A336-2E75FCDB6B73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28526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802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802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802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951DFD4-685C-4783-9D88-8487132CE371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44095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823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823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823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00665F1-1DA5-4F45-AA39-F7B15A0861F5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94206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843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843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843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FB0F9C1-19A9-4ED2-BC0C-31FE8E790368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818286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864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864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864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BF65B76-8657-45AA-9FCE-B718FCA382FF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19010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884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884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884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7614090-97A3-4185-AA4A-343A828512A4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77120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18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34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47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0730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8014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777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1515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0027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678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28588"/>
            <a:ext cx="10949517" cy="1433512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 hasCustomPrompt="1"/>
          </p:nvPr>
        </p:nvSpPr>
        <p:spPr>
          <a:xfrm>
            <a:off x="609601" y="1600200"/>
            <a:ext cx="5372100" cy="4508500"/>
          </a:xfrm>
        </p:spPr>
        <p:txBody>
          <a:bodyPr/>
          <a:lstStyle/>
          <a:p>
            <a:pPr lvl="0"/>
            <a:r>
              <a:rPr lang="es-ES" noProof="1" smtClean="0"/>
              <a:t>Haga clic para modificar el estilo de texto del patrón</a:t>
            </a:r>
          </a:p>
          <a:p>
            <a:pPr lvl="1"/>
            <a:r>
              <a:rPr lang="es-ES" noProof="1" smtClean="0"/>
              <a:t>Segundo nivel</a:t>
            </a:r>
          </a:p>
          <a:p>
            <a:pPr lvl="2"/>
            <a:r>
              <a:rPr lang="es-ES" noProof="1" smtClean="0"/>
              <a:t>Tercer nivel</a:t>
            </a:r>
          </a:p>
          <a:p>
            <a:pPr lvl="3"/>
            <a:r>
              <a:rPr lang="es-ES" noProof="1" smtClean="0"/>
              <a:t>Cuarto nivel</a:t>
            </a:r>
          </a:p>
          <a:p>
            <a:pPr lvl="4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6184901" y="1600200"/>
            <a:ext cx="5374217" cy="4508500"/>
          </a:xfrm>
        </p:spPr>
        <p:txBody>
          <a:bodyPr rtlCol="0">
            <a:normAutofit/>
          </a:bodyPr>
          <a:lstStyle/>
          <a:p>
            <a:pPr lvl="0"/>
            <a:endParaRPr lang="es-ES" noProof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E5F442C-2C51-4CA9-87E9-4126D7144030}" type="datetime1">
              <a:rPr lang="es-ES" altLang="en-US"/>
              <a:pPr/>
              <a:t>13/04/2022</a:t>
            </a:fld>
            <a:endParaRPr lang="es-E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39259E4-C49E-45BD-ABD8-ECA9EBE4CC44}" type="slidenum">
              <a:rPr lang="en-GB" altLang="es-ES"/>
              <a:pPr/>
              <a:t>‹Nº›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866225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 hasCustomPrompt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s-ES" noProof="1" smtClean="0"/>
              <a:t>Haga clic para modificar el estilo de texto del patrón</a:t>
            </a:r>
          </a:p>
          <a:p>
            <a:pPr lvl="1"/>
            <a:r>
              <a:rPr lang="es-ES" noProof="1" smtClean="0"/>
              <a:t>Segundo nivel</a:t>
            </a:r>
          </a:p>
          <a:p>
            <a:pPr lvl="2"/>
            <a:r>
              <a:rPr lang="es-ES" noProof="1" smtClean="0"/>
              <a:t>Tercer nivel</a:t>
            </a:r>
          </a:p>
          <a:p>
            <a:pPr lvl="3"/>
            <a:r>
              <a:rPr lang="es-ES" noProof="1" smtClean="0"/>
              <a:t>Cuarto nivel</a:t>
            </a:r>
          </a:p>
          <a:p>
            <a:pPr lvl="4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s-ES" noProof="1" smtClean="0"/>
              <a:t>Haga clic para modificar el estilo de texto del patrón</a:t>
            </a:r>
          </a:p>
          <a:p>
            <a:pPr lvl="1"/>
            <a:r>
              <a:rPr lang="es-ES" noProof="1" smtClean="0"/>
              <a:t>Segundo nivel</a:t>
            </a:r>
          </a:p>
          <a:p>
            <a:pPr lvl="2"/>
            <a:r>
              <a:rPr lang="es-ES" noProof="1" smtClean="0"/>
              <a:t>Tercer nivel</a:t>
            </a:r>
          </a:p>
          <a:p>
            <a:pPr lvl="3"/>
            <a:r>
              <a:rPr lang="es-ES" noProof="1" smtClean="0"/>
              <a:t>Cuarto nivel</a:t>
            </a:r>
          </a:p>
          <a:p>
            <a:pPr lvl="4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44EE5-DC25-402A-BC11-100B6906462F}" type="datetime1">
              <a:rPr lang="es-ES" altLang="en-US"/>
              <a:pPr/>
              <a:t>13/04/2022</a:t>
            </a:fld>
            <a:endParaRPr lang="es-E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C92AA-B8B9-4DF2-AB16-DA07F5C4B9D8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58830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017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21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661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978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31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94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084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27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5E26E21-CB3A-47CB-BCCD-EFB62E51E0E1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237B2-27EE-4CF1-BE37-4DEA9C9EB6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17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  <p:sldLayoutId id="2147483786" r:id="rId18"/>
    <p:sldLayoutId id="2147483787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3" name="Text Box 1"/>
          <p:cNvSpPr txBox="1">
            <a:spLocks noChangeArrowheads="1"/>
          </p:cNvSpPr>
          <p:nvPr/>
        </p:nvSpPr>
        <p:spPr bwMode="auto">
          <a:xfrm>
            <a:off x="1497106" y="148431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sz="4400" b="1">
                <a:solidFill>
                  <a:srgbClr val="000000"/>
                </a:solidFill>
              </a:rPr>
              <a:t>      </a:t>
            </a:r>
          </a:p>
        </p:txBody>
      </p:sp>
      <p:sp>
        <p:nvSpPr>
          <p:cNvPr id="771074" name="WordArt 2"/>
          <p:cNvSpPr>
            <a:spLocks noChangeArrowheads="1" noChangeShapeType="1" noTextEdit="1"/>
          </p:cNvSpPr>
          <p:nvPr/>
        </p:nvSpPr>
        <p:spPr bwMode="auto">
          <a:xfrm>
            <a:off x="2595562" y="1156447"/>
            <a:ext cx="7920037" cy="42013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s-ES" sz="3600" kern="10" dirty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LITIASIS RENAL</a:t>
            </a:r>
          </a:p>
        </p:txBody>
      </p:sp>
    </p:spTree>
    <p:extLst>
      <p:ext uri="{BB962C8B-B14F-4D97-AF65-F5344CB8AC3E}">
        <p14:creationId xmlns:p14="http://schemas.microsoft.com/office/powerpoint/2010/main" val="381648932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 smtClean="0"/>
              <a:t>      HIPEROXALURIA</a:t>
            </a:r>
            <a:r>
              <a:rPr lang="en-GB" altLang="es-ES" sz="4000" dirty="0" smtClean="0"/>
              <a:t> </a:t>
            </a:r>
            <a:endParaRPr lang="en-GB" altLang="es-ES" sz="4000" dirty="0"/>
          </a:p>
        </p:txBody>
      </p:sp>
      <p:sp>
        <p:nvSpPr>
          <p:cNvPr id="78950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00012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i="1" dirty="0" err="1" smtClean="0"/>
              <a:t>Hiperoxaluria</a:t>
            </a:r>
            <a:r>
              <a:rPr lang="en-GB" altLang="es-ES" i="1" dirty="0" smtClean="0"/>
              <a:t> </a:t>
            </a:r>
            <a:r>
              <a:rPr lang="en-GB" altLang="es-ES" i="1" dirty="0" err="1" smtClean="0"/>
              <a:t>primaria</a:t>
            </a:r>
            <a:r>
              <a:rPr lang="en-GB" altLang="es-ES" dirty="0" smtClean="0"/>
              <a:t> 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Es</a:t>
            </a:r>
            <a:r>
              <a:rPr lang="en-GB" altLang="es-ES" sz="3200" dirty="0"/>
              <a:t> un </a:t>
            </a:r>
            <a:r>
              <a:rPr lang="en-GB" altLang="es-ES" sz="3200" dirty="0" err="1"/>
              <a:t>trastorno</a:t>
            </a:r>
            <a:r>
              <a:rPr lang="en-GB" altLang="es-ES" sz="3200" dirty="0"/>
              <a:t> </a:t>
            </a:r>
            <a:r>
              <a:rPr lang="en-GB" altLang="es-ES" sz="3200" dirty="0" err="1"/>
              <a:t>genético</a:t>
            </a:r>
            <a:r>
              <a:rPr lang="en-GB" altLang="es-ES" sz="3200" dirty="0"/>
              <a:t>. </a:t>
            </a: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 dirty="0"/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i="1" dirty="0" err="1" smtClean="0"/>
              <a:t>Hiperoxaluria</a:t>
            </a:r>
            <a:r>
              <a:rPr lang="en-GB" altLang="es-ES" i="1" dirty="0" smtClean="0"/>
              <a:t> </a:t>
            </a:r>
            <a:r>
              <a:rPr lang="en-GB" altLang="es-ES" i="1" dirty="0" err="1" smtClean="0"/>
              <a:t>adquirida</a:t>
            </a:r>
            <a:r>
              <a:rPr lang="en-GB" altLang="es-ES" dirty="0" smtClean="0"/>
              <a:t> 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/>
              <a:t>Se </a:t>
            </a:r>
            <a:r>
              <a:rPr lang="en-GB" altLang="es-ES" sz="3200" dirty="0" err="1"/>
              <a:t>asocia</a:t>
            </a:r>
            <a:r>
              <a:rPr lang="en-GB" altLang="es-ES" sz="3200" dirty="0"/>
              <a:t> a </a:t>
            </a:r>
            <a:r>
              <a:rPr lang="en-GB" altLang="es-ES" sz="3200" dirty="0" err="1"/>
              <a:t>enfermedades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inflamatorias</a:t>
            </a:r>
            <a:r>
              <a:rPr lang="en-GB" altLang="es-ES" sz="3200" dirty="0"/>
              <a:t> del </a:t>
            </a:r>
            <a:r>
              <a:rPr lang="en-GB" altLang="es-ES" sz="3200" dirty="0" err="1"/>
              <a:t>intestino</a:t>
            </a:r>
            <a:r>
              <a:rPr lang="en-GB" altLang="es-ES" sz="3200" dirty="0"/>
              <a:t> o a </a:t>
            </a:r>
            <a:r>
              <a:rPr lang="en-GB" altLang="es-ES" sz="3200" dirty="0" err="1"/>
              <a:t>intervenciones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quirúrgicas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derivación</a:t>
            </a:r>
            <a:r>
              <a:rPr lang="en-GB" altLang="es-ES" sz="3200" dirty="0"/>
              <a:t> intestinal </a:t>
            </a:r>
            <a:r>
              <a:rPr lang="en-GB" altLang="es-ES" sz="3200" dirty="0" err="1"/>
              <a:t>que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cursan</a:t>
            </a:r>
            <a:r>
              <a:rPr lang="en-GB" altLang="es-ES" sz="3200" dirty="0"/>
              <a:t> con </a:t>
            </a:r>
            <a:r>
              <a:rPr lang="en-GB" altLang="es-ES" sz="3200" dirty="0" err="1"/>
              <a:t>malabsorción</a:t>
            </a:r>
            <a:r>
              <a:rPr lang="en-GB" altLang="es-ES" sz="3200" dirty="0"/>
              <a:t>. 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41041847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14313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LITIASIS ÚRICA</a:t>
            </a:r>
            <a:r>
              <a:rPr lang="en-GB" altLang="es-ES" sz="4000" dirty="0"/>
              <a:t> </a:t>
            </a:r>
          </a:p>
        </p:txBody>
      </p:sp>
      <p:sp>
        <p:nvSpPr>
          <p:cNvPr id="791554" name="Rectangle 2"/>
          <p:cNvSpPr>
            <a:spLocks noGrp="1" noChangeArrowheads="1"/>
          </p:cNvSpPr>
          <p:nvPr>
            <p:ph idx="1"/>
          </p:nvPr>
        </p:nvSpPr>
        <p:spPr>
          <a:xfrm>
            <a:off x="2152650" y="1285876"/>
            <a:ext cx="8229600" cy="5407025"/>
          </a:xfrm>
        </p:spPr>
        <p:txBody>
          <a:bodyPr/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Gota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primaria</a:t>
            </a:r>
            <a:endParaRPr lang="en-GB" altLang="es-ES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Hemopatías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procesos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mieloproliferativos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leucemias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Enfermedades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digestivas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diarreas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Ingesta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excesiva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purinas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dieta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excesiva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carnes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Administración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fármacos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probenecid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los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salicilatos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altas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dosis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Litiasis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úrica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idiopática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48901704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357188"/>
            <a:ext cx="8229600" cy="11430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LITIASIS INFECCIOSA (ESTRUVITA)</a:t>
            </a:r>
            <a:r>
              <a:rPr lang="en-GB" altLang="es-ES" sz="4000"/>
              <a:t> </a:t>
            </a:r>
          </a:p>
        </p:txBody>
      </p:sp>
      <p:sp>
        <p:nvSpPr>
          <p:cNvPr id="79360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428751"/>
            <a:ext cx="8229600" cy="4525963"/>
          </a:xfrm>
        </p:spPr>
        <p:txBody>
          <a:bodyPr>
            <a:normAutofit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cálculos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cuando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orina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infectada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gérmenes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ureolíticos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Proteus, Staphylococcus, Pseudomonas,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Klebsiella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Serratia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Enterobacter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Ninguna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cepa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Escherichia coli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de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Citrobacter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aislados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presentan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ureolítica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7735875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4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85750"/>
            <a:ext cx="8229600" cy="1143000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PRINCIPALES COMPONENTES CRISTALINOS DE LOS CALCULOS RENALES</a:t>
            </a:r>
          </a:p>
        </p:txBody>
      </p:sp>
      <p:pic>
        <p:nvPicPr>
          <p:cNvPr id="795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435" y="1428750"/>
            <a:ext cx="88138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34213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7" name="Rectangle 1"/>
          <p:cNvSpPr>
            <a:spLocks noGrp="1" noChangeArrowheads="1"/>
          </p:cNvSpPr>
          <p:nvPr>
            <p:ph type="title"/>
          </p:nvPr>
        </p:nvSpPr>
        <p:spPr>
          <a:xfrm>
            <a:off x="2024063" y="714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/>
              <a:t>PATOGENIA</a:t>
            </a:r>
          </a:p>
        </p:txBody>
      </p:sp>
      <p:grpSp>
        <p:nvGrpSpPr>
          <p:cNvPr id="797698" name="18 Grupo"/>
          <p:cNvGrpSpPr>
            <a:grpSpLocks/>
          </p:cNvGrpSpPr>
          <p:nvPr/>
        </p:nvGrpSpPr>
        <p:grpSpPr bwMode="auto">
          <a:xfrm>
            <a:off x="1433512" y="1143000"/>
            <a:ext cx="9196388" cy="5351848"/>
            <a:chOff x="-90488" y="1571612"/>
            <a:chExt cx="9196358" cy="5351861"/>
          </a:xfrm>
        </p:grpSpPr>
        <p:sp>
          <p:nvSpPr>
            <p:cNvPr id="797699" name="AutoShape 2"/>
            <p:cNvSpPr>
              <a:spLocks noChangeArrowheads="1"/>
            </p:cNvSpPr>
            <p:nvPr/>
          </p:nvSpPr>
          <p:spPr bwMode="auto">
            <a:xfrm>
              <a:off x="0" y="1628775"/>
              <a:ext cx="2341563" cy="649288"/>
            </a:xfrm>
            <a:prstGeom prst="downArrowCallout">
              <a:avLst>
                <a:gd name="adj1" fmla="val 90159"/>
                <a:gd name="adj2" fmla="val 90159"/>
                <a:gd name="adj3" fmla="val 16648"/>
                <a:gd name="adj4" fmla="val 6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</a:pPr>
              <a:r>
                <a:rPr lang="en-GB" altLang="es-ES">
                  <a:solidFill>
                    <a:srgbClr val="000000"/>
                  </a:solidFill>
                </a:rPr>
                <a:t>Saturación</a:t>
              </a:r>
            </a:p>
          </p:txBody>
        </p:sp>
        <p:sp>
          <p:nvSpPr>
            <p:cNvPr id="797700" name="Rectangle 6"/>
            <p:cNvSpPr>
              <a:spLocks noChangeArrowheads="1"/>
            </p:cNvSpPr>
            <p:nvPr/>
          </p:nvSpPr>
          <p:spPr bwMode="auto">
            <a:xfrm>
              <a:off x="0" y="2636838"/>
              <a:ext cx="2268538" cy="266382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  <p:sp>
          <p:nvSpPr>
            <p:cNvPr id="797701" name="Text Box 7"/>
            <p:cNvSpPr txBox="1">
              <a:spLocks noChangeArrowheads="1"/>
            </p:cNvSpPr>
            <p:nvPr/>
          </p:nvSpPr>
          <p:spPr bwMode="auto">
            <a:xfrm>
              <a:off x="-90488" y="2513013"/>
              <a:ext cx="244476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</a:pPr>
              <a:r>
                <a:rPr lang="en-GB" altLang="es-ES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797702" name="Text Box 12"/>
            <p:cNvSpPr txBox="1">
              <a:spLocks noChangeArrowheads="1"/>
            </p:cNvSpPr>
            <p:nvPr/>
          </p:nvSpPr>
          <p:spPr bwMode="auto">
            <a:xfrm>
              <a:off x="4500563" y="2643188"/>
              <a:ext cx="2303462" cy="4280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1000"/>
                </a:spcBef>
                <a:buSzPct val="100000"/>
              </a:pPr>
              <a:r>
                <a:rPr lang="en-GB" altLang="es-ES" sz="1600">
                  <a:solidFill>
                    <a:srgbClr val="000000"/>
                  </a:solidFill>
                </a:rPr>
                <a:t>Inhibidores: sust. que se interponen el lugar donde crece un cálculo.(Glucosaminoglucanos, la nefrocalcina y la proteína de Tamm-Horsfall)     cristales de oxalato calcico. (citrato, pirofosfato y Mg)      cristales fe fosfato cálcico.   Quelantes: sust. que se unen a iones litogénicos formando complejos solubles (Mg para oxalato y citrato para el ca).</a:t>
              </a:r>
            </a:p>
          </p:txBody>
        </p:sp>
        <p:grpSp>
          <p:nvGrpSpPr>
            <p:cNvPr id="797703" name="17 Grupo"/>
            <p:cNvGrpSpPr>
              <a:grpSpLocks/>
            </p:cNvGrpSpPr>
            <p:nvPr/>
          </p:nvGrpSpPr>
          <p:grpSpPr bwMode="auto">
            <a:xfrm>
              <a:off x="285720" y="1571612"/>
              <a:ext cx="8820150" cy="5214974"/>
              <a:chOff x="323850" y="1628775"/>
              <a:chExt cx="8820150" cy="5214974"/>
            </a:xfrm>
          </p:grpSpPr>
          <p:sp>
            <p:nvSpPr>
              <p:cNvPr id="797704" name="AutoShape 3"/>
              <p:cNvSpPr>
                <a:spLocks noChangeArrowheads="1"/>
              </p:cNvSpPr>
              <p:nvPr/>
            </p:nvSpPr>
            <p:spPr bwMode="auto">
              <a:xfrm>
                <a:off x="2411413" y="1628775"/>
                <a:ext cx="2017712" cy="649288"/>
              </a:xfrm>
              <a:prstGeom prst="downArrowCallout">
                <a:avLst>
                  <a:gd name="adj1" fmla="val 77689"/>
                  <a:gd name="adj2" fmla="val 77689"/>
                  <a:gd name="adj3" fmla="val 16648"/>
                  <a:gd name="adj4" fmla="val 66667"/>
                </a:avLst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buSzPct val="100000"/>
                </a:pPr>
                <a:r>
                  <a:rPr lang="en-GB" altLang="es-ES">
                    <a:solidFill>
                      <a:srgbClr val="000000"/>
                    </a:solidFill>
                  </a:rPr>
                  <a:t>Nucleación</a:t>
                </a:r>
              </a:p>
            </p:txBody>
          </p:sp>
          <p:sp>
            <p:nvSpPr>
              <p:cNvPr id="797705" name="AutoShape 4"/>
              <p:cNvSpPr>
                <a:spLocks noChangeArrowheads="1"/>
              </p:cNvSpPr>
              <p:nvPr/>
            </p:nvSpPr>
            <p:spPr bwMode="auto">
              <a:xfrm>
                <a:off x="4500563" y="1628775"/>
                <a:ext cx="2305050" cy="649288"/>
              </a:xfrm>
              <a:prstGeom prst="downArrowCallout">
                <a:avLst>
                  <a:gd name="adj1" fmla="val 88753"/>
                  <a:gd name="adj2" fmla="val 88753"/>
                  <a:gd name="adj3" fmla="val 16648"/>
                  <a:gd name="adj4" fmla="val 66667"/>
                </a:avLst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buSzPct val="100000"/>
                </a:pPr>
                <a:r>
                  <a:rPr lang="en-GB" altLang="es-ES">
                    <a:solidFill>
                      <a:srgbClr val="000000"/>
                    </a:solidFill>
                  </a:rPr>
                  <a:t>Inhibición de la cristal.</a:t>
                </a:r>
              </a:p>
            </p:txBody>
          </p:sp>
          <p:sp>
            <p:nvSpPr>
              <p:cNvPr id="797706" name="AutoShape 5"/>
              <p:cNvSpPr>
                <a:spLocks noChangeArrowheads="1"/>
              </p:cNvSpPr>
              <p:nvPr/>
            </p:nvSpPr>
            <p:spPr bwMode="auto">
              <a:xfrm>
                <a:off x="6877050" y="1628775"/>
                <a:ext cx="2266950" cy="577850"/>
              </a:xfrm>
              <a:prstGeom prst="downArrowCallout">
                <a:avLst>
                  <a:gd name="adj1" fmla="val 98077"/>
                  <a:gd name="adj2" fmla="val 98077"/>
                  <a:gd name="adj3" fmla="val 16648"/>
                  <a:gd name="adj4" fmla="val 66667"/>
                </a:avLst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buSzPct val="100000"/>
                </a:pPr>
                <a:r>
                  <a:rPr lang="en-GB" altLang="es-ES">
                    <a:solidFill>
                      <a:srgbClr val="000000"/>
                    </a:solidFill>
                  </a:rPr>
                  <a:t>Disminución del V.U</a:t>
                </a:r>
              </a:p>
            </p:txBody>
          </p:sp>
          <p:sp>
            <p:nvSpPr>
              <p:cNvPr id="797707" name="Text Box 8"/>
              <p:cNvSpPr txBox="1">
                <a:spLocks noChangeArrowheads="1"/>
              </p:cNvSpPr>
              <p:nvPr/>
            </p:nvSpPr>
            <p:spPr bwMode="auto">
              <a:xfrm>
                <a:off x="323850" y="3141663"/>
                <a:ext cx="1511300" cy="2033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ts val="1125"/>
                  </a:spcBef>
                  <a:buSzPct val="100000"/>
                </a:pPr>
                <a:r>
                  <a:rPr lang="en-GB" altLang="es-ES">
                    <a:solidFill>
                      <a:srgbClr val="000000"/>
                    </a:solidFill>
                  </a:rPr>
                  <a:t>Paso de orina sobresaturada, por una o varias sales litógenas.</a:t>
                </a:r>
              </a:p>
            </p:txBody>
          </p:sp>
          <p:sp>
            <p:nvSpPr>
              <p:cNvPr id="797708" name="Rectangle 9"/>
              <p:cNvSpPr>
                <a:spLocks noChangeArrowheads="1"/>
              </p:cNvSpPr>
              <p:nvPr/>
            </p:nvSpPr>
            <p:spPr bwMode="auto">
              <a:xfrm>
                <a:off x="2411413" y="2636838"/>
                <a:ext cx="2016125" cy="3097212"/>
              </a:xfrm>
              <a:prstGeom prst="rect">
                <a:avLst/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ts val="600"/>
                  </a:spcBef>
                  <a:buSzPct val="100000"/>
                  <a:buFont typeface="Times New Roman" panose="02020603050405020304" pitchFamily="18" charset="0"/>
                  <a:buChar char="•"/>
                </a:pPr>
                <a:endParaRPr lang="es-ES" altLang="es-ES"/>
              </a:p>
            </p:txBody>
          </p:sp>
          <p:sp>
            <p:nvSpPr>
              <p:cNvPr id="797709" name="Text Box 10"/>
              <p:cNvSpPr txBox="1">
                <a:spLocks noChangeArrowheads="1"/>
              </p:cNvSpPr>
              <p:nvPr/>
            </p:nvSpPr>
            <p:spPr bwMode="auto">
              <a:xfrm>
                <a:off x="2411413" y="2852738"/>
                <a:ext cx="1944687" cy="3254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ts val="450"/>
                  </a:spcBef>
                  <a:buSzPct val="100000"/>
                </a:pPr>
                <a:r>
                  <a:rPr lang="en-GB" altLang="es-ES">
                    <a:solidFill>
                      <a:srgbClr val="000000"/>
                    </a:solidFill>
                  </a:rPr>
                  <a:t>Moléculas en solución no pueden mantenerse aisladas entre sí y se agrupan para formar una estructura cristalina primitiva. </a:t>
                </a:r>
              </a:p>
              <a:p>
                <a:pPr>
                  <a:spcBef>
                    <a:spcPts val="1125"/>
                  </a:spcBef>
                  <a:buSzPct val="100000"/>
                </a:pPr>
                <a:endParaRPr lang="en-GB" altLang="es-ES">
                  <a:solidFill>
                    <a:srgbClr val="000000"/>
                  </a:solidFill>
                </a:endParaRPr>
              </a:p>
            </p:txBody>
          </p:sp>
          <p:sp>
            <p:nvSpPr>
              <p:cNvPr id="797710" name="Rectangle 11"/>
              <p:cNvSpPr>
                <a:spLocks noChangeArrowheads="1"/>
              </p:cNvSpPr>
              <p:nvPr/>
            </p:nvSpPr>
            <p:spPr bwMode="auto">
              <a:xfrm>
                <a:off x="4467254" y="2622587"/>
                <a:ext cx="2376487" cy="4221162"/>
              </a:xfrm>
              <a:prstGeom prst="rect">
                <a:avLst/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ts val="600"/>
                  </a:spcBef>
                  <a:buSzPct val="100000"/>
                  <a:buFont typeface="Times New Roman" panose="02020603050405020304" pitchFamily="18" charset="0"/>
                  <a:buChar char="•"/>
                </a:pPr>
                <a:endParaRPr lang="es-ES" altLang="es-ES"/>
              </a:p>
            </p:txBody>
          </p:sp>
          <p:sp>
            <p:nvSpPr>
              <p:cNvPr id="797711" name="Rectangle 15"/>
              <p:cNvSpPr>
                <a:spLocks noChangeArrowheads="1"/>
              </p:cNvSpPr>
              <p:nvPr/>
            </p:nvSpPr>
            <p:spPr bwMode="auto">
              <a:xfrm>
                <a:off x="6948488" y="2636838"/>
                <a:ext cx="2195512" cy="4032250"/>
              </a:xfrm>
              <a:prstGeom prst="rect">
                <a:avLst/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ts val="600"/>
                  </a:spcBef>
                  <a:buSzPct val="100000"/>
                  <a:buFont typeface="Times New Roman" panose="02020603050405020304" pitchFamily="18" charset="0"/>
                  <a:buChar char="•"/>
                </a:pPr>
                <a:endParaRPr lang="es-ES" altLang="es-ES"/>
              </a:p>
            </p:txBody>
          </p:sp>
          <p:sp>
            <p:nvSpPr>
              <p:cNvPr id="797712" name="Text Box 16"/>
              <p:cNvSpPr txBox="1">
                <a:spLocks noChangeArrowheads="1"/>
              </p:cNvSpPr>
              <p:nvPr/>
            </p:nvSpPr>
            <p:spPr bwMode="auto">
              <a:xfrm>
                <a:off x="7019925" y="2781300"/>
                <a:ext cx="2124075" cy="3798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ts val="1000"/>
                  </a:spcBef>
                  <a:buSzPct val="100000"/>
                </a:pPr>
                <a:r>
                  <a:rPr lang="en-GB" altLang="es-ES" sz="1600">
                    <a:solidFill>
                      <a:srgbClr val="000000"/>
                    </a:solidFill>
                  </a:rPr>
                  <a:t>La reducción del volumen de orina: aumenta la concentración de sales.</a:t>
                </a:r>
              </a:p>
              <a:p>
                <a:pPr>
                  <a:spcBef>
                    <a:spcPts val="1000"/>
                  </a:spcBef>
                  <a:buSzPct val="100000"/>
                </a:pPr>
                <a:r>
                  <a:rPr lang="en-GB" altLang="es-ES" sz="1600">
                    <a:solidFill>
                      <a:srgbClr val="000000"/>
                    </a:solidFill>
                  </a:rPr>
                  <a:t>la éstasis urinaria: favorece el crecimiento del núcleo primitivo y retiene más tiempo en el sistema urinario los núcleos cristalinos formados. </a:t>
                </a:r>
              </a:p>
              <a:p>
                <a:pPr>
                  <a:spcBef>
                    <a:spcPts val="1000"/>
                  </a:spcBef>
                  <a:buSzPct val="100000"/>
                </a:pPr>
                <a:endParaRPr lang="en-GB" altLang="es-ES" sz="16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97713" name="19 CuadroTexto"/>
          <p:cNvSpPr txBox="1">
            <a:spLocks noChangeArrowheads="1"/>
          </p:cNvSpPr>
          <p:nvPr/>
        </p:nvSpPr>
        <p:spPr bwMode="auto">
          <a:xfrm>
            <a:off x="6024563" y="2308226"/>
            <a:ext cx="2214562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altLang="es-ES">
                <a:latin typeface="Arial" panose="020B0604020202020204" pitchFamily="34" charset="0"/>
              </a:rPr>
              <a:t>Inhibidores: sust. Que interponen que interponen en el lugar que crece un calculo. Cristales de oxalato de calcio. Cristales de fosfato de calcio. Quelantes: sust. Que se unen a los iones litogenicos formando complejos solubles.</a:t>
            </a:r>
          </a:p>
        </p:txBody>
      </p:sp>
    </p:spTree>
    <p:extLst>
      <p:ext uri="{BB962C8B-B14F-4D97-AF65-F5344CB8AC3E}">
        <p14:creationId xmlns:p14="http://schemas.microsoft.com/office/powerpoint/2010/main" val="194253060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5" name="Rectangle 2"/>
          <p:cNvSpPr>
            <a:spLocks noGrp="1" noChangeArrowheads="1"/>
          </p:cNvSpPr>
          <p:nvPr>
            <p:ph idx="1"/>
          </p:nvPr>
        </p:nvSpPr>
        <p:spPr>
          <a:xfrm>
            <a:off x="2009775" y="100012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Alteración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del pH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urinario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Formación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cálculos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* De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úrico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pH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* De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estruvita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pH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alcalino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* De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cistina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pH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Fosfato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pH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alcalino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influye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absoluto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en los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cálculos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oxalato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cálcico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293652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411384" y="465772"/>
            <a:ext cx="8229600" cy="1143001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</a:pPr>
            <a:r>
              <a:rPr lang="en-GB" altLang="es-ES" sz="4000" dirty="0"/>
              <a:t>	</a:t>
            </a:r>
            <a:r>
              <a:rPr lang="en-GB" altLang="es-ES" sz="4000" dirty="0" smtClean="0"/>
              <a:t>   </a:t>
            </a:r>
            <a:r>
              <a:rPr lang="en-GB" altLang="es-ES" sz="4000" b="1" dirty="0" smtClean="0"/>
              <a:t>CUADRO </a:t>
            </a:r>
            <a:r>
              <a:rPr lang="en-GB" altLang="es-ES" sz="4000" b="1" dirty="0"/>
              <a:t>CLINICO</a:t>
            </a:r>
          </a:p>
        </p:txBody>
      </p:sp>
      <p:sp>
        <p:nvSpPr>
          <p:cNvPr id="801794" name="Rectangle 2"/>
          <p:cNvSpPr>
            <a:spLocks noGrp="1" noChangeArrowheads="1"/>
          </p:cNvSpPr>
          <p:nvPr>
            <p:ph idx="1"/>
          </p:nvPr>
        </p:nvSpPr>
        <p:spPr>
          <a:xfrm>
            <a:off x="1535113" y="1974792"/>
            <a:ext cx="8229600" cy="4819650"/>
          </a:xfrm>
        </p:spPr>
        <p:txBody>
          <a:bodyPr/>
          <a:lstStyle/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Cálculo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fijo</a:t>
            </a:r>
            <a:r>
              <a:rPr lang="en-GB" altLang="es-ES" dirty="0" smtClean="0"/>
              <a:t> en la </a:t>
            </a:r>
            <a:r>
              <a:rPr lang="en-GB" altLang="es-ES" dirty="0" err="1" smtClean="0"/>
              <a:t>papila</a:t>
            </a:r>
            <a:r>
              <a:rPr lang="en-GB" altLang="es-ES" dirty="0" smtClean="0"/>
              <a:t> o el </a:t>
            </a:r>
            <a:r>
              <a:rPr lang="en-GB" altLang="es-ES" dirty="0" err="1" smtClean="0"/>
              <a:t>sistema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excretor</a:t>
            </a:r>
            <a:r>
              <a:rPr lang="en-GB" altLang="es-ES" dirty="0" smtClean="0"/>
              <a:t>: </a:t>
            </a:r>
            <a:r>
              <a:rPr lang="en-GB" altLang="es-ES" dirty="0" err="1" smtClean="0"/>
              <a:t>asintomático</a:t>
            </a:r>
            <a:r>
              <a:rPr lang="en-GB" altLang="es-ES" dirty="0" smtClean="0"/>
              <a:t> (</a:t>
            </a:r>
            <a:r>
              <a:rPr lang="en-GB" altLang="es-ES" dirty="0" err="1" smtClean="0"/>
              <a:t>hematuria</a:t>
            </a:r>
            <a:r>
              <a:rPr lang="en-GB" altLang="es-ES" dirty="0" smtClean="0"/>
              <a:t> macro o </a:t>
            </a:r>
            <a:r>
              <a:rPr lang="en-GB" altLang="es-ES" dirty="0" err="1" smtClean="0"/>
              <a:t>microscópica</a:t>
            </a:r>
            <a:r>
              <a:rPr lang="en-GB" altLang="es-ES" dirty="0" smtClean="0"/>
              <a:t>).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Cálculo</a:t>
            </a:r>
            <a:r>
              <a:rPr lang="en-GB" altLang="es-ES" dirty="0" smtClean="0"/>
              <a:t> se </a:t>
            </a:r>
            <a:r>
              <a:rPr lang="en-GB" altLang="es-ES" dirty="0" err="1" smtClean="0"/>
              <a:t>desprende</a:t>
            </a:r>
            <a:r>
              <a:rPr lang="en-GB" altLang="es-ES" dirty="0" smtClean="0"/>
              <a:t> y </a:t>
            </a:r>
            <a:r>
              <a:rPr lang="en-GB" altLang="es-ES" dirty="0" err="1" smtClean="0"/>
              <a:t>desciende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por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vía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urinaria</a:t>
            </a:r>
            <a:r>
              <a:rPr lang="en-GB" altLang="es-ES" dirty="0" smtClean="0"/>
              <a:t>: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Dolor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agudo</a:t>
            </a:r>
            <a:r>
              <a:rPr lang="en-GB" altLang="es-ES" dirty="0" smtClean="0"/>
              <a:t> (</a:t>
            </a:r>
            <a:r>
              <a:rPr lang="en-GB" altLang="es-ES" dirty="0" err="1" smtClean="0"/>
              <a:t>cólico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nefrítico</a:t>
            </a:r>
            <a:r>
              <a:rPr lang="en-GB" altLang="es-ES" dirty="0" smtClean="0"/>
              <a:t>).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Inicialmente</a:t>
            </a:r>
            <a:r>
              <a:rPr lang="en-GB" altLang="es-ES" dirty="0" smtClean="0"/>
              <a:t> a </a:t>
            </a:r>
            <a:r>
              <a:rPr lang="en-GB" altLang="es-ES" dirty="0" err="1" smtClean="0"/>
              <a:t>nivel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fosa</a:t>
            </a:r>
            <a:r>
              <a:rPr lang="en-GB" altLang="es-ES" dirty="0" smtClean="0"/>
              <a:t> lumbar, gradual y se </a:t>
            </a:r>
            <a:r>
              <a:rPr lang="en-GB" altLang="es-ES" dirty="0" err="1" smtClean="0"/>
              <a:t>hace</a:t>
            </a:r>
            <a:r>
              <a:rPr lang="en-GB" altLang="es-ES" dirty="0" smtClean="0"/>
              <a:t> intolerable, </a:t>
            </a:r>
            <a:r>
              <a:rPr lang="en-GB" altLang="es-ES" dirty="0" err="1" smtClean="0"/>
              <a:t>puede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permanecer</a:t>
            </a:r>
            <a:r>
              <a:rPr lang="en-GB" altLang="es-ES" dirty="0" smtClean="0"/>
              <a:t> a </a:t>
            </a:r>
            <a:r>
              <a:rPr lang="en-GB" altLang="es-ES" dirty="0" err="1" smtClean="0"/>
              <a:t>nivel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fosa</a:t>
            </a:r>
            <a:r>
              <a:rPr lang="en-GB" altLang="es-ES" dirty="0" smtClean="0"/>
              <a:t> lumbar o </a:t>
            </a:r>
            <a:r>
              <a:rPr lang="en-GB" altLang="es-ES" dirty="0" err="1" smtClean="0"/>
              <a:t>irradiarse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inicialmente</a:t>
            </a:r>
            <a:r>
              <a:rPr lang="en-GB" altLang="es-ES" dirty="0" smtClean="0"/>
              <a:t> al </a:t>
            </a:r>
            <a:r>
              <a:rPr lang="en-GB" altLang="es-ES" dirty="0" err="1" smtClean="0"/>
              <a:t>flanco</a:t>
            </a:r>
            <a:r>
              <a:rPr lang="en-GB" altLang="es-ES" dirty="0" smtClean="0"/>
              <a:t> abdominal y </a:t>
            </a:r>
            <a:r>
              <a:rPr lang="en-GB" altLang="es-ES" dirty="0" err="1" smtClean="0"/>
              <a:t>posteriormente</a:t>
            </a:r>
            <a:r>
              <a:rPr lang="en-GB" altLang="es-ES" dirty="0" smtClean="0"/>
              <a:t> a la </a:t>
            </a:r>
            <a:r>
              <a:rPr lang="en-GB" altLang="es-ES" dirty="0" err="1" smtClean="0"/>
              <a:t>zona</a:t>
            </a:r>
            <a:r>
              <a:rPr lang="en-GB" altLang="es-ES" dirty="0" smtClean="0"/>
              <a:t> testicular o vulva </a:t>
            </a:r>
            <a:r>
              <a:rPr lang="en-GB" altLang="es-ES" dirty="0" err="1" smtClean="0"/>
              <a:t>ipsilateral</a:t>
            </a:r>
            <a:r>
              <a:rPr lang="en-GB" altLang="es-ES" dirty="0" smtClean="0"/>
              <a:t>.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Si el </a:t>
            </a:r>
            <a:r>
              <a:rPr lang="en-GB" altLang="es-ES" dirty="0" err="1" smtClean="0"/>
              <a:t>dolor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migra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hacia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abajo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indica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el </a:t>
            </a:r>
            <a:r>
              <a:rPr lang="en-GB" altLang="es-ES" dirty="0" err="1" smtClean="0"/>
              <a:t>cálculo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desciende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por</a:t>
            </a:r>
            <a:r>
              <a:rPr lang="en-GB" altLang="es-ES" dirty="0" smtClean="0"/>
              <a:t> el </a:t>
            </a:r>
            <a:r>
              <a:rPr lang="en-GB" altLang="es-ES" dirty="0" err="1" smtClean="0"/>
              <a:t>uréter</a:t>
            </a:r>
            <a:r>
              <a:rPr lang="en-GB" altLang="es-ES" dirty="0" smtClean="0"/>
              <a:t>.</a:t>
            </a:r>
          </a:p>
          <a:p>
            <a:pPr lvl="1"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 dirty="0"/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57711036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CUADRO CLINICO</a:t>
            </a:r>
          </a:p>
        </p:txBody>
      </p:sp>
      <p:sp>
        <p:nvSpPr>
          <p:cNvPr id="80384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357313"/>
            <a:ext cx="8229600" cy="4525962"/>
          </a:xfrm>
        </p:spPr>
        <p:txBody>
          <a:bodyPr/>
          <a:lstStyle/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Es frecuente: náuseas, vómitos y en ocasiones íleo paralítico, así como de hematuria microscópica o macroscópica.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Cuando el cálculo está en la porción intravesical del uréter produce síndrome miccional o dolor en la zona genital.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Otro tipo de manifestaciones: infecciones urinarias, la uropatía obstructiva y la expulsión de pequeñas concreciones semejantes a arena (arenilla) con dolor moderado</a:t>
            </a:r>
          </a:p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</p:txBody>
      </p:sp>
      <p:pic>
        <p:nvPicPr>
          <p:cNvPr id="803843" name="Picture 5" descr="MCj0433824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5346700"/>
            <a:ext cx="15113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24922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8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15888"/>
            <a:ext cx="8229600" cy="1312862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ESTUDIO METABÓLICO DEL PACIENTE CON LITIASIS</a:t>
            </a:r>
            <a:r>
              <a:rPr lang="en-GB" altLang="es-ES" sz="4000" dirty="0"/>
              <a:t> </a:t>
            </a:r>
          </a:p>
        </p:txBody>
      </p:sp>
      <p:sp>
        <p:nvSpPr>
          <p:cNvPr id="80589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189163"/>
            <a:ext cx="8229600" cy="4525962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El </a:t>
            </a:r>
            <a:r>
              <a:rPr lang="en-GB" altLang="es-ES" dirty="0" err="1" smtClean="0"/>
              <a:t>objetivo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identificar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alteración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específica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causante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formación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cálculos</a:t>
            </a:r>
            <a:r>
              <a:rPr lang="en-GB" altLang="es-ES" dirty="0" smtClean="0"/>
              <a:t> en el </a:t>
            </a:r>
            <a:r>
              <a:rPr lang="en-GB" altLang="es-ES" dirty="0" err="1" smtClean="0"/>
              <a:t>paciente</a:t>
            </a:r>
            <a:r>
              <a:rPr lang="en-GB" altLang="es-ES" dirty="0" smtClean="0"/>
              <a:t>, a fin de </a:t>
            </a:r>
            <a:r>
              <a:rPr lang="en-GB" altLang="es-ES" dirty="0" err="1" smtClean="0"/>
              <a:t>poder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aplicar</a:t>
            </a:r>
            <a:r>
              <a:rPr lang="en-GB" altLang="es-ES" dirty="0" smtClean="0"/>
              <a:t> un </a:t>
            </a:r>
            <a:r>
              <a:rPr lang="en-GB" altLang="es-ES" dirty="0" err="1" smtClean="0"/>
              <a:t>tratamiento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específico</a:t>
            </a:r>
            <a:r>
              <a:rPr lang="en-GB" altLang="es-ES" dirty="0" smtClean="0"/>
              <a:t> e </a:t>
            </a:r>
            <a:r>
              <a:rPr lang="en-GB" altLang="es-ES" dirty="0" err="1" smtClean="0"/>
              <a:t>individualizado</a:t>
            </a:r>
            <a:r>
              <a:rPr lang="en-GB" altLang="es-E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835237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7" name="Rectangle 1"/>
          <p:cNvSpPr>
            <a:spLocks noGrp="1" noChangeArrowheads="1"/>
          </p:cNvSpPr>
          <p:nvPr>
            <p:ph type="title"/>
          </p:nvPr>
        </p:nvSpPr>
        <p:spPr>
          <a:xfrm>
            <a:off x="1962496" y="279516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MODO DE REALIZACIÓN DEL ESTUDIO</a:t>
            </a:r>
            <a:r>
              <a:rPr lang="en-GB" altLang="es-ES" sz="4000" dirty="0"/>
              <a:t> </a:t>
            </a:r>
          </a:p>
        </p:txBody>
      </p:sp>
      <p:pic>
        <p:nvPicPr>
          <p:cNvPr id="807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46" y="1679170"/>
            <a:ext cx="6307137" cy="482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7939" name="Text Box 3"/>
          <p:cNvSpPr txBox="1">
            <a:spLocks noChangeArrowheads="1"/>
          </p:cNvSpPr>
          <p:nvPr/>
        </p:nvSpPr>
        <p:spPr bwMode="auto">
          <a:xfrm>
            <a:off x="2723054" y="5231304"/>
            <a:ext cx="1331913" cy="10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000"/>
              </a:spcBef>
              <a:buSzPct val="100000"/>
            </a:pPr>
            <a:r>
              <a:rPr lang="en-GB" altLang="es-ES" sz="1600" dirty="0">
                <a:solidFill>
                  <a:srgbClr val="000000"/>
                </a:solidFill>
              </a:rPr>
              <a:t>*</a:t>
            </a:r>
            <a:r>
              <a:rPr lang="en-GB" altLang="es-ES" sz="1600" dirty="0" err="1">
                <a:solidFill>
                  <a:srgbClr val="000000"/>
                </a:solidFill>
              </a:rPr>
              <a:t>veces</a:t>
            </a:r>
            <a:r>
              <a:rPr lang="en-GB" altLang="es-ES" sz="1600" dirty="0">
                <a:solidFill>
                  <a:srgbClr val="000000"/>
                </a:solidFill>
              </a:rPr>
              <a:t> </a:t>
            </a:r>
            <a:r>
              <a:rPr lang="en-GB" altLang="es-ES" sz="1600" dirty="0" err="1">
                <a:solidFill>
                  <a:srgbClr val="000000"/>
                </a:solidFill>
              </a:rPr>
              <a:t>que</a:t>
            </a:r>
            <a:r>
              <a:rPr lang="en-GB" altLang="es-ES" sz="1600" dirty="0">
                <a:solidFill>
                  <a:srgbClr val="000000"/>
                </a:solidFill>
              </a:rPr>
              <a:t> se </a:t>
            </a:r>
            <a:r>
              <a:rPr lang="en-GB" altLang="es-ES" sz="1600" dirty="0" err="1">
                <a:solidFill>
                  <a:srgbClr val="000000"/>
                </a:solidFill>
              </a:rPr>
              <a:t>recoge</a:t>
            </a:r>
            <a:r>
              <a:rPr lang="en-GB" altLang="es-ES" sz="1600" dirty="0">
                <a:solidFill>
                  <a:srgbClr val="000000"/>
                </a:solidFill>
              </a:rPr>
              <a:t> </a:t>
            </a:r>
            <a:r>
              <a:rPr lang="en-GB" altLang="es-ES" sz="1600" dirty="0" err="1">
                <a:solidFill>
                  <a:srgbClr val="000000"/>
                </a:solidFill>
              </a:rPr>
              <a:t>una</a:t>
            </a:r>
            <a:r>
              <a:rPr lang="en-GB" altLang="es-ES" sz="1600" dirty="0">
                <a:solidFill>
                  <a:srgbClr val="000000"/>
                </a:solidFill>
              </a:rPr>
              <a:t> </a:t>
            </a:r>
            <a:r>
              <a:rPr lang="en-GB" altLang="es-ES" sz="1600" dirty="0" err="1">
                <a:solidFill>
                  <a:srgbClr val="000000"/>
                </a:solidFill>
              </a:rPr>
              <a:t>muestra</a:t>
            </a:r>
            <a:r>
              <a:rPr lang="en-GB" altLang="es-ES" sz="1600" dirty="0">
                <a:solidFill>
                  <a:srgbClr val="000000"/>
                </a:solidFill>
              </a:rPr>
              <a:t> en 24h</a:t>
            </a:r>
          </a:p>
        </p:txBody>
      </p:sp>
    </p:spTree>
    <p:extLst>
      <p:ext uri="{BB962C8B-B14F-4D97-AF65-F5344CB8AC3E}">
        <p14:creationId xmlns:p14="http://schemas.microsoft.com/office/powerpoint/2010/main" val="224361416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31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6" y="1320800"/>
            <a:ext cx="374491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5203" name="Rectangle 1"/>
          <p:cNvSpPr>
            <a:spLocks noGrp="1" noChangeArrowheads="1"/>
          </p:cNvSpPr>
          <p:nvPr>
            <p:ph type="title"/>
          </p:nvPr>
        </p:nvSpPr>
        <p:spPr>
          <a:xfrm>
            <a:off x="3261360" y="322637"/>
            <a:ext cx="8229600" cy="1143000"/>
          </a:xfrm>
          <a:ln>
            <a:miter/>
          </a:ln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CONCEPTO</a:t>
            </a:r>
            <a:endParaRPr lang="es-ES" alt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3123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809751" y="1071563"/>
            <a:ext cx="4786313" cy="4525962"/>
          </a:xfrm>
        </p:spPr>
        <p:txBody>
          <a:bodyPr>
            <a:normAutofit/>
          </a:bodyPr>
          <a:lstStyle/>
          <a:p>
            <a:pPr algn="just"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denominada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urolitiasis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nefrolitiasis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Causada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presencia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cálculos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piedras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el interior de los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riñones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urinarias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uréteres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vejiga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uretra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cálculos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componen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sustancias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normales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orina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concentrado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solidificado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603712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8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MODO DE REALIZACIÓN DEL ESTUDIO</a:t>
            </a:r>
          </a:p>
        </p:txBody>
      </p:sp>
      <p:sp>
        <p:nvSpPr>
          <p:cNvPr id="80998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785938"/>
            <a:ext cx="8229600" cy="4525962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El </a:t>
            </a:r>
            <a:r>
              <a:rPr lang="en-GB" altLang="es-ES" dirty="0" err="1" smtClean="0"/>
              <a:t>estudio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metabólico</a:t>
            </a:r>
            <a:r>
              <a:rPr lang="en-GB" altLang="es-ES" dirty="0" smtClean="0"/>
              <a:t> se </a:t>
            </a:r>
            <a:r>
              <a:rPr lang="en-GB" altLang="es-ES" dirty="0" err="1" smtClean="0"/>
              <a:t>completa</a:t>
            </a:r>
            <a:r>
              <a:rPr lang="en-GB" altLang="es-ES" dirty="0" smtClean="0"/>
              <a:t> con </a:t>
            </a:r>
            <a:r>
              <a:rPr lang="en-GB" altLang="es-ES" dirty="0" err="1" smtClean="0"/>
              <a:t>una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radiografía</a:t>
            </a:r>
            <a:r>
              <a:rPr lang="en-GB" altLang="es-ES" dirty="0" smtClean="0"/>
              <a:t> simple de abdomen y con </a:t>
            </a:r>
            <a:r>
              <a:rPr lang="en-GB" altLang="es-ES" dirty="0" err="1" smtClean="0"/>
              <a:t>una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ecografía</a:t>
            </a:r>
            <a:r>
              <a:rPr lang="en-GB" altLang="es-ES" dirty="0" smtClean="0"/>
              <a:t> abdominal con el </a:t>
            </a:r>
            <a:r>
              <a:rPr lang="en-GB" altLang="es-ES" dirty="0" err="1" smtClean="0"/>
              <a:t>objetivo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visualizar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litiasis</a:t>
            </a:r>
            <a:r>
              <a:rPr lang="en-GB" altLang="es-ES" dirty="0" smtClean="0"/>
              <a:t> y </a:t>
            </a:r>
            <a:r>
              <a:rPr lang="en-GB" altLang="es-ES" dirty="0" err="1" smtClean="0"/>
              <a:t>descartar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obstrucción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vía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urinaria</a:t>
            </a:r>
            <a:r>
              <a:rPr lang="en-GB" altLang="es-ES" dirty="0" smtClean="0"/>
              <a:t>. La </a:t>
            </a:r>
            <a:r>
              <a:rPr lang="en-GB" altLang="es-ES" dirty="0" err="1" smtClean="0"/>
              <a:t>urografía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intravenosa</a:t>
            </a:r>
            <a:r>
              <a:rPr lang="en-GB" altLang="es-ES" dirty="0" smtClean="0"/>
              <a:t> se </a:t>
            </a:r>
            <a:r>
              <a:rPr lang="en-GB" altLang="es-ES" dirty="0" err="1" smtClean="0"/>
              <a:t>reserva</a:t>
            </a:r>
            <a:r>
              <a:rPr lang="en-GB" altLang="es-ES" dirty="0" smtClean="0"/>
              <a:t> para </a:t>
            </a:r>
            <a:r>
              <a:rPr lang="en-GB" altLang="es-ES" dirty="0" err="1" smtClean="0"/>
              <a:t>casos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no se </a:t>
            </a:r>
            <a:r>
              <a:rPr lang="en-GB" altLang="es-ES" dirty="0" err="1" smtClean="0"/>
              <a:t>hayan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dilucidado</a:t>
            </a:r>
            <a:r>
              <a:rPr lang="en-GB" altLang="es-ES" dirty="0" smtClean="0"/>
              <a:t> con </a:t>
            </a:r>
            <a:r>
              <a:rPr lang="en-GB" altLang="es-ES" dirty="0" err="1" smtClean="0"/>
              <a:t>las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pruebas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anteriores</a:t>
            </a:r>
            <a:r>
              <a:rPr lang="en-GB" altLang="es-E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32705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DIAGNOSTICO</a:t>
            </a:r>
          </a:p>
        </p:txBody>
      </p:sp>
      <p:sp>
        <p:nvSpPr>
          <p:cNvPr id="8120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8600" cy="4525963"/>
          </a:xfrm>
        </p:spPr>
        <p:txBody>
          <a:bodyPr/>
          <a:lstStyle/>
          <a:p>
            <a:pPr algn="ctr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Exploración con medio de contraste.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Por medio de la introducción de un medio de contraste por vía venosa, dibuja la morfología de los riñones y a su paso, el resto del tracto urinario. </a:t>
            </a:r>
          </a:p>
        </p:txBody>
      </p:sp>
      <p:pic>
        <p:nvPicPr>
          <p:cNvPr id="812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1627189"/>
            <a:ext cx="3816350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03360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DIAGNOSTICO</a:t>
            </a:r>
          </a:p>
        </p:txBody>
      </p:sp>
      <p:sp>
        <p:nvSpPr>
          <p:cNvPr id="8140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03388" y="2357438"/>
            <a:ext cx="4038600" cy="4525962"/>
          </a:xfrm>
        </p:spPr>
        <p:txBody>
          <a:bodyPr/>
          <a:lstStyle/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Ultrasonido donde se muestra hidronefrosis por litiasis ureteral obstructiva. </a:t>
            </a:r>
            <a:br>
              <a:rPr lang="en-GB" altLang="es-ES" smtClean="0"/>
            </a:br>
            <a:endParaRPr lang="en-GB" altLang="es-ES" smtClean="0"/>
          </a:p>
        </p:txBody>
      </p:sp>
      <p:pic>
        <p:nvPicPr>
          <p:cNvPr id="814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3" y="1628776"/>
            <a:ext cx="467995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251809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29" name="Rectangle 1"/>
          <p:cNvSpPr>
            <a:spLocks noGrp="1" noChangeArrowheads="1"/>
          </p:cNvSpPr>
          <p:nvPr>
            <p:ph type="title"/>
          </p:nvPr>
        </p:nvSpPr>
        <p:spPr>
          <a:xfrm>
            <a:off x="1919288" y="1316039"/>
            <a:ext cx="8229600" cy="5113337"/>
          </a:xfrm>
        </p:spPr>
        <p:txBody>
          <a:bodyPr>
            <a:normAutofit fontScale="90000"/>
          </a:bodyPr>
          <a:lstStyle/>
          <a:p>
            <a:pPr marL="325438" indent="-325438" algn="just">
              <a:spcBef>
                <a:spcPts val="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/>
              <a:t>Tto. conservador: hidratación suficiente para que el volumen urinario esté próximo a los 2 L y una ingesta de sodio inferior a 100 mEq/día.</a:t>
            </a:r>
            <a:br>
              <a:rPr lang="en-GB" altLang="es-ES" sz="2800"/>
            </a:br>
            <a:r>
              <a:rPr lang="en-GB" altLang="es-ES" sz="2800"/>
              <a:t>Tto. del dolor mediante analgésicos</a:t>
            </a:r>
            <a:br>
              <a:rPr lang="en-GB" altLang="es-ES" sz="2800"/>
            </a:br>
            <a:r>
              <a:rPr lang="en-GB" altLang="es-ES" sz="2800"/>
              <a:t>Dieta blanda y reposo</a:t>
            </a:r>
            <a:r>
              <a:rPr lang="es-EC" altLang="en-GB" sz="2800"/>
              <a:t>.											</a:t>
            </a:r>
            <a:r>
              <a:rPr lang="en-GB" altLang="es-ES" sz="2800"/>
              <a:t/>
            </a:r>
            <a:br>
              <a:rPr lang="en-GB" altLang="es-ES" sz="2800"/>
            </a:br>
            <a:r>
              <a:rPr lang="en-GB" altLang="es-ES" sz="2800"/>
              <a:t>Administrar diuréticos del tipo hidroclortiacida 25-50 mg/día.</a:t>
            </a:r>
            <a:r>
              <a:rPr lang="es-EC" altLang="en-GB" sz="2800"/>
              <a:t>													</a:t>
            </a:r>
            <a:r>
              <a:rPr lang="en-GB" altLang="es-ES" sz="2800"/>
              <a:t/>
            </a:r>
            <a:br>
              <a:rPr lang="en-GB" altLang="es-ES" sz="2800"/>
            </a:br>
            <a:r>
              <a:rPr lang="en-GB" altLang="es-ES" sz="2800"/>
              <a:t>Diurético ahorrador de potasio: amilorida de 5-10 mg/día, (si persiste la hipercalciuria)</a:t>
            </a:r>
            <a:r>
              <a:rPr lang="ar-SA" altLang="es-ES" sz="2800">
                <a:cs typeface="Arial" panose="020B0604020202020204" pitchFamily="34" charset="0"/>
              </a:rPr>
              <a:t>‏</a:t>
            </a:r>
            <a:r>
              <a:rPr lang="en-GB" altLang="es-ES" smtClean="0"/>
              <a:t/>
            </a:r>
            <a:br>
              <a:rPr lang="en-GB" altLang="es-ES" smtClean="0"/>
            </a:br>
            <a:r>
              <a:rPr lang="en-GB" altLang="es-ES" smtClean="0"/>
              <a:t/>
            </a:r>
            <a:br>
              <a:rPr lang="en-GB" altLang="es-ES" smtClean="0"/>
            </a:br>
            <a:r>
              <a:rPr lang="en-GB" altLang="es-ES" smtClean="0"/>
              <a:t/>
            </a:r>
            <a:br>
              <a:rPr lang="en-GB" altLang="es-ES" smtClean="0"/>
            </a:br>
            <a:endParaRPr lang="en-GB" altLang="es-ES" smtClean="0"/>
          </a:p>
        </p:txBody>
      </p:sp>
      <p:sp>
        <p:nvSpPr>
          <p:cNvPr id="428034" name="Text Box 2"/>
          <p:cNvSpPr txBox="1">
            <a:spLocks noChangeArrowheads="1"/>
          </p:cNvSpPr>
          <p:nvPr/>
        </p:nvSpPr>
        <p:spPr bwMode="auto">
          <a:xfrm>
            <a:off x="2063750" y="71438"/>
            <a:ext cx="7920038" cy="709612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750"/>
              </a:spcBef>
              <a:buSzPct val="100000"/>
            </a:pPr>
            <a:r>
              <a:rPr lang="en-GB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SimSun" panose="02010600030101010101" pitchFamily="2" charset="-122"/>
              </a:rPr>
              <a:t>TRATAMIENTO</a:t>
            </a:r>
            <a:endParaRPr lang="es-ES" altLang="es-ES" sz="4000" b="1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494405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7" name="Rectangle 3"/>
          <p:cNvSpPr>
            <a:spLocks noGrp="1" noChangeArrowheads="1"/>
          </p:cNvSpPr>
          <p:nvPr>
            <p:ph idx="1"/>
          </p:nvPr>
        </p:nvSpPr>
        <p:spPr>
          <a:xfrm>
            <a:off x="1415934" y="1818411"/>
            <a:ext cx="8229600" cy="453072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ts val="450"/>
              </a:spcBef>
            </a:pPr>
            <a:r>
              <a:rPr lang="en-GB" altLang="es-ES" dirty="0" err="1" smtClean="0"/>
              <a:t>Diuréticos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tiazídicos</a:t>
            </a:r>
            <a:endParaRPr lang="en-GB" altLang="es-ES" dirty="0" smtClean="0"/>
          </a:p>
          <a:p>
            <a:pPr algn="just">
              <a:lnSpc>
                <a:spcPct val="80000"/>
              </a:lnSpc>
              <a:spcBef>
                <a:spcPts val="450"/>
              </a:spcBef>
            </a:pPr>
            <a:r>
              <a:rPr lang="en-GB" altLang="es-ES" dirty="0" err="1" smtClean="0"/>
              <a:t>toma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citratos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potasio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tiene</a:t>
            </a:r>
            <a:r>
              <a:rPr lang="en-GB" altLang="es-ES" dirty="0" smtClean="0"/>
              <a:t> un </a:t>
            </a:r>
            <a:r>
              <a:rPr lang="en-GB" altLang="es-ES" dirty="0" err="1" smtClean="0"/>
              <a:t>efecto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inhibidor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sobre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cristalización</a:t>
            </a:r>
            <a:r>
              <a:rPr lang="en-GB" altLang="es-ES" dirty="0" smtClean="0"/>
              <a:t>, 60-80 </a:t>
            </a:r>
            <a:r>
              <a:rPr lang="en-GB" altLang="es-ES" dirty="0" err="1" smtClean="0"/>
              <a:t>mEq</a:t>
            </a:r>
            <a:r>
              <a:rPr lang="en-GB" altLang="es-ES" dirty="0" smtClean="0"/>
              <a:t>/</a:t>
            </a:r>
            <a:r>
              <a:rPr lang="en-GB" altLang="es-ES" dirty="0" err="1" smtClean="0"/>
              <a:t>día</a:t>
            </a:r>
            <a:r>
              <a:rPr lang="en-GB" altLang="es-ES" dirty="0" smtClean="0"/>
              <a:t>.</a:t>
            </a:r>
          </a:p>
          <a:p>
            <a:pPr algn="just">
              <a:lnSpc>
                <a:spcPct val="80000"/>
              </a:lnSpc>
              <a:spcBef>
                <a:spcPts val="450"/>
              </a:spcBef>
            </a:pPr>
            <a:r>
              <a:rPr lang="en-GB" altLang="es-ES" dirty="0" err="1" smtClean="0"/>
              <a:t>Alopurinol</a:t>
            </a:r>
            <a:r>
              <a:rPr lang="en-GB" altLang="es-ES" dirty="0" smtClean="0"/>
              <a:t>, a </a:t>
            </a:r>
            <a:r>
              <a:rPr lang="en-GB" altLang="es-ES" dirty="0" err="1" smtClean="0"/>
              <a:t>dosis</a:t>
            </a:r>
            <a:r>
              <a:rPr lang="en-GB" altLang="es-ES" dirty="0" smtClean="0"/>
              <a:t> de 100-300 mg/24 h, (</a:t>
            </a:r>
            <a:r>
              <a:rPr lang="en-GB" altLang="es-ES" i="1" dirty="0" err="1" smtClean="0"/>
              <a:t>hiperuricosuria</a:t>
            </a:r>
            <a:r>
              <a:rPr lang="en-GB" altLang="es-ES" i="1" dirty="0" smtClean="0"/>
              <a:t>).</a:t>
            </a:r>
          </a:p>
          <a:p>
            <a:pPr algn="just">
              <a:lnSpc>
                <a:spcPct val="80000"/>
              </a:lnSpc>
              <a:spcBef>
                <a:spcPts val="450"/>
              </a:spcBef>
            </a:pPr>
            <a:r>
              <a:rPr lang="en-GB" altLang="es-ES" dirty="0" err="1" smtClean="0"/>
              <a:t>Bicarbonato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sódico</a:t>
            </a:r>
            <a:r>
              <a:rPr lang="en-GB" altLang="es-ES" dirty="0" smtClean="0"/>
              <a:t> a </a:t>
            </a:r>
            <a:r>
              <a:rPr lang="en-GB" altLang="es-ES" dirty="0" err="1" smtClean="0"/>
              <a:t>dosis</a:t>
            </a:r>
            <a:r>
              <a:rPr lang="en-GB" altLang="es-ES" dirty="0" smtClean="0"/>
              <a:t> de 3-6 g/</a:t>
            </a:r>
            <a:r>
              <a:rPr lang="en-GB" altLang="es-ES" dirty="0" err="1" smtClean="0"/>
              <a:t>día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fraccionados</a:t>
            </a:r>
            <a:r>
              <a:rPr lang="en-GB" altLang="es-ES" dirty="0" smtClean="0"/>
              <a:t> en </a:t>
            </a:r>
            <a:r>
              <a:rPr lang="en-GB" altLang="es-ES" dirty="0" err="1" smtClean="0"/>
              <a:t>varias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tomas</a:t>
            </a:r>
            <a:r>
              <a:rPr lang="en-GB" altLang="es-ES" dirty="0" smtClean="0"/>
              <a:t>.</a:t>
            </a:r>
          </a:p>
          <a:p>
            <a:pPr algn="just">
              <a:lnSpc>
                <a:spcPct val="80000"/>
              </a:lnSpc>
              <a:spcBef>
                <a:spcPts val="450"/>
              </a:spcBef>
            </a:pPr>
            <a:r>
              <a:rPr lang="en-GB" altLang="es-ES" dirty="0" smtClean="0"/>
              <a:t>La </a:t>
            </a:r>
            <a:r>
              <a:rPr lang="en-GB" altLang="es-ES" dirty="0" err="1" smtClean="0"/>
              <a:t>penicilamina</a:t>
            </a:r>
            <a:r>
              <a:rPr lang="en-GB" altLang="es-ES" dirty="0" smtClean="0"/>
              <a:t> (500 mg </a:t>
            </a:r>
            <a:r>
              <a:rPr lang="en-GB" altLang="es-ES" dirty="0" err="1" smtClean="0"/>
              <a:t>divididos</a:t>
            </a:r>
            <a:r>
              <a:rPr lang="en-GB" altLang="es-ES" dirty="0" smtClean="0"/>
              <a:t> en 2 </a:t>
            </a:r>
            <a:r>
              <a:rPr lang="en-GB" altLang="es-ES" dirty="0" err="1" smtClean="0"/>
              <a:t>dosis</a:t>
            </a:r>
            <a:r>
              <a:rPr lang="en-GB" altLang="es-ES" dirty="0" smtClean="0"/>
              <a:t>)</a:t>
            </a:r>
            <a:r>
              <a:rPr lang="ar-SA" altLang="es-ES" dirty="0" smtClean="0"/>
              <a:t>‏</a:t>
            </a:r>
            <a:endParaRPr lang="en-GB" altLang="es-ES" dirty="0" smtClean="0"/>
          </a:p>
          <a:p>
            <a:pPr algn="just">
              <a:lnSpc>
                <a:spcPct val="80000"/>
              </a:lnSpc>
              <a:spcBef>
                <a:spcPts val="450"/>
              </a:spcBef>
            </a:pPr>
            <a:r>
              <a:rPr lang="en-GB" altLang="es-ES" dirty="0" err="1" smtClean="0"/>
              <a:t>Mercaptopropionilglicina</a:t>
            </a:r>
            <a:r>
              <a:rPr lang="en-GB" altLang="es-ES" dirty="0" smtClean="0"/>
              <a:t> (250-500 mg </a:t>
            </a:r>
            <a:r>
              <a:rPr lang="en-GB" altLang="es-ES" dirty="0" err="1" smtClean="0"/>
              <a:t>divididos</a:t>
            </a:r>
            <a:r>
              <a:rPr lang="en-GB" altLang="es-ES" dirty="0" smtClean="0"/>
              <a:t> en 2 </a:t>
            </a:r>
            <a:r>
              <a:rPr lang="en-GB" altLang="es-ES" dirty="0" err="1" smtClean="0"/>
              <a:t>dosis</a:t>
            </a:r>
            <a:r>
              <a:rPr lang="en-GB" altLang="es-ES" dirty="0" smtClean="0"/>
              <a:t>)</a:t>
            </a:r>
            <a:r>
              <a:rPr lang="ar-SA" altLang="es-ES" dirty="0" smtClean="0"/>
              <a:t>‏</a:t>
            </a:r>
            <a:endParaRPr lang="en-GB" altLang="es-ES" dirty="0" smtClean="0"/>
          </a:p>
          <a:p>
            <a:pPr algn="just">
              <a:lnSpc>
                <a:spcPct val="80000"/>
              </a:lnSpc>
              <a:spcBef>
                <a:spcPts val="450"/>
              </a:spcBef>
            </a:pPr>
            <a:r>
              <a:rPr lang="en-GB" altLang="es-ES" dirty="0" err="1" smtClean="0"/>
              <a:t>Acido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acetohidroxámico</a:t>
            </a:r>
            <a:r>
              <a:rPr lang="en-GB" altLang="es-ES" dirty="0" smtClean="0"/>
              <a:t> (750 mg/24 h, </a:t>
            </a:r>
            <a:r>
              <a:rPr lang="en-GB" altLang="es-ES" dirty="0" err="1" smtClean="0"/>
              <a:t>distribuidos</a:t>
            </a:r>
            <a:r>
              <a:rPr lang="en-GB" altLang="es-ES" dirty="0" smtClean="0"/>
              <a:t> en 3 </a:t>
            </a:r>
            <a:r>
              <a:rPr lang="en-GB" altLang="es-ES" dirty="0" err="1" smtClean="0"/>
              <a:t>tomas</a:t>
            </a:r>
            <a:r>
              <a:rPr lang="en-GB" altLang="es-ES" dirty="0" smtClean="0"/>
              <a:t>).</a:t>
            </a:r>
          </a:p>
          <a:p>
            <a:pPr algn="just">
              <a:lnSpc>
                <a:spcPct val="80000"/>
              </a:lnSpc>
              <a:spcBef>
                <a:spcPts val="450"/>
              </a:spcBef>
            </a:pPr>
            <a:r>
              <a:rPr lang="en-GB" altLang="es-ES" dirty="0" smtClean="0"/>
              <a:t>En lit. </a:t>
            </a:r>
            <a:r>
              <a:rPr lang="en-GB" altLang="es-ES" dirty="0" err="1" smtClean="0"/>
              <a:t>por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estruvita</a:t>
            </a:r>
            <a:r>
              <a:rPr lang="en-GB" altLang="es-ES" dirty="0" smtClean="0"/>
              <a:t>= </a:t>
            </a:r>
            <a:r>
              <a:rPr lang="en-GB" altLang="es-ES" dirty="0" err="1" smtClean="0"/>
              <a:t>antibiótico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adecuado</a:t>
            </a:r>
            <a:r>
              <a:rPr lang="en-GB" altLang="es-ES" dirty="0" smtClean="0"/>
              <a:t> (14 </a:t>
            </a:r>
            <a:r>
              <a:rPr lang="en-GB" altLang="es-ES" dirty="0" err="1" smtClean="0"/>
              <a:t>días</a:t>
            </a:r>
            <a:r>
              <a:rPr lang="en-GB" altLang="es-ES" dirty="0" smtClean="0"/>
              <a:t>)</a:t>
            </a:r>
            <a:r>
              <a:rPr lang="ar-SA" altLang="es-ES" dirty="0" smtClean="0"/>
              <a:t>‏</a:t>
            </a:r>
            <a:endParaRPr lang="en-GB" altLang="es-ES" dirty="0" smtClean="0"/>
          </a:p>
          <a:p>
            <a:pPr algn="just" eaLnBrk="1" hangingPunct="1">
              <a:lnSpc>
                <a:spcPct val="80000"/>
              </a:lnSpc>
            </a:pPr>
            <a:endParaRPr lang="es-ES" altLang="es-ES" dirty="0" smtClean="0"/>
          </a:p>
        </p:txBody>
      </p:sp>
      <p:sp>
        <p:nvSpPr>
          <p:cNvPr id="1479684" name="Rectangle 4"/>
          <p:cNvSpPr>
            <a:spLocks noChangeArrowheads="1"/>
          </p:cNvSpPr>
          <p:nvPr/>
        </p:nvSpPr>
        <p:spPr bwMode="auto">
          <a:xfrm>
            <a:off x="3526532" y="748147"/>
            <a:ext cx="4681537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750"/>
              </a:spcBef>
              <a:buSzPct val="100000"/>
            </a:pPr>
            <a:r>
              <a:rPr lang="en-GB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SimSun" panose="02010600030101010101" pitchFamily="2" charset="-122"/>
              </a:rPr>
              <a:t>TRATAMIENTO</a:t>
            </a:r>
            <a:endParaRPr lang="es-ES" altLang="es-ES" sz="4000" b="1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5016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1" name="Rectangle 1"/>
          <p:cNvSpPr>
            <a:spLocks noGrp="1" noChangeArrowheads="1"/>
          </p:cNvSpPr>
          <p:nvPr>
            <p:ph type="title"/>
          </p:nvPr>
        </p:nvSpPr>
        <p:spPr>
          <a:xfrm>
            <a:off x="1992313" y="714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</a:t>
            </a:r>
          </a:p>
        </p:txBody>
      </p:sp>
      <p:sp>
        <p:nvSpPr>
          <p:cNvPr id="819202" name="Rectangle 2"/>
          <p:cNvSpPr>
            <a:spLocks noGrp="1" noChangeArrowheads="1"/>
          </p:cNvSpPr>
          <p:nvPr>
            <p:ph idx="1"/>
          </p:nvPr>
        </p:nvSpPr>
        <p:spPr>
          <a:xfrm>
            <a:off x="1992313" y="12144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En la mitad de los casos el cálculo se expulsa antes de 15 días, y en la mayoría antes de los 2 meses.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/>
            </a:r>
            <a:br>
              <a:rPr lang="en-GB" altLang="es-ES" smtClean="0"/>
            </a:br>
            <a:r>
              <a:rPr lang="en-GB" altLang="es-ES" smtClean="0"/>
              <a:t/>
            </a:r>
            <a:br>
              <a:rPr lang="en-GB" altLang="es-ES" smtClean="0"/>
            </a:br>
            <a:r>
              <a:rPr lang="en-GB" altLang="es-ES" smtClean="0"/>
              <a:t>Si la expulsión no se da espontáneamente se puede realizar: 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smtClean="0"/>
              <a:t>Litotricia extracorpórea</a:t>
            </a:r>
            <a:r>
              <a:rPr lang="en-GB" altLang="es-ES" smtClean="0"/>
              <a:t> con ondas de choque se rompen los cálculos en pequeñas fracciones que se pueden expulsar más fácilmente (eficacia del 90%) </a:t>
            </a:r>
          </a:p>
        </p:txBody>
      </p:sp>
    </p:spTree>
    <p:extLst>
      <p:ext uri="{BB962C8B-B14F-4D97-AF65-F5344CB8AC3E}">
        <p14:creationId xmlns:p14="http://schemas.microsoft.com/office/powerpoint/2010/main" val="242147258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4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327151"/>
            <a:ext cx="8229600" cy="4530725"/>
          </a:xfrm>
        </p:spPr>
        <p:txBody>
          <a:bodyPr/>
          <a:lstStyle/>
          <a:p>
            <a:pPr algn="just">
              <a:spcBef>
                <a:spcPts val="500"/>
              </a:spcBef>
            </a:pPr>
            <a:r>
              <a:rPr lang="en-GB" altLang="es-ES" b="1" smtClean="0"/>
              <a:t>Endo-urología</a:t>
            </a:r>
            <a:r>
              <a:rPr lang="en-GB" altLang="es-ES" smtClean="0"/>
              <a:t>. Se realiza una punción en la espalda a la altura de los riñones o por los conductos urinarios (uretra, vejiga, etc.) </a:t>
            </a:r>
          </a:p>
          <a:p>
            <a:pPr algn="just">
              <a:spcBef>
                <a:spcPts val="500"/>
              </a:spcBef>
            </a:pPr>
            <a:r>
              <a:rPr lang="en-GB" altLang="es-ES" b="1" smtClean="0"/>
              <a:t>Cirugía</a:t>
            </a:r>
            <a:r>
              <a:rPr lang="en-GB" altLang="es-ES" smtClean="0"/>
              <a:t>. Solo se realiza ante el fallo de los demás sistemas de tratamiento. </a:t>
            </a:r>
          </a:p>
          <a:p>
            <a:pPr algn="just" eaLnBrk="1" hangingPunct="1"/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198106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9286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CALCULOS RENALES</a:t>
            </a:r>
          </a:p>
        </p:txBody>
      </p:sp>
      <p:sp>
        <p:nvSpPr>
          <p:cNvPr id="77517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214563"/>
            <a:ext cx="8229600" cy="4525962"/>
          </a:xfrm>
        </p:spPr>
        <p:txBody>
          <a:bodyPr>
            <a:normAutofit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cálculos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renales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estructuras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cristalinas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incluidas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matriz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orgánica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papilas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renales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crecen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hasta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de forma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aleatoria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rompen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los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fragmentos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pasan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excretor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7055255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1"/>
          <p:cNvSpPr>
            <a:spLocks noGrp="1" noChangeArrowheads="1"/>
          </p:cNvSpPr>
          <p:nvPr>
            <p:ph type="title"/>
          </p:nvPr>
        </p:nvSpPr>
        <p:spPr>
          <a:ln>
            <a:miter/>
          </a:ln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LITIASIS </a:t>
            </a:r>
            <a:r>
              <a:rPr lang="en-GB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CALCICA</a:t>
            </a:r>
            <a:endParaRPr lang="es-ES" alt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721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frecuente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litiasis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renal 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asociarse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hipercalciuria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secundaria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no 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hipercalcemia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hiperuricosuria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hiperoxaluria</a:t>
            </a: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hipocitraturia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cursar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sin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anomalías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metabólicas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conocidas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forma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denominada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litiasis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cálcica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idiopática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9884007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881188" y="142876"/>
            <a:ext cx="8329612" cy="1190625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HIPERCALCIURIA CON NORMOCALCEMIA</a:t>
            </a:r>
            <a:r>
              <a:rPr lang="en-GB" altLang="es-ES" sz="4000" dirty="0"/>
              <a:t> </a:t>
            </a:r>
          </a:p>
        </p:txBody>
      </p:sp>
      <p:sp>
        <p:nvSpPr>
          <p:cNvPr id="77926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50018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Hipercalciuria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idiopática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cálculos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componen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casi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exclusivamente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oxalato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cálcico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fosfato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cálcico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parte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composición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80000"/>
              </a:lnSpc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Tiende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familiar</a:t>
            </a: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prevalente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varones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primer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episodio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litiásico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tercera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década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vida</a:t>
            </a:r>
            <a:r>
              <a:rPr lang="en-GB" altLang="es-E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689052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3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71438"/>
            <a:ext cx="8858250" cy="5505450"/>
          </a:xfrm>
        </p:spPr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"/>
            </a:pPr>
            <a:endParaRPr lang="en-GB" altLang="es-ES" i="1" dirty="0" smtClean="0"/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"/>
            </a:pPr>
            <a:endParaRPr lang="en-GB" altLang="es-ES" i="1" dirty="0"/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"/>
            </a:pPr>
            <a:r>
              <a:rPr lang="en-GB" altLang="es-E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altLang="es-E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hipercalciuria</a:t>
            </a:r>
            <a:r>
              <a:rPr lang="en-GB" altLang="es-E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idiopática</a:t>
            </a:r>
            <a:r>
              <a:rPr lang="en-GB" altLang="es-E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altLang="es-E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GB" altLang="es-ES" sz="2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absortiva</a:t>
            </a:r>
            <a:r>
              <a:rPr lang="en-GB" altLang="es-ES" sz="2800" i="1" dirty="0">
                <a:latin typeface="Arial" panose="020B0604020202020204" pitchFamily="34" charset="0"/>
                <a:cs typeface="Arial" panose="020B0604020202020204" pitchFamily="34" charset="0"/>
              </a:rPr>
              <a:t> o renal :</a:t>
            </a:r>
          </a:p>
          <a:p>
            <a:pPr lvl="1" algn="just">
              <a:lnSpc>
                <a:spcPct val="80000"/>
              </a:lnSpc>
              <a:buNone/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Hipercalciuria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absortiva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>
              <a:lnSpc>
                <a:spcPct val="80000"/>
              </a:lnSpc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frecuente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lnSpc>
                <a:spcPct val="80000"/>
              </a:lnSpc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caracteriza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incremento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absorción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intestinal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calcio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Hipercalciuria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renal. </a:t>
            </a:r>
          </a:p>
          <a:p>
            <a:pPr lvl="1" algn="just">
              <a:lnSpc>
                <a:spcPct val="80000"/>
              </a:lnSpc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poco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frecuente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>
              <a:lnSpc>
                <a:spcPct val="80000"/>
              </a:lnSpc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caracterizada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disminución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reabsorción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calcio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tubular renal. 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"/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diferenciar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ambos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calcio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urinario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seguir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durante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días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dieta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contenga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 400 mg/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día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calcio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 100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mEq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día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sodio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Si con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dieta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hipercalciuria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corrige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absortiva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contrario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persisten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niveles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elevados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hipercalciuria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renal. </a:t>
            </a:r>
          </a:p>
        </p:txBody>
      </p:sp>
    </p:spTree>
    <p:extLst>
      <p:ext uri="{BB962C8B-B14F-4D97-AF65-F5344CB8AC3E}">
        <p14:creationId xmlns:p14="http://schemas.microsoft.com/office/powerpoint/2010/main" val="27592198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8"/>
            <a:ext cx="8229600" cy="1250950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HIPERCALCIURIA SECUNDARIA A HIPERCALCEMIA</a:t>
            </a:r>
            <a:r>
              <a:rPr lang="en-GB" altLang="es-ES" sz="4000" dirty="0"/>
              <a:t> </a:t>
            </a:r>
          </a:p>
        </p:txBody>
      </p:sp>
      <p:sp>
        <p:nvSpPr>
          <p:cNvPr id="78336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285876"/>
            <a:ext cx="8229600" cy="4525963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frecuente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hiperparatiroidismo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primario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responsable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del 5% de los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pcte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cálculos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compuestos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oxalato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cálcico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hidroxiapatita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Otros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trastornos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causar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hipercalcemia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hipercalciuria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Metástasis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óseas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carcinoma,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mieloma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múltiple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linfomas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leucemias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intoxicación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vitamina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D, sarcoidosis,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síndrome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leche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alcalinos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inmovilización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tirotoxicosis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enfermedad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Paget,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síndrome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Cushing 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insuficiencia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suprarrenal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087064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14313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HIPERURICOSURIA</a:t>
            </a:r>
            <a:r>
              <a:rPr lang="en-GB" alt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541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285876"/>
            <a:ext cx="8229600" cy="4525963"/>
          </a:xfrm>
        </p:spPr>
        <p:txBody>
          <a:bodyPr>
            <a:noAutofit/>
          </a:bodyPr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excesiva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proteínas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dieta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provoca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mayor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síntesis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úrico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excreción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orina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con un pH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excesivamente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hiperuricosuria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adsorber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parte de los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inhibidores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cristalización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oxalato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cálcico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colaborar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mecanismo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litiasis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cálcicas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74180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4287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HIPOCITRATURIA</a:t>
            </a:r>
            <a:r>
              <a:rPr lang="en-GB" alt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7458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071563"/>
            <a:ext cx="8229600" cy="4525962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citrato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inhibidor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cristalización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oxalato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del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fosfato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cálcico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déficit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urinario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favorece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litiasis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cálcicas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principal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disminución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acidosis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metabólica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reduce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excreción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citrato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aumentar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reabsorción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tubular. 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insuficiencia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renal, la acidosis tubular renal distal,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diarrea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crónica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ejercicio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físico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extenuante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(acidosis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láctica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y la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hipopotasemia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hipomagnesemia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(acidosis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intracelular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cursan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hipocitraturia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1470314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1382</Words>
  <Application>Microsoft Office PowerPoint</Application>
  <PresentationFormat>Panorámica</PresentationFormat>
  <Paragraphs>151</Paragraphs>
  <Slides>26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SimSun</vt:lpstr>
      <vt:lpstr>Arial</vt:lpstr>
      <vt:lpstr>Calibri</vt:lpstr>
      <vt:lpstr>Century Gothic</vt:lpstr>
      <vt:lpstr>Times New Roman</vt:lpstr>
      <vt:lpstr>Wingdings</vt:lpstr>
      <vt:lpstr>Wingdings 3</vt:lpstr>
      <vt:lpstr>Ion</vt:lpstr>
      <vt:lpstr>Presentación de PowerPoint</vt:lpstr>
      <vt:lpstr>CONCEPTO</vt:lpstr>
      <vt:lpstr>CALCULOS RENALES</vt:lpstr>
      <vt:lpstr>                 LITIASIS CALCICA</vt:lpstr>
      <vt:lpstr>HIPERCALCIURIA CON NORMOCALCEMIA </vt:lpstr>
      <vt:lpstr>Presentación de PowerPoint</vt:lpstr>
      <vt:lpstr>HIPERCALCIURIA SECUNDARIA A HIPERCALCEMIA </vt:lpstr>
      <vt:lpstr>        HIPERURICOSURIA </vt:lpstr>
      <vt:lpstr>      HIPOCITRATURIA </vt:lpstr>
      <vt:lpstr>      HIPEROXALURIA </vt:lpstr>
      <vt:lpstr>LITIASIS ÚRICA </vt:lpstr>
      <vt:lpstr>LITIASIS INFECCIOSA (ESTRUVITA) </vt:lpstr>
      <vt:lpstr>PRINCIPALES COMPONENTES CRISTALINOS DE LOS CALCULOS RENALES</vt:lpstr>
      <vt:lpstr>PATOGENIA</vt:lpstr>
      <vt:lpstr>Presentación de PowerPoint</vt:lpstr>
      <vt:lpstr>    CUADRO CLINICO</vt:lpstr>
      <vt:lpstr>CUADRO CLINICO</vt:lpstr>
      <vt:lpstr>ESTUDIO METABÓLICO DEL PACIENTE CON LITIASIS </vt:lpstr>
      <vt:lpstr>MODO DE REALIZACIÓN DEL ESTUDIO </vt:lpstr>
      <vt:lpstr>MODO DE REALIZACIÓN DEL ESTUDIO</vt:lpstr>
      <vt:lpstr>DIAGNOSTICO</vt:lpstr>
      <vt:lpstr>DIAGNOSTICO</vt:lpstr>
      <vt:lpstr>Tto. conservador: hidratación suficiente para que el volumen urinario esté próximo a los 2 L y una ingesta de sodio inferior a 100 mEq/día. Tto. del dolor mediante analgésicos Dieta blanda y reposo.            Administrar diuréticos del tipo hidroclortiacida 25-50 mg/día.              Diurético ahorrador de potasio: amilorida de 5-10 mg/día, (si persiste la hipercalciuria)‏   </vt:lpstr>
      <vt:lpstr>Presentación de PowerPoint</vt:lpstr>
      <vt:lpstr>TRATAMIENTO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Cuenta Microsoft</cp:lastModifiedBy>
  <cp:revision>2</cp:revision>
  <dcterms:created xsi:type="dcterms:W3CDTF">2020-04-14T19:48:35Z</dcterms:created>
  <dcterms:modified xsi:type="dcterms:W3CDTF">2022-04-13T20:57:00Z</dcterms:modified>
</cp:coreProperties>
</file>