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5187-0459-491C-A29E-1DE4777FC52F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31F12-F129-45FF-857A-43F9BBFE31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928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605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605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605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EC21FEE-B5A1-4A0D-9297-6A084539C6FD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130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789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789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789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DAF0495-CD64-4AD0-80AE-D2B27071B53F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81020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809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809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809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74DAE47-5C1B-4348-8FDC-5D28AB39CBCD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84181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830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830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830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E63F462-2478-493F-9333-B230B17FC906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78620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850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850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850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1BD02B6-CFDB-47DF-B386-434EC8265F9B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56158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871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871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871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656AF25-7055-4705-960E-F1670E704E76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45053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891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891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891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66B531B-6398-445C-A4E6-C77CA5BE9991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42645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12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912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912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D620946-3784-4155-8E78-35BE7AAFB57C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852903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32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932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932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B424D63-6B6D-41C1-8622-B17849BA97B9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8836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63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963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963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F5AB9DA-A1AB-4060-881C-D9FC2502EE60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82353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84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984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984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493D934-FDC0-46D4-B6E9-26DE482C77C0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19075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625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625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625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CF6507B-7648-4ABA-B9DB-2E1DDB3B8695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92446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004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004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004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1B00720-26C2-4C81-9D08-AC061AC1AD12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079493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024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025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025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CBE0ACC-66C6-41BD-BC98-BE36EDF31211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073200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045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045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045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DBC17CD-BC31-491A-965E-ACCE5A55886D}" type="slidenum">
              <a:rPr lang="es-ES_tradnl" altLang="es-ES"/>
              <a:pPr/>
              <a:t>23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765196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065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065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065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D5EAA5-8208-4486-9F1A-F2406276B9DA}" type="slidenum">
              <a:rPr lang="es-ES_tradnl" altLang="es-ES"/>
              <a:pPr/>
              <a:t>24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13199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086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086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086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F5F754F-E6FF-4EC1-9FC1-C192AC858561}" type="slidenum">
              <a:rPr lang="es-ES_tradnl" altLang="es-ES"/>
              <a:pPr/>
              <a:t>25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845840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106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106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106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C7D21FA-43C3-48F5-8678-2B70BDDBFB49}" type="slidenum">
              <a:rPr lang="es-ES_tradnl" altLang="es-ES"/>
              <a:pPr/>
              <a:t>26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37896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127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127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127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5BFC9AD-A353-4FD9-860A-7D07592CBF5C}" type="slidenum">
              <a:rPr lang="es-ES_tradnl" altLang="es-ES"/>
              <a:pPr/>
              <a:t>27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82939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646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646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646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68AF96F-8045-4CC8-B94F-0F1BE16A7159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45319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6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666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666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666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D30F3D2-FE92-429E-8504-5559D297ECD3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82012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687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687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687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CA7E2E7-32A9-44AC-9F84-A5B60667A86A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32328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707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707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707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A1E355F-3F5D-44A1-969D-8551E4FF4F4C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6266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728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728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728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C31D6A0-58DC-469F-937B-56604517EC86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207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748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748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748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E3B2BE9-3761-4238-8A73-EDE052297DBB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53026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768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769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769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83AF397-A81A-4D52-8D9E-AA4D44549F00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4750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26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82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8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80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154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83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76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07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799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649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3405A4-CF88-4AF4-A856-49338EDE4C8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183FF2-A324-40E3-BD10-A643CE084D5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9FJqhldOd5DYxQBL5KV.Qt.;_ylu=X3oDMTA2bTQ0OXZjBHNlYwNzcg--/SIG=1hu3n7jll/EXP=1138723549/**http:/es.search.yahoo.com/search/images/view?back=http://es.search.yahoo.com/search/images?ei=UTF-8&amp;p=hipertensi%C3%B3n+arterial&amp;meta=vl=&amp;fl=1&amp;vl=&amp;fr=fp-tab-web-t-1&amp;b=21&amp;w=130&amp;h=156&amp;imgurl=www.sabor-artesano.com/images/hipertension.jpg&amp;rurl=http://www.sabor-artesano.com/aceite-de-oliva-hipertesion-arterial.htm&amp;size=5.0kB&amp;name=hipertension.jpg&amp;p=hipertensi%C3%B3n+arterial&amp;type=jpeg&amp;no=36&amp;tt=746&amp;ei=UTF-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es.wrs.yahoo.com/_ylt=A9FJqiFVO95D6O4APbmV.Qt.;_ylu=X3oDMTA2bTQ0OXZjBHNlYwNzcg--/SIG=1ecum8tid/EXP=1138724053/**http:/es.search.yahoo.com/search/images/view?back=http://es.search.yahoo.com/search/images?p=alcohol&amp;ei=UTF-8&amp;fr=fp-tab-web-t-1&amp;fl=1&amp;vl=&amp;x=wrt&amp;w=2048&amp;h=1536&amp;imgurl=media.ynnad.co.uk/alcohol.JPG&amp;rurl=http://stats.projectjj.com/g.php?l=lh.lobby_7&amp;size=678.9kB&amp;name=alcohol.JPG&amp;p=alcohol&amp;type=jpeg&amp;no=3&amp;tt=228.317&amp;ei=UTF-8" TargetMode="External"/><Relationship Id="rId7" Type="http://schemas.openxmlformats.org/officeDocument/2006/relationships/hyperlink" Target="http://es.wrs.yahoo.com/_ylt=A0Je56DEO95DjksBZ22V.Qt.;_ylu=X3oDMTA2bTQ0OXZjBHNlYwNzcg--/SIG=1g9t7vr7d/EXP=1138724164/**http:/es.search.yahoo.com/search/images/view?back=http://es.search.yahoo.com/search/images?p=ancianos&amp;ei=UTF-8&amp;fr=fp-tab-web-t-1&amp;fl=1&amp;vl=&amp;x=wrt&amp;w=200&amp;h=157&amp;imgurl=saludydeporte.consumer.es/imagenes/foto_edad3_ancianos.jpg&amp;rurl=http://saludydeporte.consumer.es/edad/adultos/imprimir_pag2.html&amp;size=13.5kB&amp;name=foto_edad3_ancianos.jpg&amp;p=ancianos&amp;type=jpeg&amp;no=7&amp;tt=7.324&amp;ei=UTF-8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hyperlink" Target="http://es.wrs.yahoo.com/_ylt=A9FJqF.4Ot5DAxEAx92V.Qt.;_ylu=X3oDMTA2bTQ0OXZjBHNlYwNzcg--/SIG=1ffo4foop/EXP=1138723896/**http:/es.search.yahoo.com/search/images/view?back=http://es.search.yahoo.com/search/images?p=tabaco&amp;ei=UTF-8&amp;fr=fp-tab-web-t-1&amp;fl=1&amp;vl=&amp;x=wrt&amp;w=220&amp;h=200&amp;imgurl=www.esmas.com/image/0/000/003/210/tabaco_N.jpg&amp;rurl=http://www.esmas.com/image/0/000/003/210&amp;size=3.6kB&amp;name=tabaco_N.jpg&amp;p=tabaco&amp;type=jpeg&amp;no=15&amp;tt=17.445&amp;ei=UTF-8" TargetMode="Externa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0Je56C6PN5D2EYBWuCV.Qt.;_ylu=X3oDMTA2bTQ0OXZjBHNlYwNzcg--/SIG=1fm3i010v/EXP=1138724410/**http:/es.search.yahoo.com/search/images/view?back=http://es.search.yahoo.com/search/images?p=medicamentos&amp;ei=UTF-8&amp;fr=fp-tab-web-t-1&amp;fl=1&amp;vl=&amp;x=wrt&amp;w=186&amp;h=153&amp;imgurl=www.crmfsanfernando.org/fotos/medicamentos.jpg&amp;rurl=http://www.crmfsanfernando.org/html/alumnos/novedad.htm&amp;size=9.4kB&amp;name=medicamentos.jpg&amp;p=medicamentos&amp;type=jpeg&amp;no=15&amp;tt=12.855&amp;ei=UTF-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9FJqhlNO95D0xEBro6V.Qt.;_ylu=X3oDMTA2bTQ0OXZjBHNlYwNzcg--/SIG=1i37hi80v/EXP=1138724045/**http:/es.search.yahoo.com/search/images/view?back=http://es.search.yahoo.com/search/images?p=mujer+embarazada&amp;ei=UTF-8&amp;fr=fp-tab-web-t-1&amp;x=wrt&amp;w=200&amp;h=243&amp;imgurl=www.educacionaldia.cl/imagenes/adolescencia/mujer_embarazada.jpg&amp;rurl=http://www.educacionaldia.cl/BancoNoticias/2004/Marzo/habraMultasParaColegiosQueMarginenAalumnasEmbarazadas150304.htm&amp;size=7.9kB&amp;name=mujer_embarazada.jpg&amp;p=mujer+embarazada&amp;type=jpeg&amp;no=2&amp;tt=550&amp;ei=UTF-8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0Je5ae1O95DPS4BUGKV.Qt.;_ylu=X3oDMTA2bTQ0OXZjBHNlYwNzcg--/SIG=1gd49au88/EXP=1138724149/**http:/es.search.yahoo.com/search/images/view?back=http://es.search.yahoo.com/search/images?p=mujer+embarazada&amp;ei=UTF-8&amp;fr=fp-tab-web-t-1&amp;b=41&amp;w=120&amp;h=70&amp;imgurl=www.cadenaglobal.com/images/noticias/mujer_embarazada_p.jpg&amp;rurl=http://www.cadenaglobal.com/?pgm=detail&amp;Not=65398&amp;Sec=2&amp;size=3.8kB&amp;name=mujer_embarazada_p.jpg&amp;p=mujer+embarazada&amp;type=jpeg&amp;no=50&amp;tt=550&amp;ei=UTF-8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0Je56C6PN5D2EYBTeCV.Qt.;_ylu=X3oDMTA2bTQ0OXZjBHNlYwNzcg--/SIG=1fd2acge2/EXP=1138724410/**http:/es.search.yahoo.com/search/images/view?back=http://es.search.yahoo.com/search/images?p=medicamentos&amp;ei=UTF-8&amp;fr=fp-tab-web-t-1&amp;fl=1&amp;vl=&amp;x=wrt&amp;w=243&amp;h=214&amp;imgurl=www.calisalud.gov.co/imagenes/medicamentos.JPG&amp;rurl=http://www.calisalud.gov.co/contratacion_abril2004.htm&amp;size=17.5kB&amp;name=medicamentos.JPG&amp;p=medicamentos&amp;type=jpeg&amp;no=2&amp;tt=12.855&amp;ei=UTF-8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0Je5amAON5DPCwBiBuV.Qt.;_ylu=X3oDMTA2bTQ0OXZjBHNlYwNzcg--/SIG=1kgmj3a0d/EXP=1138723328/**http:/es.search.yahoo.com/search/images/view?back=http://es.search.yahoo.com/search/images?fr=fp-tab-web-t-1&amp;ei=UTF-8&amp;p=hipertensi%C3%B3n+arterial&amp;meta=vl=&amp;w=199&amp;h=131&amp;imgurl=starmedia.saludalia.com/starmedia/tu_salud/doc/anciano/jpg/doc_hipertension_arterial_1.jpg&amp;rurl=http://starmedia.saludalia.com/starmedia/tu_salud/doc/anciano/doc/doc_hipertension_arterial1.htm&amp;size=7.2kB&amp;name=doc_hipertension_arterial_1.jpg&amp;p=hipertensi%C3%B3n+arterial&amp;type=jpeg&amp;no=8&amp;tt=746&amp;ei=UTF-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rs.yahoo.com/_ylt=A9FJqhldOd5DYxQBIpKV.Qt.;_ylu=X3oDMTA2bTQ0OXZjBHNlYwNzcg--/SIG=1ip0v0sff/EXP=1138723549/**http:/es.search.yahoo.com/search/images/view?back=http://es.search.yahoo.com/search/images?ei=UTF-8&amp;p=hipertensi%C3%B3n+arterial&amp;meta=vl=&amp;fl=1&amp;vl=&amp;fr=fp-tab-web-t-1&amp;b=21&amp;w=191&amp;h=150&amp;imgurl=www.imcnet.com.ar/imagenes/promocion_factores_hipertension1.jpg&amp;rurl=http://www.imcnet.com.ar/promocion_factores_hipertension.asp&amp;size=5.9kB&amp;name=promocion_factores_hipertension1.jpg&amp;p=hipertensi%C3%B3n+arterial&amp;type=jpeg&amp;no=23&amp;tt=746&amp;ei=UTF-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1"/>
          <p:cNvSpPr>
            <a:spLocks noGrp="1" noChangeArrowheads="1"/>
          </p:cNvSpPr>
          <p:nvPr>
            <p:ph type="title"/>
          </p:nvPr>
        </p:nvSpPr>
        <p:spPr>
          <a:xfrm>
            <a:off x="355787" y="0"/>
            <a:ext cx="11692778" cy="1857375"/>
          </a:xfrm>
          <a:ln>
            <a:miter/>
          </a:ln>
        </p:spPr>
        <p:txBody>
          <a:bodyPr>
            <a:no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HIPERTENSIÓN   ARTERIAL </a:t>
            </a:r>
            <a:endParaRPr lang="es-ES" altLang="es-ES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5949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998" y="2369127"/>
            <a:ext cx="5072062" cy="384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465368"/>
      </p:ext>
    </p:extLst>
  </p:cSld>
  <p:clrMapOvr>
    <a:masterClrMapping/>
  </p:clrMapOvr>
  <p:transition advTm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1756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SINTOMAS</a:t>
            </a:r>
            <a:endParaRPr lang="en-GB" altLang="es-ES" b="1" dirty="0" smtClean="0"/>
          </a:p>
        </p:txBody>
      </p:sp>
      <p:sp>
        <p:nvSpPr>
          <p:cNvPr id="977922" name="Text Box 2"/>
          <p:cNvSpPr txBox="1">
            <a:spLocks noChangeArrowheads="1"/>
          </p:cNvSpPr>
          <p:nvPr/>
        </p:nvSpPr>
        <p:spPr bwMode="auto">
          <a:xfrm>
            <a:off x="2238375" y="1011239"/>
            <a:ext cx="4643438" cy="606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Cefalea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Fatiga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Hemorragias</a:t>
            </a:r>
            <a:r>
              <a:rPr lang="en-GB" altLang="es-ES" sz="3200" dirty="0">
                <a:solidFill>
                  <a:srgbClr val="000000"/>
                </a:solidFill>
              </a:rPr>
              <a:t> </a:t>
            </a:r>
            <a:r>
              <a:rPr lang="en-GB" altLang="es-ES" sz="3200" dirty="0" err="1">
                <a:solidFill>
                  <a:srgbClr val="000000"/>
                </a:solidFill>
              </a:rPr>
              <a:t>nasales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Enrojecimiento</a:t>
            </a:r>
            <a:r>
              <a:rPr lang="en-GB" altLang="es-ES" sz="3200" dirty="0">
                <a:solidFill>
                  <a:srgbClr val="000000"/>
                </a:solidFill>
              </a:rPr>
              <a:t> facial</a:t>
            </a: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Disnea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Visión</a:t>
            </a:r>
            <a:r>
              <a:rPr lang="en-GB" altLang="es-ES" sz="3200" dirty="0">
                <a:solidFill>
                  <a:srgbClr val="000000"/>
                </a:solidFill>
              </a:rPr>
              <a:t> </a:t>
            </a:r>
            <a:r>
              <a:rPr lang="en-GB" altLang="es-ES" sz="3200" dirty="0" err="1">
                <a:solidFill>
                  <a:srgbClr val="000000"/>
                </a:solidFill>
              </a:rPr>
              <a:t>borrosa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>
                <a:solidFill>
                  <a:srgbClr val="000000"/>
                </a:solidFill>
              </a:rPr>
              <a:t>Nausea</a:t>
            </a:r>
          </a:p>
          <a:p>
            <a:pPr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 dirty="0" err="1">
                <a:solidFill>
                  <a:srgbClr val="000000"/>
                </a:solidFill>
              </a:rPr>
              <a:t>Vómito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spcBef>
                <a:spcPts val="1500"/>
              </a:spcBef>
              <a:buSzPct val="100000"/>
            </a:pPr>
            <a:endParaRPr lang="en-GB" altLang="es-E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9779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4" y="642939"/>
            <a:ext cx="3341687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827190"/>
      </p:ext>
    </p:extLst>
  </p:cSld>
  <p:clrMapOvr>
    <a:masterClrMapping/>
  </p:clrMapOvr>
  <p:transition advTm="1024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FACTORES DE RIESGO</a:t>
            </a:r>
          </a:p>
        </p:txBody>
      </p:sp>
      <p:sp>
        <p:nvSpPr>
          <p:cNvPr id="585731" name="Text Box 2"/>
          <p:cNvSpPr txBox="1">
            <a:spLocks noChangeArrowheads="1"/>
          </p:cNvSpPr>
          <p:nvPr/>
        </p:nvSpPr>
        <p:spPr bwMode="auto">
          <a:xfrm>
            <a:off x="2024063" y="1951039"/>
            <a:ext cx="3429000" cy="3049587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Wingdings" pitchFamily="2" charset="2"/>
              <a:buChar char="§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b="1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Sedentarismo</a:t>
            </a:r>
            <a:endParaRPr lang="en-GB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Wingdings" pitchFamily="2" charset="2"/>
              <a:buChar char="§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Obesidad</a:t>
            </a:r>
            <a:endParaRPr lang="en-GB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Wingdings" pitchFamily="2" charset="2"/>
              <a:buChar char="§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Alcohol</a:t>
            </a:r>
          </a:p>
          <a:p>
            <a:pPr>
              <a:buClr>
                <a:srgbClr val="000000"/>
              </a:buClr>
              <a:buSzPct val="100000"/>
              <a:buFont typeface="Wingdings" pitchFamily="2" charset="2"/>
              <a:buChar char="§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Tabaco</a:t>
            </a:r>
            <a:endParaRPr lang="en-GB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Wingdings" pitchFamily="2" charset="2"/>
              <a:buChar char="§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Stress</a:t>
            </a:r>
          </a:p>
          <a:p>
            <a:pPr>
              <a:buClr>
                <a:srgbClr val="000000"/>
              </a:buClr>
              <a:buSzPct val="100000"/>
              <a:buFont typeface="Wingdings" pitchFamily="2" charset="2"/>
              <a:buChar char="§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Edad</a:t>
            </a:r>
            <a:endParaRPr lang="en-GB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79971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6" y="1785938"/>
            <a:ext cx="1655763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9972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1" y="3786189"/>
            <a:ext cx="20161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9973" name="Picture 5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2714625"/>
            <a:ext cx="165100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578407"/>
      </p:ext>
    </p:extLst>
  </p:cSld>
  <p:clrMapOvr>
    <a:masterClrMapping/>
  </p:clrMapOvr>
  <p:transition advTm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3571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EXPLORACION FISICA</a:t>
            </a:r>
          </a:p>
        </p:txBody>
      </p:sp>
      <p:sp>
        <p:nvSpPr>
          <p:cNvPr id="982018" name="Text Box 2"/>
          <p:cNvSpPr txBox="1">
            <a:spLocks noChangeArrowheads="1"/>
          </p:cNvSpPr>
          <p:nvPr/>
        </p:nvSpPr>
        <p:spPr bwMode="auto">
          <a:xfrm>
            <a:off x="1851025" y="1357313"/>
            <a:ext cx="5037138" cy="495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 PA Elevada  en reposo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Fondo de ojo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Corazón hipertrofia de VI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Soplo cardiacos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Abdomen aorta palpable</a:t>
            </a:r>
          </a:p>
          <a:p>
            <a:pPr algn="ctr">
              <a:buSzPct val="100000"/>
            </a:pPr>
            <a:endParaRPr lang="en-GB" altLang="es-ES" sz="2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9820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8" y="2000251"/>
            <a:ext cx="236220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136341"/>
      </p:ext>
    </p:extLst>
  </p:cSld>
  <p:clrMapOvr>
    <a:masterClrMapping/>
  </p:clrMapOvr>
  <p:transition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4" y="-142875"/>
            <a:ext cx="8385175" cy="1074738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EXAMENES</a:t>
            </a:r>
          </a:p>
        </p:txBody>
      </p:sp>
      <p:sp>
        <p:nvSpPr>
          <p:cNvPr id="984066" name="Text Box 2"/>
          <p:cNvSpPr txBox="1">
            <a:spLocks noChangeArrowheads="1"/>
          </p:cNvSpPr>
          <p:nvPr/>
        </p:nvSpPr>
        <p:spPr bwMode="auto">
          <a:xfrm>
            <a:off x="1524000" y="357189"/>
            <a:ext cx="6000750" cy="640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</a:pPr>
            <a:endParaRPr lang="en-GB" altLang="es-ES" sz="2800">
              <a:latin typeface="Calibri" panose="020F0502020204030204" pitchFamily="34" charset="0"/>
            </a:endParaRPr>
          </a:p>
          <a:p>
            <a:pPr>
              <a:buClr>
                <a:srgbClr val="FF3300"/>
              </a:buClr>
              <a:buSzPct val="100000"/>
            </a:pPr>
            <a:r>
              <a:rPr lang="en-GB" altLang="es-ES" sz="2800" b="1">
                <a:latin typeface="Calibri" panose="020F0502020204030204" pitchFamily="34" charset="0"/>
              </a:rPr>
              <a:t>Exámenes de LABORATORIO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Biometría Hemática Completa 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Análisis de Orina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Creatinina Sérica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Acido úrico sérico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Glucosa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Colesterol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BUN</a:t>
            </a:r>
            <a:endParaRPr lang="en-GB" altLang="es-ES" sz="2800" b="1">
              <a:latin typeface="Calibri" panose="020F0502020204030204" pitchFamily="34" charset="0"/>
            </a:endParaRPr>
          </a:p>
          <a:p>
            <a:pPr>
              <a:buClr>
                <a:srgbClr val="FF3300"/>
              </a:buClr>
              <a:buSzPct val="100000"/>
            </a:pPr>
            <a:r>
              <a:rPr lang="en-GB" altLang="es-ES" sz="2800" b="1">
                <a:latin typeface="Calibri" panose="020F0502020204030204" pitchFamily="34" charset="0"/>
              </a:rPr>
              <a:t>RX</a:t>
            </a:r>
          </a:p>
          <a:p>
            <a:pPr>
              <a:buClr>
                <a:srgbClr val="FF3300"/>
              </a:buClr>
              <a:buSzPct val="100000"/>
            </a:pPr>
            <a:r>
              <a:rPr lang="en-GB" altLang="es-ES" sz="2800" b="1">
                <a:latin typeface="Calibri" panose="020F0502020204030204" pitchFamily="34" charset="0"/>
              </a:rPr>
              <a:t>ELECTROCARDIOGRAMA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 HVI anomalías onda T 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GB" altLang="es-ES" sz="2800">
                <a:latin typeface="Calibri" panose="020F0502020204030204" pitchFamily="34" charset="0"/>
              </a:rPr>
              <a:t> precordiales depresión ST</a:t>
            </a:r>
            <a:endParaRPr lang="en-GB" altLang="es-ES" sz="2800" b="1">
              <a:latin typeface="Calibri" panose="020F0502020204030204" pitchFamily="34" charset="0"/>
            </a:endParaRPr>
          </a:p>
          <a:p>
            <a:pPr>
              <a:buClr>
                <a:srgbClr val="FF3300"/>
              </a:buClr>
              <a:buSzPct val="100000"/>
            </a:pPr>
            <a:r>
              <a:rPr lang="en-GB" altLang="es-ES" sz="2800" b="1">
                <a:latin typeface="Calibri" panose="020F0502020204030204" pitchFamily="34" charset="0"/>
              </a:rPr>
              <a:t>ECOCARDIOGRAMA</a:t>
            </a:r>
          </a:p>
          <a:p>
            <a:pPr>
              <a:buClr>
                <a:srgbClr val="FF3300"/>
              </a:buClr>
              <a:buSzPct val="100000"/>
            </a:pPr>
            <a:endParaRPr lang="en-GB" altLang="es-ES" b="1"/>
          </a:p>
        </p:txBody>
      </p:sp>
      <p:pic>
        <p:nvPicPr>
          <p:cNvPr id="984067" name="Picture 7" descr="C:\Archivos de programa\Microsoft Office\Media\CntCD1\ClipArt2\j023071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6" y="3643313"/>
            <a:ext cx="3078163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68" name="Picture 10" descr="C:\Archivos de programa\Microsoft Office\Media\CntCD1\ClipArt7\j030541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1" y="1500188"/>
            <a:ext cx="17240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006468"/>
      </p:ext>
    </p:extLst>
  </p:cSld>
  <p:clrMapOvr>
    <a:masterClrMapping/>
  </p:clrMapOvr>
  <p:transition advTm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214313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98611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524001" y="642939"/>
            <a:ext cx="8501063" cy="5500687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b="1" smtClean="0"/>
              <a:t>INHIBIDOR DE LA ECA  N. COMERCIAL</a:t>
            </a:r>
          </a:p>
          <a:p>
            <a:pPr>
              <a:spcBef>
                <a:spcPts val="600"/>
              </a:spcBef>
              <a:buNone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smtClean="0"/>
              <a:t> QUINAPRIL 5-8mg 1-2vdía ACCUPRIL</a:t>
            </a:r>
          </a:p>
          <a:p>
            <a:pPr>
              <a:spcBef>
                <a:spcPts val="600"/>
              </a:spcBef>
              <a:buNone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smtClean="0"/>
              <a:t> CAPTOPRIL 125-150 mg/díaCAPOTEN</a:t>
            </a:r>
          </a:p>
          <a:p>
            <a:pPr>
              <a:spcBef>
                <a:spcPts val="600"/>
              </a:spcBef>
              <a:buNone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smtClean="0"/>
              <a:t> CARDIOL 10-20mg día</a:t>
            </a:r>
          </a:p>
          <a:p>
            <a:pPr>
              <a:spcBef>
                <a:spcPts val="600"/>
              </a:spcBef>
              <a:buNone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smtClean="0"/>
              <a:t> ENALAPRIL 10-20mg dia       RENITEC </a:t>
            </a:r>
          </a:p>
          <a:p>
            <a:pPr>
              <a:spcBef>
                <a:spcPts val="600"/>
              </a:spcBef>
              <a:buNone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smtClean="0"/>
              <a:t> LISINOPRIL 20-40 mg /día     EUCOR</a:t>
            </a:r>
          </a:p>
          <a:p>
            <a:pPr>
              <a:spcBef>
                <a:spcPts val="600"/>
              </a:spcBef>
              <a:buNone/>
              <a:tabLst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  <a:tab pos="9109075" algn="l"/>
                <a:tab pos="10023475" algn="l"/>
                <a:tab pos="10301288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altLang="es-ES" smtClean="0"/>
              <a:t> OSMOPRIL  2.5mg /día</a:t>
            </a:r>
          </a:p>
        </p:txBody>
      </p:sp>
      <p:sp>
        <p:nvSpPr>
          <p:cNvPr id="986115" name="4 Rectángulo"/>
          <p:cNvSpPr>
            <a:spLocks noChangeArrowheads="1"/>
          </p:cNvSpPr>
          <p:nvPr/>
        </p:nvSpPr>
        <p:spPr bwMode="auto">
          <a:xfrm>
            <a:off x="1524001" y="4143375"/>
            <a:ext cx="7286625" cy="303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n-GB" altLang="es-ES" sz="2800" b="1">
                <a:latin typeface="Calibri" panose="020F0502020204030204" pitchFamily="34" charset="0"/>
              </a:rPr>
              <a:t>ANTAGONISTAS DE LA ANGIOTENSINA II</a:t>
            </a:r>
          </a:p>
          <a:p>
            <a:pPr algn="just">
              <a:spcBef>
                <a:spcPts val="700"/>
              </a:spcBef>
            </a:pPr>
            <a:r>
              <a:rPr lang="en-GB" altLang="es-ES" sz="2800">
                <a:latin typeface="Calibri" panose="020F0502020204030204" pitchFamily="34" charset="0"/>
              </a:rPr>
              <a:t>COZAR </a:t>
            </a:r>
          </a:p>
          <a:p>
            <a:pPr algn="just">
              <a:spcBef>
                <a:spcPts val="700"/>
              </a:spcBef>
            </a:pPr>
            <a:r>
              <a:rPr lang="en-GB" altLang="es-ES" sz="2800">
                <a:latin typeface="Calibri" panose="020F0502020204030204" pitchFamily="34" charset="0"/>
              </a:rPr>
              <a:t> HYZAAR</a:t>
            </a:r>
          </a:p>
          <a:p>
            <a:pPr algn="just">
              <a:spcBef>
                <a:spcPts val="700"/>
              </a:spcBef>
            </a:pPr>
            <a:r>
              <a:rPr lang="en-GB" altLang="es-ES" sz="2800">
                <a:latin typeface="Calibri" panose="020F0502020204030204" pitchFamily="34" charset="0"/>
              </a:rPr>
              <a:t>LOSARTAN 50MG DÍA</a:t>
            </a:r>
          </a:p>
          <a:p>
            <a:pPr algn="just">
              <a:spcBef>
                <a:spcPts val="700"/>
              </a:spcBef>
            </a:pPr>
            <a:r>
              <a:rPr lang="en-GB" altLang="es-ES" sz="2800">
                <a:latin typeface="Calibri" panose="020F0502020204030204" pitchFamily="34" charset="0"/>
              </a:rPr>
              <a:t>DIOVAN  80MG DÍA</a:t>
            </a:r>
          </a:p>
          <a:p>
            <a:endParaRPr lang="es-ES" altLang="es-ES" sz="2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86292"/>
      </p:ext>
    </p:extLst>
  </p:cSld>
  <p:clrMapOvr>
    <a:masterClrMapping/>
  </p:clrMapOvr>
  <p:transition advTm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09775" y="2857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ANTAGONISTAS DEL CALCIO</a:t>
            </a:r>
          </a:p>
        </p:txBody>
      </p:sp>
      <p:sp>
        <p:nvSpPr>
          <p:cNvPr id="988162" name="Rectangle 2"/>
          <p:cNvSpPr>
            <a:spLocks noGrp="1" noChangeArrowheads="1"/>
          </p:cNvSpPr>
          <p:nvPr>
            <p:ph idx="1"/>
          </p:nvPr>
        </p:nvSpPr>
        <p:spPr>
          <a:xfrm>
            <a:off x="2232025" y="1947518"/>
            <a:ext cx="8007350" cy="4683125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AMLODIPINO     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AMLOR </a:t>
            </a:r>
            <a:r>
              <a:rPr lang="en-GB" altLang="es-ES" dirty="0" err="1" smtClean="0"/>
              <a:t>Comercial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AMPLIRON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NOLOPEN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VASODIL           5mg/</a:t>
            </a:r>
            <a:r>
              <a:rPr lang="en-GB" altLang="es-ES" dirty="0" err="1" smtClean="0"/>
              <a:t>día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COZAREM         120mg 1 </a:t>
            </a:r>
            <a:r>
              <a:rPr lang="en-GB" altLang="es-ES" dirty="0" err="1" smtClean="0"/>
              <a:t>Vez</a:t>
            </a:r>
            <a:r>
              <a:rPr lang="en-GB" altLang="es-ES" dirty="0" smtClean="0"/>
              <a:t> al </a:t>
            </a:r>
            <a:r>
              <a:rPr lang="en-GB" altLang="es-ES" dirty="0" err="1" smtClean="0"/>
              <a:t>día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INCORIL             180mg 1 </a:t>
            </a:r>
            <a:r>
              <a:rPr lang="en-GB" altLang="es-ES" dirty="0" err="1" smtClean="0"/>
              <a:t>Vez</a:t>
            </a:r>
            <a:r>
              <a:rPr lang="en-GB" altLang="es-ES" dirty="0" smtClean="0"/>
              <a:t> al </a:t>
            </a:r>
            <a:r>
              <a:rPr lang="en-GB" altLang="es-ES" dirty="0" err="1" smtClean="0"/>
              <a:t>dìa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TENSUM              20mg/ </a:t>
            </a:r>
            <a:r>
              <a:rPr lang="en-GB" altLang="es-ES" dirty="0" err="1" smtClean="0"/>
              <a:t>día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VERAPAMILO      80 a 240 mg/ </a:t>
            </a:r>
            <a:r>
              <a:rPr lang="en-GB" altLang="es-ES" dirty="0" err="1" smtClean="0"/>
              <a:t>día</a:t>
            </a: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517936065"/>
      </p:ext>
    </p:extLst>
  </p:cSld>
  <p:clrMapOvr>
    <a:masterClrMapping/>
  </p:clrMapOvr>
  <p:transition advTm="8192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09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3" y="-71438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FARMACOS USADOS EN LA HTA</a:t>
            </a:r>
          </a:p>
        </p:txBody>
      </p:sp>
      <p:sp>
        <p:nvSpPr>
          <p:cNvPr id="990210" name="Text Box 2"/>
          <p:cNvSpPr txBox="1">
            <a:spLocks noChangeArrowheads="1"/>
          </p:cNvSpPr>
          <p:nvPr/>
        </p:nvSpPr>
        <p:spPr bwMode="auto">
          <a:xfrm>
            <a:off x="2095501" y="1260476"/>
            <a:ext cx="52498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Diuréticos</a:t>
            </a:r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Bloqueadores Específicos de      los   receptores de la aldosterona.</a:t>
            </a:r>
            <a:endParaRPr lang="en-GB" altLang="es-ES" sz="3200">
              <a:solidFill>
                <a:srgbClr val="FF3300"/>
              </a:solidFill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alfa y beta bloqueadores</a:t>
            </a:r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Los bloqueadores de los receptores A1 y A2.</a:t>
            </a:r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Los  calcio antagonistas</a:t>
            </a:r>
          </a:p>
          <a:p>
            <a:pPr algn="just"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Los IECA</a:t>
            </a:r>
          </a:p>
        </p:txBody>
      </p:sp>
      <p:pic>
        <p:nvPicPr>
          <p:cNvPr id="990211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2636839"/>
            <a:ext cx="1871662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567254"/>
      </p:ext>
    </p:extLst>
  </p:cSld>
  <p:clrMapOvr>
    <a:masterClrMapping/>
  </p:clrMapOvr>
  <p:transition advTm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7" name="Rectangle 1"/>
          <p:cNvSpPr>
            <a:spLocks noGrp="1" noChangeArrowheads="1"/>
          </p:cNvSpPr>
          <p:nvPr>
            <p:ph type="title"/>
          </p:nvPr>
        </p:nvSpPr>
        <p:spPr>
          <a:xfrm>
            <a:off x="1795346" y="668135"/>
            <a:ext cx="8385175" cy="1068388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DIURÉTICOS AHORRADORES DE K</a:t>
            </a:r>
            <a:r>
              <a:rPr lang="en-GB" altLang="es-ES" sz="4000"/>
              <a:t/>
            </a:r>
            <a:br>
              <a:rPr lang="en-GB" altLang="es-ES" sz="4000"/>
            </a:br>
            <a:endParaRPr lang="en-GB" altLang="es-ES" sz="4000"/>
          </a:p>
        </p:txBody>
      </p:sp>
      <p:sp>
        <p:nvSpPr>
          <p:cNvPr id="992258" name="Rectangle 2"/>
          <p:cNvSpPr>
            <a:spLocks noGrp="1" noChangeArrowheads="1"/>
          </p:cNvSpPr>
          <p:nvPr>
            <p:ph idx="1"/>
          </p:nvPr>
        </p:nvSpPr>
        <p:spPr>
          <a:xfrm>
            <a:off x="1415934" y="1906213"/>
            <a:ext cx="9144000" cy="5857875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Espirolactona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Aldactone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Aloazida</a:t>
            </a: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Aldomet</a:t>
            </a:r>
            <a:r>
              <a:rPr lang="en-GB" altLang="es-ES" dirty="0" smtClean="0"/>
              <a:t>  </a:t>
            </a:r>
            <a:r>
              <a:rPr lang="en-GB" altLang="es-ES" dirty="0" smtClean="0"/>
              <a:t>50-100mg </a:t>
            </a:r>
            <a:r>
              <a:rPr lang="en-GB" altLang="es-ES" dirty="0" smtClean="0"/>
              <a:t>QD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300951605"/>
      </p:ext>
    </p:extLst>
  </p:cSld>
  <p:clrMapOvr>
    <a:masterClrMapping/>
  </p:clrMapOvr>
  <p:transition advTm="1024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5" name="1 Rectángulo"/>
          <p:cNvSpPr>
            <a:spLocks noChangeArrowheads="1"/>
          </p:cNvSpPr>
          <p:nvPr/>
        </p:nvSpPr>
        <p:spPr bwMode="auto">
          <a:xfrm>
            <a:off x="2166938" y="1357313"/>
            <a:ext cx="79295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700"/>
              </a:spcBef>
            </a:pPr>
            <a:r>
              <a:rPr lang="en-GB" altLang="es-ES" sz="3200" b="1">
                <a:latin typeface="Calibri" panose="020F0502020204030204" pitchFamily="34" charset="0"/>
              </a:rPr>
              <a:t>BETABLOQUEADORES CARDIOSELECTIVOS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altLang="es-ES" sz="3200">
                <a:latin typeface="Calibri" panose="020F0502020204030204" pitchFamily="34" charset="0"/>
              </a:rPr>
              <a:t>Atenolol  100mg/diarios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altLang="es-ES" sz="3200">
                <a:latin typeface="Calibri" panose="020F0502020204030204" pitchFamily="34" charset="0"/>
              </a:rPr>
              <a:t>Propanolol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altLang="es-ES" sz="320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s-ES" sz="3200" b="1">
                <a:latin typeface="Calibri" panose="020F0502020204030204" pitchFamily="34" charset="0"/>
              </a:rPr>
              <a:t>BLOQUEADORES DE LOS RECEPTORES BETA ADRENÉRGICOS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altLang="es-ES" sz="3200">
                <a:latin typeface="Calibri" panose="020F0502020204030204" pitchFamily="34" charset="0"/>
              </a:rPr>
              <a:t>Carvedil   </a:t>
            </a:r>
            <a:r>
              <a:rPr lang="en-GB" altLang="es-ES" sz="3200" b="1">
                <a:latin typeface="Calibri" panose="020F0502020204030204" pitchFamily="34" charset="0"/>
              </a:rPr>
              <a:t>            </a:t>
            </a:r>
            <a:r>
              <a:rPr lang="en-GB" altLang="es-ES" sz="3200">
                <a:latin typeface="Calibri" panose="020F0502020204030204" pitchFamily="34" charset="0"/>
              </a:rPr>
              <a:t>25mg/día</a:t>
            </a:r>
            <a:endParaRPr lang="es-ES_tradnl" altLang="es-ES" sz="3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86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357188"/>
            <a:ext cx="8229600" cy="1143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PREVENCIÓN PRIMARIA DE LA HIPERTENSIÓN ARTERIAL</a:t>
            </a:r>
          </a:p>
        </p:txBody>
      </p:sp>
      <p:sp>
        <p:nvSpPr>
          <p:cNvPr id="995330" name="Text Box 2"/>
          <p:cNvSpPr txBox="1">
            <a:spLocks noChangeArrowheads="1"/>
          </p:cNvSpPr>
          <p:nvPr/>
        </p:nvSpPr>
        <p:spPr bwMode="auto">
          <a:xfrm>
            <a:off x="5738814" y="1585914"/>
            <a:ext cx="4503737" cy="527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Perder peso si hay exceso</a:t>
            </a:r>
          </a:p>
          <a:p>
            <a:pPr algn="just"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Practicar ejercicio </a:t>
            </a:r>
          </a:p>
          <a:p>
            <a:pPr algn="just"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Reducir alcohol tabaco</a:t>
            </a:r>
          </a:p>
          <a:p>
            <a:pPr algn="just"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Reducir la Ingesta de Na menos de 6g día</a:t>
            </a:r>
          </a:p>
          <a:p>
            <a:pPr algn="just">
              <a:spcBef>
                <a:spcPts val="15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Reducir grasas y colesterol en la dieta</a:t>
            </a:r>
          </a:p>
          <a:p>
            <a:pPr algn="ctr">
              <a:spcBef>
                <a:spcPts val="1500"/>
              </a:spcBef>
              <a:buSzPct val="100000"/>
            </a:pPr>
            <a:endParaRPr lang="en-GB" altLang="es-ES">
              <a:solidFill>
                <a:srgbClr val="000000"/>
              </a:solidFill>
            </a:endParaRPr>
          </a:p>
        </p:txBody>
      </p:sp>
      <p:pic>
        <p:nvPicPr>
          <p:cNvPr id="99533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9" y="1606551"/>
            <a:ext cx="249872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5332" name="Picture 6" descr="C:\Archivos de programa\Microsoft Office\Media\CntCD1\ClipArt4\j027892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9" y="4429125"/>
            <a:ext cx="2071687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059104"/>
      </p:ext>
    </p:extLst>
  </p:cSld>
  <p:clrMapOvr>
    <a:masterClrMapping/>
  </p:clrMapOvr>
  <p:transition advTm="204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PRESIÓN ARTERIAL</a:t>
            </a:r>
            <a:endParaRPr lang="en-GB" alt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1538" name="Rectangle 2"/>
          <p:cNvSpPr>
            <a:spLocks noGrp="1" noChangeArrowheads="1"/>
          </p:cNvSpPr>
          <p:nvPr>
            <p:ph idx="1"/>
          </p:nvPr>
        </p:nvSpPr>
        <p:spPr>
          <a:xfrm>
            <a:off x="2279650" y="1484313"/>
            <a:ext cx="8007350" cy="4191000"/>
          </a:xfrm>
        </p:spPr>
        <p:txBody>
          <a:bodyPr/>
          <a:lstStyle/>
          <a:p>
            <a:pPr marL="592138" indent="-592138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2138" indent="-592138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 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= G C x RPT = (FC x VS) x RPT</a:t>
            </a:r>
          </a:p>
          <a:p>
            <a:pPr marL="592138" indent="-592138"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2138" indent="-592138"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Arterial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utiliza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mecanismos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92138" indent="-592138"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2138" indent="-592138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Natriuresis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presión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2138" indent="-592138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Renina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Angiotensina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Aldosterona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3481646"/>
      </p:ext>
    </p:extLst>
  </p:cSld>
  <p:clrMapOvr>
    <a:masterClrMapping/>
  </p:clrMapOvr>
  <p:transition advTm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4286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PREECLAMPSIA</a:t>
            </a:r>
          </a:p>
        </p:txBody>
      </p:sp>
      <p:sp>
        <p:nvSpPr>
          <p:cNvPr id="593923" name="Text Box 2"/>
          <p:cNvSpPr txBox="1">
            <a:spLocks noChangeArrowheads="1"/>
          </p:cNvSpPr>
          <p:nvPr/>
        </p:nvSpPr>
        <p:spPr bwMode="auto">
          <a:xfrm>
            <a:off x="840280" y="1766514"/>
            <a:ext cx="7705725" cy="4117975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>
            <a:spAutoFit/>
          </a:bodyPr>
          <a:lstStyle/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 err="1">
                <a:solidFill>
                  <a:srgbClr val="000000"/>
                </a:solidFill>
              </a:rPr>
              <a:t>Conocida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como</a:t>
            </a:r>
            <a:r>
              <a:rPr lang="en-GB" sz="3200" dirty="0">
                <a:solidFill>
                  <a:srgbClr val="000000"/>
                </a:solidFill>
              </a:rPr>
              <a:t> TOXEMIA </a:t>
            </a:r>
            <a:r>
              <a:rPr lang="en-GB" sz="3200" dirty="0" err="1">
                <a:solidFill>
                  <a:srgbClr val="000000"/>
                </a:solidFill>
              </a:rPr>
              <a:t>es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una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patología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única</a:t>
            </a:r>
            <a:r>
              <a:rPr lang="en-GB" sz="3200" dirty="0">
                <a:solidFill>
                  <a:srgbClr val="000000"/>
                </a:solidFill>
              </a:rPr>
              <a:t> del </a:t>
            </a:r>
            <a:r>
              <a:rPr lang="en-GB" sz="3200" dirty="0" err="1">
                <a:solidFill>
                  <a:srgbClr val="000000"/>
                </a:solidFill>
              </a:rPr>
              <a:t>embarazo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sobretodo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primerizas</a:t>
            </a:r>
            <a:r>
              <a:rPr lang="en-GB" sz="3200" dirty="0">
                <a:solidFill>
                  <a:srgbClr val="000000"/>
                </a:solidFill>
              </a:rPr>
              <a:t> y </a:t>
            </a:r>
            <a:r>
              <a:rPr lang="en-GB" sz="3200" dirty="0" err="1">
                <a:solidFill>
                  <a:srgbClr val="000000"/>
                </a:solidFill>
              </a:rPr>
              <a:t>madres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añosas</a:t>
            </a:r>
            <a:r>
              <a:rPr lang="en-GB" sz="3200" dirty="0">
                <a:solidFill>
                  <a:srgbClr val="000000"/>
                </a:solidFill>
              </a:rPr>
              <a:t>  </a:t>
            </a:r>
            <a:r>
              <a:rPr lang="en-GB" sz="3200" dirty="0" err="1">
                <a:solidFill>
                  <a:srgbClr val="000000"/>
                </a:solidFill>
              </a:rPr>
              <a:t>que</a:t>
            </a:r>
            <a:r>
              <a:rPr lang="en-GB" sz="3200" dirty="0">
                <a:solidFill>
                  <a:srgbClr val="000000"/>
                </a:solidFill>
              </a:rPr>
              <a:t> se </a:t>
            </a:r>
            <a:r>
              <a:rPr lang="en-GB" sz="3200" dirty="0" err="1">
                <a:solidFill>
                  <a:srgbClr val="000000"/>
                </a:solidFill>
              </a:rPr>
              <a:t>manifiesta</a:t>
            </a:r>
            <a:r>
              <a:rPr lang="en-GB" sz="3200" dirty="0">
                <a:solidFill>
                  <a:srgbClr val="000000"/>
                </a:solidFill>
              </a:rPr>
              <a:t> con PA </a:t>
            </a:r>
            <a:r>
              <a:rPr lang="en-GB" sz="3200" dirty="0" err="1">
                <a:solidFill>
                  <a:srgbClr val="000000"/>
                </a:solidFill>
              </a:rPr>
              <a:t>elevada</a:t>
            </a:r>
            <a:r>
              <a:rPr lang="en-GB" sz="3200" dirty="0">
                <a:solidFill>
                  <a:srgbClr val="000000"/>
                </a:solidFill>
              </a:rPr>
              <a:t> y </a:t>
            </a:r>
            <a:r>
              <a:rPr lang="en-GB" sz="3200" dirty="0" err="1">
                <a:solidFill>
                  <a:srgbClr val="000000"/>
                </a:solidFill>
              </a:rPr>
              <a:t>proteínas</a:t>
            </a:r>
            <a:r>
              <a:rPr lang="en-GB" sz="3200" dirty="0">
                <a:solidFill>
                  <a:srgbClr val="000000"/>
                </a:solidFill>
              </a:rPr>
              <a:t> en </a:t>
            </a:r>
            <a:r>
              <a:rPr lang="en-GB" sz="3200" dirty="0" err="1">
                <a:solidFill>
                  <a:srgbClr val="000000"/>
                </a:solidFill>
              </a:rPr>
              <a:t>orina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</a:p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 err="1">
                <a:solidFill>
                  <a:srgbClr val="000000"/>
                </a:solidFill>
              </a:rPr>
              <a:t>Presenta</a:t>
            </a:r>
            <a:r>
              <a:rPr lang="en-GB" sz="3200" dirty="0">
                <a:solidFill>
                  <a:srgbClr val="000000"/>
                </a:solidFill>
              </a:rPr>
              <a:t> 2 </a:t>
            </a:r>
            <a:r>
              <a:rPr lang="en-GB" sz="3200" dirty="0" err="1">
                <a:solidFill>
                  <a:srgbClr val="000000"/>
                </a:solidFill>
              </a:rPr>
              <a:t>anomalías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físiológicas</a:t>
            </a:r>
            <a:r>
              <a:rPr lang="en-GB" sz="3200" dirty="0">
                <a:solidFill>
                  <a:srgbClr val="000000"/>
                </a:solidFill>
              </a:rPr>
              <a:t>:</a:t>
            </a:r>
          </a:p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</a:rPr>
              <a:t>-</a:t>
            </a:r>
            <a:r>
              <a:rPr lang="en-GB" sz="3200" dirty="0" err="1">
                <a:solidFill>
                  <a:srgbClr val="000000"/>
                </a:solidFill>
              </a:rPr>
              <a:t>Alteración</a:t>
            </a:r>
            <a:r>
              <a:rPr lang="en-GB" sz="3200" dirty="0">
                <a:solidFill>
                  <a:srgbClr val="000000"/>
                </a:solidFill>
              </a:rPr>
              <a:t> y </a:t>
            </a:r>
            <a:r>
              <a:rPr lang="en-GB" sz="3200" dirty="0" err="1">
                <a:solidFill>
                  <a:srgbClr val="000000"/>
                </a:solidFill>
              </a:rPr>
              <a:t>Malformación</a:t>
            </a:r>
            <a:r>
              <a:rPr lang="en-GB" sz="3200" dirty="0">
                <a:solidFill>
                  <a:srgbClr val="000000"/>
                </a:solidFill>
              </a:rPr>
              <a:t> de la placenta</a:t>
            </a:r>
          </a:p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tabLst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3200" dirty="0">
                <a:solidFill>
                  <a:srgbClr val="000000"/>
                </a:solidFill>
              </a:rPr>
              <a:t>- </a:t>
            </a:r>
            <a:r>
              <a:rPr lang="en-GB" sz="3200" dirty="0" err="1">
                <a:solidFill>
                  <a:srgbClr val="000000"/>
                </a:solidFill>
              </a:rPr>
              <a:t>Disfunción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celular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err="1">
                <a:solidFill>
                  <a:srgbClr val="000000"/>
                </a:solidFill>
              </a:rPr>
              <a:t>endotelial</a:t>
            </a:r>
            <a:endParaRPr lang="en-GB" sz="3200" dirty="0">
              <a:solidFill>
                <a:srgbClr val="000000"/>
              </a:solidFill>
            </a:endParaRPr>
          </a:p>
        </p:txBody>
      </p:sp>
      <p:pic>
        <p:nvPicPr>
          <p:cNvPr id="997379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106" y="3381463"/>
            <a:ext cx="2719388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645260"/>
      </p:ext>
    </p:extLst>
  </p:cSld>
  <p:clrMapOvr>
    <a:masterClrMapping/>
  </p:clrMapOvr>
  <p:transition advTm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3571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DISFUNCIÓN CELULAR ENDOTELIAL</a:t>
            </a:r>
          </a:p>
        </p:txBody>
      </p:sp>
      <p:sp>
        <p:nvSpPr>
          <p:cNvPr id="999426" name="Rectangle 2"/>
          <p:cNvSpPr>
            <a:spLocks noChangeArrowheads="1"/>
          </p:cNvSpPr>
          <p:nvPr/>
        </p:nvSpPr>
        <p:spPr bwMode="auto">
          <a:xfrm>
            <a:off x="1919289" y="1484314"/>
            <a:ext cx="3024187" cy="649287"/>
          </a:xfrm>
          <a:prstGeom prst="rect">
            <a:avLst/>
          </a:prstGeom>
          <a:solidFill>
            <a:srgbClr val="FF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Mecanismos mediadores</a:t>
            </a:r>
          </a:p>
        </p:txBody>
      </p:sp>
      <p:sp>
        <p:nvSpPr>
          <p:cNvPr id="999427" name="Text Box 3"/>
          <p:cNvSpPr txBox="1">
            <a:spLocks noChangeArrowheads="1"/>
          </p:cNvSpPr>
          <p:nvPr/>
        </p:nvSpPr>
        <p:spPr bwMode="auto">
          <a:xfrm>
            <a:off x="2351089" y="2857500"/>
            <a:ext cx="180022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FALLO PLACENTA</a:t>
            </a:r>
          </a:p>
        </p:txBody>
      </p:sp>
      <p:sp>
        <p:nvSpPr>
          <p:cNvPr id="999428" name="Line 4"/>
          <p:cNvSpPr>
            <a:spLocks noChangeShapeType="1"/>
          </p:cNvSpPr>
          <p:nvPr/>
        </p:nvSpPr>
        <p:spPr bwMode="auto">
          <a:xfrm>
            <a:off x="3216275" y="2276475"/>
            <a:ext cx="1588" cy="4318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29" name="Line 5"/>
          <p:cNvSpPr>
            <a:spLocks noChangeShapeType="1"/>
          </p:cNvSpPr>
          <p:nvPr/>
        </p:nvSpPr>
        <p:spPr bwMode="auto">
          <a:xfrm>
            <a:off x="3238500" y="3429000"/>
            <a:ext cx="1588" cy="4333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30" name="Text Box 6"/>
          <p:cNvSpPr txBox="1">
            <a:spLocks noChangeArrowheads="1"/>
          </p:cNvSpPr>
          <p:nvPr/>
        </p:nvSpPr>
        <p:spPr bwMode="auto">
          <a:xfrm>
            <a:off x="2208214" y="3797301"/>
            <a:ext cx="22320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250"/>
              </a:spcBef>
              <a:buSzPct val="100000"/>
            </a:pPr>
            <a:r>
              <a:rPr lang="en-GB" altLang="es-ES" sz="2000" b="1">
                <a:solidFill>
                  <a:srgbClr val="000000"/>
                </a:solidFill>
              </a:rPr>
              <a:t>Hipoperfusión uterina</a:t>
            </a:r>
          </a:p>
        </p:txBody>
      </p:sp>
      <p:sp>
        <p:nvSpPr>
          <p:cNvPr id="999431" name="Text Box 7"/>
          <p:cNvSpPr txBox="1">
            <a:spLocks noChangeArrowheads="1"/>
          </p:cNvSpPr>
          <p:nvPr/>
        </p:nvSpPr>
        <p:spPr bwMode="auto">
          <a:xfrm>
            <a:off x="2351089" y="4786314"/>
            <a:ext cx="15843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Sufrimiento fetal</a:t>
            </a:r>
          </a:p>
        </p:txBody>
      </p:sp>
      <p:sp>
        <p:nvSpPr>
          <p:cNvPr id="999432" name="Line 8"/>
          <p:cNvSpPr>
            <a:spLocks noChangeShapeType="1"/>
          </p:cNvSpPr>
          <p:nvPr/>
        </p:nvSpPr>
        <p:spPr bwMode="auto">
          <a:xfrm>
            <a:off x="3238500" y="4500564"/>
            <a:ext cx="1588" cy="28733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33" name="Text Box 9"/>
          <p:cNvSpPr txBox="1">
            <a:spLocks noChangeArrowheads="1"/>
          </p:cNvSpPr>
          <p:nvPr/>
        </p:nvSpPr>
        <p:spPr bwMode="auto">
          <a:xfrm>
            <a:off x="3719514" y="5300663"/>
            <a:ext cx="18002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SNC</a:t>
            </a:r>
          </a:p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convulsiones</a:t>
            </a:r>
          </a:p>
        </p:txBody>
      </p:sp>
      <p:sp>
        <p:nvSpPr>
          <p:cNvPr id="999434" name="Line 10"/>
          <p:cNvSpPr>
            <a:spLocks noChangeShapeType="1"/>
          </p:cNvSpPr>
          <p:nvPr/>
        </p:nvSpPr>
        <p:spPr bwMode="auto">
          <a:xfrm flipH="1">
            <a:off x="4595814" y="1196976"/>
            <a:ext cx="1012825" cy="394652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35" name="Text Box 11"/>
          <p:cNvSpPr txBox="1">
            <a:spLocks noChangeArrowheads="1"/>
          </p:cNvSpPr>
          <p:nvPr/>
        </p:nvSpPr>
        <p:spPr bwMode="auto">
          <a:xfrm>
            <a:off x="5735639" y="5373688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9436" name="Text Box 12"/>
          <p:cNvSpPr txBox="1">
            <a:spLocks noChangeArrowheads="1"/>
          </p:cNvSpPr>
          <p:nvPr/>
        </p:nvSpPr>
        <p:spPr bwMode="auto">
          <a:xfrm>
            <a:off x="5519738" y="5373689"/>
            <a:ext cx="100806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Hígado graso</a:t>
            </a:r>
          </a:p>
        </p:txBody>
      </p:sp>
      <p:sp>
        <p:nvSpPr>
          <p:cNvPr id="999437" name="Text Box 13"/>
          <p:cNvSpPr txBox="1">
            <a:spLocks noChangeArrowheads="1"/>
          </p:cNvSpPr>
          <p:nvPr/>
        </p:nvSpPr>
        <p:spPr bwMode="auto">
          <a:xfrm>
            <a:off x="6672264" y="5373688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9438" name="Text Box 14"/>
          <p:cNvSpPr txBox="1">
            <a:spLocks noChangeArrowheads="1"/>
          </p:cNvSpPr>
          <p:nvPr/>
        </p:nvSpPr>
        <p:spPr bwMode="auto">
          <a:xfrm>
            <a:off x="6456364" y="5373689"/>
            <a:ext cx="22320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Sangre</a:t>
            </a:r>
          </a:p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Trombocitopenia</a:t>
            </a:r>
          </a:p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coagulopatia</a:t>
            </a:r>
          </a:p>
        </p:txBody>
      </p:sp>
      <p:sp>
        <p:nvSpPr>
          <p:cNvPr id="999439" name="Line 15"/>
          <p:cNvSpPr>
            <a:spLocks noChangeShapeType="1"/>
          </p:cNvSpPr>
          <p:nvPr/>
        </p:nvSpPr>
        <p:spPr bwMode="auto">
          <a:xfrm flipH="1">
            <a:off x="6078538" y="1143001"/>
            <a:ext cx="107950" cy="410527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40" name="Line 16"/>
          <p:cNvSpPr>
            <a:spLocks noChangeShapeType="1"/>
          </p:cNvSpPr>
          <p:nvPr/>
        </p:nvSpPr>
        <p:spPr bwMode="auto">
          <a:xfrm>
            <a:off x="6959601" y="1341439"/>
            <a:ext cx="504825" cy="39592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41" name="Text Box 17"/>
          <p:cNvSpPr txBox="1">
            <a:spLocks noChangeArrowheads="1"/>
          </p:cNvSpPr>
          <p:nvPr/>
        </p:nvSpPr>
        <p:spPr bwMode="auto">
          <a:xfrm>
            <a:off x="8688388" y="5013325"/>
            <a:ext cx="15113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Riñon</a:t>
            </a:r>
          </a:p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Proteinuria</a:t>
            </a:r>
          </a:p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Edema</a:t>
            </a:r>
          </a:p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FG</a:t>
            </a:r>
          </a:p>
        </p:txBody>
      </p:sp>
      <p:sp>
        <p:nvSpPr>
          <p:cNvPr id="999442" name="Line 18"/>
          <p:cNvSpPr>
            <a:spLocks noChangeShapeType="1"/>
          </p:cNvSpPr>
          <p:nvPr/>
        </p:nvSpPr>
        <p:spPr bwMode="auto">
          <a:xfrm>
            <a:off x="9167814" y="6072188"/>
            <a:ext cx="47625" cy="2857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43" name="Line 19"/>
          <p:cNvSpPr>
            <a:spLocks noChangeShapeType="1"/>
          </p:cNvSpPr>
          <p:nvPr/>
        </p:nvSpPr>
        <p:spPr bwMode="auto">
          <a:xfrm>
            <a:off x="7239001" y="1071563"/>
            <a:ext cx="1800225" cy="3744912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44" name="Text Box 20"/>
          <p:cNvSpPr txBox="1">
            <a:spLocks noChangeArrowheads="1"/>
          </p:cNvSpPr>
          <p:nvPr/>
        </p:nvSpPr>
        <p:spPr bwMode="auto">
          <a:xfrm>
            <a:off x="8401050" y="2133600"/>
            <a:ext cx="1873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Vasodilatación</a:t>
            </a:r>
          </a:p>
        </p:txBody>
      </p:sp>
      <p:sp>
        <p:nvSpPr>
          <p:cNvPr id="999445" name="Text Box 21"/>
          <p:cNvSpPr txBox="1">
            <a:spLocks noChangeArrowheads="1"/>
          </p:cNvSpPr>
          <p:nvPr/>
        </p:nvSpPr>
        <p:spPr bwMode="auto">
          <a:xfrm>
            <a:off x="8616951" y="2924176"/>
            <a:ext cx="1439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999446" name="Text Box 22"/>
          <p:cNvSpPr txBox="1">
            <a:spLocks noChangeArrowheads="1"/>
          </p:cNvSpPr>
          <p:nvPr/>
        </p:nvSpPr>
        <p:spPr bwMode="auto">
          <a:xfrm>
            <a:off x="8507414" y="2924175"/>
            <a:ext cx="21605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Sensibilidad de la ANGIOTENSINA</a:t>
            </a:r>
          </a:p>
        </p:txBody>
      </p:sp>
      <p:sp>
        <p:nvSpPr>
          <p:cNvPr id="999447" name="Line 23"/>
          <p:cNvSpPr>
            <a:spLocks noChangeShapeType="1"/>
          </p:cNvSpPr>
          <p:nvPr/>
        </p:nvSpPr>
        <p:spPr bwMode="auto">
          <a:xfrm>
            <a:off x="7896225" y="1341438"/>
            <a:ext cx="1079500" cy="6477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48" name="Line 24"/>
          <p:cNvSpPr>
            <a:spLocks noChangeShapeType="1"/>
          </p:cNvSpPr>
          <p:nvPr/>
        </p:nvSpPr>
        <p:spPr bwMode="auto">
          <a:xfrm>
            <a:off x="9453564" y="2500313"/>
            <a:ext cx="1587" cy="431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49" name="Text Box 25"/>
          <p:cNvSpPr txBox="1">
            <a:spLocks noChangeArrowheads="1"/>
          </p:cNvSpPr>
          <p:nvPr/>
        </p:nvSpPr>
        <p:spPr bwMode="auto">
          <a:xfrm>
            <a:off x="9409114" y="3860800"/>
            <a:ext cx="719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  <a:buSzPct val="100000"/>
            </a:pPr>
            <a:r>
              <a:rPr lang="en-GB" altLang="es-ES" b="1">
                <a:solidFill>
                  <a:srgbClr val="000000"/>
                </a:solidFill>
              </a:rPr>
              <a:t>HTA</a:t>
            </a:r>
          </a:p>
        </p:txBody>
      </p:sp>
      <p:sp>
        <p:nvSpPr>
          <p:cNvPr id="999450" name="Line 26"/>
          <p:cNvSpPr>
            <a:spLocks noChangeShapeType="1"/>
          </p:cNvSpPr>
          <p:nvPr/>
        </p:nvSpPr>
        <p:spPr bwMode="auto">
          <a:xfrm>
            <a:off x="9667875" y="3500439"/>
            <a:ext cx="1588" cy="28733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99451" name="Line 27"/>
          <p:cNvSpPr>
            <a:spLocks noChangeShapeType="1"/>
          </p:cNvSpPr>
          <p:nvPr/>
        </p:nvSpPr>
        <p:spPr bwMode="auto">
          <a:xfrm flipH="1">
            <a:off x="9239251" y="4214814"/>
            <a:ext cx="466725" cy="72072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50458"/>
      </p:ext>
    </p:extLst>
  </p:cSld>
  <p:clrMapOvr>
    <a:masterClrMapping/>
  </p:clrMapOvr>
  <p:transition advTm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428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SÍNTOMAS</a:t>
            </a:r>
          </a:p>
        </p:txBody>
      </p:sp>
      <p:sp>
        <p:nvSpPr>
          <p:cNvPr id="1001474" name="Rectangle 2"/>
          <p:cNvSpPr>
            <a:spLocks noGrp="1" noChangeArrowheads="1"/>
          </p:cNvSpPr>
          <p:nvPr>
            <p:ph idx="1"/>
          </p:nvPr>
        </p:nvSpPr>
        <p:spPr>
          <a:xfrm>
            <a:off x="2238375" y="1524000"/>
            <a:ext cx="8007350" cy="4191000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HTA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Proteína en la orina mayor 500mg /24horas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Edema en la cara y manos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Aumento de peso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Visión Borrosa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Cefalea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Mareos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Dolor de estómago</a:t>
            </a:r>
          </a:p>
        </p:txBody>
      </p:sp>
      <p:pic>
        <p:nvPicPr>
          <p:cNvPr id="1001475" name="Picture 5" descr="MCj041149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3573464"/>
            <a:ext cx="2914650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473556"/>
      </p:ext>
    </p:extLst>
  </p:cSld>
  <p:clrMapOvr>
    <a:masterClrMapping/>
  </p:clrMapOvr>
  <p:transition advTm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92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COMPLICACIONES</a:t>
            </a:r>
          </a:p>
        </p:txBody>
      </p:sp>
      <p:sp>
        <p:nvSpPr>
          <p:cNvPr id="100352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Falta de crecimiento del bebé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Desprendimiento placentario 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Hemorragia intensa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Peligra la vida del bebé y de la mamá</a:t>
            </a:r>
          </a:p>
        </p:txBody>
      </p:sp>
      <p:pic>
        <p:nvPicPr>
          <p:cNvPr id="1003523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4" y="4500564"/>
            <a:ext cx="2384425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996420"/>
      </p:ext>
    </p:extLst>
  </p:cSld>
  <p:clrMapOvr>
    <a:masterClrMapping/>
  </p:clrMapOvr>
  <p:transition advTm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20725"/>
            <a:ext cx="8229600" cy="1143000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RIESGO DE DESARROLLAR PREECLAMPSIA</a:t>
            </a:r>
          </a:p>
        </p:txBody>
      </p:sp>
      <p:sp>
        <p:nvSpPr>
          <p:cNvPr id="100557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Primer </a:t>
            </a:r>
            <a:r>
              <a:rPr lang="en-GB" altLang="es-ES" dirty="0" err="1" smtClean="0"/>
              <a:t>embarazo</a:t>
            </a: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Mucho </a:t>
            </a:r>
            <a:r>
              <a:rPr lang="en-GB" altLang="es-ES" dirty="0" err="1" smtClean="0"/>
              <a:t>tiempo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transcurrido</a:t>
            </a:r>
            <a:r>
              <a:rPr lang="en-GB" altLang="es-ES" dirty="0" smtClean="0"/>
              <a:t> en </a:t>
            </a:r>
            <a:r>
              <a:rPr lang="en-GB" altLang="es-ES" dirty="0" err="1" smtClean="0"/>
              <a:t>embarazos</a:t>
            </a: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Antecedentes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personales</a:t>
            </a: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Embarazos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múltiple</a:t>
            </a: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Menos</a:t>
            </a:r>
            <a:r>
              <a:rPr lang="en-GB" altLang="es-ES" dirty="0" smtClean="0"/>
              <a:t> de 20 </a:t>
            </a:r>
            <a:r>
              <a:rPr lang="en-GB" altLang="es-ES" dirty="0" err="1" smtClean="0"/>
              <a:t>años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edad</a:t>
            </a: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Exceso</a:t>
            </a:r>
            <a:r>
              <a:rPr lang="en-GB" altLang="es-ES" dirty="0" smtClean="0"/>
              <a:t> de peso</a:t>
            </a:r>
          </a:p>
        </p:txBody>
      </p:sp>
    </p:spTree>
    <p:extLst>
      <p:ext uri="{BB962C8B-B14F-4D97-AF65-F5344CB8AC3E}">
        <p14:creationId xmlns:p14="http://schemas.microsoft.com/office/powerpoint/2010/main" val="2978593339"/>
      </p:ext>
    </p:extLst>
  </p:cSld>
  <p:clrMapOvr>
    <a:masterClrMapping/>
  </p:clrMapOvr>
  <p:transition advTm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0006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1007618" name="Text Box 2"/>
          <p:cNvSpPr txBox="1">
            <a:spLocks noChangeArrowheads="1"/>
          </p:cNvSpPr>
          <p:nvPr/>
        </p:nvSpPr>
        <p:spPr bwMode="auto">
          <a:xfrm>
            <a:off x="1666876" y="1357314"/>
            <a:ext cx="583247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750"/>
              </a:spcBef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Prevención</a:t>
            </a:r>
          </a:p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Suplementos de Ca 2 g día</a:t>
            </a:r>
          </a:p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Reposo en cama</a:t>
            </a:r>
          </a:p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Se resuelve en los 10 días siguientes del parto</a:t>
            </a:r>
          </a:p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Antagonistas beta adrenérgicos Atenolol </a:t>
            </a:r>
          </a:p>
        </p:txBody>
      </p:sp>
      <p:pic>
        <p:nvPicPr>
          <p:cNvPr id="1007619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14" y="2781300"/>
            <a:ext cx="261143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924542"/>
      </p:ext>
    </p:extLst>
  </p:cSld>
  <p:clrMapOvr>
    <a:masterClrMapping/>
  </p:clrMapOvr>
  <p:transition advTm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OTROS TIPOS DE  HTA</a:t>
            </a:r>
          </a:p>
        </p:txBody>
      </p:sp>
      <p:sp>
        <p:nvSpPr>
          <p:cNvPr id="1009666" name="Text Box 2"/>
          <p:cNvSpPr txBox="1">
            <a:spLocks noChangeArrowheads="1"/>
          </p:cNvSpPr>
          <p:nvPr/>
        </p:nvSpPr>
        <p:spPr bwMode="auto">
          <a:xfrm>
            <a:off x="5416550" y="1928814"/>
            <a:ext cx="4751388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HTA esencial del embarazo</a:t>
            </a:r>
          </a:p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HTA gestacional</a:t>
            </a:r>
          </a:p>
          <a:p>
            <a:pPr>
              <a:spcBef>
                <a:spcPts val="175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Preeclamsia superpuesta  a HTA crónica</a:t>
            </a:r>
          </a:p>
          <a:p>
            <a:pPr algn="ctr">
              <a:spcBef>
                <a:spcPts val="1750"/>
              </a:spcBef>
              <a:buSzPct val="100000"/>
            </a:pPr>
            <a:endParaRPr lang="en-GB" altLang="es-ES" sz="2800">
              <a:solidFill>
                <a:srgbClr val="000000"/>
              </a:solidFill>
            </a:endParaRPr>
          </a:p>
        </p:txBody>
      </p:sp>
      <p:pic>
        <p:nvPicPr>
          <p:cNvPr id="10096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143126"/>
            <a:ext cx="334168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999207"/>
      </p:ext>
    </p:extLst>
  </p:cSld>
  <p:clrMapOvr>
    <a:masterClrMapping/>
  </p:clrMapOvr>
  <p:transition advTm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1"/>
          <p:cNvSpPr>
            <a:spLocks noChangeArrowheads="1"/>
          </p:cNvSpPr>
          <p:nvPr/>
        </p:nvSpPr>
        <p:spPr bwMode="auto">
          <a:xfrm>
            <a:off x="1809750" y="928688"/>
            <a:ext cx="8572500" cy="5014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La HTA es un asesino silencioso  </a:t>
            </a:r>
          </a:p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porque generalmente no da síntomas</a:t>
            </a:r>
          </a:p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durante muchos años, hasta dañar </a:t>
            </a:r>
          </a:p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órganos vitales.</a:t>
            </a:r>
          </a:p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Por eso es importante hacerse </a:t>
            </a:r>
          </a:p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controles periódicos de la presión arterial </a:t>
            </a:r>
          </a:p>
          <a:p>
            <a:pPr algn="just">
              <a:buSzPct val="100000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desde una edad </a:t>
            </a:r>
            <a:r>
              <a:rPr lang="es-ES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temprana</a:t>
            </a: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. </a:t>
            </a:r>
            <a:endParaRPr lang="es-ES" altLang="es-ES" sz="32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7882615"/>
      </p:ext>
    </p:extLst>
  </p:cSld>
  <p:clrMapOvr>
    <a:masterClrMapping/>
  </p:clrMapOvr>
  <p:transition advTm="819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5" name="Rectangle 1"/>
          <p:cNvSpPr>
            <a:spLocks noGrp="1" noChangeArrowheads="1"/>
          </p:cNvSpPr>
          <p:nvPr>
            <p:ph type="title"/>
          </p:nvPr>
        </p:nvSpPr>
        <p:spPr>
          <a:xfrm>
            <a:off x="2095500" y="349540"/>
            <a:ext cx="8385175" cy="14319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NATRIURESIS POR PRESIÓN</a:t>
            </a:r>
          </a:p>
        </p:txBody>
      </p:sp>
      <p:sp>
        <p:nvSpPr>
          <p:cNvPr id="963586" name="Rectangle 2"/>
          <p:cNvSpPr>
            <a:spLocks noGrp="1" noChangeArrowheads="1"/>
          </p:cNvSpPr>
          <p:nvPr>
            <p:ph idx="1"/>
          </p:nvPr>
        </p:nvSpPr>
        <p:spPr>
          <a:xfrm>
            <a:off x="2095500" y="2143126"/>
            <a:ext cx="8007350" cy="1928813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Urinaria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Na y H2O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PA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respuesta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compensadora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PA normal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94149"/>
      </p:ext>
    </p:extLst>
  </p:cSld>
  <p:clrMapOvr>
    <a:masterClrMapping/>
  </p:clrMapOvr>
  <p:transition advTm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285751"/>
            <a:ext cx="8229600" cy="11906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en-GB" altLang="es-E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Renina</a:t>
            </a: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altLang="es-E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Angiotensina</a:t>
            </a: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Aldosterona</a:t>
            </a:r>
            <a:endParaRPr lang="en-GB" alt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65634" name="Group 2"/>
          <p:cNvGrpSpPr>
            <a:grpSpLocks/>
          </p:cNvGrpSpPr>
          <p:nvPr/>
        </p:nvGrpSpPr>
        <p:grpSpPr bwMode="auto">
          <a:xfrm>
            <a:off x="1809751" y="1928814"/>
            <a:ext cx="8228013" cy="4394199"/>
            <a:chOff x="340" y="1162"/>
            <a:chExt cx="5183" cy="2768"/>
          </a:xfrm>
        </p:grpSpPr>
        <p:sp>
          <p:nvSpPr>
            <p:cNvPr id="965635" name="Rectangle 3"/>
            <p:cNvSpPr>
              <a:spLocks noChangeArrowheads="1"/>
            </p:cNvSpPr>
            <p:nvPr/>
          </p:nvSpPr>
          <p:spPr bwMode="auto">
            <a:xfrm>
              <a:off x="2154" y="1162"/>
              <a:ext cx="1497" cy="2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flatTx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     </a:t>
              </a:r>
              <a:r>
                <a:rPr lang="en-GB" altLang="es-ES" b="1">
                  <a:solidFill>
                    <a:srgbClr val="000000"/>
                  </a:solidFill>
                </a:rPr>
                <a:t>PA  Hipovolemia</a:t>
              </a:r>
            </a:p>
          </p:txBody>
        </p:sp>
        <p:sp>
          <p:nvSpPr>
            <p:cNvPr id="965636" name="Line 4"/>
            <p:cNvSpPr>
              <a:spLocks noChangeShapeType="1"/>
            </p:cNvSpPr>
            <p:nvPr/>
          </p:nvSpPr>
          <p:spPr bwMode="auto">
            <a:xfrm>
              <a:off x="2336" y="1162"/>
              <a:ext cx="1" cy="18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37" name="Text Box 5"/>
            <p:cNvSpPr txBox="1">
              <a:spLocks noChangeArrowheads="1"/>
            </p:cNvSpPr>
            <p:nvPr/>
          </p:nvSpPr>
          <p:spPr bwMode="auto">
            <a:xfrm>
              <a:off x="612" y="1706"/>
              <a:ext cx="817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1125"/>
                </a:spcBef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Se libera RENINA</a:t>
              </a:r>
            </a:p>
          </p:txBody>
        </p:sp>
        <p:sp>
          <p:nvSpPr>
            <p:cNvPr id="965638" name="Line 6"/>
            <p:cNvSpPr>
              <a:spLocks noChangeShapeType="1"/>
            </p:cNvSpPr>
            <p:nvPr/>
          </p:nvSpPr>
          <p:spPr bwMode="auto">
            <a:xfrm flipH="1">
              <a:off x="873" y="1298"/>
              <a:ext cx="1292" cy="31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39" name="Text Box 7"/>
            <p:cNvSpPr txBox="1">
              <a:spLocks noChangeArrowheads="1"/>
            </p:cNvSpPr>
            <p:nvPr/>
          </p:nvSpPr>
          <p:spPr bwMode="auto">
            <a:xfrm>
              <a:off x="521" y="2432"/>
              <a:ext cx="7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965640" name="Text Box 8"/>
            <p:cNvSpPr txBox="1">
              <a:spLocks noChangeArrowheads="1"/>
            </p:cNvSpPr>
            <p:nvPr/>
          </p:nvSpPr>
          <p:spPr bwMode="auto">
            <a:xfrm>
              <a:off x="340" y="2387"/>
              <a:ext cx="199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1125"/>
                </a:spcBef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Activa la ANGIOTENSINA</a:t>
              </a:r>
            </a:p>
          </p:txBody>
        </p:sp>
        <p:sp>
          <p:nvSpPr>
            <p:cNvPr id="965641" name="Line 9"/>
            <p:cNvSpPr>
              <a:spLocks noChangeShapeType="1"/>
            </p:cNvSpPr>
            <p:nvPr/>
          </p:nvSpPr>
          <p:spPr bwMode="auto">
            <a:xfrm>
              <a:off x="975" y="2115"/>
              <a:ext cx="1" cy="2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42" name="Rectangle 10"/>
            <p:cNvSpPr>
              <a:spLocks noChangeArrowheads="1"/>
            </p:cNvSpPr>
            <p:nvPr/>
          </p:nvSpPr>
          <p:spPr bwMode="auto">
            <a:xfrm>
              <a:off x="657" y="2659"/>
              <a:ext cx="1134" cy="181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Contrae arterias</a:t>
              </a:r>
            </a:p>
          </p:txBody>
        </p:sp>
        <p:sp>
          <p:nvSpPr>
            <p:cNvPr id="965643" name="Text Box 11"/>
            <p:cNvSpPr txBox="1">
              <a:spLocks noChangeArrowheads="1"/>
            </p:cNvSpPr>
            <p:nvPr/>
          </p:nvSpPr>
          <p:spPr bwMode="auto">
            <a:xfrm>
              <a:off x="431" y="3158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965644" name="Line 12"/>
            <p:cNvSpPr>
              <a:spLocks noChangeShapeType="1"/>
            </p:cNvSpPr>
            <p:nvPr/>
          </p:nvSpPr>
          <p:spPr bwMode="auto">
            <a:xfrm flipV="1">
              <a:off x="612" y="3056"/>
              <a:ext cx="1" cy="2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45" name="Text Box 13"/>
            <p:cNvSpPr txBox="1">
              <a:spLocks noChangeArrowheads="1"/>
            </p:cNvSpPr>
            <p:nvPr/>
          </p:nvSpPr>
          <p:spPr bwMode="auto">
            <a:xfrm>
              <a:off x="521" y="3067"/>
              <a:ext cx="953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1250"/>
                </a:spcBef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   </a:t>
              </a:r>
              <a:r>
                <a:rPr lang="en-GB" altLang="es-ES" sz="2000" b="1">
                  <a:solidFill>
                    <a:srgbClr val="000000"/>
                  </a:solidFill>
                </a:rPr>
                <a:t>PA</a:t>
              </a:r>
            </a:p>
          </p:txBody>
        </p:sp>
        <p:sp>
          <p:nvSpPr>
            <p:cNvPr id="965646" name="Line 14"/>
            <p:cNvSpPr>
              <a:spLocks noChangeShapeType="1"/>
            </p:cNvSpPr>
            <p:nvPr/>
          </p:nvSpPr>
          <p:spPr bwMode="auto">
            <a:xfrm>
              <a:off x="839" y="2886"/>
              <a:ext cx="1" cy="18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47" name="Line 15"/>
            <p:cNvSpPr>
              <a:spLocks noChangeShapeType="1"/>
            </p:cNvSpPr>
            <p:nvPr/>
          </p:nvSpPr>
          <p:spPr bwMode="auto">
            <a:xfrm>
              <a:off x="2925" y="1434"/>
              <a:ext cx="1" cy="18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48" name="Rectangle 16"/>
            <p:cNvSpPr>
              <a:spLocks noChangeArrowheads="1"/>
            </p:cNvSpPr>
            <p:nvPr/>
          </p:nvSpPr>
          <p:spPr bwMode="auto">
            <a:xfrm>
              <a:off x="2336" y="1706"/>
              <a:ext cx="952" cy="2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flatTx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PHG</a:t>
              </a:r>
            </a:p>
          </p:txBody>
        </p:sp>
        <p:sp>
          <p:nvSpPr>
            <p:cNvPr id="965649" name="Rectangle 17"/>
            <p:cNvSpPr>
              <a:spLocks noChangeArrowheads="1"/>
            </p:cNvSpPr>
            <p:nvPr/>
          </p:nvSpPr>
          <p:spPr bwMode="auto">
            <a:xfrm>
              <a:off x="2381" y="2205"/>
              <a:ext cx="862" cy="2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flatTx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TFG</a:t>
              </a:r>
            </a:p>
          </p:txBody>
        </p:sp>
        <p:sp>
          <p:nvSpPr>
            <p:cNvPr id="965650" name="Line 18"/>
            <p:cNvSpPr>
              <a:spLocks noChangeShapeType="1"/>
            </p:cNvSpPr>
            <p:nvPr/>
          </p:nvSpPr>
          <p:spPr bwMode="auto">
            <a:xfrm>
              <a:off x="2517" y="1706"/>
              <a:ext cx="1" cy="18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51" name="Line 19"/>
            <p:cNvSpPr>
              <a:spLocks noChangeShapeType="1"/>
            </p:cNvSpPr>
            <p:nvPr/>
          </p:nvSpPr>
          <p:spPr bwMode="auto">
            <a:xfrm>
              <a:off x="2880" y="1933"/>
              <a:ext cx="1" cy="18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52" name="Line 20"/>
            <p:cNvSpPr>
              <a:spLocks noChangeShapeType="1"/>
            </p:cNvSpPr>
            <p:nvPr/>
          </p:nvSpPr>
          <p:spPr bwMode="auto">
            <a:xfrm>
              <a:off x="2608" y="2205"/>
              <a:ext cx="1" cy="18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53" name="Rectangle 21"/>
            <p:cNvSpPr>
              <a:spLocks noChangeArrowheads="1"/>
            </p:cNvSpPr>
            <p:nvPr/>
          </p:nvSpPr>
          <p:spPr bwMode="auto">
            <a:xfrm>
              <a:off x="2290" y="2795"/>
              <a:ext cx="1044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flatTx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ClNa Mácula</a:t>
              </a:r>
            </a:p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 Densa</a:t>
              </a:r>
            </a:p>
          </p:txBody>
        </p:sp>
        <p:sp>
          <p:nvSpPr>
            <p:cNvPr id="965654" name="Line 22"/>
            <p:cNvSpPr>
              <a:spLocks noChangeShapeType="1"/>
            </p:cNvSpPr>
            <p:nvPr/>
          </p:nvSpPr>
          <p:spPr bwMode="auto">
            <a:xfrm>
              <a:off x="2336" y="2750"/>
              <a:ext cx="1" cy="18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55" name="Line 23"/>
            <p:cNvSpPr>
              <a:spLocks noChangeShapeType="1"/>
            </p:cNvSpPr>
            <p:nvPr/>
          </p:nvSpPr>
          <p:spPr bwMode="auto">
            <a:xfrm>
              <a:off x="2880" y="2432"/>
              <a:ext cx="1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56" name="Line 24"/>
            <p:cNvSpPr>
              <a:spLocks noChangeShapeType="1"/>
            </p:cNvSpPr>
            <p:nvPr/>
          </p:nvSpPr>
          <p:spPr bwMode="auto">
            <a:xfrm flipH="1" flipV="1">
              <a:off x="1372" y="1831"/>
              <a:ext cx="1065" cy="74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57" name="Text Box 25"/>
            <p:cNvSpPr txBox="1">
              <a:spLocks noChangeArrowheads="1"/>
            </p:cNvSpPr>
            <p:nvPr/>
          </p:nvSpPr>
          <p:spPr bwMode="auto">
            <a:xfrm>
              <a:off x="4195" y="1298"/>
              <a:ext cx="1180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1125"/>
                </a:spcBef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Angiotensina I</a:t>
              </a:r>
            </a:p>
          </p:txBody>
        </p:sp>
        <p:sp>
          <p:nvSpPr>
            <p:cNvPr id="965658" name="Rectangle 26"/>
            <p:cNvSpPr>
              <a:spLocks noChangeArrowheads="1"/>
            </p:cNvSpPr>
            <p:nvPr/>
          </p:nvSpPr>
          <p:spPr bwMode="auto">
            <a:xfrm>
              <a:off x="4468" y="1525"/>
              <a:ext cx="680" cy="227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Hígado</a:t>
              </a:r>
            </a:p>
          </p:txBody>
        </p:sp>
        <p:sp>
          <p:nvSpPr>
            <p:cNvPr id="965659" name="Text Box 27"/>
            <p:cNvSpPr txBox="1">
              <a:spLocks noChangeArrowheads="1"/>
            </p:cNvSpPr>
            <p:nvPr/>
          </p:nvSpPr>
          <p:spPr bwMode="auto">
            <a:xfrm>
              <a:off x="4286" y="1583"/>
              <a:ext cx="6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965660" name="Line 28"/>
            <p:cNvSpPr>
              <a:spLocks noChangeShapeType="1"/>
            </p:cNvSpPr>
            <p:nvPr/>
          </p:nvSpPr>
          <p:spPr bwMode="auto">
            <a:xfrm>
              <a:off x="4830" y="1752"/>
              <a:ext cx="1" cy="22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61" name="Text Box 29"/>
            <p:cNvSpPr txBox="1">
              <a:spLocks noChangeArrowheads="1"/>
            </p:cNvSpPr>
            <p:nvPr/>
          </p:nvSpPr>
          <p:spPr bwMode="auto">
            <a:xfrm>
              <a:off x="4549" y="1946"/>
              <a:ext cx="42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ECA</a:t>
              </a:r>
            </a:p>
          </p:txBody>
        </p:sp>
        <p:sp>
          <p:nvSpPr>
            <p:cNvPr id="965662" name="Line 30"/>
            <p:cNvSpPr>
              <a:spLocks noChangeShapeType="1"/>
            </p:cNvSpPr>
            <p:nvPr/>
          </p:nvSpPr>
          <p:spPr bwMode="auto">
            <a:xfrm>
              <a:off x="4785" y="2160"/>
              <a:ext cx="1" cy="13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63" name="Text Box 31"/>
            <p:cNvSpPr txBox="1">
              <a:spLocks noChangeArrowheads="1"/>
            </p:cNvSpPr>
            <p:nvPr/>
          </p:nvSpPr>
          <p:spPr bwMode="auto">
            <a:xfrm>
              <a:off x="4332" y="2296"/>
              <a:ext cx="1191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Angiotensina II</a:t>
              </a:r>
            </a:p>
          </p:txBody>
        </p:sp>
        <p:sp>
          <p:nvSpPr>
            <p:cNvPr id="965664" name="Line 32"/>
            <p:cNvSpPr>
              <a:spLocks noChangeShapeType="1"/>
            </p:cNvSpPr>
            <p:nvPr/>
          </p:nvSpPr>
          <p:spPr bwMode="auto">
            <a:xfrm>
              <a:off x="4785" y="2523"/>
              <a:ext cx="1" cy="18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65" name="Rectangle 33"/>
            <p:cNvSpPr>
              <a:spLocks noChangeArrowheads="1"/>
            </p:cNvSpPr>
            <p:nvPr/>
          </p:nvSpPr>
          <p:spPr bwMode="auto">
            <a:xfrm>
              <a:off x="4105" y="2704"/>
              <a:ext cx="1406" cy="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flatTx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Estimula secreción </a:t>
              </a:r>
            </a:p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ALDOSTERONA</a:t>
              </a:r>
            </a:p>
          </p:txBody>
        </p:sp>
        <p:sp>
          <p:nvSpPr>
            <p:cNvPr id="965666" name="Line 34"/>
            <p:cNvSpPr>
              <a:spLocks noChangeShapeType="1"/>
            </p:cNvSpPr>
            <p:nvPr/>
          </p:nvSpPr>
          <p:spPr bwMode="auto">
            <a:xfrm>
              <a:off x="1927" y="2568"/>
              <a:ext cx="2450" cy="9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67" name="Rectangle 35"/>
            <p:cNvSpPr>
              <a:spLocks noChangeArrowheads="1"/>
            </p:cNvSpPr>
            <p:nvPr/>
          </p:nvSpPr>
          <p:spPr bwMode="auto">
            <a:xfrm>
              <a:off x="2925" y="3430"/>
              <a:ext cx="24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flatTx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Retención de H2O y sal  en riñones </a:t>
              </a:r>
            </a:p>
            <a:p>
              <a:pPr algn="ctr"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Y elimina K</a:t>
              </a:r>
            </a:p>
          </p:txBody>
        </p:sp>
        <p:sp>
          <p:nvSpPr>
            <p:cNvPr id="965668" name="Line 36"/>
            <p:cNvSpPr>
              <a:spLocks noChangeShapeType="1"/>
            </p:cNvSpPr>
            <p:nvPr/>
          </p:nvSpPr>
          <p:spPr bwMode="auto">
            <a:xfrm flipH="1">
              <a:off x="4457" y="3113"/>
              <a:ext cx="248" cy="2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69" name="Line 37"/>
            <p:cNvSpPr>
              <a:spLocks noChangeShapeType="1"/>
            </p:cNvSpPr>
            <p:nvPr/>
          </p:nvSpPr>
          <p:spPr bwMode="auto">
            <a:xfrm flipH="1" flipV="1">
              <a:off x="2098" y="3555"/>
              <a:ext cx="838" cy="6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965670" name="Text Box 38"/>
            <p:cNvSpPr txBox="1">
              <a:spLocks noChangeArrowheads="1"/>
            </p:cNvSpPr>
            <p:nvPr/>
          </p:nvSpPr>
          <p:spPr bwMode="auto">
            <a:xfrm>
              <a:off x="1066" y="3352"/>
              <a:ext cx="1043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 b="1">
                  <a:solidFill>
                    <a:srgbClr val="000000"/>
                  </a:solidFill>
                </a:rPr>
                <a:t>Se expande volumen de</a:t>
              </a:r>
              <a:r>
                <a:rPr lang="en-GB" altLang="es-ES">
                  <a:solidFill>
                    <a:srgbClr val="000000"/>
                  </a:solidFill>
                </a:rPr>
                <a:t> </a:t>
              </a:r>
              <a:r>
                <a:rPr lang="en-GB" altLang="es-ES" b="1">
                  <a:solidFill>
                    <a:srgbClr val="000000"/>
                  </a:solidFill>
                </a:rPr>
                <a:t>sangre</a:t>
              </a:r>
            </a:p>
          </p:txBody>
        </p:sp>
        <p:sp>
          <p:nvSpPr>
            <p:cNvPr id="965671" name="Line 39"/>
            <p:cNvSpPr>
              <a:spLocks noChangeShapeType="1"/>
            </p:cNvSpPr>
            <p:nvPr/>
          </p:nvSpPr>
          <p:spPr bwMode="auto">
            <a:xfrm flipH="1" flipV="1">
              <a:off x="873" y="3328"/>
              <a:ext cx="294" cy="3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1985968"/>
      </p:ext>
    </p:extLst>
  </p:cSld>
  <p:clrMapOvr>
    <a:masterClrMapping/>
  </p:clrMapOvr>
  <p:transition advTm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22288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dirty="0"/>
              <a:t> </a:t>
            </a: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QUÉ ES HIPERTENSIÓN ARTERIAL ?</a:t>
            </a:r>
          </a:p>
        </p:txBody>
      </p:sp>
      <p:sp>
        <p:nvSpPr>
          <p:cNvPr id="967682" name="Rectangle 2"/>
          <p:cNvSpPr>
            <a:spLocks noGrp="1" noChangeArrowheads="1"/>
          </p:cNvSpPr>
          <p:nvPr>
            <p:ph idx="1"/>
          </p:nvPr>
        </p:nvSpPr>
        <p:spPr>
          <a:xfrm>
            <a:off x="2095500" y="1643063"/>
            <a:ext cx="8007350" cy="41957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una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afección</a:t>
            </a:r>
            <a:r>
              <a:rPr lang="en-GB" altLang="es-ES" dirty="0" smtClean="0"/>
              <a:t> en la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se </a:t>
            </a:r>
            <a:r>
              <a:rPr lang="en-GB" altLang="es-ES" dirty="0" err="1" smtClean="0"/>
              <a:t>eleva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anormalmente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presión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dentro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las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arterias</a:t>
            </a:r>
            <a:r>
              <a:rPr lang="en-GB" altLang="es-ES" dirty="0" smtClean="0"/>
              <a:t>  </a:t>
            </a:r>
            <a:r>
              <a:rPr lang="en-GB" altLang="es-ES" dirty="0" err="1" smtClean="0"/>
              <a:t>causando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complicaciones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como</a:t>
            </a:r>
            <a:r>
              <a:rPr lang="en-GB" altLang="es-ES" dirty="0" smtClean="0"/>
              <a:t>: ictus, ICC, </a:t>
            </a:r>
            <a:r>
              <a:rPr lang="en-GB" altLang="es-ES" dirty="0" err="1" smtClean="0"/>
              <a:t>Infarto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miocardio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lesiones</a:t>
            </a:r>
            <a:r>
              <a:rPr lang="en-GB" altLang="es-ES" dirty="0" smtClean="0"/>
              <a:t> del RIÑON. 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PA </a:t>
            </a:r>
            <a:r>
              <a:rPr lang="en-GB" altLang="es-ES" dirty="0" err="1" smtClean="0"/>
              <a:t>sistólica</a:t>
            </a:r>
            <a:r>
              <a:rPr lang="en-GB" altLang="es-ES" dirty="0" smtClean="0"/>
              <a:t> mayor a 140 y </a:t>
            </a:r>
            <a:r>
              <a:rPr lang="en-GB" altLang="es-ES" dirty="0" err="1" smtClean="0"/>
              <a:t>diastólica</a:t>
            </a:r>
            <a:r>
              <a:rPr lang="en-GB" altLang="es-ES" dirty="0" smtClean="0"/>
              <a:t> mayor a 90 mmHg en </a:t>
            </a:r>
            <a:r>
              <a:rPr lang="en-GB" altLang="es-ES" dirty="0" err="1" smtClean="0"/>
              <a:t>reposo</a:t>
            </a:r>
            <a:r>
              <a:rPr lang="en-GB" alt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6864011"/>
      </p:ext>
    </p:extLst>
  </p:cSld>
  <p:clrMapOvr>
    <a:masterClrMapping/>
  </p:clrMapOvr>
  <p:transition advTm="18432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29" name="Rectangle 1"/>
          <p:cNvSpPr>
            <a:spLocks noGrp="1" noChangeArrowheads="1"/>
          </p:cNvSpPr>
          <p:nvPr>
            <p:ph type="title"/>
          </p:nvPr>
        </p:nvSpPr>
        <p:spPr>
          <a:xfrm>
            <a:off x="1881189" y="428625"/>
            <a:ext cx="8385175" cy="3887788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200" dirty="0" err="1"/>
              <a:t>Hipertensión</a:t>
            </a:r>
            <a:r>
              <a:rPr lang="en-GB" altLang="es-ES" sz="3200" dirty="0"/>
              <a:t> LÁBIL             Pre </a:t>
            </a:r>
            <a:r>
              <a:rPr lang="en-GB" altLang="es-ES" sz="3200" dirty="0" err="1"/>
              <a:t>hipertensión</a:t>
            </a:r>
            <a:r>
              <a:rPr lang="en-GB" altLang="es-ES" sz="3200" dirty="0"/>
              <a:t> </a:t>
            </a:r>
            <a:br>
              <a:rPr lang="en-GB" altLang="es-ES" sz="3200" dirty="0"/>
            </a:br>
            <a:r>
              <a:rPr lang="en-GB" altLang="es-ES" sz="3200" dirty="0"/>
              <a:t/>
            </a:r>
            <a:br>
              <a:rPr lang="en-GB" altLang="es-ES" sz="3200" dirty="0"/>
            </a:br>
            <a:r>
              <a:rPr lang="en-GB" altLang="es-ES" sz="3200" dirty="0"/>
              <a:t> </a:t>
            </a:r>
            <a:r>
              <a:rPr lang="en-GB" altLang="es-ES" sz="3200" dirty="0" err="1"/>
              <a:t>Hipertensión</a:t>
            </a:r>
            <a:r>
              <a:rPr lang="en-GB" altLang="es-ES" sz="3200" dirty="0"/>
              <a:t> LIMÍTROFE          PA </a:t>
            </a:r>
            <a:r>
              <a:rPr lang="en-GB" altLang="es-ES" sz="3200" dirty="0" err="1"/>
              <a:t>cerca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Valores</a:t>
            </a:r>
            <a:r>
              <a:rPr lang="en-GB" altLang="es-ES" sz="3200" dirty="0"/>
              <a:t> N</a:t>
            </a:r>
            <a:br>
              <a:rPr lang="en-GB" altLang="es-ES" sz="3200" dirty="0"/>
            </a:br>
            <a:r>
              <a:rPr lang="en-GB" altLang="es-ES" sz="3200" dirty="0"/>
              <a:t/>
            </a:r>
            <a:br>
              <a:rPr lang="en-GB" altLang="es-ES" sz="3200" dirty="0"/>
            </a:br>
            <a:r>
              <a:rPr lang="en-GB" altLang="es-ES" sz="3200" dirty="0"/>
              <a:t> </a:t>
            </a:r>
            <a:r>
              <a:rPr lang="en-GB" altLang="es-ES" sz="3200" dirty="0" err="1"/>
              <a:t>Hipertensión</a:t>
            </a:r>
            <a:r>
              <a:rPr lang="en-GB" altLang="es-ES" sz="3200" dirty="0"/>
              <a:t> MALIGNA          </a:t>
            </a:r>
            <a:r>
              <a:rPr lang="en-GB" altLang="es-ES" sz="3200" dirty="0" err="1"/>
              <a:t>neuroretinopatía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daño</a:t>
            </a:r>
            <a:r>
              <a:rPr lang="en-GB" altLang="es-ES" sz="3200" dirty="0"/>
              <a:t> renal</a:t>
            </a:r>
          </a:p>
        </p:txBody>
      </p:sp>
      <p:sp>
        <p:nvSpPr>
          <p:cNvPr id="969730" name="Line 2"/>
          <p:cNvSpPr>
            <a:spLocks noChangeShapeType="1"/>
          </p:cNvSpPr>
          <p:nvPr/>
        </p:nvSpPr>
        <p:spPr bwMode="auto">
          <a:xfrm>
            <a:off x="5212399" y="1989948"/>
            <a:ext cx="720725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69731" name="Line 3"/>
          <p:cNvSpPr>
            <a:spLocks noChangeShapeType="1"/>
          </p:cNvSpPr>
          <p:nvPr/>
        </p:nvSpPr>
        <p:spPr bwMode="auto">
          <a:xfrm>
            <a:off x="6024564" y="2748757"/>
            <a:ext cx="503237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69732" name="Line 4"/>
          <p:cNvSpPr>
            <a:spLocks noChangeShapeType="1"/>
          </p:cNvSpPr>
          <p:nvPr/>
        </p:nvSpPr>
        <p:spPr bwMode="auto">
          <a:xfrm>
            <a:off x="5933124" y="3725141"/>
            <a:ext cx="5048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pic>
        <p:nvPicPr>
          <p:cNvPr id="969733" name="Picture 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9" y="3929063"/>
            <a:ext cx="3906837" cy="259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855030"/>
      </p:ext>
    </p:extLst>
  </p:cSld>
  <p:clrMapOvr>
    <a:masterClrMapping/>
  </p:clrMapOvr>
  <p:transition advTm="102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1777" name="Picture 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349500"/>
            <a:ext cx="3168650" cy="31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1778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0" y="142875"/>
            <a:ext cx="9144000" cy="14351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CLASIFICACIÓN DE LA</a:t>
            </a:r>
            <a:b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PA EN ADULTOS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47622"/>
              </p:ext>
            </p:extLst>
          </p:nvPr>
        </p:nvGraphicFramePr>
        <p:xfrm>
          <a:off x="1595439" y="2524126"/>
          <a:ext cx="6143626" cy="347662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71813"/>
                <a:gridCol w="3071813"/>
              </a:tblGrid>
              <a:tr h="1158875">
                <a:tc>
                  <a:txBody>
                    <a:bodyPr/>
                    <a:lstStyle/>
                    <a:p>
                      <a:pPr algn="just"/>
                      <a:r>
                        <a:rPr lang="en-GB" sz="2400" dirty="0" smtClean="0"/>
                        <a:t>OPTIMA </a:t>
                      </a:r>
                      <a:endParaRPr lang="es-ES_tradnl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400" dirty="0" smtClean="0"/>
                        <a:t>MENOR 120/80 mmHg</a:t>
                      </a:r>
                      <a:endParaRPr lang="es-ES_tradnl" sz="2400" dirty="0"/>
                    </a:p>
                  </a:txBody>
                  <a:tcPr marL="91439" marR="91439"/>
                </a:tc>
              </a:tr>
              <a:tr h="1158875">
                <a:tc>
                  <a:txBody>
                    <a:bodyPr/>
                    <a:lstStyle/>
                    <a:p>
                      <a:pPr algn="just" defTabSz="-635"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>
                          <a:tab pos="447675" algn="l"/>
                          <a:tab pos="896620" algn="l"/>
                          <a:tab pos="1346200" algn="l"/>
                          <a:tab pos="1795145" algn="l"/>
                          <a:tab pos="2244725" algn="l"/>
                          <a:tab pos="2693670" algn="l"/>
                          <a:tab pos="3143250" algn="l"/>
                          <a:tab pos="3592195" algn="l"/>
                          <a:tab pos="4041775" algn="l"/>
                          <a:tab pos="4490720" algn="l"/>
                          <a:tab pos="4940300" algn="l"/>
                          <a:tab pos="5389245" algn="l"/>
                          <a:tab pos="5838825" algn="l"/>
                          <a:tab pos="6287770" algn="l"/>
                          <a:tab pos="6737350" algn="l"/>
                          <a:tab pos="7186295" algn="l"/>
                          <a:tab pos="7635875" algn="l"/>
                          <a:tab pos="8084820" algn="l"/>
                          <a:tab pos="8534400" algn="l"/>
                          <a:tab pos="8983345" algn="l"/>
                        </a:tabLst>
                      </a:pPr>
                      <a:r>
                        <a:rPr lang="en-GB" sz="2400" dirty="0" smtClean="0"/>
                        <a:t>NORMAL </a:t>
                      </a:r>
                      <a:endParaRPr lang="es-ES_tradnl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400" dirty="0" smtClean="0"/>
                        <a:t>MENOR 130/85 mmHg</a:t>
                      </a:r>
                      <a:endParaRPr lang="es-ES_tradnl" sz="2400" dirty="0"/>
                    </a:p>
                  </a:txBody>
                  <a:tcPr marL="91439" marR="91439"/>
                </a:tc>
              </a:tr>
              <a:tr h="1158875">
                <a:tc>
                  <a:txBody>
                    <a:bodyPr/>
                    <a:lstStyle/>
                    <a:p>
                      <a:pPr algn="just"/>
                      <a:r>
                        <a:rPr lang="en-GB" sz="2400" dirty="0" smtClean="0"/>
                        <a:t>NORMAL </a:t>
                      </a:r>
                      <a:endParaRPr lang="es-ES_tradnl" sz="2400" dirty="0" smtClean="0"/>
                    </a:p>
                    <a:p>
                      <a:pPr algn="just"/>
                      <a:r>
                        <a:rPr lang="en-GB" sz="2400" dirty="0" smtClean="0"/>
                        <a:t>ALTA </a:t>
                      </a:r>
                      <a:endParaRPr lang="es-ES_tradnl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400" dirty="0" smtClean="0"/>
                        <a:t>SIST 130- 139 mmHg</a:t>
                      </a:r>
                    </a:p>
                    <a:p>
                      <a:pPr algn="just"/>
                      <a:r>
                        <a:rPr lang="en-GB" sz="2400" dirty="0" smtClean="0"/>
                        <a:t>DIAST  85-89 mmHg </a:t>
                      </a:r>
                      <a:endParaRPr lang="es-ES_tradnl" sz="240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710993"/>
      </p:ext>
    </p:extLst>
  </p:cSld>
  <p:clrMapOvr>
    <a:masterClrMapping/>
  </p:clrMapOvr>
  <p:transition advTm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6262" y="316490"/>
            <a:ext cx="8229600" cy="14351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NUEVA CLASIFICACIÓN   DE LA HTA</a:t>
            </a:r>
          </a:p>
        </p:txBody>
      </p:sp>
      <p:pic>
        <p:nvPicPr>
          <p:cNvPr id="97382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75" y="2214563"/>
            <a:ext cx="2090738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73001"/>
              </p:ext>
            </p:extLst>
          </p:nvPr>
        </p:nvGraphicFramePr>
        <p:xfrm>
          <a:off x="1881188" y="2214564"/>
          <a:ext cx="6572250" cy="38576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0313"/>
                <a:gridCol w="1881187"/>
                <a:gridCol w="2190750"/>
              </a:tblGrid>
              <a:tr h="964406">
                <a:tc>
                  <a:txBody>
                    <a:bodyPr/>
                    <a:lstStyle/>
                    <a:p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 SISTÓLICA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DIASTÓLICA</a:t>
                      </a:r>
                      <a:endParaRPr lang="es-ES_tradnl" sz="2800" b="0" dirty="0"/>
                    </a:p>
                  </a:txBody>
                  <a:tcPr marL="91439" marR="91439"/>
                </a:tc>
              </a:tr>
              <a:tr h="964406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Prehipertensión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120-139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80-89 mmHg</a:t>
                      </a:r>
                      <a:endParaRPr lang="es-ES_tradnl" sz="2800" b="0" dirty="0"/>
                    </a:p>
                  </a:txBody>
                  <a:tcPr marL="91439" marR="91439"/>
                </a:tc>
              </a:tr>
              <a:tr h="964406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Grado</a:t>
                      </a:r>
                      <a:r>
                        <a:rPr lang="en-GB" sz="2800" dirty="0" smtClean="0"/>
                        <a:t> I 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140 -159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90-99</a:t>
                      </a:r>
                      <a:endParaRPr lang="es-ES_tradnl" sz="2800" b="0" dirty="0"/>
                    </a:p>
                  </a:txBody>
                  <a:tcPr marL="91439" marR="91439"/>
                </a:tc>
              </a:tr>
              <a:tr h="964406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Grado</a:t>
                      </a:r>
                      <a:r>
                        <a:rPr lang="en-GB" sz="2800" dirty="0" smtClean="0"/>
                        <a:t> II 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MAS 160</a:t>
                      </a:r>
                      <a:endParaRPr lang="es-ES_tradnl" sz="2800" b="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MAS 100</a:t>
                      </a:r>
                      <a:endParaRPr lang="es-ES_tradnl" sz="2800" b="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558281"/>
      </p:ext>
    </p:extLst>
  </p:cSld>
  <p:clrMapOvr>
    <a:masterClrMapping/>
  </p:clrMapOvr>
  <p:transition advTm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47851" y="-214313"/>
            <a:ext cx="8385175" cy="981076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/>
              <a:t>                     CAUSAS </a:t>
            </a:r>
            <a:r>
              <a:rPr lang="en-GB" altLang="es-ES" sz="4000" b="1" dirty="0"/>
              <a:t>DE HTA</a:t>
            </a:r>
          </a:p>
        </p:txBody>
      </p:sp>
      <p:sp>
        <p:nvSpPr>
          <p:cNvPr id="975874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428626"/>
            <a:ext cx="9144000" cy="525621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HTA </a:t>
            </a:r>
            <a:r>
              <a:rPr lang="en-GB" altLang="es-ES" dirty="0" err="1"/>
              <a:t>Esencial</a:t>
            </a:r>
            <a:r>
              <a:rPr lang="en-GB" altLang="es-ES" dirty="0"/>
              <a:t> o </a:t>
            </a:r>
            <a:r>
              <a:rPr lang="en-GB" altLang="es-ES" dirty="0" err="1"/>
              <a:t>primaria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HTA </a:t>
            </a:r>
            <a:r>
              <a:rPr lang="en-GB" altLang="es-ES" dirty="0" err="1"/>
              <a:t>secundaria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/>
              <a:t>Enfermedades</a:t>
            </a:r>
            <a:r>
              <a:rPr lang="en-GB" altLang="es-ES" b="1" dirty="0"/>
              <a:t> </a:t>
            </a:r>
            <a:r>
              <a:rPr lang="en-GB" altLang="es-ES" b="1" dirty="0" err="1"/>
              <a:t>Renales</a:t>
            </a:r>
            <a:endParaRPr lang="en-GB" altLang="es-ES" b="1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</a:t>
            </a:r>
            <a:r>
              <a:rPr lang="en-GB" altLang="es-ES" dirty="0"/>
              <a:t>-       </a:t>
            </a:r>
            <a:r>
              <a:rPr lang="en-GB" altLang="es-ES" dirty="0" err="1"/>
              <a:t>Estenosis</a:t>
            </a:r>
            <a:r>
              <a:rPr lang="en-GB" altLang="es-ES" dirty="0"/>
              <a:t> de la </a:t>
            </a:r>
            <a:r>
              <a:rPr lang="en-GB" altLang="es-ES" dirty="0" err="1"/>
              <a:t>arteria</a:t>
            </a:r>
            <a:r>
              <a:rPr lang="en-GB" altLang="es-ES" dirty="0"/>
              <a:t> </a:t>
            </a:r>
            <a:r>
              <a:rPr lang="en-GB" altLang="es-ES" dirty="0" smtClean="0"/>
              <a:t>renal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</a:t>
            </a:r>
            <a:r>
              <a:rPr lang="en-GB" altLang="es-ES" dirty="0"/>
              <a:t>-     </a:t>
            </a:r>
            <a:r>
              <a:rPr lang="en-GB" altLang="es-ES" dirty="0" err="1"/>
              <a:t>Pielonefritis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</a:t>
            </a:r>
            <a:r>
              <a:rPr lang="en-GB" altLang="es-ES" dirty="0" smtClean="0"/>
              <a:t> </a:t>
            </a:r>
            <a:r>
              <a:rPr lang="en-GB" altLang="es-ES" dirty="0"/>
              <a:t>-     </a:t>
            </a:r>
            <a:r>
              <a:rPr lang="en-GB" altLang="es-ES" dirty="0" err="1"/>
              <a:t>Glomerulonefritis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</a:t>
            </a:r>
            <a:r>
              <a:rPr lang="en-GB" altLang="es-ES" dirty="0" smtClean="0"/>
              <a:t> -     </a:t>
            </a:r>
            <a:r>
              <a:rPr lang="en-GB" altLang="es-ES" dirty="0" err="1"/>
              <a:t>Tumores</a:t>
            </a:r>
            <a:r>
              <a:rPr lang="en-GB" altLang="es-ES" dirty="0"/>
              <a:t>, </a:t>
            </a:r>
            <a:r>
              <a:rPr lang="en-GB" altLang="es-ES" dirty="0" err="1"/>
              <a:t>lesiones</a:t>
            </a:r>
            <a:r>
              <a:rPr lang="en-GB" altLang="es-ES" dirty="0"/>
              <a:t> y </a:t>
            </a:r>
            <a:r>
              <a:rPr lang="en-GB" altLang="es-ES" dirty="0" err="1"/>
              <a:t>radioterapia</a:t>
            </a:r>
            <a:r>
              <a:rPr lang="en-GB" altLang="es-ES" dirty="0"/>
              <a:t> al </a:t>
            </a:r>
            <a:r>
              <a:rPr lang="en-GB" altLang="es-ES" dirty="0" err="1"/>
              <a:t>riñon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/>
              <a:t>Trastornos</a:t>
            </a:r>
            <a:r>
              <a:rPr lang="en-GB" altLang="es-ES" b="1" dirty="0"/>
              <a:t> de la </a:t>
            </a:r>
            <a:r>
              <a:rPr lang="en-GB" altLang="es-ES" b="1" dirty="0" err="1"/>
              <a:t>Corteza</a:t>
            </a:r>
            <a:r>
              <a:rPr lang="en-GB" altLang="es-ES" b="1" dirty="0"/>
              <a:t> </a:t>
            </a:r>
            <a:r>
              <a:rPr lang="en-GB" altLang="es-ES" b="1" dirty="0" err="1"/>
              <a:t>hormonales</a:t>
            </a:r>
            <a:endParaRPr lang="en-GB" altLang="es-ES" b="1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 </a:t>
            </a:r>
            <a:r>
              <a:rPr lang="en-GB" altLang="es-ES" dirty="0" smtClean="0"/>
              <a:t>-       </a:t>
            </a:r>
            <a:r>
              <a:rPr lang="en-GB" altLang="es-ES" dirty="0" err="1"/>
              <a:t>Hiperaldosteronismo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</a:t>
            </a:r>
            <a:r>
              <a:rPr lang="en-GB" altLang="es-ES" dirty="0" smtClean="0"/>
              <a:t> </a:t>
            </a:r>
            <a:r>
              <a:rPr lang="en-GB" altLang="es-ES" dirty="0"/>
              <a:t>-     Cushing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 </a:t>
            </a:r>
            <a:r>
              <a:rPr lang="en-GB" altLang="es-ES" dirty="0" smtClean="0"/>
              <a:t>-     </a:t>
            </a:r>
            <a:r>
              <a:rPr lang="en-GB" altLang="es-ES" dirty="0" err="1"/>
              <a:t>Feocromocitoma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/>
              <a:t>Fármacos</a:t>
            </a:r>
            <a:r>
              <a:rPr lang="en-GB" altLang="es-ES" b="1" dirty="0"/>
              <a:t>  -</a:t>
            </a:r>
            <a:r>
              <a:rPr lang="en-GB" altLang="es-ES" b="1" dirty="0" err="1"/>
              <a:t>anticonceptivos</a:t>
            </a:r>
            <a:r>
              <a:rPr lang="en-GB" altLang="es-ES" b="1" dirty="0"/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/>
              <a:t>Otras</a:t>
            </a:r>
            <a:r>
              <a:rPr lang="en-GB" altLang="es-ES" b="1" dirty="0"/>
              <a:t> </a:t>
            </a:r>
            <a:r>
              <a:rPr lang="en-GB" altLang="es-ES" b="1" dirty="0" err="1"/>
              <a:t>Causas</a:t>
            </a:r>
            <a:endParaRPr lang="en-GB" altLang="es-ES" b="1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   -    </a:t>
            </a:r>
            <a:r>
              <a:rPr lang="en-GB" altLang="es-ES" dirty="0" err="1"/>
              <a:t>Toxemia</a:t>
            </a:r>
            <a:r>
              <a:rPr lang="en-GB" altLang="es-ES" dirty="0"/>
              <a:t> del </a:t>
            </a:r>
            <a:r>
              <a:rPr lang="en-GB" altLang="es-ES" dirty="0" err="1"/>
              <a:t>embarazo</a:t>
            </a:r>
            <a:r>
              <a:rPr lang="en-GB" altLang="es-ES" dirty="0"/>
              <a:t> - Preeclampsia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   -    </a:t>
            </a:r>
            <a:r>
              <a:rPr lang="en-GB" altLang="es-ES" dirty="0" err="1"/>
              <a:t>Intoxicación</a:t>
            </a:r>
            <a:r>
              <a:rPr lang="en-GB" altLang="es-ES" dirty="0"/>
              <a:t> </a:t>
            </a:r>
            <a:r>
              <a:rPr lang="en-GB" altLang="es-ES" dirty="0" err="1"/>
              <a:t>por</a:t>
            </a:r>
            <a:r>
              <a:rPr lang="en-GB" altLang="es-ES" dirty="0"/>
              <a:t> </a:t>
            </a:r>
            <a:r>
              <a:rPr lang="en-GB" altLang="es-ES" dirty="0" err="1"/>
              <a:t>Pb</a:t>
            </a:r>
            <a:endParaRPr lang="en-GB" altLang="es-ES" dirty="0"/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/>
              <a:t>    -     Alcohol Tabaco</a:t>
            </a:r>
          </a:p>
        </p:txBody>
      </p:sp>
    </p:spTree>
    <p:extLst>
      <p:ext uri="{BB962C8B-B14F-4D97-AF65-F5344CB8AC3E}">
        <p14:creationId xmlns:p14="http://schemas.microsoft.com/office/powerpoint/2010/main" val="1932158243"/>
      </p:ext>
    </p:extLst>
  </p:cSld>
  <p:clrMapOvr>
    <a:masterClrMapping/>
  </p:clrMapOvr>
  <p:transition advTm="0"/>
</p:sld>
</file>

<file path=ppt/theme/theme1.xml><?xml version="1.0" encoding="utf-8"?>
<a:theme xmlns:a="http://schemas.openxmlformats.org/drawingml/2006/main" name="Retrospección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770</Words>
  <Application>Microsoft Office PowerPoint</Application>
  <PresentationFormat>Panorámica</PresentationFormat>
  <Paragraphs>253</Paragraphs>
  <Slides>27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SimSun</vt:lpstr>
      <vt:lpstr>Arial</vt:lpstr>
      <vt:lpstr>Calibri</vt:lpstr>
      <vt:lpstr>Calibri Light</vt:lpstr>
      <vt:lpstr>Times New Roman</vt:lpstr>
      <vt:lpstr>Wingdings</vt:lpstr>
      <vt:lpstr>Retrospección</vt:lpstr>
      <vt:lpstr>HIPERTENSIÓN   ARTERIAL </vt:lpstr>
      <vt:lpstr>                PRESIÓN ARTERIAL</vt:lpstr>
      <vt:lpstr>NATRIURESIS POR PRESIÓN</vt:lpstr>
      <vt:lpstr>Sistema Renina - Angiotensina Aldosterona</vt:lpstr>
      <vt:lpstr> QUÉ ES HIPERTENSIÓN ARTERIAL ?</vt:lpstr>
      <vt:lpstr>Hipertensión LÁBIL             Pre hipertensión    Hipertensión LIMÍTROFE          PA cerca Valores N   Hipertensión MALIGNA          neuroretinopatía daño renal</vt:lpstr>
      <vt:lpstr>CLASIFICACIÓN DE LA PA EN ADULTOS</vt:lpstr>
      <vt:lpstr>NUEVA CLASIFICACIÓN   DE LA HTA</vt:lpstr>
      <vt:lpstr>                     CAUSAS DE HTA</vt:lpstr>
      <vt:lpstr>SINTOMAS</vt:lpstr>
      <vt:lpstr>FACTORES DE RIESGO</vt:lpstr>
      <vt:lpstr>EXPLORACION FISICA</vt:lpstr>
      <vt:lpstr>EXAMENES</vt:lpstr>
      <vt:lpstr>TRATAMIENTO</vt:lpstr>
      <vt:lpstr>ANTAGONISTAS DEL CALCIO</vt:lpstr>
      <vt:lpstr>FARMACOS USADOS EN LA HTA</vt:lpstr>
      <vt:lpstr>DIURÉTICOS AHORRADORES DE K </vt:lpstr>
      <vt:lpstr>Presentación de PowerPoint</vt:lpstr>
      <vt:lpstr>PREVENCIÓN PRIMARIA DE LA HIPERTENSIÓN ARTERIAL</vt:lpstr>
      <vt:lpstr>PREECLAMPSIA</vt:lpstr>
      <vt:lpstr>DISFUNCIÓN CELULAR ENDOTELIAL</vt:lpstr>
      <vt:lpstr>SÍNTOMAS</vt:lpstr>
      <vt:lpstr>COMPLICACIONES</vt:lpstr>
      <vt:lpstr>RIESGO DE DESARROLLAR PREECLAMPSIA</vt:lpstr>
      <vt:lpstr>TRATAMIENTO</vt:lpstr>
      <vt:lpstr>OTROS TIPOS DE  HTA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HIPERTENSIÓN   ARTERIAL </dc:title>
  <dc:creator>Usuario</dc:creator>
  <cp:lastModifiedBy>Cuenta Microsoft</cp:lastModifiedBy>
  <cp:revision>2</cp:revision>
  <dcterms:created xsi:type="dcterms:W3CDTF">2020-04-14T19:48:03Z</dcterms:created>
  <dcterms:modified xsi:type="dcterms:W3CDTF">2022-04-13T20:50:40Z</dcterms:modified>
</cp:coreProperties>
</file>