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F98FA-AFDC-4B23-85F1-60001153DF1B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78E7C-E4ED-4689-A8EC-3CF78593F8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31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2909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2909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2909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4A3A5D5-B371-4B9D-BB37-00EE3D9E5AE4}" type="slidenum">
              <a:rPr lang="es-ES_tradnl" altLang="es-ES"/>
              <a:pPr/>
              <a:t>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11318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475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4752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4752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92542A7-8529-4661-A557-D524A789AE57}" type="slidenum">
              <a:rPr lang="es-ES_tradnl" altLang="es-ES"/>
              <a:pPr/>
              <a:t>10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42956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495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4957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4957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A5DA3CD-2A01-4F99-B2BE-8BD97A7C2D30}" type="slidenum">
              <a:rPr lang="es-ES_tradnl" altLang="es-ES"/>
              <a:pPr/>
              <a:t>11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29792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516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5162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5162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F189AA3-EBAD-4E58-AFB2-28DDDDABFF7B}" type="slidenum">
              <a:rPr lang="es-ES_tradnl" altLang="es-ES"/>
              <a:pPr/>
              <a:t>12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4071214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536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5366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5366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FDBC748-9D79-44C1-A42E-E1BA57610B2A}" type="slidenum">
              <a:rPr lang="es-ES_tradnl" altLang="es-ES"/>
              <a:pPr/>
              <a:t>13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14069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557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5571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5571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C5D1526-EDEF-41EE-B7A6-E7C955A0BAB5}" type="slidenum">
              <a:rPr lang="es-ES_tradnl" altLang="es-ES"/>
              <a:pPr/>
              <a:t>14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16407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5776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5776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5776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00B9441-1B61-4303-B300-484E8780557A}" type="slidenum">
              <a:rPr lang="es-ES_tradnl" altLang="es-ES"/>
              <a:pPr/>
              <a:t>15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11388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5981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5981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5981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BDA77EF-92B9-49F0-9FB2-7B8D682C7F80}" type="slidenum">
              <a:rPr lang="es-ES_tradnl" altLang="es-ES"/>
              <a:pPr/>
              <a:t>16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71882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6185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6186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6186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EF77ED1-9FE9-455B-BA0C-C469E06C4D4A}" type="slidenum">
              <a:rPr lang="es-ES_tradnl" altLang="es-ES"/>
              <a:pPr/>
              <a:t>17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50523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6390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6390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6390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0A9165B-7F8C-45F3-8F43-3292EA3CAB1E}" type="slidenum">
              <a:rPr lang="es-ES_tradnl" altLang="es-ES"/>
              <a:pPr/>
              <a:t>18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44290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6595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6595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6595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1B536D5-8AB8-4D86-96B2-80206751E52A}" type="slidenum">
              <a:rPr lang="es-ES_tradnl" altLang="es-ES"/>
              <a:pPr/>
              <a:t>19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973489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311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3114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3114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5CF09B6-EC21-4872-91E0-186B43546C96}" type="slidenum">
              <a:rPr lang="es-ES_tradnl" altLang="es-ES"/>
              <a:pPr/>
              <a:t>2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986751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6800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6800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6800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9BB79C6-0AAC-4087-A61C-5213B2D88620}" type="slidenum">
              <a:rPr lang="es-ES_tradnl" altLang="es-ES"/>
              <a:pPr/>
              <a:t>20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68883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7005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7005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7005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8CED45F-B749-4C7B-823D-6B5294979B4F}" type="slidenum">
              <a:rPr lang="es-ES_tradnl" altLang="es-ES"/>
              <a:pPr/>
              <a:t>21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52814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3318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3318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3318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F5166C0-C308-4425-A6A2-DC7C32856B4B}" type="slidenum">
              <a:rPr lang="es-ES_tradnl" altLang="es-ES"/>
              <a:pPr/>
              <a:t>3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3871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3523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3523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3523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678F83-DAC0-4811-A2F4-361D7B4E9A57}" type="slidenum">
              <a:rPr lang="es-ES_tradnl" altLang="es-ES"/>
              <a:pPr/>
              <a:t>4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389905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3728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37284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37285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C2A8CC-AD5F-495D-A1B1-04E2F0F22E7C}" type="slidenum">
              <a:rPr lang="es-ES_tradnl" altLang="es-ES"/>
              <a:pPr/>
              <a:t>5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82030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3933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39332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39333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BA3E1AB-CDF4-4E15-90BE-76FD7A1A6F5F}" type="slidenum">
              <a:rPr lang="es-ES_tradnl" altLang="es-ES"/>
              <a:pPr/>
              <a:t>6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39181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4137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41380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41381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9AE5CB4-0585-4A63-893C-DA8986902074}" type="slidenum">
              <a:rPr lang="es-ES_tradnl" altLang="es-ES"/>
              <a:pPr/>
              <a:t>7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9370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4342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43428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43429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E35E1D3-0B35-4EF7-A9B0-70F52AC8C355}" type="slidenum">
              <a:rPr lang="es-ES_tradnl" altLang="es-ES"/>
              <a:pPr/>
              <a:t>8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79489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Text Box 1"/>
          <p:cNvSpPr txBox="1">
            <a:spLocks noChangeArrowheads="1"/>
          </p:cNvSpPr>
          <p:nvPr/>
        </p:nvSpPr>
        <p:spPr bwMode="auto">
          <a:xfrm>
            <a:off x="1143000" y="746125"/>
            <a:ext cx="4572000" cy="37290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600"/>
              </a:spcBef>
              <a:buSzPct val="100000"/>
              <a:buFont typeface="Times New Roman" panose="02020603050405020304" pitchFamily="18" charset="0"/>
              <a:buChar char="•"/>
            </a:pPr>
            <a:endParaRPr lang="es-ES" altLang="es-ES"/>
          </a:p>
        </p:txBody>
      </p:sp>
      <p:sp>
        <p:nvSpPr>
          <p:cNvPr id="74547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724400"/>
            <a:ext cx="5013325" cy="4457700"/>
          </a:xfrm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745476" name="6 Marcador de fecha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_tradnl" altLang="es-ES"/>
          </a:p>
        </p:txBody>
      </p:sp>
      <p:sp>
        <p:nvSpPr>
          <p:cNvPr id="745477" name="9 Marcador de número de diapositiva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4671BF3-8FF6-47C1-A789-53DB42AB527E}" type="slidenum">
              <a:rPr lang="es-ES_tradnl" altLang="es-ES"/>
              <a:pPr/>
              <a:t>9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9286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36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20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729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183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2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2923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30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6719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470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139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57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6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784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686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2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13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64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3CCEB29-8523-4711-AA40-AD026E6B7B77}" type="datetimeFigureOut">
              <a:rPr lang="es-ES" smtClean="0"/>
              <a:t>13/04/2022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461772D-456A-4A7F-8C6B-DE65494191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444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29" name="Rectangle 1"/>
          <p:cNvSpPr>
            <a:spLocks noChangeArrowheads="1"/>
          </p:cNvSpPr>
          <p:nvPr/>
        </p:nvSpPr>
        <p:spPr bwMode="auto">
          <a:xfrm>
            <a:off x="3359150" y="1974851"/>
            <a:ext cx="6121400" cy="1325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  <a:buFont typeface="Tahoma" panose="020B0604030504040204" pitchFamily="34" charset="0"/>
              <a:buNone/>
            </a:pPr>
            <a:r>
              <a:rPr lang="en-GB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ea typeface="SimSun" panose="02010600030101010101" pitchFamily="2" charset="-122"/>
              </a:rPr>
              <a:t>INFECCION DE LAS VIAS URINARIAS</a:t>
            </a:r>
            <a:endParaRPr lang="es-ES" altLang="es-ES" sz="4000" b="1" dirty="0">
              <a:effectLst>
                <a:outerShdw blurRad="38100" dist="38100" dir="2700000" algn="tl">
                  <a:srgbClr val="C0C0C0"/>
                </a:outerShdw>
              </a:effectLst>
              <a:ea typeface="SimSun" panose="02010600030101010101" pitchFamily="2" charset="-122"/>
            </a:endParaRPr>
          </a:p>
        </p:txBody>
      </p:sp>
      <p:pic>
        <p:nvPicPr>
          <p:cNvPr id="728066" name="Picture 6" descr="MCj043010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6" y="3490914"/>
            <a:ext cx="2290763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2830888" y="249694"/>
            <a:ext cx="628621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_tradnl" altLang="es-E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4</a:t>
            </a:r>
            <a:endParaRPr lang="es-ES_tradnl" altLang="es-E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14890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DIAGNOSTICO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746498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CUADRO CLINICO.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EMO+GRAM.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LA CISTOURETROGRAFÍA </a:t>
            </a:r>
          </a:p>
        </p:txBody>
      </p:sp>
      <p:pic>
        <p:nvPicPr>
          <p:cNvPr id="746499" name="Picture 5" descr="MCj043389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888" y="5019675"/>
            <a:ext cx="16954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6500" name="Picture 6" descr="MPj0426563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294" y="3334589"/>
            <a:ext cx="3221038" cy="322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392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Text Box 1"/>
          <p:cNvSpPr txBox="1">
            <a:spLocks noChangeArrowheads="1"/>
          </p:cNvSpPr>
          <p:nvPr/>
        </p:nvSpPr>
        <p:spPr bwMode="auto">
          <a:xfrm>
            <a:off x="1992313" y="214314"/>
            <a:ext cx="8229600" cy="1311275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TRATAMIENTO 1ra LINEA POR 3 DIAS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748546" name="Text Box 2"/>
          <p:cNvSpPr txBox="1">
            <a:spLocks noChangeArrowheads="1"/>
          </p:cNvSpPr>
          <p:nvPr/>
        </p:nvSpPr>
        <p:spPr bwMode="auto">
          <a:xfrm>
            <a:off x="1981200" y="17145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SzPct val="100000"/>
            </a:pPr>
            <a:r>
              <a:rPr lang="en-GB" altLang="es-ES" sz="3200" dirty="0">
                <a:latin typeface="Calibri" panose="020F0502020204030204" pitchFamily="34" charset="0"/>
              </a:rPr>
              <a:t>• </a:t>
            </a:r>
            <a:r>
              <a:rPr lang="en-GB" altLang="es-ES" sz="3200" dirty="0" err="1"/>
              <a:t>Trimetoprim</a:t>
            </a:r>
            <a:r>
              <a:rPr lang="en-GB" altLang="es-ES" sz="3200" dirty="0"/>
              <a:t>/</a:t>
            </a:r>
            <a:r>
              <a:rPr lang="en-GB" altLang="es-ES" sz="3200" dirty="0" err="1"/>
              <a:t>Sulfametoxazol</a:t>
            </a:r>
            <a:r>
              <a:rPr lang="en-GB" altLang="es-ES" sz="3200" dirty="0"/>
              <a:t> 800/160 mg </a:t>
            </a:r>
            <a:r>
              <a:rPr lang="en-GB" altLang="es-ES" sz="3200" dirty="0" err="1"/>
              <a:t>cada</a:t>
            </a:r>
            <a:r>
              <a:rPr lang="en-GB" altLang="es-ES" sz="3200" dirty="0"/>
              <a:t> 12 </a:t>
            </a:r>
            <a:r>
              <a:rPr lang="en-GB" altLang="es-ES" sz="3200" dirty="0" err="1"/>
              <a:t>horas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durante</a:t>
            </a:r>
            <a:r>
              <a:rPr lang="en-GB" altLang="es-ES" sz="3200" dirty="0"/>
              <a:t> 3 </a:t>
            </a:r>
            <a:r>
              <a:rPr lang="en-GB" altLang="es-ES" sz="3200" dirty="0" err="1"/>
              <a:t>días</a:t>
            </a:r>
            <a:r>
              <a:rPr lang="en-GB" altLang="es-ES" sz="3200" dirty="0"/>
              <a:t> (</a:t>
            </a:r>
            <a:r>
              <a:rPr lang="en-GB" altLang="es-ES" sz="3200" dirty="0" err="1"/>
              <a:t>si</a:t>
            </a:r>
            <a:r>
              <a:rPr lang="en-GB" altLang="es-ES" sz="3200" dirty="0"/>
              <a:t> la </a:t>
            </a:r>
            <a:r>
              <a:rPr lang="en-GB" altLang="es-ES" sz="3200" dirty="0" err="1"/>
              <a:t>resistencia</a:t>
            </a:r>
            <a:r>
              <a:rPr lang="en-GB" altLang="es-ES" sz="3200" dirty="0"/>
              <a:t> en la </a:t>
            </a:r>
            <a:r>
              <a:rPr lang="en-GB" altLang="es-ES" sz="3200" dirty="0" err="1"/>
              <a:t>comunidades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menor</a:t>
            </a:r>
            <a:r>
              <a:rPr lang="en-GB" altLang="es-ES" sz="3200" dirty="0"/>
              <a:t> al 20%).</a:t>
            </a:r>
          </a:p>
          <a:p>
            <a:pPr algn="just">
              <a:spcBef>
                <a:spcPts val="700"/>
              </a:spcBef>
              <a:buSzPct val="100000"/>
            </a:pPr>
            <a:endParaRPr lang="en-GB" altLang="es-ES" sz="3200" dirty="0"/>
          </a:p>
          <a:p>
            <a:pPr algn="just">
              <a:spcBef>
                <a:spcPts val="700"/>
              </a:spcBef>
              <a:buSzPct val="100000"/>
            </a:pPr>
            <a:r>
              <a:rPr lang="en-GB" altLang="es-ES" sz="3200" dirty="0"/>
              <a:t>• </a:t>
            </a:r>
            <a:r>
              <a:rPr lang="en-GB" altLang="es-ES" sz="3200" dirty="0" err="1"/>
              <a:t>Ciprofloxacino</a:t>
            </a:r>
            <a:r>
              <a:rPr lang="en-GB" altLang="es-ES" sz="3200" dirty="0"/>
              <a:t> 250 mg VO c/12 </a:t>
            </a:r>
            <a:r>
              <a:rPr lang="en-GB" altLang="es-ES" sz="3200" dirty="0" err="1"/>
              <a:t>horas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durante</a:t>
            </a:r>
            <a:r>
              <a:rPr lang="en-GB" altLang="es-ES" sz="3200" dirty="0"/>
              <a:t> 3 </a:t>
            </a:r>
            <a:r>
              <a:rPr lang="en-GB" altLang="es-ES" sz="3200" dirty="0" err="1"/>
              <a:t>días</a:t>
            </a:r>
            <a:r>
              <a:rPr lang="en-GB" altLang="es-ES" sz="3200" dirty="0"/>
              <a:t> o </a:t>
            </a:r>
            <a:r>
              <a:rPr lang="en-GB" altLang="es-ES" sz="3200" dirty="0" err="1"/>
              <a:t>Ciprofloxacino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liberación</a:t>
            </a:r>
            <a:r>
              <a:rPr lang="en-GB" altLang="es-ES" sz="3200" dirty="0"/>
              <a:t> prolongada500 mg </a:t>
            </a:r>
            <a:r>
              <a:rPr lang="en-GB" altLang="es-ES" sz="3200" dirty="0" err="1"/>
              <a:t>cada</a:t>
            </a:r>
            <a:r>
              <a:rPr lang="en-GB" altLang="es-ES" sz="3200" dirty="0"/>
              <a:t> 24 </a:t>
            </a:r>
            <a:r>
              <a:rPr lang="en-GB" altLang="es-ES" sz="3200" dirty="0" err="1"/>
              <a:t>horas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durante</a:t>
            </a:r>
            <a:r>
              <a:rPr lang="en-GB" altLang="es-ES" sz="3200" dirty="0"/>
              <a:t> 3 </a:t>
            </a:r>
            <a:r>
              <a:rPr lang="en-GB" altLang="es-ES" sz="3200" dirty="0" err="1"/>
              <a:t>días</a:t>
            </a:r>
            <a:r>
              <a:rPr lang="en-GB" altLang="es-E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832502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Text Box 1"/>
          <p:cNvSpPr txBox="1">
            <a:spLocks noChangeArrowheads="1"/>
          </p:cNvSpPr>
          <p:nvPr/>
        </p:nvSpPr>
        <p:spPr bwMode="auto">
          <a:xfrm>
            <a:off x="1981200" y="71439"/>
            <a:ext cx="8229600" cy="1311275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TRATAMIENTO 2 da LINEA POR 7 DIAS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392194" name="Text Box 2"/>
          <p:cNvSpPr txBox="1">
            <a:spLocks noChangeArrowheads="1"/>
          </p:cNvSpPr>
          <p:nvPr/>
        </p:nvSpPr>
        <p:spPr bwMode="auto">
          <a:xfrm>
            <a:off x="1981200" y="1689101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ea typeface="SimSun" panose="02010600030101010101" pitchFamily="2" charset="-122"/>
              </a:rPr>
              <a:t>Norfloxacino</a:t>
            </a:r>
            <a:r>
              <a:rPr lang="en-GB" altLang="en-US" sz="3200" dirty="0">
                <a:ea typeface="SimSun" panose="02010600030101010101" pitchFamily="2" charset="-122"/>
              </a:rPr>
              <a:t> 400 mg c/12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ea typeface="SimSun" panose="02010600030101010101" pitchFamily="2" charset="-122"/>
              </a:rPr>
              <a:t>Ofloxacino</a:t>
            </a:r>
            <a:r>
              <a:rPr lang="en-GB" altLang="en-US" sz="3200" dirty="0">
                <a:ea typeface="SimSun" panose="02010600030101010101" pitchFamily="2" charset="-122"/>
              </a:rPr>
              <a:t> 200 mg c/12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En </a:t>
            </a:r>
            <a:r>
              <a:rPr lang="en-GB" altLang="en-US" sz="3200" dirty="0" err="1">
                <a:ea typeface="SimSun" panose="02010600030101010101" pitchFamily="2" charset="-122"/>
              </a:rPr>
              <a:t>pacientes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alérgicos</a:t>
            </a:r>
            <a:r>
              <a:rPr lang="en-GB" altLang="en-US" sz="3200" dirty="0">
                <a:ea typeface="SimSun" panose="02010600030101010101" pitchFamily="2" charset="-122"/>
              </a:rPr>
              <a:t> a </a:t>
            </a:r>
            <a:r>
              <a:rPr lang="en-GB" altLang="en-US" sz="3200" dirty="0" err="1">
                <a:ea typeface="SimSun" panose="02010600030101010101" pitchFamily="2" charset="-122"/>
              </a:rPr>
              <a:t>quinolonas</a:t>
            </a:r>
            <a:r>
              <a:rPr lang="en-GB" altLang="en-US" sz="3200" dirty="0">
                <a:ea typeface="SimSun" panose="02010600030101010101" pitchFamily="2" charset="-122"/>
              </a:rPr>
              <a:t>: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ea typeface="SimSun" panose="02010600030101010101" pitchFamily="2" charset="-122"/>
              </a:rPr>
              <a:t>Amoxicilina</a:t>
            </a:r>
            <a:r>
              <a:rPr lang="en-GB" altLang="en-US" sz="3200" dirty="0">
                <a:ea typeface="SimSun" panose="02010600030101010101" pitchFamily="2" charset="-122"/>
              </a:rPr>
              <a:t> 500 mg VO c/8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ea typeface="SimSun" panose="02010600030101010101" pitchFamily="2" charset="-122"/>
              </a:rPr>
              <a:t>Axetil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Cefuroxima</a:t>
            </a:r>
            <a:r>
              <a:rPr lang="en-GB" altLang="en-US" sz="3200" dirty="0">
                <a:ea typeface="SimSun" panose="02010600030101010101" pitchFamily="2" charset="-122"/>
              </a:rPr>
              <a:t> 500 mg VO c/8-12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ea typeface="SimSun" panose="02010600030101010101" pitchFamily="2" charset="-122"/>
              </a:rPr>
              <a:t>Cefalexina</a:t>
            </a:r>
            <a:r>
              <a:rPr lang="en-GB" altLang="en-US" sz="3200" dirty="0">
                <a:ea typeface="SimSun" panose="02010600030101010101" pitchFamily="2" charset="-122"/>
              </a:rPr>
              <a:t> 500 mg VO c/6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.</a:t>
            </a:r>
          </a:p>
          <a:p>
            <a:pPr>
              <a:spcBef>
                <a:spcPts val="700"/>
              </a:spcBef>
              <a:buSzPct val="100000"/>
            </a:pPr>
            <a:r>
              <a:rPr lang="en-GB" altLang="en-US" sz="3200" dirty="0" err="1">
                <a:ea typeface="SimSun" panose="02010600030101010101" pitchFamily="2" charset="-122"/>
              </a:rPr>
              <a:t>Nitrofurantoína</a:t>
            </a:r>
            <a:r>
              <a:rPr lang="en-GB" altLang="en-US" sz="3200" dirty="0">
                <a:ea typeface="SimSun" panose="02010600030101010101" pitchFamily="2" charset="-122"/>
              </a:rPr>
              <a:t> 100 mg VO c/6-8 </a:t>
            </a:r>
            <a:r>
              <a:rPr lang="en-GB" altLang="en-US" sz="3200" dirty="0" err="1"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durante</a:t>
            </a:r>
            <a:r>
              <a:rPr lang="en-GB" altLang="en-US" sz="3200" dirty="0">
                <a:ea typeface="SimSun" panose="02010600030101010101" pitchFamily="2" charset="-122"/>
              </a:rPr>
              <a:t> 7 </a:t>
            </a:r>
            <a:r>
              <a:rPr lang="en-GB" altLang="en-US" sz="3200" dirty="0" err="1">
                <a:ea typeface="SimSun" panose="02010600030101010101" pitchFamily="2" charset="-122"/>
              </a:rPr>
              <a:t>días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endParaRPr lang="es-ES" altLang="es-ES" sz="3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388120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Text Box 1"/>
          <p:cNvSpPr txBox="1">
            <a:spLocks noChangeArrowheads="1"/>
          </p:cNvSpPr>
          <p:nvPr/>
        </p:nvSpPr>
        <p:spPr bwMode="auto">
          <a:xfrm>
            <a:off x="1981200" y="7143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PIELONEFRITIS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93218" name="Text Box 2"/>
          <p:cNvSpPr txBox="1">
            <a:spLocks noChangeArrowheads="1"/>
          </p:cNvSpPr>
          <p:nvPr/>
        </p:nvSpPr>
        <p:spPr bwMode="auto">
          <a:xfrm>
            <a:off x="1981200" y="1285876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2800" dirty="0">
                <a:ea typeface="SimSun" panose="02010600030101010101" pitchFamily="2" charset="-122"/>
              </a:rPr>
              <a:t>La </a:t>
            </a:r>
            <a:r>
              <a:rPr lang="en-GB" altLang="en-US" sz="2800" dirty="0" err="1">
                <a:ea typeface="SimSun" panose="02010600030101010101" pitchFamily="2" charset="-122"/>
              </a:rPr>
              <a:t>pielonefritis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aguda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es</a:t>
            </a:r>
            <a:r>
              <a:rPr lang="en-GB" altLang="en-US" sz="2800" dirty="0">
                <a:ea typeface="SimSun" panose="02010600030101010101" pitchFamily="2" charset="-122"/>
              </a:rPr>
              <a:t> la </a:t>
            </a:r>
            <a:r>
              <a:rPr lang="en-GB" altLang="en-US" sz="2800" dirty="0" err="1">
                <a:ea typeface="SimSun" panose="02010600030101010101" pitchFamily="2" charset="-122"/>
              </a:rPr>
              <a:t>inflamación</a:t>
            </a:r>
            <a:r>
              <a:rPr lang="en-GB" altLang="en-US" sz="2800" dirty="0">
                <a:ea typeface="SimSun" panose="02010600030101010101" pitchFamily="2" charset="-122"/>
              </a:rPr>
              <a:t> de </a:t>
            </a:r>
            <a:r>
              <a:rPr lang="en-GB" altLang="en-US" sz="2800" dirty="0" err="1">
                <a:ea typeface="SimSun" panose="02010600030101010101" pitchFamily="2" charset="-122"/>
              </a:rPr>
              <a:t>origen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infeccioso</a:t>
            </a:r>
            <a:r>
              <a:rPr lang="en-GB" altLang="en-US" sz="2800" dirty="0">
                <a:ea typeface="SimSun" panose="02010600030101010101" pitchFamily="2" charset="-122"/>
              </a:rPr>
              <a:t> del </a:t>
            </a:r>
            <a:r>
              <a:rPr lang="en-GB" altLang="en-US" sz="2800" dirty="0" err="1">
                <a:ea typeface="SimSun" panose="02010600030101010101" pitchFamily="2" charset="-122"/>
              </a:rPr>
              <a:t>parénquima</a:t>
            </a:r>
            <a:r>
              <a:rPr lang="en-GB" altLang="en-US" sz="2800" dirty="0">
                <a:ea typeface="SimSun" panose="02010600030101010101" pitchFamily="2" charset="-122"/>
              </a:rPr>
              <a:t> y pelvis </a:t>
            </a:r>
            <a:r>
              <a:rPr lang="en-GB" altLang="en-US" sz="2800" dirty="0" err="1">
                <a:ea typeface="SimSun" panose="02010600030101010101" pitchFamily="2" charset="-122"/>
              </a:rPr>
              <a:t>renales</a:t>
            </a:r>
            <a:r>
              <a:rPr lang="en-GB" altLang="en-US" sz="2800" dirty="0">
                <a:ea typeface="SimSun" panose="02010600030101010101" pitchFamily="2" charset="-122"/>
              </a:rPr>
              <a:t>. </a:t>
            </a:r>
          </a:p>
          <a:p>
            <a:pPr algn="just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2800" dirty="0">
                <a:ea typeface="SimSun" panose="02010600030101010101" pitchFamily="2" charset="-122"/>
              </a:rPr>
              <a:t>Los </a:t>
            </a:r>
            <a:r>
              <a:rPr lang="en-GB" altLang="en-US" sz="2800" dirty="0" err="1">
                <a:ea typeface="SimSun" panose="02010600030101010101" pitchFamily="2" charset="-122"/>
              </a:rPr>
              <a:t>microorganismos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involucrados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suelen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ser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similares</a:t>
            </a:r>
            <a:r>
              <a:rPr lang="en-GB" altLang="en-US" sz="2800" dirty="0">
                <a:ea typeface="SimSun" panose="02010600030101010101" pitchFamily="2" charset="-122"/>
              </a:rPr>
              <a:t> a los </a:t>
            </a:r>
            <a:r>
              <a:rPr lang="en-GB" altLang="en-US" sz="2800" dirty="0" err="1">
                <a:ea typeface="SimSun" panose="02010600030101010101" pitchFamily="2" charset="-122"/>
              </a:rPr>
              <a:t>observados</a:t>
            </a:r>
            <a:r>
              <a:rPr lang="en-GB" altLang="en-US" sz="2800" dirty="0">
                <a:ea typeface="SimSun" panose="02010600030101010101" pitchFamily="2" charset="-122"/>
              </a:rPr>
              <a:t> en la </a:t>
            </a:r>
            <a:r>
              <a:rPr lang="en-GB" altLang="en-US" sz="2800" dirty="0" err="1">
                <a:ea typeface="SimSun" panose="02010600030101010101" pitchFamily="2" charset="-122"/>
              </a:rPr>
              <a:t>cistitis</a:t>
            </a:r>
            <a:r>
              <a:rPr lang="en-GB" altLang="en-US" sz="2800" dirty="0">
                <a:ea typeface="SimSun" panose="02010600030101010101" pitchFamily="2" charset="-122"/>
              </a:rPr>
              <a:t>.</a:t>
            </a:r>
          </a:p>
          <a:p>
            <a:pPr algn="just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2800" dirty="0">
                <a:ea typeface="SimSun" panose="02010600030101010101" pitchFamily="2" charset="-122"/>
              </a:rPr>
              <a:t> Se ha </a:t>
            </a:r>
            <a:r>
              <a:rPr lang="en-GB" altLang="en-US" sz="2800" dirty="0" err="1">
                <a:ea typeface="SimSun" panose="02010600030101010101" pitchFamily="2" charset="-122"/>
              </a:rPr>
              <a:t>descrito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una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incidencia</a:t>
            </a:r>
            <a:r>
              <a:rPr lang="en-GB" altLang="en-US" sz="2800" dirty="0">
                <a:ea typeface="SimSun" panose="02010600030101010101" pitchFamily="2" charset="-122"/>
              </a:rPr>
              <a:t> de </a:t>
            </a:r>
            <a:r>
              <a:rPr lang="en-GB" altLang="en-US" sz="2800" dirty="0" err="1">
                <a:ea typeface="SimSun" panose="02010600030101010101" pitchFamily="2" charset="-122"/>
              </a:rPr>
              <a:t>hospitalización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por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pielonefritis</a:t>
            </a:r>
            <a:r>
              <a:rPr lang="en-GB" altLang="en-US" sz="2800" dirty="0">
                <a:ea typeface="SimSun" panose="02010600030101010101" pitchFamily="2" charset="-122"/>
              </a:rPr>
              <a:t> en la </a:t>
            </a:r>
            <a:r>
              <a:rPr lang="en-GB" altLang="en-US" sz="2800" dirty="0" err="1">
                <a:ea typeface="SimSun" panose="02010600030101010101" pitchFamily="2" charset="-122"/>
              </a:rPr>
              <a:t>población</a:t>
            </a:r>
            <a:r>
              <a:rPr lang="en-GB" altLang="en-US" sz="2800" dirty="0">
                <a:ea typeface="SimSun" panose="02010600030101010101" pitchFamily="2" charset="-122"/>
              </a:rPr>
              <a:t> general de 6.9 a 7.5 </a:t>
            </a:r>
            <a:r>
              <a:rPr lang="en-GB" altLang="en-US" sz="2800" dirty="0" err="1">
                <a:ea typeface="SimSun" panose="02010600030101010101" pitchFamily="2" charset="-122"/>
              </a:rPr>
              <a:t>casos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por</a:t>
            </a:r>
            <a:r>
              <a:rPr lang="en-GB" altLang="en-US" sz="2800" dirty="0">
                <a:ea typeface="SimSun" panose="02010600030101010101" pitchFamily="2" charset="-122"/>
              </a:rPr>
              <a:t> 10 mil personas, de </a:t>
            </a:r>
            <a:r>
              <a:rPr lang="en-GB" altLang="en-US" sz="2800" dirty="0" err="1">
                <a:ea typeface="SimSun" panose="02010600030101010101" pitchFamily="2" charset="-122"/>
              </a:rPr>
              <a:t>las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cuales</a:t>
            </a:r>
            <a:r>
              <a:rPr lang="en-GB" altLang="en-US" sz="2800" dirty="0">
                <a:ea typeface="SimSun" panose="02010600030101010101" pitchFamily="2" charset="-122"/>
              </a:rPr>
              <a:t>, 10 </a:t>
            </a:r>
            <a:r>
              <a:rPr lang="en-GB" altLang="en-US" sz="2800" dirty="0" err="1">
                <a:ea typeface="SimSun" panose="02010600030101010101" pitchFamily="2" charset="-122"/>
              </a:rPr>
              <a:t>casos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fueron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mujeres</a:t>
            </a:r>
            <a:r>
              <a:rPr lang="en-GB" altLang="en-US" sz="2800" dirty="0">
                <a:ea typeface="SimSun" panose="02010600030101010101" pitchFamily="2" charset="-122"/>
              </a:rPr>
              <a:t> en </a:t>
            </a:r>
            <a:r>
              <a:rPr lang="en-GB" altLang="en-US" sz="2800" dirty="0" err="1">
                <a:ea typeface="SimSun" panose="02010600030101010101" pitchFamily="2" charset="-122"/>
              </a:rPr>
              <a:t>edad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r>
              <a:rPr lang="en-GB" altLang="en-US" sz="2800" dirty="0" err="1">
                <a:ea typeface="SimSun" panose="02010600030101010101" pitchFamily="2" charset="-122"/>
              </a:rPr>
              <a:t>reproductiva</a:t>
            </a:r>
            <a:r>
              <a:rPr lang="en-GB" altLang="en-US" sz="2800" dirty="0">
                <a:ea typeface="SimSun" panose="02010600030101010101" pitchFamily="2" charset="-122"/>
              </a:rPr>
              <a:t> </a:t>
            </a:r>
            <a:endParaRPr lang="es-ES" altLang="es-ES" sz="28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52330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Text Box 1"/>
          <p:cNvSpPr txBox="1">
            <a:spLocks noChangeArrowheads="1"/>
          </p:cNvSpPr>
          <p:nvPr/>
        </p:nvSpPr>
        <p:spPr bwMode="auto">
          <a:xfrm>
            <a:off x="1881188" y="1000125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latin typeface="Calibri" panose="020F0502020204030204" pitchFamily="34" charset="0"/>
                <a:ea typeface="SimSun" panose="02010600030101010101" pitchFamily="2" charset="-122"/>
              </a:rPr>
              <a:t>EPIDEMIOLOGIA</a:t>
            </a:r>
            <a:endParaRPr lang="es-ES" altLang="es-ES" sz="4000" b="1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94242" name="Text Box 2"/>
          <p:cNvSpPr txBox="1">
            <a:spLocks noChangeArrowheads="1"/>
          </p:cNvSpPr>
          <p:nvPr/>
        </p:nvSpPr>
        <p:spPr bwMode="auto">
          <a:xfrm>
            <a:off x="1981200" y="2325688"/>
            <a:ext cx="8229600" cy="4525962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La </a:t>
            </a:r>
            <a:r>
              <a:rPr lang="en-GB" altLang="en-US" sz="3200" dirty="0" err="1">
                <a:ea typeface="SimSun" panose="02010600030101010101" pitchFamily="2" charset="-122"/>
              </a:rPr>
              <a:t>proporción</a:t>
            </a:r>
            <a:r>
              <a:rPr lang="en-GB" altLang="en-US" sz="3200" dirty="0">
                <a:ea typeface="SimSun" panose="02010600030101010101" pitchFamily="2" charset="-122"/>
              </a:rPr>
              <a:t> entre </a:t>
            </a:r>
            <a:r>
              <a:rPr lang="en-GB" altLang="en-US" sz="3200" dirty="0" err="1">
                <a:ea typeface="SimSun" panose="02010600030101010101" pitchFamily="2" charset="-122"/>
              </a:rPr>
              <a:t>cistitis</a:t>
            </a:r>
            <a:r>
              <a:rPr lang="en-GB" altLang="en-US" sz="3200" dirty="0">
                <a:ea typeface="SimSun" panose="02010600030101010101" pitchFamily="2" charset="-122"/>
              </a:rPr>
              <a:t> y </a:t>
            </a:r>
            <a:r>
              <a:rPr lang="en-GB" altLang="en-US" sz="3200" dirty="0" err="1">
                <a:ea typeface="SimSun" panose="02010600030101010101" pitchFamily="2" charset="-122"/>
              </a:rPr>
              <a:t>pielonefritis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suele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ser</a:t>
            </a:r>
            <a:r>
              <a:rPr lang="en-GB" altLang="en-US" sz="3200" dirty="0">
                <a:ea typeface="SimSun" panose="02010600030101010101" pitchFamily="2" charset="-122"/>
              </a:rPr>
              <a:t> del </a:t>
            </a:r>
            <a:r>
              <a:rPr lang="en-GB" altLang="en-US" sz="3200" dirty="0" err="1">
                <a:ea typeface="SimSun" panose="02010600030101010101" pitchFamily="2" charset="-122"/>
              </a:rPr>
              <a:t>orden</a:t>
            </a:r>
            <a:r>
              <a:rPr lang="en-GB" altLang="en-US" sz="3200" dirty="0">
                <a:ea typeface="SimSun" panose="02010600030101010101" pitchFamily="2" charset="-122"/>
              </a:rPr>
              <a:t> de 18:1 a 28:1. Este </a:t>
            </a:r>
            <a:r>
              <a:rPr lang="en-GB" altLang="en-US" sz="3200" dirty="0" err="1">
                <a:ea typeface="SimSun" panose="02010600030101010101" pitchFamily="2" charset="-122"/>
              </a:rPr>
              <a:t>síndrome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clínico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raramente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ocurre</a:t>
            </a:r>
            <a:r>
              <a:rPr lang="en-GB" altLang="en-US" sz="3200" dirty="0">
                <a:ea typeface="SimSun" panose="02010600030101010101" pitchFamily="2" charset="-122"/>
              </a:rPr>
              <a:t> en hombres.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n-US" sz="3200" dirty="0">
                <a:ea typeface="SimSun" panose="02010600030101010101" pitchFamily="2" charset="-122"/>
              </a:rPr>
              <a:t> </a:t>
            </a:r>
            <a:endParaRPr lang="es-ES" altLang="es-ES" sz="3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6157724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Text Box 1"/>
          <p:cNvSpPr txBox="1">
            <a:spLocks noChangeArrowheads="1"/>
          </p:cNvSpPr>
          <p:nvPr/>
        </p:nvSpPr>
        <p:spPr bwMode="auto">
          <a:xfrm>
            <a:off x="1981200" y="-142875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dirty="0">
                <a:ea typeface="SimSun" panose="02010600030101010101" pitchFamily="2" charset="-122"/>
              </a:rPr>
              <a:t>AGENTE CAUSAL</a:t>
            </a:r>
            <a:endParaRPr lang="es-ES" altLang="es-ES" sz="4000" dirty="0">
              <a:ea typeface="SimSun" panose="02010600030101010101" pitchFamily="2" charset="-122"/>
            </a:endParaRPr>
          </a:p>
        </p:txBody>
      </p:sp>
      <p:sp>
        <p:nvSpPr>
          <p:cNvPr id="756738" name="Text Box 2"/>
          <p:cNvSpPr txBox="1">
            <a:spLocks noChangeArrowheads="1"/>
          </p:cNvSpPr>
          <p:nvPr/>
        </p:nvSpPr>
        <p:spPr bwMode="auto">
          <a:xfrm>
            <a:off x="1981200" y="1071564"/>
            <a:ext cx="840105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Se </a:t>
            </a:r>
            <a:r>
              <a:rPr lang="en-GB" altLang="es-ES" sz="3200" dirty="0" err="1"/>
              <a:t>han</a:t>
            </a:r>
            <a:r>
              <a:rPr lang="en-GB" altLang="es-ES" sz="3200" dirty="0"/>
              <a:t> </a:t>
            </a:r>
            <a:r>
              <a:rPr lang="en-GB" altLang="es-ES" sz="3200" dirty="0" err="1"/>
              <a:t>identificado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cepas</a:t>
            </a:r>
            <a:r>
              <a:rPr lang="en-GB" altLang="es-ES" sz="3200" dirty="0"/>
              <a:t> de Escherichia coli </a:t>
            </a:r>
            <a:r>
              <a:rPr lang="en-GB" altLang="es-ES" sz="3200" dirty="0" err="1"/>
              <a:t>más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proclives</a:t>
            </a:r>
            <a:r>
              <a:rPr lang="en-GB" altLang="es-ES" sz="3200" dirty="0"/>
              <a:t> a </a:t>
            </a:r>
            <a:r>
              <a:rPr lang="en-GB" altLang="es-ES" sz="3200" dirty="0" err="1"/>
              <a:t>ocasionar</a:t>
            </a:r>
            <a:r>
              <a:rPr lang="en-GB" altLang="es-ES" sz="3200" dirty="0"/>
              <a:t> </a:t>
            </a:r>
            <a:r>
              <a:rPr lang="en-GB" altLang="es-ES" sz="3200" dirty="0" err="1"/>
              <a:t>pielonefritis</a:t>
            </a:r>
            <a:r>
              <a:rPr lang="en-GB" altLang="es-ES" sz="3200" dirty="0"/>
              <a:t>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</a:pPr>
            <a:r>
              <a:rPr lang="en-GB" altLang="es-ES" sz="3200" dirty="0" err="1"/>
              <a:t>Estas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cepas</a:t>
            </a:r>
            <a:r>
              <a:rPr lang="en-GB" altLang="es-ES" sz="3200" dirty="0"/>
              <a:t> </a:t>
            </a:r>
            <a:r>
              <a:rPr lang="en-GB" altLang="es-ES" sz="3200" dirty="0" err="1"/>
              <a:t>cuentan</a:t>
            </a:r>
            <a:r>
              <a:rPr lang="en-GB" altLang="es-ES" sz="3200" dirty="0"/>
              <a:t> con </a:t>
            </a:r>
            <a:r>
              <a:rPr lang="en-GB" altLang="es-ES" sz="3200" dirty="0" err="1"/>
              <a:t>factores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virulencia</a:t>
            </a:r>
            <a:r>
              <a:rPr lang="en-GB" altLang="es-ES" sz="3200" dirty="0"/>
              <a:t> </a:t>
            </a:r>
            <a:r>
              <a:rPr lang="en-GB" altLang="es-ES" sz="3200" dirty="0" err="1"/>
              <a:t>especiales</a:t>
            </a:r>
            <a:r>
              <a:rPr lang="en-GB" altLang="es-ES" sz="3200" dirty="0"/>
              <a:t>, </a:t>
            </a:r>
            <a:r>
              <a:rPr lang="en-GB" altLang="es-ES" sz="3200" dirty="0" err="1"/>
              <a:t>como</a:t>
            </a:r>
            <a:r>
              <a:rPr lang="en-GB" altLang="es-ES" sz="3200" dirty="0"/>
              <a:t>:</a:t>
            </a:r>
          </a:p>
          <a:p>
            <a:pPr algn="just">
              <a:spcBef>
                <a:spcPts val="800"/>
              </a:spcBef>
              <a:buSzPct val="100000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 err="1"/>
              <a:t>Producción</a:t>
            </a:r>
            <a:r>
              <a:rPr lang="en-GB" altLang="es-ES" sz="3200" dirty="0"/>
              <a:t> de fimbria P (</a:t>
            </a:r>
            <a:r>
              <a:rPr lang="en-GB" altLang="es-ES" sz="3200" dirty="0" err="1"/>
              <a:t>adhesina</a:t>
            </a:r>
            <a:r>
              <a:rPr lang="en-GB" altLang="es-ES" sz="3200" dirty="0"/>
              <a:t>)</a:t>
            </a:r>
            <a:r>
              <a:rPr lang="ar-SA" altLang="es-ES" sz="3200" dirty="0"/>
              <a:t>‏</a:t>
            </a: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 err="1"/>
              <a:t>Producción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hemolisinas</a:t>
            </a: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 err="1"/>
              <a:t>Producción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aerobactinas</a:t>
            </a: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 err="1"/>
              <a:t>Asociación</a:t>
            </a:r>
            <a:r>
              <a:rPr lang="en-GB" altLang="es-ES" sz="3200" dirty="0"/>
              <a:t> con </a:t>
            </a:r>
            <a:r>
              <a:rPr lang="en-GB" altLang="es-ES" sz="3200" dirty="0" err="1"/>
              <a:t>serotipos</a:t>
            </a:r>
            <a:r>
              <a:rPr lang="en-GB" altLang="es-ES" sz="3200" dirty="0"/>
              <a:t> O:K:H</a:t>
            </a:r>
            <a:r>
              <a:rPr lang="en-GB" altLang="es-ES" sz="32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389365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Text Box 1"/>
          <p:cNvSpPr txBox="1">
            <a:spLocks noChangeArrowheads="1"/>
          </p:cNvSpPr>
          <p:nvPr/>
        </p:nvSpPr>
        <p:spPr bwMode="auto">
          <a:xfrm>
            <a:off x="1981200" y="266325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CUADRO CLINICO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758786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SzPct val="100000"/>
            </a:pPr>
            <a:r>
              <a:rPr lang="en-GB" altLang="es-ES" sz="3200" dirty="0">
                <a:latin typeface="Calibri" panose="020F0502020204030204" pitchFamily="34" charset="0"/>
              </a:rPr>
              <a:t>• </a:t>
            </a:r>
            <a:r>
              <a:rPr lang="en-GB" altLang="es-ES" sz="3200" dirty="0" err="1"/>
              <a:t>Fiebre</a:t>
            </a: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r>
              <a:rPr lang="en-GB" altLang="es-ES" sz="3200" dirty="0"/>
              <a:t>• </a:t>
            </a:r>
            <a:r>
              <a:rPr lang="en-GB" altLang="es-ES" sz="3200" dirty="0" err="1"/>
              <a:t>Escalofríos</a:t>
            </a: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r>
              <a:rPr lang="en-GB" altLang="es-ES" sz="3200" dirty="0"/>
              <a:t>• </a:t>
            </a:r>
            <a:r>
              <a:rPr lang="en-GB" altLang="es-ES" sz="3200" dirty="0" err="1"/>
              <a:t>Dolor</a:t>
            </a:r>
            <a:r>
              <a:rPr lang="en-GB" altLang="es-ES" sz="3200" dirty="0"/>
              <a:t> lumbar</a:t>
            </a:r>
          </a:p>
          <a:p>
            <a:pPr>
              <a:spcBef>
                <a:spcPts val="800"/>
              </a:spcBef>
              <a:buSzPct val="100000"/>
            </a:pPr>
            <a:r>
              <a:rPr lang="en-GB" altLang="es-ES" sz="3200" dirty="0"/>
              <a:t>• </a:t>
            </a:r>
            <a:r>
              <a:rPr lang="en-GB" altLang="es-ES" sz="3200" dirty="0" err="1"/>
              <a:t>Síntomas</a:t>
            </a:r>
            <a:r>
              <a:rPr lang="en-GB" altLang="es-ES" sz="3200" dirty="0"/>
              <a:t> de </a:t>
            </a:r>
            <a:r>
              <a:rPr lang="en-GB" altLang="es-ES" sz="3200" dirty="0" err="1"/>
              <a:t>cistitis</a:t>
            </a: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</a:pPr>
            <a:r>
              <a:rPr lang="en-GB" altLang="es-ES" sz="3200" dirty="0"/>
              <a:t>• </a:t>
            </a:r>
            <a:r>
              <a:rPr lang="en-GB" altLang="es-ES" sz="3200" dirty="0" err="1"/>
              <a:t>Náusea</a:t>
            </a:r>
            <a:r>
              <a:rPr lang="en-GB" altLang="es-ES" sz="3200" dirty="0"/>
              <a:t> y </a:t>
            </a:r>
            <a:r>
              <a:rPr lang="en-GB" altLang="es-ES" sz="3200" dirty="0" err="1"/>
              <a:t>vómito</a:t>
            </a:r>
            <a:endParaRPr lang="en-GB" altLang="es-ES" sz="3200" dirty="0"/>
          </a:p>
        </p:txBody>
      </p:sp>
      <p:pic>
        <p:nvPicPr>
          <p:cNvPr id="758787" name="Picture 6" descr="MCj025033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1" y="1643063"/>
            <a:ext cx="2309813" cy="183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8788" name="Picture 7" descr="MCj0347477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850" y="3789364"/>
            <a:ext cx="3168650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33270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1"/>
          <p:cNvSpPr txBox="1">
            <a:spLocks noChangeArrowheads="1"/>
          </p:cNvSpPr>
          <p:nvPr/>
        </p:nvSpPr>
        <p:spPr bwMode="auto">
          <a:xfrm>
            <a:off x="1981200" y="-71438"/>
            <a:ext cx="8229600" cy="1143001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PRONOSTICO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97314" name="Text Box 2"/>
          <p:cNvSpPr txBox="1">
            <a:spLocks noChangeArrowheads="1"/>
          </p:cNvSpPr>
          <p:nvPr/>
        </p:nvSpPr>
        <p:spPr bwMode="auto">
          <a:xfrm>
            <a:off x="1052945" y="990255"/>
            <a:ext cx="9157855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Los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pacientes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con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pielonefritis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tienen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mayor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probabilidad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de: 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Infectarse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por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bacterias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que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sean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resistentes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a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Trimetoprim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/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Sulfametoxazol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Presentar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una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tasa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más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alta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fracasos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terapéuticos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Requerir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esquema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más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prolongado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Requerir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intravenoso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Necesidad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hospitalización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Cuadros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más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severos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, con mayor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compromiso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sistémico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endParaRPr lang="es-ES" altLang="es-ES" sz="3200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801576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ext Box 1"/>
          <p:cNvSpPr txBox="1">
            <a:spLocks noChangeArrowheads="1"/>
          </p:cNvSpPr>
          <p:nvPr/>
        </p:nvSpPr>
        <p:spPr bwMode="auto">
          <a:xfrm>
            <a:off x="1981200" y="0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98338" name="Text Box 2"/>
          <p:cNvSpPr txBox="1">
            <a:spLocks noChangeArrowheads="1"/>
          </p:cNvSpPr>
          <p:nvPr/>
        </p:nvSpPr>
        <p:spPr bwMode="auto">
          <a:xfrm>
            <a:off x="1981200" y="1000126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b="1" dirty="0">
                <a:latin typeface="Calibri" panose="020F0502020204030204" pitchFamily="34" charset="0"/>
                <a:ea typeface="SimSun" panose="02010600030101010101" pitchFamily="2" charset="-122"/>
              </a:rPr>
              <a:t>QUINOLONAS: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Ciprofloxacino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200 mg IV c/12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b="1" dirty="0">
                <a:latin typeface="Calibri" panose="020F0502020204030204" pitchFamily="34" charset="0"/>
                <a:ea typeface="SimSun" panose="02010600030101010101" pitchFamily="2" charset="-122"/>
              </a:rPr>
              <a:t>AMINOGLUCÓSIDOS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Amikacina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1 g o (15 mg/kg) IV c/24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Gentamicina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80 (5 mg/kg) mg IV c/8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b="1" dirty="0">
                <a:latin typeface="Calibri" panose="020F0502020204030204" pitchFamily="34" charset="0"/>
                <a:ea typeface="SimSun" panose="02010600030101010101" pitchFamily="2" charset="-122"/>
              </a:rPr>
              <a:t>TERAPIA COMBINADA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Aminoglucósido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IM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durante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3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días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más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una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quinolona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durante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14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días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b="1" dirty="0">
                <a:latin typeface="Calibri" panose="020F0502020204030204" pitchFamily="34" charset="0"/>
                <a:ea typeface="SimSun" panose="02010600030101010101" pitchFamily="2" charset="-122"/>
              </a:rPr>
              <a:t>CEFALOSPORINAS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Cefotaxima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1 g IV c/6-8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Ceftriaxona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1 g IV c/12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  <a:endParaRPr lang="es-ES" altLang="es-ES" sz="3200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421924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Text Box 1"/>
          <p:cNvSpPr txBox="1">
            <a:spLocks noChangeArrowheads="1"/>
          </p:cNvSpPr>
          <p:nvPr/>
        </p:nvSpPr>
        <p:spPr bwMode="auto">
          <a:xfrm>
            <a:off x="1981200" y="214313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399362" name="Text Box 2"/>
          <p:cNvSpPr txBox="1">
            <a:spLocks noChangeArrowheads="1"/>
          </p:cNvSpPr>
          <p:nvPr/>
        </p:nvSpPr>
        <p:spPr bwMode="auto">
          <a:xfrm>
            <a:off x="1981200" y="1714501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</a:pPr>
            <a:r>
              <a:rPr lang="en-GB" altLang="en-US" sz="3200" b="1" dirty="0">
                <a:latin typeface="Calibri" panose="020F0502020204030204" pitchFamily="34" charset="0"/>
                <a:ea typeface="SimSun" panose="02010600030101010101" pitchFamily="2" charset="-122"/>
              </a:rPr>
              <a:t>TRIMETOPRIM/SULFAMETOXAZOL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800/160 mg IV c/8-12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horas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Se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puede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indicar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manera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inicial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una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combinación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de:</a:t>
            </a:r>
          </a:p>
          <a:p>
            <a:pPr algn="just">
              <a:spcBef>
                <a:spcPts val="8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Aminoglucósido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+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Ampicilina</a:t>
            </a:r>
            <a:endParaRPr lang="en-GB" altLang="en-US" sz="3200" dirty="0">
              <a:latin typeface="Calibri" panose="020F0502020204030204" pitchFamily="34" charset="0"/>
              <a:ea typeface="SimSun" panose="02010600030101010101" pitchFamily="2" charset="-122"/>
            </a:endParaRPr>
          </a:p>
          <a:p>
            <a:pPr algn="just">
              <a:spcBef>
                <a:spcPts val="800"/>
              </a:spcBef>
              <a:buSzPct val="100000"/>
            </a:pP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•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Aminoglucósido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+ </a:t>
            </a:r>
            <a:r>
              <a:rPr lang="en-GB" altLang="en-US" sz="3200" dirty="0" err="1">
                <a:latin typeface="Calibri" panose="020F0502020204030204" pitchFamily="34" charset="0"/>
                <a:ea typeface="SimSun" panose="02010600030101010101" pitchFamily="2" charset="-122"/>
              </a:rPr>
              <a:t>Cefalosporina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endParaRPr lang="es-ES" altLang="es-ES" sz="3200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08673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Text Box 1"/>
          <p:cNvSpPr txBox="1">
            <a:spLocks noChangeArrowheads="1"/>
          </p:cNvSpPr>
          <p:nvPr/>
        </p:nvSpPr>
        <p:spPr bwMode="auto">
          <a:xfrm>
            <a:off x="2279650" y="1143001"/>
            <a:ext cx="7702550" cy="1152525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b" anchorCtr="1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INFECCION DE LAS VIAS URINARIAS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410627" name="Text Box 2"/>
          <p:cNvSpPr txBox="1">
            <a:spLocks noChangeArrowheads="1"/>
          </p:cNvSpPr>
          <p:nvPr/>
        </p:nvSpPr>
        <p:spPr bwMode="auto">
          <a:xfrm>
            <a:off x="2349501" y="2584451"/>
            <a:ext cx="7889875" cy="4202113"/>
          </a:xfrm>
          <a:prstGeom prst="rect">
            <a:avLst/>
          </a:prstGeom>
          <a:noFill/>
          <a:ln w="9525">
            <a:noFill/>
            <a:round/>
          </a:ln>
        </p:spPr>
        <p:txBody>
          <a:bodyPr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</a:pPr>
            <a:r>
              <a:rPr lang="en-GB" altLang="en-US" sz="3200" dirty="0" err="1">
                <a:ea typeface="SimSun" panose="02010600030101010101" pitchFamily="2" charset="-122"/>
              </a:rPr>
              <a:t>Estas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se </a:t>
            </a:r>
            <a:r>
              <a:rPr lang="en-GB" altLang="en-US" sz="3200" dirty="0" err="1">
                <a:ea typeface="SimSun" panose="02010600030101010101" pitchFamily="2" charset="-122"/>
              </a:rPr>
              <a:t>clasifican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generalmente</a:t>
            </a:r>
            <a:r>
              <a:rPr lang="en-GB" altLang="en-US" sz="3200" dirty="0">
                <a:ea typeface="SimSun" panose="02010600030101010101" pitchFamily="2" charset="-122"/>
              </a:rPr>
              <a:t> en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vías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urinarias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inferiores</a:t>
            </a:r>
            <a:r>
              <a:rPr lang="en-GB" altLang="en-US" sz="3200" dirty="0">
                <a:ea typeface="SimSun" panose="02010600030101010101" pitchFamily="2" charset="-122"/>
              </a:rPr>
              <a:t> o </a:t>
            </a:r>
            <a:r>
              <a:rPr lang="en-GB" altLang="en-US" sz="3200" dirty="0" err="1">
                <a:ea typeface="SimSun" panose="02010600030101010101" pitchFamily="2" charset="-122"/>
              </a:rPr>
              <a:t>superiores</a:t>
            </a:r>
            <a:r>
              <a:rPr lang="en-GB" altLang="en-US" sz="3200" dirty="0">
                <a:ea typeface="SimSun" panose="02010600030101010101" pitchFamily="2" charset="-122"/>
              </a:rPr>
              <a:t>;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inferiores</a:t>
            </a:r>
            <a:r>
              <a:rPr lang="en-GB" altLang="en-US" sz="3200" dirty="0">
                <a:ea typeface="SimSun" panose="02010600030101010101" pitchFamily="2" charset="-122"/>
              </a:rPr>
              <a:t> se </a:t>
            </a:r>
            <a:r>
              <a:rPr lang="en-GB" altLang="en-US" sz="3200" dirty="0" err="1">
                <a:ea typeface="SimSun" panose="02010600030101010101" pitchFamily="2" charset="-122"/>
              </a:rPr>
              <a:t>refieren</a:t>
            </a:r>
            <a:r>
              <a:rPr lang="en-GB" altLang="en-US" sz="3200" dirty="0">
                <a:ea typeface="SimSun" panose="02010600030101010101" pitchFamily="2" charset="-122"/>
              </a:rPr>
              <a:t> a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de la </a:t>
            </a:r>
            <a:r>
              <a:rPr lang="en-GB" altLang="en-US" sz="3200" dirty="0" err="1">
                <a:ea typeface="SimSun" panose="02010600030101010101" pitchFamily="2" charset="-122"/>
              </a:rPr>
              <a:t>uretra</a:t>
            </a:r>
            <a:r>
              <a:rPr lang="en-GB" altLang="en-US" sz="3200" dirty="0">
                <a:ea typeface="SimSun" panose="02010600030101010101" pitchFamily="2" charset="-122"/>
              </a:rPr>
              <a:t> o de la </a:t>
            </a:r>
            <a:r>
              <a:rPr lang="en-GB" altLang="en-US" sz="3200" dirty="0" err="1">
                <a:ea typeface="SimSun" panose="02010600030101010101" pitchFamily="2" charset="-122"/>
              </a:rPr>
              <a:t>vejiga</a:t>
            </a:r>
            <a:r>
              <a:rPr lang="en-GB" altLang="en-US" sz="3200" dirty="0">
                <a:ea typeface="SimSun" panose="02010600030101010101" pitchFamily="2" charset="-122"/>
              </a:rPr>
              <a:t>, y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superiores</a:t>
            </a:r>
            <a:r>
              <a:rPr lang="en-GB" altLang="en-US" sz="3200" dirty="0">
                <a:ea typeface="SimSun" panose="02010600030101010101" pitchFamily="2" charset="-122"/>
              </a:rPr>
              <a:t> a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de los </a:t>
            </a:r>
            <a:r>
              <a:rPr lang="en-GB" altLang="en-US" sz="3200" dirty="0" err="1">
                <a:ea typeface="SimSun" panose="02010600030101010101" pitchFamily="2" charset="-122"/>
              </a:rPr>
              <a:t>riñones</a:t>
            </a:r>
            <a:r>
              <a:rPr lang="en-GB" altLang="en-US" sz="3200" dirty="0">
                <a:ea typeface="SimSun" panose="02010600030101010101" pitchFamily="2" charset="-122"/>
              </a:rPr>
              <a:t> o de los </a:t>
            </a:r>
            <a:r>
              <a:rPr lang="en-GB" altLang="en-US" sz="3200" dirty="0" err="1">
                <a:ea typeface="SimSun" panose="02010600030101010101" pitchFamily="2" charset="-122"/>
              </a:rPr>
              <a:t>uréteres</a:t>
            </a:r>
            <a:r>
              <a:rPr lang="en-GB" altLang="en-US" sz="3200" dirty="0">
                <a:ea typeface="SimSun" panose="02010600030101010101" pitchFamily="2" charset="-122"/>
              </a:rPr>
              <a:t>. </a:t>
            </a:r>
            <a:endParaRPr lang="es-ES" altLang="es-ES" sz="3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458957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Text Box 1"/>
          <p:cNvSpPr txBox="1">
            <a:spLocks noChangeArrowheads="1"/>
          </p:cNvSpPr>
          <p:nvPr/>
        </p:nvSpPr>
        <p:spPr bwMode="auto">
          <a:xfrm>
            <a:off x="1809750" y="239714"/>
            <a:ext cx="8572500" cy="1189037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EL CAMBIO AL TRATAMIENTO AMBULATORIO SE REALIZARÁ DE LA SIGUIENTE MANERA: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400386" name="Text Box 2"/>
          <p:cNvSpPr txBox="1">
            <a:spLocks noChangeArrowheads="1"/>
          </p:cNvSpPr>
          <p:nvPr/>
        </p:nvSpPr>
        <p:spPr bwMode="auto">
          <a:xfrm>
            <a:off x="1981200" y="1760538"/>
            <a:ext cx="8229600" cy="4525962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QUINOLONAS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• Ciprofloxacino de liberación prolongada 1 g c/ 24 horas.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AMINOGLUCÓSIDOS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• Amikacina 1 g (15 mg/kg) IM c/24 horas.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• Gentamicina 80 mg (5 mg/kg) IM c/24 horas.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CEFALOSPORINAS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• Cefixima 400 mg VO c/12 horas.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 b="1">
                <a:latin typeface="Calibri" panose="020F0502020204030204" pitchFamily="34" charset="0"/>
                <a:ea typeface="SimSun" panose="02010600030101010101" pitchFamily="2" charset="-122"/>
              </a:rPr>
              <a:t>TRIMETOPRIM/SULFAMETOXAZOL</a:t>
            </a:r>
          </a:p>
          <a:p>
            <a:pPr>
              <a:lnSpc>
                <a:spcPct val="80000"/>
              </a:lnSpc>
              <a:spcBef>
                <a:spcPts val="700"/>
              </a:spcBef>
              <a:buSzPct val="100000"/>
            </a:pPr>
            <a:r>
              <a:rPr lang="en-GB" altLang="en-US" sz="3200">
                <a:latin typeface="Calibri" panose="020F0502020204030204" pitchFamily="34" charset="0"/>
                <a:ea typeface="SimSun" panose="02010600030101010101" pitchFamily="2" charset="-122"/>
              </a:rPr>
              <a:t>• 800/160 mg VO c/12 horas.</a:t>
            </a:r>
            <a:endParaRPr lang="es-ES" altLang="es-ES" sz="320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526599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Text Box 1"/>
          <p:cNvSpPr txBox="1">
            <a:spLocks noChangeArrowheads="1"/>
          </p:cNvSpPr>
          <p:nvPr/>
        </p:nvSpPr>
        <p:spPr bwMode="auto">
          <a:xfrm>
            <a:off x="1981200" y="0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TRATAMIENTO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769026" name="Text Box 2"/>
          <p:cNvSpPr txBox="1">
            <a:spLocks noChangeArrowheads="1"/>
          </p:cNvSpPr>
          <p:nvPr/>
        </p:nvSpPr>
        <p:spPr bwMode="auto">
          <a:xfrm>
            <a:off x="1738314" y="1214438"/>
            <a:ext cx="87153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En caso de aislarse un coco Gram. positivo (Staphylococcus o Enterococo) se puede utilizar: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• Ampicilina + sulbactam 1.5 a 3 g IV c/8 horas.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• Amoxicilina + ácido clavulánico 1 g IV c/8 horas.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• Betalactámico + aminoglucósido.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endParaRPr lang="en-GB" altLang="es-ES" sz="2800">
              <a:latin typeface="Calibri" panose="020F0502020204030204" pitchFamily="34" charset="0"/>
            </a:endParaRP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El cambio a la VO se hará de la siguiente manera: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• Amoxicilina con ácido clavulánico 500 mg VO c/12 horas.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buSzPct val="100000"/>
            </a:pPr>
            <a:r>
              <a:rPr lang="en-GB" altLang="es-ES" sz="2800">
                <a:latin typeface="Calibri" panose="020F0502020204030204" pitchFamily="34" charset="0"/>
              </a:rPr>
              <a:t>Una opción útil de manejo es hospitalizar al paciente durante 12 a 24 horas y de acuerdo a la evaluación de la respuesta al tratamiento inicial, decidir ingreso.</a:t>
            </a:r>
          </a:p>
        </p:txBody>
      </p:sp>
    </p:spTree>
    <p:extLst>
      <p:ext uri="{BB962C8B-B14F-4D97-AF65-F5344CB8AC3E}">
        <p14:creationId xmlns:p14="http://schemas.microsoft.com/office/powerpoint/2010/main" val="25426492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Text Box 1"/>
          <p:cNvSpPr txBox="1">
            <a:spLocks noChangeArrowheads="1"/>
          </p:cNvSpPr>
          <p:nvPr/>
        </p:nvSpPr>
        <p:spPr bwMode="auto">
          <a:xfrm>
            <a:off x="1482436" y="41355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dirty="0">
                <a:ea typeface="SimSun" panose="02010600030101010101" pitchFamily="2" charset="-122"/>
              </a:rPr>
              <a:t>IVU</a:t>
            </a:r>
            <a:endParaRPr lang="es-ES" altLang="es-ES" sz="4000" dirty="0">
              <a:ea typeface="SimSun" panose="02010600030101010101" pitchFamily="2" charset="-122"/>
            </a:endParaRPr>
          </a:p>
        </p:txBody>
      </p:sp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1981200" y="2260601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Las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vías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urinarias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pueden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estar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causadas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por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bacterias</a:t>
            </a:r>
            <a:r>
              <a:rPr lang="en-GB" altLang="en-US" sz="3200" dirty="0">
                <a:ea typeface="SimSun" panose="02010600030101010101" pitchFamily="2" charset="-122"/>
              </a:rPr>
              <a:t>, virus, </a:t>
            </a:r>
            <a:r>
              <a:rPr lang="en-GB" altLang="en-US" sz="3200" dirty="0" err="1">
                <a:ea typeface="SimSun" panose="02010600030101010101" pitchFamily="2" charset="-122"/>
              </a:rPr>
              <a:t>hongos</a:t>
            </a:r>
            <a:r>
              <a:rPr lang="en-GB" altLang="en-US" sz="3200" dirty="0">
                <a:ea typeface="SimSun" panose="02010600030101010101" pitchFamily="2" charset="-122"/>
              </a:rPr>
              <a:t> o </a:t>
            </a:r>
            <a:r>
              <a:rPr lang="en-GB" altLang="en-US" sz="3200" dirty="0" err="1">
                <a:ea typeface="SimSun" panose="02010600030101010101" pitchFamily="2" charset="-122"/>
              </a:rPr>
              <a:t>una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variedad</a:t>
            </a:r>
            <a:r>
              <a:rPr lang="en-GB" altLang="en-US" sz="3200" dirty="0"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ea typeface="SimSun" panose="02010600030101010101" pitchFamily="2" charset="-122"/>
              </a:rPr>
              <a:t>parásitos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endParaRPr lang="es-ES" altLang="es-ES" sz="3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43474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"/>
          <p:cNvSpPr txBox="1">
            <a:spLocks noChangeArrowheads="1"/>
          </p:cNvSpPr>
          <p:nvPr/>
        </p:nvSpPr>
        <p:spPr bwMode="auto">
          <a:xfrm>
            <a:off x="1981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s-ES" sz="4000" b="1" dirty="0"/>
              <a:t>AGENTES CAUSALES</a:t>
            </a:r>
          </a:p>
        </p:txBody>
      </p:sp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1809750" y="1285875"/>
            <a:ext cx="4833938" cy="49974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BACTERIAS 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ESCHERICHIA COLI.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STAPHYLOCOCCUS SAPROPHYTICUS.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KLEBSIELLA PNEUMONIAE.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PROTEUS MIRABILIS.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las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infecciones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por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el virus del herpes simple 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tipo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2 (VHS-2)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HONGOS.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Cándida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(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levadura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que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GB" altLang="es-E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causa</a:t>
            </a:r>
            <a:r>
              <a:rPr lang="en-GB" altLang="es-E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candidiasis )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GB" altLang="es-ES" sz="2800" dirty="0"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84003" name="Rectangle 3"/>
          <p:cNvSpPr>
            <a:spLocks noChangeArrowheads="1"/>
          </p:cNvSpPr>
          <p:nvPr/>
        </p:nvSpPr>
        <p:spPr bwMode="auto">
          <a:xfrm>
            <a:off x="6527800" y="1341438"/>
            <a:ext cx="3898900" cy="4997450"/>
          </a:xfrm>
          <a:prstGeom prst="rect">
            <a:avLst/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lIns="90000" tIns="46800" rIns="90000" bIns="46800"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Blastomicosis (Blastomyces) </a:t>
            </a:r>
          </a:p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Coccidioidomicosis (Coccidioides) </a:t>
            </a:r>
          </a:p>
          <a:p>
            <a:pPr>
              <a:spcBef>
                <a:spcPts val="750"/>
              </a:spcBef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PARASITOS.</a:t>
            </a:r>
          </a:p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El paludismo </a:t>
            </a:r>
          </a:p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La tricomoniasis </a:t>
            </a:r>
          </a:p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La esquistosomiasis </a:t>
            </a:r>
          </a:p>
          <a:p>
            <a:pPr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s-E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La filaríais </a:t>
            </a:r>
          </a:p>
          <a:p>
            <a:pPr>
              <a:lnSpc>
                <a:spcPct val="90000"/>
              </a:lnSpc>
              <a:spcBef>
                <a:spcPts val="750"/>
              </a:spcBef>
            </a:pPr>
            <a:endParaRPr lang="en-GB" altLang="es-ES" sz="3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20923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URETRITIS 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385026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La </a:t>
            </a:r>
            <a:r>
              <a:rPr lang="en-GB" altLang="en-US" sz="3200" dirty="0" err="1">
                <a:ea typeface="SimSun" panose="02010600030101010101" pitchFamily="2" charset="-122"/>
              </a:rPr>
              <a:t>uretritis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puede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estar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causada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por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bacterias</a:t>
            </a:r>
            <a:r>
              <a:rPr lang="en-GB" altLang="en-US" sz="3200" dirty="0">
                <a:ea typeface="SimSun" panose="02010600030101010101" pitchFamily="2" charset="-122"/>
              </a:rPr>
              <a:t>, </a:t>
            </a:r>
            <a:r>
              <a:rPr lang="en-GB" altLang="en-US" sz="3200" dirty="0" err="1">
                <a:ea typeface="SimSun" panose="02010600030101010101" pitchFamily="2" charset="-122"/>
              </a:rPr>
              <a:t>hongos</a:t>
            </a:r>
            <a:r>
              <a:rPr lang="en-GB" altLang="en-US" sz="3200" dirty="0">
                <a:ea typeface="SimSun" panose="02010600030101010101" pitchFamily="2" charset="-122"/>
              </a:rPr>
              <a:t> o virus.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 En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mujeres</a:t>
            </a:r>
            <a:r>
              <a:rPr lang="en-GB" altLang="en-US" sz="3200" dirty="0">
                <a:ea typeface="SimSun" panose="02010600030101010101" pitchFamily="2" charset="-122"/>
              </a:rPr>
              <a:t>, los </a:t>
            </a:r>
            <a:r>
              <a:rPr lang="en-GB" altLang="en-US" sz="3200" dirty="0" err="1">
                <a:ea typeface="SimSun" panose="02010600030101010101" pitchFamily="2" charset="-122"/>
              </a:rPr>
              <a:t>microorganismos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generalmente</a:t>
            </a:r>
            <a:r>
              <a:rPr lang="en-GB" altLang="en-US" sz="3200" dirty="0">
                <a:ea typeface="SimSun" panose="02010600030101010101" pitchFamily="2" charset="-122"/>
              </a:rPr>
              <a:t> se </a:t>
            </a:r>
            <a:r>
              <a:rPr lang="en-GB" altLang="en-US" sz="3200" dirty="0" err="1">
                <a:ea typeface="SimSun" panose="02010600030101010101" pitchFamily="2" charset="-122"/>
              </a:rPr>
              <a:t>desplazan</a:t>
            </a:r>
            <a:r>
              <a:rPr lang="en-GB" altLang="en-US" sz="3200" dirty="0">
                <a:ea typeface="SimSun" panose="02010600030101010101" pitchFamily="2" charset="-122"/>
              </a:rPr>
              <a:t> a la </a:t>
            </a:r>
            <a:r>
              <a:rPr lang="en-GB" altLang="en-US" sz="3200" dirty="0" err="1">
                <a:ea typeface="SimSun" panose="02010600030101010101" pitchFamily="2" charset="-122"/>
              </a:rPr>
              <a:t>uretra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desde</a:t>
            </a:r>
            <a:r>
              <a:rPr lang="en-GB" altLang="en-US" sz="3200" dirty="0">
                <a:ea typeface="SimSun" panose="02010600030101010101" pitchFamily="2" charset="-122"/>
              </a:rPr>
              <a:t> la vagina. En la mayor parte de los </a:t>
            </a:r>
            <a:r>
              <a:rPr lang="en-GB" altLang="en-US" sz="3200" dirty="0" err="1">
                <a:ea typeface="SimSun" panose="02010600030101010101" pitchFamily="2" charset="-122"/>
              </a:rPr>
              <a:t>casos</a:t>
            </a:r>
            <a:r>
              <a:rPr lang="en-GB" altLang="en-US" sz="3200" dirty="0">
                <a:ea typeface="SimSun" panose="02010600030101010101" pitchFamily="2" charset="-122"/>
              </a:rPr>
              <a:t>,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bacterias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llegan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desde</a:t>
            </a:r>
            <a:r>
              <a:rPr lang="en-GB" altLang="en-US" sz="3200" dirty="0">
                <a:ea typeface="SimSun" panose="02010600030101010101" pitchFamily="2" charset="-122"/>
              </a:rPr>
              <a:t> el </a:t>
            </a:r>
            <a:r>
              <a:rPr lang="en-GB" altLang="en-US" sz="3200" dirty="0" err="1">
                <a:ea typeface="SimSun" panose="02010600030101010101" pitchFamily="2" charset="-122"/>
              </a:rPr>
              <a:t>intestino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grueso</a:t>
            </a:r>
            <a:r>
              <a:rPr lang="en-GB" altLang="en-US" sz="3200" dirty="0">
                <a:ea typeface="SimSun" panose="02010600030101010101" pitchFamily="2" charset="-122"/>
              </a:rPr>
              <a:t> y </a:t>
            </a:r>
            <a:r>
              <a:rPr lang="en-GB" altLang="en-US" sz="3200" dirty="0" err="1">
                <a:ea typeface="SimSun" panose="02010600030101010101" pitchFamily="2" charset="-122"/>
              </a:rPr>
              <a:t>alcanzan</a:t>
            </a:r>
            <a:r>
              <a:rPr lang="en-GB" altLang="en-US" sz="3200" dirty="0">
                <a:ea typeface="SimSun" panose="02010600030101010101" pitchFamily="2" charset="-122"/>
              </a:rPr>
              <a:t> la vagina </a:t>
            </a:r>
            <a:r>
              <a:rPr lang="en-GB" altLang="en-US" sz="3200" dirty="0" err="1">
                <a:ea typeface="SimSun" panose="02010600030101010101" pitchFamily="2" charset="-122"/>
              </a:rPr>
              <a:t>desde</a:t>
            </a:r>
            <a:r>
              <a:rPr lang="en-GB" altLang="en-US" sz="3200" dirty="0">
                <a:ea typeface="SimSun" panose="02010600030101010101" pitchFamily="2" charset="-122"/>
              </a:rPr>
              <a:t> el </a:t>
            </a:r>
            <a:r>
              <a:rPr lang="en-GB" altLang="en-US" sz="3200" dirty="0" err="1">
                <a:ea typeface="SimSun" panose="02010600030101010101" pitchFamily="2" charset="-122"/>
              </a:rPr>
              <a:t>ano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endParaRPr lang="es-ES" altLang="es-ES" sz="32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4416883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1"/>
          <p:cNvSpPr txBox="1">
            <a:spLocks noChangeArrowheads="1"/>
          </p:cNvSpPr>
          <p:nvPr/>
        </p:nvSpPr>
        <p:spPr bwMode="auto">
          <a:xfrm>
            <a:off x="1981200" y="0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DIAGNOSTICO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pic>
        <p:nvPicPr>
          <p:cNvPr id="738306" name="Picture 8" descr="MCj029034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3929064"/>
            <a:ext cx="2495550" cy="29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8307" name="Text Box 2"/>
          <p:cNvSpPr txBox="1">
            <a:spLocks noChangeArrowheads="1"/>
          </p:cNvSpPr>
          <p:nvPr/>
        </p:nvSpPr>
        <p:spPr bwMode="auto">
          <a:xfrm>
            <a:off x="1981200" y="107156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CUADRO CLINICO.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EMO + GRAM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FROTIS URETRAL ( GONORREA ) </a:t>
            </a:r>
          </a:p>
        </p:txBody>
      </p:sp>
    </p:spTree>
    <p:extLst>
      <p:ext uri="{BB962C8B-B14F-4D97-AF65-F5344CB8AC3E}">
        <p14:creationId xmlns:p14="http://schemas.microsoft.com/office/powerpoint/2010/main" val="283789968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>
                <a:latin typeface="Calibri" panose="020F0502020204030204" pitchFamily="34" charset="0"/>
                <a:ea typeface="SimSun" panose="02010600030101010101" pitchFamily="2" charset="-122"/>
              </a:rPr>
              <a:t>CUADRO CLINICO</a:t>
            </a:r>
            <a:endParaRPr lang="es-ES" altLang="es-ES" sz="4000" b="1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  <p:sp>
        <p:nvSpPr>
          <p:cNvPr id="740354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DISURIA.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>
              <a:latin typeface="Calibri" panose="020F0502020204030204" pitchFamily="34" charset="0"/>
            </a:endParaRP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>
                <a:latin typeface="Calibri" panose="020F0502020204030204" pitchFamily="34" charset="0"/>
              </a:rPr>
              <a:t>URGENCIA URINARIA.</a:t>
            </a:r>
          </a:p>
        </p:txBody>
      </p:sp>
      <p:pic>
        <p:nvPicPr>
          <p:cNvPr id="740355" name="Picture 7" descr="MCj0430103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476" y="3349625"/>
            <a:ext cx="2081213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4203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GB" altLang="en-US" sz="4000" b="1" dirty="0">
                <a:ea typeface="SimSun" panose="02010600030101010101" pitchFamily="2" charset="-122"/>
              </a:rPr>
              <a:t>CISTITIS 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388098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Las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de la </a:t>
            </a:r>
            <a:r>
              <a:rPr lang="en-GB" altLang="en-US" sz="3200" dirty="0" err="1">
                <a:ea typeface="SimSun" panose="02010600030101010101" pitchFamily="2" charset="-122"/>
              </a:rPr>
              <a:t>vejiga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urinaria</a:t>
            </a:r>
            <a:r>
              <a:rPr lang="en-GB" altLang="en-US" sz="3200" dirty="0">
                <a:ea typeface="SimSun" panose="02010600030101010101" pitchFamily="2" charset="-122"/>
              </a:rPr>
              <a:t> son </a:t>
            </a:r>
            <a:r>
              <a:rPr lang="en-GB" altLang="en-US" sz="3200" dirty="0" err="1">
                <a:ea typeface="SimSun" panose="02010600030101010101" pitchFamily="2" charset="-122"/>
              </a:rPr>
              <a:t>frecuentes</a:t>
            </a:r>
            <a:r>
              <a:rPr lang="en-GB" altLang="en-US" sz="3200" dirty="0">
                <a:ea typeface="SimSun" panose="02010600030101010101" pitchFamily="2" charset="-122"/>
              </a:rPr>
              <a:t> en </a:t>
            </a:r>
            <a:r>
              <a:rPr lang="en-GB" altLang="en-US" sz="3200" dirty="0" err="1">
                <a:ea typeface="SimSun" panose="02010600030101010101" pitchFamily="2" charset="-122"/>
              </a:rPr>
              <a:t>las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mujeres</a:t>
            </a:r>
            <a:r>
              <a:rPr lang="en-GB" altLang="en-US" sz="3200" dirty="0">
                <a:ea typeface="SimSun" panose="02010600030101010101" pitchFamily="2" charset="-122"/>
              </a:rPr>
              <a:t>, </a:t>
            </a:r>
            <a:r>
              <a:rPr lang="en-GB" altLang="en-US" sz="3200" dirty="0" err="1">
                <a:ea typeface="SimSun" panose="02010600030101010101" pitchFamily="2" charset="-122"/>
              </a:rPr>
              <a:t>particularmente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durante</a:t>
            </a:r>
            <a:r>
              <a:rPr lang="en-GB" altLang="en-US" sz="3200" dirty="0">
                <a:ea typeface="SimSun" panose="02010600030101010101" pitchFamily="2" charset="-122"/>
              </a:rPr>
              <a:t> el </a:t>
            </a:r>
            <a:r>
              <a:rPr lang="en-GB" altLang="en-US" sz="3200" dirty="0" err="1">
                <a:ea typeface="SimSun" panose="02010600030101010101" pitchFamily="2" charset="-122"/>
              </a:rPr>
              <a:t>período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fértil</a:t>
            </a:r>
            <a:r>
              <a:rPr lang="en-GB" altLang="en-US" sz="3200" dirty="0">
                <a:ea typeface="SimSun" panose="02010600030101010101" pitchFamily="2" charset="-122"/>
              </a:rPr>
              <a:t> .</a:t>
            </a:r>
          </a:p>
          <a:p>
            <a:pPr algn="just"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n-US" sz="3200" dirty="0">
                <a:ea typeface="SimSun" panose="02010600030101010101" pitchFamily="2" charset="-122"/>
              </a:rPr>
              <a:t>Las </a:t>
            </a:r>
            <a:r>
              <a:rPr lang="en-GB" altLang="en-US" sz="3200" dirty="0" err="1">
                <a:ea typeface="SimSun" panose="02010600030101010101" pitchFamily="2" charset="-122"/>
              </a:rPr>
              <a:t>mujeres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contraen</a:t>
            </a:r>
            <a:r>
              <a:rPr lang="en-GB" altLang="en-US" sz="3200" dirty="0">
                <a:ea typeface="SimSun" panose="02010600030101010101" pitchFamily="2" charset="-122"/>
              </a:rPr>
              <a:t> con </a:t>
            </a:r>
            <a:r>
              <a:rPr lang="en-GB" altLang="en-US" sz="3200" dirty="0" err="1">
                <a:ea typeface="SimSun" panose="02010600030101010101" pitchFamily="2" charset="-122"/>
              </a:rPr>
              <a:t>frecuencia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infecciones</a:t>
            </a:r>
            <a:r>
              <a:rPr lang="en-GB" altLang="en-US" sz="3200" dirty="0">
                <a:ea typeface="SimSun" panose="02010600030101010101" pitchFamily="2" charset="-122"/>
              </a:rPr>
              <a:t> de la </a:t>
            </a:r>
            <a:r>
              <a:rPr lang="en-GB" altLang="en-US" sz="3200" dirty="0" err="1">
                <a:ea typeface="SimSun" panose="02010600030101010101" pitchFamily="2" charset="-122"/>
              </a:rPr>
              <a:t>vejiga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después</a:t>
            </a:r>
            <a:r>
              <a:rPr lang="en-GB" altLang="en-US" sz="3200" dirty="0">
                <a:ea typeface="SimSun" panose="02010600030101010101" pitchFamily="2" charset="-122"/>
              </a:rPr>
              <a:t> de </a:t>
            </a:r>
            <a:r>
              <a:rPr lang="en-GB" altLang="en-US" sz="3200" dirty="0" err="1">
                <a:ea typeface="SimSun" panose="02010600030101010101" pitchFamily="2" charset="-122"/>
              </a:rPr>
              <a:t>una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relación</a:t>
            </a:r>
            <a:r>
              <a:rPr lang="en-GB" altLang="en-US" sz="3200" dirty="0">
                <a:ea typeface="SimSun" panose="02010600030101010101" pitchFamily="2" charset="-122"/>
              </a:rPr>
              <a:t> sexual, </a:t>
            </a:r>
            <a:r>
              <a:rPr lang="en-GB" altLang="en-US" sz="3200" dirty="0" err="1">
                <a:ea typeface="SimSun" panose="02010600030101010101" pitchFamily="2" charset="-122"/>
              </a:rPr>
              <a:t>probablemente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porque</a:t>
            </a:r>
            <a:r>
              <a:rPr lang="en-GB" altLang="en-US" sz="3200" dirty="0">
                <a:ea typeface="SimSun" panose="02010600030101010101" pitchFamily="2" charset="-122"/>
              </a:rPr>
              <a:t> la </a:t>
            </a:r>
            <a:r>
              <a:rPr lang="en-GB" altLang="en-US" sz="3200" dirty="0" err="1">
                <a:ea typeface="SimSun" panose="02010600030101010101" pitchFamily="2" charset="-122"/>
              </a:rPr>
              <a:t>uretra</a:t>
            </a:r>
            <a:r>
              <a:rPr lang="en-GB" altLang="en-US" sz="3200" dirty="0">
                <a:ea typeface="SimSun" panose="02010600030101010101" pitchFamily="2" charset="-122"/>
              </a:rPr>
              <a:t> ha </a:t>
            </a:r>
            <a:r>
              <a:rPr lang="en-GB" altLang="en-US" sz="3200" dirty="0" err="1">
                <a:ea typeface="SimSun" panose="02010600030101010101" pitchFamily="2" charset="-122"/>
              </a:rPr>
              <a:t>sufrido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contusiones</a:t>
            </a:r>
            <a:r>
              <a:rPr lang="en-GB" altLang="en-US" sz="3200" dirty="0">
                <a:ea typeface="SimSun" panose="02010600030101010101" pitchFamily="2" charset="-122"/>
              </a:rPr>
              <a:t> </a:t>
            </a:r>
            <a:r>
              <a:rPr lang="en-GB" altLang="en-US" sz="3200" dirty="0" err="1">
                <a:ea typeface="SimSun" panose="02010600030101010101" pitchFamily="2" charset="-122"/>
              </a:rPr>
              <a:t>durante</a:t>
            </a:r>
            <a:r>
              <a:rPr lang="en-GB" altLang="en-US" sz="3200" dirty="0">
                <a:ea typeface="SimSun" panose="02010600030101010101" pitchFamily="2" charset="-122"/>
              </a:rPr>
              <a:t> la </a:t>
            </a:r>
            <a:r>
              <a:rPr lang="en-GB" altLang="en-US" sz="3200" dirty="0" err="1">
                <a:ea typeface="SimSun" panose="02010600030101010101" pitchFamily="2" charset="-122"/>
              </a:rPr>
              <a:t>misma</a:t>
            </a:r>
            <a:r>
              <a:rPr lang="en-GB" altLang="en-US" sz="3200" dirty="0">
                <a:latin typeface="Calibri" panose="020F0502020204030204" pitchFamily="34" charset="0"/>
                <a:ea typeface="SimSun" panose="02010600030101010101" pitchFamily="2" charset="-122"/>
              </a:rPr>
              <a:t>. </a:t>
            </a:r>
            <a:endParaRPr lang="es-ES" altLang="es-ES" sz="3200" dirty="0"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609509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Text Box 1"/>
          <p:cNvSpPr txBox="1">
            <a:spLocks noChangeArrowheads="1"/>
          </p:cNvSpPr>
          <p:nvPr/>
        </p:nvSpPr>
        <p:spPr bwMode="auto">
          <a:xfrm>
            <a:off x="1981200" y="0"/>
            <a:ext cx="8229600" cy="1143000"/>
          </a:xfrm>
          <a:prstGeom prst="rect">
            <a:avLst/>
          </a:prstGeom>
          <a:noFill/>
          <a:ln w="9525">
            <a:noFill/>
            <a:round/>
          </a:ln>
        </p:spPr>
        <p:txBody>
          <a:bodyPr anchor="ctr"/>
          <a:lstStyle>
            <a:lvl1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buSzPct val="100000"/>
            </a:pPr>
            <a:r>
              <a:rPr lang="en-GB" altLang="en-US" sz="4000" b="1" dirty="0">
                <a:ea typeface="SimSun" panose="02010600030101010101" pitchFamily="2" charset="-122"/>
              </a:rPr>
              <a:t>CUADRO CLINICO</a:t>
            </a:r>
            <a:endParaRPr lang="es-ES" altLang="es-ES" sz="4000" b="1" dirty="0">
              <a:ea typeface="SimSun" panose="02010600030101010101" pitchFamily="2" charset="-122"/>
            </a:endParaRPr>
          </a:p>
        </p:txBody>
      </p:sp>
      <p:sp>
        <p:nvSpPr>
          <p:cNvPr id="744450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25438" indent="-325438"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tabLst>
                <a:tab pos="773113" algn="l"/>
                <a:tab pos="1222375" algn="l"/>
                <a:tab pos="1671638" algn="l"/>
                <a:tab pos="2120900" algn="l"/>
                <a:tab pos="2570163" algn="l"/>
                <a:tab pos="3019425" algn="l"/>
                <a:tab pos="3468688" algn="l"/>
                <a:tab pos="3917950" algn="l"/>
                <a:tab pos="4367213" algn="l"/>
                <a:tab pos="4816475" algn="l"/>
                <a:tab pos="5265738" algn="l"/>
                <a:tab pos="5715000" algn="l"/>
                <a:tab pos="6164263" algn="l"/>
                <a:tab pos="6613525" algn="l"/>
                <a:tab pos="7062788" algn="l"/>
                <a:tab pos="7512050" algn="l"/>
                <a:tab pos="7961313" algn="l"/>
                <a:tab pos="8410575" algn="l"/>
                <a:tab pos="8859838" algn="l"/>
                <a:tab pos="9309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DISURIA.</a:t>
            </a:r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URGENCIA URINARIA.</a:t>
            </a:r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ORINA TURBIA DE MAL OLOR O INCLUSO HEMATURIA. </a:t>
            </a:r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endParaRPr lang="en-GB" altLang="es-ES" sz="3200" dirty="0"/>
          </a:p>
          <a:p>
            <a:pPr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GB" altLang="es-ES" sz="3200" dirty="0"/>
              <a:t>POLAQUIURIA</a:t>
            </a:r>
          </a:p>
          <a:p>
            <a:pPr>
              <a:spcBef>
                <a:spcPts val="800"/>
              </a:spcBef>
              <a:buSzPct val="100000"/>
            </a:pPr>
            <a:endParaRPr lang="en-GB" altLang="es-ES" sz="3200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  <a:buSzPct val="100000"/>
            </a:pPr>
            <a:endParaRPr lang="en-GB" altLang="es-E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59535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</TotalTime>
  <Words>875</Words>
  <Application>Microsoft Office PowerPoint</Application>
  <PresentationFormat>Panorámica</PresentationFormat>
  <Paragraphs>154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9" baseType="lpstr">
      <vt:lpstr>SimSun</vt:lpstr>
      <vt:lpstr>Arial</vt:lpstr>
      <vt:lpstr>Calibri</vt:lpstr>
      <vt:lpstr>Century Gothic</vt:lpstr>
      <vt:lpstr>Tahoma</vt:lpstr>
      <vt:lpstr>Times New Roman</vt:lpstr>
      <vt:lpstr>Wingdings 3</vt:lpstr>
      <vt:lpstr>Sala de reuniones 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Cuenta Microsoft</cp:lastModifiedBy>
  <cp:revision>2</cp:revision>
  <dcterms:created xsi:type="dcterms:W3CDTF">2020-04-14T19:46:55Z</dcterms:created>
  <dcterms:modified xsi:type="dcterms:W3CDTF">2022-04-13T20:43:43Z</dcterms:modified>
</cp:coreProperties>
</file>