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53"/>
  </p:notesMasterIdLst>
  <p:sldIdLst>
    <p:sldId id="498" r:id="rId2"/>
    <p:sldId id="499" r:id="rId3"/>
    <p:sldId id="500" r:id="rId4"/>
    <p:sldId id="501" r:id="rId5"/>
    <p:sldId id="502" r:id="rId6"/>
    <p:sldId id="503" r:id="rId7"/>
    <p:sldId id="504" r:id="rId8"/>
    <p:sldId id="505" r:id="rId9"/>
    <p:sldId id="506" r:id="rId10"/>
    <p:sldId id="507" r:id="rId11"/>
    <p:sldId id="508" r:id="rId12"/>
    <p:sldId id="509" r:id="rId13"/>
    <p:sldId id="510" r:id="rId14"/>
    <p:sldId id="511" r:id="rId15"/>
    <p:sldId id="512" r:id="rId16"/>
    <p:sldId id="513" r:id="rId17"/>
    <p:sldId id="514" r:id="rId18"/>
    <p:sldId id="515" r:id="rId19"/>
    <p:sldId id="516" r:id="rId20"/>
    <p:sldId id="517" r:id="rId21"/>
    <p:sldId id="518" r:id="rId22"/>
    <p:sldId id="519" r:id="rId23"/>
    <p:sldId id="520" r:id="rId24"/>
    <p:sldId id="521" r:id="rId25"/>
    <p:sldId id="522" r:id="rId26"/>
    <p:sldId id="523" r:id="rId27"/>
    <p:sldId id="524" r:id="rId28"/>
    <p:sldId id="525" r:id="rId29"/>
    <p:sldId id="526" r:id="rId30"/>
    <p:sldId id="527" r:id="rId31"/>
    <p:sldId id="528" r:id="rId32"/>
    <p:sldId id="529" r:id="rId33"/>
    <p:sldId id="530" r:id="rId34"/>
    <p:sldId id="531" r:id="rId35"/>
    <p:sldId id="532" r:id="rId36"/>
    <p:sldId id="533" r:id="rId37"/>
    <p:sldId id="534" r:id="rId38"/>
    <p:sldId id="535" r:id="rId39"/>
    <p:sldId id="536" r:id="rId40"/>
    <p:sldId id="537" r:id="rId41"/>
    <p:sldId id="538" r:id="rId42"/>
    <p:sldId id="539" r:id="rId43"/>
    <p:sldId id="540" r:id="rId44"/>
    <p:sldId id="541" r:id="rId45"/>
    <p:sldId id="542" r:id="rId46"/>
    <p:sldId id="543" r:id="rId47"/>
    <p:sldId id="544" r:id="rId48"/>
    <p:sldId id="545" r:id="rId49"/>
    <p:sldId id="546" r:id="rId50"/>
    <p:sldId id="547" r:id="rId51"/>
    <p:sldId id="548" r:id="rId5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8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38C3A-6AE3-49E4-8187-F17F18328CB4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DBB71-1D21-4179-A1CE-D34D143919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850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7" name="1 Marcador de imagen de diapositiva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5698" name="2 Marcador de notas"/>
          <p:cNvSpPr>
            <a:spLocks noGrp="1" noChangeArrowheads="1"/>
          </p:cNvSpPr>
          <p:nvPr>
            <p:ph type="body" idx="4294967295"/>
          </p:nvPr>
        </p:nvSpPr>
        <p:spPr>
          <a:ln/>
        </p:spPr>
        <p:txBody>
          <a:bodyPr/>
          <a:lstStyle/>
          <a:p>
            <a:endParaRPr lang="es-ES_tradnl" altLang="es-ES" smtClean="0"/>
          </a:p>
        </p:txBody>
      </p:sp>
      <p:sp>
        <p:nvSpPr>
          <p:cNvPr id="285699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285700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A8E94D5-1F5D-4AC8-B907-C5D47C255D90}" type="slidenum">
              <a:rPr lang="es-ES_tradnl" altLang="es-ES"/>
              <a:pPr/>
              <a:t>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644446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30413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0413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D36030F-58F2-41A0-9AEC-F91E4FCD4CDA}" type="slidenum">
              <a:rPr lang="es-ES_tradnl" altLang="es-ES"/>
              <a:pPr/>
              <a:t>10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290634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30618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0618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431E4A2-F988-41D2-AA11-6CEE9763209B}" type="slidenum">
              <a:rPr lang="es-ES_tradnl" altLang="es-ES"/>
              <a:pPr/>
              <a:t>11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7927920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30822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0822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72502B6-0C11-4331-BDE5-B1ED74CEA131}" type="slidenum">
              <a:rPr lang="es-ES_tradnl" altLang="es-ES"/>
              <a:pPr/>
              <a:t>12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5814120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31027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1027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D75DE01-12DF-4520-9A8D-F0BCBDD39838}" type="slidenum">
              <a:rPr lang="es-ES_tradnl" altLang="es-ES"/>
              <a:pPr/>
              <a:t>13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2409433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31232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1232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51373F1-0C71-4ED7-83B4-C0FC5D076846}" type="slidenum">
              <a:rPr lang="es-ES_tradnl" altLang="es-ES"/>
              <a:pPr/>
              <a:t>14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0118831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31437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1437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6B558A7-EE25-40E5-A8DA-7E682B67573F}" type="slidenum">
              <a:rPr lang="es-ES_tradnl" altLang="es-ES"/>
              <a:pPr/>
              <a:t>15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6054000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31642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1642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2E4FC83-05E8-4BCC-BE84-5157103C7929}" type="slidenum">
              <a:rPr lang="es-ES_tradnl" altLang="es-ES"/>
              <a:pPr/>
              <a:t>16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2784881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31949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1949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04376DB-6F3A-40B2-A5FD-BBBC54F5088E}" type="slidenum">
              <a:rPr lang="es-ES_tradnl" altLang="es-ES"/>
              <a:pPr/>
              <a:t>18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8974165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32154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2154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11781AD-2386-4775-998A-387957674016}" type="slidenum">
              <a:rPr lang="es-ES_tradnl" altLang="es-ES"/>
              <a:pPr/>
              <a:t>19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6962739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32358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2358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677267B-BBE6-433D-98D8-2E92CEAC57E8}" type="slidenum">
              <a:rPr lang="es-ES_tradnl" altLang="es-ES"/>
              <a:pPr/>
              <a:t>20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925175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28774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28774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13A231F-8E6A-4059-867B-157D99A63180}" type="slidenum">
              <a:rPr lang="es-ES_tradnl" altLang="es-ES"/>
              <a:pPr/>
              <a:t>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0598905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32563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2563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4CD1268-0699-4179-AF72-DCAA4C3879DF}" type="slidenum">
              <a:rPr lang="es-ES_tradnl" altLang="es-ES"/>
              <a:pPr/>
              <a:t>21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5775956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32768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2768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8438349-9430-452B-9E5A-90201AB2936C}" type="slidenum">
              <a:rPr lang="es-ES_tradnl" altLang="es-ES"/>
              <a:pPr/>
              <a:t>22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3261963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32973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2973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22A8465-9978-4CEA-A23B-6271919FA728}" type="slidenum">
              <a:rPr lang="es-ES_tradnl" altLang="es-ES"/>
              <a:pPr/>
              <a:t>23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2022902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3177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3178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3178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868D544-8202-47F7-B0E8-5C064651A315}" type="slidenum">
              <a:rPr lang="es-ES_tradnl" altLang="es-ES"/>
              <a:pPr/>
              <a:t>24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6782728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338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3382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3382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B4712F8-CFC4-455C-9ADD-81ADE0B545E2}" type="slidenum">
              <a:rPr lang="es-ES_tradnl" altLang="es-ES"/>
              <a:pPr/>
              <a:t>25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7923587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379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3792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3792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53E7633-DE51-49DE-BA7D-7FE37F958D51}" type="slidenum">
              <a:rPr lang="es-ES_tradnl" altLang="es-ES"/>
              <a:pPr/>
              <a:t>28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0572484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409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4099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4099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3175850-471A-44BA-AE5F-E4A55BC0792B}" type="slidenum">
              <a:rPr lang="es-ES_tradnl" altLang="es-ES"/>
              <a:pPr/>
              <a:t>30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6794394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440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4406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4406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EE2B137-F765-4A2D-97A4-27EF9AF26F4E}" type="slidenum">
              <a:rPr lang="es-ES_tradnl" altLang="es-ES"/>
              <a:pPr/>
              <a:t>32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2064317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461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4611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4611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EE9C18D-7EF7-452F-BABD-B42A8CD26DB5}" type="slidenum">
              <a:rPr lang="es-ES_tradnl" altLang="es-ES"/>
              <a:pPr/>
              <a:t>33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245781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481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4816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4816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E06A8C7-9BF9-4B13-A9AA-30DEBC2EE1CB}" type="slidenum">
              <a:rPr lang="es-ES_tradnl" altLang="es-ES"/>
              <a:pPr/>
              <a:t>34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999802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28979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28979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BC8D023-8A92-4F61-A455-BB1FF8597749}" type="slidenum">
              <a:rPr lang="es-ES_tradnl" altLang="es-ES"/>
              <a:pPr/>
              <a:t>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9535817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502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5021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5021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030B119-6B39-4D63-85A0-236182CE935D}" type="slidenum">
              <a:rPr lang="es-ES_tradnl" altLang="es-ES"/>
              <a:pPr/>
              <a:t>35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9697905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522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5226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5226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A38458F-72D9-4C4D-BB3E-EBD3CA704212}" type="slidenum">
              <a:rPr lang="es-ES_tradnl" altLang="es-ES"/>
              <a:pPr/>
              <a:t>36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5479469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543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5430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5430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7D9B99A-8A31-4DC7-9306-C6795C4905C3}" type="slidenum">
              <a:rPr lang="es-ES_tradnl" altLang="es-ES"/>
              <a:pPr/>
              <a:t>37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19979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563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5635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5635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13F5883-7657-432F-94FB-A0583A3F9CF5}" type="slidenum">
              <a:rPr lang="es-ES_tradnl" altLang="es-ES"/>
              <a:pPr/>
              <a:t>38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6542005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5840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5840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5840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D26C9DD-1188-4C3A-A548-085AF9DA961B}" type="slidenum">
              <a:rPr lang="es-ES_tradnl" altLang="es-ES"/>
              <a:pPr/>
              <a:t>39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2066043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604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6045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6045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490912A-8AAA-4C05-9809-CC0E0330E589}" type="slidenum">
              <a:rPr lang="es-ES_tradnl" altLang="es-ES"/>
              <a:pPr/>
              <a:t>40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20221043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6249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6250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6250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814B782-ACF7-4323-B1EC-5AC9D73C6905}" type="slidenum">
              <a:rPr lang="es-ES_tradnl" altLang="es-ES"/>
              <a:pPr/>
              <a:t>41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46514745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655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6557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6557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338BDCB-3BD3-4140-8F8F-36538BEF86D2}" type="slidenum">
              <a:rPr lang="es-ES_tradnl" altLang="es-ES"/>
              <a:pPr/>
              <a:t>43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8851382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676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6762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6762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8A368D5-05A4-411A-9628-A4AE7F7FB92D}" type="slidenum">
              <a:rPr lang="es-ES_tradnl" altLang="es-ES"/>
              <a:pPr/>
              <a:t>44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56157191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696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6966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6966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C72787E-F58D-4976-8B68-DED9FE8D5478}" type="slidenum">
              <a:rPr lang="es-ES_tradnl" altLang="es-ES"/>
              <a:pPr/>
              <a:t>45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659892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29184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29184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AEA4252-CFF2-43E5-BC13-0C1FD9AED223}" type="slidenum">
              <a:rPr lang="es-ES_tradnl" altLang="es-ES"/>
              <a:pPr/>
              <a:t>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4151931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717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7171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7171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A16BBBB-DE57-49F0-9EB1-150B1B58D8AD}" type="slidenum">
              <a:rPr lang="es-ES_tradnl" altLang="es-ES"/>
              <a:pPr/>
              <a:t>46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29121300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737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7376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7376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4EF1B18-6128-44BB-A0EC-E66E1F393A48}" type="slidenum">
              <a:rPr lang="es-ES_tradnl" altLang="es-ES"/>
              <a:pPr/>
              <a:t>47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47813541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778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7786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7786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66AF527-59A4-4FCB-B013-4BFE480558BE}" type="slidenum">
              <a:rPr lang="es-ES_tradnl" altLang="es-ES"/>
              <a:pPr/>
              <a:t>50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76329978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799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1738" cy="4456113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Times New Roman" panose="02020603050405020304" pitchFamily="18" charset="0"/>
            </a:endParaRPr>
          </a:p>
        </p:txBody>
      </p:sp>
      <p:sp>
        <p:nvSpPr>
          <p:cNvPr id="37990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7990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78C4E0C-025C-4EC7-A84F-B494935DE11F}" type="slidenum">
              <a:rPr lang="es-ES_tradnl" altLang="es-ES"/>
              <a:pPr/>
              <a:t>51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76482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29389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29389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8BE72D1-CB8A-4213-8855-25FBD6A5F247}" type="slidenum">
              <a:rPr lang="es-ES_tradnl" altLang="es-ES"/>
              <a:pPr/>
              <a:t>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049746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29594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29594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12D9CB0-DA83-4C97-BDED-026900AB778A}" type="slidenum">
              <a:rPr lang="es-ES_tradnl" altLang="es-ES"/>
              <a:pPr/>
              <a:t>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460708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29798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29798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BE8B2A3-83D0-494B-8017-C951670526C7}" type="slidenum">
              <a:rPr lang="es-ES_tradnl" altLang="es-ES"/>
              <a:pPr/>
              <a:t>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08519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30003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0003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E490F23-5E8A-4F33-80EE-13AFCBC842BA}" type="slidenum">
              <a:rPr lang="es-ES_tradnl" altLang="es-ES"/>
              <a:pPr/>
              <a:t>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95392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Text Box 2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altLang="es-ES"/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30208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30208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3368133-6CE7-44F7-8737-549D6B825845}" type="slidenum">
              <a:rPr lang="es-ES_tradnl" altLang="es-ES"/>
              <a:pPr/>
              <a:t>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5444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A408-A46B-4F75-940A-BD6D1608B52E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037F-71C4-40C3-98A6-2E7B597C089E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7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A408-A46B-4F75-940A-BD6D1608B52E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037F-71C4-40C3-98A6-2E7B597C08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812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A408-A46B-4F75-940A-BD6D1608B52E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037F-71C4-40C3-98A6-2E7B597C08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935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E0BEB2-F1F4-492C-9BA2-CA1C4F091743}" type="datetime1">
              <a:rPr lang="es-ES" altLang="en-US"/>
              <a:pPr/>
              <a:t>13/04/2022</a:t>
            </a:fld>
            <a:endParaRPr lang="es-E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F4446-4EF2-4165-A915-5457778C116F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2259117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A408-A46B-4F75-940A-BD6D1608B52E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037F-71C4-40C3-98A6-2E7B597C08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836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A408-A46B-4F75-940A-BD6D1608B52E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037F-71C4-40C3-98A6-2E7B597C089E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308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A408-A46B-4F75-940A-BD6D1608B52E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037F-71C4-40C3-98A6-2E7B597C08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353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A408-A46B-4F75-940A-BD6D1608B52E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037F-71C4-40C3-98A6-2E7B597C08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971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A408-A46B-4F75-940A-BD6D1608B52E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037F-71C4-40C3-98A6-2E7B597C08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121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A408-A46B-4F75-940A-BD6D1608B52E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037F-71C4-40C3-98A6-2E7B597C08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056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75DA408-A46B-4F75-940A-BD6D1608B52E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63037F-71C4-40C3-98A6-2E7B597C08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599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DA408-A46B-4F75-940A-BD6D1608B52E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037F-71C4-40C3-98A6-2E7B597C08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037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75DA408-A46B-4F75-940A-BD6D1608B52E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C63037F-71C4-40C3-98A6-2E7B597C089E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6503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google.com.ec/imgres?imgurl=http://www.nlm.nih.gov/medlineplus/spanish/ency/images/ency/fullsize/1090.jpg&amp;imgrefurl=http://www.nlm.nih.gov/medlineplus/spanish/ency/esp_imagepages/1090.htm&amp;h=320&amp;w=400&amp;sz=18&amp;hl=es&amp;start=7&amp;um=1&amp;usg=__OXV37pmNAZ9ct0bz6q3MpWYQ43w=&amp;tbnid=1YIi_KjRU1EN_M:&amp;tbnh=99&amp;tbnw=124&amp;prev=/images?q=sistema+digestivo&amp;um=1&amp;hl=es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5" name="Text Box 5"/>
          <p:cNvSpPr txBox="1">
            <a:spLocks noChangeArrowheads="1"/>
          </p:cNvSpPr>
          <p:nvPr/>
        </p:nvSpPr>
        <p:spPr bwMode="auto">
          <a:xfrm>
            <a:off x="2603501" y="5430838"/>
            <a:ext cx="1331913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SimSun" panose="02010600030101010101" pitchFamily="2" charset="-122"/>
              </a:rPr>
              <a:t>CO</a:t>
            </a:r>
            <a:r>
              <a:rPr lang="es-ES_tradnl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SimSun" panose="02010600030101010101" pitchFamily="2" charset="-122"/>
              </a:rPr>
              <a:t>2</a:t>
            </a:r>
            <a:endParaRPr lang="es-ES" altLang="es-ES" sz="2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389126" name="Text Box 6"/>
          <p:cNvSpPr txBox="1">
            <a:spLocks noChangeArrowheads="1"/>
          </p:cNvSpPr>
          <p:nvPr/>
        </p:nvSpPr>
        <p:spPr bwMode="auto">
          <a:xfrm>
            <a:off x="8759826" y="5287963"/>
            <a:ext cx="1476375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n-US" sz="3600" b="1">
                <a:solidFill>
                  <a:srgbClr val="33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SimSun" panose="02010600030101010101" pitchFamily="2" charset="-122"/>
              </a:rPr>
              <a:t>HCO</a:t>
            </a:r>
            <a:r>
              <a:rPr lang="es-ES_tradnl" altLang="en-US" sz="2800" b="1">
                <a:solidFill>
                  <a:srgbClr val="33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SimSun" panose="02010600030101010101" pitchFamily="2" charset="-122"/>
              </a:rPr>
              <a:t>3</a:t>
            </a:r>
            <a:endParaRPr lang="es-ES" altLang="es-ES" sz="2800" b="1">
              <a:solidFill>
                <a:srgbClr val="3399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pic>
        <p:nvPicPr>
          <p:cNvPr id="284675" name="Picture 7" descr="j03367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688" y="2071689"/>
            <a:ext cx="5224462" cy="464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0" name="Rectangle 10"/>
          <p:cNvSpPr>
            <a:spLocks noGrp="1" noChangeArrowheads="1"/>
          </p:cNvSpPr>
          <p:nvPr>
            <p:ph type="title"/>
          </p:nvPr>
        </p:nvSpPr>
        <p:spPr>
          <a:xfrm>
            <a:off x="138017" y="498476"/>
            <a:ext cx="12139804" cy="787400"/>
          </a:xfrm>
        </p:spPr>
        <p:txBody>
          <a:bodyPr vert="horz" lIns="0" tIns="0" rIns="0" bIns="0" rtlCol="0" anchor="ctr">
            <a:noAutofit/>
          </a:bodyPr>
          <a:lstStyle/>
          <a:p>
            <a:pPr algn="ctr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s-ES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EQUILIBRIO </a:t>
            </a:r>
            <a:r>
              <a:rPr lang="en-GB" altLang="es-ES" sz="8000" b="1" dirty="0">
                <a:latin typeface="Arial" panose="020B0604020202020204" pitchFamily="34" charset="0"/>
                <a:cs typeface="Arial" panose="020B0604020202020204" pitchFamily="34" charset="0"/>
              </a:rPr>
              <a:t>ÁCIDO-BASE</a:t>
            </a:r>
          </a:p>
        </p:txBody>
      </p:sp>
    </p:spTree>
    <p:extLst>
      <p:ext uri="{BB962C8B-B14F-4D97-AF65-F5344CB8AC3E}">
        <p14:creationId xmlns:p14="http://schemas.microsoft.com/office/powerpoint/2010/main" val="97485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9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5" grpId="0"/>
      <p:bldP spid="389126" grpId="0"/>
      <p:bldP spid="3891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5" name="Rectangle 3"/>
          <p:cNvSpPr>
            <a:spLocks noGrp="1" noChangeArrowheads="1"/>
          </p:cNvSpPr>
          <p:nvPr>
            <p:ph idx="1"/>
          </p:nvPr>
        </p:nvSpPr>
        <p:spPr>
          <a:xfrm>
            <a:off x="2043113" y="765176"/>
            <a:ext cx="8229600" cy="4525963"/>
          </a:xfrm>
        </p:spPr>
        <p:txBody>
          <a:bodyPr vert="horz" lIns="90000" tIns="46800" rIns="90000" bIns="46800" rtlCol="0">
            <a:normAutofit/>
          </a:bodyPr>
          <a:lstStyle/>
          <a:p>
            <a:pPr marL="0" indent="0" algn="ctr">
              <a:buNone/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EXESO DE BASE </a:t>
            </a:r>
            <a:r>
              <a:rPr lang="en-GB" altLang="es-ES" sz="3600" dirty="0">
                <a:latin typeface="Arial" panose="020B0604020202020204" pitchFamily="34" charset="0"/>
                <a:cs typeface="Arial" panose="020B0604020202020204" pitchFamily="34" charset="0"/>
              </a:rPr>
              <a:t>(EB)</a:t>
            </a:r>
          </a:p>
          <a:p>
            <a:pPr marL="0" indent="0" algn="ctr">
              <a:buNone/>
            </a:pPr>
            <a:endParaRPr lang="en-GB" alt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alt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Cambio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experimenta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BB en sus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valores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normales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EB= ±2.5</a:t>
            </a:r>
          </a:p>
        </p:txBody>
      </p:sp>
    </p:spTree>
    <p:extLst>
      <p:ext uri="{BB962C8B-B14F-4D97-AF65-F5344CB8AC3E}">
        <p14:creationId xmlns:p14="http://schemas.microsoft.com/office/powerpoint/2010/main" val="402776072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15901"/>
            <a:ext cx="8229600" cy="765175"/>
          </a:xfrm>
        </p:spPr>
        <p:txBody>
          <a:bodyPr vert="horz" lIns="90000" tIns="46800" rIns="90000" bIns="46800" rtlCol="0" anchor="ctr">
            <a:normAutofit/>
          </a:bodyPr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DIFUSIÓN CELULAR</a:t>
            </a:r>
          </a:p>
        </p:txBody>
      </p:sp>
      <p:sp>
        <p:nvSpPr>
          <p:cNvPr id="305154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1052514"/>
            <a:ext cx="8229600" cy="2232025"/>
          </a:xfrm>
        </p:spPr>
        <p:txBody>
          <a:bodyPr vert="horz" lIns="90000" tIns="46800" rIns="90000" bIns="46800" rtlCol="0">
            <a:normAutofit/>
          </a:bodyPr>
          <a:lstStyle/>
          <a:p>
            <a:pPr marL="325438" indent="-325438" defTabSz="449263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Intercambio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ionico</a:t>
            </a:r>
            <a:r>
              <a:rPr lang="en-GB" altLang="es-ES" dirty="0" smtClean="0"/>
              <a:t> entre los </a:t>
            </a:r>
            <a:r>
              <a:rPr lang="en-GB" altLang="es-ES" dirty="0" err="1" smtClean="0"/>
              <a:t>espacios</a:t>
            </a:r>
            <a:r>
              <a:rPr lang="en-GB" altLang="es-ES" dirty="0" smtClean="0"/>
              <a:t> intra y </a:t>
            </a:r>
            <a:r>
              <a:rPr lang="en-GB" altLang="es-ES" dirty="0" err="1" smtClean="0"/>
              <a:t>extracelular</a:t>
            </a:r>
            <a:r>
              <a:rPr lang="en-GB" altLang="es-ES" dirty="0" smtClean="0"/>
              <a:t>.</a:t>
            </a:r>
          </a:p>
          <a:p>
            <a:pPr marL="325438" indent="-325438" defTabSz="449263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Tarda</a:t>
            </a:r>
            <a:r>
              <a:rPr lang="en-GB" altLang="es-ES" dirty="0" smtClean="0"/>
              <a:t> entre 2 y 4 h </a:t>
            </a:r>
          </a:p>
          <a:p>
            <a:pPr marL="325438" indent="-325438" algn="just" defTabSz="449263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Amortigua</a:t>
            </a:r>
            <a:r>
              <a:rPr lang="en-GB" altLang="es-ES" dirty="0" smtClean="0"/>
              <a:t> la ½ de H+ en </a:t>
            </a:r>
            <a:r>
              <a:rPr lang="en-GB" altLang="es-ES" dirty="0" err="1" smtClean="0"/>
              <a:t>exceso</a:t>
            </a:r>
            <a:r>
              <a:rPr lang="en-GB" altLang="es-ES" dirty="0" smtClean="0"/>
              <a:t>.</a:t>
            </a:r>
          </a:p>
        </p:txBody>
      </p:sp>
      <p:grpSp>
        <p:nvGrpSpPr>
          <p:cNvPr id="305155" name="Group 24"/>
          <p:cNvGrpSpPr>
            <a:grpSpLocks/>
          </p:cNvGrpSpPr>
          <p:nvPr/>
        </p:nvGrpSpPr>
        <p:grpSpPr bwMode="auto">
          <a:xfrm>
            <a:off x="2855913" y="3067050"/>
            <a:ext cx="7200900" cy="3386138"/>
            <a:chOff x="839" y="1932"/>
            <a:chExt cx="4536" cy="2133"/>
          </a:xfrm>
        </p:grpSpPr>
        <p:sp>
          <p:nvSpPr>
            <p:cNvPr id="305156" name="Oval 4"/>
            <p:cNvSpPr>
              <a:spLocks noChangeArrowheads="1"/>
            </p:cNvSpPr>
            <p:nvPr/>
          </p:nvSpPr>
          <p:spPr bwMode="auto">
            <a:xfrm>
              <a:off x="839" y="2205"/>
              <a:ext cx="2086" cy="1859"/>
            </a:xfrm>
            <a:prstGeom prst="ellipse">
              <a:avLst/>
            </a:prstGeom>
            <a:solidFill>
              <a:srgbClr val="CC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altLang="es-ES"/>
            </a:p>
          </p:txBody>
        </p:sp>
        <p:sp>
          <p:nvSpPr>
            <p:cNvPr id="305157" name="Oval 5"/>
            <p:cNvSpPr>
              <a:spLocks noChangeArrowheads="1"/>
            </p:cNvSpPr>
            <p:nvPr/>
          </p:nvSpPr>
          <p:spPr bwMode="auto">
            <a:xfrm>
              <a:off x="1565" y="2840"/>
              <a:ext cx="544" cy="544"/>
            </a:xfrm>
            <a:prstGeom prst="ellipse">
              <a:avLst/>
            </a:prstGeom>
            <a:solidFill>
              <a:schemeClr val="bg2"/>
            </a:solidFill>
            <a:ln w="936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s-ES" altLang="es-ES">
                <a:solidFill>
                  <a:schemeClr val="bg2"/>
                </a:solidFill>
              </a:endParaRPr>
            </a:p>
          </p:txBody>
        </p:sp>
        <p:sp>
          <p:nvSpPr>
            <p:cNvPr id="305158" name="Line 6"/>
            <p:cNvSpPr>
              <a:spLocks noChangeShapeType="1"/>
            </p:cNvSpPr>
            <p:nvPr/>
          </p:nvSpPr>
          <p:spPr bwMode="auto">
            <a:xfrm>
              <a:off x="1927" y="2205"/>
              <a:ext cx="2767" cy="45"/>
            </a:xfrm>
            <a:prstGeom prst="line">
              <a:avLst/>
            </a:prstGeom>
            <a:noFill/>
            <a:ln w="76320">
              <a:solidFill>
                <a:srgbClr val="66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5159" name="Line 7"/>
            <p:cNvSpPr>
              <a:spLocks noChangeShapeType="1"/>
            </p:cNvSpPr>
            <p:nvPr/>
          </p:nvSpPr>
          <p:spPr bwMode="auto">
            <a:xfrm>
              <a:off x="1927" y="4064"/>
              <a:ext cx="2767" cy="1"/>
            </a:xfrm>
            <a:prstGeom prst="line">
              <a:avLst/>
            </a:prstGeom>
            <a:noFill/>
            <a:ln w="76320">
              <a:solidFill>
                <a:srgbClr val="66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5160" name="Line 8"/>
            <p:cNvSpPr>
              <a:spLocks noChangeShapeType="1"/>
            </p:cNvSpPr>
            <p:nvPr/>
          </p:nvSpPr>
          <p:spPr bwMode="auto">
            <a:xfrm>
              <a:off x="4694" y="2250"/>
              <a:ext cx="1" cy="1814"/>
            </a:xfrm>
            <a:prstGeom prst="line">
              <a:avLst/>
            </a:prstGeom>
            <a:noFill/>
            <a:ln w="76320">
              <a:solidFill>
                <a:srgbClr val="66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5161" name="Rectangle 9"/>
            <p:cNvSpPr>
              <a:spLocks noChangeArrowheads="1"/>
            </p:cNvSpPr>
            <p:nvPr/>
          </p:nvSpPr>
          <p:spPr bwMode="auto">
            <a:xfrm>
              <a:off x="5057" y="2522"/>
              <a:ext cx="318" cy="272"/>
            </a:xfrm>
            <a:prstGeom prst="rect">
              <a:avLst/>
            </a:prstGeom>
            <a:solidFill>
              <a:srgbClr val="00FFCC"/>
            </a:solidFill>
            <a:ln w="41148">
              <a:solidFill>
                <a:srgbClr val="00FF99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H+</a:t>
              </a:r>
            </a:p>
          </p:txBody>
        </p:sp>
        <p:sp>
          <p:nvSpPr>
            <p:cNvPr id="305162" name="Rectangle 10"/>
            <p:cNvSpPr>
              <a:spLocks noChangeArrowheads="1"/>
            </p:cNvSpPr>
            <p:nvPr/>
          </p:nvSpPr>
          <p:spPr bwMode="auto">
            <a:xfrm>
              <a:off x="2245" y="2522"/>
              <a:ext cx="272" cy="227"/>
            </a:xfrm>
            <a:prstGeom prst="rect">
              <a:avLst/>
            </a:prstGeom>
            <a:solidFill>
              <a:srgbClr val="FF6699"/>
            </a:solidFill>
            <a:ln w="28448">
              <a:solidFill>
                <a:srgbClr val="FF3399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H+</a:t>
              </a:r>
            </a:p>
          </p:txBody>
        </p:sp>
        <p:sp>
          <p:nvSpPr>
            <p:cNvPr id="305163" name="Rectangle 11"/>
            <p:cNvSpPr>
              <a:spLocks noChangeArrowheads="1"/>
            </p:cNvSpPr>
            <p:nvPr/>
          </p:nvSpPr>
          <p:spPr bwMode="auto">
            <a:xfrm>
              <a:off x="2245" y="3293"/>
              <a:ext cx="272" cy="227"/>
            </a:xfrm>
            <a:prstGeom prst="rect">
              <a:avLst/>
            </a:prstGeom>
            <a:solidFill>
              <a:srgbClr val="FF6699"/>
            </a:solidFill>
            <a:ln w="28448">
              <a:solidFill>
                <a:srgbClr val="FF3399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K+</a:t>
              </a:r>
            </a:p>
          </p:txBody>
        </p:sp>
        <p:sp>
          <p:nvSpPr>
            <p:cNvPr id="305164" name="Rectangle 12"/>
            <p:cNvSpPr>
              <a:spLocks noChangeArrowheads="1"/>
            </p:cNvSpPr>
            <p:nvPr/>
          </p:nvSpPr>
          <p:spPr bwMode="auto">
            <a:xfrm>
              <a:off x="2245" y="2930"/>
              <a:ext cx="272" cy="227"/>
            </a:xfrm>
            <a:prstGeom prst="rect">
              <a:avLst/>
            </a:prstGeom>
            <a:solidFill>
              <a:srgbClr val="FF6699"/>
            </a:solidFill>
            <a:ln w="28448">
              <a:solidFill>
                <a:srgbClr val="FF3399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Na+</a:t>
              </a:r>
            </a:p>
          </p:txBody>
        </p:sp>
        <p:sp>
          <p:nvSpPr>
            <p:cNvPr id="305165" name="Rectangle 13"/>
            <p:cNvSpPr>
              <a:spLocks noChangeArrowheads="1"/>
            </p:cNvSpPr>
            <p:nvPr/>
          </p:nvSpPr>
          <p:spPr bwMode="auto">
            <a:xfrm>
              <a:off x="3651" y="3656"/>
              <a:ext cx="272" cy="227"/>
            </a:xfrm>
            <a:prstGeom prst="rect">
              <a:avLst/>
            </a:prstGeom>
            <a:solidFill>
              <a:srgbClr val="FF6699"/>
            </a:solidFill>
            <a:ln w="28448">
              <a:solidFill>
                <a:srgbClr val="FF3399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Cl-</a:t>
              </a:r>
            </a:p>
          </p:txBody>
        </p:sp>
        <p:sp>
          <p:nvSpPr>
            <p:cNvPr id="305166" name="Line 14"/>
            <p:cNvSpPr>
              <a:spLocks noChangeShapeType="1"/>
            </p:cNvSpPr>
            <p:nvPr/>
          </p:nvSpPr>
          <p:spPr bwMode="auto">
            <a:xfrm flipH="1">
              <a:off x="2551" y="2658"/>
              <a:ext cx="1111" cy="1"/>
            </a:xfrm>
            <a:prstGeom prst="line">
              <a:avLst/>
            </a:prstGeom>
            <a:noFill/>
            <a:ln w="57240">
              <a:solidFill>
                <a:srgbClr val="80808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5167" name="Line 15"/>
            <p:cNvSpPr>
              <a:spLocks noChangeShapeType="1"/>
            </p:cNvSpPr>
            <p:nvPr/>
          </p:nvSpPr>
          <p:spPr bwMode="auto">
            <a:xfrm flipH="1">
              <a:off x="4230" y="2658"/>
              <a:ext cx="748" cy="1"/>
            </a:xfrm>
            <a:prstGeom prst="line">
              <a:avLst/>
            </a:prstGeom>
            <a:noFill/>
            <a:ln w="57240">
              <a:solidFill>
                <a:srgbClr val="80808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5168" name="Line 16"/>
            <p:cNvSpPr>
              <a:spLocks noChangeShapeType="1"/>
            </p:cNvSpPr>
            <p:nvPr/>
          </p:nvSpPr>
          <p:spPr bwMode="auto">
            <a:xfrm>
              <a:off x="2608" y="3066"/>
              <a:ext cx="998" cy="1"/>
            </a:xfrm>
            <a:prstGeom prst="line">
              <a:avLst/>
            </a:prstGeom>
            <a:noFill/>
            <a:ln w="57240">
              <a:solidFill>
                <a:srgbClr val="0099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5169" name="Line 17"/>
            <p:cNvSpPr>
              <a:spLocks noChangeShapeType="1"/>
            </p:cNvSpPr>
            <p:nvPr/>
          </p:nvSpPr>
          <p:spPr bwMode="auto">
            <a:xfrm>
              <a:off x="2608" y="3384"/>
              <a:ext cx="998" cy="1"/>
            </a:xfrm>
            <a:prstGeom prst="line">
              <a:avLst/>
            </a:prstGeom>
            <a:noFill/>
            <a:ln w="57240">
              <a:solidFill>
                <a:srgbClr val="0099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5170" name="Line 18"/>
            <p:cNvSpPr>
              <a:spLocks noChangeShapeType="1"/>
            </p:cNvSpPr>
            <p:nvPr/>
          </p:nvSpPr>
          <p:spPr bwMode="auto">
            <a:xfrm flipH="1">
              <a:off x="2597" y="3747"/>
              <a:ext cx="1020" cy="1"/>
            </a:xfrm>
            <a:prstGeom prst="line">
              <a:avLst/>
            </a:prstGeom>
            <a:noFill/>
            <a:ln w="57240">
              <a:solidFill>
                <a:srgbClr val="80808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5171" name="AutoShape 19"/>
            <p:cNvSpPr>
              <a:spLocks/>
            </p:cNvSpPr>
            <p:nvPr/>
          </p:nvSpPr>
          <p:spPr bwMode="auto">
            <a:xfrm>
              <a:off x="3651" y="2976"/>
              <a:ext cx="136" cy="544"/>
            </a:xfrm>
            <a:prstGeom prst="rightBrace">
              <a:avLst>
                <a:gd name="adj1" fmla="val 33259"/>
                <a:gd name="adj2" fmla="val 50000"/>
              </a:avLst>
            </a:prstGeom>
            <a:noFill/>
            <a:ln w="57240">
              <a:solidFill>
                <a:srgbClr val="00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altLang="es-ES"/>
            </a:p>
          </p:txBody>
        </p:sp>
        <p:sp>
          <p:nvSpPr>
            <p:cNvPr id="363540" name="Rectangle 20"/>
            <p:cNvSpPr>
              <a:spLocks noChangeArrowheads="1"/>
            </p:cNvSpPr>
            <p:nvPr/>
          </p:nvSpPr>
          <p:spPr bwMode="auto">
            <a:xfrm>
              <a:off x="3605" y="1978"/>
              <a:ext cx="590" cy="181"/>
            </a:xfrm>
            <a:prstGeom prst="rect">
              <a:avLst/>
            </a:prstGeom>
            <a:solidFill>
              <a:srgbClr val="33CC33"/>
            </a:solidFill>
            <a:ln w="9360">
              <a:solidFill>
                <a:schemeClr val="accent2"/>
              </a:solidFill>
              <a:miter lim="800000"/>
            </a:ln>
            <a:effectLst/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  <a:ea typeface="SimSun" panose="02010600030101010101" pitchFamily="2" charset="-122"/>
                </a:rPr>
                <a:t>EEC</a:t>
              </a:r>
              <a:endParaRPr lang="es-ES" altLang="es-E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363541" name="Rectangle 21"/>
            <p:cNvSpPr>
              <a:spLocks noChangeArrowheads="1"/>
            </p:cNvSpPr>
            <p:nvPr/>
          </p:nvSpPr>
          <p:spPr bwMode="auto">
            <a:xfrm>
              <a:off x="1474" y="1932"/>
              <a:ext cx="590" cy="227"/>
            </a:xfrm>
            <a:prstGeom prst="rect">
              <a:avLst/>
            </a:prstGeom>
            <a:solidFill>
              <a:srgbClr val="FFFF66"/>
            </a:solidFill>
            <a:ln w="9360">
              <a:solidFill>
                <a:srgbClr val="FFFF00"/>
              </a:solidFill>
              <a:miter lim="800000"/>
            </a:ln>
            <a:effectLst/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Clr>
                  <a:srgbClr val="BBE0E3"/>
                </a:buClr>
                <a:buSzPct val="100000"/>
                <a:buFont typeface="Tahoma" panose="020B0604030504040204" pitchFamily="34" charset="0"/>
                <a:buNone/>
              </a:pPr>
              <a:r>
                <a:rPr lang="en-GB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anose="020B0604030504040204" pitchFamily="34" charset="0"/>
                  <a:ea typeface="SimSun" panose="02010600030101010101" pitchFamily="2" charset="-122"/>
                </a:rPr>
                <a:t>EIC</a:t>
              </a:r>
              <a:endParaRPr lang="es-ES" altLang="es-E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SimSun" panose="02010600030101010101" pitchFamily="2" charset="-122"/>
              </a:endParaRPr>
            </a:p>
          </p:txBody>
        </p:sp>
        <p:sp>
          <p:nvSpPr>
            <p:cNvPr id="305174" name="Rectangle 23"/>
            <p:cNvSpPr>
              <a:spLocks noChangeArrowheads="1"/>
            </p:cNvSpPr>
            <p:nvPr/>
          </p:nvSpPr>
          <p:spPr bwMode="auto">
            <a:xfrm>
              <a:off x="3805" y="2523"/>
              <a:ext cx="318" cy="272"/>
            </a:xfrm>
            <a:prstGeom prst="rect">
              <a:avLst/>
            </a:prstGeom>
            <a:solidFill>
              <a:srgbClr val="00FFCC"/>
            </a:solidFill>
            <a:ln w="41148">
              <a:solidFill>
                <a:srgbClr val="00FF99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H+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021418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1" name="Rectangle 2"/>
          <p:cNvSpPr>
            <a:spLocks noGrp="1" noChangeArrowheads="1"/>
          </p:cNvSpPr>
          <p:nvPr>
            <p:ph type="title"/>
          </p:nvPr>
        </p:nvSpPr>
        <p:spPr>
          <a:xfrm>
            <a:off x="2011364" y="333375"/>
            <a:ext cx="8002587" cy="647700"/>
          </a:xfrm>
        </p:spPr>
        <p:txBody>
          <a:bodyPr vert="horz" lIns="90000" tIns="46800" rIns="90000" bIns="46800" rtlCol="0" anchor="ctr">
            <a:normAutofit/>
          </a:bodyPr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SISTEMA RESPIRATORIO</a:t>
            </a:r>
          </a:p>
        </p:txBody>
      </p:sp>
      <p:grpSp>
        <p:nvGrpSpPr>
          <p:cNvPr id="307202" name="Group 45"/>
          <p:cNvGrpSpPr>
            <a:grpSpLocks/>
          </p:cNvGrpSpPr>
          <p:nvPr/>
        </p:nvGrpSpPr>
        <p:grpSpPr bwMode="auto">
          <a:xfrm>
            <a:off x="1804989" y="981075"/>
            <a:ext cx="8601075" cy="5689600"/>
            <a:chOff x="240" y="618"/>
            <a:chExt cx="5418" cy="3584"/>
          </a:xfrm>
        </p:grpSpPr>
        <p:pic>
          <p:nvPicPr>
            <p:cNvPr id="307203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" y="2115"/>
              <a:ext cx="998" cy="1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204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0" y="2750"/>
              <a:ext cx="732" cy="1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205" name="Line 6"/>
            <p:cNvSpPr>
              <a:spLocks noChangeShapeType="1"/>
            </p:cNvSpPr>
            <p:nvPr/>
          </p:nvSpPr>
          <p:spPr bwMode="auto">
            <a:xfrm>
              <a:off x="1519" y="2840"/>
              <a:ext cx="313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7206" name="AutoShape 7"/>
            <p:cNvSpPr>
              <a:spLocks noChangeArrowheads="1"/>
            </p:cNvSpPr>
            <p:nvPr/>
          </p:nvSpPr>
          <p:spPr bwMode="auto">
            <a:xfrm>
              <a:off x="3152" y="1752"/>
              <a:ext cx="1361" cy="90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SzPct val="100000"/>
                <a:buFont typeface="Tahoma" panose="020B0604030504040204" pitchFamily="34" charset="0"/>
                <a:buChar char="•"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H2PO4</a:t>
              </a:r>
            </a:p>
            <a:p>
              <a:pPr>
                <a:buSzPct val="100000"/>
                <a:buFont typeface="Tahoma" panose="020B0604030504040204" pitchFamily="34" charset="0"/>
                <a:buChar char="•"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H2SO4</a:t>
              </a:r>
            </a:p>
            <a:p>
              <a:pPr>
                <a:buSzPct val="100000"/>
                <a:buFont typeface="Tahoma" panose="020B0604030504040204" pitchFamily="34" charset="0"/>
                <a:buChar char="•"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Acido láctico </a:t>
              </a:r>
            </a:p>
            <a:p>
              <a:pPr>
                <a:buSzPct val="100000"/>
                <a:buFont typeface="Tahoma" panose="020B0604030504040204" pitchFamily="34" charset="0"/>
                <a:buChar char="•"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Cuerpos cetónicos</a:t>
              </a:r>
            </a:p>
          </p:txBody>
        </p:sp>
        <p:sp>
          <p:nvSpPr>
            <p:cNvPr id="307207" name="Oval 8"/>
            <p:cNvSpPr>
              <a:spLocks noChangeArrowheads="1"/>
            </p:cNvSpPr>
            <p:nvPr/>
          </p:nvSpPr>
          <p:spPr bwMode="auto">
            <a:xfrm>
              <a:off x="5012" y="1842"/>
              <a:ext cx="363" cy="273"/>
            </a:xfrm>
            <a:prstGeom prst="ellipse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H+</a:t>
              </a:r>
            </a:p>
          </p:txBody>
        </p:sp>
        <p:sp>
          <p:nvSpPr>
            <p:cNvPr id="307208" name="Line 9"/>
            <p:cNvSpPr>
              <a:spLocks noChangeShapeType="1"/>
            </p:cNvSpPr>
            <p:nvPr/>
          </p:nvSpPr>
          <p:spPr bwMode="auto">
            <a:xfrm>
              <a:off x="5193" y="2160"/>
              <a:ext cx="1" cy="544"/>
            </a:xfrm>
            <a:prstGeom prst="line">
              <a:avLst/>
            </a:prstGeom>
            <a:noFill/>
            <a:ln w="9360">
              <a:solidFill>
                <a:srgbClr val="80808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7209" name="AutoShape 10"/>
            <p:cNvSpPr>
              <a:spLocks noChangeArrowheads="1"/>
            </p:cNvSpPr>
            <p:nvPr/>
          </p:nvSpPr>
          <p:spPr bwMode="auto">
            <a:xfrm>
              <a:off x="748" y="3430"/>
              <a:ext cx="2994" cy="31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CO2 + H2O         H2CO3        H  + HCO3</a:t>
              </a:r>
            </a:p>
          </p:txBody>
        </p:sp>
        <p:sp>
          <p:nvSpPr>
            <p:cNvPr id="307210" name="AutoShape 11"/>
            <p:cNvSpPr>
              <a:spLocks noChangeArrowheads="1"/>
            </p:cNvSpPr>
            <p:nvPr/>
          </p:nvSpPr>
          <p:spPr bwMode="auto">
            <a:xfrm>
              <a:off x="3061" y="3884"/>
              <a:ext cx="2359" cy="31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HCO3 + Na            NaCO3H</a:t>
              </a:r>
            </a:p>
          </p:txBody>
        </p:sp>
        <p:sp>
          <p:nvSpPr>
            <p:cNvPr id="307211" name="Oval 12"/>
            <p:cNvSpPr>
              <a:spLocks noChangeArrowheads="1"/>
            </p:cNvSpPr>
            <p:nvPr/>
          </p:nvSpPr>
          <p:spPr bwMode="auto">
            <a:xfrm>
              <a:off x="240" y="1425"/>
              <a:ext cx="408" cy="272"/>
            </a:xfrm>
            <a:prstGeom prst="ellipse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CO2</a:t>
              </a:r>
            </a:p>
          </p:txBody>
        </p:sp>
        <p:sp>
          <p:nvSpPr>
            <p:cNvPr id="307212" name="Oval 13"/>
            <p:cNvSpPr>
              <a:spLocks noChangeArrowheads="1"/>
            </p:cNvSpPr>
            <p:nvPr/>
          </p:nvSpPr>
          <p:spPr bwMode="auto">
            <a:xfrm>
              <a:off x="1901" y="1843"/>
              <a:ext cx="408" cy="272"/>
            </a:xfrm>
            <a:prstGeom prst="ellipse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CO2</a:t>
              </a:r>
            </a:p>
          </p:txBody>
        </p:sp>
        <p:sp>
          <p:nvSpPr>
            <p:cNvPr id="307213" name="Line 14"/>
            <p:cNvSpPr>
              <a:spLocks noChangeShapeType="1"/>
            </p:cNvSpPr>
            <p:nvPr/>
          </p:nvSpPr>
          <p:spPr bwMode="auto">
            <a:xfrm>
              <a:off x="5556" y="3294"/>
              <a:ext cx="91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7214" name="Line 15"/>
            <p:cNvSpPr>
              <a:spLocks noChangeShapeType="1"/>
            </p:cNvSpPr>
            <p:nvPr/>
          </p:nvSpPr>
          <p:spPr bwMode="auto">
            <a:xfrm>
              <a:off x="5647" y="3294"/>
              <a:ext cx="1" cy="68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7215" name="Line 16"/>
            <p:cNvSpPr>
              <a:spLocks noChangeShapeType="1"/>
            </p:cNvSpPr>
            <p:nvPr/>
          </p:nvSpPr>
          <p:spPr bwMode="auto">
            <a:xfrm flipH="1">
              <a:off x="5454" y="3974"/>
              <a:ext cx="204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7216" name="Line 17"/>
            <p:cNvSpPr>
              <a:spLocks noChangeShapeType="1"/>
            </p:cNvSpPr>
            <p:nvPr/>
          </p:nvSpPr>
          <p:spPr bwMode="auto">
            <a:xfrm flipH="1">
              <a:off x="1599" y="3566"/>
              <a:ext cx="339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7217" name="Line 18"/>
            <p:cNvSpPr>
              <a:spLocks noChangeShapeType="1"/>
            </p:cNvSpPr>
            <p:nvPr/>
          </p:nvSpPr>
          <p:spPr bwMode="auto">
            <a:xfrm flipH="1">
              <a:off x="2461" y="3566"/>
              <a:ext cx="295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7218" name="Line 19"/>
            <p:cNvSpPr>
              <a:spLocks noChangeShapeType="1"/>
            </p:cNvSpPr>
            <p:nvPr/>
          </p:nvSpPr>
          <p:spPr bwMode="auto">
            <a:xfrm flipH="1">
              <a:off x="3958" y="4065"/>
              <a:ext cx="43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7219" name="Line 20"/>
            <p:cNvSpPr>
              <a:spLocks noChangeShapeType="1"/>
            </p:cNvSpPr>
            <p:nvPr/>
          </p:nvSpPr>
          <p:spPr bwMode="auto">
            <a:xfrm flipH="1">
              <a:off x="2101" y="2160"/>
              <a:ext cx="8" cy="43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7220" name="Oval 21"/>
            <p:cNvSpPr>
              <a:spLocks noChangeArrowheads="1"/>
            </p:cNvSpPr>
            <p:nvPr/>
          </p:nvSpPr>
          <p:spPr bwMode="auto">
            <a:xfrm>
              <a:off x="2925" y="2886"/>
              <a:ext cx="363" cy="273"/>
            </a:xfrm>
            <a:prstGeom prst="ellipse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H+</a:t>
              </a:r>
            </a:p>
          </p:txBody>
        </p:sp>
        <p:sp>
          <p:nvSpPr>
            <p:cNvPr id="307221" name="Oval 22"/>
            <p:cNvSpPr>
              <a:spLocks noChangeArrowheads="1"/>
            </p:cNvSpPr>
            <p:nvPr/>
          </p:nvSpPr>
          <p:spPr bwMode="auto">
            <a:xfrm>
              <a:off x="1011" y="1362"/>
              <a:ext cx="408" cy="272"/>
            </a:xfrm>
            <a:prstGeom prst="ellipse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CO2</a:t>
              </a:r>
            </a:p>
          </p:txBody>
        </p:sp>
        <p:sp>
          <p:nvSpPr>
            <p:cNvPr id="307222" name="Line 23"/>
            <p:cNvSpPr>
              <a:spLocks noChangeShapeType="1"/>
            </p:cNvSpPr>
            <p:nvPr/>
          </p:nvSpPr>
          <p:spPr bwMode="auto">
            <a:xfrm flipH="1" flipV="1">
              <a:off x="467" y="1725"/>
              <a:ext cx="192" cy="510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7223" name="Line 24"/>
            <p:cNvSpPr>
              <a:spLocks noChangeShapeType="1"/>
            </p:cNvSpPr>
            <p:nvPr/>
          </p:nvSpPr>
          <p:spPr bwMode="auto">
            <a:xfrm flipV="1">
              <a:off x="1147" y="1670"/>
              <a:ext cx="91" cy="556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7224" name="Line 25"/>
            <p:cNvSpPr>
              <a:spLocks noChangeShapeType="1"/>
            </p:cNvSpPr>
            <p:nvPr/>
          </p:nvSpPr>
          <p:spPr bwMode="auto">
            <a:xfrm flipV="1">
              <a:off x="3288" y="3737"/>
              <a:ext cx="1" cy="203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7225" name="Line 26"/>
            <p:cNvSpPr>
              <a:spLocks noChangeShapeType="1"/>
            </p:cNvSpPr>
            <p:nvPr/>
          </p:nvSpPr>
          <p:spPr bwMode="auto">
            <a:xfrm flipV="1">
              <a:off x="930" y="3102"/>
              <a:ext cx="1" cy="339"/>
            </a:xfrm>
            <a:prstGeom prst="line">
              <a:avLst/>
            </a:prstGeom>
            <a:noFill/>
            <a:ln w="38160">
              <a:solidFill>
                <a:srgbClr val="BBE0E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7226" name="Line 27"/>
            <p:cNvSpPr>
              <a:spLocks noChangeShapeType="1"/>
            </p:cNvSpPr>
            <p:nvPr/>
          </p:nvSpPr>
          <p:spPr bwMode="auto">
            <a:xfrm flipH="1">
              <a:off x="2824" y="3158"/>
              <a:ext cx="248" cy="31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07227" name="Oval 28"/>
            <p:cNvSpPr>
              <a:spLocks noChangeArrowheads="1"/>
            </p:cNvSpPr>
            <p:nvPr/>
          </p:nvSpPr>
          <p:spPr bwMode="auto">
            <a:xfrm>
              <a:off x="2245" y="618"/>
              <a:ext cx="2313" cy="998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>
                <a:buSzPct val="100000"/>
                <a:buFont typeface="Tahoma" panose="020B0604030504040204" pitchFamily="34" charset="0"/>
                <a:buNone/>
              </a:pPr>
              <a:r>
                <a:rPr lang="en-GB" altLang="es-ES" sz="2200" dirty="0" err="1">
                  <a:latin typeface="Calibri" panose="020F0502020204030204" pitchFamily="34" charset="0"/>
                  <a:cs typeface="Lucida Sans Unicode" panose="020B0602030504020204" pitchFamily="34" charset="0"/>
                </a:rPr>
                <a:t>Estimulación</a:t>
              </a:r>
              <a:r>
                <a:rPr lang="en-GB" altLang="es-ES" sz="2200" dirty="0">
                  <a:latin typeface="Calibri" panose="020F0502020204030204" pitchFamily="34" charset="0"/>
                  <a:cs typeface="Lucida Sans Unicode" panose="020B0602030504020204" pitchFamily="34" charset="0"/>
                </a:rPr>
                <a:t> del </a:t>
              </a:r>
              <a:r>
                <a:rPr lang="en-GB" altLang="es-ES" sz="2200" dirty="0" err="1">
                  <a:latin typeface="Calibri" panose="020F0502020204030204" pitchFamily="34" charset="0"/>
                  <a:cs typeface="Lucida Sans Unicode" panose="020B0602030504020204" pitchFamily="34" charset="0"/>
                </a:rPr>
                <a:t>centro</a:t>
              </a:r>
              <a:endParaRPr lang="en-GB" altLang="es-ES" sz="2200" dirty="0">
                <a:latin typeface="Calibri" panose="020F0502020204030204" pitchFamily="34" charset="0"/>
                <a:cs typeface="Lucida Sans Unicode" panose="020B0602030504020204" pitchFamily="34" charset="0"/>
              </a:endParaRPr>
            </a:p>
            <a:p>
              <a:pPr algn="just">
                <a:buSzPct val="100000"/>
                <a:buFont typeface="Tahoma" panose="020B0604030504040204" pitchFamily="34" charset="0"/>
                <a:buNone/>
              </a:pPr>
              <a:r>
                <a:rPr lang="en-GB" altLang="es-ES" sz="2200" dirty="0">
                  <a:latin typeface="Calibri" panose="020F050202020403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GB" altLang="es-ES" sz="2200" dirty="0" err="1">
                  <a:latin typeface="Calibri" panose="020F0502020204030204" pitchFamily="34" charset="0"/>
                  <a:cs typeface="Lucida Sans Unicode" panose="020B0602030504020204" pitchFamily="34" charset="0"/>
                </a:rPr>
                <a:t>respiratorio</a:t>
              </a:r>
              <a:endParaRPr lang="en-GB" altLang="es-ES" sz="2200" dirty="0">
                <a:latin typeface="Calibri" panose="020F0502020204030204" pitchFamily="34" charset="0"/>
                <a:cs typeface="Lucida Sans Unicode" panose="020B0602030504020204" pitchFamily="34" charset="0"/>
              </a:endParaRPr>
            </a:p>
            <a:p>
              <a:pPr algn="just">
                <a:buSzPct val="100000"/>
                <a:buFont typeface="Tahoma" panose="020B0604030504040204" pitchFamily="34" charset="0"/>
                <a:buNone/>
              </a:pPr>
              <a:r>
                <a:rPr lang="en-GB" altLang="es-ES" sz="2200" dirty="0">
                  <a:latin typeface="Calibri" panose="020F0502020204030204" pitchFamily="34" charset="0"/>
                  <a:cs typeface="Lucida Sans Unicode" panose="020B0602030504020204" pitchFamily="34" charset="0"/>
                </a:rPr>
                <a:t>-</a:t>
              </a:r>
              <a:r>
                <a:rPr lang="en-GB" altLang="es-ES" sz="2200" u="sng" dirty="0" err="1">
                  <a:latin typeface="Calibri" panose="020F0502020204030204" pitchFamily="34" charset="0"/>
                  <a:cs typeface="Lucida Sans Unicode" panose="020B0602030504020204" pitchFamily="34" charset="0"/>
                </a:rPr>
                <a:t>Por</a:t>
              </a:r>
              <a:r>
                <a:rPr lang="en-GB" altLang="es-ES" sz="2200" u="sng" dirty="0">
                  <a:latin typeface="Calibri" panose="020F0502020204030204" pitchFamily="34" charset="0"/>
                  <a:cs typeface="Lucida Sans Unicode" panose="020B0602030504020204" pitchFamily="34" charset="0"/>
                </a:rPr>
                <a:t> el </a:t>
              </a:r>
              <a:r>
                <a:rPr lang="en-GB" altLang="es-ES" sz="2200" u="sng" dirty="0" err="1">
                  <a:latin typeface="Calibri" panose="020F0502020204030204" pitchFamily="34" charset="0"/>
                  <a:cs typeface="Lucida Sans Unicode" panose="020B0602030504020204" pitchFamily="34" charset="0"/>
                </a:rPr>
                <a:t>aumento</a:t>
              </a:r>
              <a:r>
                <a:rPr lang="en-GB" altLang="es-ES" sz="2200" u="sng" dirty="0">
                  <a:latin typeface="Calibri" panose="020F0502020204030204" pitchFamily="34" charset="0"/>
                  <a:cs typeface="Lucida Sans Unicode" panose="020B0602030504020204" pitchFamily="34" charset="0"/>
                </a:rPr>
                <a:t> de CO2</a:t>
              </a:r>
            </a:p>
            <a:p>
              <a:pPr algn="just">
                <a:buSzPct val="100000"/>
                <a:buFont typeface="Tahoma" panose="020B0604030504040204" pitchFamily="34" charset="0"/>
                <a:buNone/>
              </a:pPr>
              <a:r>
                <a:rPr lang="en-GB" altLang="es-ES" sz="2200" dirty="0">
                  <a:latin typeface="Calibri" panose="020F0502020204030204" pitchFamily="34" charset="0"/>
                  <a:cs typeface="Lucida Sans Unicode" panose="020B0602030504020204" pitchFamily="34" charset="0"/>
                </a:rPr>
                <a:t>-</a:t>
              </a:r>
              <a:r>
                <a:rPr lang="en-GB" altLang="es-ES" sz="2200" u="sng" dirty="0">
                  <a:latin typeface="Calibri" panose="020F0502020204030204" pitchFamily="34" charset="0"/>
                  <a:cs typeface="Lucida Sans Unicode" panose="020B0602030504020204" pitchFamily="34" charset="0"/>
                </a:rPr>
                <a:t>y </a:t>
              </a:r>
              <a:r>
                <a:rPr lang="en-GB" altLang="es-ES" sz="2200" u="sng" dirty="0" err="1">
                  <a:latin typeface="Calibri" panose="020F0502020204030204" pitchFamily="34" charset="0"/>
                  <a:cs typeface="Lucida Sans Unicode" panose="020B0602030504020204" pitchFamily="34" charset="0"/>
                </a:rPr>
                <a:t>disminución</a:t>
              </a:r>
              <a:r>
                <a:rPr lang="en-GB" altLang="es-ES" sz="2200" u="sng" dirty="0">
                  <a:latin typeface="Calibri" panose="020F0502020204030204" pitchFamily="34" charset="0"/>
                  <a:cs typeface="Lucida Sans Unicode" panose="020B0602030504020204" pitchFamily="34" charset="0"/>
                </a:rPr>
                <a:t> del </a:t>
              </a:r>
              <a:r>
                <a:rPr lang="en-GB" altLang="es-ES" sz="2200" u="sng" dirty="0" err="1">
                  <a:latin typeface="Calibri" panose="020F0502020204030204" pitchFamily="34" charset="0"/>
                  <a:cs typeface="Lucida Sans Unicode" panose="020B0602030504020204" pitchFamily="34" charset="0"/>
                </a:rPr>
                <a:t>Ph</a:t>
              </a:r>
              <a:endParaRPr lang="en-GB" altLang="es-ES" sz="2200" u="sng" dirty="0">
                <a:latin typeface="Calibri" panose="020F050202020403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307228" name="Rectangle 44"/>
            <p:cNvSpPr>
              <a:spLocks noChangeArrowheads="1"/>
            </p:cNvSpPr>
            <p:nvPr/>
          </p:nvSpPr>
          <p:spPr bwMode="auto">
            <a:xfrm>
              <a:off x="1486" y="2545"/>
              <a:ext cx="121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GB" altLang="es-ES" sz="2000"/>
                <a:t>Tejidos y plasma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282877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4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89509"/>
            <a:ext cx="8002588" cy="561975"/>
          </a:xfrm>
        </p:spPr>
        <p:txBody>
          <a:bodyPr vert="horz" lIns="90000" tIns="46800" rIns="90000" bIns="46800" rtlCol="0" anchor="ctr">
            <a:normAutofit fontScale="90000"/>
          </a:bodyPr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RIÑONES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052514"/>
            <a:ext cx="8229600" cy="4535487"/>
          </a:xfrm>
        </p:spPr>
        <p:txBody>
          <a:bodyPr vert="horz" lIns="90000" tIns="46800" rIns="90000" bIns="46800" rtlCol="0">
            <a:normAutofit/>
          </a:bodyPr>
          <a:lstStyle/>
          <a:p>
            <a:pPr marL="363538" indent="-363538" defTabSz="449263"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Compensación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equilibrio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reabsorción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bicarbonato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63538" indent="-363538" defTabSz="449263"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Mas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efectivo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el s.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respiratorio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63538" indent="-363538" defTabSz="449263"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Necesita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5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días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ejercer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máximo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efecto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63538" indent="-363538" defTabSz="449263"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Sus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mecanismos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son:</a:t>
            </a:r>
          </a:p>
          <a:p>
            <a:pPr marL="363538" indent="-363538" defTabSz="449263">
              <a:buFont typeface="Arial" panose="020B0604020202020204" pitchFamily="34" charset="0"/>
              <a:buAutoNum type="arabicPeriod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Secreción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 defTabSz="449263">
              <a:buFont typeface="Arial" panose="020B0604020202020204" pitchFamily="34" charset="0"/>
              <a:buAutoNum type="arabicPeriod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Excreción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7107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55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8700"/>
                            </p:stCondLst>
                            <p:childTnLst>
                              <p:par>
                                <p:cTn id="2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2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297" name="Group 17"/>
          <p:cNvGrpSpPr>
            <a:grpSpLocks/>
          </p:cNvGrpSpPr>
          <p:nvPr/>
        </p:nvGrpSpPr>
        <p:grpSpPr bwMode="auto">
          <a:xfrm>
            <a:off x="3381375" y="571500"/>
            <a:ext cx="5715000" cy="5786438"/>
            <a:chOff x="1429" y="935"/>
            <a:chExt cx="3109" cy="2767"/>
          </a:xfrm>
        </p:grpSpPr>
        <p:sp>
          <p:nvSpPr>
            <p:cNvPr id="311298" name="Rectangle 4"/>
            <p:cNvSpPr>
              <a:spLocks noChangeArrowheads="1"/>
            </p:cNvSpPr>
            <p:nvPr/>
          </p:nvSpPr>
          <p:spPr bwMode="auto">
            <a:xfrm>
              <a:off x="1610" y="1616"/>
              <a:ext cx="907" cy="2086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altLang="es-ES"/>
            </a:p>
          </p:txBody>
        </p:sp>
        <p:sp>
          <p:nvSpPr>
            <p:cNvPr id="311299" name="Rectangle 5"/>
            <p:cNvSpPr>
              <a:spLocks noChangeArrowheads="1"/>
            </p:cNvSpPr>
            <p:nvPr/>
          </p:nvSpPr>
          <p:spPr bwMode="auto">
            <a:xfrm>
              <a:off x="2517" y="1616"/>
              <a:ext cx="499" cy="2086"/>
            </a:xfrm>
            <a:prstGeom prst="rect">
              <a:avLst/>
            </a:prstGeom>
            <a:solidFill>
              <a:srgbClr val="FFFF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altLang="es-ES"/>
            </a:p>
          </p:txBody>
        </p:sp>
        <p:sp>
          <p:nvSpPr>
            <p:cNvPr id="311300" name="Rectangle 6"/>
            <p:cNvSpPr>
              <a:spLocks noChangeArrowheads="1"/>
            </p:cNvSpPr>
            <p:nvPr/>
          </p:nvSpPr>
          <p:spPr bwMode="auto">
            <a:xfrm>
              <a:off x="2426" y="1616"/>
              <a:ext cx="136" cy="2086"/>
            </a:xfrm>
            <a:prstGeom prst="rect">
              <a:avLst/>
            </a:prstGeom>
            <a:solidFill>
              <a:srgbClr val="FF66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altLang="es-ES"/>
            </a:p>
          </p:txBody>
        </p:sp>
        <p:sp>
          <p:nvSpPr>
            <p:cNvPr id="311301" name="Oval 7"/>
            <p:cNvSpPr>
              <a:spLocks noChangeArrowheads="1"/>
            </p:cNvSpPr>
            <p:nvPr/>
          </p:nvSpPr>
          <p:spPr bwMode="auto">
            <a:xfrm>
              <a:off x="3969" y="1752"/>
              <a:ext cx="491" cy="413"/>
            </a:xfrm>
            <a:prstGeom prst="ellipse">
              <a:avLst/>
            </a:prstGeom>
            <a:solidFill>
              <a:srgbClr val="99CC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 sz="2000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Na</a:t>
              </a:r>
            </a:p>
          </p:txBody>
        </p:sp>
        <p:sp>
          <p:nvSpPr>
            <p:cNvPr id="311302" name="Oval 8"/>
            <p:cNvSpPr>
              <a:spLocks noChangeArrowheads="1"/>
            </p:cNvSpPr>
            <p:nvPr/>
          </p:nvSpPr>
          <p:spPr bwMode="auto">
            <a:xfrm>
              <a:off x="1973" y="2205"/>
              <a:ext cx="272" cy="272"/>
            </a:xfrm>
            <a:prstGeom prst="ellipse">
              <a:avLst/>
            </a:prstGeom>
            <a:solidFill>
              <a:srgbClr val="CCCCFF"/>
            </a:solidFill>
            <a:ln w="9360">
              <a:solidFill>
                <a:srgbClr val="CC99FF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Clr>
                  <a:srgbClr val="FFFFFF"/>
                </a:buClr>
                <a:buSzPct val="100000"/>
                <a:buFont typeface="Tahoma" panose="020B0604030504040204" pitchFamily="34" charset="0"/>
                <a:buNone/>
              </a:pPr>
              <a:r>
                <a:rPr lang="en-GB" altLang="es-ES" sz="2800" b="1">
                  <a:solidFill>
                    <a:srgbClr val="FFFFFF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</a:t>
              </a:r>
            </a:p>
          </p:txBody>
        </p:sp>
        <p:sp>
          <p:nvSpPr>
            <p:cNvPr id="311303" name="Rectangle 9"/>
            <p:cNvSpPr>
              <a:spLocks noChangeArrowheads="1"/>
            </p:cNvSpPr>
            <p:nvPr/>
          </p:nvSpPr>
          <p:spPr bwMode="auto">
            <a:xfrm>
              <a:off x="3016" y="1616"/>
              <a:ext cx="726" cy="2086"/>
            </a:xfrm>
            <a:prstGeom prst="rect">
              <a:avLst/>
            </a:prstGeom>
            <a:solidFill>
              <a:srgbClr val="6699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 altLang="es-ES"/>
            </a:p>
          </p:txBody>
        </p:sp>
        <p:sp>
          <p:nvSpPr>
            <p:cNvPr id="311304" name="Rectangle 10"/>
            <p:cNvSpPr>
              <a:spLocks noChangeArrowheads="1"/>
            </p:cNvSpPr>
            <p:nvPr/>
          </p:nvSpPr>
          <p:spPr bwMode="auto">
            <a:xfrm>
              <a:off x="1429" y="981"/>
              <a:ext cx="816" cy="453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 sz="2000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Luz tubular</a:t>
              </a:r>
            </a:p>
          </p:txBody>
        </p:sp>
        <p:sp>
          <p:nvSpPr>
            <p:cNvPr id="311305" name="Rectangle 11"/>
            <p:cNvSpPr>
              <a:spLocks noChangeArrowheads="1"/>
            </p:cNvSpPr>
            <p:nvPr/>
          </p:nvSpPr>
          <p:spPr bwMode="auto">
            <a:xfrm>
              <a:off x="3198" y="981"/>
              <a:ext cx="997" cy="499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 sz="2000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E. intersticial</a:t>
              </a:r>
            </a:p>
          </p:txBody>
        </p:sp>
        <p:sp>
          <p:nvSpPr>
            <p:cNvPr id="311306" name="Rectangle 12"/>
            <p:cNvSpPr>
              <a:spLocks noChangeArrowheads="1"/>
            </p:cNvSpPr>
            <p:nvPr/>
          </p:nvSpPr>
          <p:spPr bwMode="auto">
            <a:xfrm>
              <a:off x="2336" y="935"/>
              <a:ext cx="771" cy="499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 sz="2000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Célula </a:t>
              </a:r>
            </a:p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 sz="2000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Tubular</a:t>
              </a:r>
            </a:p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 sz="2000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 Proximal</a:t>
              </a:r>
            </a:p>
          </p:txBody>
        </p:sp>
        <p:sp>
          <p:nvSpPr>
            <p:cNvPr id="311307" name="Oval 13"/>
            <p:cNvSpPr>
              <a:spLocks noChangeArrowheads="1"/>
            </p:cNvSpPr>
            <p:nvPr/>
          </p:nvSpPr>
          <p:spPr bwMode="auto">
            <a:xfrm>
              <a:off x="4059" y="2704"/>
              <a:ext cx="479" cy="451"/>
            </a:xfrm>
            <a:prstGeom prst="ellipse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 sz="2000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HCO3</a:t>
              </a:r>
            </a:p>
          </p:txBody>
        </p:sp>
        <p:sp>
          <p:nvSpPr>
            <p:cNvPr id="311308" name="Line 14"/>
            <p:cNvSpPr>
              <a:spLocks noChangeShapeType="1"/>
            </p:cNvSpPr>
            <p:nvPr/>
          </p:nvSpPr>
          <p:spPr bwMode="auto">
            <a:xfrm>
              <a:off x="2835" y="2931"/>
              <a:ext cx="1134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11309" name="Line 15"/>
            <p:cNvSpPr>
              <a:spLocks noChangeShapeType="1"/>
            </p:cNvSpPr>
            <p:nvPr/>
          </p:nvSpPr>
          <p:spPr bwMode="auto">
            <a:xfrm>
              <a:off x="2290" y="1888"/>
              <a:ext cx="1633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11310" name="Line 16"/>
            <p:cNvSpPr>
              <a:spLocks noChangeShapeType="1"/>
            </p:cNvSpPr>
            <p:nvPr/>
          </p:nvSpPr>
          <p:spPr bwMode="auto">
            <a:xfrm flipH="1">
              <a:off x="2279" y="2341"/>
              <a:ext cx="1655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73475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5" name="Text Box 2"/>
          <p:cNvSpPr txBox="1">
            <a:spLocks noChangeArrowheads="1"/>
          </p:cNvSpPr>
          <p:nvPr/>
        </p:nvSpPr>
        <p:spPr bwMode="auto">
          <a:xfrm>
            <a:off x="1981200" y="336551"/>
            <a:ext cx="8229600" cy="860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s-ES" sz="4000" b="1" dirty="0">
                <a:solidFill>
                  <a:srgbClr val="000000"/>
                </a:solidFill>
              </a:rPr>
              <a:t>ALTERACIONES DEL EQUILIBRIO ÁCIDO- BASE</a:t>
            </a:r>
          </a:p>
        </p:txBody>
      </p:sp>
      <p:sp>
        <p:nvSpPr>
          <p:cNvPr id="313346" name="AutoShape 4"/>
          <p:cNvSpPr>
            <a:spLocks noChangeArrowheads="1"/>
          </p:cNvSpPr>
          <p:nvPr/>
        </p:nvSpPr>
        <p:spPr bwMode="auto">
          <a:xfrm>
            <a:off x="2024063" y="1928814"/>
            <a:ext cx="8229600" cy="3500437"/>
          </a:xfrm>
          <a:prstGeom prst="roundRect">
            <a:avLst>
              <a:gd name="adj" fmla="val 6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  <p:cxnSp>
        <p:nvCxnSpPr>
          <p:cNvPr id="313347" name="AutoShape 5"/>
          <p:cNvCxnSpPr>
            <a:cxnSpLocks noChangeShapeType="1"/>
            <a:stCxn id="313355" idx="0"/>
            <a:endCxn id="313353" idx="2"/>
          </p:cNvCxnSpPr>
          <p:nvPr/>
        </p:nvCxnSpPr>
        <p:spPr bwMode="auto">
          <a:xfrm rot="16200000" flipV="1">
            <a:off x="8087520" y="3526632"/>
            <a:ext cx="511175" cy="138113"/>
          </a:xfrm>
          <a:prstGeom prst="bentConnector3">
            <a:avLst>
              <a:gd name="adj1" fmla="val 50000"/>
            </a:avLst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3348" name="AutoShape 6"/>
          <p:cNvCxnSpPr>
            <a:cxnSpLocks noChangeShapeType="1"/>
            <a:stCxn id="313354" idx="0"/>
            <a:endCxn id="313352" idx="2"/>
          </p:cNvCxnSpPr>
          <p:nvPr/>
        </p:nvCxnSpPr>
        <p:spPr bwMode="auto">
          <a:xfrm rot="16200000" flipV="1">
            <a:off x="3789363" y="3551238"/>
            <a:ext cx="511175" cy="101600"/>
          </a:xfrm>
          <a:prstGeom prst="bentConnector3">
            <a:avLst>
              <a:gd name="adj1" fmla="val 50000"/>
            </a:avLst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3349" name="AutoShape 7"/>
          <p:cNvCxnSpPr>
            <a:cxnSpLocks noChangeShapeType="1"/>
            <a:stCxn id="313353" idx="0"/>
            <a:endCxn id="313351" idx="2"/>
          </p:cNvCxnSpPr>
          <p:nvPr/>
        </p:nvCxnSpPr>
        <p:spPr bwMode="auto">
          <a:xfrm rot="16200000" flipV="1">
            <a:off x="7019926" y="1597026"/>
            <a:ext cx="377825" cy="2143125"/>
          </a:xfrm>
          <a:prstGeom prst="bentConnector3">
            <a:avLst>
              <a:gd name="adj1" fmla="val 50000"/>
            </a:avLst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3350" name="AutoShape 8"/>
          <p:cNvCxnSpPr>
            <a:cxnSpLocks noChangeShapeType="1"/>
            <a:stCxn id="313352" idx="0"/>
            <a:endCxn id="313351" idx="2"/>
          </p:cNvCxnSpPr>
          <p:nvPr/>
        </p:nvCxnSpPr>
        <p:spPr bwMode="auto">
          <a:xfrm rot="5400000" flipH="1" flipV="1">
            <a:off x="4876801" y="1597026"/>
            <a:ext cx="377825" cy="2143125"/>
          </a:xfrm>
          <a:prstGeom prst="bentConnector3">
            <a:avLst>
              <a:gd name="adj1" fmla="val 50000"/>
            </a:avLst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351" name="AutoShape 9"/>
          <p:cNvSpPr>
            <a:spLocks noChangeArrowheads="1"/>
          </p:cNvSpPr>
          <p:nvPr/>
        </p:nvSpPr>
        <p:spPr bwMode="auto">
          <a:xfrm>
            <a:off x="4238625" y="1857375"/>
            <a:ext cx="3797300" cy="6223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  <a:buFont typeface="Tahoma" panose="020B0604030504040204" pitchFamily="34" charset="0"/>
              <a:buNone/>
            </a:pPr>
            <a:r>
              <a:rPr lang="en-GB" altLang="es-ES" sz="4000" b="1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Clasificación</a:t>
            </a:r>
          </a:p>
        </p:txBody>
      </p:sp>
      <p:sp>
        <p:nvSpPr>
          <p:cNvPr id="313352" name="AutoShape 10"/>
          <p:cNvSpPr>
            <a:spLocks noChangeArrowheads="1"/>
          </p:cNvSpPr>
          <p:nvPr/>
        </p:nvSpPr>
        <p:spPr bwMode="auto">
          <a:xfrm>
            <a:off x="2095500" y="2857500"/>
            <a:ext cx="3797300" cy="4889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  <a:buFont typeface="Tahoma" panose="020B0604030504040204" pitchFamily="34" charset="0"/>
              <a:buNone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Respiratoria</a:t>
            </a:r>
          </a:p>
        </p:txBody>
      </p:sp>
      <p:sp>
        <p:nvSpPr>
          <p:cNvPr id="313353" name="AutoShape 11"/>
          <p:cNvSpPr>
            <a:spLocks noChangeArrowheads="1"/>
          </p:cNvSpPr>
          <p:nvPr/>
        </p:nvSpPr>
        <p:spPr bwMode="auto">
          <a:xfrm>
            <a:off x="6381750" y="2857500"/>
            <a:ext cx="3797300" cy="4889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  <a:buFont typeface="Tahoma" panose="020B0604030504040204" pitchFamily="34" charset="0"/>
              <a:buNone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Metabólica</a:t>
            </a:r>
          </a:p>
        </p:txBody>
      </p:sp>
      <p:sp>
        <p:nvSpPr>
          <p:cNvPr id="313354" name="AutoShape 12"/>
          <p:cNvSpPr>
            <a:spLocks noChangeArrowheads="1"/>
          </p:cNvSpPr>
          <p:nvPr/>
        </p:nvSpPr>
        <p:spPr bwMode="auto">
          <a:xfrm>
            <a:off x="3238500" y="3857625"/>
            <a:ext cx="1714500" cy="15001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ct val="100000"/>
              <a:buFont typeface="Tahoma" panose="020B0604030504040204" pitchFamily="34" charset="0"/>
              <a:buNone/>
            </a:pPr>
            <a:r>
              <a:rPr lang="en-GB" altLang="es-ES" sz="25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-</a:t>
            </a: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Acidosis </a:t>
            </a:r>
          </a:p>
          <a:p>
            <a:pPr>
              <a:buSzPct val="100000"/>
              <a:buFont typeface="Tahoma" panose="020B0604030504040204" pitchFamily="34" charset="0"/>
              <a:buNone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-Alcalosis</a:t>
            </a:r>
          </a:p>
        </p:txBody>
      </p:sp>
      <p:sp>
        <p:nvSpPr>
          <p:cNvPr id="313355" name="AutoShape 13"/>
          <p:cNvSpPr>
            <a:spLocks noChangeArrowheads="1"/>
          </p:cNvSpPr>
          <p:nvPr/>
        </p:nvSpPr>
        <p:spPr bwMode="auto">
          <a:xfrm>
            <a:off x="7524750" y="3857626"/>
            <a:ext cx="1785938" cy="15716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ct val="100000"/>
              <a:buFont typeface="Tahoma" panose="020B0604030504040204" pitchFamily="34" charset="0"/>
              <a:buNone/>
            </a:pPr>
            <a:r>
              <a:rPr lang="en-GB" altLang="es-ES" sz="25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-</a:t>
            </a: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Acidosis </a:t>
            </a:r>
          </a:p>
          <a:p>
            <a:pPr>
              <a:buSzPct val="100000"/>
              <a:buFont typeface="Tahoma" panose="020B0604030504040204" pitchFamily="34" charset="0"/>
              <a:buNone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-Alcalosis</a:t>
            </a:r>
          </a:p>
        </p:txBody>
      </p:sp>
    </p:spTree>
    <p:extLst>
      <p:ext uri="{BB962C8B-B14F-4D97-AF65-F5344CB8AC3E}">
        <p14:creationId xmlns:p14="http://schemas.microsoft.com/office/powerpoint/2010/main" val="184448522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 vert="horz" lIns="90000" tIns="46800" rIns="90000" bIns="46800" rtlCol="0" anchor="ctr">
            <a:normAutofit fontScale="90000"/>
          </a:bodyPr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DIAGNÓSTICOS GASOMÉTRICOS</a:t>
            </a:r>
          </a:p>
        </p:txBody>
      </p:sp>
      <p:sp>
        <p:nvSpPr>
          <p:cNvPr id="315394" name="Rectangle 3"/>
          <p:cNvSpPr>
            <a:spLocks noGrp="1" noChangeArrowheads="1"/>
          </p:cNvSpPr>
          <p:nvPr>
            <p:ph idx="1"/>
          </p:nvPr>
        </p:nvSpPr>
        <p:spPr>
          <a:xfrm>
            <a:off x="1978025" y="1125538"/>
            <a:ext cx="8280400" cy="5518150"/>
          </a:xfrm>
        </p:spPr>
        <p:txBody>
          <a:bodyPr vert="horz" lIns="90000" tIns="46800" rIns="90000" bIns="46800" rtlCol="0">
            <a:normAutofit/>
          </a:bodyPr>
          <a:lstStyle/>
          <a:p>
            <a:pPr marL="261938" indent="-261938" algn="just" defTabSz="449263">
              <a:spcBef>
                <a:spcPts val="600"/>
              </a:spcBef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realiza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hemogasometría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arterial o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capilar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y se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Dgs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61938" indent="-261938" algn="just" defTabSz="449263">
              <a:spcBef>
                <a:spcPts val="600"/>
              </a:spcBef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261938" algn="just" defTabSz="449263">
              <a:spcBef>
                <a:spcPts val="600"/>
              </a:spcBef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1.-Estado del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equilibrio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61938" indent="-261938" algn="just" defTabSz="449263">
              <a:spcBef>
                <a:spcPts val="600"/>
              </a:spcBef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261938" algn="just" defTabSz="449263">
              <a:spcBef>
                <a:spcPts val="600"/>
              </a:spcBef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-Se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analiza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elementos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Ph.</a:t>
            </a:r>
          </a:p>
          <a:p>
            <a:pPr marL="261938" indent="-261938" algn="just" defTabSz="449263">
              <a:spcBef>
                <a:spcPts val="600"/>
              </a:spcBef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PCO2 (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elemento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respiratorio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ar-SA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1938" indent="-261938" algn="just" defTabSz="449263">
              <a:spcBef>
                <a:spcPts val="600"/>
              </a:spcBef>
              <a:buNone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SB y EB (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elementos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metabólicos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ar-SA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329018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1" name="3 Rectángulo"/>
          <p:cNvSpPr>
            <a:spLocks noChangeArrowheads="1"/>
          </p:cNvSpPr>
          <p:nvPr/>
        </p:nvSpPr>
        <p:spPr bwMode="auto">
          <a:xfrm>
            <a:off x="2095501" y="785814"/>
            <a:ext cx="8143875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1938" indent="-261938" defTabSz="449263"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en-GB" altLang="es-ES" sz="3200" dirty="0">
                <a:latin typeface="Calibri" panose="020F0502020204030204" pitchFamily="34" charset="0"/>
              </a:rPr>
              <a:t>2</a:t>
            </a:r>
            <a:r>
              <a:rPr lang="en-GB" altLang="es-ES" sz="3200" dirty="0"/>
              <a:t>.-Grado de </a:t>
            </a:r>
            <a:r>
              <a:rPr lang="en-GB" altLang="es-ES" sz="3200" dirty="0" err="1"/>
              <a:t>compensación</a:t>
            </a:r>
            <a:r>
              <a:rPr lang="en-GB" altLang="es-ES" sz="3200" dirty="0"/>
              <a:t>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en-GB" altLang="es-ES" sz="3200" dirty="0"/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en-GB" altLang="es-ES" sz="3200" dirty="0"/>
              <a:t>-</a:t>
            </a:r>
            <a:r>
              <a:rPr lang="en-GB" altLang="es-ES" sz="3200" dirty="0" err="1"/>
              <a:t>Descompensado</a:t>
            </a:r>
            <a:r>
              <a:rPr lang="en-GB" altLang="es-ES" sz="3200" dirty="0"/>
              <a:t> (no hay factor </a:t>
            </a:r>
            <a:r>
              <a:rPr lang="en-GB" altLang="es-ES" sz="3200" dirty="0" err="1"/>
              <a:t>compensador</a:t>
            </a:r>
            <a:r>
              <a:rPr lang="en-GB" altLang="es-ES" sz="3200" dirty="0"/>
              <a:t>)</a:t>
            </a:r>
            <a:r>
              <a:rPr lang="ar-SA" altLang="es-ES" sz="3200" dirty="0"/>
              <a:t>‏</a:t>
            </a:r>
            <a:endParaRPr lang="en-GB" altLang="es-ES" sz="3200" dirty="0"/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en-GB" altLang="es-ES" sz="3200" dirty="0"/>
              <a:t>-</a:t>
            </a:r>
            <a:r>
              <a:rPr lang="en-GB" altLang="es-ES" sz="3200" dirty="0" err="1"/>
              <a:t>Parcialmente</a:t>
            </a:r>
            <a:r>
              <a:rPr lang="en-GB" altLang="es-ES" sz="3200" dirty="0"/>
              <a:t> </a:t>
            </a:r>
            <a:r>
              <a:rPr lang="en-GB" altLang="es-ES" sz="3200" dirty="0" err="1"/>
              <a:t>compensado</a:t>
            </a:r>
            <a:r>
              <a:rPr lang="en-GB" altLang="es-ES" sz="3200" dirty="0"/>
              <a:t> (hay FC y el pH no </a:t>
            </a:r>
            <a:r>
              <a:rPr lang="en-GB" altLang="es-ES" sz="3200" dirty="0" err="1"/>
              <a:t>es</a:t>
            </a:r>
            <a:r>
              <a:rPr lang="en-GB" altLang="es-ES" sz="3200" dirty="0"/>
              <a:t> normal)</a:t>
            </a:r>
            <a:r>
              <a:rPr lang="ar-SA" altLang="es-ES" sz="3200" dirty="0"/>
              <a:t>‏</a:t>
            </a:r>
            <a:endParaRPr lang="en-GB" altLang="es-ES" sz="3200" dirty="0"/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en-GB" altLang="es-ES" sz="3200" dirty="0"/>
              <a:t>-</a:t>
            </a:r>
            <a:r>
              <a:rPr lang="en-GB" altLang="es-ES" sz="3200" dirty="0" err="1"/>
              <a:t>Completamente</a:t>
            </a:r>
            <a:r>
              <a:rPr lang="en-GB" altLang="es-ES" sz="3200" dirty="0"/>
              <a:t> </a:t>
            </a:r>
            <a:r>
              <a:rPr lang="en-GB" altLang="es-ES" sz="3200" dirty="0" err="1"/>
              <a:t>compensado</a:t>
            </a:r>
            <a:r>
              <a:rPr lang="en-GB" altLang="es-ES" sz="3200" dirty="0"/>
              <a:t> (hay FC y el pH  </a:t>
            </a:r>
            <a:r>
              <a:rPr lang="en-GB" altLang="es-ES" sz="3200" dirty="0" err="1"/>
              <a:t>es</a:t>
            </a:r>
            <a:r>
              <a:rPr lang="en-GB" altLang="es-ES" sz="3200" dirty="0"/>
              <a:t> normal)</a:t>
            </a:r>
            <a:r>
              <a:rPr lang="ar-SA" altLang="es-ES" sz="3200" dirty="0"/>
              <a:t>‏</a:t>
            </a:r>
            <a:endParaRPr lang="en-GB" altLang="es-ES" sz="3200" dirty="0"/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endParaRPr lang="en-GB" altLang="es-ES" sz="3200" dirty="0"/>
          </a:p>
          <a:p>
            <a:pPr algn="just">
              <a:lnSpc>
                <a:spcPct val="90000"/>
              </a:lnSpc>
              <a:spcBef>
                <a:spcPts val="600"/>
              </a:spcBef>
            </a:pPr>
            <a:r>
              <a:rPr lang="en-GB" altLang="es-ES" sz="3200" dirty="0"/>
              <a:t>3.-Estado del factor </a:t>
            </a:r>
            <a:r>
              <a:rPr lang="en-GB" altLang="es-ES" sz="3200" dirty="0" err="1"/>
              <a:t>compensador</a:t>
            </a:r>
            <a:r>
              <a:rPr lang="en-GB" altLang="es-E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9264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38438" y="642939"/>
            <a:ext cx="6883400" cy="5786437"/>
            <a:chOff x="158" y="572"/>
            <a:chExt cx="4860" cy="2934"/>
          </a:xfrm>
        </p:grpSpPr>
        <p:sp>
          <p:nvSpPr>
            <p:cNvPr id="318466" name="Rectangle 3"/>
            <p:cNvSpPr>
              <a:spLocks noChangeArrowheads="1"/>
            </p:cNvSpPr>
            <p:nvPr/>
          </p:nvSpPr>
          <p:spPr bwMode="auto">
            <a:xfrm>
              <a:off x="3398" y="3180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108</a:t>
              </a:r>
            </a:p>
          </p:txBody>
        </p:sp>
        <p:sp>
          <p:nvSpPr>
            <p:cNvPr id="318467" name="Rectangle 4"/>
            <p:cNvSpPr>
              <a:spLocks noChangeArrowheads="1"/>
            </p:cNvSpPr>
            <p:nvPr/>
          </p:nvSpPr>
          <p:spPr bwMode="auto">
            <a:xfrm>
              <a:off x="1778" y="3180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mEq/l</a:t>
              </a:r>
            </a:p>
          </p:txBody>
        </p:sp>
        <p:sp>
          <p:nvSpPr>
            <p:cNvPr id="318468" name="Rectangle 5"/>
            <p:cNvSpPr>
              <a:spLocks noChangeArrowheads="1"/>
            </p:cNvSpPr>
            <p:nvPr/>
          </p:nvSpPr>
          <p:spPr bwMode="auto">
            <a:xfrm>
              <a:off x="158" y="3180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Cl</a:t>
              </a:r>
            </a:p>
          </p:txBody>
        </p:sp>
        <p:sp>
          <p:nvSpPr>
            <p:cNvPr id="318469" name="Rectangle 6"/>
            <p:cNvSpPr>
              <a:spLocks noChangeArrowheads="1"/>
            </p:cNvSpPr>
            <p:nvPr/>
          </p:nvSpPr>
          <p:spPr bwMode="auto">
            <a:xfrm>
              <a:off x="3398" y="2854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3.4 – 5.3</a:t>
              </a:r>
            </a:p>
          </p:txBody>
        </p:sp>
        <p:sp>
          <p:nvSpPr>
            <p:cNvPr id="318470" name="Rectangle 7"/>
            <p:cNvSpPr>
              <a:spLocks noChangeArrowheads="1"/>
            </p:cNvSpPr>
            <p:nvPr/>
          </p:nvSpPr>
          <p:spPr bwMode="auto">
            <a:xfrm>
              <a:off x="1778" y="2854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mEq/l</a:t>
              </a:r>
            </a:p>
          </p:txBody>
        </p:sp>
        <p:sp>
          <p:nvSpPr>
            <p:cNvPr id="318471" name="Rectangle 8"/>
            <p:cNvSpPr>
              <a:spLocks noChangeArrowheads="1"/>
            </p:cNvSpPr>
            <p:nvPr/>
          </p:nvSpPr>
          <p:spPr bwMode="auto">
            <a:xfrm>
              <a:off x="158" y="2854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K</a:t>
              </a:r>
            </a:p>
          </p:txBody>
        </p:sp>
        <p:sp>
          <p:nvSpPr>
            <p:cNvPr id="318472" name="Rectangle 9"/>
            <p:cNvSpPr>
              <a:spLocks noChangeArrowheads="1"/>
            </p:cNvSpPr>
            <p:nvPr/>
          </p:nvSpPr>
          <p:spPr bwMode="auto">
            <a:xfrm>
              <a:off x="3398" y="2528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135 – 155</a:t>
              </a:r>
            </a:p>
          </p:txBody>
        </p:sp>
        <p:sp>
          <p:nvSpPr>
            <p:cNvPr id="318473" name="Rectangle 10"/>
            <p:cNvSpPr>
              <a:spLocks noChangeArrowheads="1"/>
            </p:cNvSpPr>
            <p:nvPr/>
          </p:nvSpPr>
          <p:spPr bwMode="auto">
            <a:xfrm>
              <a:off x="1778" y="2528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mEq/l</a:t>
              </a:r>
            </a:p>
          </p:txBody>
        </p:sp>
        <p:sp>
          <p:nvSpPr>
            <p:cNvPr id="318474" name="Rectangle 11"/>
            <p:cNvSpPr>
              <a:spLocks noChangeArrowheads="1"/>
            </p:cNvSpPr>
            <p:nvPr/>
          </p:nvSpPr>
          <p:spPr bwMode="auto">
            <a:xfrm>
              <a:off x="158" y="2528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Na</a:t>
              </a:r>
            </a:p>
          </p:txBody>
        </p:sp>
        <p:sp>
          <p:nvSpPr>
            <p:cNvPr id="318475" name="Rectangle 12"/>
            <p:cNvSpPr>
              <a:spLocks noChangeArrowheads="1"/>
            </p:cNvSpPr>
            <p:nvPr/>
          </p:nvSpPr>
          <p:spPr bwMode="auto">
            <a:xfrm>
              <a:off x="3398" y="2202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95 – 100%</a:t>
              </a:r>
            </a:p>
          </p:txBody>
        </p:sp>
        <p:sp>
          <p:nvSpPr>
            <p:cNvPr id="318476" name="Rectangle 13"/>
            <p:cNvSpPr>
              <a:spLocks noChangeArrowheads="1"/>
            </p:cNvSpPr>
            <p:nvPr/>
          </p:nvSpPr>
          <p:spPr bwMode="auto">
            <a:xfrm>
              <a:off x="1778" y="2202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mmHg</a:t>
              </a:r>
            </a:p>
          </p:txBody>
        </p:sp>
        <p:sp>
          <p:nvSpPr>
            <p:cNvPr id="318477" name="Rectangle 14"/>
            <p:cNvSpPr>
              <a:spLocks noChangeArrowheads="1"/>
            </p:cNvSpPr>
            <p:nvPr/>
          </p:nvSpPr>
          <p:spPr bwMode="auto">
            <a:xfrm>
              <a:off x="158" y="2202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PO</a:t>
              </a:r>
              <a:r>
                <a:rPr lang="en-GB" altLang="es-ES" sz="20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2</a:t>
              </a:r>
            </a:p>
          </p:txBody>
        </p:sp>
        <p:sp>
          <p:nvSpPr>
            <p:cNvPr id="318478" name="Rectangle 15"/>
            <p:cNvSpPr>
              <a:spLocks noChangeArrowheads="1"/>
            </p:cNvSpPr>
            <p:nvPr/>
          </p:nvSpPr>
          <p:spPr bwMode="auto">
            <a:xfrm>
              <a:off x="3398" y="1876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Tahoma" panose="020B0604030504040204" pitchFamily="34" charset="0"/>
                </a:rPr>
                <a:t>±2.5</a:t>
              </a:r>
            </a:p>
          </p:txBody>
        </p:sp>
        <p:sp>
          <p:nvSpPr>
            <p:cNvPr id="318479" name="Rectangle 16"/>
            <p:cNvSpPr>
              <a:spLocks noChangeArrowheads="1"/>
            </p:cNvSpPr>
            <p:nvPr/>
          </p:nvSpPr>
          <p:spPr bwMode="auto">
            <a:xfrm>
              <a:off x="1778" y="1876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mEq/l</a:t>
              </a:r>
            </a:p>
          </p:txBody>
        </p:sp>
        <p:sp>
          <p:nvSpPr>
            <p:cNvPr id="318480" name="Rectangle 17"/>
            <p:cNvSpPr>
              <a:spLocks noChangeArrowheads="1"/>
            </p:cNvSpPr>
            <p:nvPr/>
          </p:nvSpPr>
          <p:spPr bwMode="auto">
            <a:xfrm>
              <a:off x="158" y="1876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EB</a:t>
              </a:r>
            </a:p>
          </p:txBody>
        </p:sp>
        <p:sp>
          <p:nvSpPr>
            <p:cNvPr id="318481" name="Rectangle 18"/>
            <p:cNvSpPr>
              <a:spLocks noChangeArrowheads="1"/>
            </p:cNvSpPr>
            <p:nvPr/>
          </p:nvSpPr>
          <p:spPr bwMode="auto">
            <a:xfrm>
              <a:off x="3398" y="1550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20 </a:t>
              </a: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</a:rPr>
                <a:t>±</a:t>
              </a:r>
              <a:r>
                <a:rPr lang="en-GB" altLang="es-ES">
                  <a:latin typeface="Calibri" panose="020F0502020204030204" pitchFamily="34" charset="0"/>
                </a:rPr>
                <a:t> </a:t>
              </a: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2</a:t>
              </a:r>
            </a:p>
          </p:txBody>
        </p:sp>
        <p:sp>
          <p:nvSpPr>
            <p:cNvPr id="318482" name="Rectangle 19"/>
            <p:cNvSpPr>
              <a:spLocks noChangeArrowheads="1"/>
            </p:cNvSpPr>
            <p:nvPr/>
          </p:nvSpPr>
          <p:spPr bwMode="auto">
            <a:xfrm>
              <a:off x="1778" y="1550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mEq/l</a:t>
              </a:r>
            </a:p>
          </p:txBody>
        </p:sp>
        <p:sp>
          <p:nvSpPr>
            <p:cNvPr id="318483" name="Rectangle 20"/>
            <p:cNvSpPr>
              <a:spLocks noChangeArrowheads="1"/>
            </p:cNvSpPr>
            <p:nvPr/>
          </p:nvSpPr>
          <p:spPr bwMode="auto">
            <a:xfrm>
              <a:off x="158" y="1550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SB</a:t>
              </a:r>
            </a:p>
          </p:txBody>
        </p:sp>
        <p:sp>
          <p:nvSpPr>
            <p:cNvPr id="318484" name="Rectangle 21"/>
            <p:cNvSpPr>
              <a:spLocks noChangeArrowheads="1"/>
            </p:cNvSpPr>
            <p:nvPr/>
          </p:nvSpPr>
          <p:spPr bwMode="auto">
            <a:xfrm>
              <a:off x="3398" y="1224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35 - 45</a:t>
              </a:r>
            </a:p>
          </p:txBody>
        </p:sp>
        <p:sp>
          <p:nvSpPr>
            <p:cNvPr id="318485" name="Rectangle 22"/>
            <p:cNvSpPr>
              <a:spLocks noChangeArrowheads="1"/>
            </p:cNvSpPr>
            <p:nvPr/>
          </p:nvSpPr>
          <p:spPr bwMode="auto">
            <a:xfrm>
              <a:off x="1778" y="1224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mmHg</a:t>
              </a:r>
            </a:p>
          </p:txBody>
        </p:sp>
        <p:sp>
          <p:nvSpPr>
            <p:cNvPr id="318486" name="Rectangle 23"/>
            <p:cNvSpPr>
              <a:spLocks noChangeArrowheads="1"/>
            </p:cNvSpPr>
            <p:nvPr/>
          </p:nvSpPr>
          <p:spPr bwMode="auto">
            <a:xfrm>
              <a:off x="158" y="1224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PCO2</a:t>
              </a:r>
            </a:p>
          </p:txBody>
        </p:sp>
        <p:sp>
          <p:nvSpPr>
            <p:cNvPr id="318487" name="Rectangle 24"/>
            <p:cNvSpPr>
              <a:spLocks noChangeArrowheads="1"/>
            </p:cNvSpPr>
            <p:nvPr/>
          </p:nvSpPr>
          <p:spPr bwMode="auto">
            <a:xfrm>
              <a:off x="3398" y="898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7,35 – 7,45</a:t>
              </a:r>
            </a:p>
          </p:txBody>
        </p:sp>
        <p:sp>
          <p:nvSpPr>
            <p:cNvPr id="318488" name="Rectangle 25"/>
            <p:cNvSpPr>
              <a:spLocks noChangeArrowheads="1"/>
            </p:cNvSpPr>
            <p:nvPr/>
          </p:nvSpPr>
          <p:spPr bwMode="auto">
            <a:xfrm>
              <a:off x="1778" y="898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 altLang="es-ES"/>
            </a:p>
          </p:txBody>
        </p:sp>
        <p:sp>
          <p:nvSpPr>
            <p:cNvPr id="318489" name="Rectangle 26"/>
            <p:cNvSpPr>
              <a:spLocks noChangeArrowheads="1"/>
            </p:cNvSpPr>
            <p:nvPr/>
          </p:nvSpPr>
          <p:spPr bwMode="auto">
            <a:xfrm>
              <a:off x="158" y="898"/>
              <a:ext cx="162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ts val="700"/>
                </a:spcBef>
                <a:buSzPct val="100000"/>
              </a:pPr>
              <a:r>
                <a:rPr lang="en-GB" altLang="es-ES" sz="28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Ph</a:t>
              </a:r>
            </a:p>
          </p:txBody>
        </p:sp>
        <p:sp>
          <p:nvSpPr>
            <p:cNvPr id="318490" name="Rectangle 27"/>
            <p:cNvSpPr>
              <a:spLocks noChangeArrowheads="1"/>
            </p:cNvSpPr>
            <p:nvPr/>
          </p:nvSpPr>
          <p:spPr bwMode="auto">
            <a:xfrm>
              <a:off x="158" y="572"/>
              <a:ext cx="4860" cy="32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6600"/>
              </a:solidFill>
              <a:round/>
              <a:headEnd/>
              <a:tailEnd/>
            </a:ln>
          </p:spPr>
          <p:txBody>
            <a:bodyPr lIns="90000" tIns="46800" rIns="90000" bIns="46800" anchor="ctr" anchorCtr="1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ts val="700"/>
                </a:spcBef>
                <a:buSzPct val="100000"/>
              </a:pPr>
              <a:r>
                <a:rPr lang="en-GB" altLang="es-ES" sz="4000" b="1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VALORES  NORMALES</a:t>
              </a:r>
            </a:p>
          </p:txBody>
        </p:sp>
        <p:sp>
          <p:nvSpPr>
            <p:cNvPr id="318491" name="Line 28"/>
            <p:cNvSpPr>
              <a:spLocks noChangeShapeType="1"/>
            </p:cNvSpPr>
            <p:nvPr/>
          </p:nvSpPr>
          <p:spPr bwMode="auto">
            <a:xfrm>
              <a:off x="158" y="572"/>
              <a:ext cx="4860" cy="1"/>
            </a:xfrm>
            <a:prstGeom prst="line">
              <a:avLst/>
            </a:prstGeom>
            <a:noFill/>
            <a:ln w="28440">
              <a:solidFill>
                <a:srgbClr val="33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18492" name="Line 29"/>
            <p:cNvSpPr>
              <a:spLocks noChangeShapeType="1"/>
            </p:cNvSpPr>
            <p:nvPr/>
          </p:nvSpPr>
          <p:spPr bwMode="auto">
            <a:xfrm>
              <a:off x="158" y="898"/>
              <a:ext cx="4860" cy="1"/>
            </a:xfrm>
            <a:prstGeom prst="line">
              <a:avLst/>
            </a:prstGeom>
            <a:noFill/>
            <a:ln w="12600">
              <a:solidFill>
                <a:srgbClr val="33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18493" name="Line 30"/>
            <p:cNvSpPr>
              <a:spLocks noChangeShapeType="1"/>
            </p:cNvSpPr>
            <p:nvPr/>
          </p:nvSpPr>
          <p:spPr bwMode="auto">
            <a:xfrm>
              <a:off x="158" y="1224"/>
              <a:ext cx="4860" cy="1"/>
            </a:xfrm>
            <a:prstGeom prst="line">
              <a:avLst/>
            </a:prstGeom>
            <a:noFill/>
            <a:ln w="12600">
              <a:solidFill>
                <a:srgbClr val="33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18494" name="Line 31"/>
            <p:cNvSpPr>
              <a:spLocks noChangeShapeType="1"/>
            </p:cNvSpPr>
            <p:nvPr/>
          </p:nvSpPr>
          <p:spPr bwMode="auto">
            <a:xfrm>
              <a:off x="158" y="1550"/>
              <a:ext cx="4860" cy="1"/>
            </a:xfrm>
            <a:prstGeom prst="line">
              <a:avLst/>
            </a:prstGeom>
            <a:noFill/>
            <a:ln w="12600">
              <a:solidFill>
                <a:srgbClr val="33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18495" name="Line 32"/>
            <p:cNvSpPr>
              <a:spLocks noChangeShapeType="1"/>
            </p:cNvSpPr>
            <p:nvPr/>
          </p:nvSpPr>
          <p:spPr bwMode="auto">
            <a:xfrm>
              <a:off x="158" y="1876"/>
              <a:ext cx="4860" cy="1"/>
            </a:xfrm>
            <a:prstGeom prst="line">
              <a:avLst/>
            </a:prstGeom>
            <a:noFill/>
            <a:ln w="12600">
              <a:solidFill>
                <a:srgbClr val="33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18496" name="Line 33"/>
            <p:cNvSpPr>
              <a:spLocks noChangeShapeType="1"/>
            </p:cNvSpPr>
            <p:nvPr/>
          </p:nvSpPr>
          <p:spPr bwMode="auto">
            <a:xfrm>
              <a:off x="158" y="2202"/>
              <a:ext cx="4860" cy="1"/>
            </a:xfrm>
            <a:prstGeom prst="line">
              <a:avLst/>
            </a:prstGeom>
            <a:noFill/>
            <a:ln w="12600">
              <a:solidFill>
                <a:srgbClr val="33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18497" name="Line 34"/>
            <p:cNvSpPr>
              <a:spLocks noChangeShapeType="1"/>
            </p:cNvSpPr>
            <p:nvPr/>
          </p:nvSpPr>
          <p:spPr bwMode="auto">
            <a:xfrm>
              <a:off x="158" y="2528"/>
              <a:ext cx="4860" cy="1"/>
            </a:xfrm>
            <a:prstGeom prst="line">
              <a:avLst/>
            </a:prstGeom>
            <a:noFill/>
            <a:ln w="12600">
              <a:solidFill>
                <a:srgbClr val="33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18498" name="Line 35"/>
            <p:cNvSpPr>
              <a:spLocks noChangeShapeType="1"/>
            </p:cNvSpPr>
            <p:nvPr/>
          </p:nvSpPr>
          <p:spPr bwMode="auto">
            <a:xfrm>
              <a:off x="158" y="2854"/>
              <a:ext cx="4860" cy="1"/>
            </a:xfrm>
            <a:prstGeom prst="line">
              <a:avLst/>
            </a:prstGeom>
            <a:noFill/>
            <a:ln w="12600">
              <a:solidFill>
                <a:srgbClr val="33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18499" name="Line 36"/>
            <p:cNvSpPr>
              <a:spLocks noChangeShapeType="1"/>
            </p:cNvSpPr>
            <p:nvPr/>
          </p:nvSpPr>
          <p:spPr bwMode="auto">
            <a:xfrm>
              <a:off x="158" y="3180"/>
              <a:ext cx="4860" cy="1"/>
            </a:xfrm>
            <a:prstGeom prst="line">
              <a:avLst/>
            </a:prstGeom>
            <a:noFill/>
            <a:ln w="12600">
              <a:solidFill>
                <a:srgbClr val="33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18500" name="Line 37"/>
            <p:cNvSpPr>
              <a:spLocks noChangeShapeType="1"/>
            </p:cNvSpPr>
            <p:nvPr/>
          </p:nvSpPr>
          <p:spPr bwMode="auto">
            <a:xfrm>
              <a:off x="158" y="3506"/>
              <a:ext cx="4860" cy="1"/>
            </a:xfrm>
            <a:prstGeom prst="line">
              <a:avLst/>
            </a:prstGeom>
            <a:noFill/>
            <a:ln w="28440">
              <a:solidFill>
                <a:srgbClr val="33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18501" name="Line 38"/>
            <p:cNvSpPr>
              <a:spLocks noChangeShapeType="1"/>
            </p:cNvSpPr>
            <p:nvPr/>
          </p:nvSpPr>
          <p:spPr bwMode="auto">
            <a:xfrm>
              <a:off x="158" y="572"/>
              <a:ext cx="1" cy="2934"/>
            </a:xfrm>
            <a:prstGeom prst="line">
              <a:avLst/>
            </a:prstGeom>
            <a:noFill/>
            <a:ln w="28440">
              <a:solidFill>
                <a:srgbClr val="33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18502" name="Line 39"/>
            <p:cNvSpPr>
              <a:spLocks noChangeShapeType="1"/>
            </p:cNvSpPr>
            <p:nvPr/>
          </p:nvSpPr>
          <p:spPr bwMode="auto">
            <a:xfrm>
              <a:off x="5018" y="572"/>
              <a:ext cx="1" cy="2934"/>
            </a:xfrm>
            <a:prstGeom prst="line">
              <a:avLst/>
            </a:prstGeom>
            <a:noFill/>
            <a:ln w="28440">
              <a:solidFill>
                <a:srgbClr val="33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18503" name="Line 40"/>
            <p:cNvSpPr>
              <a:spLocks noChangeShapeType="1"/>
            </p:cNvSpPr>
            <p:nvPr/>
          </p:nvSpPr>
          <p:spPr bwMode="auto">
            <a:xfrm>
              <a:off x="1778" y="898"/>
              <a:ext cx="1" cy="2608"/>
            </a:xfrm>
            <a:prstGeom prst="line">
              <a:avLst/>
            </a:prstGeom>
            <a:noFill/>
            <a:ln w="12600">
              <a:solidFill>
                <a:srgbClr val="33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318504" name="Line 41"/>
            <p:cNvSpPr>
              <a:spLocks noChangeShapeType="1"/>
            </p:cNvSpPr>
            <p:nvPr/>
          </p:nvSpPr>
          <p:spPr bwMode="auto">
            <a:xfrm>
              <a:off x="3398" y="898"/>
              <a:ext cx="1" cy="2608"/>
            </a:xfrm>
            <a:prstGeom prst="line">
              <a:avLst/>
            </a:prstGeom>
            <a:noFill/>
            <a:ln w="12600">
              <a:solidFill>
                <a:srgbClr val="33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48221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3" name="Rectangle 2"/>
          <p:cNvSpPr>
            <a:spLocks noGrp="1" noChangeArrowheads="1"/>
          </p:cNvSpPr>
          <p:nvPr>
            <p:ph type="title"/>
          </p:nvPr>
        </p:nvSpPr>
        <p:spPr>
          <a:xfrm>
            <a:off x="2024063" y="500063"/>
            <a:ext cx="8229600" cy="711200"/>
          </a:xfrm>
        </p:spPr>
        <p:txBody>
          <a:bodyPr vert="horz" lIns="90000" tIns="46800" rIns="90000" bIns="46800" rtlCol="0" anchor="ctr">
            <a:normAutofit/>
          </a:bodyPr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ACIDOSIS METABÓLICA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>
          <a:xfrm>
            <a:off x="1917700" y="1484314"/>
            <a:ext cx="8281988" cy="4465637"/>
          </a:xfrm>
        </p:spPr>
        <p:txBody>
          <a:bodyPr vert="horz" lIns="90000" tIns="46800" rIns="90000" bIns="46800" rtlCol="0">
            <a:normAutofit/>
          </a:bodyPr>
          <a:lstStyle/>
          <a:p>
            <a:pPr marL="174625" indent="-174625" defTabSz="449263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Estado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caracterizado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ganancia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un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ácido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fuerte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o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pérdida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base.</a:t>
            </a:r>
          </a:p>
          <a:p>
            <a:pPr marL="174625" indent="-174625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FISIOPATOLOGÍA</a:t>
            </a:r>
          </a:p>
          <a:p>
            <a:pPr marL="174625" indent="-174625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Hiperproducción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ácido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cetosis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acidosis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láctica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).   </a:t>
            </a:r>
          </a:p>
          <a:p>
            <a:pPr marL="174625" indent="-174625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Pérdida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reservas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buffer (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diarrea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acidosis tubular renal).</a:t>
            </a:r>
          </a:p>
          <a:p>
            <a:pPr marL="174625" indent="-174625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Excreción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pobre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ácido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insuficiencia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renal).</a:t>
            </a:r>
          </a:p>
        </p:txBody>
      </p:sp>
    </p:spTree>
    <p:extLst>
      <p:ext uri="{BB962C8B-B14F-4D97-AF65-F5344CB8AC3E}">
        <p14:creationId xmlns:p14="http://schemas.microsoft.com/office/powerpoint/2010/main" val="2369817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7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65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8950"/>
                            </p:stCondLst>
                            <p:childTnLst>
                              <p:par>
                                <p:cTn id="2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7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7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7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700"/>
                            </p:stCondLst>
                            <p:childTnLst>
                              <p:par>
                                <p:cTn id="2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1" name="Rectangle 2"/>
          <p:cNvSpPr>
            <a:spLocks noGrp="1" noChangeArrowheads="1"/>
          </p:cNvSpPr>
          <p:nvPr>
            <p:ph type="title"/>
          </p:nvPr>
        </p:nvSpPr>
        <p:spPr>
          <a:xfrm>
            <a:off x="1420781" y="543217"/>
            <a:ext cx="8229600" cy="692150"/>
          </a:xfrm>
        </p:spPr>
        <p:txBody>
          <a:bodyPr vert="horz" lIns="90000" tIns="46800" rIns="90000" bIns="46800" rtlCol="0" anchor="ctr">
            <a:normAutofit/>
          </a:bodyPr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CONCEPTOS BÁSICOS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idx="1"/>
          </p:nvPr>
        </p:nvSpPr>
        <p:spPr>
          <a:xfrm>
            <a:off x="1952626" y="1714500"/>
            <a:ext cx="8207375" cy="4357688"/>
          </a:xfrm>
        </p:spPr>
        <p:txBody>
          <a:bodyPr vert="horz" lIns="90000" tIns="46800" rIns="90000" bIns="46800" rtlCol="0">
            <a:normAutofit/>
          </a:bodyPr>
          <a:lstStyle/>
          <a:p>
            <a:pPr marL="325438" indent="-325438" algn="just"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Ácido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donar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iones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H2.</a:t>
            </a:r>
          </a:p>
          <a:p>
            <a:pPr marL="325438" indent="-325438" algn="just" defTabSz="449263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5438" indent="-325438" algn="just"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Base: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aceptar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iones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H2.</a:t>
            </a:r>
          </a:p>
          <a:p>
            <a:pPr marL="325438" indent="-325438" algn="just" defTabSz="449263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5438" indent="-325438" algn="just"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GB" altLang="es-ES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altLang="es-E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velocidad</a:t>
            </a:r>
            <a:r>
              <a:rPr lang="en-GB" altLang="es-ES" i="1" dirty="0" smtClean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GB" altLang="es-E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GB" altLang="es-ES" i="1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altLang="es-E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realiza</a:t>
            </a:r>
            <a:r>
              <a:rPr lang="en-GB" altLang="es-E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altLang="es-E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reacción</a:t>
            </a:r>
            <a:r>
              <a:rPr lang="en-GB" altLang="es-E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química</a:t>
            </a:r>
            <a:r>
              <a:rPr lang="en-GB" altLang="es-E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GB" altLang="es-E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proporcional</a:t>
            </a:r>
            <a:r>
              <a:rPr lang="en-GB" altLang="es-ES" i="1" dirty="0" smtClean="0">
                <a:latin typeface="Arial" panose="020B0604020202020204" pitchFamily="34" charset="0"/>
                <a:cs typeface="Arial" panose="020B0604020202020204" pitchFamily="34" charset="0"/>
              </a:rPr>
              <a:t> a la masa </a:t>
            </a:r>
            <a:r>
              <a:rPr lang="en-GB" altLang="es-E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activa</a:t>
            </a:r>
            <a:r>
              <a:rPr lang="en-GB" altLang="es-ES" i="1" dirty="0" smtClean="0">
                <a:latin typeface="Arial" panose="020B0604020202020204" pitchFamily="34" charset="0"/>
                <a:cs typeface="Arial" panose="020B0604020202020204" pitchFamily="34" charset="0"/>
              </a:rPr>
              <a:t> o a </a:t>
            </a:r>
            <a:r>
              <a:rPr lang="en-GB" altLang="es-E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n-GB" altLang="es-E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sustancias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”.           </a:t>
            </a:r>
          </a:p>
        </p:txBody>
      </p:sp>
    </p:spTree>
    <p:extLst>
      <p:ext uri="{BB962C8B-B14F-4D97-AF65-F5344CB8AC3E}">
        <p14:creationId xmlns:p14="http://schemas.microsoft.com/office/powerpoint/2010/main" val="15988010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1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0" y="571500"/>
            <a:ext cx="4038600" cy="4000500"/>
          </a:xfr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0000" tIns="46800" rIns="90000" bIns="46800" rtlCol="0" anchor="ctr">
            <a:normAutofit/>
          </a:bodyPr>
          <a:lstStyle/>
          <a:p>
            <a:pPr marL="325438" indent="-325438" defTabSz="449263">
              <a:lnSpc>
                <a:spcPct val="130000"/>
              </a:lnSpc>
              <a:spcBef>
                <a:spcPts val="600"/>
              </a:spcBef>
              <a:buClr>
                <a:schemeClr val="accent1"/>
              </a:buClr>
              <a:buSzPct val="65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b="1" dirty="0"/>
              <a:t>PATRÓN HEMOGASOMÉTRICO</a:t>
            </a:r>
            <a:br>
              <a:rPr lang="en-GB" altLang="es-ES" sz="2800" b="1" dirty="0"/>
            </a:br>
            <a:r>
              <a:rPr lang="en-GB" altLang="es-ES" sz="2000" dirty="0"/>
              <a:t/>
            </a:r>
            <a:br>
              <a:rPr lang="en-GB" altLang="es-ES" sz="2000" dirty="0"/>
            </a:br>
            <a:r>
              <a:rPr lang="en-GB" altLang="es-ES" sz="2000" dirty="0"/>
              <a:t> </a:t>
            </a:r>
            <a:r>
              <a:rPr lang="en-GB" altLang="es-ES" sz="2400" dirty="0"/>
              <a:t>pH        </a:t>
            </a:r>
            <a:r>
              <a:rPr lang="en-GB" altLang="es-ES" sz="2400" dirty="0" err="1"/>
              <a:t>disminuido</a:t>
            </a:r>
            <a:r>
              <a:rPr lang="en-GB" altLang="es-ES" sz="2400" dirty="0"/>
              <a:t/>
            </a:r>
            <a:br>
              <a:rPr lang="en-GB" altLang="es-ES" sz="2400" dirty="0"/>
            </a:br>
            <a:r>
              <a:rPr lang="en-GB" altLang="es-ES" sz="2400" dirty="0"/>
              <a:t> PCO2   normal o </a:t>
            </a:r>
            <a:r>
              <a:rPr lang="en-GB" altLang="es-ES" sz="2400" dirty="0" err="1"/>
              <a:t>disminuido</a:t>
            </a:r>
            <a:r>
              <a:rPr lang="en-GB" altLang="es-ES" sz="2400" dirty="0"/>
              <a:t/>
            </a:r>
            <a:br>
              <a:rPr lang="en-GB" altLang="es-ES" sz="2400" dirty="0"/>
            </a:br>
            <a:r>
              <a:rPr lang="en-GB" altLang="es-ES" sz="2400" dirty="0"/>
              <a:t> SB         </a:t>
            </a:r>
            <a:r>
              <a:rPr lang="en-GB" altLang="es-ES" sz="2400" dirty="0" err="1"/>
              <a:t>disminuido</a:t>
            </a:r>
            <a:r>
              <a:rPr lang="en-GB" altLang="es-ES" sz="2400" dirty="0"/>
              <a:t/>
            </a:r>
            <a:br>
              <a:rPr lang="en-GB" altLang="es-ES" sz="2400" dirty="0"/>
            </a:br>
            <a:r>
              <a:rPr lang="en-GB" altLang="es-ES" sz="2400" dirty="0"/>
              <a:t> EB         </a:t>
            </a:r>
            <a:r>
              <a:rPr lang="en-GB" altLang="es-ES" sz="2400" dirty="0" err="1"/>
              <a:t>negativo</a:t>
            </a:r>
            <a:endParaRPr lang="en-GB" altLang="es-ES" sz="2400" dirty="0"/>
          </a:p>
        </p:txBody>
      </p:sp>
      <p:sp>
        <p:nvSpPr>
          <p:cNvPr id="32256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254750" y="549275"/>
            <a:ext cx="4038600" cy="4679950"/>
          </a:xfr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0000" tIns="46800" rIns="90000" bIns="46800" rtlCol="0">
            <a:normAutofit/>
          </a:bodyPr>
          <a:lstStyle/>
          <a:p>
            <a:pPr marL="536575" indent="-536575" algn="ctr" defTabSz="449263">
              <a:lnSpc>
                <a:spcPct val="14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smtClean="0"/>
              <a:t>PATRÓN ELECTROLÍTICO</a:t>
            </a:r>
          </a:p>
          <a:p>
            <a:pPr marL="536575" indent="-536575" algn="ctr" defTabSz="449263">
              <a:lnSpc>
                <a:spcPct val="14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400" dirty="0"/>
          </a:p>
          <a:p>
            <a:pPr marL="536575" indent="-536575" defTabSz="449263">
              <a:lnSpc>
                <a:spcPct val="14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/>
              <a:t>Na  </a:t>
            </a:r>
            <a:r>
              <a:rPr lang="en-GB" altLang="es-ES" sz="2400" dirty="0" err="1"/>
              <a:t>disminuido</a:t>
            </a:r>
            <a:r>
              <a:rPr lang="en-GB" altLang="es-ES" sz="2400" dirty="0"/>
              <a:t> </a:t>
            </a:r>
          </a:p>
          <a:p>
            <a:pPr marL="536575" indent="-536575" defTabSz="449263">
              <a:lnSpc>
                <a:spcPct val="14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/>
              <a:t>Cl   normal o </a:t>
            </a:r>
            <a:r>
              <a:rPr lang="en-GB" altLang="es-ES" sz="2400" dirty="0" err="1"/>
              <a:t>aumentado</a:t>
            </a:r>
            <a:endParaRPr lang="en-GB" altLang="es-ES" sz="2400" dirty="0"/>
          </a:p>
          <a:p>
            <a:pPr marL="536575" indent="-536575" defTabSz="449263">
              <a:lnSpc>
                <a:spcPct val="120000"/>
              </a:lnSpc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/>
              <a:t>K    </a:t>
            </a:r>
            <a:r>
              <a:rPr lang="en-GB" altLang="es-ES" sz="2400" dirty="0" err="1"/>
              <a:t>aumentado</a:t>
            </a:r>
            <a:r>
              <a:rPr lang="en-GB" altLang="es-ES" sz="2400" dirty="0"/>
              <a:t> </a:t>
            </a:r>
            <a:r>
              <a:rPr lang="en-GB" altLang="es-ES" sz="2400" dirty="0" err="1"/>
              <a:t>si</a:t>
            </a:r>
            <a:r>
              <a:rPr lang="en-GB" altLang="es-ES" sz="2400" dirty="0"/>
              <a:t> el </a:t>
            </a:r>
            <a:r>
              <a:rPr lang="en-GB" altLang="es-ES" sz="2400" dirty="0" err="1"/>
              <a:t>ácido</a:t>
            </a:r>
            <a:r>
              <a:rPr lang="en-GB" altLang="es-ES" sz="2400" dirty="0"/>
              <a:t>     </a:t>
            </a:r>
            <a:r>
              <a:rPr lang="en-GB" altLang="es-ES" sz="2400" dirty="0" err="1"/>
              <a:t>añadido</a:t>
            </a:r>
            <a:r>
              <a:rPr lang="en-GB" altLang="es-ES" sz="2400" dirty="0"/>
              <a:t> </a:t>
            </a:r>
            <a:r>
              <a:rPr lang="en-GB" altLang="es-ES" sz="2400" dirty="0" err="1"/>
              <a:t>es</a:t>
            </a:r>
            <a:r>
              <a:rPr lang="en-GB" altLang="es-ES" sz="2400" dirty="0"/>
              <a:t> </a:t>
            </a:r>
            <a:r>
              <a:rPr lang="en-GB" altLang="es-ES" sz="2400" dirty="0" err="1"/>
              <a:t>inorgánico</a:t>
            </a:r>
            <a:r>
              <a:rPr lang="en-GB" altLang="es-ES" sz="2400" dirty="0"/>
              <a:t>.</a:t>
            </a:r>
          </a:p>
          <a:p>
            <a:pPr marL="536575" indent="-536575" defTabSz="449263">
              <a:lnSpc>
                <a:spcPct val="12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dirty="0"/>
              <a:t> 	 Normal  o </a:t>
            </a:r>
            <a:r>
              <a:rPr lang="en-GB" altLang="es-ES" sz="2400" dirty="0" err="1"/>
              <a:t>disminuido</a:t>
            </a:r>
            <a:r>
              <a:rPr lang="en-GB" altLang="es-ES" sz="2400" dirty="0"/>
              <a:t> </a:t>
            </a:r>
            <a:r>
              <a:rPr lang="en-GB" altLang="es-ES" sz="2400" dirty="0" err="1"/>
              <a:t>si</a:t>
            </a:r>
            <a:r>
              <a:rPr lang="en-GB" altLang="es-ES" sz="2400" dirty="0"/>
              <a:t> el </a:t>
            </a:r>
            <a:r>
              <a:rPr lang="en-GB" altLang="es-ES" sz="2400" dirty="0" err="1"/>
              <a:t>ácido</a:t>
            </a:r>
            <a:r>
              <a:rPr lang="en-GB" altLang="es-ES" sz="2400" dirty="0"/>
              <a:t> </a:t>
            </a:r>
            <a:r>
              <a:rPr lang="en-GB" altLang="es-ES" sz="2400" dirty="0" err="1"/>
              <a:t>es</a:t>
            </a:r>
            <a:r>
              <a:rPr lang="en-GB" altLang="es-ES" sz="2400" dirty="0"/>
              <a:t> </a:t>
            </a:r>
            <a:r>
              <a:rPr lang="en-GB" altLang="es-ES" sz="2400" dirty="0" err="1"/>
              <a:t>orgánico</a:t>
            </a:r>
            <a:r>
              <a:rPr lang="en-GB" altLang="es-E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0057090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0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90501"/>
            <a:ext cx="8229600" cy="1312863"/>
          </a:xfrm>
        </p:spPr>
        <p:txBody>
          <a:bodyPr vert="horz" lIns="90000" tIns="46800" rIns="90000" bIns="46800" rtlCol="0" anchor="ctr">
            <a:normAutofit/>
          </a:bodyPr>
          <a:lstStyle/>
          <a:p>
            <a:pPr algn="ctr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ESTADO DEL FACTOR COMPENSADOR</a:t>
            </a:r>
          </a:p>
        </p:txBody>
      </p:sp>
      <p:sp>
        <p:nvSpPr>
          <p:cNvPr id="324610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229600" cy="3052763"/>
          </a:xfrm>
        </p:spPr>
        <p:txBody>
          <a:bodyPr vert="horz" lIns="90000" tIns="46800" rIns="90000" bIns="46800" rtlCol="0">
            <a:normAutofit/>
          </a:bodyPr>
          <a:lstStyle/>
          <a:p>
            <a:pPr marL="325438" indent="-325438" defTabSz="449263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realiza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mediante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fórmula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25438" indent="-325438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5438" indent="-325438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PaCO2 = 1,5 (HCO3) + 8 ± 2 ; = 21 Y 25 mmHg</a:t>
            </a:r>
          </a:p>
          <a:p>
            <a:pPr marL="325438" indent="-325438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5438" indent="-325438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		&lt; 21 mmHg  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alcalosis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respiratoria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sobreañadida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25438" indent="-325438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		&gt; 25 mmHg   acidosis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respiratoria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sobreañadida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330660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7" name="Rectangle 2"/>
          <p:cNvSpPr>
            <a:spLocks noGrp="1" noChangeArrowheads="1"/>
          </p:cNvSpPr>
          <p:nvPr>
            <p:ph type="title"/>
          </p:nvPr>
        </p:nvSpPr>
        <p:spPr>
          <a:xfrm>
            <a:off x="2187575" y="274638"/>
            <a:ext cx="8229600" cy="1143000"/>
          </a:xfrm>
        </p:spPr>
        <p:txBody>
          <a:bodyPr vert="horz" lIns="90000" tIns="46800" rIns="90000" bIns="46800" rtlCol="0" anchor="ctr">
            <a:normAutofit/>
          </a:bodyPr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3200"/>
              <a:t>Ej: ácidosis metabólica compensada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idx="1"/>
          </p:nvPr>
        </p:nvSpPr>
        <p:spPr>
          <a:xfrm>
            <a:off x="1666875" y="1817688"/>
            <a:ext cx="3970338" cy="4183062"/>
          </a:xfrm>
        </p:spPr>
        <p:txBody>
          <a:bodyPr vert="horz" lIns="90000" tIns="46800" rIns="90000" bIns="46800" rtlCol="0">
            <a:normAutofit/>
          </a:bodyPr>
          <a:lstStyle/>
          <a:p>
            <a:pPr marL="325438" indent="-325438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Ph: 7,25             </a:t>
            </a:r>
          </a:p>
          <a:p>
            <a:pPr marL="325438" indent="-325438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  <a:p>
            <a:pPr marL="325438" indent="-325438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PaCO2: 30 mmHg      </a:t>
            </a:r>
          </a:p>
          <a:p>
            <a:pPr marL="325438" indent="-325438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  <a:p>
            <a:pPr marL="325438" indent="-325438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SB (HCO3):10 mEq/l</a:t>
            </a:r>
          </a:p>
          <a:p>
            <a:pPr marL="325438" indent="-325438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  <a:p>
            <a:pPr marL="325438" indent="-325438" defTabSz="449263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EB: -15 mEq/l</a:t>
            </a:r>
          </a:p>
        </p:txBody>
      </p:sp>
      <p:sp>
        <p:nvSpPr>
          <p:cNvPr id="384004" name="Text Box 4"/>
          <p:cNvSpPr txBox="1">
            <a:spLocks noChangeArrowheads="1"/>
          </p:cNvSpPr>
          <p:nvPr/>
        </p:nvSpPr>
        <p:spPr bwMode="auto">
          <a:xfrm>
            <a:off x="6310313" y="1838325"/>
            <a:ext cx="2374900" cy="584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n-US" sz="3200" b="1">
                <a:latin typeface="Calibri" panose="020F0502020204030204" pitchFamily="34" charset="0"/>
                <a:ea typeface="SimSun" panose="02010600030101010101" pitchFamily="2" charset="-122"/>
              </a:rPr>
              <a:t>acidosis</a:t>
            </a:r>
            <a:endParaRPr lang="es-ES" altLang="es-ES" sz="32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384005" name="Text Box 5"/>
          <p:cNvSpPr txBox="1">
            <a:spLocks noChangeArrowheads="1"/>
          </p:cNvSpPr>
          <p:nvPr/>
        </p:nvSpPr>
        <p:spPr bwMode="auto">
          <a:xfrm>
            <a:off x="6524625" y="4767263"/>
            <a:ext cx="2374900" cy="584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n-US" sz="3200" b="1">
                <a:latin typeface="Calibri" panose="020F0502020204030204" pitchFamily="34" charset="0"/>
                <a:ea typeface="SimSun" panose="02010600030101010101" pitchFamily="2" charset="-122"/>
              </a:rPr>
              <a:t>metabólica</a:t>
            </a:r>
            <a:endParaRPr lang="es-ES" altLang="es-ES" sz="32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384006" name="Text Box 6"/>
          <p:cNvSpPr txBox="1">
            <a:spLocks noChangeArrowheads="1"/>
          </p:cNvSpPr>
          <p:nvPr/>
        </p:nvSpPr>
        <p:spPr bwMode="auto">
          <a:xfrm>
            <a:off x="6381750" y="2981325"/>
            <a:ext cx="2374900" cy="584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n-US" sz="3200" b="1">
                <a:latin typeface="Calibri" panose="020F0502020204030204" pitchFamily="34" charset="0"/>
                <a:ea typeface="SimSun" panose="02010600030101010101" pitchFamily="2" charset="-122"/>
              </a:rPr>
              <a:t>compensada</a:t>
            </a:r>
            <a:endParaRPr lang="es-ES" altLang="es-ES" sz="32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384007" name="Line 7"/>
          <p:cNvSpPr>
            <a:spLocks noChangeShapeType="1"/>
          </p:cNvSpPr>
          <p:nvPr/>
        </p:nvSpPr>
        <p:spPr bwMode="auto">
          <a:xfrm>
            <a:off x="3881438" y="2133600"/>
            <a:ext cx="20891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384008" name="Line 8"/>
          <p:cNvSpPr>
            <a:spLocks noChangeShapeType="1"/>
          </p:cNvSpPr>
          <p:nvPr/>
        </p:nvSpPr>
        <p:spPr bwMode="auto">
          <a:xfrm>
            <a:off x="5024438" y="3286125"/>
            <a:ext cx="863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384009" name="AutoShape 9"/>
          <p:cNvSpPr>
            <a:spLocks/>
          </p:cNvSpPr>
          <p:nvPr/>
        </p:nvSpPr>
        <p:spPr bwMode="auto">
          <a:xfrm>
            <a:off x="5810251" y="4214813"/>
            <a:ext cx="142875" cy="1714500"/>
          </a:xfrm>
          <a:prstGeom prst="rightBrace">
            <a:avLst>
              <a:gd name="adj1" fmla="val 66167"/>
              <a:gd name="adj2" fmla="val 50000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521022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95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4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4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4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2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4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4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4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384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84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384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84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74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384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84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3" grpId="0" build="p"/>
      <p:bldP spid="384004" grpId="0"/>
      <p:bldP spid="384005" grpId="0"/>
      <p:bldP spid="384006" grpId="0"/>
      <p:bldP spid="38400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04813"/>
            <a:ext cx="8229600" cy="633412"/>
          </a:xfrm>
        </p:spPr>
        <p:txBody>
          <a:bodyPr vert="horz" lIns="90000" tIns="46800" rIns="90000" bIns="46800" rtlCol="0" anchor="ctr">
            <a:normAutofit/>
          </a:bodyPr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CUADRO CLÍNICO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484314"/>
            <a:ext cx="3754438" cy="3457575"/>
          </a:xfrm>
        </p:spPr>
        <p:txBody>
          <a:bodyPr vert="horz" lIns="90000" tIns="46800" rIns="90000" bIns="46800" rtlCol="0">
            <a:normAutofit/>
          </a:bodyPr>
          <a:lstStyle/>
          <a:p>
            <a:pPr marL="325438" indent="-325438" defTabSz="449263">
              <a:lnSpc>
                <a:spcPct val="7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Polipnea</a:t>
            </a:r>
            <a:endParaRPr lang="en-GB" altLang="es-ES" dirty="0" smtClean="0"/>
          </a:p>
          <a:p>
            <a:pPr marL="325438" indent="-325438" defTabSz="449263">
              <a:lnSpc>
                <a:spcPct val="7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Deshidratación</a:t>
            </a:r>
            <a:endParaRPr lang="en-GB" altLang="es-ES" dirty="0" smtClean="0"/>
          </a:p>
          <a:p>
            <a:pPr marL="325438" indent="-325438" defTabSz="449263">
              <a:lnSpc>
                <a:spcPct val="7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Astenia</a:t>
            </a:r>
            <a:endParaRPr lang="en-GB" altLang="es-ES" dirty="0" smtClean="0"/>
          </a:p>
          <a:p>
            <a:pPr marL="325438" indent="-325438" defTabSz="449263">
              <a:lnSpc>
                <a:spcPct val="7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Cefalea</a:t>
            </a:r>
            <a:endParaRPr lang="en-GB" altLang="es-ES" dirty="0" smtClean="0"/>
          </a:p>
          <a:p>
            <a:pPr marL="325438" indent="-325438" defTabSz="449263">
              <a:lnSpc>
                <a:spcPct val="7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Aliento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olor</a:t>
            </a:r>
            <a:r>
              <a:rPr lang="en-GB" altLang="es-ES" dirty="0" smtClean="0"/>
              <a:t> a </a:t>
            </a:r>
            <a:r>
              <a:rPr lang="en-GB" altLang="es-ES" dirty="0" err="1" smtClean="0"/>
              <a:t>frutas</a:t>
            </a:r>
            <a:endParaRPr lang="en-GB" altLang="es-ES" dirty="0" smtClean="0"/>
          </a:p>
          <a:p>
            <a:pPr marL="325438" indent="-325438" defTabSz="449263">
              <a:lnSpc>
                <a:spcPct val="7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Palidez</a:t>
            </a:r>
            <a:r>
              <a:rPr lang="en-GB" altLang="es-ES" dirty="0" smtClean="0"/>
              <a:t> </a:t>
            </a:r>
          </a:p>
          <a:p>
            <a:pPr marL="325438" indent="-325438" defTabSz="449263">
              <a:lnSpc>
                <a:spcPct val="7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Vómito</a:t>
            </a:r>
            <a:endParaRPr lang="en-GB" altLang="es-ES" dirty="0" smtClean="0"/>
          </a:p>
        </p:txBody>
      </p:sp>
      <p:sp>
        <p:nvSpPr>
          <p:cNvPr id="386053" name="Rectangle 5"/>
          <p:cNvSpPr>
            <a:spLocks noChangeArrowheads="1"/>
          </p:cNvSpPr>
          <p:nvPr/>
        </p:nvSpPr>
        <p:spPr bwMode="auto">
          <a:xfrm>
            <a:off x="5664200" y="1557338"/>
            <a:ext cx="467995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25438" indent="-325438"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4492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</a:pPr>
            <a:r>
              <a:rPr lang="en-GB" altLang="es-ES" sz="3200" dirty="0" err="1">
                <a:latin typeface="Calibri" panose="020F0502020204030204" pitchFamily="34" charset="0"/>
              </a:rPr>
              <a:t>Hipertensión</a:t>
            </a:r>
            <a:r>
              <a:rPr lang="en-GB" altLang="es-ES" sz="3200" dirty="0">
                <a:latin typeface="Calibri" panose="020F0502020204030204" pitchFamily="34" charset="0"/>
              </a:rPr>
              <a:t> arterial.</a:t>
            </a:r>
          </a:p>
          <a:p>
            <a:pPr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</a:pPr>
            <a:r>
              <a:rPr lang="en-GB" altLang="es-ES" sz="3200" dirty="0" err="1">
                <a:latin typeface="Calibri" panose="020F0502020204030204" pitchFamily="34" charset="0"/>
              </a:rPr>
              <a:t>Arritmias</a:t>
            </a:r>
            <a:r>
              <a:rPr lang="en-GB" altLang="es-ES" sz="3200" dirty="0">
                <a:latin typeface="Calibri" panose="020F0502020204030204" pitchFamily="34" charset="0"/>
              </a:rPr>
              <a:t> ventricular</a:t>
            </a:r>
          </a:p>
          <a:p>
            <a:pPr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</a:pPr>
            <a:r>
              <a:rPr lang="en-GB" altLang="es-ES" sz="3200" dirty="0" err="1">
                <a:latin typeface="Calibri" panose="020F0502020204030204" pitchFamily="34" charset="0"/>
              </a:rPr>
              <a:t>Leucocitosis</a:t>
            </a:r>
            <a:r>
              <a:rPr lang="en-GB" altLang="es-ES" sz="3200" dirty="0">
                <a:latin typeface="Calibri" panose="020F0502020204030204" pitchFamily="34" charset="0"/>
              </a:rPr>
              <a:t>.</a:t>
            </a:r>
          </a:p>
          <a:p>
            <a:pPr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</a:pPr>
            <a:r>
              <a:rPr lang="en-GB" altLang="es-ES" sz="3200" dirty="0" err="1">
                <a:latin typeface="Calibri" panose="020F0502020204030204" pitchFamily="34" charset="0"/>
              </a:rPr>
              <a:t>Hipercaliemia</a:t>
            </a:r>
            <a:endParaRPr lang="en-GB" altLang="es-ES" sz="3200" dirty="0">
              <a:latin typeface="Calibri" panose="020F0502020204030204" pitchFamily="34" charset="0"/>
            </a:endParaRPr>
          </a:p>
          <a:p>
            <a:pPr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</a:pPr>
            <a:r>
              <a:rPr lang="en-GB" altLang="es-ES" sz="3200" dirty="0" err="1">
                <a:latin typeface="Calibri" panose="020F0502020204030204" pitchFamily="34" charset="0"/>
              </a:rPr>
              <a:t>Insulinopenia</a:t>
            </a:r>
            <a:r>
              <a:rPr lang="en-GB" altLang="es-ES" sz="3200" dirty="0"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</a:pPr>
            <a:r>
              <a:rPr lang="en-GB" altLang="es-ES" sz="3200" dirty="0" err="1">
                <a:latin typeface="Calibri" panose="020F0502020204030204" pitchFamily="34" charset="0"/>
              </a:rPr>
              <a:t>Insuficiencia</a:t>
            </a:r>
            <a:r>
              <a:rPr lang="en-GB" altLang="es-ES" sz="3200" dirty="0">
                <a:latin typeface="Calibri" panose="020F0502020204030204" pitchFamily="34" charset="0"/>
              </a:rPr>
              <a:t> renal</a:t>
            </a:r>
          </a:p>
          <a:p>
            <a:pPr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</a:pPr>
            <a:r>
              <a:rPr lang="en-GB" altLang="es-ES" sz="3200" dirty="0" err="1">
                <a:latin typeface="Calibri" panose="020F0502020204030204" pitchFamily="34" charset="0"/>
              </a:rPr>
              <a:t>Hipercalciuria</a:t>
            </a:r>
            <a:endParaRPr lang="en-GB" altLang="es-E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274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6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6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2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6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2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6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3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6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6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86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950"/>
                            </p:stCondLst>
                            <p:childTnLst>
                              <p:par>
                                <p:cTn id="4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4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86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6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6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1" grpId="0" build="p"/>
      <p:bldP spid="3860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3" name="Rectangle 1"/>
          <p:cNvSpPr>
            <a:spLocks noGrp="1" noChangeArrowheads="1"/>
          </p:cNvSpPr>
          <p:nvPr>
            <p:ph type="title"/>
          </p:nvPr>
        </p:nvSpPr>
        <p:spPr>
          <a:xfrm>
            <a:off x="2269575" y="307327"/>
            <a:ext cx="8229600" cy="1143000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/>
              <a:t>DIAGNÓSTICO Y CLASIFICACIÓN</a:t>
            </a:r>
          </a:p>
        </p:txBody>
      </p:sp>
      <p:sp>
        <p:nvSpPr>
          <p:cNvPr id="33075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todo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paciente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con acidosis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metabólica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calcularse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GB" altLang="es-ES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anión</a:t>
            </a:r>
            <a:r>
              <a:rPr lang="en-GB" altLang="es-E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gap (</a:t>
            </a:r>
            <a:r>
              <a:rPr lang="en-GB" altLang="es-ES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brecha</a:t>
            </a:r>
            <a:r>
              <a:rPr lang="en-GB" altLang="es-E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aniónica</a:t>
            </a:r>
            <a:r>
              <a:rPr lang="en-GB" altLang="es-E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ar-SA" altLang="es-E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n-GB" altLang="es-ES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BA= Na – (Cl +HCO3)</a:t>
            </a:r>
            <a:r>
              <a:rPr lang="ar-SA" alt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n-GB" alt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en-GB" alt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BA= 12± 2  </a:t>
            </a:r>
            <a:r>
              <a:rPr lang="en-GB" altLang="es-E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mEq</a:t>
            </a:r>
            <a:r>
              <a:rPr lang="en-GB" alt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Normal: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pérdida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bicarbonato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o   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ganancia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un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ácido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con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hiperclorémica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Aumentada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ganancia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ácido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normoclorémica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ar-SA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557551056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25" y="285750"/>
            <a:ext cx="8229600" cy="1143000"/>
          </a:xfrm>
          <a:ln>
            <a:miter/>
          </a:ln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4000" b="1"/>
              <a:t>BRECHA ANIÓNICA</a:t>
            </a:r>
            <a:endParaRPr lang="es-ES" altLang="es-ES" sz="4000" b="1"/>
          </a:p>
        </p:txBody>
      </p:sp>
      <p:sp>
        <p:nvSpPr>
          <p:cNvPr id="33280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2024063" y="1357313"/>
            <a:ext cx="4038600" cy="4589462"/>
          </a:xfrm>
        </p:spPr>
        <p:txBody>
          <a:bodyPr>
            <a:normAutofit/>
          </a:bodyPr>
          <a:lstStyle/>
          <a:p>
            <a:pPr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1900" b="1"/>
          </a:p>
          <a:p>
            <a:pPr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000" b="1"/>
              <a:t>BRECHA ANIÓNICA AUMENTADA</a:t>
            </a:r>
          </a:p>
          <a:p>
            <a:pPr>
              <a:spcBef>
                <a:spcPts val="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000" b="1"/>
          </a:p>
          <a:p>
            <a:pPr>
              <a:spcBef>
                <a:spcPts val="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000" b="1"/>
              <a:t> </a:t>
            </a:r>
            <a:r>
              <a:rPr lang="en-GB" altLang="es-ES" sz="3000"/>
              <a:t>INSUFICIENCIA RENAL</a:t>
            </a:r>
          </a:p>
          <a:p>
            <a:pPr>
              <a:spcBef>
                <a:spcPts val="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000"/>
              <a:t> CETOACIDOSIS:</a:t>
            </a:r>
          </a:p>
          <a:p>
            <a:pPr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000"/>
              <a:t>   -diabética</a:t>
            </a:r>
          </a:p>
          <a:p>
            <a:pPr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000"/>
              <a:t>   -ayuno</a:t>
            </a:r>
          </a:p>
          <a:p>
            <a:pPr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000"/>
              <a:t>   -alcohólica</a:t>
            </a:r>
          </a:p>
          <a:p>
            <a:pPr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1700"/>
          </a:p>
        </p:txBody>
      </p:sp>
      <p:sp>
        <p:nvSpPr>
          <p:cNvPr id="332803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6167438" y="1428751"/>
            <a:ext cx="4038600" cy="50720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1100"/>
          </a:p>
          <a:p>
            <a:pPr>
              <a:lnSpc>
                <a:spcPct val="80000"/>
              </a:lnSpc>
              <a:spcBef>
                <a:spcPts val="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TÓXICA:   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  -alcohol metílico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  -salicilatos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  -paraldehido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  -formol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  -etilenglicol</a:t>
            </a:r>
          </a:p>
          <a:p>
            <a:pPr>
              <a:lnSpc>
                <a:spcPct val="80000"/>
              </a:lnSpc>
              <a:spcBef>
                <a:spcPts val="4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ACIDOSIS LÁCTICA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  -Hipoxia hística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  -Fármacos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  -Defectos metabólicos</a:t>
            </a:r>
          </a:p>
          <a:p>
            <a:pPr>
              <a:lnSpc>
                <a:spcPct val="7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</p:txBody>
      </p:sp>
    </p:spTree>
    <p:extLst>
      <p:ext uri="{BB962C8B-B14F-4D97-AF65-F5344CB8AC3E}">
        <p14:creationId xmlns:p14="http://schemas.microsoft.com/office/powerpoint/2010/main" val="2849357990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49" name="1 Rectángulo"/>
          <p:cNvSpPr>
            <a:spLocks noChangeArrowheads="1"/>
          </p:cNvSpPr>
          <p:nvPr/>
        </p:nvSpPr>
        <p:spPr bwMode="auto">
          <a:xfrm>
            <a:off x="2738438" y="500063"/>
            <a:ext cx="7072312" cy="368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23850" indent="-32385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GB" altLang="es-ES" sz="4000" b="1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BRECHA ANIÓNICA NORMAL</a:t>
            </a:r>
          </a:p>
          <a:p>
            <a:pPr algn="ctr">
              <a:lnSpc>
                <a:spcPct val="90000"/>
              </a:lnSpc>
              <a:buFont typeface="Times New Roman" panose="02020603050405020304" pitchFamily="18" charset="0"/>
              <a:buNone/>
            </a:pPr>
            <a:endParaRPr lang="en-GB" altLang="es-ES" sz="3600" b="1">
              <a:solidFill>
                <a:srgbClr val="000000"/>
              </a:solidFill>
              <a:cs typeface="Lucida Sans Unicode" panose="020B0602030504020204" pitchFamily="34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Font typeface="Times New Roman" panose="02020603050405020304" pitchFamily="18" charset="0"/>
              <a:buChar char="•"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ACIDOSIS HIPOCALIÉMICA</a:t>
            </a:r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       -Diarrea</a:t>
            </a:r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       -Acidosis tubular renal</a:t>
            </a:r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       -Desviaciones ureterales</a:t>
            </a:r>
          </a:p>
          <a:p>
            <a:pPr>
              <a:lnSpc>
                <a:spcPct val="90000"/>
              </a:lnSpc>
              <a:spcBef>
                <a:spcPts val="500"/>
              </a:spcBef>
            </a:pPr>
            <a:endParaRPr lang="en-GB" altLang="es-ES" sz="3200" b="1">
              <a:solidFill>
                <a:srgbClr val="000000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2260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3" name="1 Rectángulo"/>
          <p:cNvSpPr>
            <a:spLocks noChangeArrowheads="1"/>
          </p:cNvSpPr>
          <p:nvPr/>
        </p:nvSpPr>
        <p:spPr bwMode="auto">
          <a:xfrm>
            <a:off x="2238375" y="1143001"/>
            <a:ext cx="7500938" cy="503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23850" indent="-32385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500"/>
              </a:spcBef>
            </a:pPr>
            <a:r>
              <a:rPr lang="en-GB" altLang="es-ES" sz="3200" b="1" dirty="0">
                <a:solidFill>
                  <a:srgbClr val="000000"/>
                </a:solidFill>
              </a:rPr>
              <a:t>ACIDOSIS NORMO O HIPERCALIÉMICA</a:t>
            </a:r>
          </a:p>
          <a:p>
            <a:pPr>
              <a:lnSpc>
                <a:spcPct val="90000"/>
              </a:lnSpc>
              <a:spcBef>
                <a:spcPts val="500"/>
              </a:spcBef>
              <a:buFont typeface="Times New Roman" panose="02020603050405020304" pitchFamily="18" charset="0"/>
              <a:buChar char="•"/>
            </a:pPr>
            <a:endParaRPr lang="en-GB" altLang="es-ES" sz="32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GB" altLang="es-ES" sz="3200" dirty="0">
                <a:solidFill>
                  <a:srgbClr val="000000"/>
                </a:solidFill>
              </a:rPr>
              <a:t>        -</a:t>
            </a:r>
            <a:r>
              <a:rPr lang="en-GB" altLang="es-ES" sz="3200" dirty="0" err="1">
                <a:solidFill>
                  <a:srgbClr val="000000"/>
                </a:solidFill>
              </a:rPr>
              <a:t>Insuficiencia</a:t>
            </a:r>
            <a:r>
              <a:rPr lang="en-GB" altLang="es-ES" sz="3200" dirty="0">
                <a:solidFill>
                  <a:srgbClr val="000000"/>
                </a:solidFill>
              </a:rPr>
              <a:t> renal   </a:t>
            </a:r>
            <a:r>
              <a:rPr lang="en-GB" altLang="es-ES" sz="3200" dirty="0" err="1">
                <a:solidFill>
                  <a:srgbClr val="000000"/>
                </a:solidFill>
              </a:rPr>
              <a:t>insipiente</a:t>
            </a:r>
            <a:endParaRPr lang="en-GB" altLang="es-ES" sz="32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</a:pPr>
            <a:endParaRPr lang="en-GB" altLang="es-ES" sz="32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GB" altLang="es-ES" sz="3200" dirty="0">
                <a:solidFill>
                  <a:srgbClr val="000000"/>
                </a:solidFill>
              </a:rPr>
              <a:t>        -</a:t>
            </a:r>
            <a:r>
              <a:rPr lang="en-GB" altLang="es-ES" sz="3200" dirty="0" err="1">
                <a:solidFill>
                  <a:srgbClr val="000000"/>
                </a:solidFill>
              </a:rPr>
              <a:t>hidronefrosis</a:t>
            </a:r>
            <a:endParaRPr lang="en-GB" altLang="es-ES" sz="32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</a:pPr>
            <a:endParaRPr lang="en-GB" altLang="es-ES" sz="32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GB" altLang="es-ES" sz="3200" dirty="0">
                <a:solidFill>
                  <a:srgbClr val="000000"/>
                </a:solidFill>
              </a:rPr>
              <a:t>        -</a:t>
            </a:r>
            <a:r>
              <a:rPr lang="en-GB" altLang="es-ES" sz="3200" dirty="0" err="1">
                <a:solidFill>
                  <a:srgbClr val="000000"/>
                </a:solidFill>
              </a:rPr>
              <a:t>toxicidad</a:t>
            </a:r>
            <a:r>
              <a:rPr lang="en-GB" altLang="es-ES" sz="3200" dirty="0">
                <a:solidFill>
                  <a:srgbClr val="000000"/>
                </a:solidFill>
              </a:rPr>
              <a:t> </a:t>
            </a:r>
            <a:r>
              <a:rPr lang="en-GB" altLang="es-ES" sz="3200" dirty="0" err="1">
                <a:solidFill>
                  <a:srgbClr val="000000"/>
                </a:solidFill>
              </a:rPr>
              <a:t>por</a:t>
            </a:r>
            <a:r>
              <a:rPr lang="en-GB" altLang="es-ES" sz="3200" dirty="0">
                <a:solidFill>
                  <a:srgbClr val="000000"/>
                </a:solidFill>
              </a:rPr>
              <a:t> </a:t>
            </a:r>
            <a:r>
              <a:rPr lang="en-GB" altLang="es-ES" sz="3200" dirty="0" err="1">
                <a:solidFill>
                  <a:srgbClr val="000000"/>
                </a:solidFill>
              </a:rPr>
              <a:t>azufre</a:t>
            </a:r>
            <a:endParaRPr lang="en-GB" altLang="es-ES" sz="32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</a:pPr>
            <a:endParaRPr lang="en-GB" altLang="es-ES" sz="32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GB" altLang="es-ES" sz="3200" dirty="0">
                <a:solidFill>
                  <a:srgbClr val="000000"/>
                </a:solidFill>
              </a:rPr>
              <a:t>        -</a:t>
            </a:r>
            <a:r>
              <a:rPr lang="es-ES" altLang="es-ES" sz="3200" dirty="0" err="1">
                <a:solidFill>
                  <a:srgbClr val="000000"/>
                </a:solidFill>
              </a:rPr>
              <a:t>hipoaldosteronismo</a:t>
            </a:r>
            <a:endParaRPr lang="es-ES" altLang="es-E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1576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7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25" y="214314"/>
            <a:ext cx="8229600" cy="98107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</a:t>
            </a:r>
          </a:p>
        </p:txBody>
      </p:sp>
      <p:sp>
        <p:nvSpPr>
          <p:cNvPr id="336898" name="Rectangle 2"/>
          <p:cNvSpPr>
            <a:spLocks noGrp="1" noChangeArrowheads="1"/>
          </p:cNvSpPr>
          <p:nvPr>
            <p:ph idx="1"/>
          </p:nvPr>
        </p:nvSpPr>
        <p:spPr>
          <a:xfrm>
            <a:off x="1919288" y="1223964"/>
            <a:ext cx="8229600" cy="5329237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/>
              <a:t>_</a:t>
            </a:r>
            <a:r>
              <a:rPr lang="es-ES" altLang="es-ES" smtClean="0"/>
              <a:t>Tratar la causa que la originó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mtClean="0"/>
              <a:t>_Administrar sustancias alcalinizantes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b="1" smtClean="0"/>
              <a:t>   CON IONOGRAMA: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mtClean="0"/>
              <a:t>     -Bicarbonato de sodio ampollas de 20 ml al 4 y 8% con 9,5 y 19 mEq del producto respectivamente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mtClean="0"/>
              <a:t>           </a:t>
            </a:r>
            <a:r>
              <a:rPr lang="es-ES" altLang="es-ES" b="1" smtClean="0"/>
              <a:t>mEq = EB .peso en Kg. 0,3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mtClean="0"/>
              <a:t>     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mtClean="0"/>
              <a:t>    -Otra formula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mtClean="0"/>
              <a:t>     ml de NaCO3H al 4% para administrar: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mtClean="0"/>
              <a:t>                     </a:t>
            </a:r>
            <a:r>
              <a:rPr lang="es-ES" altLang="es-ES" b="1" smtClean="0"/>
              <a:t>(35 - reserva alcalina) . peso  (Kg). 0,6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152260452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5" name="1 Rectángulo"/>
          <p:cNvSpPr>
            <a:spLocks noChangeArrowheads="1"/>
          </p:cNvSpPr>
          <p:nvPr/>
        </p:nvSpPr>
        <p:spPr bwMode="auto">
          <a:xfrm>
            <a:off x="2309813" y="1000125"/>
            <a:ext cx="7643812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s-ES" altLang="es-ES" sz="3200" b="1">
                <a:latin typeface="Calibri" panose="020F0502020204030204" pitchFamily="34" charset="0"/>
              </a:rPr>
              <a:t>SOLO CON DIAGNÓSTICO CLÍNICO: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endParaRPr lang="es-ES" altLang="es-ES" sz="3200" b="1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s-ES" altLang="es-ES" sz="3200">
                <a:latin typeface="Calibri" panose="020F0502020204030204" pitchFamily="34" charset="0"/>
              </a:rPr>
              <a:t>7 ml de bicarbonato de sodio al 4%/ Kg. de peso del paciente</a:t>
            </a:r>
          </a:p>
        </p:txBody>
      </p:sp>
    </p:spTree>
    <p:extLst>
      <p:ext uri="{BB962C8B-B14F-4D97-AF65-F5344CB8AC3E}">
        <p14:creationId xmlns:p14="http://schemas.microsoft.com/office/powerpoint/2010/main" val="1603281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04814"/>
            <a:ext cx="8229600" cy="1800225"/>
          </a:xfrm>
        </p:spPr>
        <p:txBody>
          <a:bodyPr vert="horz" lIns="90000" tIns="46800" rIns="90000" bIns="46800" rtlCol="0" anchor="ctr">
            <a:noAutofit/>
          </a:bodyPr>
          <a:lstStyle/>
          <a:p>
            <a:pPr marL="325438" indent="-325438" algn="just" defTabSz="449263"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en-GB" altLang="es-E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Concentración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de H+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libres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disociados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determinan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acides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alcalinidad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y se lo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expresa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el Log(–) de [H+].</a:t>
            </a:r>
          </a:p>
        </p:txBody>
      </p:sp>
      <p:pic>
        <p:nvPicPr>
          <p:cNvPr id="33792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588" y="2182814"/>
            <a:ext cx="5618162" cy="398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6500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55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37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69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25" y="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ALCALOSIS METABÓLICA</a:t>
            </a:r>
          </a:p>
        </p:txBody>
      </p:sp>
      <p:sp>
        <p:nvSpPr>
          <p:cNvPr id="339970" name="Rectangle 2"/>
          <p:cNvSpPr>
            <a:spLocks noGrp="1" noChangeArrowheads="1"/>
          </p:cNvSpPr>
          <p:nvPr>
            <p:ph idx="1"/>
          </p:nvPr>
        </p:nvSpPr>
        <p:spPr>
          <a:xfrm>
            <a:off x="1952625" y="1428750"/>
            <a:ext cx="8229600" cy="2357438"/>
          </a:xfrm>
        </p:spPr>
        <p:txBody>
          <a:bodyPr/>
          <a:lstStyle/>
          <a:p>
            <a:pPr algn="just"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Proceso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caracterizado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por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ganancia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una</a:t>
            </a:r>
            <a:r>
              <a:rPr lang="en-GB" altLang="es-ES" dirty="0" smtClean="0"/>
              <a:t> base </a:t>
            </a:r>
            <a:r>
              <a:rPr lang="en-GB" altLang="es-ES" dirty="0" err="1" smtClean="0"/>
              <a:t>fuerte</a:t>
            </a:r>
            <a:r>
              <a:rPr lang="en-GB" altLang="es-ES" dirty="0" smtClean="0"/>
              <a:t>, la </a:t>
            </a:r>
            <a:r>
              <a:rPr lang="en-GB" altLang="es-ES" dirty="0" err="1" smtClean="0"/>
              <a:t>pérdida</a:t>
            </a:r>
            <a:r>
              <a:rPr lang="en-GB" altLang="es-ES" dirty="0" smtClean="0"/>
              <a:t> de un </a:t>
            </a:r>
            <a:r>
              <a:rPr lang="en-GB" altLang="es-ES" dirty="0" err="1" smtClean="0"/>
              <a:t>ácido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fuerte</a:t>
            </a:r>
            <a:r>
              <a:rPr lang="en-GB" altLang="es-ES" dirty="0" smtClean="0"/>
              <a:t>, o la </a:t>
            </a:r>
            <a:r>
              <a:rPr lang="en-GB" altLang="es-ES" dirty="0" err="1" smtClean="0"/>
              <a:t>ganancia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exógena</a:t>
            </a:r>
            <a:r>
              <a:rPr lang="en-GB" altLang="es-ES" dirty="0" smtClean="0"/>
              <a:t> de HCO3 </a:t>
            </a:r>
            <a:r>
              <a:rPr lang="en-GB" altLang="es-ES" dirty="0" err="1" smtClean="0"/>
              <a:t>por</a:t>
            </a:r>
            <a:r>
              <a:rPr lang="en-GB" altLang="es-ES" dirty="0" smtClean="0"/>
              <a:t> los </a:t>
            </a:r>
            <a:r>
              <a:rPr lang="en-GB" altLang="es-ES" dirty="0" err="1" smtClean="0"/>
              <a:t>líquidos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extracelulares</a:t>
            </a: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2711265564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7" name="1 Rectángulo"/>
          <p:cNvSpPr>
            <a:spLocks noChangeArrowheads="1"/>
          </p:cNvSpPr>
          <p:nvPr/>
        </p:nvSpPr>
        <p:spPr bwMode="auto">
          <a:xfrm>
            <a:off x="1809750" y="1000125"/>
            <a:ext cx="8572500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  <a:spcBef>
                <a:spcPts val="500"/>
              </a:spcBef>
            </a:pPr>
            <a:r>
              <a:rPr lang="en-GB" altLang="es-ES" sz="4000" b="1" dirty="0"/>
              <a:t>FISIOPATOLOGÍA:   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r>
              <a:rPr lang="en-GB" altLang="es-ES" sz="3200" dirty="0" err="1"/>
              <a:t>Aumento</a:t>
            </a:r>
            <a:r>
              <a:rPr lang="en-GB" altLang="es-ES" sz="3200" dirty="0"/>
              <a:t> de la </a:t>
            </a:r>
            <a:r>
              <a:rPr lang="en-GB" altLang="es-ES" sz="3200" dirty="0" err="1"/>
              <a:t>excreción</a:t>
            </a:r>
            <a:r>
              <a:rPr lang="en-GB" altLang="es-ES" sz="3200" dirty="0"/>
              <a:t> renal de </a:t>
            </a:r>
            <a:r>
              <a:rPr lang="en-GB" altLang="es-ES" sz="3200" dirty="0" err="1"/>
              <a:t>ácidos</a:t>
            </a:r>
            <a:r>
              <a:rPr lang="en-GB" altLang="es-ES" sz="3200" dirty="0"/>
              <a:t>.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r>
              <a:rPr lang="en-GB" altLang="es-ES" sz="3200" dirty="0" err="1"/>
              <a:t>Retención</a:t>
            </a:r>
            <a:r>
              <a:rPr lang="en-GB" altLang="es-ES" sz="3200" dirty="0"/>
              <a:t> renal del </a:t>
            </a:r>
            <a:r>
              <a:rPr lang="en-GB" altLang="es-ES" sz="3200" dirty="0" err="1"/>
              <a:t>bicarbonato</a:t>
            </a:r>
            <a:endParaRPr lang="en-GB" altLang="es-ES" sz="3200" dirty="0"/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r>
              <a:rPr lang="en-GB" altLang="es-ES" sz="3200" dirty="0" err="1"/>
              <a:t>Aumento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mineralocorticoides</a:t>
            </a:r>
            <a:r>
              <a:rPr lang="en-GB" altLang="es-ES" sz="3200" dirty="0"/>
              <a:t>:  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r>
              <a:rPr lang="en-GB" altLang="es-ES" sz="3200" dirty="0"/>
              <a:t>          </a:t>
            </a:r>
            <a:r>
              <a:rPr lang="en-GB" altLang="es-ES" sz="3200" dirty="0" err="1"/>
              <a:t>Aldosteronismo</a:t>
            </a:r>
            <a:r>
              <a:rPr lang="en-GB" altLang="es-ES" sz="3200" dirty="0"/>
              <a:t>.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r>
              <a:rPr lang="en-GB" altLang="es-ES" sz="3200" dirty="0"/>
              <a:t>         </a:t>
            </a:r>
            <a:r>
              <a:rPr lang="en-GB" altLang="es-ES" sz="3200" dirty="0" err="1"/>
              <a:t>Déficit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hormona</a:t>
            </a:r>
            <a:r>
              <a:rPr lang="en-GB" altLang="es-ES" sz="3200" dirty="0"/>
              <a:t> </a:t>
            </a:r>
            <a:r>
              <a:rPr lang="en-GB" altLang="es-ES" sz="3200" dirty="0" err="1"/>
              <a:t>paratiroidea</a:t>
            </a:r>
            <a:r>
              <a:rPr lang="en-GB" altLang="es-ES" sz="3200" dirty="0"/>
              <a:t>.                    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r>
              <a:rPr lang="en-GB" altLang="es-ES" sz="3200" dirty="0"/>
              <a:t>         </a:t>
            </a:r>
            <a:r>
              <a:rPr lang="en-GB" altLang="es-ES" sz="3200" dirty="0" err="1"/>
              <a:t>Ingesta</a:t>
            </a:r>
            <a:r>
              <a:rPr lang="en-GB" altLang="es-ES" sz="3200" dirty="0"/>
              <a:t> </a:t>
            </a:r>
            <a:r>
              <a:rPr lang="en-GB" altLang="es-ES" sz="3200" dirty="0" err="1"/>
              <a:t>exagerada</a:t>
            </a:r>
            <a:r>
              <a:rPr lang="en-GB" altLang="es-ES" sz="3200" dirty="0"/>
              <a:t> de  </a:t>
            </a:r>
            <a:r>
              <a:rPr lang="en-GB" altLang="es-ES" sz="3200" dirty="0" err="1"/>
              <a:t>álcalis</a:t>
            </a:r>
            <a:r>
              <a:rPr lang="en-GB" altLang="es-ES" sz="3200" dirty="0"/>
              <a:t>.         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</a:pPr>
            <a:r>
              <a:rPr lang="en-GB" altLang="es-ES" sz="3200" dirty="0"/>
              <a:t>         </a:t>
            </a:r>
            <a:r>
              <a:rPr lang="en-GB" altLang="es-ES" sz="3200" dirty="0" err="1"/>
              <a:t>Vómitos</a:t>
            </a:r>
            <a:r>
              <a:rPr lang="en-GB" altLang="es-ES" sz="3200" dirty="0"/>
              <a:t>, </a:t>
            </a:r>
            <a:r>
              <a:rPr lang="en-GB" altLang="es-ES" sz="3200" dirty="0" err="1"/>
              <a:t>aspiraciones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gástricas</a:t>
            </a:r>
            <a:r>
              <a:rPr lang="en-GB" altLang="es-E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24068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1" name="Rectangle 1"/>
          <p:cNvSpPr>
            <a:spLocks noGrp="1" noChangeArrowheads="1"/>
          </p:cNvSpPr>
          <p:nvPr>
            <p:ph type="title"/>
          </p:nvPr>
        </p:nvSpPr>
        <p:spPr>
          <a:xfrm>
            <a:off x="1809750" y="1143000"/>
            <a:ext cx="4292600" cy="51435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323850" indent="-323850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smtClean="0"/>
              <a:t>PATRÓN HEMOGASOMÉTRICO:</a:t>
            </a:r>
            <a:br>
              <a:rPr lang="en-GB" altLang="es-ES" b="1" smtClean="0"/>
            </a:br>
            <a:r>
              <a:rPr lang="en-GB" altLang="es-ES" sz="2400"/>
              <a:t/>
            </a:r>
            <a:br>
              <a:rPr lang="en-GB" altLang="es-ES" sz="2400"/>
            </a:br>
            <a:r>
              <a:rPr lang="en-GB" altLang="es-ES" sz="2400"/>
              <a:t> </a:t>
            </a:r>
            <a:r>
              <a:rPr lang="en-GB" altLang="es-ES" sz="3200"/>
              <a:t>pH            aumentado</a:t>
            </a:r>
            <a:br>
              <a:rPr lang="en-GB" altLang="es-ES" sz="3200"/>
            </a:br>
            <a:r>
              <a:rPr lang="en-GB" altLang="es-ES" sz="3200"/>
              <a:t> PCO2       aumentada </a:t>
            </a:r>
            <a:br>
              <a:rPr lang="en-GB" altLang="es-ES" sz="3200"/>
            </a:br>
            <a:r>
              <a:rPr lang="en-GB" altLang="es-ES" sz="3200"/>
              <a:t> SB            aumentado</a:t>
            </a:r>
            <a:br>
              <a:rPr lang="en-GB" altLang="es-ES" sz="3200"/>
            </a:br>
            <a:r>
              <a:rPr lang="en-GB" altLang="es-ES" sz="3200"/>
              <a:t>EB             positivo</a:t>
            </a:r>
          </a:p>
        </p:txBody>
      </p:sp>
      <p:sp>
        <p:nvSpPr>
          <p:cNvPr id="34304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6381750" y="1143000"/>
            <a:ext cx="4038600" cy="5143500"/>
          </a:xfrm>
          <a:solidFill>
            <a:srgbClr val="FF6699"/>
          </a:solidFill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200" b="1"/>
          </a:p>
          <a:p>
            <a:pPr algn="ctr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b="1"/>
              <a:t>PATRÓN ELECTROLÍTICO:</a:t>
            </a:r>
          </a:p>
          <a:p>
            <a:pPr algn="ctr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400"/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Na   normal o aumentado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Cl.    disminuido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K    disminuido</a:t>
            </a:r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7973195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89" name="Rectangle 1"/>
          <p:cNvSpPr>
            <a:spLocks noGrp="1" noChangeArrowheads="1"/>
          </p:cNvSpPr>
          <p:nvPr>
            <p:ph type="title"/>
          </p:nvPr>
        </p:nvSpPr>
        <p:spPr>
          <a:xfrm>
            <a:off x="2081213" y="500063"/>
            <a:ext cx="8229600" cy="1312862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ESTADO DEL FACTOR COMPENSADOR</a:t>
            </a:r>
          </a:p>
        </p:txBody>
      </p:sp>
      <p:sp>
        <p:nvSpPr>
          <p:cNvPr id="345090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974851"/>
            <a:ext cx="8229600" cy="4525963"/>
          </a:xfrm>
        </p:spPr>
        <p:txBody>
          <a:bodyPr/>
          <a:lstStyle/>
          <a:p>
            <a:pPr algn="just">
              <a:lnSpc>
                <a:spcPct val="80000"/>
              </a:lnSpc>
              <a:spcBef>
                <a:spcPts val="9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Mediante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fórmula</a:t>
            </a:r>
            <a:r>
              <a:rPr lang="en-GB" altLang="es-ES" dirty="0" smtClean="0"/>
              <a:t>: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smtClean="0"/>
              <a:t>PaCO2= 0,9 (HCO3) + 9 </a:t>
            </a:r>
            <a:r>
              <a:rPr lang="en-GB" altLang="es-ES" b="1" dirty="0" smtClean="0">
                <a:cs typeface="Tahoma" panose="020B0604030504040204" pitchFamily="34" charset="0"/>
              </a:rPr>
              <a:t>± </a:t>
            </a:r>
            <a:r>
              <a:rPr lang="en-GB" altLang="es-ES" b="1" dirty="0" smtClean="0"/>
              <a:t>2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b="1" dirty="0" smtClean="0"/>
          </a:p>
          <a:p>
            <a:pPr algn="just"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          Si el SB = 40 </a:t>
            </a:r>
            <a:r>
              <a:rPr lang="en-GB" altLang="es-ES" dirty="0" err="1" smtClean="0"/>
              <a:t>meq</a:t>
            </a:r>
            <a:r>
              <a:rPr lang="en-GB" altLang="es-ES" dirty="0" smtClean="0"/>
              <a:t>/L: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 algn="just"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                   Normal = 43 y 47 mmHg.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Alcalosis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respiratoria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sobreañadida</a:t>
            </a:r>
            <a:r>
              <a:rPr lang="en-GB" altLang="es-ES" dirty="0" smtClean="0"/>
              <a:t> = &lt;43 mmHg.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Acidosis </a:t>
            </a:r>
            <a:r>
              <a:rPr lang="en-GB" altLang="es-ES" dirty="0" err="1" smtClean="0"/>
              <a:t>respiratoria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sobreañadida</a:t>
            </a:r>
            <a:r>
              <a:rPr lang="en-GB" altLang="es-ES" dirty="0" smtClean="0"/>
              <a:t> = &gt;47 mmHg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      </a:t>
            </a:r>
            <a:r>
              <a:rPr lang="en-GB" altLang="es-ES" dirty="0" err="1" smtClean="0"/>
              <a:t>Límite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elevación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compensación</a:t>
            </a:r>
            <a:r>
              <a:rPr lang="en-GB" altLang="es-ES" dirty="0" smtClean="0"/>
              <a:t> = 55 a 60 mmHg</a:t>
            </a:r>
          </a:p>
        </p:txBody>
      </p:sp>
    </p:spTree>
    <p:extLst>
      <p:ext uri="{BB962C8B-B14F-4D97-AF65-F5344CB8AC3E}">
        <p14:creationId xmlns:p14="http://schemas.microsoft.com/office/powerpoint/2010/main" val="2809237936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429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/>
              <a:t>CUADRO CLÍNICO</a:t>
            </a:r>
          </a:p>
        </p:txBody>
      </p:sp>
      <p:sp>
        <p:nvSpPr>
          <p:cNvPr id="347138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229600" cy="4614863"/>
          </a:xfrm>
        </p:spPr>
        <p:txBody>
          <a:bodyPr/>
          <a:lstStyle/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Respiración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lenta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y superficial.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Hipertonía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muscular: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tetania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fasiculaciones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Confusión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irritabilidad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graves coma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Alargamiento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intervalo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QT,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aparecen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ondas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U .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Arritmias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400" dirty="0"/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400" dirty="0"/>
          </a:p>
        </p:txBody>
      </p:sp>
    </p:spTree>
    <p:extLst>
      <p:ext uri="{BB962C8B-B14F-4D97-AF65-F5344CB8AC3E}">
        <p14:creationId xmlns:p14="http://schemas.microsoft.com/office/powerpoint/2010/main" val="17635585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5" name="Rectangle 1"/>
          <p:cNvSpPr>
            <a:spLocks noGrp="1" noChangeArrowheads="1"/>
          </p:cNvSpPr>
          <p:nvPr>
            <p:ph type="title"/>
          </p:nvPr>
        </p:nvSpPr>
        <p:spPr>
          <a:xfrm>
            <a:off x="1881188" y="0"/>
            <a:ext cx="8229600" cy="85725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</a:t>
            </a:r>
          </a:p>
        </p:txBody>
      </p:sp>
      <p:sp>
        <p:nvSpPr>
          <p:cNvPr id="349186" name="Rectangle 2"/>
          <p:cNvSpPr>
            <a:spLocks noGrp="1" noChangeArrowheads="1"/>
          </p:cNvSpPr>
          <p:nvPr>
            <p:ph idx="1"/>
          </p:nvPr>
        </p:nvSpPr>
        <p:spPr>
          <a:xfrm>
            <a:off x="1952625" y="1071563"/>
            <a:ext cx="8229600" cy="4997450"/>
          </a:xfrm>
        </p:spPr>
        <p:txBody>
          <a:bodyPr/>
          <a:lstStyle/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Alcalosis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metabólica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cloruro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respondedora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9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Cuando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el pH &lt; 7,60 :</a:t>
            </a:r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Restaurar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volumen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extracelular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disminuido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Tratar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suprimir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el factor causal.</a:t>
            </a:r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Corregir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hipocaliemia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cloruro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potasio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ar-SA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-Con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edema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pulmonar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o en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miembros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inferiores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acetozolamida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250 mg EV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horas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Si no se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controlar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pérdidas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gástricas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ranitidina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famotidina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946110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3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25" y="357189"/>
            <a:ext cx="8229600" cy="5595937"/>
          </a:xfrm>
        </p:spPr>
        <p:txBody>
          <a:bodyPr>
            <a:noAutofit/>
          </a:bodyPr>
          <a:lstStyle/>
          <a:p>
            <a:pPr marL="323850" indent="-323850">
              <a:lnSpc>
                <a:spcPct val="80000"/>
              </a:lnSpc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CUANDO EL PH = &gt; 7,60 :</a:t>
            </a:r>
            <a:br>
              <a:rPr lang="en-GB" altLang="es-E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s-E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Cloruro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amonio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ampollas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de 20 ml con 8,5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mEq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 se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administra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mitad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dosis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calculada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dextrosa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al 5% 12 a 24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horas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 no en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pctes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Con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disfunción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hepática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b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Ácido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clorhídrico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(100 ml en 900 ml de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dextrosa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al 5%= 100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mEq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b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Clorhidrato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lisina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y de 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arginina</a:t>
            </a: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GB" altLang="es-E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Hemodiálisis</a:t>
            </a:r>
            <a:endParaRPr lang="en-GB" altLang="es-E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864858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571500"/>
            <a:ext cx="8229600" cy="1143000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ALCALOSIS METABÓLICA CLORURO RESISTENTE </a:t>
            </a:r>
          </a:p>
        </p:txBody>
      </p:sp>
      <p:sp>
        <p:nvSpPr>
          <p:cNvPr id="353282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974851"/>
            <a:ext cx="8229600" cy="4525963"/>
          </a:xfrm>
        </p:spPr>
        <p:txBody>
          <a:bodyPr/>
          <a:lstStyle/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Espironolactona</a:t>
            </a: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(300 a 600 mg./día)</a:t>
            </a:r>
            <a:r>
              <a:rPr lang="ar-SA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s-ES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Triamterene</a:t>
            </a: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200 a 300 mg./día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Corregir </a:t>
            </a:r>
            <a:r>
              <a:rPr lang="es-ES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hipomagnesemia</a:t>
            </a: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o hipocalcemia que pueden asociarse.</a:t>
            </a: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Eliminar la </a:t>
            </a:r>
            <a:r>
              <a:rPr lang="es-ES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fainted</a:t>
            </a: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mineralocorticoide</a:t>
            </a:r>
            <a:endParaRPr lang="es-ES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s-ES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adenomectomia</a:t>
            </a: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suprarrenal en el </a:t>
            </a:r>
            <a:r>
              <a:rPr lang="es-ES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hiperaldosteronismo</a:t>
            </a: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primario)</a:t>
            </a:r>
            <a:r>
              <a:rPr lang="ar-SA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s-ES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528888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2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1179513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ACIDOSIS RESPIRATORIA</a:t>
            </a:r>
          </a:p>
        </p:txBody>
      </p:sp>
      <p:sp>
        <p:nvSpPr>
          <p:cNvPr id="355330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505075"/>
            <a:ext cx="8229600" cy="2566988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Disminución primaria del grado de ventilación pulmonar con incremento  de la PaCO2 que tiene una evolución aguda o crónica</a:t>
            </a:r>
          </a:p>
        </p:txBody>
      </p:sp>
    </p:spTree>
    <p:extLst>
      <p:ext uri="{BB962C8B-B14F-4D97-AF65-F5344CB8AC3E}">
        <p14:creationId xmlns:p14="http://schemas.microsoft.com/office/powerpoint/2010/main" val="369422150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7" name="Text Box 1"/>
          <p:cNvSpPr txBox="1">
            <a:spLocks noChangeArrowheads="1"/>
          </p:cNvSpPr>
          <p:nvPr/>
        </p:nvSpPr>
        <p:spPr bwMode="auto">
          <a:xfrm>
            <a:off x="1809750" y="549276"/>
            <a:ext cx="4286250" cy="5832475"/>
          </a:xfrm>
          <a:prstGeom prst="rect">
            <a:avLst/>
          </a:prstGeom>
          <a:solidFill>
            <a:srgbClr val="FF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23850" indent="-323850"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700"/>
              </a:spcBef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</a:rPr>
              <a:t>PATRÓN HEMOGASOMÉTRICO:</a:t>
            </a:r>
          </a:p>
          <a:p>
            <a:pPr>
              <a:spcBef>
                <a:spcPts val="700"/>
              </a:spcBef>
            </a:pPr>
            <a:endParaRPr lang="en-GB" altLang="es-ES" sz="28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500"/>
              </a:spcBef>
            </a:pPr>
            <a:r>
              <a:rPr lang="en-GB" altLang="es-ES" sz="28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pH        disminuido</a:t>
            </a:r>
          </a:p>
          <a:p>
            <a:pPr algn="just">
              <a:spcBef>
                <a:spcPts val="500"/>
              </a:spcBef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 PCO2    aumentada</a:t>
            </a:r>
          </a:p>
          <a:p>
            <a:pPr algn="just">
              <a:spcBef>
                <a:spcPts val="500"/>
              </a:spcBef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 SB        normal o aumentada</a:t>
            </a:r>
          </a:p>
          <a:p>
            <a:pPr algn="just">
              <a:spcBef>
                <a:spcPts val="500"/>
              </a:spcBef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EB        normal o positivo </a:t>
            </a:r>
          </a:p>
          <a:p>
            <a:pPr>
              <a:spcBef>
                <a:spcPts val="500"/>
              </a:spcBef>
            </a:pPr>
            <a:endParaRPr lang="en-GB" altLang="es-ES" sz="2000">
              <a:solidFill>
                <a:srgbClr val="000000"/>
              </a:solidFill>
            </a:endParaRPr>
          </a:p>
        </p:txBody>
      </p:sp>
      <p:sp>
        <p:nvSpPr>
          <p:cNvPr id="357378" name="Text Box 2"/>
          <p:cNvSpPr txBox="1">
            <a:spLocks noChangeArrowheads="1"/>
          </p:cNvSpPr>
          <p:nvPr/>
        </p:nvSpPr>
        <p:spPr bwMode="auto">
          <a:xfrm>
            <a:off x="6415088" y="549276"/>
            <a:ext cx="4038600" cy="5832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23850" indent="-323850"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1525" algn="l"/>
                <a:tab pos="1220788" algn="l"/>
                <a:tab pos="1670050" algn="l"/>
                <a:tab pos="2119313" algn="l"/>
                <a:tab pos="2568575" algn="l"/>
                <a:tab pos="3017838" algn="l"/>
                <a:tab pos="3467100" algn="l"/>
                <a:tab pos="3916363" algn="l"/>
                <a:tab pos="4365625" algn="l"/>
                <a:tab pos="4814888" algn="l"/>
                <a:tab pos="5264150" algn="l"/>
                <a:tab pos="5713413" algn="l"/>
                <a:tab pos="6162675" algn="l"/>
                <a:tab pos="6611938" algn="l"/>
                <a:tab pos="7061200" algn="l"/>
                <a:tab pos="7510463" algn="l"/>
                <a:tab pos="7959725" algn="l"/>
                <a:tab pos="8408988" algn="l"/>
                <a:tab pos="8858250" algn="l"/>
                <a:tab pos="9307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ts val="700"/>
              </a:spcBef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</a:rPr>
              <a:t>PATRÓN ELECTROLÍTICO:</a:t>
            </a:r>
          </a:p>
          <a:p>
            <a:pPr>
              <a:spcBef>
                <a:spcPts val="700"/>
              </a:spcBef>
            </a:pPr>
            <a:endParaRPr lang="en-GB" altLang="es-ES" sz="32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500"/>
              </a:spcBef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Na      normal o aumentado</a:t>
            </a:r>
          </a:p>
          <a:p>
            <a:pPr algn="just">
              <a:spcBef>
                <a:spcPts val="500"/>
              </a:spcBef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Cl.       disminuido </a:t>
            </a:r>
          </a:p>
          <a:p>
            <a:pPr algn="just">
              <a:spcBef>
                <a:spcPts val="500"/>
              </a:spcBef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</a:rPr>
              <a:t>K         normal o aumentado</a:t>
            </a:r>
          </a:p>
          <a:p>
            <a:pPr algn="ctr">
              <a:spcBef>
                <a:spcPts val="700"/>
              </a:spcBef>
              <a:buClr>
                <a:srgbClr val="FFFFFF"/>
              </a:buClr>
            </a:pPr>
            <a:endParaRPr lang="en-GB" altLang="es-ES" sz="2800">
              <a:solidFill>
                <a:srgbClr val="FFFFFF"/>
              </a:solidFill>
            </a:endParaRPr>
          </a:p>
          <a:p>
            <a:pPr>
              <a:spcBef>
                <a:spcPts val="700"/>
              </a:spcBef>
              <a:buClr>
                <a:srgbClr val="FFFFFF"/>
              </a:buClr>
            </a:pPr>
            <a:endParaRPr lang="en-GB" altLang="es-ES" sz="2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7937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7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25" y="642939"/>
            <a:ext cx="8229600" cy="1120775"/>
          </a:xfrm>
        </p:spPr>
        <p:txBody>
          <a:bodyPr vert="horz" lIns="90000" tIns="46800" rIns="90000" bIns="46800" rtlCol="0" anchor="ctr">
            <a:normAutofit fontScale="90000"/>
          </a:bodyPr>
          <a:lstStyle/>
          <a:p>
            <a:pPr algn="ctr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CONCEPTO DE EQUILIBRIO ÁCIDO-BÁSICO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>
          <a:xfrm>
            <a:off x="2024063" y="2500313"/>
            <a:ext cx="8229600" cy="2857500"/>
          </a:xfrm>
        </p:spPr>
        <p:txBody>
          <a:bodyPr vert="horz" lIns="90000" tIns="46800" rIns="90000" bIns="46800" rtlCol="0">
            <a:normAutofit/>
          </a:bodyPr>
          <a:lstStyle/>
          <a:p>
            <a:pPr marL="325438" indent="-325438" algn="just"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Situación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equilibrio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establecido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entre el balance entre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ácidos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y bases de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sangre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consecuencia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interacción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los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mecanismos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defensa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nuestro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organismo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2402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25" y="642938"/>
            <a:ext cx="8229600" cy="1312862"/>
          </a:xfrm>
          <a:ln>
            <a:miter/>
          </a:ln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4000" b="1"/>
              <a:t>ESTADO DEL FACTOR COMPENSADOR</a:t>
            </a:r>
            <a:endParaRPr lang="es-ES" altLang="es-ES" sz="4000"/>
          </a:p>
        </p:txBody>
      </p:sp>
      <p:sp>
        <p:nvSpPr>
          <p:cNvPr id="359426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143126"/>
            <a:ext cx="8229600" cy="4525963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El análisis del factor compensador (HCO3)</a:t>
            </a:r>
            <a:r>
              <a:rPr lang="ar-SA" altLang="es-ES" smtClean="0"/>
              <a:t>‏</a:t>
            </a:r>
            <a:endParaRPr lang="en-GB" altLang="es-ES" smtClean="0"/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 mediante la fórmula: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-EN PROCESO AGUDO : 30 mEq/l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/>
              <a:t>HCO3= 25+(1 </a:t>
            </a:r>
            <a:r>
              <a:rPr lang="en-GB" altLang="es-ES">
                <a:cs typeface="Tahoma" panose="020B0604030504040204" pitchFamily="34" charset="0"/>
              </a:rPr>
              <a:t>±</a:t>
            </a:r>
            <a:r>
              <a:rPr lang="en-GB" altLang="es-ES"/>
              <a:t> 0,75 . PaCO2 medida – 40 /10)</a:t>
            </a:r>
            <a:r>
              <a:rPr lang="ar-SA" altLang="es-ES"/>
              <a:t>‏</a:t>
            </a:r>
            <a:endParaRPr lang="en-GB" altLang="es-ES"/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-EN PROCESO ESTABLES: 40 meq/L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/>
              <a:t>HCO3= 25+(4 x PaCO2 medida – 40 </a:t>
            </a:r>
            <a:r>
              <a:rPr lang="en-GB" altLang="es-ES">
                <a:cs typeface="Tahoma" panose="020B0604030504040204" pitchFamily="34" charset="0"/>
              </a:rPr>
              <a:t>±</a:t>
            </a:r>
            <a:r>
              <a:rPr lang="en-GB" altLang="es-ES"/>
              <a:t> 4  )</a:t>
            </a:r>
            <a:r>
              <a:rPr lang="ar-SA" altLang="es-ES"/>
              <a:t>‏</a:t>
            </a:r>
            <a:endParaRPr lang="en-GB" altLang="es-ES"/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                           </a:t>
            </a:r>
            <a:r>
              <a:rPr lang="en-GB" altLang="es-ES"/>
              <a:t>10</a:t>
            </a:r>
          </a:p>
        </p:txBody>
      </p:sp>
      <p:sp>
        <p:nvSpPr>
          <p:cNvPr id="359427" name="Line 3"/>
          <p:cNvSpPr>
            <a:spLocks noChangeShapeType="1"/>
          </p:cNvSpPr>
          <p:nvPr/>
        </p:nvSpPr>
        <p:spPr bwMode="auto">
          <a:xfrm>
            <a:off x="4656138" y="4868864"/>
            <a:ext cx="3744912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278892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3" name="Rectangle 1"/>
          <p:cNvSpPr>
            <a:spLocks noGrp="1" noChangeArrowheads="1"/>
          </p:cNvSpPr>
          <p:nvPr>
            <p:ph type="title"/>
          </p:nvPr>
        </p:nvSpPr>
        <p:spPr>
          <a:xfrm>
            <a:off x="2024063" y="285751"/>
            <a:ext cx="8229600" cy="71437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CUADRO CLÍNICO</a:t>
            </a:r>
          </a:p>
        </p:txBody>
      </p:sp>
      <p:sp>
        <p:nvSpPr>
          <p:cNvPr id="361474" name="Rectangle 2"/>
          <p:cNvSpPr>
            <a:spLocks noGrp="1" noChangeArrowheads="1"/>
          </p:cNvSpPr>
          <p:nvPr>
            <p:ph idx="1"/>
          </p:nvPr>
        </p:nvSpPr>
        <p:spPr>
          <a:xfrm>
            <a:off x="1809751" y="1714500"/>
            <a:ext cx="8435975" cy="4286250"/>
          </a:xfrm>
        </p:spPr>
        <p:txBody>
          <a:bodyPr/>
          <a:lstStyle/>
          <a:p>
            <a:pPr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SISTEMA NEUROMUSCULAR:</a:t>
            </a:r>
          </a:p>
          <a:p>
            <a:pPr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Convulsiones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Signos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hipertensión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intracraneal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seudotumor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cerebral)</a:t>
            </a:r>
            <a:r>
              <a:rPr lang="ar-SA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‏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Papiledema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Tendencia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midriasis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Temblores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musculares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mioclonias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  <p:pic>
        <p:nvPicPr>
          <p:cNvPr id="3614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625" y="0"/>
            <a:ext cx="155575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9487182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1" name="1 Rectángulo"/>
          <p:cNvSpPr>
            <a:spLocks noChangeArrowheads="1"/>
          </p:cNvSpPr>
          <p:nvPr/>
        </p:nvSpPr>
        <p:spPr bwMode="auto">
          <a:xfrm>
            <a:off x="1881188" y="642939"/>
            <a:ext cx="8215312" cy="503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GB" altLang="es-ES" sz="3200" b="1">
                <a:latin typeface="Calibri" panose="020F0502020204030204" pitchFamily="34" charset="0"/>
              </a:rPr>
              <a:t>SISTEMA CARDIOVASCULAR</a:t>
            </a:r>
            <a:r>
              <a:rPr lang="en-GB" altLang="es-ES" sz="3200">
                <a:latin typeface="Calibri" panose="020F0502020204030204" pitchFamily="34" charset="0"/>
              </a:rPr>
              <a:t>:</a:t>
            </a:r>
          </a:p>
          <a:p>
            <a:pPr>
              <a:lnSpc>
                <a:spcPct val="90000"/>
              </a:lnSpc>
              <a:spcBef>
                <a:spcPts val="500"/>
              </a:spcBef>
            </a:pPr>
            <a:endParaRPr lang="en-GB" altLang="es-ES" sz="3200">
              <a:latin typeface="Calibri" panose="020F0502020204030204" pitchFamily="34" charset="0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altLang="es-ES" sz="3200">
                <a:latin typeface="Calibri" panose="020F0502020204030204" pitchFamily="34" charset="0"/>
              </a:rPr>
              <a:t>    Taquicardia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GB" altLang="es-ES" sz="3200">
              <a:latin typeface="Calibri" panose="020F0502020204030204" pitchFamily="34" charset="0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altLang="es-ES" sz="3200">
                <a:latin typeface="Calibri" panose="020F0502020204030204" pitchFamily="34" charset="0"/>
              </a:rPr>
              <a:t>    Pulso Saltón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GB" altLang="es-ES" sz="3200">
              <a:latin typeface="Calibri" panose="020F0502020204030204" pitchFamily="34" charset="0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altLang="es-ES" sz="3200">
                <a:latin typeface="Calibri" panose="020F0502020204030204" pitchFamily="34" charset="0"/>
              </a:rPr>
              <a:t>    HTA, Piel caliente.</a:t>
            </a:r>
          </a:p>
          <a:p>
            <a:pPr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GB" altLang="es-ES" sz="3200">
              <a:latin typeface="Calibri" panose="020F0502020204030204" pitchFamily="34" charset="0"/>
            </a:endParaRPr>
          </a:p>
          <a:p>
            <a:pPr algn="just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altLang="es-ES" sz="3200">
                <a:latin typeface="Calibri" panose="020F0502020204030204" pitchFamily="34" charset="0"/>
              </a:rPr>
              <a:t>    Aumento del gasto cardiaco y disminución     de resistencias vasculares.</a:t>
            </a:r>
          </a:p>
        </p:txBody>
      </p:sp>
    </p:spTree>
    <p:extLst>
      <p:ext uri="{BB962C8B-B14F-4D97-AF65-F5344CB8AC3E}">
        <p14:creationId xmlns:p14="http://schemas.microsoft.com/office/powerpoint/2010/main" val="5671406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5" name="Rectangle 1"/>
          <p:cNvSpPr>
            <a:spLocks noGrp="1" noChangeArrowheads="1"/>
          </p:cNvSpPr>
          <p:nvPr>
            <p:ph type="title"/>
          </p:nvPr>
        </p:nvSpPr>
        <p:spPr>
          <a:xfrm>
            <a:off x="1881188" y="785813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/>
              <a:t>TRATAMIENTO</a:t>
            </a:r>
          </a:p>
        </p:txBody>
      </p:sp>
      <p:sp>
        <p:nvSpPr>
          <p:cNvPr id="364546" name="Rectangle 2"/>
          <p:cNvSpPr>
            <a:spLocks noGrp="1" noChangeArrowheads="1"/>
          </p:cNvSpPr>
          <p:nvPr>
            <p:ph idx="1"/>
          </p:nvPr>
        </p:nvSpPr>
        <p:spPr>
          <a:xfrm>
            <a:off x="1992313" y="2060575"/>
            <a:ext cx="8229600" cy="3455988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Eliminar la causa precipitante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Ventilación artificial en casos agudos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Administración de HCO3  cuando el pH&lt;7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y no exista ventilación mecánica</a:t>
            </a:r>
          </a:p>
        </p:txBody>
      </p:sp>
    </p:spTree>
    <p:extLst>
      <p:ext uri="{BB962C8B-B14F-4D97-AF65-F5344CB8AC3E}">
        <p14:creationId xmlns:p14="http://schemas.microsoft.com/office/powerpoint/2010/main" val="678904616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3" name="Rectangle 1"/>
          <p:cNvSpPr>
            <a:spLocks noGrp="1" noChangeArrowheads="1"/>
          </p:cNvSpPr>
          <p:nvPr>
            <p:ph type="title"/>
          </p:nvPr>
        </p:nvSpPr>
        <p:spPr>
          <a:xfrm>
            <a:off x="2024063" y="85725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ALCALOSIS RESPIRATORIA</a:t>
            </a:r>
          </a:p>
        </p:txBody>
      </p:sp>
      <p:sp>
        <p:nvSpPr>
          <p:cNvPr id="366594" name="Rectangle 2"/>
          <p:cNvSpPr>
            <a:spLocks noGrp="1" noChangeArrowheads="1"/>
          </p:cNvSpPr>
          <p:nvPr>
            <p:ph idx="1"/>
          </p:nvPr>
        </p:nvSpPr>
        <p:spPr>
          <a:xfrm>
            <a:off x="1881188" y="2214563"/>
            <a:ext cx="8229600" cy="3295650"/>
          </a:xfrm>
        </p:spPr>
        <p:txBody>
          <a:bodyPr/>
          <a:lstStyle/>
          <a:p>
            <a:pPr>
              <a:lnSpc>
                <a:spcPts val="3838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Proceso por el cual está aumentado el grado de ventilación alveolar en relación con la producción de CO2.</a:t>
            </a:r>
          </a:p>
        </p:txBody>
      </p:sp>
    </p:spTree>
    <p:extLst>
      <p:ext uri="{BB962C8B-B14F-4D97-AF65-F5344CB8AC3E}">
        <p14:creationId xmlns:p14="http://schemas.microsoft.com/office/powerpoint/2010/main" val="2880032048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1" name="Rectangle 1"/>
          <p:cNvSpPr>
            <a:spLocks noGrp="1" noChangeArrowheads="1"/>
          </p:cNvSpPr>
          <p:nvPr>
            <p:ph type="title"/>
          </p:nvPr>
        </p:nvSpPr>
        <p:spPr>
          <a:xfrm>
            <a:off x="1920875" y="450850"/>
            <a:ext cx="4224338" cy="51308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323850" indent="-323850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600" b="1"/>
              <a:t>PATRÓN HEMOGASOMÉTRICO:</a:t>
            </a:r>
            <a:r>
              <a:rPr lang="en-GB" altLang="es-ES" sz="3600"/>
              <a:t/>
            </a:r>
            <a:br>
              <a:rPr lang="en-GB" altLang="es-ES" sz="3600"/>
            </a:br>
            <a:r>
              <a:rPr lang="en-GB" altLang="es-ES" sz="3600"/>
              <a:t> pH          aumentado</a:t>
            </a:r>
            <a:br>
              <a:rPr lang="en-GB" altLang="es-ES" sz="3600"/>
            </a:br>
            <a:r>
              <a:rPr lang="en-GB" altLang="es-ES" sz="3600"/>
              <a:t> PCO2      disminuido</a:t>
            </a:r>
            <a:br>
              <a:rPr lang="en-GB" altLang="es-ES" sz="3600"/>
            </a:br>
            <a:r>
              <a:rPr lang="en-GB" altLang="es-ES" sz="3600"/>
              <a:t> SB         normal o disminuido </a:t>
            </a:r>
            <a:br>
              <a:rPr lang="en-GB" altLang="es-ES" sz="3600"/>
            </a:br>
            <a:r>
              <a:rPr lang="en-GB" altLang="es-ES" sz="2800"/>
              <a:t>EB        normal o negativo</a:t>
            </a:r>
          </a:p>
        </p:txBody>
      </p:sp>
      <p:sp>
        <p:nvSpPr>
          <p:cNvPr id="36864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6415088" y="476250"/>
            <a:ext cx="4038600" cy="4991100"/>
          </a:xfrm>
          <a:solidFill>
            <a:srgbClr val="FF6699"/>
          </a:solidFill>
        </p:spPr>
        <p:txBody>
          <a:bodyPr/>
          <a:lstStyle/>
          <a:p>
            <a:pPr algn="ctr"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b="1"/>
              <a:t>PATRÓN ELECTROLÍTICO: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200"/>
          </a:p>
          <a:p>
            <a:pPr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Na    normal o disminuido</a:t>
            </a:r>
          </a:p>
          <a:p>
            <a:pPr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Cl.    disminuido </a:t>
            </a:r>
          </a:p>
          <a:p>
            <a:pPr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K    normal o disminuido </a:t>
            </a:r>
          </a:p>
          <a:p>
            <a:pPr algn="ctr"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</p:txBody>
      </p:sp>
      <p:sp>
        <p:nvSpPr>
          <p:cNvPr id="368643" name="Text Box 3"/>
          <p:cNvSpPr txBox="1">
            <a:spLocks noChangeArrowheads="1"/>
          </p:cNvSpPr>
          <p:nvPr/>
        </p:nvSpPr>
        <p:spPr bwMode="auto">
          <a:xfrm>
            <a:off x="2208214" y="5876925"/>
            <a:ext cx="8097837" cy="648512"/>
          </a:xfrm>
          <a:prstGeom prst="rect">
            <a:avLst/>
          </a:prstGeom>
          <a:noFill/>
          <a:ln w="9360">
            <a:solidFill>
              <a:srgbClr val="66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500"/>
              </a:spcBef>
            </a:pPr>
            <a:r>
              <a:rPr lang="en-GB" altLang="es-ES">
                <a:solidFill>
                  <a:srgbClr val="000000"/>
                </a:solidFill>
                <a:latin typeface="Tahoma" panose="020B0604030504040204" pitchFamily="34" charset="0"/>
              </a:rPr>
              <a:t>Característicamente: reducción de fósforo sérico, incremento del ácido láctico, brecha aniónica normal</a:t>
            </a:r>
          </a:p>
        </p:txBody>
      </p:sp>
    </p:spTree>
    <p:extLst>
      <p:ext uri="{BB962C8B-B14F-4D97-AF65-F5344CB8AC3E}">
        <p14:creationId xmlns:p14="http://schemas.microsoft.com/office/powerpoint/2010/main" val="1099443136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1"/>
          <p:cNvSpPr>
            <a:spLocks noGrp="1" noChangeArrowheads="1"/>
          </p:cNvSpPr>
          <p:nvPr>
            <p:ph type="title"/>
          </p:nvPr>
        </p:nvSpPr>
        <p:spPr>
          <a:xfrm>
            <a:off x="2081213" y="500063"/>
            <a:ext cx="8229600" cy="711200"/>
          </a:xfrm>
          <a:ln>
            <a:miter/>
          </a:ln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4000" b="1"/>
              <a:t>ESTADO DEL FACTOR COMPENSADOR</a:t>
            </a:r>
            <a:endParaRPr lang="es-ES" altLang="es-ES" sz="4000"/>
          </a:p>
        </p:txBody>
      </p:sp>
      <p:sp>
        <p:nvSpPr>
          <p:cNvPr id="370690" name="Rectangle 2"/>
          <p:cNvSpPr>
            <a:spLocks noGrp="1" noChangeArrowheads="1"/>
          </p:cNvSpPr>
          <p:nvPr>
            <p:ph idx="1"/>
          </p:nvPr>
        </p:nvSpPr>
        <p:spPr>
          <a:xfrm>
            <a:off x="2008188" y="1362076"/>
            <a:ext cx="8229600" cy="5135563"/>
          </a:xfrm>
        </p:spPr>
        <p:txBody>
          <a:bodyPr/>
          <a:lstStyle/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mtClean="0"/>
              <a:t>El análisis del factor compensador del HCO3 se realiza mediante la fórmula: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b="1" smtClean="0"/>
              <a:t>EN PROCESO AGUDO :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mtClean="0"/>
              <a:t>HCO3= 25-(2</a:t>
            </a:r>
            <a:r>
              <a:rPr lang="es-ES" altLang="es-ES" smtClean="0">
                <a:cs typeface="Tahoma" panose="020B0604030504040204" pitchFamily="34" charset="0"/>
              </a:rPr>
              <a:t>[</a:t>
            </a:r>
            <a:r>
              <a:rPr lang="es-ES" altLang="es-ES" smtClean="0"/>
              <a:t>40-PaCO2 medida/10</a:t>
            </a:r>
            <a:r>
              <a:rPr lang="es-ES" altLang="es-ES" smtClean="0">
                <a:cs typeface="Tahoma" panose="020B0604030504040204" pitchFamily="34" charset="0"/>
              </a:rPr>
              <a:t>]</a:t>
            </a:r>
            <a:r>
              <a:rPr lang="es-ES" altLang="es-ES" smtClean="0"/>
              <a:t>)=18 mEq/l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b="1" smtClean="0"/>
              <a:t>EN PROCESO ESTABLE :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mtClean="0"/>
              <a:t>CO3H = 25-(5. 40-PaCO2 median/10)= 12 a 15 mEq/l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mtClean="0"/>
              <a:t>Aumentado = Alcalosis metabólica sobreañadida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smtClean="0"/>
              <a:t>Disminuido = acidosis metabólica sobreañadida.</a:t>
            </a:r>
          </a:p>
        </p:txBody>
      </p:sp>
    </p:spTree>
    <p:extLst>
      <p:ext uri="{BB962C8B-B14F-4D97-AF65-F5344CB8AC3E}">
        <p14:creationId xmlns:p14="http://schemas.microsoft.com/office/powerpoint/2010/main" val="612958061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7" name="Rectangle 1"/>
          <p:cNvSpPr>
            <a:spLocks noGrp="1" noChangeArrowheads="1"/>
          </p:cNvSpPr>
          <p:nvPr>
            <p:ph type="title"/>
          </p:nvPr>
        </p:nvSpPr>
        <p:spPr>
          <a:xfrm>
            <a:off x="1881188" y="571501"/>
            <a:ext cx="8229600" cy="76517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CUADRO CLÍNICO</a:t>
            </a:r>
          </a:p>
        </p:txBody>
      </p:sp>
      <p:sp>
        <p:nvSpPr>
          <p:cNvPr id="372738" name="Rectangle 2"/>
          <p:cNvSpPr>
            <a:spLocks noGrp="1" noChangeArrowheads="1"/>
          </p:cNvSpPr>
          <p:nvPr>
            <p:ph idx="1"/>
          </p:nvPr>
        </p:nvSpPr>
        <p:spPr>
          <a:xfrm>
            <a:off x="2024063" y="1714500"/>
            <a:ext cx="8229600" cy="4451350"/>
          </a:xfrm>
        </p:spPr>
        <p:txBody>
          <a:bodyPr/>
          <a:lstStyle/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SISTEMA NEUROMUSCULAR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 &lt; PaCO2= vasoconstriction cerebral: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Confusión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ES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Hipodinamia</a:t>
            </a:r>
            <a:endParaRPr lang="es-ES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Lipotimia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Convulsiones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s-ES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 En casos severos hipoxia y edema cerebral</a:t>
            </a:r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s-ES" altLang="es-ES" dirty="0" smtClean="0"/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</p:txBody>
      </p:sp>
      <p:pic>
        <p:nvPicPr>
          <p:cNvPr id="372739" name="Picture 2" descr="http://portaldisseny.ibv.org/valoracion/AdaptingSystem/Intercambio/AdaptingShop/fotos/f345T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1538" y="2071689"/>
            <a:ext cx="2176462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9202309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5" name="2 Rectángulo"/>
          <p:cNvSpPr>
            <a:spLocks noChangeArrowheads="1"/>
          </p:cNvSpPr>
          <p:nvPr/>
        </p:nvSpPr>
        <p:spPr bwMode="auto">
          <a:xfrm>
            <a:off x="2166938" y="285750"/>
            <a:ext cx="771525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23850" indent="-32385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SISTEMA CARDIOVASCULAR</a:t>
            </a: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    Taquicardia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    Opresión toráxica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    Depresión del segmento S-T por espasmo coronario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    Arritmias ventriculares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s-ES" sz="3200">
              <a:solidFill>
                <a:srgbClr val="000000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pic>
        <p:nvPicPr>
          <p:cNvPr id="374786" name="Picture 2" descr="http://www.talaravirtual.com/imagenes/culturales/sistema-cardiovascul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9" y="2997200"/>
            <a:ext cx="2624137" cy="357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71671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09" name="1 Rectángulo"/>
          <p:cNvSpPr>
            <a:spLocks noChangeArrowheads="1"/>
          </p:cNvSpPr>
          <p:nvPr/>
        </p:nvSpPr>
        <p:spPr bwMode="auto">
          <a:xfrm>
            <a:off x="3738563" y="571501"/>
            <a:ext cx="542925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23850" indent="-32385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s-ES" sz="3200" b="1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SISTEMA DIGESTIVO</a:t>
            </a: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: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s-ES" sz="3200">
              <a:solidFill>
                <a:srgbClr val="000000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    Náuseas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GB" altLang="es-ES" sz="3200"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    Vómito </a:t>
            </a:r>
            <a:endParaRPr lang="es-ES" altLang="es-ES" sz="3200"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pic>
        <p:nvPicPr>
          <p:cNvPr id="375810" name="Picture 2" descr="http://tbn0.google.com/images?q=tbn:1YIi_KjRU1EN_M:http://www.nlm.nih.gov/medlineplus/spanish/ency/images/ency/fullsize/109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8" y="2571750"/>
            <a:ext cx="4356100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557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919288" y="476251"/>
            <a:ext cx="8496300" cy="5141913"/>
            <a:chOff x="249" y="300"/>
            <a:chExt cx="5352" cy="3239"/>
          </a:xfrm>
        </p:grpSpPr>
        <p:sp>
          <p:nvSpPr>
            <p:cNvPr id="292866" name="AutoShape 12"/>
            <p:cNvSpPr>
              <a:spLocks noChangeArrowheads="1"/>
            </p:cNvSpPr>
            <p:nvPr/>
          </p:nvSpPr>
          <p:spPr bwMode="auto">
            <a:xfrm>
              <a:off x="884" y="300"/>
              <a:ext cx="4037" cy="357"/>
            </a:xfrm>
            <a:prstGeom prst="roundRect">
              <a:avLst>
                <a:gd name="adj" fmla="val 16667"/>
              </a:avLst>
            </a:prstGeom>
            <a:ln w="44450">
              <a:pattFill prst="lgCheck">
                <a:fgClr>
                  <a:srgbClr val="FFFF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x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 wrap="none" lIns="0" tIns="0" rIns="0" bIns="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 sz="40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MECANISMOS DE DEFENSA</a:t>
              </a:r>
            </a:p>
          </p:txBody>
        </p:sp>
        <p:sp>
          <p:nvSpPr>
            <p:cNvPr id="292867" name="AutoShape 13"/>
            <p:cNvSpPr>
              <a:spLocks noChangeArrowheads="1"/>
            </p:cNvSpPr>
            <p:nvPr/>
          </p:nvSpPr>
          <p:spPr bwMode="auto">
            <a:xfrm>
              <a:off x="475" y="935"/>
              <a:ext cx="4791" cy="516"/>
            </a:xfrm>
            <a:prstGeom prst="roundRect">
              <a:avLst>
                <a:gd name="adj" fmla="val 16667"/>
              </a:avLst>
            </a:prstGeom>
            <a:ln w="25400">
              <a:pattFill prst="lgCheck">
                <a:fgClr>
                  <a:srgbClr val="33CC33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x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 wrap="none" lIns="0" tIns="0" rIns="0" bIns="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 sz="32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BUFFERS, TAMPONES, AMORTIGUADORES</a:t>
              </a:r>
            </a:p>
          </p:txBody>
        </p:sp>
        <p:sp>
          <p:nvSpPr>
            <p:cNvPr id="292868" name="AutoShape 17"/>
            <p:cNvSpPr>
              <a:spLocks noChangeArrowheads="1"/>
            </p:cNvSpPr>
            <p:nvPr/>
          </p:nvSpPr>
          <p:spPr bwMode="auto">
            <a:xfrm>
              <a:off x="249" y="1873"/>
              <a:ext cx="2022" cy="396"/>
            </a:xfrm>
            <a:prstGeom prst="roundRect">
              <a:avLst>
                <a:gd name="adj" fmla="val 16667"/>
              </a:avLst>
            </a:prstGeom>
            <a:ln w="22225">
              <a:pattFill prst="horzBrick">
                <a:fgClr>
                  <a:srgbClr val="0000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x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 wrap="none" lIns="0" tIns="0" rIns="0" bIns="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BUFFER BICARBONATO</a:t>
              </a:r>
            </a:p>
          </p:txBody>
        </p:sp>
        <p:sp>
          <p:nvSpPr>
            <p:cNvPr id="292869" name="AutoShape 18"/>
            <p:cNvSpPr>
              <a:spLocks noChangeArrowheads="1"/>
            </p:cNvSpPr>
            <p:nvPr/>
          </p:nvSpPr>
          <p:spPr bwMode="auto">
            <a:xfrm>
              <a:off x="2925" y="1870"/>
              <a:ext cx="2450" cy="441"/>
            </a:xfrm>
            <a:prstGeom prst="roundRect">
              <a:avLst>
                <a:gd name="adj" fmla="val 16667"/>
              </a:avLst>
            </a:prstGeom>
            <a:ln w="22225">
              <a:pattFill prst="horzBrick">
                <a:fgClr>
                  <a:srgbClr val="0000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x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 wrap="none" lIns="0" tIns="0" rIns="0" bIns="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BUFFER  NO BICARBONATO</a:t>
              </a:r>
            </a:p>
          </p:txBody>
        </p:sp>
        <p:sp>
          <p:nvSpPr>
            <p:cNvPr id="292870" name="AutoShape 19"/>
            <p:cNvSpPr>
              <a:spLocks noChangeArrowheads="1"/>
            </p:cNvSpPr>
            <p:nvPr/>
          </p:nvSpPr>
          <p:spPr bwMode="auto">
            <a:xfrm>
              <a:off x="1564" y="2831"/>
              <a:ext cx="1996" cy="392"/>
            </a:xfrm>
            <a:prstGeom prst="roundRect">
              <a:avLst>
                <a:gd name="adj" fmla="val 16667"/>
              </a:avLst>
            </a:prstGeom>
            <a:ln w="19050">
              <a:pattFill prst="horzBrick">
                <a:fgClr>
                  <a:srgbClr val="FF66FF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x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 wrap="none" lIns="0" tIns="0" rIns="0" bIns="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SISTEMA</a:t>
              </a:r>
              <a:r>
                <a:rPr lang="en-GB" altLang="es-ES" sz="22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HCO</a:t>
              </a: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3</a:t>
              </a:r>
              <a:r>
                <a:rPr lang="en-GB" altLang="es-ES" sz="22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-</a:t>
              </a: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H2CO</a:t>
              </a: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3</a:t>
              </a:r>
              <a:r>
                <a:rPr lang="en-GB" altLang="es-ES" sz="22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 </a:t>
              </a:r>
            </a:p>
          </p:txBody>
        </p:sp>
        <p:sp>
          <p:nvSpPr>
            <p:cNvPr id="292871" name="AutoShape 20"/>
            <p:cNvSpPr>
              <a:spLocks noChangeArrowheads="1"/>
            </p:cNvSpPr>
            <p:nvPr/>
          </p:nvSpPr>
          <p:spPr bwMode="auto">
            <a:xfrm>
              <a:off x="3695" y="2723"/>
              <a:ext cx="1906" cy="816"/>
            </a:xfrm>
            <a:prstGeom prst="roundRect">
              <a:avLst>
                <a:gd name="adj" fmla="val 16667"/>
              </a:avLst>
            </a:prstGeom>
            <a:ln w="19050">
              <a:pattFill prst="horzBrick">
                <a:fgClr>
                  <a:srgbClr val="FF66FF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x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 wrap="none" lIns="0" tIns="0" rIns="0" bIns="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buSzPct val="100000"/>
                <a:buFont typeface="Tahoma" panose="020B0604030504040204" pitchFamily="34" charset="0"/>
                <a:buChar char="•"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Sis. de los fosfatos.</a:t>
              </a:r>
            </a:p>
            <a:p>
              <a:pPr>
                <a:lnSpc>
                  <a:spcPct val="90000"/>
                </a:lnSpc>
                <a:buSzPct val="100000"/>
                <a:buFont typeface="Tahoma" panose="020B0604030504040204" pitchFamily="34" charset="0"/>
                <a:buChar char="•"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SIS de la Hb.</a:t>
              </a:r>
            </a:p>
            <a:p>
              <a:pPr>
                <a:lnSpc>
                  <a:spcPct val="90000"/>
                </a:lnSpc>
                <a:buSzPct val="100000"/>
                <a:buFont typeface="Tahoma" panose="020B0604030504040204" pitchFamily="34" charset="0"/>
                <a:buChar char="•"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Sis de las proteinas.</a:t>
              </a:r>
            </a:p>
          </p:txBody>
        </p:sp>
        <p:sp>
          <p:nvSpPr>
            <p:cNvPr id="292872" name="Line 25"/>
            <p:cNvSpPr>
              <a:spLocks noChangeShapeType="1"/>
            </p:cNvSpPr>
            <p:nvPr/>
          </p:nvSpPr>
          <p:spPr bwMode="auto">
            <a:xfrm>
              <a:off x="1337" y="1679"/>
              <a:ext cx="0" cy="182"/>
            </a:xfrm>
            <a:prstGeom prst="line">
              <a:avLst/>
            </a:prstGeom>
            <a:ln w="53975">
              <a:pattFill prst="sphere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 type="stealth" w="med" len="med"/>
            </a:ln>
            <a:ex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2873" name="Line 27"/>
            <p:cNvSpPr>
              <a:spLocks noChangeShapeType="1"/>
            </p:cNvSpPr>
            <p:nvPr/>
          </p:nvSpPr>
          <p:spPr bwMode="auto">
            <a:xfrm>
              <a:off x="4240" y="1679"/>
              <a:ext cx="0" cy="182"/>
            </a:xfrm>
            <a:prstGeom prst="line">
              <a:avLst/>
            </a:prstGeom>
            <a:ln w="53975">
              <a:pattFill prst="sphere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 type="stealth" w="med" len="med"/>
            </a:ln>
            <a:ex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2874" name="Line 29"/>
            <p:cNvSpPr>
              <a:spLocks noChangeShapeType="1"/>
            </p:cNvSpPr>
            <p:nvPr/>
          </p:nvSpPr>
          <p:spPr bwMode="auto">
            <a:xfrm>
              <a:off x="2699" y="663"/>
              <a:ext cx="0" cy="272"/>
            </a:xfrm>
            <a:prstGeom prst="line">
              <a:avLst/>
            </a:prstGeom>
            <a:ln w="63500">
              <a:pattFill prst="sphere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 type="stealth" w="med" len="med"/>
            </a:ln>
            <a:ex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2875" name="Line 30"/>
            <p:cNvSpPr>
              <a:spLocks noChangeShapeType="1"/>
            </p:cNvSpPr>
            <p:nvPr/>
          </p:nvSpPr>
          <p:spPr bwMode="auto">
            <a:xfrm>
              <a:off x="4648" y="2525"/>
              <a:ext cx="0" cy="182"/>
            </a:xfrm>
            <a:prstGeom prst="line">
              <a:avLst/>
            </a:prstGeom>
            <a:ln w="44450">
              <a:pattFill prst="sphere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 type="stealth" w="med" len="med"/>
            </a:ln>
            <a:ex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2876" name="Line 31"/>
            <p:cNvSpPr>
              <a:spLocks noChangeShapeType="1"/>
            </p:cNvSpPr>
            <p:nvPr/>
          </p:nvSpPr>
          <p:spPr bwMode="auto">
            <a:xfrm>
              <a:off x="2743" y="2541"/>
              <a:ext cx="0" cy="272"/>
            </a:xfrm>
            <a:prstGeom prst="line">
              <a:avLst/>
            </a:prstGeom>
            <a:ln w="44450">
              <a:pattFill prst="sphere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 type="stealth" w="med" len="med"/>
            </a:ln>
            <a:ex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2877" name="Line 32"/>
            <p:cNvSpPr>
              <a:spLocks noChangeShapeType="1"/>
            </p:cNvSpPr>
            <p:nvPr/>
          </p:nvSpPr>
          <p:spPr bwMode="auto">
            <a:xfrm>
              <a:off x="1337" y="1679"/>
              <a:ext cx="2903" cy="0"/>
            </a:xfrm>
            <a:prstGeom prst="line">
              <a:avLst/>
            </a:prstGeom>
            <a:ln w="53975">
              <a:pattFill prst="sphere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  <a:ex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2878" name="Line 33"/>
            <p:cNvSpPr>
              <a:spLocks noChangeShapeType="1"/>
            </p:cNvSpPr>
            <p:nvPr/>
          </p:nvSpPr>
          <p:spPr bwMode="auto">
            <a:xfrm>
              <a:off x="2734" y="2525"/>
              <a:ext cx="1905" cy="0"/>
            </a:xfrm>
            <a:prstGeom prst="line">
              <a:avLst/>
            </a:prstGeom>
            <a:ln w="44450">
              <a:pattFill prst="sphere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  <a:ex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2879" name="Line 34"/>
            <p:cNvSpPr>
              <a:spLocks noChangeShapeType="1"/>
            </p:cNvSpPr>
            <p:nvPr/>
          </p:nvSpPr>
          <p:spPr bwMode="auto">
            <a:xfrm>
              <a:off x="3877" y="2323"/>
              <a:ext cx="0" cy="182"/>
            </a:xfrm>
            <a:prstGeom prst="line">
              <a:avLst/>
            </a:prstGeom>
            <a:ln w="44450">
              <a:pattFill prst="sphere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  <a:ex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2880" name="Line 35"/>
            <p:cNvSpPr>
              <a:spLocks noChangeShapeType="1"/>
            </p:cNvSpPr>
            <p:nvPr/>
          </p:nvSpPr>
          <p:spPr bwMode="auto">
            <a:xfrm>
              <a:off x="2744" y="1452"/>
              <a:ext cx="0" cy="227"/>
            </a:xfrm>
            <a:prstGeom prst="line">
              <a:avLst/>
            </a:prstGeom>
            <a:ln w="53975">
              <a:pattFill prst="sphere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  <a:extLst/>
          </p:spPr>
          <p:style>
            <a:lnRef idx="0">
              <a:scrgbClr r="0" g="0" b="0"/>
            </a:lnRef>
            <a:fillRef idx="1002">
              <a:schemeClr val="lt2"/>
            </a:fillRef>
            <a:effectRef idx="0">
              <a:scrgbClr r="0" g="0" b="0"/>
            </a:effectRef>
            <a:fontRef idx="major"/>
          </p:style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6905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3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</a:t>
            </a:r>
          </a:p>
        </p:txBody>
      </p:sp>
      <p:sp>
        <p:nvSpPr>
          <p:cNvPr id="376834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046288"/>
            <a:ext cx="8229600" cy="4525962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Corregir la causa de hipoxemia si es posible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Colocación de un cartucho de nylon en la cabeza del paciente otros dispositivos los reemplazan como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  cámara cefálica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  Máscaras de re - respiración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  </a:t>
            </a:r>
          </a:p>
        </p:txBody>
      </p:sp>
      <p:pic>
        <p:nvPicPr>
          <p:cNvPr id="3768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89" y="5348288"/>
            <a:ext cx="5553075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6642423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1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25" y="785814"/>
            <a:ext cx="8229600" cy="1557337"/>
          </a:xfrm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TRANSTORNOS ACIDO- BÁSICOS</a:t>
            </a:r>
            <a:b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MIXTOS</a:t>
            </a:r>
          </a:p>
        </p:txBody>
      </p:sp>
      <p:sp>
        <p:nvSpPr>
          <p:cNvPr id="378882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500313"/>
            <a:ext cx="8229600" cy="3929062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Coexistencia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simultaáea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2 o mas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alteraciones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A-B.</a:t>
            </a: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sospechar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ante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existencia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causas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primarias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para mas de un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trastorno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simple</a:t>
            </a:r>
          </a:p>
        </p:txBody>
      </p:sp>
    </p:spTree>
    <p:extLst>
      <p:ext uri="{BB962C8B-B14F-4D97-AF65-F5344CB8AC3E}">
        <p14:creationId xmlns:p14="http://schemas.microsoft.com/office/powerpoint/2010/main" val="155852244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4464"/>
            <a:ext cx="8229600" cy="981075"/>
          </a:xfrm>
        </p:spPr>
        <p:txBody>
          <a:bodyPr vert="horz" lIns="90000" tIns="46800" rIns="90000" bIns="46800" rtlCol="0" anchor="ctr">
            <a:normAutofit/>
          </a:bodyPr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AMORTIGUADORES</a:t>
            </a:r>
          </a:p>
        </p:txBody>
      </p:sp>
      <p:sp>
        <p:nvSpPr>
          <p:cNvPr id="294914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981075"/>
            <a:ext cx="8229600" cy="935038"/>
          </a:xfrm>
        </p:spPr>
        <p:txBody>
          <a:bodyPr vert="horz" lIns="90000" tIns="46800" rIns="90000" bIns="46800" rtlCol="0">
            <a:normAutofit/>
          </a:bodyPr>
          <a:lstStyle/>
          <a:p>
            <a:pPr marL="325438" indent="-325438" defTabSz="449263">
              <a:buSzPct val="70000"/>
              <a:buFont typeface="Wingdings" panose="05000000000000000000" pitchFamily="2" charset="2"/>
              <a:buChar char="Ø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Buffer </a:t>
            </a:r>
            <a:r>
              <a:rPr lang="en-GB" altLang="es-ES" dirty="0" err="1" smtClean="0"/>
              <a:t>bicarbonato</a:t>
            </a:r>
            <a:r>
              <a:rPr lang="en-GB" altLang="es-ES" dirty="0" smtClean="0"/>
              <a:t>: Sistema HCO3-H2CO3                  </a:t>
            </a:r>
          </a:p>
        </p:txBody>
      </p:sp>
      <p:pic>
        <p:nvPicPr>
          <p:cNvPr id="29491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25" y="4365625"/>
            <a:ext cx="116205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3296" name="Line 16"/>
          <p:cNvSpPr>
            <a:spLocks noChangeShapeType="1"/>
          </p:cNvSpPr>
          <p:nvPr/>
        </p:nvSpPr>
        <p:spPr bwMode="auto">
          <a:xfrm flipH="1">
            <a:off x="9323388" y="4595813"/>
            <a:ext cx="1079500" cy="1223962"/>
          </a:xfrm>
          <a:prstGeom prst="line">
            <a:avLst/>
          </a:prstGeom>
          <a:noFill/>
          <a:ln w="7632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353297" name="Line 17"/>
          <p:cNvSpPr>
            <a:spLocks noChangeShapeType="1"/>
          </p:cNvSpPr>
          <p:nvPr/>
        </p:nvSpPr>
        <p:spPr bwMode="auto">
          <a:xfrm>
            <a:off x="9336089" y="4652964"/>
            <a:ext cx="1152525" cy="1152525"/>
          </a:xfrm>
          <a:prstGeom prst="line">
            <a:avLst/>
          </a:prstGeom>
          <a:noFill/>
          <a:ln w="7632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grpSp>
        <p:nvGrpSpPr>
          <p:cNvPr id="294918" name="Group 21"/>
          <p:cNvGrpSpPr>
            <a:grpSpLocks/>
          </p:cNvGrpSpPr>
          <p:nvPr/>
        </p:nvGrpSpPr>
        <p:grpSpPr bwMode="auto">
          <a:xfrm>
            <a:off x="2711450" y="1916113"/>
            <a:ext cx="6840538" cy="3168650"/>
            <a:chOff x="794" y="1434"/>
            <a:chExt cx="4309" cy="1996"/>
          </a:xfrm>
        </p:grpSpPr>
        <p:grpSp>
          <p:nvGrpSpPr>
            <p:cNvPr id="294919" name="Group 19"/>
            <p:cNvGrpSpPr>
              <a:grpSpLocks/>
            </p:cNvGrpSpPr>
            <p:nvPr/>
          </p:nvGrpSpPr>
          <p:grpSpPr bwMode="auto">
            <a:xfrm>
              <a:off x="794" y="1434"/>
              <a:ext cx="4309" cy="1996"/>
              <a:chOff x="794" y="1434"/>
              <a:chExt cx="4309" cy="1996"/>
            </a:xfrm>
          </p:grpSpPr>
          <p:pic>
            <p:nvPicPr>
              <p:cNvPr id="294920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1" y="1979"/>
                <a:ext cx="998" cy="1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4921" name="Line 6"/>
              <p:cNvSpPr>
                <a:spLocks noChangeShapeType="1"/>
              </p:cNvSpPr>
              <p:nvPr/>
            </p:nvSpPr>
            <p:spPr bwMode="auto">
              <a:xfrm>
                <a:off x="2109" y="2704"/>
                <a:ext cx="2722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294922" name="AutoShape 7"/>
              <p:cNvSpPr>
                <a:spLocks noChangeArrowheads="1"/>
              </p:cNvSpPr>
              <p:nvPr/>
            </p:nvSpPr>
            <p:spPr bwMode="auto">
              <a:xfrm>
                <a:off x="3742" y="1616"/>
                <a:ext cx="1361" cy="907"/>
              </a:xfrm>
              <a:prstGeom prst="roundRect">
                <a:avLst>
                  <a:gd name="adj" fmla="val 16667"/>
                </a:avLst>
              </a:prstGeom>
              <a:solidFill>
                <a:srgbClr val="BBE0E3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buSzPct val="100000"/>
                  <a:buFont typeface="Tahoma" panose="020B0604030504040204" pitchFamily="34" charset="0"/>
                  <a:buChar char="•"/>
                </a:pPr>
                <a:r>
                  <a:rPr lang="en-GB" altLang="es-ES">
                    <a:solidFill>
                      <a:srgbClr val="000000"/>
                    </a:solidFill>
                    <a:latin typeface="Tahoma" panose="020B0604030504040204" pitchFamily="34" charset="0"/>
                    <a:cs typeface="Lucida Sans Unicode" panose="020B0602030504020204" pitchFamily="34" charset="0"/>
                  </a:rPr>
                  <a:t>H2PO4</a:t>
                </a:r>
              </a:p>
              <a:p>
                <a:pPr>
                  <a:buSzPct val="100000"/>
                  <a:buFont typeface="Tahoma" panose="020B0604030504040204" pitchFamily="34" charset="0"/>
                  <a:buChar char="•"/>
                </a:pPr>
                <a:r>
                  <a:rPr lang="en-GB" altLang="es-ES">
                    <a:solidFill>
                      <a:srgbClr val="000000"/>
                    </a:solidFill>
                    <a:latin typeface="Tahoma" panose="020B0604030504040204" pitchFamily="34" charset="0"/>
                    <a:cs typeface="Lucida Sans Unicode" panose="020B0602030504020204" pitchFamily="34" charset="0"/>
                  </a:rPr>
                  <a:t>H2SO4</a:t>
                </a:r>
              </a:p>
              <a:p>
                <a:pPr>
                  <a:buSzPct val="100000"/>
                  <a:buFont typeface="Tahoma" panose="020B0604030504040204" pitchFamily="34" charset="0"/>
                  <a:buChar char="•"/>
                </a:pPr>
                <a:r>
                  <a:rPr lang="en-GB" altLang="es-ES">
                    <a:solidFill>
                      <a:srgbClr val="000000"/>
                    </a:solidFill>
                    <a:latin typeface="Tahoma" panose="020B0604030504040204" pitchFamily="34" charset="0"/>
                    <a:cs typeface="Lucida Sans Unicode" panose="020B0602030504020204" pitchFamily="34" charset="0"/>
                  </a:rPr>
                  <a:t>Acido láctico </a:t>
                </a:r>
              </a:p>
              <a:p>
                <a:pPr>
                  <a:buSzPct val="100000"/>
                  <a:buFont typeface="Tahoma" panose="020B0604030504040204" pitchFamily="34" charset="0"/>
                  <a:buChar char="•"/>
                </a:pPr>
                <a:r>
                  <a:rPr lang="en-GB" altLang="es-ES">
                    <a:solidFill>
                      <a:srgbClr val="000000"/>
                    </a:solidFill>
                    <a:latin typeface="Tahoma" panose="020B0604030504040204" pitchFamily="34" charset="0"/>
                    <a:cs typeface="Lucida Sans Unicode" panose="020B0602030504020204" pitchFamily="34" charset="0"/>
                  </a:rPr>
                  <a:t>Cuerpos cetónicos</a:t>
                </a:r>
              </a:p>
            </p:txBody>
          </p:sp>
          <p:sp>
            <p:nvSpPr>
              <p:cNvPr id="294923" name="AutoShape 8"/>
              <p:cNvSpPr>
                <a:spLocks noChangeArrowheads="1"/>
              </p:cNvSpPr>
              <p:nvPr/>
            </p:nvSpPr>
            <p:spPr bwMode="auto">
              <a:xfrm>
                <a:off x="1338" y="3113"/>
                <a:ext cx="2994" cy="317"/>
              </a:xfrm>
              <a:prstGeom prst="roundRect">
                <a:avLst>
                  <a:gd name="adj" fmla="val 16667"/>
                </a:avLst>
              </a:prstGeom>
              <a:solidFill>
                <a:srgbClr val="BBE0E3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buSzPct val="100000"/>
                  <a:buFont typeface="Tahoma" panose="020B0604030504040204" pitchFamily="34" charset="0"/>
                  <a:buNone/>
                </a:pPr>
                <a:r>
                  <a:rPr lang="en-GB" altLang="es-ES">
                    <a:solidFill>
                      <a:srgbClr val="000000"/>
                    </a:solidFill>
                    <a:latin typeface="Tahoma" panose="020B0604030504040204" pitchFamily="34" charset="0"/>
                    <a:cs typeface="Lucida Sans Unicode" panose="020B0602030504020204" pitchFamily="34" charset="0"/>
                  </a:rPr>
                  <a:t>CO2 + H2O         H2CO3        H  + HCO3</a:t>
                </a:r>
              </a:p>
            </p:txBody>
          </p:sp>
          <p:sp>
            <p:nvSpPr>
              <p:cNvPr id="294924" name="Oval 9"/>
              <p:cNvSpPr>
                <a:spLocks noChangeArrowheads="1"/>
              </p:cNvSpPr>
              <p:nvPr/>
            </p:nvSpPr>
            <p:spPr bwMode="auto">
              <a:xfrm>
                <a:off x="794" y="1434"/>
                <a:ext cx="408" cy="272"/>
              </a:xfrm>
              <a:prstGeom prst="ellipse">
                <a:avLst/>
              </a:prstGeom>
              <a:solidFill>
                <a:srgbClr val="BBE0E3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buSzPct val="100000"/>
                  <a:buFont typeface="Tahoma" panose="020B0604030504040204" pitchFamily="34" charset="0"/>
                  <a:buNone/>
                </a:pPr>
                <a:r>
                  <a:rPr lang="en-GB" altLang="es-ES">
                    <a:solidFill>
                      <a:srgbClr val="000000"/>
                    </a:solidFill>
                    <a:latin typeface="Tahoma" panose="020B0604030504040204" pitchFamily="34" charset="0"/>
                    <a:cs typeface="Lucida Sans Unicode" panose="020B0602030504020204" pitchFamily="34" charset="0"/>
                  </a:rPr>
                  <a:t>CO2</a:t>
                </a:r>
              </a:p>
            </p:txBody>
          </p:sp>
          <p:sp>
            <p:nvSpPr>
              <p:cNvPr id="294925" name="Oval 10"/>
              <p:cNvSpPr>
                <a:spLocks noChangeArrowheads="1"/>
              </p:cNvSpPr>
              <p:nvPr/>
            </p:nvSpPr>
            <p:spPr bwMode="auto">
              <a:xfrm>
                <a:off x="2518" y="1525"/>
                <a:ext cx="408" cy="272"/>
              </a:xfrm>
              <a:prstGeom prst="ellipse">
                <a:avLst/>
              </a:prstGeom>
              <a:solidFill>
                <a:srgbClr val="BBE0E3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lIns="90000" tIns="46800" rIns="90000" bIns="46800" anchor="ctr"/>
              <a:lstStyle>
                <a:lvl1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defTabSz="449263"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defTabSz="449263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tabLst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buSzPct val="100000"/>
                  <a:buFont typeface="Tahoma" panose="020B0604030504040204" pitchFamily="34" charset="0"/>
                  <a:buNone/>
                </a:pPr>
                <a:r>
                  <a:rPr lang="en-GB" altLang="es-ES">
                    <a:solidFill>
                      <a:srgbClr val="000000"/>
                    </a:solidFill>
                    <a:latin typeface="Tahoma" panose="020B0604030504040204" pitchFamily="34" charset="0"/>
                    <a:cs typeface="Lucida Sans Unicode" panose="020B0602030504020204" pitchFamily="34" charset="0"/>
                  </a:rPr>
                  <a:t>CO2</a:t>
                </a:r>
              </a:p>
            </p:txBody>
          </p:sp>
          <p:sp>
            <p:nvSpPr>
              <p:cNvPr id="294926" name="Line 11"/>
              <p:cNvSpPr>
                <a:spLocks noChangeShapeType="1"/>
              </p:cNvSpPr>
              <p:nvPr/>
            </p:nvSpPr>
            <p:spPr bwMode="auto">
              <a:xfrm>
                <a:off x="2200" y="3294"/>
                <a:ext cx="317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294927" name="Line 12"/>
              <p:cNvSpPr>
                <a:spLocks noChangeShapeType="1"/>
              </p:cNvSpPr>
              <p:nvPr/>
            </p:nvSpPr>
            <p:spPr bwMode="auto">
              <a:xfrm>
                <a:off x="3016" y="3294"/>
                <a:ext cx="318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294928" name="Line 13"/>
              <p:cNvSpPr>
                <a:spLocks noChangeShapeType="1"/>
              </p:cNvSpPr>
              <p:nvPr/>
            </p:nvSpPr>
            <p:spPr bwMode="auto">
              <a:xfrm flipH="1">
                <a:off x="964" y="2478"/>
                <a:ext cx="113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294929" name="Line 14"/>
              <p:cNvSpPr>
                <a:spLocks noChangeShapeType="1"/>
              </p:cNvSpPr>
              <p:nvPr/>
            </p:nvSpPr>
            <p:spPr bwMode="auto">
              <a:xfrm flipV="1">
                <a:off x="975" y="1695"/>
                <a:ext cx="1" cy="794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alt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294930" name="Line 15"/>
              <p:cNvSpPr>
                <a:spLocks noChangeShapeType="1"/>
              </p:cNvSpPr>
              <p:nvPr/>
            </p:nvSpPr>
            <p:spPr bwMode="auto">
              <a:xfrm>
                <a:off x="2699" y="1797"/>
                <a:ext cx="1" cy="499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altLang="en-US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94931" name="Rectangle 20"/>
            <p:cNvSpPr>
              <a:spLocks noChangeArrowheads="1"/>
            </p:cNvSpPr>
            <p:nvPr/>
          </p:nvSpPr>
          <p:spPr bwMode="auto">
            <a:xfrm>
              <a:off x="2109" y="2387"/>
              <a:ext cx="121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GB" altLang="es-ES" sz="2000"/>
                <a:t>Tejidos y plasma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33653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3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3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3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3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3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3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61" name="Group 35"/>
          <p:cNvGrpSpPr>
            <a:grpSpLocks/>
          </p:cNvGrpSpPr>
          <p:nvPr/>
        </p:nvGrpSpPr>
        <p:grpSpPr bwMode="auto">
          <a:xfrm>
            <a:off x="1774826" y="857250"/>
            <a:ext cx="8658225" cy="5143500"/>
            <a:chOff x="158" y="843"/>
            <a:chExt cx="5454" cy="2632"/>
          </a:xfrm>
        </p:grpSpPr>
        <p:pic>
          <p:nvPicPr>
            <p:cNvPr id="29696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" y="1388"/>
              <a:ext cx="998" cy="1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6963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4" y="2023"/>
              <a:ext cx="732" cy="1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6964" name="Line 6"/>
            <p:cNvSpPr>
              <a:spLocks noChangeShapeType="1"/>
            </p:cNvSpPr>
            <p:nvPr/>
          </p:nvSpPr>
          <p:spPr bwMode="auto">
            <a:xfrm>
              <a:off x="1473" y="2113"/>
              <a:ext cx="313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6965" name="AutoShape 7"/>
            <p:cNvSpPr>
              <a:spLocks noChangeArrowheads="1"/>
            </p:cNvSpPr>
            <p:nvPr/>
          </p:nvSpPr>
          <p:spPr bwMode="auto">
            <a:xfrm>
              <a:off x="3106" y="1025"/>
              <a:ext cx="1361" cy="90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SzPct val="100000"/>
                <a:buFont typeface="Tahoma" panose="020B0604030504040204" pitchFamily="34" charset="0"/>
                <a:buChar char="•"/>
              </a:pPr>
              <a:r>
                <a:rPr lang="en-GB" altLang="es-ES" dirty="0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H2PO4</a:t>
              </a:r>
            </a:p>
            <a:p>
              <a:pPr>
                <a:buSzPct val="100000"/>
                <a:buFont typeface="Tahoma" panose="020B0604030504040204" pitchFamily="34" charset="0"/>
                <a:buChar char="•"/>
              </a:pPr>
              <a:r>
                <a:rPr lang="en-GB" altLang="es-ES" dirty="0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H2SO4</a:t>
              </a:r>
            </a:p>
            <a:p>
              <a:pPr>
                <a:buSzPct val="100000"/>
                <a:buFont typeface="Tahoma" panose="020B0604030504040204" pitchFamily="34" charset="0"/>
                <a:buChar char="•"/>
              </a:pPr>
              <a:r>
                <a:rPr lang="en-GB" altLang="es-ES" dirty="0" err="1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Acido</a:t>
              </a:r>
              <a:r>
                <a:rPr lang="en-GB" altLang="es-ES" dirty="0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GB" altLang="es-ES" dirty="0" err="1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láctico</a:t>
              </a:r>
              <a:r>
                <a:rPr lang="en-GB" altLang="es-ES" dirty="0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 </a:t>
              </a:r>
            </a:p>
            <a:p>
              <a:pPr>
                <a:buSzPct val="100000"/>
                <a:buFont typeface="Tahoma" panose="020B0604030504040204" pitchFamily="34" charset="0"/>
                <a:buChar char="•"/>
              </a:pPr>
              <a:r>
                <a:rPr lang="en-GB" altLang="es-ES" dirty="0" err="1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Cuerpos</a:t>
              </a:r>
              <a:r>
                <a:rPr lang="en-GB" altLang="es-ES" dirty="0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 </a:t>
              </a:r>
              <a:r>
                <a:rPr lang="en-GB" altLang="es-ES" dirty="0" err="1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cetónicos</a:t>
              </a:r>
              <a:endParaRPr lang="en-GB" altLang="es-ES" dirty="0">
                <a:solidFill>
                  <a:srgbClr val="000000"/>
                </a:solidFill>
                <a:latin typeface="Tahoma" panose="020B060403050404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296966" name="Oval 8"/>
            <p:cNvSpPr>
              <a:spLocks noChangeArrowheads="1"/>
            </p:cNvSpPr>
            <p:nvPr/>
          </p:nvSpPr>
          <p:spPr bwMode="auto">
            <a:xfrm>
              <a:off x="4966" y="1115"/>
              <a:ext cx="363" cy="273"/>
            </a:xfrm>
            <a:prstGeom prst="ellipse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H+</a:t>
              </a:r>
            </a:p>
          </p:txBody>
        </p:sp>
        <p:sp>
          <p:nvSpPr>
            <p:cNvPr id="296967" name="Line 9"/>
            <p:cNvSpPr>
              <a:spLocks noChangeShapeType="1"/>
            </p:cNvSpPr>
            <p:nvPr/>
          </p:nvSpPr>
          <p:spPr bwMode="auto">
            <a:xfrm>
              <a:off x="5147" y="1433"/>
              <a:ext cx="1" cy="544"/>
            </a:xfrm>
            <a:prstGeom prst="line">
              <a:avLst/>
            </a:prstGeom>
            <a:noFill/>
            <a:ln w="9360">
              <a:solidFill>
                <a:srgbClr val="80808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6968" name="AutoShape 10"/>
            <p:cNvSpPr>
              <a:spLocks noChangeArrowheads="1"/>
            </p:cNvSpPr>
            <p:nvPr/>
          </p:nvSpPr>
          <p:spPr bwMode="auto">
            <a:xfrm>
              <a:off x="1201" y="2522"/>
              <a:ext cx="2994" cy="31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CO2 + H2O         H2CO3        H  + HCO3</a:t>
              </a:r>
            </a:p>
          </p:txBody>
        </p:sp>
        <p:sp>
          <p:nvSpPr>
            <p:cNvPr id="296969" name="AutoShape 11"/>
            <p:cNvSpPr>
              <a:spLocks noChangeArrowheads="1"/>
            </p:cNvSpPr>
            <p:nvPr/>
          </p:nvSpPr>
          <p:spPr bwMode="auto">
            <a:xfrm>
              <a:off x="3015" y="3157"/>
              <a:ext cx="2359" cy="31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HCO3 + Na            NaCO3H</a:t>
              </a:r>
            </a:p>
          </p:txBody>
        </p:sp>
        <p:sp>
          <p:nvSpPr>
            <p:cNvPr id="296970" name="Oval 12"/>
            <p:cNvSpPr>
              <a:spLocks noChangeArrowheads="1"/>
            </p:cNvSpPr>
            <p:nvPr/>
          </p:nvSpPr>
          <p:spPr bwMode="auto">
            <a:xfrm>
              <a:off x="158" y="843"/>
              <a:ext cx="408" cy="272"/>
            </a:xfrm>
            <a:prstGeom prst="ellipse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CO2</a:t>
              </a:r>
            </a:p>
          </p:txBody>
        </p:sp>
        <p:sp>
          <p:nvSpPr>
            <p:cNvPr id="296971" name="Oval 13"/>
            <p:cNvSpPr>
              <a:spLocks noChangeArrowheads="1"/>
            </p:cNvSpPr>
            <p:nvPr/>
          </p:nvSpPr>
          <p:spPr bwMode="auto">
            <a:xfrm>
              <a:off x="1882" y="843"/>
              <a:ext cx="408" cy="272"/>
            </a:xfrm>
            <a:prstGeom prst="ellipse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Tahoma" panose="020B0604030504040204" pitchFamily="34" charset="0"/>
                  <a:cs typeface="Lucida Sans Unicode" panose="020B0602030504020204" pitchFamily="34" charset="0"/>
                </a:rPr>
                <a:t>CO2</a:t>
              </a:r>
            </a:p>
          </p:txBody>
        </p:sp>
        <p:sp>
          <p:nvSpPr>
            <p:cNvPr id="296972" name="Line 14"/>
            <p:cNvSpPr>
              <a:spLocks noChangeShapeType="1"/>
            </p:cNvSpPr>
            <p:nvPr/>
          </p:nvSpPr>
          <p:spPr bwMode="auto">
            <a:xfrm>
              <a:off x="5510" y="2567"/>
              <a:ext cx="91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6973" name="Line 15"/>
            <p:cNvSpPr>
              <a:spLocks noChangeShapeType="1"/>
            </p:cNvSpPr>
            <p:nvPr/>
          </p:nvSpPr>
          <p:spPr bwMode="auto">
            <a:xfrm>
              <a:off x="5601" y="2567"/>
              <a:ext cx="1" cy="68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6974" name="Line 16"/>
            <p:cNvSpPr>
              <a:spLocks noChangeShapeType="1"/>
            </p:cNvSpPr>
            <p:nvPr/>
          </p:nvSpPr>
          <p:spPr bwMode="auto">
            <a:xfrm flipH="1">
              <a:off x="5408" y="3247"/>
              <a:ext cx="204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6975" name="Line 19"/>
            <p:cNvSpPr>
              <a:spLocks noChangeShapeType="1"/>
            </p:cNvSpPr>
            <p:nvPr/>
          </p:nvSpPr>
          <p:spPr bwMode="auto">
            <a:xfrm>
              <a:off x="2917" y="2659"/>
              <a:ext cx="262" cy="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6976" name="Line 20"/>
            <p:cNvSpPr>
              <a:spLocks noChangeShapeType="1"/>
            </p:cNvSpPr>
            <p:nvPr/>
          </p:nvSpPr>
          <p:spPr bwMode="auto">
            <a:xfrm flipH="1" flipV="1">
              <a:off x="2906" y="2724"/>
              <a:ext cx="273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6977" name="Line 21"/>
            <p:cNvSpPr>
              <a:spLocks noChangeShapeType="1"/>
            </p:cNvSpPr>
            <p:nvPr/>
          </p:nvSpPr>
          <p:spPr bwMode="auto">
            <a:xfrm>
              <a:off x="3888" y="3284"/>
              <a:ext cx="408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6978" name="Line 22"/>
            <p:cNvSpPr>
              <a:spLocks noChangeShapeType="1"/>
            </p:cNvSpPr>
            <p:nvPr/>
          </p:nvSpPr>
          <p:spPr bwMode="auto">
            <a:xfrm flipH="1">
              <a:off x="3877" y="3356"/>
              <a:ext cx="43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6979" name="Line 23"/>
            <p:cNvSpPr>
              <a:spLocks noChangeShapeType="1"/>
            </p:cNvSpPr>
            <p:nvPr/>
          </p:nvSpPr>
          <p:spPr bwMode="auto">
            <a:xfrm flipH="1">
              <a:off x="328" y="1887"/>
              <a:ext cx="113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6980" name="Line 24"/>
            <p:cNvSpPr>
              <a:spLocks noChangeShapeType="1"/>
            </p:cNvSpPr>
            <p:nvPr/>
          </p:nvSpPr>
          <p:spPr bwMode="auto">
            <a:xfrm flipV="1">
              <a:off x="339" y="1104"/>
              <a:ext cx="1" cy="79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6981" name="Line 25"/>
            <p:cNvSpPr>
              <a:spLocks noChangeShapeType="1"/>
            </p:cNvSpPr>
            <p:nvPr/>
          </p:nvSpPr>
          <p:spPr bwMode="auto">
            <a:xfrm>
              <a:off x="2063" y="1115"/>
              <a:ext cx="1" cy="63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6982" name="Line 26"/>
            <p:cNvSpPr>
              <a:spLocks noChangeShapeType="1"/>
            </p:cNvSpPr>
            <p:nvPr/>
          </p:nvSpPr>
          <p:spPr bwMode="auto">
            <a:xfrm flipV="1">
              <a:off x="3378" y="2874"/>
              <a:ext cx="1" cy="24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6983" name="Line 27"/>
            <p:cNvSpPr>
              <a:spLocks noChangeShapeType="1"/>
            </p:cNvSpPr>
            <p:nvPr/>
          </p:nvSpPr>
          <p:spPr bwMode="auto">
            <a:xfrm flipV="1">
              <a:off x="3242" y="2874"/>
              <a:ext cx="1" cy="24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6984" name="Rectangle 29"/>
            <p:cNvSpPr>
              <a:spLocks noChangeArrowheads="1"/>
            </p:cNvSpPr>
            <p:nvPr/>
          </p:nvSpPr>
          <p:spPr bwMode="auto">
            <a:xfrm>
              <a:off x="1473" y="1727"/>
              <a:ext cx="1213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GB" altLang="es-ES" sz="2000"/>
                <a:t>Tejidos y plasma</a:t>
              </a:r>
            </a:p>
          </p:txBody>
        </p:sp>
        <p:sp>
          <p:nvSpPr>
            <p:cNvPr id="296985" name="Line 32"/>
            <p:cNvSpPr>
              <a:spLocks noChangeShapeType="1"/>
            </p:cNvSpPr>
            <p:nvPr/>
          </p:nvSpPr>
          <p:spPr bwMode="auto">
            <a:xfrm>
              <a:off x="2082" y="2659"/>
              <a:ext cx="262" cy="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6986" name="Line 33"/>
            <p:cNvSpPr>
              <a:spLocks noChangeShapeType="1"/>
            </p:cNvSpPr>
            <p:nvPr/>
          </p:nvSpPr>
          <p:spPr bwMode="auto">
            <a:xfrm flipH="1" flipV="1">
              <a:off x="2071" y="2724"/>
              <a:ext cx="273" cy="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555853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09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303213"/>
            <a:ext cx="8075612" cy="533400"/>
          </a:xfrm>
        </p:spPr>
        <p:txBody>
          <a:bodyPr vert="horz" lIns="90000" tIns="46800" rIns="90000" bIns="46800" rtlCol="0" anchor="ctr">
            <a:normAutofit fontScale="90000"/>
          </a:bodyPr>
          <a:lstStyle/>
          <a:p>
            <a: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BUFFERS NO BICARBONATO</a:t>
            </a:r>
          </a:p>
        </p:txBody>
      </p:sp>
      <p:sp>
        <p:nvSpPr>
          <p:cNvPr id="299010" name="Rectangle 3"/>
          <p:cNvSpPr>
            <a:spLocks noGrp="1" noChangeArrowheads="1"/>
          </p:cNvSpPr>
          <p:nvPr>
            <p:ph idx="1"/>
          </p:nvPr>
        </p:nvSpPr>
        <p:spPr>
          <a:xfrm>
            <a:off x="1847850" y="908050"/>
            <a:ext cx="8229600" cy="1225550"/>
          </a:xfrm>
        </p:spPr>
        <p:txBody>
          <a:bodyPr vert="horz" lIns="90000" tIns="46800" rIns="90000" bIns="46800" rtlCol="0">
            <a:normAutofit/>
          </a:bodyPr>
          <a:lstStyle/>
          <a:p>
            <a:pPr marL="325438" indent="-325438"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Sistema de los fosfatos.</a:t>
            </a:r>
          </a:p>
          <a:p>
            <a:pPr marL="325438" indent="-325438" defTabSz="449263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Sistema de la hemoglobina.</a:t>
            </a:r>
          </a:p>
        </p:txBody>
      </p:sp>
      <p:grpSp>
        <p:nvGrpSpPr>
          <p:cNvPr id="299011" name="Group 30"/>
          <p:cNvGrpSpPr>
            <a:grpSpLocks/>
          </p:cNvGrpSpPr>
          <p:nvPr/>
        </p:nvGrpSpPr>
        <p:grpSpPr bwMode="auto">
          <a:xfrm>
            <a:off x="1992313" y="2060575"/>
            <a:ext cx="7848600" cy="4567238"/>
            <a:chOff x="295" y="1298"/>
            <a:chExt cx="4944" cy="2877"/>
          </a:xfrm>
        </p:grpSpPr>
        <p:pic>
          <p:nvPicPr>
            <p:cNvPr id="29901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2" y="1761"/>
              <a:ext cx="953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9013" name="Oval 5"/>
            <p:cNvSpPr>
              <a:spLocks noChangeArrowheads="1"/>
            </p:cNvSpPr>
            <p:nvPr/>
          </p:nvSpPr>
          <p:spPr bwMode="auto">
            <a:xfrm>
              <a:off x="1383" y="1480"/>
              <a:ext cx="499" cy="499"/>
            </a:xfrm>
            <a:prstGeom prst="ellipse">
              <a:avLst/>
            </a:prstGeom>
            <a:solidFill>
              <a:srgbClr val="FF66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HHb</a:t>
              </a:r>
            </a:p>
          </p:txBody>
        </p:sp>
        <p:sp>
          <p:nvSpPr>
            <p:cNvPr id="299014" name="Oval 6"/>
            <p:cNvSpPr>
              <a:spLocks noChangeArrowheads="1"/>
            </p:cNvSpPr>
            <p:nvPr/>
          </p:nvSpPr>
          <p:spPr bwMode="auto">
            <a:xfrm>
              <a:off x="2018" y="2449"/>
              <a:ext cx="590" cy="499"/>
            </a:xfrm>
            <a:prstGeom prst="ellipse">
              <a:avLst/>
            </a:prstGeom>
            <a:solidFill>
              <a:srgbClr val="FF66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Hb-</a:t>
              </a:r>
            </a:p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HCO3-</a:t>
              </a:r>
            </a:p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H+</a:t>
              </a:r>
            </a:p>
          </p:txBody>
        </p:sp>
        <p:sp>
          <p:nvSpPr>
            <p:cNvPr id="299015" name="Oval 7"/>
            <p:cNvSpPr>
              <a:spLocks noChangeArrowheads="1"/>
            </p:cNvSpPr>
            <p:nvPr/>
          </p:nvSpPr>
          <p:spPr bwMode="auto">
            <a:xfrm>
              <a:off x="3470" y="2205"/>
              <a:ext cx="453" cy="454"/>
            </a:xfrm>
            <a:prstGeom prst="ellipse">
              <a:avLst/>
            </a:prstGeom>
            <a:solidFill>
              <a:srgbClr val="FF66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Hb-</a:t>
              </a:r>
            </a:p>
          </p:txBody>
        </p:sp>
        <p:sp>
          <p:nvSpPr>
            <p:cNvPr id="299016" name="Oval 8"/>
            <p:cNvSpPr>
              <a:spLocks noChangeArrowheads="1"/>
            </p:cNvSpPr>
            <p:nvPr/>
          </p:nvSpPr>
          <p:spPr bwMode="auto">
            <a:xfrm>
              <a:off x="3742" y="1723"/>
              <a:ext cx="545" cy="498"/>
            </a:xfrm>
            <a:prstGeom prst="ellipse">
              <a:avLst/>
            </a:prstGeom>
            <a:solidFill>
              <a:srgbClr val="FF66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HbO2</a:t>
              </a:r>
            </a:p>
          </p:txBody>
        </p:sp>
        <p:sp>
          <p:nvSpPr>
            <p:cNvPr id="299017" name="AutoShape 9"/>
            <p:cNvSpPr>
              <a:spLocks noChangeArrowheads="1"/>
            </p:cNvSpPr>
            <p:nvPr/>
          </p:nvSpPr>
          <p:spPr bwMode="auto">
            <a:xfrm>
              <a:off x="385" y="3993"/>
              <a:ext cx="590" cy="18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36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 sz="2000">
                  <a:solidFill>
                    <a:schemeClr val="bg1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Tejidos</a:t>
              </a:r>
            </a:p>
          </p:txBody>
        </p:sp>
        <p:sp>
          <p:nvSpPr>
            <p:cNvPr id="299018" name="AutoShape 10"/>
            <p:cNvSpPr>
              <a:spLocks noChangeArrowheads="1"/>
            </p:cNvSpPr>
            <p:nvPr/>
          </p:nvSpPr>
          <p:spPr bwMode="auto">
            <a:xfrm>
              <a:off x="385" y="3585"/>
              <a:ext cx="590" cy="182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36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 sz="2000">
                  <a:solidFill>
                    <a:schemeClr val="bg1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Plasma </a:t>
              </a:r>
            </a:p>
          </p:txBody>
        </p:sp>
        <p:sp>
          <p:nvSpPr>
            <p:cNvPr id="299019" name="Line 11"/>
            <p:cNvSpPr>
              <a:spLocks noChangeShapeType="1"/>
            </p:cNvSpPr>
            <p:nvPr/>
          </p:nvSpPr>
          <p:spPr bwMode="auto">
            <a:xfrm>
              <a:off x="295" y="3857"/>
              <a:ext cx="4399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9020" name="AutoShape 12"/>
            <p:cNvSpPr>
              <a:spLocks noChangeArrowheads="1"/>
            </p:cNvSpPr>
            <p:nvPr/>
          </p:nvSpPr>
          <p:spPr bwMode="auto">
            <a:xfrm>
              <a:off x="4241" y="1480"/>
              <a:ext cx="998" cy="18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Sangre arterial</a:t>
              </a:r>
            </a:p>
          </p:txBody>
        </p:sp>
        <p:sp>
          <p:nvSpPr>
            <p:cNvPr id="299021" name="AutoShape 13"/>
            <p:cNvSpPr>
              <a:spLocks noChangeArrowheads="1"/>
            </p:cNvSpPr>
            <p:nvPr/>
          </p:nvSpPr>
          <p:spPr bwMode="auto">
            <a:xfrm>
              <a:off x="476" y="1389"/>
              <a:ext cx="953" cy="18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Sangre venosa</a:t>
              </a:r>
            </a:p>
          </p:txBody>
        </p:sp>
        <p:sp>
          <p:nvSpPr>
            <p:cNvPr id="299022" name="AutoShape 14"/>
            <p:cNvSpPr>
              <a:spLocks noChangeArrowheads="1"/>
            </p:cNvSpPr>
            <p:nvPr/>
          </p:nvSpPr>
          <p:spPr bwMode="auto">
            <a:xfrm rot="10560000">
              <a:off x="2609" y="2781"/>
              <a:ext cx="948" cy="271"/>
            </a:xfrm>
            <a:custGeom>
              <a:avLst/>
              <a:gdLst>
                <a:gd name="T0" fmla="*/ 16300 w 21600"/>
                <a:gd name="T1" fmla="*/ 10800 h 21600"/>
                <a:gd name="T2" fmla="*/ 10800 w 21600"/>
                <a:gd name="T3" fmla="*/ 5300 h 21600"/>
                <a:gd name="T4" fmla="*/ 5300 w 21600"/>
                <a:gd name="T5" fmla="*/ 10800 h 21600"/>
                <a:gd name="T6" fmla="*/ 6427 w 21600"/>
                <a:gd name="T7" fmla="*/ 14136 h 21600"/>
                <a:gd name="T8" fmla="*/ 2214 w 21600"/>
                <a:gd name="T9" fmla="*/ 17352 h 21600"/>
                <a:gd name="T10" fmla="*/ 0 w 21600"/>
                <a:gd name="T11" fmla="*/ 10800 h 21600"/>
                <a:gd name="T12" fmla="*/ 10800 w 21600"/>
                <a:gd name="T13" fmla="*/ 0 h 21600"/>
                <a:gd name="T14" fmla="*/ 21600 w 21600"/>
                <a:gd name="T15" fmla="*/ 10799 h 21600"/>
                <a:gd name="T16" fmla="*/ 21600 w 21600"/>
                <a:gd name="T17" fmla="*/ 10800 h 21600"/>
                <a:gd name="T18" fmla="*/ 24300 w 21600"/>
                <a:gd name="T19" fmla="*/ 10800 h 21600"/>
                <a:gd name="T20" fmla="*/ 18950 w 21600"/>
                <a:gd name="T21" fmla="*/ 16150 h 21600"/>
                <a:gd name="T22" fmla="*/ 13600 w 21600"/>
                <a:gd name="T23" fmla="*/ 10800 h 21600"/>
                <a:gd name="T24" fmla="*/ 16300 w 21600"/>
                <a:gd name="T25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600" h="21600">
                  <a:moveTo>
                    <a:pt x="16300" y="10800"/>
                  </a:moveTo>
                  <a:cubicBezTo>
                    <a:pt x="16300" y="7762"/>
                    <a:pt x="13837" y="5300"/>
                    <a:pt x="10800" y="5300"/>
                  </a:cubicBezTo>
                  <a:cubicBezTo>
                    <a:pt x="7762" y="5300"/>
                    <a:pt x="5300" y="7762"/>
                    <a:pt x="5300" y="10800"/>
                  </a:cubicBezTo>
                  <a:cubicBezTo>
                    <a:pt x="5299" y="12005"/>
                    <a:pt x="5696" y="13178"/>
                    <a:pt x="6427" y="14136"/>
                  </a:cubicBezTo>
                  <a:lnTo>
                    <a:pt x="2214" y="17352"/>
                  </a:lnTo>
                  <a:cubicBezTo>
                    <a:pt x="778" y="15470"/>
                    <a:pt x="0" y="13167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50" y="16150"/>
                  </a:lnTo>
                  <a:lnTo>
                    <a:pt x="13600" y="10800"/>
                  </a:lnTo>
                  <a:lnTo>
                    <a:pt x="16300" y="10800"/>
                  </a:lnTo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9023" name="AutoShape 15"/>
            <p:cNvSpPr>
              <a:spLocks noChangeArrowheads="1"/>
            </p:cNvSpPr>
            <p:nvPr/>
          </p:nvSpPr>
          <p:spPr bwMode="auto">
            <a:xfrm rot="-7920000">
              <a:off x="1290" y="2218"/>
              <a:ext cx="834" cy="471"/>
            </a:xfrm>
            <a:custGeom>
              <a:avLst/>
              <a:gdLst>
                <a:gd name="T0" fmla="*/ 16300 w 21600"/>
                <a:gd name="T1" fmla="*/ 10800 h 21600"/>
                <a:gd name="T2" fmla="*/ 10800 w 21600"/>
                <a:gd name="T3" fmla="*/ 5300 h 21600"/>
                <a:gd name="T4" fmla="*/ 5323 w 21600"/>
                <a:gd name="T5" fmla="*/ 10290 h 21600"/>
                <a:gd name="T6" fmla="*/ 46 w 21600"/>
                <a:gd name="T7" fmla="*/ 9798 h 21600"/>
                <a:gd name="T8" fmla="*/ 10800 w 21600"/>
                <a:gd name="T9" fmla="*/ 0 h 21600"/>
                <a:gd name="T10" fmla="*/ 21600 w 21600"/>
                <a:gd name="T11" fmla="*/ 10799 h 21600"/>
                <a:gd name="T12" fmla="*/ 21600 w 21600"/>
                <a:gd name="T13" fmla="*/ 10800 h 21600"/>
                <a:gd name="T14" fmla="*/ 24300 w 21600"/>
                <a:gd name="T15" fmla="*/ 10800 h 21600"/>
                <a:gd name="T16" fmla="*/ 18950 w 21600"/>
                <a:gd name="T17" fmla="*/ 16150 h 21600"/>
                <a:gd name="T18" fmla="*/ 13600 w 21600"/>
                <a:gd name="T19" fmla="*/ 10800 h 21600"/>
                <a:gd name="T20" fmla="*/ 16300 w 21600"/>
                <a:gd name="T2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16300" y="10800"/>
                  </a:moveTo>
                  <a:cubicBezTo>
                    <a:pt x="16300" y="7762"/>
                    <a:pt x="13837" y="5300"/>
                    <a:pt x="10800" y="5300"/>
                  </a:cubicBezTo>
                  <a:cubicBezTo>
                    <a:pt x="7959" y="5299"/>
                    <a:pt x="5586" y="7462"/>
                    <a:pt x="5323" y="10290"/>
                  </a:cubicBezTo>
                  <a:lnTo>
                    <a:pt x="46" y="9798"/>
                  </a:lnTo>
                  <a:cubicBezTo>
                    <a:pt x="563" y="4246"/>
                    <a:pt x="5223" y="-1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50" y="16150"/>
                  </a:lnTo>
                  <a:lnTo>
                    <a:pt x="13600" y="10800"/>
                  </a:lnTo>
                  <a:lnTo>
                    <a:pt x="16300" y="10800"/>
                  </a:lnTo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9024" name="AutoShape 16"/>
            <p:cNvSpPr>
              <a:spLocks noChangeArrowheads="1"/>
            </p:cNvSpPr>
            <p:nvPr/>
          </p:nvSpPr>
          <p:spPr bwMode="auto">
            <a:xfrm rot="6540000">
              <a:off x="3869" y="2105"/>
              <a:ext cx="764" cy="355"/>
            </a:xfrm>
            <a:custGeom>
              <a:avLst/>
              <a:gdLst>
                <a:gd name="T0" fmla="*/ 16300 w 21600"/>
                <a:gd name="T1" fmla="*/ 10800 h 21600"/>
                <a:gd name="T2" fmla="*/ 10800 w 21600"/>
                <a:gd name="T3" fmla="*/ 5300 h 21600"/>
                <a:gd name="T4" fmla="*/ 5300 w 21600"/>
                <a:gd name="T5" fmla="*/ 10800 h 21600"/>
                <a:gd name="T6" fmla="*/ 0 w 21600"/>
                <a:gd name="T7" fmla="*/ 10800 h 21600"/>
                <a:gd name="T8" fmla="*/ 10800 w 21600"/>
                <a:gd name="T9" fmla="*/ 0 h 21600"/>
                <a:gd name="T10" fmla="*/ 21600 w 21600"/>
                <a:gd name="T11" fmla="*/ 10799 h 21600"/>
                <a:gd name="T12" fmla="*/ 21600 w 21600"/>
                <a:gd name="T13" fmla="*/ 10800 h 21600"/>
                <a:gd name="T14" fmla="*/ 24300 w 21600"/>
                <a:gd name="T15" fmla="*/ 10800 h 21600"/>
                <a:gd name="T16" fmla="*/ 18950 w 21600"/>
                <a:gd name="T17" fmla="*/ 16150 h 21600"/>
                <a:gd name="T18" fmla="*/ 13600 w 21600"/>
                <a:gd name="T19" fmla="*/ 10800 h 21600"/>
                <a:gd name="T20" fmla="*/ 16300 w 21600"/>
                <a:gd name="T2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16300" y="10800"/>
                  </a:moveTo>
                  <a:cubicBezTo>
                    <a:pt x="16300" y="7762"/>
                    <a:pt x="13837" y="5300"/>
                    <a:pt x="10800" y="5300"/>
                  </a:cubicBezTo>
                  <a:cubicBezTo>
                    <a:pt x="7762" y="5300"/>
                    <a:pt x="5300" y="7762"/>
                    <a:pt x="53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50" y="16150"/>
                  </a:lnTo>
                  <a:lnTo>
                    <a:pt x="13600" y="10800"/>
                  </a:lnTo>
                  <a:lnTo>
                    <a:pt x="16300" y="10800"/>
                  </a:lnTo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9025" name="AutoShape 17"/>
            <p:cNvSpPr>
              <a:spLocks noChangeArrowheads="1"/>
            </p:cNvSpPr>
            <p:nvPr/>
          </p:nvSpPr>
          <p:spPr bwMode="auto">
            <a:xfrm rot="840000">
              <a:off x="3163" y="1420"/>
              <a:ext cx="820" cy="213"/>
            </a:xfrm>
            <a:custGeom>
              <a:avLst/>
              <a:gdLst>
                <a:gd name="T0" fmla="*/ 16300 w 21600"/>
                <a:gd name="T1" fmla="*/ 10800 h 21600"/>
                <a:gd name="T2" fmla="*/ 10800 w 21600"/>
                <a:gd name="T3" fmla="*/ 5300 h 21600"/>
                <a:gd name="T4" fmla="*/ 5300 w 21600"/>
                <a:gd name="T5" fmla="*/ 10800 h 21600"/>
                <a:gd name="T6" fmla="*/ 0 w 21600"/>
                <a:gd name="T7" fmla="*/ 10800 h 21600"/>
                <a:gd name="T8" fmla="*/ 10800 w 21600"/>
                <a:gd name="T9" fmla="*/ 0 h 21600"/>
                <a:gd name="T10" fmla="*/ 21600 w 21600"/>
                <a:gd name="T11" fmla="*/ 10799 h 21600"/>
                <a:gd name="T12" fmla="*/ 21600 w 21600"/>
                <a:gd name="T13" fmla="*/ 10800 h 21600"/>
                <a:gd name="T14" fmla="*/ 24300 w 21600"/>
                <a:gd name="T15" fmla="*/ 10800 h 21600"/>
                <a:gd name="T16" fmla="*/ 18950 w 21600"/>
                <a:gd name="T17" fmla="*/ 16150 h 21600"/>
                <a:gd name="T18" fmla="*/ 13600 w 21600"/>
                <a:gd name="T19" fmla="*/ 10800 h 21600"/>
                <a:gd name="T20" fmla="*/ 16300 w 21600"/>
                <a:gd name="T2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16300" y="10800"/>
                  </a:moveTo>
                  <a:cubicBezTo>
                    <a:pt x="16300" y="7762"/>
                    <a:pt x="13837" y="5300"/>
                    <a:pt x="10800" y="5300"/>
                  </a:cubicBezTo>
                  <a:cubicBezTo>
                    <a:pt x="7762" y="5300"/>
                    <a:pt x="5300" y="7762"/>
                    <a:pt x="53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50" y="16150"/>
                  </a:lnTo>
                  <a:lnTo>
                    <a:pt x="13600" y="10800"/>
                  </a:lnTo>
                  <a:lnTo>
                    <a:pt x="16300" y="10800"/>
                  </a:lnTo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9026" name="AutoShape 18"/>
            <p:cNvSpPr>
              <a:spLocks noChangeArrowheads="1"/>
            </p:cNvSpPr>
            <p:nvPr/>
          </p:nvSpPr>
          <p:spPr bwMode="auto">
            <a:xfrm rot="-900000">
              <a:off x="1916" y="1298"/>
              <a:ext cx="944" cy="317"/>
            </a:xfrm>
            <a:custGeom>
              <a:avLst/>
              <a:gdLst>
                <a:gd name="T0" fmla="*/ 16300 w 21600"/>
                <a:gd name="T1" fmla="*/ 10800 h 21600"/>
                <a:gd name="T2" fmla="*/ 10800 w 21600"/>
                <a:gd name="T3" fmla="*/ 5300 h 21600"/>
                <a:gd name="T4" fmla="*/ 5300 w 21600"/>
                <a:gd name="T5" fmla="*/ 10800 h 21600"/>
                <a:gd name="T6" fmla="*/ 0 w 21600"/>
                <a:gd name="T7" fmla="*/ 10800 h 21600"/>
                <a:gd name="T8" fmla="*/ 10800 w 21600"/>
                <a:gd name="T9" fmla="*/ 0 h 21600"/>
                <a:gd name="T10" fmla="*/ 21600 w 21600"/>
                <a:gd name="T11" fmla="*/ 10799 h 21600"/>
                <a:gd name="T12" fmla="*/ 21600 w 21600"/>
                <a:gd name="T13" fmla="*/ 10800 h 21600"/>
                <a:gd name="T14" fmla="*/ 24300 w 21600"/>
                <a:gd name="T15" fmla="*/ 10800 h 21600"/>
                <a:gd name="T16" fmla="*/ 18950 w 21600"/>
                <a:gd name="T17" fmla="*/ 16150 h 21600"/>
                <a:gd name="T18" fmla="*/ 13600 w 21600"/>
                <a:gd name="T19" fmla="*/ 10800 h 21600"/>
                <a:gd name="T20" fmla="*/ 16300 w 21600"/>
                <a:gd name="T21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16300" y="10800"/>
                  </a:moveTo>
                  <a:cubicBezTo>
                    <a:pt x="16300" y="7762"/>
                    <a:pt x="13837" y="5300"/>
                    <a:pt x="10800" y="5300"/>
                  </a:cubicBezTo>
                  <a:cubicBezTo>
                    <a:pt x="7762" y="5300"/>
                    <a:pt x="5300" y="7762"/>
                    <a:pt x="5300" y="10800"/>
                  </a:cubicBezTo>
                  <a:lnTo>
                    <a:pt x="0" y="10800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50" y="16150"/>
                  </a:lnTo>
                  <a:lnTo>
                    <a:pt x="13600" y="10800"/>
                  </a:lnTo>
                  <a:lnTo>
                    <a:pt x="16300" y="10800"/>
                  </a:lnTo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9027" name="Line 19"/>
            <p:cNvSpPr>
              <a:spLocks noChangeShapeType="1"/>
            </p:cNvSpPr>
            <p:nvPr/>
          </p:nvSpPr>
          <p:spPr bwMode="auto">
            <a:xfrm>
              <a:off x="3833" y="2676"/>
              <a:ext cx="0" cy="120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9028" name="AutoShape 20"/>
            <p:cNvSpPr>
              <a:spLocks noChangeArrowheads="1"/>
            </p:cNvSpPr>
            <p:nvPr/>
          </p:nvSpPr>
          <p:spPr bwMode="auto">
            <a:xfrm>
              <a:off x="3016" y="3254"/>
              <a:ext cx="498" cy="18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H2CO3</a:t>
              </a:r>
            </a:p>
          </p:txBody>
        </p:sp>
        <p:sp>
          <p:nvSpPr>
            <p:cNvPr id="299029" name="AutoShape 21"/>
            <p:cNvSpPr>
              <a:spLocks noChangeArrowheads="1"/>
            </p:cNvSpPr>
            <p:nvPr/>
          </p:nvSpPr>
          <p:spPr bwMode="auto">
            <a:xfrm>
              <a:off x="2835" y="3571"/>
              <a:ext cx="816" cy="18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H2O + CO2</a:t>
              </a:r>
            </a:p>
          </p:txBody>
        </p:sp>
        <p:sp>
          <p:nvSpPr>
            <p:cNvPr id="299030" name="Line 22"/>
            <p:cNvSpPr>
              <a:spLocks noChangeShapeType="1"/>
            </p:cNvSpPr>
            <p:nvPr/>
          </p:nvSpPr>
          <p:spPr bwMode="auto">
            <a:xfrm flipV="1">
              <a:off x="3288" y="3742"/>
              <a:ext cx="1" cy="9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9031" name="Line 23"/>
            <p:cNvSpPr>
              <a:spLocks noChangeShapeType="1"/>
            </p:cNvSpPr>
            <p:nvPr/>
          </p:nvSpPr>
          <p:spPr bwMode="auto">
            <a:xfrm flipV="1">
              <a:off x="3288" y="3407"/>
              <a:ext cx="1" cy="15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9032" name="Line 24"/>
            <p:cNvSpPr>
              <a:spLocks noChangeShapeType="1"/>
            </p:cNvSpPr>
            <p:nvPr/>
          </p:nvSpPr>
          <p:spPr bwMode="auto">
            <a:xfrm flipV="1">
              <a:off x="3334" y="2710"/>
              <a:ext cx="362" cy="52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9033" name="Line 25"/>
            <p:cNvSpPr>
              <a:spLocks noChangeShapeType="1"/>
            </p:cNvSpPr>
            <p:nvPr/>
          </p:nvSpPr>
          <p:spPr bwMode="auto">
            <a:xfrm>
              <a:off x="1610" y="1888"/>
              <a:ext cx="454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9034" name="AutoShape 26"/>
            <p:cNvSpPr>
              <a:spLocks noChangeArrowheads="1"/>
            </p:cNvSpPr>
            <p:nvPr/>
          </p:nvSpPr>
          <p:spPr bwMode="auto">
            <a:xfrm>
              <a:off x="2109" y="1995"/>
              <a:ext cx="453" cy="18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HCO3-</a:t>
              </a:r>
            </a:p>
          </p:txBody>
        </p:sp>
        <p:sp>
          <p:nvSpPr>
            <p:cNvPr id="299035" name="AutoShape 27"/>
            <p:cNvSpPr>
              <a:spLocks noChangeArrowheads="1"/>
            </p:cNvSpPr>
            <p:nvPr/>
          </p:nvSpPr>
          <p:spPr bwMode="auto">
            <a:xfrm>
              <a:off x="2109" y="1769"/>
              <a:ext cx="273" cy="183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Cl-</a:t>
              </a:r>
            </a:p>
          </p:txBody>
        </p:sp>
        <p:sp>
          <p:nvSpPr>
            <p:cNvPr id="299036" name="Line 28"/>
            <p:cNvSpPr>
              <a:spLocks noChangeShapeType="1"/>
            </p:cNvSpPr>
            <p:nvPr/>
          </p:nvSpPr>
          <p:spPr bwMode="auto">
            <a:xfrm flipH="1">
              <a:off x="1780" y="1706"/>
              <a:ext cx="295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299037" name="Oval 29"/>
            <p:cNvSpPr>
              <a:spLocks noChangeArrowheads="1"/>
            </p:cNvSpPr>
            <p:nvPr/>
          </p:nvSpPr>
          <p:spPr bwMode="auto">
            <a:xfrm>
              <a:off x="3706" y="3902"/>
              <a:ext cx="272" cy="227"/>
            </a:xfrm>
            <a:prstGeom prst="ellipse">
              <a:avLst/>
            </a:prstGeom>
            <a:solidFill>
              <a:srgbClr val="66CCFF"/>
            </a:solidFill>
            <a:ln w="9360">
              <a:solidFill>
                <a:srgbClr val="66FFFF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defTabSz="449263"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defTabSz="449263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ahoma" panose="020B0604030504040204" pitchFamily="34" charset="0"/>
                <a:buNone/>
              </a:pPr>
              <a:r>
                <a:rPr lang="en-GB" altLang="es-ES" sz="2000">
                  <a:solidFill>
                    <a:schemeClr val="bg1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O</a:t>
              </a:r>
              <a:r>
                <a:rPr lang="en-GB" altLang="es-ES" sz="1600">
                  <a:solidFill>
                    <a:schemeClr val="bg1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285098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487364"/>
            <a:ext cx="8229600" cy="5870575"/>
          </a:xfrm>
        </p:spPr>
        <p:txBody>
          <a:bodyPr vert="horz" lIns="90000" tIns="46800" rIns="90000" bIns="46800" rtlCol="0">
            <a:normAutofit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SISTEMA DE LAS PROTEINAS</a:t>
            </a:r>
          </a:p>
          <a:p>
            <a:pPr algn="ctr">
              <a:buFont typeface="Wingdings" panose="05000000000000000000" pitchFamily="2" charset="2"/>
              <a:buNone/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s-ES" dirty="0" smtClean="0"/>
              <a:t>-Son </a:t>
            </a:r>
            <a:r>
              <a:rPr lang="en-GB" altLang="es-ES" dirty="0" err="1" smtClean="0"/>
              <a:t>sustancias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anfóteras</a:t>
            </a:r>
            <a:r>
              <a:rPr lang="en-GB" altLang="es-ES" dirty="0" smtClean="0"/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s-ES" dirty="0" smtClean="0"/>
              <a:t>-</a:t>
            </a:r>
            <a:r>
              <a:rPr lang="en-GB" altLang="es-ES" dirty="0" err="1" smtClean="0"/>
              <a:t>Constituyen</a:t>
            </a:r>
            <a:r>
              <a:rPr lang="en-GB" altLang="es-ES" dirty="0" smtClean="0"/>
              <a:t> el 7% del </a:t>
            </a:r>
            <a:r>
              <a:rPr lang="en-GB" altLang="es-ES" dirty="0" err="1" smtClean="0"/>
              <a:t>poder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tampón</a:t>
            </a:r>
            <a:r>
              <a:rPr lang="en-GB" altLang="es-ES" dirty="0" smtClean="0"/>
              <a:t>.</a:t>
            </a:r>
          </a:p>
          <a:p>
            <a:pPr algn="ctr">
              <a:buFont typeface="Wingdings" panose="05000000000000000000" pitchFamily="2" charset="2"/>
              <a:buNone/>
            </a:pPr>
            <a:endParaRPr lang="en-GB" altLang="es-ES" dirty="0" smtClean="0"/>
          </a:p>
          <a:p>
            <a:pPr algn="ctr">
              <a:buFont typeface="Wingdings" panose="05000000000000000000" pitchFamily="2" charset="2"/>
              <a:buNone/>
            </a:pPr>
            <a:r>
              <a:rPr lang="en-GB" altLang="es-ES" sz="4000" b="1" dirty="0"/>
              <a:t>BASE BUFFER (BB)</a:t>
            </a:r>
          </a:p>
          <a:p>
            <a:pPr algn="ctr">
              <a:buFont typeface="Wingdings" panose="05000000000000000000" pitchFamily="2" charset="2"/>
              <a:buNone/>
            </a:pPr>
            <a:endParaRPr lang="en-GB" altLang="es-ES" dirty="0" smtClean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en-GB" altLang="es-ES" dirty="0" smtClean="0"/>
              <a:t>Suma de </a:t>
            </a:r>
            <a:r>
              <a:rPr lang="en-GB" altLang="es-ES" dirty="0" err="1" smtClean="0"/>
              <a:t>todas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las</a:t>
            </a:r>
            <a:r>
              <a:rPr lang="en-GB" altLang="es-ES" dirty="0" smtClean="0"/>
              <a:t> bases </a:t>
            </a:r>
            <a:r>
              <a:rPr lang="en-GB" altLang="es-ES" dirty="0" err="1" smtClean="0"/>
              <a:t>que</a:t>
            </a:r>
            <a:r>
              <a:rPr lang="en-GB" altLang="es-ES" dirty="0" smtClean="0"/>
              <a:t> hay en </a:t>
            </a:r>
            <a:r>
              <a:rPr lang="en-GB" altLang="es-ES" dirty="0" err="1" smtClean="0"/>
              <a:t>en</a:t>
            </a:r>
            <a:r>
              <a:rPr lang="en-GB" altLang="es-ES" dirty="0" smtClean="0"/>
              <a:t> 1l de </a:t>
            </a:r>
            <a:r>
              <a:rPr lang="en-GB" altLang="es-ES" dirty="0" err="1" smtClean="0"/>
              <a:t>sangre</a:t>
            </a:r>
            <a:r>
              <a:rPr lang="en-GB" altLang="es-ES" dirty="0" smtClean="0"/>
              <a:t> total.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es-ES" dirty="0" smtClean="0"/>
              <a:t>                            VN.=45-48mEq/l</a:t>
            </a:r>
          </a:p>
        </p:txBody>
      </p:sp>
    </p:spTree>
    <p:extLst>
      <p:ext uri="{BB962C8B-B14F-4D97-AF65-F5344CB8AC3E}">
        <p14:creationId xmlns:p14="http://schemas.microsoft.com/office/powerpoint/2010/main" val="39337023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Retrospección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1215</TotalTime>
  <Words>1707</Words>
  <Application>Microsoft Office PowerPoint</Application>
  <PresentationFormat>Panorámica</PresentationFormat>
  <Paragraphs>449</Paragraphs>
  <Slides>51</Slides>
  <Notes>43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51</vt:i4>
      </vt:variant>
    </vt:vector>
  </HeadingPairs>
  <TitlesOfParts>
    <vt:vector size="60" baseType="lpstr">
      <vt:lpstr>SimSun</vt:lpstr>
      <vt:lpstr>Arial</vt:lpstr>
      <vt:lpstr>Calibri</vt:lpstr>
      <vt:lpstr>Calibri Light</vt:lpstr>
      <vt:lpstr>Lucida Sans Unicode</vt:lpstr>
      <vt:lpstr>Tahoma</vt:lpstr>
      <vt:lpstr>Times New Roman</vt:lpstr>
      <vt:lpstr>Wingdings</vt:lpstr>
      <vt:lpstr>Retrospección</vt:lpstr>
      <vt:lpstr> EQUILIBRIO ÁCIDO-BASE</vt:lpstr>
      <vt:lpstr>CONCEPTOS BÁSICOS</vt:lpstr>
      <vt:lpstr>pH: Concentración de H+ libres o disociados que determinan la acides o alcalinidad y se lo expresa como el Log(–) de [H+].</vt:lpstr>
      <vt:lpstr>CONCEPTO DE EQUILIBRIO ÁCIDO-BÁSICO</vt:lpstr>
      <vt:lpstr>Presentación de PowerPoint</vt:lpstr>
      <vt:lpstr>AMORTIGUADORES</vt:lpstr>
      <vt:lpstr>Presentación de PowerPoint</vt:lpstr>
      <vt:lpstr>BUFFERS NO BICARBONATO</vt:lpstr>
      <vt:lpstr>Presentación de PowerPoint</vt:lpstr>
      <vt:lpstr>Presentación de PowerPoint</vt:lpstr>
      <vt:lpstr>DIFUSIÓN CELULAR</vt:lpstr>
      <vt:lpstr>SISTEMA RESPIRATORIO</vt:lpstr>
      <vt:lpstr>RIÑONES</vt:lpstr>
      <vt:lpstr>Presentación de PowerPoint</vt:lpstr>
      <vt:lpstr>Presentación de PowerPoint</vt:lpstr>
      <vt:lpstr>DIAGNÓSTICOS GASOMÉTRICOS</vt:lpstr>
      <vt:lpstr>Presentación de PowerPoint</vt:lpstr>
      <vt:lpstr>Presentación de PowerPoint</vt:lpstr>
      <vt:lpstr>ACIDOSIS METABÓLICA</vt:lpstr>
      <vt:lpstr>PATRÓN HEMOGASOMÉTRICO   pH        disminuido  PCO2   normal o disminuido  SB         disminuido  EB         negativo</vt:lpstr>
      <vt:lpstr>ESTADO DEL FACTOR COMPENSADOR</vt:lpstr>
      <vt:lpstr>Ej: ácidosis metabólica compensada</vt:lpstr>
      <vt:lpstr>CUADRO CLÍNICO</vt:lpstr>
      <vt:lpstr>DIAGNÓSTICO Y CLASIFICACIÓN</vt:lpstr>
      <vt:lpstr>BRECHA ANIÓNICA</vt:lpstr>
      <vt:lpstr>Presentación de PowerPoint</vt:lpstr>
      <vt:lpstr>Presentación de PowerPoint</vt:lpstr>
      <vt:lpstr>TRATAMIENTO</vt:lpstr>
      <vt:lpstr>Presentación de PowerPoint</vt:lpstr>
      <vt:lpstr>ALCALOSIS METABÓLICA</vt:lpstr>
      <vt:lpstr>Presentación de PowerPoint</vt:lpstr>
      <vt:lpstr>PATRÓN HEMOGASOMÉTRICO:   pH            aumentado  PCO2       aumentada   SB            aumentado EB             positivo</vt:lpstr>
      <vt:lpstr>ESTADO DEL FACTOR COMPENSADOR</vt:lpstr>
      <vt:lpstr>CUADRO CLÍNICO</vt:lpstr>
      <vt:lpstr>TRATAMIENTO</vt:lpstr>
      <vt:lpstr>CUANDO EL PH = &gt; 7,60 :   -Cloruro de amonio (ampollas de 20 ml con 8,5 mEq) se administra la mitad de la dosis calculada en dextrosa al 5% 12 a 24 horas ( no en pctes. Con disfunción hepática).   -Ácido clorhídrico (100 ml en 900 ml de dextrosa al 5%= 100 mEq/l     -Clorhidrato de lisina y de arginina  -Hemodiálisis</vt:lpstr>
      <vt:lpstr>ALCALOSIS METABÓLICA CLORURO RESISTENTE </vt:lpstr>
      <vt:lpstr>ACIDOSIS RESPIRATORIA</vt:lpstr>
      <vt:lpstr>Presentación de PowerPoint</vt:lpstr>
      <vt:lpstr>ESTADO DEL FACTOR COMPENSADOR</vt:lpstr>
      <vt:lpstr>CUADRO CLÍNICO</vt:lpstr>
      <vt:lpstr>Presentación de PowerPoint</vt:lpstr>
      <vt:lpstr>TRATAMIENTO</vt:lpstr>
      <vt:lpstr>ALCALOSIS RESPIRATORIA</vt:lpstr>
      <vt:lpstr>PATRÓN HEMOGASOMÉTRICO:  pH          aumentado  PCO2      disminuido  SB         normal o disminuido  EB        normal o negativo</vt:lpstr>
      <vt:lpstr>ESTADO DEL FACTOR COMPENSADOR</vt:lpstr>
      <vt:lpstr>CUADRO CLÍNICO</vt:lpstr>
      <vt:lpstr>Presentación de PowerPoint</vt:lpstr>
      <vt:lpstr>Presentación de PowerPoint</vt:lpstr>
      <vt:lpstr>TRATAMIENTO</vt:lpstr>
      <vt:lpstr>TRANSTORNOS ACIDO- BÁSICOS MIXTOS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Cuenta Microsoft</cp:lastModifiedBy>
  <cp:revision>13</cp:revision>
  <dcterms:created xsi:type="dcterms:W3CDTF">2020-04-13T23:27:29Z</dcterms:created>
  <dcterms:modified xsi:type="dcterms:W3CDTF">2022-04-13T20:34:49Z</dcterms:modified>
</cp:coreProperties>
</file>