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B35A7-D4E7-4F0A-9DF7-27C08236B5FA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A3A98-088B-400E-B780-A45F4FB4BD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7338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229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2291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2291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15B163E-1A48-4C96-8FCB-5DFF633207A7}" type="slidenum">
              <a:rPr lang="es-ES_tradnl" altLang="es-ES"/>
              <a:pPr/>
              <a:t>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451089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423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4237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4237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C863636-29D2-4BB4-AC2B-F54ABE7014BB}" type="slidenum">
              <a:rPr lang="es-ES_tradnl" altLang="es-ES"/>
              <a:pPr/>
              <a:t>11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176137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444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4442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4442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626742F-9DC7-45B8-B89D-C9EB2131EAD8}" type="slidenum">
              <a:rPr lang="es-ES_tradnl" altLang="es-ES"/>
              <a:pPr/>
              <a:t>12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5986654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464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4646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4646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2498362-4B97-4330-8766-A3CA27F1507A}" type="slidenum">
              <a:rPr lang="es-ES_tradnl" altLang="es-ES"/>
              <a:pPr/>
              <a:t>13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907227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485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4851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4851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FD661AF-6C2E-4707-A2A5-3F2857933448}" type="slidenum">
              <a:rPr lang="es-ES_tradnl" altLang="es-ES"/>
              <a:pPr/>
              <a:t>14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3082188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505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5056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5056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33F99F0-106D-4897-BFAA-0E16E5DC0DF9}" type="slidenum">
              <a:rPr lang="es-ES_tradnl" altLang="es-ES"/>
              <a:pPr/>
              <a:t>15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3117858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526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5261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5261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6E048A0-C676-422F-916C-BC712F880B15}" type="slidenum">
              <a:rPr lang="es-ES_tradnl" altLang="es-ES"/>
              <a:pPr/>
              <a:t>16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8805838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546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5466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5466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647029F-2274-4461-BEC8-A3E97C019AC7}" type="slidenum">
              <a:rPr lang="es-ES_tradnl" altLang="es-ES"/>
              <a:pPr/>
              <a:t>17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7352719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567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5670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5670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F742F58-DC39-4BB2-9137-F4851EA0CCA1}" type="slidenum">
              <a:rPr lang="es-ES_tradnl" altLang="es-ES"/>
              <a:pPr/>
              <a:t>18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259603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249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2496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2496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A60CDB7-9FC1-4D63-B0B8-7D7635221B33}" type="slidenum">
              <a:rPr lang="es-ES_tradnl" altLang="es-ES"/>
              <a:pPr/>
              <a:t>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044691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270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2701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2701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4D0C4F6-98D9-4B52-A3A4-7110113E8155}" type="slidenum">
              <a:rPr lang="es-ES_tradnl" altLang="es-ES"/>
              <a:pPr/>
              <a:t>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183271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290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2906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2906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8A33610-6236-4AAF-A8BC-DC09E1B84262}" type="slidenum">
              <a:rPr lang="es-ES_tradnl" altLang="es-ES"/>
              <a:pPr/>
              <a:t>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815233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311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3110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3110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7B1A2A2-3AAB-40A5-A612-F6A9B8DF3661}" type="slidenum">
              <a:rPr lang="es-ES_tradnl" altLang="es-ES"/>
              <a:pPr/>
              <a:t>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867762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331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3315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3315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A080D1C-78F1-4470-99B2-5A8C8D2F11EB}" type="slidenum">
              <a:rPr lang="es-ES_tradnl" altLang="es-ES"/>
              <a:pPr/>
              <a:t>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560839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3520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3520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3520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067FA62-0A63-4FEE-A6D0-8D70428248F7}" type="slidenum">
              <a:rPr lang="es-ES_tradnl" altLang="es-ES"/>
              <a:pPr/>
              <a:t>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844173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3725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3725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3725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801B145-FD0F-40C4-9F0F-A407BAB564AD}" type="slidenum">
              <a:rPr lang="es-ES_tradnl" altLang="es-ES"/>
              <a:pPr/>
              <a:t>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2348951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4032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4032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4032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5C7BF81-7543-4987-9CF7-06FB77E7F553}" type="slidenum">
              <a:rPr lang="es-ES_tradnl" altLang="es-ES"/>
              <a:pPr/>
              <a:t>10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070199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7F34-D44A-44E6-9076-225B609D1935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16B-10BA-449D-9D1C-A48774FE702D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310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7F34-D44A-44E6-9076-225B609D1935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16B-10BA-449D-9D1C-A48774FE70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52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7F34-D44A-44E6-9076-225B609D1935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16B-10BA-449D-9D1C-A48774FE70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537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eño personaliza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28588"/>
            <a:ext cx="10947400" cy="1433512"/>
          </a:xfrm>
        </p:spPr>
        <p:txBody>
          <a:bodyPr/>
          <a:lstStyle/>
          <a:p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4B10FF55-EDB7-4058-8371-C617FB485CF7}" type="datetime1">
              <a:rPr lang="es-ES" altLang="en-US"/>
              <a:pPr/>
              <a:t>13/04/2022</a:t>
            </a:fld>
            <a:endParaRPr lang="es-ES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E0EF7D-3F4E-462F-9EBD-9DD1670BD243}" type="slidenum">
              <a:rPr lang="en-GB" altLang="es-ES"/>
              <a:pPr/>
              <a:t>‹Nº›</a:t>
            </a:fld>
            <a:endParaRPr lang="en-GB" altLang="es-ES"/>
          </a:p>
        </p:txBody>
      </p:sp>
    </p:spTree>
    <p:extLst>
      <p:ext uri="{BB962C8B-B14F-4D97-AF65-F5344CB8AC3E}">
        <p14:creationId xmlns:p14="http://schemas.microsoft.com/office/powerpoint/2010/main" val="58575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7F34-D44A-44E6-9076-225B609D1935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16B-10BA-449D-9D1C-A48774FE70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343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7F34-D44A-44E6-9076-225B609D1935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16B-10BA-449D-9D1C-A48774FE702D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47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7F34-D44A-44E6-9076-225B609D1935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16B-10BA-449D-9D1C-A48774FE70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390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7F34-D44A-44E6-9076-225B609D1935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16B-10BA-449D-9D1C-A48774FE70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853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7F34-D44A-44E6-9076-225B609D1935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16B-10BA-449D-9D1C-A48774FE70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572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7F34-D44A-44E6-9076-225B609D1935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16B-10BA-449D-9D1C-A48774FE70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125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C397F34-D44A-44E6-9076-225B609D1935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80916B-10BA-449D-9D1C-A48774FE70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957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7F34-D44A-44E6-9076-225B609D1935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16B-10BA-449D-9D1C-A48774FE70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985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C397F34-D44A-44E6-9076-225B609D1935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780916B-10BA-449D-9D1C-A48774FE702D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07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1" name="Rectangle 1"/>
          <p:cNvSpPr>
            <a:spLocks noGrp="1" noChangeArrowheads="1"/>
          </p:cNvSpPr>
          <p:nvPr>
            <p:ph type="title"/>
          </p:nvPr>
        </p:nvSpPr>
        <p:spPr>
          <a:xfrm>
            <a:off x="2348111" y="161365"/>
            <a:ext cx="7673788" cy="2084294"/>
          </a:xfrm>
        </p:spPr>
        <p:txBody>
          <a:bodyPr>
            <a:normAutofit/>
          </a:bodyPr>
          <a:lstStyle/>
          <a:p>
            <a:pPr marL="323850" indent="-323850">
              <a:spcBef>
                <a:spcPts val="8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8800" b="1" dirty="0"/>
              <a:t>HIPOPOTASEMIA</a:t>
            </a:r>
            <a:r>
              <a:rPr lang="en-GB" altLang="es-ES" sz="4800" b="1" dirty="0"/>
              <a:t/>
            </a:r>
            <a:br>
              <a:rPr lang="en-GB" altLang="es-ES" sz="4800" b="1" dirty="0"/>
            </a:br>
            <a:endParaRPr lang="en-GB" altLang="es-ES" sz="5400" dirty="0" smtClean="0"/>
          </a:p>
        </p:txBody>
      </p:sp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081" y="1855694"/>
            <a:ext cx="6569849" cy="4598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94092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04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04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3" dur="2000"/>
                                        <p:tgtEl>
                                          <p:spTgt spid="204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38375" y="357189"/>
            <a:ext cx="7429500" cy="1462087"/>
          </a:xfrm>
          <a:solidFill>
            <a:schemeClr val="bg2"/>
          </a:solidFill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MANIFESTACIONES CARDÍACAS</a:t>
            </a:r>
          </a:p>
        </p:txBody>
      </p:sp>
      <p:sp>
        <p:nvSpPr>
          <p:cNvPr id="4392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 </a:t>
            </a:r>
          </a:p>
        </p:txBody>
      </p:sp>
      <p:pic>
        <p:nvPicPr>
          <p:cNvPr id="439299" name="5 Imagen" descr="http://galeon.com/medicinadeportiva1/IMG/ECG4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39" y="2093914"/>
            <a:ext cx="6715125" cy="461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677659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5" name="Rectangle 1"/>
          <p:cNvSpPr>
            <a:spLocks noGrp="1" noChangeArrowheads="1"/>
          </p:cNvSpPr>
          <p:nvPr>
            <p:ph type="title"/>
          </p:nvPr>
        </p:nvSpPr>
        <p:spPr>
          <a:xfrm>
            <a:off x="1809750" y="428625"/>
            <a:ext cx="8572500" cy="1462088"/>
          </a:xfrm>
          <a:solidFill>
            <a:schemeClr val="bg2"/>
          </a:solidFill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MANIFESTACIONES NEUROMUSCULARES</a:t>
            </a:r>
          </a:p>
        </p:txBody>
      </p:sp>
      <p:sp>
        <p:nvSpPr>
          <p:cNvPr id="441346" name="Rectangle 2"/>
          <p:cNvSpPr>
            <a:spLocks noGrp="1" noChangeArrowheads="1"/>
          </p:cNvSpPr>
          <p:nvPr>
            <p:ph idx="1"/>
          </p:nvPr>
        </p:nvSpPr>
        <p:spPr>
          <a:xfrm>
            <a:off x="2135188" y="2428876"/>
            <a:ext cx="8032750" cy="3857625"/>
          </a:xfrm>
          <a:solidFill>
            <a:schemeClr val="bg2"/>
          </a:solidFill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Debilidad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muscular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Hiporreflexia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Parestesias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Calambres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Parálisis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400" dirty="0"/>
          </a:p>
        </p:txBody>
      </p:sp>
      <p:pic>
        <p:nvPicPr>
          <p:cNvPr id="441347" name="Picture 2" descr="http://www.ferra65.com.mx/locomo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9" y="2571750"/>
            <a:ext cx="2820987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812761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3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26" y="285751"/>
            <a:ext cx="8429625" cy="1928813"/>
          </a:xfrm>
          <a:solidFill>
            <a:schemeClr val="bg2"/>
          </a:solidFill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MANIFESTACIONES</a:t>
            </a:r>
            <a:b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GASTROINTESTINALES</a:t>
            </a:r>
          </a:p>
        </p:txBody>
      </p:sp>
      <p:sp>
        <p:nvSpPr>
          <p:cNvPr id="443394" name="Rectangle 2"/>
          <p:cNvSpPr>
            <a:spLocks noGrp="1" noChangeArrowheads="1"/>
          </p:cNvSpPr>
          <p:nvPr>
            <p:ph idx="1"/>
          </p:nvPr>
        </p:nvSpPr>
        <p:spPr>
          <a:xfrm>
            <a:off x="2135188" y="2492375"/>
            <a:ext cx="8229600" cy="2952750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Constipación</a:t>
            </a: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Íleo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paralítico</a:t>
            </a: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Encefalopatía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hepático</a:t>
            </a: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3395" name="Picture 5" descr="http://lafouleevedenaise.free.fr/tribune%20libre/dessins/vomit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286000"/>
            <a:ext cx="201930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896618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"/>
          <p:cNvSpPr>
            <a:spLocks noGrp="1" noChangeArrowheads="1"/>
          </p:cNvSpPr>
          <p:nvPr>
            <p:ph type="title"/>
          </p:nvPr>
        </p:nvSpPr>
        <p:spPr>
          <a:xfrm>
            <a:off x="3575050" y="609600"/>
            <a:ext cx="5651500" cy="1462088"/>
          </a:xfrm>
          <a:solidFill>
            <a:schemeClr val="bg2"/>
          </a:solidFill>
          <a:ln>
            <a:miter/>
          </a:ln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MANIFESTACIONES </a:t>
            </a:r>
            <a:r>
              <a:rPr lang="en-GB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RENALES</a:t>
            </a:r>
            <a:endParaRPr lang="es-ES" altLang="es-ES" sz="4000" b="1" dirty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5442" name="Rectangle 2"/>
          <p:cNvSpPr>
            <a:spLocks noGrp="1" noChangeArrowheads="1"/>
          </p:cNvSpPr>
          <p:nvPr>
            <p:ph idx="1"/>
          </p:nvPr>
        </p:nvSpPr>
        <p:spPr>
          <a:xfrm>
            <a:off x="1919288" y="2492375"/>
            <a:ext cx="8424862" cy="3538538"/>
          </a:xfrm>
          <a:solidFill>
            <a:schemeClr val="bg2"/>
          </a:solidFill>
        </p:spPr>
        <p:txBody>
          <a:bodyPr/>
          <a:lstStyle/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Nefropatía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hipocaliémica</a:t>
            </a:r>
            <a:endParaRPr lang="en-GB" altLang="es-ES" dirty="0" smtClean="0"/>
          </a:p>
        </p:txBody>
      </p:sp>
      <p:sp>
        <p:nvSpPr>
          <p:cNvPr id="445443" name="AutoShape 3"/>
          <p:cNvSpPr>
            <a:spLocks/>
          </p:cNvSpPr>
          <p:nvPr/>
        </p:nvSpPr>
        <p:spPr bwMode="auto">
          <a:xfrm>
            <a:off x="6816726" y="2924175"/>
            <a:ext cx="358775" cy="2592388"/>
          </a:xfrm>
          <a:prstGeom prst="leftBrace">
            <a:avLst>
              <a:gd name="adj1" fmla="val 60080"/>
              <a:gd name="adj2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45444" name="WordArt 4"/>
          <p:cNvSpPr>
            <a:spLocks noChangeArrowheads="1" noChangeShapeType="1" noTextEdit="1"/>
          </p:cNvSpPr>
          <p:nvPr/>
        </p:nvSpPr>
        <p:spPr bwMode="auto">
          <a:xfrm>
            <a:off x="7175500" y="3573464"/>
            <a:ext cx="2952750" cy="12969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s-ES" sz="3600" kern="10">
              <a:ln w="12600">
                <a:solidFill>
                  <a:srgbClr val="3333CC"/>
                </a:solidFill>
                <a:miter lim="800000"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0186" dir="1096358" algn="ctr" rotWithShape="0">
                  <a:srgbClr val="9999FF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453314" y="3357563"/>
            <a:ext cx="2357437" cy="107791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_tradnl" altLang="en-US" sz="3200">
                <a:latin typeface="Calibri" panose="020F0502020204030204" pitchFamily="34" charset="0"/>
                <a:ea typeface="SimSun" panose="02010600030101010101" pitchFamily="2" charset="-122"/>
              </a:rPr>
              <a:t>Poliuria</a:t>
            </a:r>
          </a:p>
          <a:p>
            <a:r>
              <a:rPr lang="es-ES_tradnl" altLang="en-US" sz="3200">
                <a:latin typeface="Calibri" panose="020F0502020204030204" pitchFamily="34" charset="0"/>
                <a:ea typeface="SimSun" panose="02010600030101010101" pitchFamily="2" charset="-122"/>
              </a:rPr>
              <a:t>Polaquiuria</a:t>
            </a:r>
            <a:endParaRPr lang="es-ES" altLang="es-ES" sz="3200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583605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89" name="Rectangle 1"/>
          <p:cNvSpPr>
            <a:spLocks noGrp="1" noChangeArrowheads="1"/>
          </p:cNvSpPr>
          <p:nvPr>
            <p:ph type="title"/>
          </p:nvPr>
        </p:nvSpPr>
        <p:spPr>
          <a:xfrm>
            <a:off x="3071814" y="142876"/>
            <a:ext cx="6480175" cy="2232025"/>
          </a:xfrm>
          <a:solidFill>
            <a:schemeClr val="bg2"/>
          </a:solidFill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MANIFESTACIONES METABÓLICAS</a:t>
            </a:r>
          </a:p>
        </p:txBody>
      </p:sp>
      <p:sp>
        <p:nvSpPr>
          <p:cNvPr id="447490" name="Rectangle 2"/>
          <p:cNvSpPr>
            <a:spLocks noGrp="1" noChangeArrowheads="1"/>
          </p:cNvSpPr>
          <p:nvPr>
            <p:ph idx="1"/>
          </p:nvPr>
        </p:nvSpPr>
        <p:spPr>
          <a:xfrm>
            <a:off x="1738314" y="2643188"/>
            <a:ext cx="8480425" cy="3573462"/>
          </a:xfrm>
          <a:solidFill>
            <a:schemeClr val="bg2"/>
          </a:solidFill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/>
              <a:t>Alteración</a:t>
            </a:r>
            <a:r>
              <a:rPr lang="en-GB" altLang="es-ES" sz="2800" dirty="0" smtClean="0"/>
              <a:t> en el </a:t>
            </a:r>
            <a:r>
              <a:rPr lang="en-GB" altLang="es-ES" sz="2800" dirty="0" err="1" smtClean="0"/>
              <a:t>metabolismo</a:t>
            </a:r>
            <a:r>
              <a:rPr lang="en-GB" altLang="es-ES" sz="2800" dirty="0" smtClean="0"/>
              <a:t> de los </a:t>
            </a:r>
            <a:r>
              <a:rPr lang="en-GB" altLang="es-ES" sz="2800" dirty="0" err="1" smtClean="0"/>
              <a:t>hidratos</a:t>
            </a:r>
            <a:r>
              <a:rPr lang="en-GB" altLang="es-ES" sz="2800" dirty="0" smtClean="0"/>
              <a:t> de </a:t>
            </a:r>
            <a:r>
              <a:rPr lang="en-GB" altLang="es-ES" sz="2800" dirty="0" err="1" smtClean="0"/>
              <a:t>carbono</a:t>
            </a:r>
            <a:endParaRPr lang="en-GB" altLang="es-ES" sz="2800" dirty="0" smtClean="0"/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/>
              <a:t>Disminuye</a:t>
            </a:r>
            <a:r>
              <a:rPr lang="en-GB" altLang="es-ES" sz="2800" dirty="0" smtClean="0"/>
              <a:t> la </a:t>
            </a:r>
            <a:r>
              <a:rPr lang="en-GB" altLang="es-ES" sz="2800" dirty="0" err="1" smtClean="0"/>
              <a:t>secreción</a:t>
            </a:r>
            <a:r>
              <a:rPr lang="en-GB" altLang="es-ES" sz="2800" dirty="0" smtClean="0"/>
              <a:t> de </a:t>
            </a:r>
            <a:r>
              <a:rPr lang="en-GB" altLang="es-ES" sz="2800" dirty="0" err="1" smtClean="0"/>
              <a:t>aldosterona</a:t>
            </a:r>
            <a:endParaRPr lang="en-GB" altLang="es-ES" sz="2800" dirty="0" smtClean="0"/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smtClean="0"/>
              <a:t>Balance </a:t>
            </a:r>
            <a:r>
              <a:rPr lang="en-GB" altLang="es-ES" sz="2800" dirty="0" err="1" smtClean="0"/>
              <a:t>negativo</a:t>
            </a:r>
            <a:r>
              <a:rPr lang="en-GB" altLang="es-ES" sz="2800" dirty="0" smtClean="0"/>
              <a:t> del </a:t>
            </a:r>
            <a:r>
              <a:rPr lang="en-GB" altLang="es-ES" sz="2800" dirty="0" err="1" smtClean="0"/>
              <a:t>nitrógeno</a:t>
            </a:r>
            <a:endParaRPr lang="en-GB" altLang="es-ES" sz="2800" dirty="0" smtClean="0"/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400" dirty="0"/>
          </a:p>
        </p:txBody>
      </p:sp>
    </p:spTree>
    <p:extLst>
      <p:ext uri="{BB962C8B-B14F-4D97-AF65-F5344CB8AC3E}">
        <p14:creationId xmlns:p14="http://schemas.microsoft.com/office/powerpoint/2010/main" val="120414190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7" name="Rectangle 1"/>
          <p:cNvSpPr>
            <a:spLocks noGrp="1" noChangeArrowheads="1"/>
          </p:cNvSpPr>
          <p:nvPr>
            <p:ph type="title"/>
          </p:nvPr>
        </p:nvSpPr>
        <p:spPr>
          <a:xfrm>
            <a:off x="3524250" y="357188"/>
            <a:ext cx="5435600" cy="1008062"/>
          </a:xfrm>
          <a:solidFill>
            <a:schemeClr val="bg2"/>
          </a:solidFill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DIAGNÓSTICO</a:t>
            </a:r>
          </a:p>
        </p:txBody>
      </p:sp>
      <p:sp>
        <p:nvSpPr>
          <p:cNvPr id="449538" name="Rectangle 2"/>
          <p:cNvSpPr>
            <a:spLocks noGrp="1" noChangeArrowheads="1"/>
          </p:cNvSpPr>
          <p:nvPr>
            <p:ph idx="1"/>
          </p:nvPr>
        </p:nvSpPr>
        <p:spPr>
          <a:xfrm>
            <a:off x="1952625" y="1571625"/>
            <a:ext cx="8312150" cy="3816350"/>
          </a:xfrm>
          <a:solidFill>
            <a:schemeClr val="bg2"/>
          </a:solidFill>
        </p:spPr>
        <p:txBody>
          <a:bodyPr/>
          <a:lstStyle/>
          <a:p>
            <a:pPr algn="ctr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   Anamnesis</a:t>
            </a:r>
          </a:p>
          <a:p>
            <a:pPr algn="ctr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Control</a:t>
            </a:r>
          </a:p>
          <a:p>
            <a:pPr algn="ctr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      </a:t>
            </a:r>
            <a:r>
              <a:rPr lang="en-GB" altLang="es-ES" dirty="0" err="1" smtClean="0"/>
              <a:t>Laboratorio</a:t>
            </a:r>
            <a:endParaRPr lang="en-GB" altLang="es-ES" dirty="0" smtClean="0"/>
          </a:p>
          <a:p>
            <a:pPr algn="ctr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</p:txBody>
      </p:sp>
      <p:pic>
        <p:nvPicPr>
          <p:cNvPr id="4495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2492375"/>
            <a:ext cx="1335088" cy="256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059865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5" name="Rectangle 1"/>
          <p:cNvSpPr>
            <a:spLocks noGrp="1" noChangeArrowheads="1"/>
          </p:cNvSpPr>
          <p:nvPr>
            <p:ph type="title"/>
          </p:nvPr>
        </p:nvSpPr>
        <p:spPr>
          <a:xfrm>
            <a:off x="1809750" y="2781301"/>
            <a:ext cx="8389938" cy="2087563"/>
          </a:xfrm>
          <a:solidFill>
            <a:schemeClr val="bg2"/>
          </a:solidFill>
          <a:ln w="936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marL="323850" indent="-323850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/>
            </a:r>
            <a:br>
              <a:rPr lang="en-GB" altLang="es-ES" smtClean="0"/>
            </a:br>
            <a:r>
              <a:rPr lang="en-GB" altLang="es-ES" smtClean="0"/>
              <a:t>    Déficit de K  </a:t>
            </a:r>
            <a:r>
              <a:rPr lang="en-GB" altLang="es-ES" u="sng" smtClean="0"/>
              <a:t>= K ideal – K real  x  0.4 x Kg. peso</a:t>
            </a:r>
          </a:p>
        </p:txBody>
      </p:sp>
      <p:sp>
        <p:nvSpPr>
          <p:cNvPr id="250883" name="Text Box 2"/>
          <p:cNvSpPr txBox="1">
            <a:spLocks noChangeArrowheads="1"/>
          </p:cNvSpPr>
          <p:nvPr/>
        </p:nvSpPr>
        <p:spPr bwMode="auto">
          <a:xfrm>
            <a:off x="3287713" y="1484313"/>
            <a:ext cx="6335712" cy="709612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 typeface="Arial Black" panose="020B0A04020102020204" pitchFamily="34" charset="0"/>
              <a:buNone/>
            </a:pPr>
            <a:r>
              <a:rPr lang="en-GB" altLang="en-US" sz="4000" b="1">
                <a:latin typeface="Calibri" panose="020F0502020204030204" pitchFamily="34" charset="0"/>
                <a:ea typeface="SimSun" panose="02010600030101010101" pitchFamily="2" charset="-122"/>
              </a:rPr>
              <a:t>CORRECCIÓN DE POTASIO</a:t>
            </a:r>
            <a:endParaRPr lang="es-ES" altLang="es-ES" sz="4000" b="1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3678502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3" name="Rectangle 1"/>
          <p:cNvSpPr>
            <a:spLocks noGrp="1" noChangeArrowheads="1"/>
          </p:cNvSpPr>
          <p:nvPr>
            <p:ph type="title"/>
          </p:nvPr>
        </p:nvSpPr>
        <p:spPr>
          <a:xfrm>
            <a:off x="3736975" y="847725"/>
            <a:ext cx="4859338" cy="1295400"/>
          </a:xfrm>
          <a:solidFill>
            <a:schemeClr val="bg2"/>
          </a:solidFill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TRATAMIENTO</a:t>
            </a:r>
          </a:p>
        </p:txBody>
      </p:sp>
      <p:sp>
        <p:nvSpPr>
          <p:cNvPr id="453634" name="Rectangle 2"/>
          <p:cNvSpPr>
            <a:spLocks noGrp="1" noChangeArrowheads="1"/>
          </p:cNvSpPr>
          <p:nvPr>
            <p:ph idx="1"/>
          </p:nvPr>
        </p:nvSpPr>
        <p:spPr>
          <a:xfrm>
            <a:off x="2098676" y="2420938"/>
            <a:ext cx="7885113" cy="4062412"/>
          </a:xfrm>
          <a:solidFill>
            <a:schemeClr val="bg2"/>
          </a:solidFill>
        </p:spPr>
        <p:txBody>
          <a:bodyPr/>
          <a:lstStyle/>
          <a:p>
            <a:pPr marL="590550" indent="-590550">
              <a:buFont typeface="Arial" panose="020B0604020202020204" pitchFamily="34" charset="0"/>
              <a:buAutoNum type="arabicPeriod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ORAL</a:t>
            </a:r>
          </a:p>
          <a:p>
            <a:pPr marL="590550" indent="-590550"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corrección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mas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segura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)‏</a:t>
            </a:r>
          </a:p>
          <a:p>
            <a:pPr marL="590550" indent="-590550"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0550" indent="-590550">
              <a:buFont typeface="Wingdings" panose="05000000000000000000" pitchFamily="2" charset="2"/>
              <a:buChar char="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Cloruro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potasio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gluconato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potasio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en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alcalosis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metabólica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0550" indent="-590550"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40 – 120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meq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día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suplementos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K ) </a:t>
            </a:r>
          </a:p>
          <a:p>
            <a:pPr marL="590550" indent="-590550">
              <a:spcBef>
                <a:spcPts val="700"/>
              </a:spcBef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en-GB" altLang="es-ES" dirty="0" smtClean="0"/>
          </a:p>
          <a:p>
            <a:pPr marL="590550" indent="-590550">
              <a:spcBef>
                <a:spcPts val="700"/>
              </a:spcBef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40294315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1" name="Rectangle 1"/>
          <p:cNvSpPr>
            <a:spLocks noGrp="1" noChangeArrowheads="1"/>
          </p:cNvSpPr>
          <p:nvPr>
            <p:ph type="title"/>
          </p:nvPr>
        </p:nvSpPr>
        <p:spPr>
          <a:xfrm>
            <a:off x="2063750" y="1052514"/>
            <a:ext cx="7848600" cy="5373687"/>
          </a:xfrm>
          <a:solidFill>
            <a:schemeClr val="bg2"/>
          </a:solidFill>
        </p:spPr>
        <p:txBody>
          <a:bodyPr/>
          <a:lstStyle/>
          <a:p>
            <a:pPr marL="590550" indent="-590550" algn="just">
              <a:spcBef>
                <a:spcPts val="7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sz="4000" u="sng" dirty="0"/>
              <a:t>2. INTRAVENOSO</a:t>
            </a:r>
            <a:br>
              <a:rPr lang="en-GB" altLang="es-ES" sz="4000" u="sng" dirty="0"/>
            </a:br>
            <a:r>
              <a:rPr lang="en-GB" altLang="es-ES" b="1" u="sng" dirty="0" smtClean="0"/>
              <a:t/>
            </a:r>
            <a:br>
              <a:rPr lang="en-GB" altLang="es-ES" b="1" u="sng" dirty="0" smtClean="0"/>
            </a:br>
            <a:r>
              <a:rPr lang="en-GB" altLang="es-ES" dirty="0" err="1" smtClean="0"/>
              <a:t>Cloruro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potasio</a:t>
            </a:r>
            <a:r>
              <a:rPr lang="en-GB" altLang="es-ES" dirty="0" smtClean="0"/>
              <a:t>: 20 – 40 </a:t>
            </a:r>
            <a:r>
              <a:rPr lang="en-GB" altLang="es-ES" dirty="0" err="1" smtClean="0"/>
              <a:t>meq</a:t>
            </a:r>
            <a:r>
              <a:rPr lang="en-GB" altLang="es-ES" dirty="0" smtClean="0"/>
              <a:t>/h</a:t>
            </a:r>
            <a:br>
              <a:rPr lang="en-GB" altLang="es-ES" dirty="0" smtClean="0"/>
            </a:br>
            <a:r>
              <a:rPr lang="en-GB" altLang="es-ES" dirty="0" smtClean="0"/>
              <a:t/>
            </a:r>
            <a:br>
              <a:rPr lang="en-GB" altLang="es-ES" dirty="0" smtClean="0"/>
            </a:br>
            <a:r>
              <a:rPr lang="en-GB" altLang="es-ES" dirty="0" smtClean="0"/>
              <a:t>PRECAUSIONES:</a:t>
            </a:r>
            <a:br>
              <a:rPr lang="en-GB" altLang="es-ES" dirty="0" smtClean="0"/>
            </a:br>
            <a:r>
              <a:rPr lang="en-GB" altLang="es-ES" dirty="0" smtClean="0"/>
              <a:t/>
            </a:r>
            <a:br>
              <a:rPr lang="en-GB" altLang="es-ES" dirty="0" smtClean="0"/>
            </a:br>
            <a:r>
              <a:rPr lang="en-GB" altLang="es-ES" sz="3200" dirty="0">
                <a:cs typeface="Lucida Sans Unicode" panose="020B0602030504020204" pitchFamily="34" charset="0"/>
              </a:rPr>
              <a:t>- </a:t>
            </a:r>
            <a:r>
              <a:rPr lang="en-GB" altLang="es-ES" sz="3200" dirty="0" err="1">
                <a:cs typeface="Lucida Sans Unicode" panose="020B0602030504020204" pitchFamily="34" charset="0"/>
              </a:rPr>
              <a:t>Administrar</a:t>
            </a:r>
            <a:r>
              <a:rPr lang="en-GB" altLang="es-ES" sz="3200" dirty="0">
                <a:cs typeface="Lucida Sans Unicode" panose="020B0602030504020204" pitchFamily="34" charset="0"/>
              </a:rPr>
              <a:t> en </a:t>
            </a:r>
            <a:r>
              <a:rPr lang="en-GB" altLang="es-ES" sz="3200" dirty="0" err="1">
                <a:cs typeface="Lucida Sans Unicode" panose="020B0602030504020204" pitchFamily="34" charset="0"/>
              </a:rPr>
              <a:t>solución</a:t>
            </a:r>
            <a:r>
              <a:rPr lang="en-GB" altLang="es-ES" sz="3200" dirty="0">
                <a:cs typeface="Lucida Sans Unicode" panose="020B0602030504020204" pitchFamily="34" charset="0"/>
              </a:rPr>
              <a:t> </a:t>
            </a:r>
            <a:r>
              <a:rPr lang="en-GB" altLang="es-ES" sz="3200" dirty="0" err="1">
                <a:cs typeface="Lucida Sans Unicode" panose="020B0602030504020204" pitchFamily="34" charset="0"/>
              </a:rPr>
              <a:t>que</a:t>
            </a:r>
            <a:r>
              <a:rPr lang="en-GB" altLang="es-ES" sz="3200" dirty="0">
                <a:cs typeface="Lucida Sans Unicode" panose="020B0602030504020204" pitchFamily="34" charset="0"/>
              </a:rPr>
              <a:t> no </a:t>
            </a:r>
            <a:r>
              <a:rPr lang="en-GB" altLang="es-ES" sz="3200" dirty="0" err="1">
                <a:cs typeface="Lucida Sans Unicode" panose="020B0602030504020204" pitchFamily="34" charset="0"/>
              </a:rPr>
              <a:t>supere</a:t>
            </a:r>
            <a:r>
              <a:rPr lang="en-GB" altLang="es-ES" sz="3200" dirty="0">
                <a:cs typeface="Lucida Sans Unicode" panose="020B0602030504020204" pitchFamily="34" charset="0"/>
              </a:rPr>
              <a:t> 50 </a:t>
            </a:r>
            <a:r>
              <a:rPr lang="en-GB" altLang="es-ES" sz="3200" dirty="0" err="1">
                <a:cs typeface="Lucida Sans Unicode" panose="020B0602030504020204" pitchFamily="34" charset="0"/>
              </a:rPr>
              <a:t>meq</a:t>
            </a:r>
            <a:r>
              <a:rPr lang="en-GB" altLang="es-ES" sz="3200" dirty="0">
                <a:cs typeface="Lucida Sans Unicode" panose="020B0602030504020204" pitchFamily="34" charset="0"/>
              </a:rPr>
              <a:t>/l, </a:t>
            </a:r>
            <a:r>
              <a:rPr lang="en-GB" altLang="es-ES" sz="3200" dirty="0" err="1">
                <a:cs typeface="Lucida Sans Unicode" panose="020B0602030504020204" pitchFamily="34" charset="0"/>
              </a:rPr>
              <a:t>ritmo</a:t>
            </a:r>
            <a:r>
              <a:rPr lang="en-GB" altLang="es-ES" sz="3200" dirty="0">
                <a:cs typeface="Lucida Sans Unicode" panose="020B0602030504020204" pitchFamily="34" charset="0"/>
              </a:rPr>
              <a:t> de 20 </a:t>
            </a:r>
            <a:r>
              <a:rPr lang="en-GB" altLang="es-ES" sz="3200" dirty="0" err="1">
                <a:cs typeface="Lucida Sans Unicode" panose="020B0602030504020204" pitchFamily="34" charset="0"/>
              </a:rPr>
              <a:t>meq</a:t>
            </a:r>
            <a:r>
              <a:rPr lang="en-GB" altLang="es-ES" sz="3200" dirty="0">
                <a:cs typeface="Lucida Sans Unicode" panose="020B0602030504020204" pitchFamily="34" charset="0"/>
              </a:rPr>
              <a:t>/h</a:t>
            </a:r>
          </a:p>
        </p:txBody>
      </p:sp>
    </p:spTree>
    <p:extLst>
      <p:ext uri="{BB962C8B-B14F-4D97-AF65-F5344CB8AC3E}">
        <p14:creationId xmlns:p14="http://schemas.microsoft.com/office/powerpoint/2010/main" val="52476905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49" name="Rectangle 1"/>
          <p:cNvSpPr>
            <a:spLocks noGrp="1" noChangeArrowheads="1"/>
          </p:cNvSpPr>
          <p:nvPr>
            <p:ph type="title"/>
          </p:nvPr>
        </p:nvSpPr>
        <p:spPr>
          <a:xfrm>
            <a:off x="3495301" y="4248642"/>
            <a:ext cx="5791200" cy="1447800"/>
          </a:xfrm>
          <a:solidFill>
            <a:schemeClr val="bg2"/>
          </a:solidFill>
          <a:ln>
            <a:miter/>
          </a:ln>
        </p:spPr>
        <p:txBody>
          <a:bodyPr/>
          <a:lstStyle/>
          <a:p>
            <a:pPr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3200"/>
              <a:t>Potasio sérico menor a </a:t>
            </a:r>
            <a:br>
              <a:rPr lang="en-GB" altLang="en-US" sz="3200"/>
            </a:br>
            <a:r>
              <a:rPr lang="en-GB" altLang="en-US" sz="3200"/>
              <a:t>3.5 mmol /L</a:t>
            </a:r>
            <a:endParaRPr lang="es-ES" altLang="es-ES" sz="3200"/>
          </a:p>
        </p:txBody>
      </p:sp>
      <p:sp>
        <p:nvSpPr>
          <p:cNvPr id="423938" name="WordArt 2"/>
          <p:cNvSpPr>
            <a:spLocks noChangeArrowheads="1" noChangeShapeType="1" noTextEdit="1"/>
          </p:cNvSpPr>
          <p:nvPr/>
        </p:nvSpPr>
        <p:spPr bwMode="auto">
          <a:xfrm>
            <a:off x="2351089" y="1052514"/>
            <a:ext cx="7489825" cy="32400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s-ES" sz="3600" kern="1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HIPOPOTASEMIA</a:t>
            </a:r>
          </a:p>
        </p:txBody>
      </p:sp>
    </p:spTree>
    <p:extLst>
      <p:ext uri="{BB962C8B-B14F-4D97-AF65-F5344CB8AC3E}">
        <p14:creationId xmlns:p14="http://schemas.microsoft.com/office/powerpoint/2010/main" val="125581971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5" name="Rectangle 1"/>
          <p:cNvSpPr>
            <a:spLocks noGrp="1" noChangeArrowheads="1"/>
          </p:cNvSpPr>
          <p:nvPr>
            <p:ph type="title"/>
          </p:nvPr>
        </p:nvSpPr>
        <p:spPr>
          <a:xfrm>
            <a:off x="2166939" y="819151"/>
            <a:ext cx="7786687" cy="4824413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marL="323850" indent="-323850" algn="just">
              <a:spcBef>
                <a:spcPts val="8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 smtClean="0"/>
              <a:t/>
            </a:r>
            <a:br>
              <a:rPr lang="en-GB" altLang="es-ES" b="1" dirty="0" smtClean="0"/>
            </a:b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            TIPOS</a:t>
            </a:r>
            <a:b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LEVE   3 – 3.5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/ L</a:t>
            </a:r>
            <a:b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MODERADA   2.5 – 3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b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GRAVE  - 2.5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/ L</a:t>
            </a:r>
            <a:b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529406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3" name="Rectangle 1"/>
          <p:cNvSpPr>
            <a:spLocks noGrp="1" noChangeArrowheads="1"/>
          </p:cNvSpPr>
          <p:nvPr>
            <p:ph type="title"/>
          </p:nvPr>
        </p:nvSpPr>
        <p:spPr>
          <a:xfrm>
            <a:off x="3935414" y="692151"/>
            <a:ext cx="4725987" cy="703263"/>
          </a:xfrm>
          <a:solidFill>
            <a:schemeClr val="bg2"/>
          </a:solidFill>
        </p:spPr>
        <p:txBody>
          <a:bodyPr/>
          <a:lstStyle/>
          <a:p>
            <a:pPr>
              <a:buFont typeface="Batang" panose="02030600000101010101" pitchFamily="18" charset="-127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ETIOLOGÍA</a:t>
            </a:r>
          </a:p>
        </p:txBody>
      </p:sp>
      <p:sp>
        <p:nvSpPr>
          <p:cNvPr id="428034" name="Rectangle 2"/>
          <p:cNvSpPr>
            <a:spLocks noGrp="1" noChangeArrowheads="1"/>
          </p:cNvSpPr>
          <p:nvPr>
            <p:ph idx="1"/>
          </p:nvPr>
        </p:nvSpPr>
        <p:spPr>
          <a:xfrm>
            <a:off x="2014451" y="2163476"/>
            <a:ext cx="8229600" cy="3921125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Dé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ficit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en 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ingestión</a:t>
            </a: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Pérdidas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gastrointestinales</a:t>
            </a: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Pérdidas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renales</a:t>
            </a: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Incremento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entrada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hacia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células</a:t>
            </a: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78209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1" name="Rectangle 1"/>
          <p:cNvSpPr>
            <a:spLocks noGrp="1" noChangeArrowheads="1"/>
          </p:cNvSpPr>
          <p:nvPr>
            <p:ph type="title"/>
          </p:nvPr>
        </p:nvSpPr>
        <p:spPr>
          <a:xfrm>
            <a:off x="2495551" y="1135063"/>
            <a:ext cx="7572375" cy="1008062"/>
          </a:xfrm>
          <a:solidFill>
            <a:schemeClr val="bg2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DÉFICIT  EN LA INGESTA</a:t>
            </a:r>
          </a:p>
        </p:txBody>
      </p:sp>
      <p:sp>
        <p:nvSpPr>
          <p:cNvPr id="430082" name="Rectangle 2"/>
          <p:cNvSpPr>
            <a:spLocks noGrp="1" noChangeArrowheads="1"/>
          </p:cNvSpPr>
          <p:nvPr>
            <p:ph idx="1"/>
          </p:nvPr>
        </p:nvSpPr>
        <p:spPr>
          <a:xfrm>
            <a:off x="1809750" y="3000376"/>
            <a:ext cx="3454400" cy="2087563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Anorexia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Dietas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Alcohólicos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30083" name="Group 3"/>
          <p:cNvGrpSpPr>
            <a:grpSpLocks/>
          </p:cNvGrpSpPr>
          <p:nvPr/>
        </p:nvGrpSpPr>
        <p:grpSpPr bwMode="auto">
          <a:xfrm>
            <a:off x="4724400" y="2338388"/>
            <a:ext cx="5373688" cy="0"/>
            <a:chOff x="2016" y="1473"/>
            <a:chExt cx="3385" cy="0"/>
          </a:xfrm>
        </p:grpSpPr>
        <p:sp>
          <p:nvSpPr>
            <p:cNvPr id="430084" name="Rectangle 4"/>
            <p:cNvSpPr>
              <a:spLocks noChangeArrowheads="1"/>
            </p:cNvSpPr>
            <p:nvPr/>
          </p:nvSpPr>
          <p:spPr bwMode="auto">
            <a:xfrm>
              <a:off x="2016" y="1473"/>
              <a:ext cx="3386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 altLang="es-ES">
                <a:latin typeface="Arial" panose="020B0604020202020204" pitchFamily="34" charset="0"/>
              </a:endParaRPr>
            </a:p>
          </p:txBody>
        </p:sp>
        <p:grpSp>
          <p:nvGrpSpPr>
            <p:cNvPr id="430085" name="Group 5"/>
            <p:cNvGrpSpPr>
              <a:grpSpLocks/>
            </p:cNvGrpSpPr>
            <p:nvPr/>
          </p:nvGrpSpPr>
          <p:grpSpPr bwMode="auto">
            <a:xfrm>
              <a:off x="2016" y="1473"/>
              <a:ext cx="1973" cy="0"/>
              <a:chOff x="2016" y="1473"/>
              <a:chExt cx="1973" cy="0"/>
            </a:xfrm>
          </p:grpSpPr>
          <p:sp>
            <p:nvSpPr>
              <p:cNvPr id="430086" name="Rectangle 6"/>
              <p:cNvSpPr>
                <a:spLocks noChangeArrowheads="1"/>
              </p:cNvSpPr>
              <p:nvPr/>
            </p:nvSpPr>
            <p:spPr bwMode="auto">
              <a:xfrm>
                <a:off x="2016" y="1473"/>
                <a:ext cx="1974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>
                  <a:latin typeface="Arial" panose="020B0604020202020204" pitchFamily="34" charset="0"/>
                </a:endParaRPr>
              </a:p>
            </p:txBody>
          </p:sp>
          <p:sp>
            <p:nvSpPr>
              <p:cNvPr id="430087" name="Rectangle 7"/>
              <p:cNvSpPr>
                <a:spLocks noChangeArrowheads="1"/>
              </p:cNvSpPr>
              <p:nvPr/>
            </p:nvSpPr>
            <p:spPr bwMode="auto">
              <a:xfrm>
                <a:off x="2016" y="1473"/>
                <a:ext cx="1974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>
                  <a:latin typeface="Arial" panose="020B0604020202020204" pitchFamily="34" charset="0"/>
                </a:endParaRPr>
              </a:p>
            </p:txBody>
          </p:sp>
        </p:grpSp>
      </p:grpSp>
      <p:pic>
        <p:nvPicPr>
          <p:cNvPr id="43008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2379664"/>
            <a:ext cx="4551363" cy="362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386852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29" name="Rectangle 1"/>
          <p:cNvSpPr>
            <a:spLocks noGrp="1" noChangeArrowheads="1"/>
          </p:cNvSpPr>
          <p:nvPr>
            <p:ph type="title"/>
          </p:nvPr>
        </p:nvSpPr>
        <p:spPr>
          <a:xfrm>
            <a:off x="1919288" y="142875"/>
            <a:ext cx="8748712" cy="1462088"/>
          </a:xfrm>
          <a:solidFill>
            <a:schemeClr val="bg2">
              <a:alpha val="78822"/>
            </a:schemeClr>
          </a:solidFill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PÉRDIDAS GASTROINTESTINALES</a:t>
            </a:r>
          </a:p>
        </p:txBody>
      </p:sp>
      <p:sp>
        <p:nvSpPr>
          <p:cNvPr id="432130" name="Rectangle 2"/>
          <p:cNvSpPr>
            <a:spLocks noGrp="1" noChangeArrowheads="1"/>
          </p:cNvSpPr>
          <p:nvPr>
            <p:ph idx="1"/>
          </p:nvPr>
        </p:nvSpPr>
        <p:spPr>
          <a:xfrm>
            <a:off x="2063750" y="1628775"/>
            <a:ext cx="5181600" cy="4114800"/>
          </a:xfrm>
          <a:solidFill>
            <a:schemeClr val="bg2"/>
          </a:solidFill>
        </p:spPr>
        <p:txBody>
          <a:bodyPr/>
          <a:lstStyle/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Vómito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Diarrea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laxantes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Fístulas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Adenoma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vellosos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Tumor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células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insulares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2131" name="Picture 2" descr="http://www.ferra65.com.mx/digestiv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214564"/>
            <a:ext cx="3575050" cy="356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61356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7" name="Rectangle 1"/>
          <p:cNvSpPr>
            <a:spLocks noGrp="1" noChangeArrowheads="1"/>
          </p:cNvSpPr>
          <p:nvPr>
            <p:ph type="title"/>
          </p:nvPr>
        </p:nvSpPr>
        <p:spPr>
          <a:xfrm>
            <a:off x="1847851" y="285750"/>
            <a:ext cx="7820025" cy="1462088"/>
          </a:xfrm>
          <a:solidFill>
            <a:schemeClr val="bg2"/>
          </a:solidFill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PÉRDIDAS RENALES</a:t>
            </a:r>
          </a:p>
        </p:txBody>
      </p:sp>
      <p:sp>
        <p:nvSpPr>
          <p:cNvPr id="434178" name="Rectangle 2"/>
          <p:cNvSpPr>
            <a:spLocks noGrp="1" noChangeArrowheads="1"/>
          </p:cNvSpPr>
          <p:nvPr>
            <p:ph idx="1"/>
          </p:nvPr>
        </p:nvSpPr>
        <p:spPr>
          <a:xfrm>
            <a:off x="1774826" y="1785939"/>
            <a:ext cx="8062913" cy="4429125"/>
          </a:xfrm>
          <a:solidFill>
            <a:schemeClr val="bg2"/>
          </a:solidFill>
        </p:spPr>
        <p:txBody>
          <a:bodyPr/>
          <a:lstStyle/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400" dirty="0"/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Diuréticos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vómitos o aspiración </a:t>
            </a:r>
            <a:r>
              <a:rPr lang="es-ES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nasogastrica</a:t>
            </a:r>
            <a:endParaRPr lang="es-ES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Acidosis tubular renal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Hipomagnesemia</a:t>
            </a:r>
            <a:endParaRPr lang="es-ES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Nefritis intersticial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Síndrome de </a:t>
            </a:r>
            <a:r>
              <a:rPr lang="es-ES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Bartter</a:t>
            </a:r>
            <a:endParaRPr lang="es-ES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Exceso de </a:t>
            </a:r>
            <a:r>
              <a:rPr lang="es-ES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mineralocorticoides</a:t>
            </a:r>
            <a:endParaRPr lang="es-ES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Diaforesis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400" dirty="0"/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400" dirty="0"/>
          </a:p>
        </p:txBody>
      </p:sp>
    </p:spTree>
    <p:extLst>
      <p:ext uri="{BB962C8B-B14F-4D97-AF65-F5344CB8AC3E}">
        <p14:creationId xmlns:p14="http://schemas.microsoft.com/office/powerpoint/2010/main" val="11761413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5" name="Rectangle 1"/>
          <p:cNvSpPr>
            <a:spLocks noGrp="1" noChangeArrowheads="1"/>
          </p:cNvSpPr>
          <p:nvPr>
            <p:ph type="title"/>
          </p:nvPr>
        </p:nvSpPr>
        <p:spPr>
          <a:xfrm>
            <a:off x="2063751" y="357188"/>
            <a:ext cx="7821613" cy="1655762"/>
          </a:xfrm>
          <a:solidFill>
            <a:schemeClr val="bg2"/>
          </a:solidFill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/>
              <a:t>INCREMENTO DE ENTRADA HACIA LAS CÉLULAS</a:t>
            </a:r>
          </a:p>
        </p:txBody>
      </p:sp>
      <p:sp>
        <p:nvSpPr>
          <p:cNvPr id="436226" name="Rectangle 2"/>
          <p:cNvSpPr>
            <a:spLocks noGrp="1" noChangeArrowheads="1"/>
          </p:cNvSpPr>
          <p:nvPr>
            <p:ph idx="1"/>
          </p:nvPr>
        </p:nvSpPr>
        <p:spPr>
          <a:xfrm>
            <a:off x="1774826" y="2466976"/>
            <a:ext cx="7847013" cy="4130675"/>
          </a:xfrm>
          <a:solidFill>
            <a:schemeClr val="bg2"/>
          </a:solidFill>
        </p:spPr>
        <p:txBody>
          <a:bodyPr/>
          <a:lstStyle/>
          <a:p>
            <a:pPr>
              <a:buClr>
                <a:srgbClr val="FF66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Alcalosis </a:t>
            </a:r>
          </a:p>
          <a:p>
            <a:pPr>
              <a:buClr>
                <a:srgbClr val="FF66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Administración de insulina</a:t>
            </a:r>
          </a:p>
          <a:p>
            <a:pPr>
              <a:buClr>
                <a:srgbClr val="FF66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Parálisis periódica </a:t>
            </a:r>
            <a:r>
              <a:rPr lang="es-ES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hipopotasemica</a:t>
            </a:r>
            <a:r>
              <a:rPr lang="es-ES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FF66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Intoxicación con Bario</a:t>
            </a:r>
          </a:p>
          <a:p>
            <a:pPr>
              <a:buClr>
                <a:srgbClr val="FF66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Agonistas beta – adrenérgicos</a:t>
            </a:r>
          </a:p>
          <a:p>
            <a:pPr>
              <a:buClr>
                <a:srgbClr val="FF66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Leucemia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400" b="1" i="1" dirty="0">
              <a:latin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533033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3" name="1 Rectángulo"/>
          <p:cNvSpPr>
            <a:spLocks noChangeArrowheads="1"/>
          </p:cNvSpPr>
          <p:nvPr/>
        </p:nvSpPr>
        <p:spPr bwMode="auto">
          <a:xfrm>
            <a:off x="2024063" y="2214563"/>
            <a:ext cx="8215312" cy="296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23850" indent="-32385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s-ES" sz="3200" dirty="0" err="1"/>
              <a:t>Manifestaciones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cardíacas</a:t>
            </a:r>
            <a:endParaRPr lang="en-GB" altLang="es-ES" sz="3200" dirty="0"/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s-ES" sz="3200" dirty="0" err="1"/>
              <a:t>Manifestaciones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neuromusculares</a:t>
            </a:r>
            <a:endParaRPr lang="en-GB" altLang="es-ES" sz="3200" dirty="0"/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s-ES" sz="3200" dirty="0" err="1"/>
              <a:t>Manifestaciones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gastrointestinales</a:t>
            </a:r>
            <a:endParaRPr lang="en-GB" altLang="es-ES" sz="3200" dirty="0"/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s-ES" sz="3200" dirty="0" err="1"/>
              <a:t>Manifestaciones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renales</a:t>
            </a:r>
            <a:endParaRPr lang="en-GB" altLang="es-ES" sz="3200" dirty="0"/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s-ES" sz="3200" dirty="0" err="1"/>
              <a:t>Manifestaciones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metabólicas</a:t>
            </a:r>
            <a:r>
              <a:rPr lang="en-GB" altLang="es-ES" sz="3200" dirty="0"/>
              <a:t> </a:t>
            </a:r>
            <a:endParaRPr lang="es-ES" altLang="es-ES" sz="3200" dirty="0"/>
          </a:p>
        </p:txBody>
      </p:sp>
      <p:sp>
        <p:nvSpPr>
          <p:cNvPr id="438274" name="3 Rectángulo"/>
          <p:cNvSpPr>
            <a:spLocks noChangeArrowheads="1"/>
          </p:cNvSpPr>
          <p:nvPr/>
        </p:nvSpPr>
        <p:spPr bwMode="auto">
          <a:xfrm>
            <a:off x="3503614" y="809626"/>
            <a:ext cx="54705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CUADRO CLÍNICO</a:t>
            </a:r>
            <a:endParaRPr lang="es-ES" altLang="es-E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1131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</TotalTime>
  <Words>205</Words>
  <Application>Microsoft Office PowerPoint</Application>
  <PresentationFormat>Panorámica</PresentationFormat>
  <Paragraphs>95</Paragraphs>
  <Slides>18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8" baseType="lpstr">
      <vt:lpstr>SimSun</vt:lpstr>
      <vt:lpstr>Arial</vt:lpstr>
      <vt:lpstr>Arial Black</vt:lpstr>
      <vt:lpstr>Batang</vt:lpstr>
      <vt:lpstr>Calibri</vt:lpstr>
      <vt:lpstr>Calibri Light</vt:lpstr>
      <vt:lpstr>Lucida Sans Unicode</vt:lpstr>
      <vt:lpstr>Times New Roman</vt:lpstr>
      <vt:lpstr>Wingdings</vt:lpstr>
      <vt:lpstr>Retrospección</vt:lpstr>
      <vt:lpstr>HIPOPOTASEMIA </vt:lpstr>
      <vt:lpstr>Potasio sérico menor a  3.5 mmol /L</vt:lpstr>
      <vt:lpstr>             TIPOS LEVE   3 – 3.5 mmol / L  MODERADA   2.5 – 3 mmol/L  GRAVE  - 2.5 mmol/ L  </vt:lpstr>
      <vt:lpstr>ETIOLOGÍA</vt:lpstr>
      <vt:lpstr>DÉFICIT  EN LA INGESTA</vt:lpstr>
      <vt:lpstr>PÉRDIDAS GASTROINTESTINALES</vt:lpstr>
      <vt:lpstr>PÉRDIDAS RENALES</vt:lpstr>
      <vt:lpstr>INCREMENTO DE ENTRADA HACIA LAS CÉLULAS</vt:lpstr>
      <vt:lpstr>Presentación de PowerPoint</vt:lpstr>
      <vt:lpstr>MANIFESTACIONES CARDÍACAS</vt:lpstr>
      <vt:lpstr>MANIFESTACIONES NEUROMUSCULARES</vt:lpstr>
      <vt:lpstr>MANIFESTACIONES GASTROINTESTINALES</vt:lpstr>
      <vt:lpstr>MANIFESTACIONES RENALES</vt:lpstr>
      <vt:lpstr>MANIFESTACIONES METABÓLICAS</vt:lpstr>
      <vt:lpstr>DIAGNÓSTICO</vt:lpstr>
      <vt:lpstr>     Déficit de K  = K ideal – K real  x  0.4 x Kg. peso</vt:lpstr>
      <vt:lpstr>TRATAMIENTO</vt:lpstr>
      <vt:lpstr>2. INTRAVENOSO  Cloruro de potasio: 20 – 40 meq/h  PRECAUSIONES:  - Administrar en solución que no supere 50 meq/l, ritmo de 20 meq/h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HIPOPOTASEMIA </dc:title>
  <dc:creator>Usuario</dc:creator>
  <cp:lastModifiedBy>Cuenta Microsoft</cp:lastModifiedBy>
  <cp:revision>2</cp:revision>
  <dcterms:created xsi:type="dcterms:W3CDTF">2020-04-14T19:32:25Z</dcterms:created>
  <dcterms:modified xsi:type="dcterms:W3CDTF">2022-04-13T20:25:29Z</dcterms:modified>
</cp:coreProperties>
</file>