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498C4-8700-4A98-8616-583B2B6E3A27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0AB98D-8EC8-4274-AC72-42DFA9B327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38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5875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5875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5875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511094E-DD92-4911-A1B6-714F2250CDF2}" type="slidenum">
              <a:rPr lang="es-ES_tradnl" altLang="es-ES"/>
              <a:pPr/>
              <a:t>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7429421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7718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7718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7718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8306556-0490-4789-9B3B-7E73211CA372}" type="slidenum">
              <a:rPr lang="es-ES_tradnl" altLang="es-ES"/>
              <a:pPr/>
              <a:t>10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6158863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7923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7923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7923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F1267DD-B53C-4AF3-A0F0-28469D416613}" type="slidenum">
              <a:rPr lang="es-ES_tradnl" altLang="es-ES"/>
              <a:pPr/>
              <a:t>11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9429984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8128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8128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8128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EFB60D3-40D2-44A0-A33E-143234D09F5C}" type="slidenum">
              <a:rPr lang="es-ES_tradnl" altLang="es-ES"/>
              <a:pPr/>
              <a:t>12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7857282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8333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8333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8333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36DFF20-762D-41AE-ACC3-29421CE25ED5}" type="slidenum">
              <a:rPr lang="es-ES_tradnl" altLang="es-ES"/>
              <a:pPr/>
              <a:t>13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8262053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8640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8640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8640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7101B0D-7C1E-4617-B2AE-B482D0DBDC56}" type="slidenum">
              <a:rPr lang="es-ES_tradnl" altLang="es-ES"/>
              <a:pPr/>
              <a:t>15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392660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6080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6080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6080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72DD889-3971-4B67-9BC3-2F8A1480F20B}" type="slidenum">
              <a:rPr lang="es-ES_tradnl" altLang="es-ES"/>
              <a:pPr/>
              <a:t>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980741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6285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6285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6285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1D4A80E-B301-4E1C-B054-F3212C4AB13B}" type="slidenum">
              <a:rPr lang="es-ES_tradnl" altLang="es-ES"/>
              <a:pPr/>
              <a:t>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977632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6489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6490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6490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9955B7B-72DE-4B2D-8EC2-66A21987CD8E}" type="slidenum">
              <a:rPr lang="es-ES_tradnl" altLang="es-ES"/>
              <a:pPr/>
              <a:t>4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629265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6694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6694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6694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B02A6EE-DFA1-439D-8039-67FB3174FF33}" type="slidenum">
              <a:rPr lang="es-ES_tradnl" altLang="es-ES"/>
              <a:pPr/>
              <a:t>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0080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6899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6899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6899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A94CBD-E94D-4BB6-980D-20F5494EECB7}" type="slidenum">
              <a:rPr lang="es-ES_tradnl" altLang="es-ES"/>
              <a:pPr/>
              <a:t>6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1254373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7104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7104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7104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AEA0C8A-C542-4E39-9F7A-324F0F07BBF6}" type="slidenum">
              <a:rPr lang="es-ES_tradnl" altLang="es-ES"/>
              <a:pPr/>
              <a:t>7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6442368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7309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7309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7309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892628C-7622-4B97-9759-74ABDF6F971A}" type="slidenum">
              <a:rPr lang="es-ES_tradnl" altLang="es-ES"/>
              <a:pPr/>
              <a:t>8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41144148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47513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47514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47514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651041B-42B2-47F2-828C-4DF8518E3123}" type="slidenum">
              <a:rPr lang="es-ES_tradnl" altLang="es-ES"/>
              <a:pPr/>
              <a:t>9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004971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CDFF-56C0-44B6-B26E-07D61B0712B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7BD1-DB13-460C-A16D-3F88E63F29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0243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CDFF-56C0-44B6-B26E-07D61B0712B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7BD1-DB13-460C-A16D-3F88E63F29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6080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CDFF-56C0-44B6-B26E-07D61B0712B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7BD1-DB13-460C-A16D-3F88E63F2977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2353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CDFF-56C0-44B6-B26E-07D61B0712B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7BD1-DB13-460C-A16D-3F88E63F29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523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CDFF-56C0-44B6-B26E-07D61B0712B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7BD1-DB13-460C-A16D-3F88E63F2977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77517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CDFF-56C0-44B6-B26E-07D61B0712B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7BD1-DB13-460C-A16D-3F88E63F29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6384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CDFF-56C0-44B6-B26E-07D61B0712B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7BD1-DB13-460C-A16D-3F88E63F29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9582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CDFF-56C0-44B6-B26E-07D61B0712B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7BD1-DB13-460C-A16D-3F88E63F29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3860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CDFF-56C0-44B6-B26E-07D61B0712B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7BD1-DB13-460C-A16D-3F88E63F29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7241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CDFF-56C0-44B6-B26E-07D61B0712B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7BD1-DB13-460C-A16D-3F88E63F29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2525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CDFF-56C0-44B6-B26E-07D61B0712B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7BD1-DB13-460C-A16D-3F88E63F29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51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CDFF-56C0-44B6-B26E-07D61B0712B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7BD1-DB13-460C-A16D-3F88E63F29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0160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CDFF-56C0-44B6-B26E-07D61B0712B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7BD1-DB13-460C-A16D-3F88E63F29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5521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CDFF-56C0-44B6-B26E-07D61B0712B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7BD1-DB13-460C-A16D-3F88E63F29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2290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CDFF-56C0-44B6-B26E-07D61B0712B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7BD1-DB13-460C-A16D-3F88E63F29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9257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CDFF-56C0-44B6-B26E-07D61B0712B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7BD1-DB13-460C-A16D-3F88E63F29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1638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1CDFF-56C0-44B6-B26E-07D61B0712B3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B2C7BD1-DB13-460C-A16D-3F88E63F29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1716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29" name="WordArt 1"/>
          <p:cNvSpPr>
            <a:spLocks noChangeArrowheads="1" noChangeShapeType="1" noTextEdit="1"/>
          </p:cNvSpPr>
          <p:nvPr/>
        </p:nvSpPr>
        <p:spPr bwMode="auto">
          <a:xfrm rot="-540000">
            <a:off x="1467730" y="2045000"/>
            <a:ext cx="7791450" cy="1460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dirty="0">
                <a:gradFill rotWithShape="1">
                  <a:gsLst>
                    <a:gs pos="0">
                      <a:srgbClr val="000082"/>
                    </a:gs>
                    <a:gs pos="100000">
                      <a:srgbClr val="FF8200"/>
                    </a:gs>
                  </a:gsLst>
                  <a:lin ang="5940000" scaled="1"/>
                </a:gradFill>
                <a:effectLst>
                  <a:outerShdw dist="40186" dir="1096358" algn="ctr" rotWithShape="0">
                    <a:srgbClr val="B2B2B2">
                      <a:alpha val="80011"/>
                    </a:srgbClr>
                  </a:outerShdw>
                </a:effectLst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HIPERPOTASEMIA</a:t>
            </a:r>
          </a:p>
        </p:txBody>
      </p:sp>
      <p:sp>
        <p:nvSpPr>
          <p:cNvPr id="224258" name="Rectangle 2"/>
          <p:cNvSpPr>
            <a:spLocks noChangeArrowheads="1"/>
          </p:cNvSpPr>
          <p:nvPr/>
        </p:nvSpPr>
        <p:spPr bwMode="auto">
          <a:xfrm>
            <a:off x="3764524" y="4680792"/>
            <a:ext cx="7056437" cy="587375"/>
          </a:xfrm>
          <a:prstGeom prst="rect">
            <a:avLst/>
          </a:prstGeom>
          <a:solidFill>
            <a:srgbClr val="FFFFFF"/>
          </a:solidFill>
          <a:ln w="9525">
            <a:noFill/>
            <a:round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>
                <a:srgbClr val="99CC00"/>
              </a:buClr>
            </a:pPr>
            <a:r>
              <a:rPr lang="en-GB" altLang="en-US" sz="3200" dirty="0" err="1">
                <a:solidFill>
                  <a:srgbClr val="99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SimSun" panose="02010600030101010101" pitchFamily="2" charset="-122"/>
              </a:rPr>
              <a:t>Potasio</a:t>
            </a:r>
            <a:r>
              <a:rPr lang="en-GB" altLang="en-US" sz="3200" dirty="0">
                <a:solidFill>
                  <a:srgbClr val="99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solidFill>
                  <a:srgbClr val="99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SimSun" panose="02010600030101010101" pitchFamily="2" charset="-122"/>
              </a:rPr>
              <a:t>sérico</a:t>
            </a:r>
            <a:r>
              <a:rPr lang="en-GB" altLang="en-US" sz="3200" dirty="0">
                <a:solidFill>
                  <a:srgbClr val="99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SimSun" panose="02010600030101010101" pitchFamily="2" charset="-122"/>
              </a:rPr>
              <a:t> mayor a 6 </a:t>
            </a:r>
            <a:r>
              <a:rPr lang="en-GB" altLang="en-US" sz="3200" dirty="0" err="1">
                <a:solidFill>
                  <a:srgbClr val="99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SimSun" panose="02010600030101010101" pitchFamily="2" charset="-122"/>
              </a:rPr>
              <a:t>meq</a:t>
            </a:r>
            <a:r>
              <a:rPr lang="en-GB" altLang="en-US" sz="3200" dirty="0">
                <a:solidFill>
                  <a:srgbClr val="99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SimSun" panose="02010600030101010101" pitchFamily="2" charset="-122"/>
              </a:rPr>
              <a:t>/l</a:t>
            </a:r>
            <a:endParaRPr lang="es-ES" altLang="es-ES" sz="3200" dirty="0">
              <a:solidFill>
                <a:srgbClr val="99CC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04039582"/>
      </p:ext>
    </p:extLst>
  </p:cSld>
  <p:clrMapOvr>
    <a:masterClrMapping/>
  </p:clrMapOvr>
  <p:transition>
    <p:split orient="vert"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1" name="Rectangle 1"/>
          <p:cNvSpPr>
            <a:spLocks noGrp="1" noChangeArrowheads="1"/>
          </p:cNvSpPr>
          <p:nvPr>
            <p:ph type="title"/>
          </p:nvPr>
        </p:nvSpPr>
        <p:spPr>
          <a:xfrm>
            <a:off x="1521922" y="313201"/>
            <a:ext cx="8072438" cy="1462087"/>
          </a:xfrm>
          <a:solidFill>
            <a:schemeClr val="bg2"/>
          </a:solidFill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MANIFESTACIONES</a:t>
            </a:r>
            <a:r>
              <a:rPr lang="en-GB" altLang="es-ES" sz="4000" b="1" i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NEUROMUSCULARES</a:t>
            </a:r>
          </a:p>
        </p:txBody>
      </p:sp>
      <p:sp>
        <p:nvSpPr>
          <p:cNvPr id="476162" name="Rectangle 2"/>
          <p:cNvSpPr>
            <a:spLocks noGrp="1" noChangeArrowheads="1"/>
          </p:cNvSpPr>
          <p:nvPr>
            <p:ph idx="1"/>
          </p:nvPr>
        </p:nvSpPr>
        <p:spPr>
          <a:xfrm>
            <a:off x="1364760" y="2278727"/>
            <a:ext cx="8229600" cy="2392363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Debilidad</a:t>
            </a:r>
            <a:endParaRPr lang="en-GB" altLang="es-E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Parálisis</a:t>
            </a:r>
            <a:endParaRPr lang="en-GB" altLang="es-E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Insuficiencia</a:t>
            </a:r>
            <a:r>
              <a:rPr lang="en-GB" alt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respiratoria</a:t>
            </a:r>
            <a:endParaRPr lang="en-GB" altLang="es-E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88884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09" name="Rectangle 1"/>
          <p:cNvSpPr>
            <a:spLocks noGrp="1" noChangeArrowheads="1"/>
          </p:cNvSpPr>
          <p:nvPr>
            <p:ph type="title"/>
          </p:nvPr>
        </p:nvSpPr>
        <p:spPr>
          <a:xfrm>
            <a:off x="2095500" y="571500"/>
            <a:ext cx="8001000" cy="1511300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MANIFESTACIONES METABOLICAS Y HORMONALES</a:t>
            </a:r>
          </a:p>
        </p:txBody>
      </p:sp>
      <p:sp>
        <p:nvSpPr>
          <p:cNvPr id="478210" name="Rectangle 2"/>
          <p:cNvSpPr>
            <a:spLocks noGrp="1" noChangeArrowheads="1"/>
          </p:cNvSpPr>
          <p:nvPr>
            <p:ph idx="1"/>
          </p:nvPr>
        </p:nvSpPr>
        <p:spPr>
          <a:xfrm>
            <a:off x="1992314" y="2286001"/>
            <a:ext cx="8175625" cy="3857625"/>
          </a:xfrm>
          <a:solidFill>
            <a:schemeClr val="bg2"/>
          </a:solidFill>
        </p:spPr>
        <p:txBody>
          <a:bodyPr/>
          <a:lstStyle/>
          <a:p>
            <a:pPr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Hiperaldosteronismo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hiporreninemico</a:t>
            </a:r>
            <a:endParaRPr lang="en-GB" alt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Hiperinsulinismo</a:t>
            </a:r>
            <a:endParaRPr lang="en-GB" alt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Hiperglucagonemia</a:t>
            </a:r>
            <a:endParaRPr lang="en-GB" alt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53423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1"/>
          <p:cNvSpPr>
            <a:spLocks noGrp="1" noChangeArrowheads="1"/>
          </p:cNvSpPr>
          <p:nvPr>
            <p:ph type="title"/>
          </p:nvPr>
        </p:nvSpPr>
        <p:spPr>
          <a:xfrm>
            <a:off x="2261394" y="279458"/>
            <a:ext cx="5930900" cy="703263"/>
          </a:xfrm>
          <a:solidFill>
            <a:schemeClr val="bg2"/>
          </a:solidFill>
          <a:ln>
            <a:miter/>
          </a:ln>
        </p:spPr>
        <p:txBody>
          <a:bodyPr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DIAGNÓSTICO</a:t>
            </a:r>
            <a:endParaRPr lang="es-ES" altLang="es-ES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0258" name="Rectangle 2"/>
          <p:cNvSpPr>
            <a:spLocks noGrp="1" noChangeArrowheads="1"/>
          </p:cNvSpPr>
          <p:nvPr>
            <p:ph idx="1"/>
          </p:nvPr>
        </p:nvSpPr>
        <p:spPr>
          <a:xfrm>
            <a:off x="1087438" y="1377546"/>
            <a:ext cx="7772400" cy="2959100"/>
          </a:xfrm>
          <a:solidFill>
            <a:schemeClr val="bg2"/>
          </a:solidFill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EKG</a:t>
            </a:r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Potasio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plasmático</a:t>
            </a:r>
            <a:endParaRPr lang="en-GB" altLang="es-ES" dirty="0" smtClean="0"/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3400" dirty="0"/>
          </a:p>
        </p:txBody>
      </p:sp>
      <p:pic>
        <p:nvPicPr>
          <p:cNvPr id="4802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3643314"/>
            <a:ext cx="1335088" cy="256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985313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5" name="Text Box 1"/>
          <p:cNvSpPr txBox="1">
            <a:spLocks noChangeArrowheads="1"/>
          </p:cNvSpPr>
          <p:nvPr/>
        </p:nvSpPr>
        <p:spPr bwMode="auto">
          <a:xfrm>
            <a:off x="1812926" y="477838"/>
            <a:ext cx="8569325" cy="409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1375"/>
              </a:spcBef>
            </a:pPr>
            <a:r>
              <a:rPr lang="en-GB" altLang="es-ES" sz="4000" b="1">
                <a:latin typeface="Calibri" panose="020F0502020204030204" pitchFamily="34" charset="0"/>
              </a:rPr>
              <a:t>TRATAMIENTO</a:t>
            </a:r>
          </a:p>
          <a:p>
            <a:pPr algn="ctr">
              <a:spcBef>
                <a:spcPts val="1375"/>
              </a:spcBef>
            </a:pPr>
            <a:endParaRPr lang="en-GB" altLang="es-ES" sz="4000" b="1">
              <a:latin typeface="Calibri" panose="020F0502020204030204" pitchFamily="34" charset="0"/>
            </a:endParaRPr>
          </a:p>
          <a:p>
            <a:pPr algn="just">
              <a:spcBef>
                <a:spcPts val="1375"/>
              </a:spcBef>
            </a:pPr>
            <a:r>
              <a:rPr lang="en-GB" altLang="es-ES" sz="3200">
                <a:latin typeface="Calibri" panose="020F0502020204030204" pitchFamily="34" charset="0"/>
              </a:rPr>
              <a:t>1.- Suspender medicamentos y soluciones con K.</a:t>
            </a:r>
          </a:p>
          <a:p>
            <a:pPr algn="just">
              <a:lnSpc>
                <a:spcPct val="70000"/>
              </a:lnSpc>
              <a:spcBef>
                <a:spcPts val="1375"/>
              </a:spcBef>
            </a:pPr>
            <a:r>
              <a:rPr lang="en-GB" altLang="es-ES" sz="3200">
                <a:latin typeface="Calibri" panose="020F0502020204030204" pitchFamily="34" charset="0"/>
              </a:rPr>
              <a:t>2.- Resinas de intercambio iónico</a:t>
            </a:r>
          </a:p>
          <a:p>
            <a:pPr algn="just">
              <a:lnSpc>
                <a:spcPct val="70000"/>
              </a:lnSpc>
              <a:spcBef>
                <a:spcPts val="1375"/>
              </a:spcBef>
            </a:pPr>
            <a:r>
              <a:rPr lang="en-GB" altLang="es-ES" sz="3200">
                <a:latin typeface="Calibri" panose="020F0502020204030204" pitchFamily="34" charset="0"/>
              </a:rPr>
              <a:t>	Kayaxelate 25gr VO c/4-6 hrs</a:t>
            </a:r>
          </a:p>
          <a:p>
            <a:pPr algn="just">
              <a:lnSpc>
                <a:spcPct val="70000"/>
              </a:lnSpc>
              <a:spcBef>
                <a:spcPts val="1375"/>
              </a:spcBef>
            </a:pPr>
            <a:r>
              <a:rPr lang="en-GB" altLang="es-ES" sz="3200">
                <a:latin typeface="Calibri" panose="020F0502020204030204" pitchFamily="34" charset="0"/>
              </a:rPr>
              <a:t>	Enemas de retención 20gr en 200ml de sorbitol al 20%</a:t>
            </a:r>
          </a:p>
        </p:txBody>
      </p:sp>
    </p:spTree>
    <p:extLst>
      <p:ext uri="{BB962C8B-B14F-4D97-AF65-F5344CB8AC3E}">
        <p14:creationId xmlns:p14="http://schemas.microsoft.com/office/powerpoint/2010/main" val="261312022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952626" y="1071563"/>
            <a:ext cx="8143875" cy="4627562"/>
          </a:xfrm>
          <a:prstGeom prst="rect">
            <a:avLst/>
          </a:prstGeom>
        </p:spPr>
        <p:txBody>
          <a:bodyPr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1375"/>
              </a:spcBef>
            </a:pPr>
            <a:r>
              <a:rPr lang="en-GB" altLang="en-US" sz="4000">
                <a:latin typeface="Calibri" panose="020F0502020204030204" pitchFamily="34" charset="0"/>
                <a:ea typeface="SimSun" panose="02010600030101010101" pitchFamily="2" charset="-122"/>
              </a:rPr>
              <a:t>SI LA HIPER K EXCEDE DE 6.5 mEq </a:t>
            </a:r>
          </a:p>
          <a:p>
            <a:pPr algn="just">
              <a:lnSpc>
                <a:spcPct val="90000"/>
              </a:lnSpc>
              <a:spcBef>
                <a:spcPts val="1375"/>
              </a:spcBef>
            </a:pPr>
            <a:r>
              <a:rPr lang="en-GB" altLang="en-US" sz="3200">
                <a:latin typeface="Calibri" panose="020F0502020204030204" pitchFamily="34" charset="0"/>
                <a:ea typeface="SimSun" panose="02010600030101010101" pitchFamily="2" charset="-122"/>
              </a:rPr>
              <a:t>1.-Glucosa 50%(redistribuye K intracelular)50ml en 1 hora</a:t>
            </a:r>
          </a:p>
          <a:p>
            <a:pPr algn="just">
              <a:lnSpc>
                <a:spcPct val="90000"/>
              </a:lnSpc>
              <a:spcBef>
                <a:spcPts val="1375"/>
              </a:spcBef>
            </a:pPr>
            <a:r>
              <a:rPr lang="en-GB" altLang="en-US" sz="3200">
                <a:latin typeface="Calibri" panose="020F0502020204030204" pitchFamily="34" charset="0"/>
                <a:ea typeface="SimSun" panose="02010600030101010101" pitchFamily="2" charset="-122"/>
              </a:rPr>
              <a:t>2.- SG 10% 1000ml + 10 UI insulina AR p/2-4 hrs</a:t>
            </a:r>
          </a:p>
          <a:p>
            <a:pPr algn="just">
              <a:lnSpc>
                <a:spcPct val="90000"/>
              </a:lnSpc>
              <a:spcBef>
                <a:spcPts val="1375"/>
              </a:spcBef>
            </a:pPr>
            <a:r>
              <a:rPr lang="en-GB" altLang="en-US" sz="3200">
                <a:latin typeface="Calibri" panose="020F0502020204030204" pitchFamily="34" charset="0"/>
                <a:ea typeface="SimSun" panose="02010600030101010101" pitchFamily="2" charset="-122"/>
              </a:rPr>
              <a:t>3.- Bicarbonato sódico (antagonismo y redistribución de K) 44-88 mEq IV en /1-2hrs </a:t>
            </a:r>
          </a:p>
          <a:p>
            <a:pPr algn="just">
              <a:spcBef>
                <a:spcPts val="1375"/>
              </a:spcBef>
            </a:pPr>
            <a:r>
              <a:rPr lang="en-GB" altLang="en-US" sz="3200">
                <a:latin typeface="Calibri" panose="020F0502020204030204" pitchFamily="34" charset="0"/>
                <a:ea typeface="SimSun" panose="02010600030101010101" pitchFamily="2" charset="-122"/>
              </a:rPr>
              <a:t>4.- Albuterol nebulizado: 10 a 20mg en 4ml de SS cada 10min (redistribución de k ).  </a:t>
            </a:r>
            <a:r>
              <a:rPr lang="en-GB" altLang="en-US" sz="32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		</a:t>
            </a:r>
            <a:endParaRPr lang="es-ES" altLang="es-ES" sz="320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4817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7" name="Rectangle 1"/>
          <p:cNvSpPr>
            <a:spLocks noGrp="1" noChangeArrowheads="1"/>
          </p:cNvSpPr>
          <p:nvPr>
            <p:ph type="title"/>
          </p:nvPr>
        </p:nvSpPr>
        <p:spPr>
          <a:xfrm>
            <a:off x="1043162" y="642939"/>
            <a:ext cx="8072437" cy="5286375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marL="590550" indent="-590550">
              <a:spcBef>
                <a:spcPts val="700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altLang="es-ES" sz="3200" b="1" dirty="0" smtClean="0">
                <a:solidFill>
                  <a:schemeClr val="tx1"/>
                </a:solidFill>
              </a:rPr>
              <a:t>CASOS CRÓNICOS</a:t>
            </a:r>
            <a:r>
              <a:rPr lang="en-GB" altLang="es-ES" sz="3200" b="1" dirty="0">
                <a:solidFill>
                  <a:schemeClr val="tx1"/>
                </a:solidFill>
              </a:rPr>
              <a:t/>
            </a:r>
            <a:br>
              <a:rPr lang="en-GB" altLang="es-ES" sz="3200" b="1" dirty="0">
                <a:solidFill>
                  <a:schemeClr val="tx1"/>
                </a:solidFill>
              </a:rPr>
            </a:br>
            <a:r>
              <a:rPr lang="en-GB" altLang="es-ES" sz="2800" dirty="0">
                <a:solidFill>
                  <a:schemeClr val="tx1"/>
                </a:solidFill>
              </a:rPr>
              <a:t/>
            </a:r>
            <a:br>
              <a:rPr lang="en-GB" altLang="es-ES" sz="2800" dirty="0">
                <a:solidFill>
                  <a:schemeClr val="tx1"/>
                </a:solidFill>
              </a:rPr>
            </a:br>
            <a:r>
              <a:rPr lang="en-GB" altLang="es-ES" sz="3600" dirty="0" err="1">
                <a:solidFill>
                  <a:schemeClr val="tx1"/>
                </a:solidFill>
              </a:rPr>
              <a:t>Restricción</a:t>
            </a:r>
            <a:r>
              <a:rPr lang="en-GB" altLang="es-ES" sz="3600" dirty="0">
                <a:solidFill>
                  <a:schemeClr val="tx1"/>
                </a:solidFill>
              </a:rPr>
              <a:t> en la </a:t>
            </a:r>
            <a:r>
              <a:rPr lang="en-GB" altLang="es-ES" sz="3600" dirty="0" err="1">
                <a:solidFill>
                  <a:schemeClr val="tx1"/>
                </a:solidFill>
              </a:rPr>
              <a:t>dieta</a:t>
            </a:r>
            <a:r>
              <a:rPr lang="en-GB" altLang="es-ES" sz="3600" dirty="0">
                <a:solidFill>
                  <a:schemeClr val="tx1"/>
                </a:solidFill>
              </a:rPr>
              <a:t> ( 40 -60 </a:t>
            </a:r>
            <a:r>
              <a:rPr lang="en-GB" altLang="es-ES" sz="3600" dirty="0" err="1">
                <a:solidFill>
                  <a:schemeClr val="tx1"/>
                </a:solidFill>
              </a:rPr>
              <a:t>meq</a:t>
            </a:r>
            <a:r>
              <a:rPr lang="en-GB" altLang="es-ES" sz="3600" dirty="0">
                <a:solidFill>
                  <a:schemeClr val="tx1"/>
                </a:solidFill>
              </a:rPr>
              <a:t>/l)</a:t>
            </a:r>
            <a:r>
              <a:rPr lang="ar-SA" altLang="es-ES" sz="3600" dirty="0">
                <a:solidFill>
                  <a:schemeClr val="tx1"/>
                </a:solidFill>
                <a:cs typeface="Arial" panose="020B0604020202020204" pitchFamily="34" charset="0"/>
              </a:rPr>
              <a:t>‏</a:t>
            </a:r>
            <a:r>
              <a:rPr lang="en-GB" altLang="es-ES" sz="3600" dirty="0">
                <a:solidFill>
                  <a:schemeClr val="tx1"/>
                </a:solidFill>
              </a:rPr>
              <a:t/>
            </a:r>
            <a:br>
              <a:rPr lang="en-GB" altLang="es-ES" sz="3600" dirty="0">
                <a:solidFill>
                  <a:schemeClr val="tx1"/>
                </a:solidFill>
              </a:rPr>
            </a:br>
            <a:r>
              <a:rPr lang="en-GB" altLang="es-ES" sz="3600" dirty="0" err="1">
                <a:solidFill>
                  <a:schemeClr val="tx1"/>
                </a:solidFill>
              </a:rPr>
              <a:t>Administración</a:t>
            </a:r>
            <a:r>
              <a:rPr lang="en-GB" altLang="es-ES" sz="3600" dirty="0">
                <a:solidFill>
                  <a:schemeClr val="tx1"/>
                </a:solidFill>
              </a:rPr>
              <a:t> de </a:t>
            </a:r>
            <a:r>
              <a:rPr lang="en-GB" altLang="es-ES" sz="3600" dirty="0" err="1">
                <a:solidFill>
                  <a:schemeClr val="tx1"/>
                </a:solidFill>
              </a:rPr>
              <a:t>tiazidas</a:t>
            </a:r>
            <a:r>
              <a:rPr lang="en-GB" altLang="es-ES" sz="3600" dirty="0">
                <a:solidFill>
                  <a:schemeClr val="tx1"/>
                </a:solidFill>
              </a:rPr>
              <a:t> y </a:t>
            </a:r>
            <a:r>
              <a:rPr lang="en-GB" altLang="es-ES" sz="3600" dirty="0" err="1">
                <a:solidFill>
                  <a:schemeClr val="tx1"/>
                </a:solidFill>
              </a:rPr>
              <a:t>diuréticos</a:t>
            </a:r>
            <a:r>
              <a:rPr lang="en-GB" altLang="es-ES" sz="3600" dirty="0">
                <a:solidFill>
                  <a:schemeClr val="tx1"/>
                </a:solidFill>
              </a:rPr>
              <a:t> (</a:t>
            </a:r>
            <a:r>
              <a:rPr lang="en-GB" altLang="es-ES" sz="3600" dirty="0" err="1">
                <a:solidFill>
                  <a:schemeClr val="tx1"/>
                </a:solidFill>
              </a:rPr>
              <a:t>hidroxiclorotiazida</a:t>
            </a:r>
            <a:r>
              <a:rPr lang="en-GB" altLang="es-ES" sz="3600" dirty="0">
                <a:solidFill>
                  <a:schemeClr val="tx1"/>
                </a:solidFill>
              </a:rPr>
              <a:t> 25mg/</a:t>
            </a:r>
            <a:r>
              <a:rPr lang="en-GB" altLang="es-ES" sz="3600" dirty="0" err="1">
                <a:solidFill>
                  <a:schemeClr val="tx1"/>
                </a:solidFill>
              </a:rPr>
              <a:t>día</a:t>
            </a:r>
            <a:r>
              <a:rPr lang="en-GB" altLang="es-ES" sz="3600" dirty="0">
                <a:solidFill>
                  <a:schemeClr val="tx1"/>
                </a:solidFill>
              </a:rPr>
              <a:t> o </a:t>
            </a:r>
            <a:r>
              <a:rPr lang="en-GB" altLang="es-ES" sz="3600" dirty="0" err="1">
                <a:solidFill>
                  <a:schemeClr val="tx1"/>
                </a:solidFill>
              </a:rPr>
              <a:t>furosemida</a:t>
            </a:r>
            <a:r>
              <a:rPr lang="en-GB" altLang="es-ES" sz="3600" dirty="0">
                <a:solidFill>
                  <a:schemeClr val="tx1"/>
                </a:solidFill>
              </a:rPr>
              <a:t> de 20 mg/</a:t>
            </a:r>
            <a:r>
              <a:rPr lang="en-GB" altLang="es-ES" sz="3600" dirty="0" err="1">
                <a:solidFill>
                  <a:schemeClr val="tx1"/>
                </a:solidFill>
              </a:rPr>
              <a:t>día</a:t>
            </a:r>
            <a:r>
              <a:rPr lang="en-GB" altLang="es-ES" sz="3600" dirty="0">
                <a:solidFill>
                  <a:schemeClr val="tx1"/>
                </a:solidFill>
              </a:rPr>
              <a:t>)</a:t>
            </a:r>
            <a:r>
              <a:rPr lang="ar-SA" altLang="es-ES" sz="3600" dirty="0">
                <a:solidFill>
                  <a:schemeClr val="tx1"/>
                </a:solidFill>
                <a:cs typeface="Arial" panose="020B0604020202020204" pitchFamily="34" charset="0"/>
              </a:rPr>
              <a:t>‏</a:t>
            </a:r>
            <a:r>
              <a:rPr lang="en-GB" altLang="es-ES" sz="3600" dirty="0">
                <a:solidFill>
                  <a:schemeClr val="tx1"/>
                </a:solidFill>
              </a:rPr>
              <a:t/>
            </a:r>
            <a:br>
              <a:rPr lang="en-GB" altLang="es-ES" sz="3600" dirty="0">
                <a:solidFill>
                  <a:schemeClr val="tx1"/>
                </a:solidFill>
              </a:rPr>
            </a:br>
            <a:r>
              <a:rPr lang="en-GB" altLang="es-ES" sz="3600" dirty="0" err="1">
                <a:solidFill>
                  <a:schemeClr val="tx1"/>
                </a:solidFill>
              </a:rPr>
              <a:t>Reposición</a:t>
            </a:r>
            <a:r>
              <a:rPr lang="en-GB" altLang="es-ES" sz="3600" dirty="0">
                <a:solidFill>
                  <a:schemeClr val="tx1"/>
                </a:solidFill>
              </a:rPr>
              <a:t> de </a:t>
            </a:r>
            <a:r>
              <a:rPr lang="en-GB" altLang="es-ES" sz="3600" dirty="0" err="1">
                <a:solidFill>
                  <a:schemeClr val="tx1"/>
                </a:solidFill>
              </a:rPr>
              <a:t>mineralocorticoides</a:t>
            </a:r>
            <a:r>
              <a:rPr lang="en-GB" altLang="es-ES" sz="3600" dirty="0">
                <a:solidFill>
                  <a:schemeClr val="tx1"/>
                </a:solidFill>
              </a:rPr>
              <a:t> </a:t>
            </a:r>
            <a:br>
              <a:rPr lang="en-GB" altLang="es-ES" sz="3600" dirty="0">
                <a:solidFill>
                  <a:schemeClr val="tx1"/>
                </a:solidFill>
              </a:rPr>
            </a:br>
            <a:r>
              <a:rPr lang="en-GB" altLang="es-ES" sz="3600" dirty="0">
                <a:solidFill>
                  <a:schemeClr val="tx1"/>
                </a:solidFill>
              </a:rPr>
              <a:t>( </a:t>
            </a:r>
            <a:r>
              <a:rPr lang="en-GB" altLang="es-ES" sz="3600" dirty="0" err="1">
                <a:solidFill>
                  <a:schemeClr val="tx1"/>
                </a:solidFill>
              </a:rPr>
              <a:t>flurocortisona</a:t>
            </a:r>
            <a:r>
              <a:rPr lang="en-GB" altLang="es-ES" sz="3600" dirty="0">
                <a:solidFill>
                  <a:schemeClr val="tx1"/>
                </a:solidFill>
              </a:rPr>
              <a:t> 0.1mg/</a:t>
            </a:r>
            <a:r>
              <a:rPr lang="en-GB" altLang="es-ES" sz="3600" dirty="0" err="1">
                <a:solidFill>
                  <a:schemeClr val="tx1"/>
                </a:solidFill>
              </a:rPr>
              <a:t>día</a:t>
            </a:r>
            <a:r>
              <a:rPr lang="en-GB" altLang="es-ES" sz="3600" dirty="0">
                <a:solidFill>
                  <a:schemeClr val="tx1"/>
                </a:solidFill>
              </a:rPr>
              <a:t>)</a:t>
            </a:r>
            <a:r>
              <a:rPr lang="ar-SA" altLang="es-ES" sz="3600" dirty="0">
                <a:solidFill>
                  <a:schemeClr val="tx1"/>
                </a:solidFill>
                <a:cs typeface="Arial" panose="020B0604020202020204" pitchFamily="34" charset="0"/>
              </a:rPr>
              <a:t>‏</a:t>
            </a:r>
            <a:r>
              <a:rPr lang="en-GB" altLang="es-ES" sz="3600" dirty="0">
                <a:solidFill>
                  <a:schemeClr val="tx1"/>
                </a:solidFill>
              </a:rPr>
              <a:t/>
            </a:r>
            <a:br>
              <a:rPr lang="en-GB" altLang="es-ES" sz="3600" dirty="0">
                <a:solidFill>
                  <a:schemeClr val="tx1"/>
                </a:solidFill>
              </a:rPr>
            </a:br>
            <a:r>
              <a:rPr lang="en-GB" altLang="es-ES" sz="3600" dirty="0" err="1">
                <a:solidFill>
                  <a:schemeClr val="tx1"/>
                </a:solidFill>
              </a:rPr>
              <a:t>Diálisis</a:t>
            </a:r>
            <a:r>
              <a:rPr lang="en-GB" altLang="es-ES" sz="3600" dirty="0">
                <a:solidFill>
                  <a:schemeClr val="tx1"/>
                </a:solidFill>
              </a:rPr>
              <a:t> </a:t>
            </a:r>
            <a:r>
              <a:rPr lang="en-GB" altLang="es-ES" sz="3600" dirty="0" err="1">
                <a:solidFill>
                  <a:schemeClr val="tx1"/>
                </a:solidFill>
              </a:rPr>
              <a:t>si</a:t>
            </a:r>
            <a:r>
              <a:rPr lang="en-GB" altLang="es-ES" sz="3600" dirty="0">
                <a:solidFill>
                  <a:schemeClr val="tx1"/>
                </a:solidFill>
              </a:rPr>
              <a:t> no </a:t>
            </a:r>
            <a:r>
              <a:rPr lang="en-GB" altLang="es-ES" sz="3600" dirty="0" err="1">
                <a:solidFill>
                  <a:schemeClr val="tx1"/>
                </a:solidFill>
              </a:rPr>
              <a:t>mejora</a:t>
            </a:r>
            <a:r>
              <a:rPr lang="en-GB" altLang="es-ES" sz="3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337371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7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1" y="836613"/>
            <a:ext cx="7210425" cy="5294312"/>
          </a:xfrm>
          <a:solidFill>
            <a:schemeClr val="bg2"/>
          </a:solidFill>
        </p:spPr>
        <p:txBody>
          <a:bodyPr/>
          <a:lstStyle/>
          <a:p>
            <a:pPr marL="323850" indent="-323850" algn="just">
              <a:spcBef>
                <a:spcPts val="800"/>
              </a:spcBef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TIPOS</a:t>
            </a:r>
            <a:br>
              <a:rPr lang="en-GB" altLang="es-ES" sz="4000" b="1" dirty="0">
                <a:solidFill>
                  <a:schemeClr val="tx1"/>
                </a:solidFill>
              </a:rPr>
            </a:br>
            <a:r>
              <a:rPr lang="en-GB" altLang="es-ES" b="1" dirty="0" smtClean="0">
                <a:solidFill>
                  <a:schemeClr val="tx1"/>
                </a:solidFill>
              </a:rPr>
              <a:t/>
            </a:r>
            <a:br>
              <a:rPr lang="en-GB" altLang="es-ES" b="1" dirty="0" smtClean="0">
                <a:solidFill>
                  <a:schemeClr val="tx1"/>
                </a:solidFill>
              </a:rPr>
            </a:br>
            <a:r>
              <a:rPr lang="en-GB" altLang="es-ES" dirty="0" smtClean="0">
                <a:solidFill>
                  <a:schemeClr val="tx1"/>
                </a:solidFill>
              </a:rPr>
              <a:t> </a:t>
            </a:r>
            <a:r>
              <a:rPr lang="en-GB" altLang="es-ES" dirty="0" err="1" smtClean="0">
                <a:solidFill>
                  <a:schemeClr val="tx1"/>
                </a:solidFill>
              </a:rPr>
              <a:t>Moderada</a:t>
            </a:r>
            <a:r>
              <a:rPr lang="en-GB" altLang="es-ES" dirty="0" smtClean="0">
                <a:solidFill>
                  <a:schemeClr val="tx1"/>
                </a:solidFill>
              </a:rPr>
              <a:t>    5.5 - 6 </a:t>
            </a:r>
            <a:r>
              <a:rPr lang="en-GB" altLang="es-ES" dirty="0" err="1" smtClean="0">
                <a:solidFill>
                  <a:schemeClr val="tx1"/>
                </a:solidFill>
              </a:rPr>
              <a:t>mmol</a:t>
            </a:r>
            <a:r>
              <a:rPr lang="en-GB" altLang="es-ES" dirty="0" smtClean="0">
                <a:solidFill>
                  <a:schemeClr val="tx1"/>
                </a:solidFill>
              </a:rPr>
              <a:t> / L</a:t>
            </a:r>
            <a:br>
              <a:rPr lang="en-GB" altLang="es-ES" dirty="0" smtClean="0">
                <a:solidFill>
                  <a:schemeClr val="tx1"/>
                </a:solidFill>
              </a:rPr>
            </a:br>
            <a:r>
              <a:rPr lang="en-GB" altLang="es-ES" dirty="0" smtClean="0">
                <a:solidFill>
                  <a:schemeClr val="tx1"/>
                </a:solidFill>
              </a:rPr>
              <a:t/>
            </a:r>
            <a:br>
              <a:rPr lang="en-GB" altLang="es-ES" dirty="0" smtClean="0">
                <a:solidFill>
                  <a:schemeClr val="tx1"/>
                </a:solidFill>
              </a:rPr>
            </a:br>
            <a:r>
              <a:rPr lang="en-GB" altLang="es-ES" dirty="0" smtClean="0">
                <a:solidFill>
                  <a:schemeClr val="tx1"/>
                </a:solidFill>
              </a:rPr>
              <a:t> Grave     6 -7 </a:t>
            </a:r>
            <a:r>
              <a:rPr lang="en-GB" altLang="es-ES" dirty="0" err="1" smtClean="0">
                <a:solidFill>
                  <a:schemeClr val="tx1"/>
                </a:solidFill>
              </a:rPr>
              <a:t>mmol</a:t>
            </a:r>
            <a:r>
              <a:rPr lang="en-GB" altLang="es-ES" dirty="0" smtClean="0">
                <a:solidFill>
                  <a:schemeClr val="tx1"/>
                </a:solidFill>
              </a:rPr>
              <a:t> / L</a:t>
            </a:r>
            <a:br>
              <a:rPr lang="en-GB" altLang="es-ES" dirty="0" smtClean="0">
                <a:solidFill>
                  <a:schemeClr val="tx1"/>
                </a:solidFill>
              </a:rPr>
            </a:br>
            <a:r>
              <a:rPr lang="en-GB" altLang="es-ES" dirty="0" smtClean="0">
                <a:solidFill>
                  <a:schemeClr val="tx1"/>
                </a:solidFill>
              </a:rPr>
              <a:t/>
            </a:r>
            <a:br>
              <a:rPr lang="en-GB" altLang="es-ES" dirty="0" smtClean="0">
                <a:solidFill>
                  <a:schemeClr val="tx1"/>
                </a:solidFill>
              </a:rPr>
            </a:br>
            <a:r>
              <a:rPr lang="en-GB" altLang="es-ES" dirty="0" smtClean="0">
                <a:solidFill>
                  <a:schemeClr val="tx1"/>
                </a:solidFill>
              </a:rPr>
              <a:t> </a:t>
            </a:r>
            <a:r>
              <a:rPr lang="en-GB" altLang="es-ES" dirty="0" err="1" smtClean="0">
                <a:solidFill>
                  <a:schemeClr val="tx1"/>
                </a:solidFill>
              </a:rPr>
              <a:t>Muy</a:t>
            </a:r>
            <a:r>
              <a:rPr lang="en-GB" altLang="es-ES" dirty="0" smtClean="0">
                <a:solidFill>
                  <a:schemeClr val="tx1"/>
                </a:solidFill>
              </a:rPr>
              <a:t> grave     &gt; a 7 </a:t>
            </a:r>
            <a:r>
              <a:rPr lang="en-GB" altLang="es-ES" dirty="0" err="1" smtClean="0">
                <a:solidFill>
                  <a:schemeClr val="tx1"/>
                </a:solidFill>
              </a:rPr>
              <a:t>mmol</a:t>
            </a:r>
            <a:r>
              <a:rPr lang="en-GB" altLang="es-ES" dirty="0" smtClean="0">
                <a:solidFill>
                  <a:schemeClr val="tx1"/>
                </a:solidFill>
              </a:rPr>
              <a:t>/ L</a:t>
            </a:r>
            <a:br>
              <a:rPr lang="en-GB" altLang="es-ES" dirty="0" smtClean="0">
                <a:solidFill>
                  <a:schemeClr val="tx1"/>
                </a:solidFill>
              </a:rPr>
            </a:br>
            <a:endParaRPr lang="en-GB" altLang="es-E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20379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5" name="Rectangle 1"/>
          <p:cNvSpPr>
            <a:spLocks noGrp="1" noChangeArrowheads="1"/>
          </p:cNvSpPr>
          <p:nvPr>
            <p:ph type="title"/>
          </p:nvPr>
        </p:nvSpPr>
        <p:spPr>
          <a:xfrm>
            <a:off x="2750762" y="604635"/>
            <a:ext cx="5867400" cy="863600"/>
          </a:xfrm>
          <a:solidFill>
            <a:schemeClr val="bg2"/>
          </a:solidFill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 smtClean="0">
                <a:solidFill>
                  <a:schemeClr val="tx1"/>
                </a:solidFill>
              </a:rPr>
              <a:t>       ETIOLOGIA</a:t>
            </a:r>
            <a:endParaRPr lang="en-GB" altLang="es-ES" sz="4000" b="1" dirty="0">
              <a:solidFill>
                <a:schemeClr val="tx1"/>
              </a:solidFill>
            </a:endParaRPr>
          </a:p>
        </p:txBody>
      </p:sp>
      <p:sp>
        <p:nvSpPr>
          <p:cNvPr id="461826" name="Rectangle 2"/>
          <p:cNvSpPr>
            <a:spLocks noGrp="1" noChangeArrowheads="1"/>
          </p:cNvSpPr>
          <p:nvPr>
            <p:ph idx="1"/>
          </p:nvPr>
        </p:nvSpPr>
        <p:spPr>
          <a:xfrm>
            <a:off x="1790008" y="1832293"/>
            <a:ext cx="8229600" cy="3562350"/>
          </a:xfrm>
          <a:solidFill>
            <a:schemeClr val="bg2"/>
          </a:solidFill>
        </p:spPr>
        <p:txBody>
          <a:bodyPr/>
          <a:lstStyle/>
          <a:p>
            <a:pPr>
              <a:buClr>
                <a:srgbClr val="864300"/>
              </a:buCl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400" dirty="0"/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Incremento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ingreso</a:t>
            </a:r>
            <a:endParaRPr lang="en-GB" alt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864300"/>
              </a:buCl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Hiperpotasemia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falsa</a:t>
            </a:r>
            <a:endParaRPr lang="en-GB" alt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864300"/>
              </a:buCl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Disminución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excreción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renal</a:t>
            </a:r>
          </a:p>
          <a:p>
            <a:pPr>
              <a:buClr>
                <a:srgbClr val="864300"/>
              </a:buCl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Redistribución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intracelular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extracelular</a:t>
            </a:r>
            <a:endParaRPr lang="en-GB" alt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36884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3" name="Rectangle 1"/>
          <p:cNvSpPr>
            <a:spLocks noGrp="1" noChangeArrowheads="1"/>
          </p:cNvSpPr>
          <p:nvPr>
            <p:ph type="title"/>
          </p:nvPr>
        </p:nvSpPr>
        <p:spPr>
          <a:xfrm>
            <a:off x="1778058" y="166255"/>
            <a:ext cx="8280400" cy="838200"/>
          </a:xfrm>
          <a:solidFill>
            <a:schemeClr val="bg2"/>
          </a:solidFill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 smtClean="0"/>
              <a:t>    </a:t>
            </a:r>
            <a:r>
              <a:rPr lang="en-GB" altLang="es-ES" sz="4000" b="1" dirty="0" smtClean="0">
                <a:solidFill>
                  <a:schemeClr val="tx1"/>
                </a:solidFill>
              </a:rPr>
              <a:t>INCREMENTO </a:t>
            </a:r>
            <a:r>
              <a:rPr lang="en-GB" altLang="es-ES" sz="4000" b="1" dirty="0">
                <a:solidFill>
                  <a:schemeClr val="tx1"/>
                </a:solidFill>
              </a:rPr>
              <a:t>DEL INGRESO</a:t>
            </a:r>
            <a:endParaRPr lang="en-GB" altLang="es-ES" sz="4800" b="1" dirty="0">
              <a:solidFill>
                <a:schemeClr val="tx1"/>
              </a:solidFill>
            </a:endParaRPr>
          </a:p>
        </p:txBody>
      </p:sp>
      <p:sp>
        <p:nvSpPr>
          <p:cNvPr id="463874" name="Rectangle 2"/>
          <p:cNvSpPr>
            <a:spLocks noGrp="1" noChangeArrowheads="1"/>
          </p:cNvSpPr>
          <p:nvPr>
            <p:ph idx="1"/>
          </p:nvPr>
        </p:nvSpPr>
        <p:spPr>
          <a:xfrm>
            <a:off x="2165698" y="1171316"/>
            <a:ext cx="6697663" cy="5572125"/>
          </a:xfrm>
          <a:solidFill>
            <a:schemeClr val="bg2"/>
          </a:solidFill>
        </p:spPr>
        <p:txBody>
          <a:bodyPr/>
          <a:lstStyle/>
          <a:p>
            <a:pPr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EXOGENAS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Administración IV. De potasio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Transfusiones de sangre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Tratamiento con penicilina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Sustitución de sal que contiene CLK</a:t>
            </a:r>
          </a:p>
          <a:p>
            <a:pPr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ENDOGENAS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Lisis tumoral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Lesiones por aplastamiento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Hemólisis masiva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Quemaduras </a:t>
            </a:r>
          </a:p>
          <a:p>
            <a:pPr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2600" b="1" dirty="0"/>
          </a:p>
        </p:txBody>
      </p:sp>
    </p:spTree>
    <p:extLst>
      <p:ext uri="{BB962C8B-B14F-4D97-AF65-F5344CB8AC3E}">
        <p14:creationId xmlns:p14="http://schemas.microsoft.com/office/powerpoint/2010/main" val="227092921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1" name="Rectangle 1"/>
          <p:cNvSpPr>
            <a:spLocks noGrp="1" noChangeArrowheads="1"/>
          </p:cNvSpPr>
          <p:nvPr>
            <p:ph type="title"/>
          </p:nvPr>
        </p:nvSpPr>
        <p:spPr>
          <a:xfrm>
            <a:off x="1656197" y="459584"/>
            <a:ext cx="7993063" cy="1312862"/>
          </a:xfrm>
          <a:solidFill>
            <a:schemeClr val="bg2"/>
          </a:solidFill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HIPERPOTASEMIA FALSA</a:t>
            </a:r>
          </a:p>
        </p:txBody>
      </p:sp>
      <p:sp>
        <p:nvSpPr>
          <p:cNvPr id="465922" name="Rectangle 2"/>
          <p:cNvSpPr>
            <a:spLocks noGrp="1" noChangeArrowheads="1"/>
          </p:cNvSpPr>
          <p:nvPr>
            <p:ph idx="1"/>
          </p:nvPr>
        </p:nvSpPr>
        <p:spPr>
          <a:xfrm>
            <a:off x="1738314" y="2500314"/>
            <a:ext cx="8080375" cy="3775075"/>
          </a:xfrm>
          <a:solidFill>
            <a:schemeClr val="bg2"/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Flebotomía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Hemólisis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Trombocitosis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Leucocitosis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3800" dirty="0"/>
          </a:p>
          <a:p>
            <a:pPr algn="ctr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3800" dirty="0"/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3800" dirty="0"/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3800" dirty="0"/>
          </a:p>
        </p:txBody>
      </p:sp>
      <p:pic>
        <p:nvPicPr>
          <p:cNvPr id="465923" name="3 Imagen" descr="Ilustración del sistema circulatorio, arterial y venoso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564" y="2357439"/>
            <a:ext cx="4071937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464669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1"/>
          <p:cNvSpPr>
            <a:spLocks noGrp="1" noChangeArrowheads="1"/>
          </p:cNvSpPr>
          <p:nvPr>
            <p:ph type="title"/>
          </p:nvPr>
        </p:nvSpPr>
        <p:spPr>
          <a:xfrm>
            <a:off x="1494879" y="292245"/>
            <a:ext cx="7705725" cy="1739900"/>
          </a:xfrm>
          <a:solidFill>
            <a:schemeClr val="bg2"/>
          </a:solidFill>
          <a:ln>
            <a:miter/>
          </a:ln>
        </p:spPr>
        <p:txBody>
          <a:bodyPr>
            <a:normAutofit fontScale="90000"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z="4000" b="1" dirty="0">
                <a:solidFill>
                  <a:schemeClr val="tx1"/>
                </a:solidFill>
              </a:rPr>
              <a:t>DISMINUCIÓN DE LA EXCRECIÓN RENAL</a:t>
            </a:r>
            <a:br>
              <a:rPr lang="en-GB" altLang="en-US" sz="4000" b="1" dirty="0">
                <a:solidFill>
                  <a:schemeClr val="tx1"/>
                </a:solidFill>
              </a:rPr>
            </a:br>
            <a:endParaRPr lang="es-ES" altLang="es-ES" sz="4000" dirty="0">
              <a:solidFill>
                <a:schemeClr val="tx1"/>
              </a:solidFill>
            </a:endParaRPr>
          </a:p>
        </p:txBody>
      </p:sp>
      <p:sp>
        <p:nvSpPr>
          <p:cNvPr id="467970" name="Rectangle 2"/>
          <p:cNvSpPr>
            <a:spLocks noGrp="1" noChangeArrowheads="1"/>
          </p:cNvSpPr>
          <p:nvPr>
            <p:ph idx="1"/>
          </p:nvPr>
        </p:nvSpPr>
        <p:spPr>
          <a:xfrm>
            <a:off x="1341120" y="2305369"/>
            <a:ext cx="8229600" cy="3921125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Insuficiencia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renal</a:t>
            </a:r>
          </a:p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Diuréticos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ahorradores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potasio</a:t>
            </a:r>
            <a:endParaRPr lang="en-GB" alt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Hipoaldosteronismo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Hiporreninémico</a:t>
            </a:r>
            <a:endParaRPr lang="en-GB" alt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Trastornos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tubulares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renales</a:t>
            </a:r>
            <a:endParaRPr lang="en-GB" alt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Insuficiencia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suprarrenal</a:t>
            </a:r>
            <a:endParaRPr lang="en-GB" alt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47745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7" name="Rectangle 1"/>
          <p:cNvSpPr>
            <a:spLocks noGrp="1" noChangeArrowheads="1"/>
          </p:cNvSpPr>
          <p:nvPr>
            <p:ph type="title"/>
          </p:nvPr>
        </p:nvSpPr>
        <p:spPr>
          <a:xfrm>
            <a:off x="1460212" y="342383"/>
            <a:ext cx="8280400" cy="1096963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REDISTRIBUCIÓN INTRACELULAR AL EXTRACELULAR</a:t>
            </a:r>
          </a:p>
        </p:txBody>
      </p:sp>
      <p:sp>
        <p:nvSpPr>
          <p:cNvPr id="470018" name="Rectangle 2"/>
          <p:cNvSpPr>
            <a:spLocks noGrp="1" noChangeArrowheads="1"/>
          </p:cNvSpPr>
          <p:nvPr>
            <p:ph idx="1"/>
          </p:nvPr>
        </p:nvSpPr>
        <p:spPr>
          <a:xfrm>
            <a:off x="1460212" y="1711124"/>
            <a:ext cx="8175625" cy="4286250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Acidemia</a:t>
            </a:r>
            <a:endParaRPr lang="en-GB" alt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Catabolismo</a:t>
            </a:r>
            <a:r>
              <a:rPr lang="en-GB" alt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 necrosis </a:t>
            </a:r>
            <a:r>
              <a:rPr lang="en-GB" altLang="es-E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hística</a:t>
            </a:r>
            <a:endParaRPr lang="en-GB" alt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Hiperglucemia</a:t>
            </a:r>
            <a:r>
              <a:rPr lang="en-GB" alt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altLang="es-E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déficit</a:t>
            </a:r>
            <a:r>
              <a:rPr lang="en-GB" alt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insulina</a:t>
            </a:r>
            <a:endParaRPr lang="en-GB" alt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Fármacos</a:t>
            </a:r>
            <a:r>
              <a:rPr lang="en-GB" alt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Beta </a:t>
            </a:r>
            <a:r>
              <a:rPr lang="en-GB" altLang="es-E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bloqueantes</a:t>
            </a:r>
            <a:endParaRPr lang="en-GB" alt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Parálisis</a:t>
            </a:r>
            <a:r>
              <a:rPr lang="en-GB" alt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periódica</a:t>
            </a:r>
            <a:r>
              <a:rPr lang="en-GB" alt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hiperpotasemica</a:t>
            </a:r>
            <a:endParaRPr lang="en-GB" alt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Sobredosis</a:t>
            </a:r>
            <a:r>
              <a:rPr lang="en-GB" alt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masiva</a:t>
            </a:r>
            <a:r>
              <a:rPr lang="en-GB" alt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digitálicos</a:t>
            </a:r>
            <a:endParaRPr lang="en-GB" alt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Infusión</a:t>
            </a:r>
            <a:r>
              <a:rPr lang="en-GB" alt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arginina</a:t>
            </a:r>
            <a:endParaRPr lang="en-GB" alt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Succinilcolina</a:t>
            </a:r>
            <a:endParaRPr lang="en-GB" alt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7996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1"/>
          <p:cNvSpPr>
            <a:spLocks noGrp="1" noChangeArrowheads="1"/>
          </p:cNvSpPr>
          <p:nvPr>
            <p:ph type="title"/>
          </p:nvPr>
        </p:nvSpPr>
        <p:spPr>
          <a:xfrm>
            <a:off x="2571924" y="584634"/>
            <a:ext cx="5884863" cy="720725"/>
          </a:xfrm>
          <a:solidFill>
            <a:schemeClr val="bg2"/>
          </a:solidFill>
          <a:ln>
            <a:miter/>
          </a:ln>
        </p:spPr>
        <p:txBody>
          <a:bodyPr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z="4000" b="1" dirty="0">
                <a:solidFill>
                  <a:schemeClr val="tx1"/>
                </a:solidFill>
              </a:rPr>
              <a:t>CUADRO</a:t>
            </a:r>
            <a:r>
              <a:rPr lang="en-GB" altLang="en-US" sz="4000" b="1" u="sng" dirty="0">
                <a:solidFill>
                  <a:schemeClr val="tx1"/>
                </a:solidFill>
              </a:rPr>
              <a:t> </a:t>
            </a:r>
            <a:r>
              <a:rPr lang="en-GB" altLang="en-US" sz="4000" b="1" dirty="0">
                <a:solidFill>
                  <a:schemeClr val="tx1"/>
                </a:solidFill>
              </a:rPr>
              <a:t>CLÍNICO</a:t>
            </a:r>
            <a:endParaRPr lang="es-ES" altLang="es-ES" sz="4000" dirty="0">
              <a:solidFill>
                <a:schemeClr val="tx1"/>
              </a:solidFill>
            </a:endParaRPr>
          </a:p>
        </p:txBody>
      </p:sp>
      <p:sp>
        <p:nvSpPr>
          <p:cNvPr id="472066" name="Rectangle 2"/>
          <p:cNvSpPr>
            <a:spLocks noGrp="1" noChangeArrowheads="1"/>
          </p:cNvSpPr>
          <p:nvPr>
            <p:ph idx="1"/>
          </p:nvPr>
        </p:nvSpPr>
        <p:spPr>
          <a:xfrm>
            <a:off x="1278342" y="1495945"/>
            <a:ext cx="8229600" cy="3276600"/>
          </a:xfrm>
          <a:solidFill>
            <a:schemeClr val="bg2"/>
          </a:solidFill>
        </p:spPr>
        <p:txBody>
          <a:bodyPr/>
          <a:lstStyle/>
          <a:p>
            <a:pPr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3600" dirty="0"/>
          </a:p>
          <a:p>
            <a:pPr>
              <a:spcBef>
                <a:spcPts val="700"/>
              </a:spcBef>
              <a:buFont typeface="Wingdings" panose="05000000000000000000" pitchFamily="2" charset="2"/>
              <a:buChar char="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Manifestaciones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cardiacas</a:t>
            </a:r>
            <a:endParaRPr lang="en-GB" alt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Manifestaciones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neuromusculares</a:t>
            </a:r>
            <a:endParaRPr lang="en-GB" alt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Manifestaciones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metabólicas</a:t>
            </a:r>
            <a:endParaRPr lang="en-GB" alt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Manifestaciones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hormonales</a:t>
            </a:r>
            <a:r>
              <a:rPr lang="en-GB" alt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298306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49" name="Rectangle 1"/>
          <p:cNvSpPr>
            <a:spLocks noGrp="1" noChangeArrowheads="1"/>
          </p:cNvSpPr>
          <p:nvPr>
            <p:ph type="title"/>
          </p:nvPr>
        </p:nvSpPr>
        <p:spPr>
          <a:xfrm>
            <a:off x="1015107" y="1823663"/>
            <a:ext cx="8643937" cy="4811713"/>
          </a:xfrm>
          <a:solidFill>
            <a:schemeClr val="bg2"/>
          </a:solidFill>
          <a:ln>
            <a:miter/>
          </a:ln>
        </p:spPr>
        <p:txBody>
          <a:bodyPr/>
          <a:lstStyle/>
          <a:p>
            <a:pPr marL="323850" indent="-323850" algn="just">
              <a:lnSpc>
                <a:spcPct val="80000"/>
              </a:lnSpc>
              <a:spcBef>
                <a:spcPts val="600"/>
              </a:spcBef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z="3200" dirty="0" err="1">
                <a:solidFill>
                  <a:schemeClr val="tx1"/>
                </a:solidFill>
              </a:rPr>
              <a:t>Cambios</a:t>
            </a:r>
            <a:r>
              <a:rPr lang="en-GB" altLang="en-US" sz="3200" dirty="0">
                <a:solidFill>
                  <a:schemeClr val="tx1"/>
                </a:solidFill>
              </a:rPr>
              <a:t> en la </a:t>
            </a:r>
            <a:r>
              <a:rPr lang="en-GB" altLang="en-US" sz="3200" dirty="0" err="1">
                <a:solidFill>
                  <a:schemeClr val="tx1"/>
                </a:solidFill>
              </a:rPr>
              <a:t>conducción</a:t>
            </a:r>
            <a:r>
              <a:rPr lang="en-GB" altLang="en-US" sz="3200" dirty="0">
                <a:solidFill>
                  <a:schemeClr val="tx1"/>
                </a:solidFill>
              </a:rPr>
              <a:t> </a:t>
            </a:r>
            <a:r>
              <a:rPr lang="en-GB" altLang="en-US" sz="3200" dirty="0" err="1">
                <a:solidFill>
                  <a:schemeClr val="tx1"/>
                </a:solidFill>
              </a:rPr>
              <a:t>cardiaca</a:t>
            </a:r>
            <a:r>
              <a:rPr lang="en-GB" altLang="en-US" sz="3200" dirty="0">
                <a:solidFill>
                  <a:schemeClr val="tx1"/>
                </a:solidFill>
              </a:rPr>
              <a:t>, con T </a:t>
            </a:r>
            <a:r>
              <a:rPr lang="en-GB" altLang="en-US" sz="3200" dirty="0" err="1">
                <a:solidFill>
                  <a:schemeClr val="tx1"/>
                </a:solidFill>
              </a:rPr>
              <a:t>altas</a:t>
            </a:r>
            <a:r>
              <a:rPr lang="en-GB" altLang="en-US" sz="3200" dirty="0">
                <a:solidFill>
                  <a:schemeClr val="tx1"/>
                </a:solidFill>
              </a:rPr>
              <a:t>, </a:t>
            </a:r>
            <a:r>
              <a:rPr lang="en-GB" altLang="en-US" sz="3200" dirty="0" err="1">
                <a:solidFill>
                  <a:schemeClr val="tx1"/>
                </a:solidFill>
              </a:rPr>
              <a:t>picudas</a:t>
            </a:r>
            <a:r>
              <a:rPr lang="en-GB" altLang="en-US" sz="3200" dirty="0">
                <a:solidFill>
                  <a:schemeClr val="tx1"/>
                </a:solidFill>
              </a:rPr>
              <a:t>, </a:t>
            </a:r>
            <a:r>
              <a:rPr lang="en-GB" altLang="en-US" sz="3200" dirty="0" err="1">
                <a:solidFill>
                  <a:schemeClr val="tx1"/>
                </a:solidFill>
              </a:rPr>
              <a:t>amplitud</a:t>
            </a:r>
            <a:r>
              <a:rPr lang="en-GB" altLang="en-US" sz="3200" dirty="0">
                <a:solidFill>
                  <a:schemeClr val="tx1"/>
                </a:solidFill>
              </a:rPr>
              <a:t> </a:t>
            </a:r>
            <a:r>
              <a:rPr lang="en-GB" altLang="en-US" sz="3200" dirty="0" err="1">
                <a:solidFill>
                  <a:schemeClr val="tx1"/>
                </a:solidFill>
              </a:rPr>
              <a:t>aumentada</a:t>
            </a:r>
            <a:r>
              <a:rPr lang="en-GB" altLang="en-US" sz="3200" dirty="0">
                <a:solidFill>
                  <a:schemeClr val="tx1"/>
                </a:solidFill>
              </a:rPr>
              <a:t/>
            </a:r>
            <a:br>
              <a:rPr lang="en-GB" altLang="en-US" sz="3200" dirty="0">
                <a:solidFill>
                  <a:schemeClr val="tx1"/>
                </a:solidFill>
              </a:rPr>
            </a:br>
            <a:r>
              <a:rPr lang="en-GB" altLang="en-US" sz="3200" dirty="0" err="1">
                <a:solidFill>
                  <a:schemeClr val="tx1"/>
                </a:solidFill>
              </a:rPr>
              <a:t>Paro</a:t>
            </a:r>
            <a:r>
              <a:rPr lang="en-GB" altLang="en-US" sz="3200" dirty="0">
                <a:solidFill>
                  <a:schemeClr val="tx1"/>
                </a:solidFill>
              </a:rPr>
              <a:t> auricular</a:t>
            </a:r>
            <a:br>
              <a:rPr lang="en-GB" altLang="en-US" sz="3200" dirty="0">
                <a:solidFill>
                  <a:schemeClr val="tx1"/>
                </a:solidFill>
              </a:rPr>
            </a:br>
            <a:r>
              <a:rPr lang="en-GB" altLang="en-US" sz="3200" dirty="0">
                <a:solidFill>
                  <a:schemeClr val="tx1"/>
                </a:solidFill>
              </a:rPr>
              <a:t>QRS </a:t>
            </a:r>
            <a:r>
              <a:rPr lang="en-GB" altLang="en-US" sz="3200" dirty="0" err="1">
                <a:solidFill>
                  <a:schemeClr val="tx1"/>
                </a:solidFill>
              </a:rPr>
              <a:t>ancho</a:t>
            </a:r>
            <a:r>
              <a:rPr lang="en-GB" altLang="en-US" sz="3200" dirty="0">
                <a:solidFill>
                  <a:schemeClr val="tx1"/>
                </a:solidFill>
              </a:rPr>
              <a:t>, mas de 0,11 </a:t>
            </a:r>
            <a:r>
              <a:rPr lang="en-GB" altLang="en-US" sz="3200" dirty="0" err="1">
                <a:solidFill>
                  <a:schemeClr val="tx1"/>
                </a:solidFill>
              </a:rPr>
              <a:t>seg</a:t>
            </a:r>
            <a:r>
              <a:rPr lang="en-GB" altLang="en-US" sz="3200" dirty="0">
                <a:solidFill>
                  <a:schemeClr val="tx1"/>
                </a:solidFill>
              </a:rPr>
              <a:t>.</a:t>
            </a:r>
            <a:br>
              <a:rPr lang="en-GB" altLang="en-US" sz="3200" dirty="0">
                <a:solidFill>
                  <a:schemeClr val="tx1"/>
                </a:solidFill>
              </a:rPr>
            </a:br>
            <a:r>
              <a:rPr lang="en-GB" altLang="en-US" sz="3200" dirty="0">
                <a:solidFill>
                  <a:schemeClr val="tx1"/>
                </a:solidFill>
              </a:rPr>
              <a:t>QRS. T </a:t>
            </a:r>
            <a:r>
              <a:rPr lang="en-GB" altLang="en-US" sz="3200" dirty="0" err="1">
                <a:solidFill>
                  <a:schemeClr val="tx1"/>
                </a:solidFill>
              </a:rPr>
              <a:t>bifásicos</a:t>
            </a:r>
            <a:r>
              <a:rPr lang="en-GB" altLang="en-US" sz="3200" dirty="0">
                <a:solidFill>
                  <a:schemeClr val="tx1"/>
                </a:solidFill>
              </a:rPr>
              <a:t/>
            </a:r>
            <a:br>
              <a:rPr lang="en-GB" altLang="en-US" sz="3200" dirty="0">
                <a:solidFill>
                  <a:schemeClr val="tx1"/>
                </a:solidFill>
              </a:rPr>
            </a:br>
            <a:r>
              <a:rPr lang="en-GB" altLang="en-US" sz="3200" dirty="0">
                <a:solidFill>
                  <a:schemeClr val="tx1"/>
                </a:solidFill>
              </a:rPr>
              <a:t>La FV y </a:t>
            </a:r>
            <a:r>
              <a:rPr lang="en-GB" altLang="en-US" sz="3200" dirty="0" err="1">
                <a:solidFill>
                  <a:schemeClr val="tx1"/>
                </a:solidFill>
              </a:rPr>
              <a:t>onda</a:t>
            </a:r>
            <a:r>
              <a:rPr lang="en-GB" altLang="en-US" sz="3200" dirty="0">
                <a:solidFill>
                  <a:schemeClr val="tx1"/>
                </a:solidFill>
              </a:rPr>
              <a:t> sinusoidal </a:t>
            </a:r>
            <a:r>
              <a:rPr lang="en-GB" altLang="en-US" sz="3200" dirty="0" err="1">
                <a:solidFill>
                  <a:schemeClr val="tx1"/>
                </a:solidFill>
              </a:rPr>
              <a:t>clásica</a:t>
            </a:r>
            <a:r>
              <a:rPr lang="en-GB" altLang="en-US" sz="3200" dirty="0">
                <a:solidFill>
                  <a:schemeClr val="tx1"/>
                </a:solidFill>
              </a:rPr>
              <a:t> son </a:t>
            </a:r>
            <a:r>
              <a:rPr lang="en-GB" altLang="en-US" sz="3200" dirty="0" err="1">
                <a:solidFill>
                  <a:schemeClr val="tx1"/>
                </a:solidFill>
              </a:rPr>
              <a:t>fenómenos</a:t>
            </a:r>
            <a:r>
              <a:rPr lang="en-GB" altLang="en-US" sz="3200" dirty="0">
                <a:solidFill>
                  <a:schemeClr val="tx1"/>
                </a:solidFill>
              </a:rPr>
              <a:t> </a:t>
            </a:r>
            <a:r>
              <a:rPr lang="en-GB" altLang="en-US" sz="3200" dirty="0" err="1">
                <a:solidFill>
                  <a:schemeClr val="tx1"/>
                </a:solidFill>
              </a:rPr>
              <a:t>terminales</a:t>
            </a:r>
            <a:r>
              <a:rPr lang="en-GB" altLang="en-US" sz="3200" dirty="0">
                <a:solidFill>
                  <a:schemeClr val="tx1"/>
                </a:solidFill>
              </a:rPr>
              <a:t>.  </a:t>
            </a:r>
            <a:br>
              <a:rPr lang="en-GB" altLang="en-US" sz="3200" dirty="0">
                <a:solidFill>
                  <a:schemeClr val="tx1"/>
                </a:solidFill>
              </a:rPr>
            </a:br>
            <a:r>
              <a:rPr lang="en-GB" altLang="en-US" sz="3200" dirty="0">
                <a:solidFill>
                  <a:schemeClr val="tx1"/>
                </a:solidFill>
              </a:rPr>
              <a:t>El K </a:t>
            </a:r>
            <a:r>
              <a:rPr lang="en-GB" altLang="en-US" sz="3200" dirty="0" err="1">
                <a:solidFill>
                  <a:schemeClr val="tx1"/>
                </a:solidFill>
              </a:rPr>
              <a:t>habrá</a:t>
            </a:r>
            <a:r>
              <a:rPr lang="en-GB" altLang="en-US" sz="3200" dirty="0">
                <a:solidFill>
                  <a:schemeClr val="tx1"/>
                </a:solidFill>
              </a:rPr>
              <a:t> </a:t>
            </a:r>
            <a:r>
              <a:rPr lang="en-GB" altLang="en-US" sz="3200" dirty="0" err="1">
                <a:solidFill>
                  <a:schemeClr val="tx1"/>
                </a:solidFill>
              </a:rPr>
              <a:t>elevado</a:t>
            </a:r>
            <a:r>
              <a:rPr lang="en-GB" altLang="en-US" sz="3200" dirty="0">
                <a:solidFill>
                  <a:schemeClr val="tx1"/>
                </a:solidFill>
              </a:rPr>
              <a:t> a 11 o 12 </a:t>
            </a:r>
            <a:r>
              <a:rPr lang="en-GB" altLang="en-US" sz="3200" dirty="0" err="1">
                <a:solidFill>
                  <a:schemeClr val="tx1"/>
                </a:solidFill>
              </a:rPr>
              <a:t>meq</a:t>
            </a:r>
            <a:r>
              <a:rPr lang="en-GB" altLang="en-US" sz="3200" dirty="0">
                <a:solidFill>
                  <a:schemeClr val="tx1"/>
                </a:solidFill>
              </a:rPr>
              <a:t>.</a:t>
            </a:r>
            <a:endParaRPr lang="es-ES" altLang="es-ES" sz="3200" dirty="0">
              <a:solidFill>
                <a:schemeClr val="tx1"/>
              </a:solidFill>
            </a:endParaRPr>
          </a:p>
        </p:txBody>
      </p:sp>
      <p:sp>
        <p:nvSpPr>
          <p:cNvPr id="232450" name="Rectangle 2"/>
          <p:cNvSpPr>
            <a:spLocks noGrp="1" noChangeArrowheads="1"/>
          </p:cNvSpPr>
          <p:nvPr>
            <p:ph idx="1"/>
          </p:nvPr>
        </p:nvSpPr>
        <p:spPr>
          <a:xfrm>
            <a:off x="1149120" y="796088"/>
            <a:ext cx="7993063" cy="792162"/>
          </a:xfrm>
          <a:solidFill>
            <a:schemeClr val="bg2"/>
          </a:solidFill>
          <a:ln>
            <a:miter/>
          </a:ln>
        </p:spPr>
        <p:txBody>
          <a:bodyPr anchor="ctr"/>
          <a:lstStyle/>
          <a:p>
            <a:pPr marL="0" indent="0" algn="ctr">
              <a:spcBef>
                <a:spcPct val="0"/>
              </a:spcBef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z="4000" b="1"/>
              <a:t>MANIFESTACIONES CARDIACAS</a:t>
            </a:r>
            <a:endParaRPr lang="es-ES" altLang="es-ES" sz="4000" b="1"/>
          </a:p>
        </p:txBody>
      </p:sp>
    </p:spTree>
    <p:extLst>
      <p:ext uri="{BB962C8B-B14F-4D97-AF65-F5344CB8AC3E}">
        <p14:creationId xmlns:p14="http://schemas.microsoft.com/office/powerpoint/2010/main" val="193286290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Faceta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</TotalTime>
  <Words>254</Words>
  <Application>Microsoft Office PowerPoint</Application>
  <PresentationFormat>Panorámica</PresentationFormat>
  <Paragraphs>90</Paragraphs>
  <Slides>15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3" baseType="lpstr">
      <vt:lpstr>SimSun</vt:lpstr>
      <vt:lpstr>Arial</vt:lpstr>
      <vt:lpstr>Calibri</vt:lpstr>
      <vt:lpstr>Times New Roman</vt:lpstr>
      <vt:lpstr>Trebuchet MS</vt:lpstr>
      <vt:lpstr>Wingdings</vt:lpstr>
      <vt:lpstr>Wingdings 3</vt:lpstr>
      <vt:lpstr>Faceta</vt:lpstr>
      <vt:lpstr>Presentación de PowerPoint</vt:lpstr>
      <vt:lpstr>TIPOS   Moderada    5.5 - 6 mmol / L   Grave     6 -7 mmol / L   Muy grave     &gt; a 7 mmol/ L </vt:lpstr>
      <vt:lpstr>       ETIOLOGIA</vt:lpstr>
      <vt:lpstr>    INCREMENTO DEL INGRESO</vt:lpstr>
      <vt:lpstr>HIPERPOTASEMIA FALSA</vt:lpstr>
      <vt:lpstr>DISMINUCIÓN DE LA EXCRECIÓN RENAL </vt:lpstr>
      <vt:lpstr>REDISTRIBUCIÓN INTRACELULAR AL EXTRACELULAR</vt:lpstr>
      <vt:lpstr>CUADRO CLÍNICO</vt:lpstr>
      <vt:lpstr>Cambios en la conducción cardiaca, con T altas, picudas, amplitud aumentada Paro auricular QRS ancho, mas de 0,11 seg. QRS. T bifásicos La FV y onda sinusoidal clásica son fenómenos terminales.   El K habrá elevado a 11 o 12 meq.</vt:lpstr>
      <vt:lpstr>MANIFESTACIONES NEUROMUSCULARES</vt:lpstr>
      <vt:lpstr>MANIFESTACIONES METABOLICAS Y HORMONALES</vt:lpstr>
      <vt:lpstr>DIAGNÓSTICO</vt:lpstr>
      <vt:lpstr>Presentación de PowerPoint</vt:lpstr>
      <vt:lpstr>Presentación de PowerPoint</vt:lpstr>
      <vt:lpstr>CASOS CRÓNICOS  Restricción en la dieta ( 40 -60 meq/l)‏ Administración de tiazidas y diuréticos (hidroxiclorotiazida 25mg/día o furosemida de 20 mg/día)‏ Reposición de mineralocorticoides  ( flurocortisona 0.1mg/día)‏ Diálisis si no mejora.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Cuenta Microsoft</cp:lastModifiedBy>
  <cp:revision>2</cp:revision>
  <dcterms:created xsi:type="dcterms:W3CDTF">2020-04-14T19:30:08Z</dcterms:created>
  <dcterms:modified xsi:type="dcterms:W3CDTF">2022-04-13T20:19:31Z</dcterms:modified>
</cp:coreProperties>
</file>