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E1656-26C7-48FA-91FD-D7ADFCAD3581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44FE7-ABC7-48B6-A911-4A18B82BA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51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929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929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929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C3795AA-C80F-4A14-89B2-F3AF33663AAD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14459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11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113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113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8AA5D75-AB24-4CF0-8E3D-18F193E4F141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71197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134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134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134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086117E-4BCC-4F0C-A1B0-397B32392F1E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18346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154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154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154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B2ADC02-BF8F-41E2-B9C5-FE3B1B3CBC7E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17246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17507" name="Text Box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29200" cy="4475163"/>
          </a:xfrm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mtClean="0">
                <a:latin typeface="Arial" panose="020B0604020202020204" pitchFamily="34" charset="0"/>
                <a:cs typeface="Lucida Sans Unicode" panose="020B0602030504020204" pitchFamily="34" charset="0"/>
              </a:rPr>
              <a:t>Retinopatia diabética para no hacer la biopsia ya que se confirma la ND</a:t>
            </a:r>
          </a:p>
        </p:txBody>
      </p:sp>
      <p:sp>
        <p:nvSpPr>
          <p:cNvPr id="9175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175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D49663-A450-40EF-8A0E-58E67E31D0EE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76694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195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195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195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35E2DF9-0FF5-4570-B577-EC62B8A5CF40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70082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216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216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216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F6FAD14-C265-4720-BEF9-D8B5D1511E02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50877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236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236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236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727E93B-0506-410C-89CB-C75FA6B25D79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76971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256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257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257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B137E2C-17E5-45BD-96E4-E618966608BE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365875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277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277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277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9937D20-A5E2-4843-902D-F240404E9CD3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630271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297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297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297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BA154ED-42E4-4878-BCAB-0E97309D971F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24782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949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949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949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78009DE-0FFA-4684-AD94-C51586D300E9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385525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318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318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318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042F8E0-99BC-4D90-9B86-D2F3FB7D5114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554828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338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338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338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4ED1BE-2500-429B-AFC5-2503D3DD5434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0882685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359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359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359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CA25AA6-785E-48FD-9C97-BECC36270DD3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442907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37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379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379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7EC0BD8-B09A-4296-BD89-93F7A34B4F33}" type="slidenum">
              <a:rPr lang="es-ES_tradnl" altLang="es-ES"/>
              <a:pPr/>
              <a:t>23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96061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400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400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400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05DFFBB-FA4A-420A-B1B7-2FAFED233235}" type="slidenum">
              <a:rPr lang="es-ES_tradnl" altLang="es-ES"/>
              <a:pPr/>
              <a:t>24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528389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420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420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420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88D6BC1-310B-4E70-A592-17C9C13C390C}" type="slidenum">
              <a:rPr lang="es-ES_tradnl" altLang="es-ES"/>
              <a:pPr/>
              <a:t>25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336363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441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441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441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94EB7ED-6FFA-47E9-BC9B-34542768952D}" type="slidenum">
              <a:rPr lang="es-ES_tradnl" altLang="es-ES"/>
              <a:pPr/>
              <a:t>26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089948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461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461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461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FB5D7ED-7A85-4559-9311-321799530971}" type="slidenum">
              <a:rPr lang="es-ES_tradnl" altLang="es-ES"/>
              <a:pPr/>
              <a:t>27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31063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482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482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482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B675F1C-A0EA-477E-B4F4-BC82CD2495D8}" type="slidenum">
              <a:rPr lang="es-ES_tradnl" altLang="es-ES"/>
              <a:pPr/>
              <a:t>28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673511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50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502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502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4E418FB-93A1-4868-AFD4-4B900E4C2027}" type="slidenum">
              <a:rPr lang="es-ES_tradnl" altLang="es-ES"/>
              <a:pPr/>
              <a:t>29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152324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970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970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970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8F57EB6-00F1-43C0-B89E-573332B9A6EF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858611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523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523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523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007A8AC-C168-40B1-A879-5BB618D6784B}" type="slidenum">
              <a:rPr lang="es-ES_tradnl" altLang="es-ES"/>
              <a:pPr/>
              <a:t>30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814402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543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543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543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0B466F4-6FD9-4FB5-B59D-4A63FEED6DAD}" type="slidenum">
              <a:rPr lang="es-ES_tradnl" altLang="es-ES"/>
              <a:pPr/>
              <a:t>31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65640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564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564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564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39B9490-4167-4E51-A99E-C1B0B4808A4D}" type="slidenum">
              <a:rPr lang="es-ES_tradnl" altLang="es-ES"/>
              <a:pPr/>
              <a:t>32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1011678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584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584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584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891C5F3-6502-47A5-83D7-9DBEDC291321}" type="slidenum">
              <a:rPr lang="es-ES_tradnl" altLang="es-ES"/>
              <a:pPr/>
              <a:t>33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04994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990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990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990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EF34296-AFDB-44BE-BE2D-816EAC494E8A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49811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011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011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011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E4E7EED-FBCE-4FBD-B1E9-501D935E3922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30828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03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031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031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FDE27A7-8FA8-4B24-A107-F7A6E9A64387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58168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05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052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052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C21EF96-491A-4604-850A-A1F4FA257C5A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67510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07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072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072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F843D86-991B-4FBB-8071-4BB5E2EF5F11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47596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09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093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093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BF6BD46-96CB-41D3-916D-032B6AC14800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0387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00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56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420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404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0274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912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478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127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28588"/>
            <a:ext cx="10947400" cy="1433512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B10FF55-EDB7-4058-8371-C617FB485CF7}" type="datetime1">
              <a:rPr lang="es-ES" altLang="en-US"/>
              <a:pPr/>
              <a:t>12/04/2022</a:t>
            </a:fld>
            <a:endParaRPr lang="es-E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E0EF7D-3F4E-462F-9EBD-9DD1670BD243}" type="slidenum">
              <a:rPr lang="en-GB" altLang="es-ES"/>
              <a:pPr/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52074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70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36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39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59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68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6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55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36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1CBC2-FD79-4215-9D0E-FFC4C8CF01E9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0BDC34-B923-46C6-8CA6-42954180F0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11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Imagen:Spurintrac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017" name="Picture 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3014570"/>
            <a:ext cx="4895850" cy="334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1906" name="Text Box 2"/>
          <p:cNvSpPr txBox="1">
            <a:spLocks noChangeArrowheads="1"/>
          </p:cNvSpPr>
          <p:nvPr/>
        </p:nvSpPr>
        <p:spPr bwMode="auto">
          <a:xfrm>
            <a:off x="1042100" y="1880392"/>
            <a:ext cx="10107800" cy="77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500"/>
              </a:spcBef>
              <a:buSzPct val="100000"/>
            </a:pPr>
            <a:r>
              <a:rPr lang="en-GB" altLang="es-ES" sz="4400" dirty="0">
                <a:solidFill>
                  <a:srgbClr val="000000"/>
                </a:solidFill>
              </a:rPr>
              <a:t>(ENFERMEDAD RENAL DIABÉTICA)</a:t>
            </a:r>
            <a:r>
              <a:rPr lang="ar-SA" altLang="es-ES" sz="4400" dirty="0">
                <a:solidFill>
                  <a:srgbClr val="000000"/>
                </a:solidFill>
              </a:rPr>
              <a:t>‏</a:t>
            </a:r>
            <a:endParaRPr lang="en-GB" altLang="es-ES" sz="4400" dirty="0">
              <a:solidFill>
                <a:srgbClr val="000000"/>
              </a:solidFill>
            </a:endParaRPr>
          </a:p>
        </p:txBody>
      </p:sp>
      <p:sp>
        <p:nvSpPr>
          <p:cNvPr id="891907" name="WordArt 3"/>
          <p:cNvSpPr>
            <a:spLocks noChangeArrowheads="1" noChangeShapeType="1" noTextEdit="1"/>
          </p:cNvSpPr>
          <p:nvPr/>
        </p:nvSpPr>
        <p:spPr bwMode="auto">
          <a:xfrm>
            <a:off x="2820194" y="581213"/>
            <a:ext cx="655161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NEFROPATÍA DIABÉTICA</a:t>
            </a:r>
          </a:p>
        </p:txBody>
      </p:sp>
    </p:spTree>
    <p:extLst>
      <p:ext uri="{BB962C8B-B14F-4D97-AF65-F5344CB8AC3E}">
        <p14:creationId xmlns:p14="http://schemas.microsoft.com/office/powerpoint/2010/main" val="4084948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70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70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SÍNTOMAS</a:t>
            </a:r>
          </a:p>
        </p:txBody>
      </p:sp>
      <p:sp>
        <p:nvSpPr>
          <p:cNvPr id="479234" name="Rectangle 2"/>
          <p:cNvSpPr>
            <a:spLocks noGrp="1" noChangeArrowheads="1"/>
          </p:cNvSpPr>
          <p:nvPr>
            <p:ph idx="1"/>
          </p:nvPr>
        </p:nvSpPr>
        <p:spPr>
          <a:xfrm>
            <a:off x="860868" y="169741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asintomática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Edema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alrededor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de los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ojos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mañanas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posteriormente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corporal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generalizada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disminución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volumen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4000" dirty="0" err="1">
                <a:latin typeface="Arial" panose="020B0604020202020204" pitchFamily="34" charset="0"/>
                <a:cs typeface="Arial" panose="020B0604020202020204" pitchFamily="34" charset="0"/>
              </a:rPr>
              <a:t>urinario</a:t>
            </a:r>
            <a:r>
              <a:rPr lang="en-GB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5758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7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7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47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47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47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47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47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47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SÍNTOMAS</a:t>
            </a:r>
          </a:p>
        </p:txBody>
      </p:sp>
      <p:sp>
        <p:nvSpPr>
          <p:cNvPr id="480258" name="Rectangle 2"/>
          <p:cNvSpPr>
            <a:spLocks noGrp="1" noChangeArrowheads="1"/>
          </p:cNvSpPr>
          <p:nvPr>
            <p:ph idx="1"/>
          </p:nvPr>
        </p:nvSpPr>
        <p:spPr>
          <a:xfrm>
            <a:off x="2095500" y="1357313"/>
            <a:ext cx="7772400" cy="4724400"/>
          </a:xfrm>
        </p:spPr>
        <p:txBody>
          <a:bodyPr>
            <a:normAutofit fontScale="85000" lnSpcReduction="20000"/>
          </a:bodyPr>
          <a:lstStyle/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Espuma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excesiva</a:t>
            </a:r>
            <a:r>
              <a:rPr lang="en-GB" altLang="es-ES" sz="3200" dirty="0"/>
              <a:t> en la </a:t>
            </a:r>
            <a:r>
              <a:rPr lang="en-GB" altLang="es-ES" sz="3200" dirty="0" err="1"/>
              <a:t>orina</a:t>
            </a:r>
            <a:r>
              <a:rPr lang="en-GB" altLang="es-ES" sz="3200" dirty="0"/>
              <a:t> </a:t>
            </a:r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Aumento</a:t>
            </a:r>
            <a:r>
              <a:rPr lang="en-GB" altLang="es-ES" sz="3200" dirty="0"/>
              <a:t> de peso(</a:t>
            </a:r>
            <a:r>
              <a:rPr lang="en-GB" altLang="es-ES" sz="3200" dirty="0" err="1"/>
              <a:t>por</a:t>
            </a:r>
            <a:r>
              <a:rPr lang="en-GB" altLang="es-ES" sz="3200" dirty="0"/>
              <a:t> la </a:t>
            </a:r>
            <a:r>
              <a:rPr lang="en-GB" altLang="es-ES" sz="3200" dirty="0" err="1"/>
              <a:t>acumulación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líquido</a:t>
            </a:r>
            <a:r>
              <a:rPr lang="en-GB" altLang="es-ES" sz="3200" dirty="0"/>
              <a:t>) </a:t>
            </a:r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Edema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las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piernas</a:t>
            </a:r>
            <a:endParaRPr lang="en-GB" altLang="es-ES" sz="3200" dirty="0"/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Pérdida</a:t>
            </a:r>
            <a:r>
              <a:rPr lang="en-GB" altLang="es-ES" sz="3200" dirty="0"/>
              <a:t> del </a:t>
            </a:r>
            <a:r>
              <a:rPr lang="en-GB" altLang="es-ES" sz="3200" dirty="0" err="1"/>
              <a:t>apetito</a:t>
            </a:r>
            <a:endParaRPr lang="en-GB" altLang="es-ES" sz="3200" dirty="0"/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Náuseas</a:t>
            </a:r>
            <a:r>
              <a:rPr lang="en-GB" altLang="es-ES" sz="3200" dirty="0"/>
              <a:t> y </a:t>
            </a:r>
            <a:r>
              <a:rPr lang="en-GB" altLang="es-ES" sz="3200" dirty="0" err="1"/>
              <a:t>vómitos</a:t>
            </a:r>
            <a:r>
              <a:rPr lang="en-GB" altLang="es-ES" sz="3200" dirty="0"/>
              <a:t> </a:t>
            </a:r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Sensación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malestar</a:t>
            </a:r>
            <a:r>
              <a:rPr lang="en-GB" altLang="es-ES" sz="3200" dirty="0"/>
              <a:t> general </a:t>
            </a:r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Fatiga</a:t>
            </a:r>
            <a:r>
              <a:rPr lang="en-GB" altLang="es-ES" sz="3200" dirty="0"/>
              <a:t> </a:t>
            </a:r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cefalea</a:t>
            </a:r>
            <a:endParaRPr lang="en-GB" altLang="es-ES" sz="3200" dirty="0"/>
          </a:p>
          <a:p>
            <a:pPr lvl="1" algn="just">
              <a:buFont typeface="Lucida Grande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/>
              <a:t>Prurito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generalizado</a:t>
            </a:r>
            <a:r>
              <a:rPr lang="en-GB" altLang="es-ES" sz="3200" dirty="0"/>
              <a:t> </a:t>
            </a:r>
          </a:p>
        </p:txBody>
      </p:sp>
      <p:pic>
        <p:nvPicPr>
          <p:cNvPr id="4802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171" y="4330672"/>
            <a:ext cx="1871662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011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8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8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/>
                                        <p:tgtEl>
                                          <p:spTgt spid="48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5" dur="500"/>
                                        <p:tgtEl>
                                          <p:spTgt spid="48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8" dur="500"/>
                                        <p:tgtEl>
                                          <p:spTgt spid="48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1" dur="500"/>
                                        <p:tgtEl>
                                          <p:spTgt spid="48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4" dur="500"/>
                                        <p:tgtEl>
                                          <p:spTgt spid="48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7" dur="500"/>
                                        <p:tgtEl>
                                          <p:spTgt spid="480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0" dur="500"/>
                                        <p:tgtEl>
                                          <p:spTgt spid="4802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3" dur="500"/>
                                        <p:tgtEl>
                                          <p:spTgt spid="4802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6" dur="500"/>
                                        <p:tgtEl>
                                          <p:spTgt spid="4802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0" dur="500"/>
                                        <p:tgtEl>
                                          <p:spTgt spid="48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8320" y="487363"/>
            <a:ext cx="8229600" cy="703262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ESTADIOS DE LA NEFROPATIA DIABETICA</a:t>
            </a:r>
          </a:p>
        </p:txBody>
      </p:sp>
      <p:sp>
        <p:nvSpPr>
          <p:cNvPr id="481282" name="Rectangle 2"/>
          <p:cNvSpPr>
            <a:spLocks noGrp="1" noChangeArrowheads="1"/>
          </p:cNvSpPr>
          <p:nvPr>
            <p:ph idx="1"/>
          </p:nvPr>
        </p:nvSpPr>
        <p:spPr>
          <a:xfrm>
            <a:off x="2063750" y="1982788"/>
            <a:ext cx="8077200" cy="5160962"/>
          </a:xfrm>
        </p:spPr>
        <p:txBody>
          <a:bodyPr/>
          <a:lstStyle/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  La </a:t>
            </a:r>
            <a:r>
              <a:rPr lang="en-GB" altLang="es-ES" dirty="0" err="1" smtClean="0"/>
              <a:t>más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utilizada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</a:t>
            </a:r>
            <a:r>
              <a:rPr lang="en-GB" altLang="es-ES" dirty="0" smtClean="0"/>
              <a:t> la </a:t>
            </a:r>
            <a:r>
              <a:rPr lang="en-GB" altLang="es-ES" i="1" dirty="0" smtClean="0"/>
              <a:t>MOGENSEN</a:t>
            </a:r>
            <a:r>
              <a:rPr lang="en-GB" altLang="es-ES" dirty="0" smtClean="0"/>
              <a:t> divide en </a:t>
            </a:r>
            <a:r>
              <a:rPr lang="en-GB" altLang="es-ES" dirty="0" err="1" smtClean="0"/>
              <a:t>cinco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etapas</a:t>
            </a:r>
            <a:r>
              <a:rPr lang="en-GB" altLang="es-ES" dirty="0" smtClean="0"/>
              <a:t>: </a:t>
            </a:r>
          </a:p>
          <a:p>
            <a:pPr algn="just"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Etapa</a:t>
            </a:r>
            <a:r>
              <a:rPr lang="en-GB" altLang="es-ES" dirty="0" smtClean="0"/>
              <a:t> I: </a:t>
            </a:r>
            <a:r>
              <a:rPr lang="en-GB" altLang="es-ES" i="1" dirty="0" err="1" smtClean="0">
                <a:cs typeface="Arial" panose="020B0604020202020204" pitchFamily="34" charset="0"/>
              </a:rPr>
              <a:t>Hipertrofia</a:t>
            </a:r>
            <a:r>
              <a:rPr lang="en-GB" altLang="es-ES" i="1" dirty="0" smtClean="0">
                <a:cs typeface="Arial" panose="020B0604020202020204" pitchFamily="34" charset="0"/>
              </a:rPr>
              <a:t> renal- </a:t>
            </a:r>
            <a:r>
              <a:rPr lang="en-GB" altLang="es-ES" i="1" dirty="0" err="1" smtClean="0">
                <a:cs typeface="Arial" panose="020B0604020202020204" pitchFamily="34" charset="0"/>
              </a:rPr>
              <a:t>Hiperfunción</a:t>
            </a:r>
            <a:endParaRPr lang="en-GB" altLang="es-ES" i="1" dirty="0" smtClean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Etapa</a:t>
            </a:r>
            <a:r>
              <a:rPr lang="en-GB" altLang="es-ES" dirty="0" smtClean="0"/>
              <a:t> II: </a:t>
            </a:r>
            <a:r>
              <a:rPr lang="en-GB" altLang="es-ES" i="1" dirty="0" err="1" smtClean="0">
                <a:cs typeface="Arial" panose="020B0604020202020204" pitchFamily="34" charset="0"/>
              </a:rPr>
              <a:t>Lesión</a:t>
            </a:r>
            <a:r>
              <a:rPr lang="en-GB" altLang="es-ES" i="1" dirty="0" smtClean="0">
                <a:cs typeface="Arial" panose="020B0604020202020204" pitchFamily="34" charset="0"/>
              </a:rPr>
              <a:t> renal sin </a:t>
            </a:r>
            <a:r>
              <a:rPr lang="en-GB" altLang="es-ES" i="1" dirty="0" err="1" smtClean="0">
                <a:cs typeface="Arial" panose="020B0604020202020204" pitchFamily="34" charset="0"/>
              </a:rPr>
              <a:t>signos</a:t>
            </a:r>
            <a:r>
              <a:rPr lang="en-GB" altLang="es-ES" i="1" dirty="0" smtClean="0"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cs typeface="Arial" panose="020B0604020202020204" pitchFamily="34" charset="0"/>
              </a:rPr>
              <a:t>clínicos</a:t>
            </a:r>
            <a:endParaRPr lang="en-GB" altLang="es-ES" i="1" dirty="0" smtClean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Etapa</a:t>
            </a:r>
            <a:r>
              <a:rPr lang="en-GB" altLang="es-ES" dirty="0" smtClean="0"/>
              <a:t> III: </a:t>
            </a:r>
            <a:r>
              <a:rPr lang="en-GB" altLang="es-ES" i="1" dirty="0" err="1" smtClean="0"/>
              <a:t>Nefropatía</a:t>
            </a:r>
            <a:r>
              <a:rPr lang="en-GB" altLang="es-ES" i="1" dirty="0" smtClean="0"/>
              <a:t> </a:t>
            </a:r>
            <a:r>
              <a:rPr lang="en-GB" altLang="es-ES" i="1" dirty="0" err="1" smtClean="0"/>
              <a:t>incipiente</a:t>
            </a:r>
            <a:endParaRPr lang="en-GB" altLang="es-ES" i="1" dirty="0" smtClean="0"/>
          </a:p>
          <a:p>
            <a:pPr algn="just"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Etapa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IV:</a:t>
            </a:r>
            <a:r>
              <a:rPr lang="en-GB" altLang="es-ES" i="1" dirty="0" err="1" smtClean="0">
                <a:cs typeface="Arial" panose="020B0604020202020204" pitchFamily="34" charset="0"/>
              </a:rPr>
              <a:t>Nefropatía</a:t>
            </a:r>
            <a:r>
              <a:rPr lang="en-GB" altLang="es-ES" i="1" dirty="0" smtClean="0"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cs typeface="Arial" panose="020B0604020202020204" pitchFamily="34" charset="0"/>
              </a:rPr>
              <a:t>Diabética</a:t>
            </a:r>
            <a:r>
              <a:rPr lang="en-GB" altLang="es-ES" i="1" dirty="0" smtClean="0"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cs typeface="Arial" panose="020B0604020202020204" pitchFamily="34" charset="0"/>
              </a:rPr>
              <a:t>establecida</a:t>
            </a:r>
            <a:endParaRPr lang="en-GB" altLang="es-ES" i="1" dirty="0" smtClean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Etapa</a:t>
            </a:r>
            <a:r>
              <a:rPr lang="en-GB" altLang="es-ES" dirty="0" smtClean="0"/>
              <a:t> V:</a:t>
            </a:r>
            <a:r>
              <a:rPr lang="en-GB" altLang="es-ES" i="1" dirty="0" smtClean="0">
                <a:cs typeface="Arial" panose="020B0604020202020204" pitchFamily="34" charset="0"/>
              </a:rPr>
              <a:t>Insuficiencia Renal Terminal 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346318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500"/>
                                        <p:tgtEl>
                                          <p:spTgt spid="48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1" dur="500"/>
                                        <p:tgtEl>
                                          <p:spTgt spid="48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48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81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" dur="500"/>
                                        <p:tgtEl>
                                          <p:spTgt spid="481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481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1" dur="500"/>
                                        <p:tgtEl>
                                          <p:spTgt spid="4812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5" name="Rectangle 1"/>
          <p:cNvSpPr>
            <a:spLocks noGrp="1" noChangeArrowheads="1"/>
          </p:cNvSpPr>
          <p:nvPr>
            <p:ph type="title"/>
          </p:nvPr>
        </p:nvSpPr>
        <p:spPr>
          <a:xfrm>
            <a:off x="1665317" y="403227"/>
            <a:ext cx="8229600" cy="13128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EXÁMENES  </a:t>
            </a:r>
            <a:r>
              <a:rPr lang="en-GB" altLang="es-ES" sz="4000" dirty="0">
                <a:solidFill>
                  <a:schemeClr val="tx1"/>
                </a:solidFill>
              </a:rPr>
              <a:t>  </a:t>
            </a:r>
            <a:br>
              <a:rPr lang="en-GB" altLang="es-ES" sz="4000" dirty="0">
                <a:solidFill>
                  <a:schemeClr val="tx1"/>
                </a:solidFill>
              </a:rPr>
            </a:br>
            <a:endParaRPr lang="en-GB" altLang="es-ES" sz="4000" dirty="0">
              <a:solidFill>
                <a:schemeClr val="tx1"/>
              </a:solidFill>
            </a:endParaRPr>
          </a:p>
        </p:txBody>
      </p:sp>
      <p:sp>
        <p:nvSpPr>
          <p:cNvPr id="482306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716089"/>
            <a:ext cx="7772400" cy="4784725"/>
          </a:xfrm>
        </p:spPr>
        <p:txBody>
          <a:bodyPr/>
          <a:lstStyle/>
          <a:p>
            <a:pPr algn="just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Prueba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microalbuminuria</a:t>
            </a:r>
            <a:r>
              <a:rPr lang="en-GB" altLang="es-ES" dirty="0" smtClean="0"/>
              <a:t>: </a:t>
            </a:r>
            <a:r>
              <a:rPr lang="en-GB" altLang="es-ES" dirty="0" err="1" smtClean="0"/>
              <a:t>positiva</a:t>
            </a:r>
            <a:endParaRPr lang="en-GB" altLang="es-ES" dirty="0" smtClean="0"/>
          </a:p>
          <a:p>
            <a:pPr algn="just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Análisis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orina</a:t>
            </a:r>
            <a:r>
              <a:rPr lang="en-GB" altLang="es-ES" dirty="0" smtClean="0"/>
              <a:t> (proteinuria La </a:t>
            </a:r>
            <a:r>
              <a:rPr lang="en-GB" altLang="es-ES" dirty="0" err="1" smtClean="0"/>
              <a:t>creatinina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sérica</a:t>
            </a:r>
            <a:r>
              <a:rPr lang="en-GB" altLang="es-ES" dirty="0" smtClean="0"/>
              <a:t> y el BUN </a:t>
            </a:r>
            <a:r>
              <a:rPr lang="en-GB" altLang="es-ES" dirty="0" err="1" smtClean="0"/>
              <a:t>pueden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aumentar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medida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progresa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daño</a:t>
            </a:r>
            <a:r>
              <a:rPr lang="en-GB" altLang="es-ES" dirty="0" smtClean="0"/>
              <a:t> renal)</a:t>
            </a:r>
            <a:r>
              <a:rPr lang="ar-SA" altLang="es-ES" dirty="0" smtClean="0"/>
              <a:t>‏</a:t>
            </a:r>
            <a:endParaRPr lang="en-GB" altLang="es-ES" dirty="0" smtClean="0"/>
          </a:p>
          <a:p>
            <a:pPr algn="just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Biopsia</a:t>
            </a:r>
            <a:r>
              <a:rPr lang="en-GB" altLang="es-ES" dirty="0" smtClean="0"/>
              <a:t> renal para </a:t>
            </a:r>
            <a:r>
              <a:rPr lang="en-GB" altLang="es-ES" dirty="0" err="1" smtClean="0"/>
              <a:t>confirma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diagnóstico</a:t>
            </a:r>
            <a:endParaRPr lang="en-GB" altLang="es-ES" dirty="0" smtClean="0"/>
          </a:p>
          <a:p>
            <a:pPr algn="just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Retinopatía</a:t>
            </a:r>
            <a:r>
              <a:rPr lang="en-GB" altLang="es-ES" dirty="0" smtClean="0"/>
              <a:t>  </a:t>
            </a:r>
            <a:r>
              <a:rPr lang="en-GB" altLang="es-ES" dirty="0" err="1" smtClean="0"/>
              <a:t>diabética</a:t>
            </a:r>
            <a:endParaRPr lang="en-GB" altLang="es-ES" dirty="0" smtClean="0"/>
          </a:p>
        </p:txBody>
      </p:sp>
      <p:pic>
        <p:nvPicPr>
          <p:cNvPr id="4823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244" y="2908546"/>
            <a:ext cx="1281113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9074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8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8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48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48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48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48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>
                                            <p:txEl>
                                              <p:charRg st="3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482306">
                                            <p:txEl>
                                              <p:charRg st="3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482306">
                                            <p:txEl>
                                              <p:charRg st="3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482306">
                                            <p:txEl>
                                              <p:charRg st="3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482306">
                                            <p:txEl>
                                              <p:charRg st="3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>
                                            <p:txEl>
                                              <p:charRg st="15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482306">
                                            <p:txEl>
                                              <p:charRg st="15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482306">
                                            <p:txEl>
                                              <p:charRg st="15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482306">
                                            <p:txEl>
                                              <p:charRg st="15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482306">
                                            <p:txEl>
                                              <p:charRg st="15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>
                                            <p:txEl>
                                              <p:charRg st="194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482306">
                                            <p:txEl>
                                              <p:charRg st="194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482306">
                                            <p:txEl>
                                              <p:charRg st="194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482306">
                                            <p:txEl>
                                              <p:charRg st="194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482306">
                                            <p:txEl>
                                              <p:charRg st="194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78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EXAMENES</a:t>
            </a:r>
          </a:p>
        </p:txBody>
      </p:sp>
      <p:sp>
        <p:nvSpPr>
          <p:cNvPr id="91853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03413"/>
            <a:ext cx="8229600" cy="45259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Proteinuria: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&gt;200 mg/</a:t>
            </a:r>
            <a:r>
              <a:rPr lang="en-GB" altLang="es-ES" sz="3200" dirty="0" err="1"/>
              <a:t>litro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orina</a:t>
            </a:r>
            <a:r>
              <a:rPr lang="en-GB" altLang="es-ES" sz="3200" dirty="0"/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&gt;300 mg en 24 </a:t>
            </a:r>
            <a:r>
              <a:rPr lang="en-GB" altLang="es-ES" sz="3200" dirty="0" err="1"/>
              <a:t>horas</a:t>
            </a:r>
            <a:r>
              <a:rPr lang="en-GB" altLang="es-ES" sz="3200" dirty="0"/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 200 mg </a:t>
            </a:r>
            <a:r>
              <a:rPr lang="en-GB" altLang="es-ES" sz="3200" dirty="0" err="1"/>
              <a:t>por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gramo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creatinina</a:t>
            </a:r>
            <a:r>
              <a:rPr lang="en-GB" altLang="es-ES" sz="3200" dirty="0"/>
              <a:t> en </a:t>
            </a:r>
            <a:r>
              <a:rPr lang="en-GB" altLang="es-ES" sz="3200" dirty="0" err="1"/>
              <a:t>orina</a:t>
            </a:r>
            <a:r>
              <a:rPr lang="en-GB" altLang="es-ES" sz="3200" dirty="0"/>
              <a:t> 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O </a:t>
            </a:r>
            <a:r>
              <a:rPr lang="en-GB" altLang="es-ES" dirty="0" err="1" smtClean="0"/>
              <a:t>elevación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creatinina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plasmática</a:t>
            </a:r>
            <a:r>
              <a:rPr lang="en-GB" altLang="es-ES" dirty="0" smtClean="0"/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&gt;1.3 mg/dl en </a:t>
            </a:r>
            <a:r>
              <a:rPr lang="en-GB" altLang="es-ES" sz="3200" dirty="0" err="1"/>
              <a:t>mujeres</a:t>
            </a:r>
            <a:r>
              <a:rPr lang="en-GB" altLang="es-ES" sz="3200" dirty="0"/>
              <a:t> o </a:t>
            </a:r>
            <a:r>
              <a:rPr lang="en-GB" altLang="es-ES" sz="3200" dirty="0" err="1"/>
              <a:t>varones</a:t>
            </a:r>
            <a:endParaRPr lang="en-GB" altLang="es-ES" sz="3200" dirty="0"/>
          </a:p>
        </p:txBody>
      </p:sp>
    </p:spTree>
    <p:extLst>
      <p:ext uri="{BB962C8B-B14F-4D97-AF65-F5344CB8AC3E}">
        <p14:creationId xmlns:p14="http://schemas.microsoft.com/office/powerpoint/2010/main" val="389253193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928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DIAGNÓSTICO DE LA NEFROPATIA DIABETICA</a:t>
            </a:r>
          </a:p>
        </p:txBody>
      </p:sp>
      <p:sp>
        <p:nvSpPr>
          <p:cNvPr id="48435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Cuando</a:t>
            </a:r>
            <a:r>
              <a:rPr lang="en-GB" altLang="es-ES" dirty="0" smtClean="0">
                <a:cs typeface="Arial" panose="020B0604020202020204" pitchFamily="34" charset="0"/>
              </a:rPr>
              <a:t> hay:</a:t>
            </a:r>
          </a:p>
          <a:p>
            <a:pPr lvl="1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cs typeface="Arial" panose="020B0604020202020204" pitchFamily="34" charset="0"/>
              </a:rPr>
              <a:t>Proteinuria</a:t>
            </a:r>
          </a:p>
          <a:p>
            <a:pPr lvl="1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Coexistencia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una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retinopatía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diabética</a:t>
            </a:r>
            <a:endParaRPr lang="en-GB" altLang="es-ES" sz="3200" dirty="0">
              <a:cs typeface="Arial" panose="020B0604020202020204" pitchFamily="34" charset="0"/>
            </a:endParaRPr>
          </a:p>
          <a:p>
            <a:pPr lvl="1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Hipertensión</a:t>
            </a:r>
            <a:r>
              <a:rPr lang="en-GB" altLang="es-ES" sz="3200" dirty="0">
                <a:cs typeface="Arial" panose="020B0604020202020204" pitchFamily="34" charset="0"/>
              </a:rPr>
              <a:t> y </a:t>
            </a:r>
          </a:p>
          <a:p>
            <a:pPr lvl="1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Antecedentes</a:t>
            </a:r>
            <a:r>
              <a:rPr lang="en-GB" altLang="es-ES" sz="3200" dirty="0">
                <a:cs typeface="Arial" panose="020B0604020202020204" pitchFamily="34" charset="0"/>
              </a:rPr>
              <a:t> de DBT Mellitus mas de 10 </a:t>
            </a:r>
            <a:r>
              <a:rPr lang="en-GB" altLang="es-ES" sz="3200" dirty="0" err="1">
                <a:cs typeface="Arial" panose="020B0604020202020204" pitchFamily="34" charset="0"/>
              </a:rPr>
              <a:t>años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evolución</a:t>
            </a:r>
            <a:r>
              <a:rPr lang="en-GB" altLang="es-ES" sz="3200" dirty="0"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14738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8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1" dur="500"/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4" dur="500"/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7" dur="500"/>
                                        <p:tgtEl>
                                          <p:spTgt spid="484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0" dur="500"/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3" dur="500"/>
                                        <p:tgtEl>
                                          <p:spTgt spid="484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 </a:t>
            </a:r>
            <a:r>
              <a:rPr lang="en-GB" altLang="es-ES" sz="4000" b="1" dirty="0" smtClean="0">
                <a:solidFill>
                  <a:schemeClr val="tx1"/>
                </a:solidFill>
              </a:rPr>
              <a:t>                </a:t>
            </a:r>
            <a:r>
              <a:rPr lang="en-GB" altLang="es-ES" sz="4000" b="1" dirty="0" smtClean="0">
                <a:solidFill>
                  <a:schemeClr val="tx1"/>
                </a:solidFill>
              </a:rPr>
              <a:t>DIAGNÓSTICO</a:t>
            </a:r>
            <a:endParaRPr lang="en-GB" altLang="es-ES" sz="4000" b="1" dirty="0">
              <a:solidFill>
                <a:schemeClr val="tx1"/>
              </a:solidFill>
            </a:endParaRPr>
          </a:p>
        </p:txBody>
      </p:sp>
      <p:sp>
        <p:nvSpPr>
          <p:cNvPr id="4853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Se </a:t>
            </a:r>
            <a:r>
              <a:rPr lang="en-GB" altLang="es-ES" dirty="0" err="1" smtClean="0">
                <a:cs typeface="Arial" panose="020B0604020202020204" pitchFamily="34" charset="0"/>
              </a:rPr>
              <a:t>debe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pensar</a:t>
            </a:r>
            <a:r>
              <a:rPr lang="en-GB" altLang="es-ES" dirty="0" smtClean="0"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cs typeface="Arial" panose="020B0604020202020204" pitchFamily="34" charset="0"/>
              </a:rPr>
              <a:t>otras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patologías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renales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si</a:t>
            </a:r>
            <a:r>
              <a:rPr lang="en-GB" altLang="es-ES" dirty="0" smtClean="0">
                <a:cs typeface="Arial" panose="020B0604020202020204" pitchFamily="34" charset="0"/>
              </a:rPr>
              <a:t> se produce: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Intensa</a:t>
            </a:r>
            <a:r>
              <a:rPr lang="en-GB" altLang="es-ES" sz="3200" dirty="0">
                <a:cs typeface="Arial" panose="020B0604020202020204" pitchFamily="34" charset="0"/>
              </a:rPr>
              <a:t> proteinuria en un </a:t>
            </a:r>
            <a:r>
              <a:rPr lang="en-GB" altLang="es-ES" sz="3200" dirty="0" err="1">
                <a:cs typeface="Arial" panose="020B0604020202020204" pitchFamily="34" charset="0"/>
              </a:rPr>
              <a:t>paciente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diabético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corta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evolución</a:t>
            </a:r>
            <a:endParaRPr lang="en-GB" altLang="es-ES" sz="3200" dirty="0">
              <a:cs typeface="Arial" panose="020B0604020202020204" pitchFamily="34" charset="0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Hematuria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macroscópica</a:t>
            </a:r>
            <a:r>
              <a:rPr lang="en-GB" altLang="es-ES" sz="3200" dirty="0">
                <a:cs typeface="Arial" panose="020B0604020202020204" pitchFamily="34" charset="0"/>
              </a:rPr>
              <a:t>, con </a:t>
            </a:r>
            <a:r>
              <a:rPr lang="en-GB" altLang="es-ES" sz="3200" dirty="0" err="1">
                <a:cs typeface="Arial" panose="020B0604020202020204" pitchFamily="34" charset="0"/>
              </a:rPr>
              <a:t>cilindros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hematíes</a:t>
            </a:r>
            <a:r>
              <a:rPr lang="en-GB" altLang="es-ES" sz="3200" dirty="0">
                <a:cs typeface="Arial" panose="020B0604020202020204" pitchFamily="34" charset="0"/>
              </a:rPr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Pérdida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rápida</a:t>
            </a:r>
            <a:r>
              <a:rPr lang="en-GB" altLang="es-ES" sz="3200" dirty="0">
                <a:cs typeface="Arial" panose="020B0604020202020204" pitchFamily="34" charset="0"/>
              </a:rPr>
              <a:t> del </a:t>
            </a:r>
            <a:r>
              <a:rPr lang="en-GB" altLang="es-ES" sz="3200" dirty="0" err="1">
                <a:cs typeface="Arial" panose="020B0604020202020204" pitchFamily="34" charset="0"/>
              </a:rPr>
              <a:t>Índice</a:t>
            </a:r>
            <a:r>
              <a:rPr lang="en-GB" altLang="es-ES" sz="3200" dirty="0">
                <a:cs typeface="Arial" panose="020B0604020202020204" pitchFamily="34" charset="0"/>
              </a:rPr>
              <a:t> de FG</a:t>
            </a:r>
          </a:p>
        </p:txBody>
      </p:sp>
    </p:spTree>
    <p:extLst>
      <p:ext uri="{BB962C8B-B14F-4D97-AF65-F5344CB8AC3E}">
        <p14:creationId xmlns:p14="http://schemas.microsoft.com/office/powerpoint/2010/main" val="389091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8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8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485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85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85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485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24063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>
                <a:solidFill>
                  <a:schemeClr val="tx1"/>
                </a:solidFill>
              </a:rPr>
              <a:t>   DIAGNÓSTICO</a:t>
            </a:r>
            <a:endParaRPr lang="en-GB" altLang="es-ES" sz="4000" b="1" dirty="0">
              <a:solidFill>
                <a:schemeClr val="tx1"/>
              </a:solidFill>
            </a:endParaRPr>
          </a:p>
        </p:txBody>
      </p:sp>
      <p:sp>
        <p:nvSpPr>
          <p:cNvPr id="48640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285875"/>
            <a:ext cx="8229600" cy="514350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>
                <a:cs typeface="Arial" panose="020B0604020202020204" pitchFamily="34" charset="0"/>
              </a:rPr>
              <a:t>Descartar factores que pueden dar falsos positivos de proteinuria como: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descompensación metabólica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infección urinaria	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hipertensión arterial descompensada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ICC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fiebre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ejercicio físico intenso el día anterior o durante la recolección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contaminación con flujo o sangre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drogas: AINES o IECA </a:t>
            </a:r>
          </a:p>
        </p:txBody>
      </p:sp>
    </p:spTree>
    <p:extLst>
      <p:ext uri="{BB962C8B-B14F-4D97-AF65-F5344CB8AC3E}">
        <p14:creationId xmlns:p14="http://schemas.microsoft.com/office/powerpoint/2010/main" val="387834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8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8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8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48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8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48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8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48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486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486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486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486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486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486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74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410" y="1402658"/>
            <a:ext cx="1676400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7425" name="Rectangle 1"/>
          <p:cNvSpPr>
            <a:spLocks noGrp="1" noChangeArrowheads="1"/>
          </p:cNvSpPr>
          <p:nvPr>
            <p:ph type="title"/>
          </p:nvPr>
        </p:nvSpPr>
        <p:spPr>
          <a:xfrm>
            <a:off x="1738313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TRATAMIENTO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idx="1"/>
          </p:nvPr>
        </p:nvSpPr>
        <p:spPr>
          <a:xfrm>
            <a:off x="717665" y="1547813"/>
            <a:ext cx="8229600" cy="4556125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La </a:t>
            </a:r>
            <a:r>
              <a:rPr lang="en-GB" altLang="es-ES" dirty="0" err="1" smtClean="0">
                <a:cs typeface="Arial" panose="020B0604020202020204" pitchFamily="34" charset="0"/>
              </a:rPr>
              <a:t>Nefropatia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diabetica</a:t>
            </a:r>
            <a:r>
              <a:rPr lang="en-GB" altLang="es-ES" dirty="0" smtClean="0">
                <a:cs typeface="Arial" panose="020B0604020202020204" pitchFamily="34" charset="0"/>
              </a:rPr>
              <a:t> no </a:t>
            </a:r>
            <a:r>
              <a:rPr lang="en-GB" altLang="es-ES" dirty="0" err="1" smtClean="0">
                <a:cs typeface="Arial" panose="020B0604020202020204" pitchFamily="34" charset="0"/>
              </a:rPr>
              <a:t>tiene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tratamiento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específico</a:t>
            </a:r>
            <a:endParaRPr lang="en-GB" altLang="es-ES" dirty="0" smtClean="0">
              <a:cs typeface="Arial" panose="020B0604020202020204" pitchFamily="34" charset="0"/>
            </a:endParaRP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estricta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glucemia</a:t>
            </a:r>
            <a:r>
              <a:rPr lang="en-GB" altLang="es-ES" dirty="0" smtClean="0"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cs typeface="Arial" panose="020B0604020202020204" pitchFamily="34" charset="0"/>
              </a:rPr>
              <a:t>otras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medidas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higiénico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dietéticas</a:t>
            </a:r>
            <a:r>
              <a:rPr lang="en-GB" altLang="es-ES" dirty="0" smtClean="0"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cs typeface="Arial" panose="020B0604020202020204" pitchFamily="34" charset="0"/>
              </a:rPr>
              <a:t>como</a:t>
            </a:r>
            <a:r>
              <a:rPr lang="en-GB" altLang="es-ES" dirty="0" smtClean="0">
                <a:cs typeface="Arial" panose="020B0604020202020204" pitchFamily="34" charset="0"/>
              </a:rPr>
              <a:t>: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control de </a:t>
            </a:r>
            <a:r>
              <a:rPr lang="en-GB" altLang="es-ES" dirty="0" err="1" smtClean="0">
                <a:cs typeface="Arial" panose="020B0604020202020204" pitchFamily="34" charset="0"/>
              </a:rPr>
              <a:t>otros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factores</a:t>
            </a:r>
            <a:r>
              <a:rPr lang="en-GB" altLang="es-ES" dirty="0" smtClean="0"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cs typeface="Arial" panose="020B0604020202020204" pitchFamily="34" charset="0"/>
              </a:rPr>
              <a:t>riesgo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como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obesidad</a:t>
            </a:r>
            <a:r>
              <a:rPr lang="en-GB" altLang="es-ES" dirty="0" smtClean="0"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cs typeface="Arial" panose="020B0604020202020204" pitchFamily="34" charset="0"/>
              </a:rPr>
              <a:t>supresión</a:t>
            </a:r>
            <a:r>
              <a:rPr lang="en-GB" altLang="es-ES" dirty="0" smtClean="0">
                <a:cs typeface="Arial" panose="020B0604020202020204" pitchFamily="34" charset="0"/>
              </a:rPr>
              <a:t> del </a:t>
            </a:r>
            <a:r>
              <a:rPr lang="en-GB" altLang="es-ES" dirty="0" err="1" smtClean="0">
                <a:cs typeface="Arial" panose="020B0604020202020204" pitchFamily="34" charset="0"/>
              </a:rPr>
              <a:t>tabaco</a:t>
            </a:r>
            <a:endParaRPr lang="en-GB" altLang="es-ES" dirty="0" smtClean="0">
              <a:cs typeface="Arial" panose="020B0604020202020204" pitchFamily="34" charset="0"/>
            </a:endParaRPr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_ control de la </a:t>
            </a:r>
            <a:r>
              <a:rPr lang="en-GB" altLang="es-ES" dirty="0" err="1" smtClean="0">
                <a:cs typeface="Arial" panose="020B0604020202020204" pitchFamily="34" charset="0"/>
              </a:rPr>
              <a:t>tensión</a:t>
            </a:r>
            <a:r>
              <a:rPr lang="en-GB" altLang="es-ES" dirty="0" smtClean="0">
                <a:cs typeface="Arial" panose="020B0604020202020204" pitchFamily="34" charset="0"/>
              </a:rPr>
              <a:t> arterial </a:t>
            </a:r>
            <a:r>
              <a:rPr lang="en-GB" altLang="es-ES" dirty="0" err="1" smtClean="0">
                <a:cs typeface="Arial" panose="020B0604020202020204" pitchFamily="34" charset="0"/>
              </a:rPr>
              <a:t>que</a:t>
            </a:r>
            <a:r>
              <a:rPr lang="en-GB" altLang="es-ES" dirty="0" smtClean="0">
                <a:cs typeface="Arial" panose="020B0604020202020204" pitchFamily="34" charset="0"/>
              </a:rPr>
              <a:t> se </a:t>
            </a:r>
            <a:r>
              <a:rPr lang="en-GB" altLang="es-ES" dirty="0" err="1" smtClean="0">
                <a:cs typeface="Arial" panose="020B0604020202020204" pitchFamily="34" charset="0"/>
              </a:rPr>
              <a:t>puede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controlar</a:t>
            </a:r>
            <a:r>
              <a:rPr lang="en-GB" altLang="es-ES" dirty="0" smtClean="0">
                <a:cs typeface="Arial" panose="020B0604020202020204" pitchFamily="34" charset="0"/>
              </a:rPr>
              <a:t> con IECA, (</a:t>
            </a:r>
            <a:r>
              <a:rPr lang="en-GB" altLang="es-ES" dirty="0" err="1" smtClean="0">
                <a:cs typeface="Arial" panose="020B0604020202020204" pitchFamily="34" charset="0"/>
              </a:rPr>
              <a:t>utilizado</a:t>
            </a:r>
            <a:r>
              <a:rPr lang="en-GB" altLang="es-ES" dirty="0" smtClean="0"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cs typeface="Arial" panose="020B0604020202020204" pitchFamily="34" charset="0"/>
              </a:rPr>
              <a:t>Pctes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normotensos</a:t>
            </a:r>
            <a:r>
              <a:rPr lang="en-GB" altLang="es-ES" dirty="0" smtClean="0">
                <a:cs typeface="Arial" panose="020B0604020202020204" pitchFamily="34" charset="0"/>
              </a:rPr>
              <a:t> con ND)</a:t>
            </a:r>
            <a:r>
              <a:rPr lang="ar-SA" altLang="es-ES" dirty="0" smtClean="0"/>
              <a:t>‏</a:t>
            </a:r>
            <a:endParaRPr lang="en-GB" altLang="es-ES" dirty="0" smtClean="0">
              <a:cs typeface="Arial" panose="020B0604020202020204" pitchFamily="34" charset="0"/>
            </a:endParaRP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70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8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8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2" dur="500"/>
                                        <p:tgtEl>
                                          <p:spTgt spid="48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6" dur="500"/>
                                        <p:tgtEl>
                                          <p:spTgt spid="48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9" dur="500"/>
                                        <p:tgtEl>
                                          <p:spTgt spid="487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2" dur="500"/>
                                        <p:tgtEl>
                                          <p:spTgt spid="487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6" dur="500"/>
                                        <p:tgtEl>
                                          <p:spTgt spid="48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4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6263"/>
            <a:ext cx="8229600" cy="1312862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cs typeface="Arial" panose="020B0604020202020204" pitchFamily="34" charset="0"/>
              </a:rPr>
              <a:t>BLOQUEADORES DE LOS CANALES DE Ca.</a:t>
            </a:r>
          </a:p>
        </p:txBody>
      </p:sp>
      <p:sp>
        <p:nvSpPr>
          <p:cNvPr id="488450" name="Rectangle 2"/>
          <p:cNvSpPr>
            <a:spLocks noGrp="1" noChangeArrowheads="1"/>
          </p:cNvSpPr>
          <p:nvPr>
            <p:ph idx="1"/>
          </p:nvPr>
        </p:nvSpPr>
        <p:spPr>
          <a:xfrm>
            <a:off x="1320339" y="2091950"/>
            <a:ext cx="8458200" cy="4114800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Diltiazem</a:t>
            </a:r>
            <a:r>
              <a:rPr lang="en-GB" altLang="es-ES" dirty="0" smtClean="0"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cs typeface="Arial" panose="020B0604020202020204" pitchFamily="34" charset="0"/>
              </a:rPr>
              <a:t>verapamilo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estos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fármacos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constituyen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opción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valedera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cs typeface="Arial" panose="020B0604020202020204" pitchFamily="34" charset="0"/>
              </a:rPr>
              <a:t> sus </a:t>
            </a:r>
            <a:r>
              <a:rPr lang="en-GB" altLang="es-ES" dirty="0" err="1" smtClean="0">
                <a:cs typeface="Arial" panose="020B0604020202020204" pitchFamily="34" charset="0"/>
              </a:rPr>
              <a:t>parecidos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efectos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antiproteinúricos</a:t>
            </a:r>
            <a:r>
              <a:rPr lang="en-GB" altLang="es-ES" dirty="0" smtClean="0"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cs typeface="Arial" panose="020B0604020202020204" pitchFamily="34" charset="0"/>
              </a:rPr>
              <a:t>renoprotectores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No </a:t>
            </a:r>
            <a:r>
              <a:rPr lang="en-GB" altLang="es-ES" dirty="0" err="1" smtClean="0">
                <a:cs typeface="Arial" panose="020B0604020202020204" pitchFamily="34" charset="0"/>
              </a:rPr>
              <a:t>dihidropiridinas</a:t>
            </a:r>
            <a:r>
              <a:rPr lang="en-GB" altLang="es-ES" dirty="0" smtClean="0"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cs typeface="Arial" panose="020B0604020202020204" pitchFamily="34" charset="0"/>
              </a:rPr>
              <a:t>nifedipina</a:t>
            </a:r>
            <a:r>
              <a:rPr lang="en-GB" altLang="es-ES" dirty="0" smtClean="0">
                <a:cs typeface="Arial" panose="020B0604020202020204" pitchFamily="34" charset="0"/>
              </a:rPr>
              <a:t> – </a:t>
            </a:r>
            <a:r>
              <a:rPr lang="en-GB" altLang="es-ES" dirty="0" err="1" smtClean="0">
                <a:cs typeface="Arial" panose="020B0604020202020204" pitchFamily="34" charset="0"/>
              </a:rPr>
              <a:t>amlodipina</a:t>
            </a:r>
            <a:r>
              <a:rPr lang="en-GB" altLang="es-ES" dirty="0" smtClean="0">
                <a:cs typeface="Arial" panose="020B0604020202020204" pitchFamily="34" charset="0"/>
              </a:rPr>
              <a:t>)</a:t>
            </a:r>
            <a:r>
              <a:rPr lang="ar-SA" altLang="es-ES" dirty="0" smtClean="0"/>
              <a:t>‏</a:t>
            </a:r>
            <a:endParaRPr lang="en-GB" altLang="es-E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24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8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1" dur="500"/>
                                        <p:tgtEl>
                                          <p:spTgt spid="48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5" dur="500"/>
                                        <p:tgtEl>
                                          <p:spTgt spid="488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1" name="Rectangle 1"/>
          <p:cNvSpPr>
            <a:spLocks noGrp="1" noChangeArrowheads="1"/>
          </p:cNvSpPr>
          <p:nvPr>
            <p:ph type="title"/>
          </p:nvPr>
        </p:nvSpPr>
        <p:spPr>
          <a:xfrm>
            <a:off x="1299556" y="1417638"/>
            <a:ext cx="8229600" cy="4525963"/>
          </a:xfrm>
        </p:spPr>
        <p:txBody>
          <a:bodyPr/>
          <a:lstStyle/>
          <a:p>
            <a:pPr marL="325438" indent="-325438" algn="just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nefropatía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complicación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30 % de los </a:t>
            </a:r>
            <a:r>
              <a:rPr lang="en-GB" altLang="es-E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DBT </a:t>
            </a:r>
            <a:r>
              <a:rPr lang="en-GB" altLang="es-E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y.</a:t>
            </a:r>
            <a:b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de los </a:t>
            </a:r>
            <a:r>
              <a:rPr lang="en-GB" altLang="es-E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pacientes</a:t>
            </a: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DBT </a:t>
            </a:r>
            <a:r>
              <a:rPr lang="en-GB" altLang="es-E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b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común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los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individuos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raza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negra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DBT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 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los de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raza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blanca</a:t>
            </a:r>
            <a:r>
              <a:rPr lang="en-GB" alt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7104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74638"/>
            <a:ext cx="8229600" cy="1143000"/>
          </a:xfrm>
          <a:ln>
            <a:miter/>
          </a:ln>
        </p:spPr>
        <p:txBody>
          <a:bodyPr anchor="ctr">
            <a:normAutofit/>
          </a:bodyPr>
          <a:lstStyle/>
          <a:p>
            <a:pPr marL="0" indent="0" algn="ct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NEFROPATÍA DIABÉTICA</a:t>
            </a:r>
            <a:endParaRPr lang="es-ES" altLang="es-ES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75"/>
                                        <p:tgtEl>
                                          <p:spTgt spid="47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1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471041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71041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1">
                                            <p:txEl>
                                              <p:charRg st="35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471041">
                                            <p:txEl>
                                              <p:charRg st="35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71041">
                                            <p:txEl>
                                              <p:charRg st="35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1">
                                            <p:txEl>
                                              <p:charRg st="73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71041">
                                            <p:txEl>
                                              <p:charRg st="73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71041">
                                            <p:txEl>
                                              <p:charRg st="73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1">
                                            <p:txEl>
                                              <p:charRg st="112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471041">
                                            <p:txEl>
                                              <p:charRg st="112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71041">
                                            <p:txEl>
                                              <p:charRg st="112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3" name="Rectangle 1"/>
          <p:cNvSpPr>
            <a:spLocks noGrp="1" noChangeArrowheads="1"/>
          </p:cNvSpPr>
          <p:nvPr>
            <p:ph type="title"/>
          </p:nvPr>
        </p:nvSpPr>
        <p:spPr>
          <a:xfrm>
            <a:off x="1244168" y="608013"/>
            <a:ext cx="8243887" cy="1373188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cs typeface="Arial" panose="020B0604020202020204" pitchFamily="34" charset="0"/>
              </a:rPr>
              <a:t>ANTAGONISTAS DE LOS RECEPTORES DE ANGIOTENSINA II</a:t>
            </a:r>
            <a:r>
              <a:rPr lang="en-GB" altLang="es-ES" dirty="0" smtClean="0">
                <a:solidFill>
                  <a:schemeClr val="tx1"/>
                </a:solidFill>
                <a:cs typeface="Arial" panose="020B0604020202020204" pitchFamily="34" charset="0"/>
              </a:rPr>
              <a:t> (</a:t>
            </a:r>
            <a:r>
              <a:rPr lang="en-GB" altLang="es-ES" sz="3600" b="1" dirty="0">
                <a:solidFill>
                  <a:schemeClr val="tx1"/>
                </a:solidFill>
                <a:cs typeface="Arial" panose="020B0604020202020204" pitchFamily="34" charset="0"/>
              </a:rPr>
              <a:t>ARA 2)</a:t>
            </a:r>
            <a:r>
              <a:rPr lang="en-GB" altLang="es-ES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489474" name="Rectangle 2"/>
          <p:cNvSpPr>
            <a:spLocks noGrp="1" noChangeArrowheads="1"/>
          </p:cNvSpPr>
          <p:nvPr>
            <p:ph idx="1"/>
          </p:nvPr>
        </p:nvSpPr>
        <p:spPr>
          <a:xfrm>
            <a:off x="1334655" y="1898073"/>
            <a:ext cx="8153400" cy="4297363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Irbesartan</a:t>
            </a:r>
            <a:r>
              <a:rPr lang="en-GB" altLang="es-ES" dirty="0" smtClean="0">
                <a:cs typeface="Arial" panose="020B0604020202020204" pitchFamily="34" charset="0"/>
              </a:rPr>
              <a:t> 150 – 300mg/k </a:t>
            </a:r>
            <a:r>
              <a:rPr lang="en-GB" altLang="es-ES" dirty="0" err="1" smtClean="0">
                <a:cs typeface="Arial" panose="020B0604020202020204" pitchFamily="34" charset="0"/>
              </a:rPr>
              <a:t>tiene</a:t>
            </a:r>
            <a:r>
              <a:rPr lang="en-GB" altLang="es-ES" dirty="0" smtClean="0">
                <a:cs typeface="Arial" panose="020B0604020202020204" pitchFamily="34" charset="0"/>
              </a:rPr>
              <a:t> un </a:t>
            </a:r>
            <a:r>
              <a:rPr lang="en-GB" altLang="es-ES" dirty="0" err="1" smtClean="0">
                <a:cs typeface="Arial" panose="020B0604020202020204" pitchFamily="34" charset="0"/>
              </a:rPr>
              <a:t>efecto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renoprotector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independientemente</a:t>
            </a:r>
            <a:r>
              <a:rPr lang="en-GB" altLang="es-ES" dirty="0" smtClean="0"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cs typeface="Arial" panose="020B0604020202020204" pitchFamily="34" charset="0"/>
              </a:rPr>
              <a:t>su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efecto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hipotensor</a:t>
            </a:r>
            <a:r>
              <a:rPr lang="en-GB" altLang="es-ES" dirty="0" smtClean="0"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cs typeface="Arial" panose="020B0604020202020204" pitchFamily="34" charset="0"/>
              </a:rPr>
              <a:t>pacientes</a:t>
            </a:r>
            <a:r>
              <a:rPr lang="en-GB" altLang="es-ES" dirty="0" smtClean="0">
                <a:cs typeface="Arial" panose="020B0604020202020204" pitchFamily="34" charset="0"/>
              </a:rPr>
              <a:t> con DBT </a:t>
            </a:r>
            <a:r>
              <a:rPr lang="en-GB" altLang="es-ES" dirty="0" err="1" smtClean="0">
                <a:cs typeface="Arial" panose="020B0604020202020204" pitchFamily="34" charset="0"/>
              </a:rPr>
              <a:t>tipo</a:t>
            </a:r>
            <a:r>
              <a:rPr lang="en-GB" altLang="es-ES" dirty="0" smtClean="0">
                <a:cs typeface="Arial" panose="020B0604020202020204" pitchFamily="34" charset="0"/>
              </a:rPr>
              <a:t> II y </a:t>
            </a:r>
            <a:r>
              <a:rPr lang="en-GB" altLang="es-ES" dirty="0" err="1" smtClean="0">
                <a:cs typeface="Arial" panose="020B0604020202020204" pitchFamily="34" charset="0"/>
              </a:rPr>
              <a:t>microalbuminuria</a:t>
            </a:r>
            <a:r>
              <a:rPr lang="en-GB" altLang="es-ES" dirty="0" smtClean="0">
                <a:cs typeface="Arial" panose="020B0604020202020204" pitchFamily="34" charset="0"/>
              </a:rPr>
              <a:t>.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Losartán</a:t>
            </a:r>
            <a:r>
              <a:rPr lang="en-GB" altLang="es-ES" dirty="0" smtClean="0">
                <a:cs typeface="Arial" panose="020B0604020202020204" pitchFamily="34" charset="0"/>
              </a:rPr>
              <a:t> 50 – 100 mg/d reduce un 28% el </a:t>
            </a:r>
            <a:r>
              <a:rPr lang="en-GB" altLang="es-ES" dirty="0" err="1" smtClean="0">
                <a:cs typeface="Arial" panose="020B0604020202020204" pitchFamily="34" charset="0"/>
              </a:rPr>
              <a:t>riesgo</a:t>
            </a:r>
            <a:r>
              <a:rPr lang="en-GB" altLang="es-ES" dirty="0" smtClean="0"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cs typeface="Arial" panose="020B0604020202020204" pitchFamily="34" charset="0"/>
              </a:rPr>
              <a:t>progresar</a:t>
            </a:r>
            <a:r>
              <a:rPr lang="en-GB" altLang="es-ES" dirty="0" smtClean="0">
                <a:cs typeface="Arial" panose="020B0604020202020204" pitchFamily="34" charset="0"/>
              </a:rPr>
              <a:t> a </a:t>
            </a:r>
            <a:r>
              <a:rPr lang="en-GB" altLang="es-ES" dirty="0" err="1" smtClean="0">
                <a:cs typeface="Arial" panose="020B0604020202020204" pitchFamily="34" charset="0"/>
              </a:rPr>
              <a:t>Enfermedad</a:t>
            </a:r>
            <a:r>
              <a:rPr lang="en-GB" altLang="es-ES" dirty="0" smtClean="0">
                <a:cs typeface="Arial" panose="020B0604020202020204" pitchFamily="34" charset="0"/>
              </a:rPr>
              <a:t> Renal Terminal.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102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8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89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489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739900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cs typeface="Arial" panose="020B0604020202020204" pitchFamily="34" charset="0"/>
              </a:rPr>
              <a:t>TRATAMIENTO SUSTITUTIVO RENAL (TSR)</a:t>
            </a:r>
            <a:r>
              <a:rPr lang="en-GB" altLang="es-ES" sz="4000" b="1" dirty="0">
                <a:cs typeface="Arial" panose="020B0604020202020204" pitchFamily="34" charset="0"/>
              </a:rPr>
              <a:t/>
            </a:r>
            <a:br>
              <a:rPr lang="en-GB" altLang="es-ES" sz="4000" b="1" dirty="0">
                <a:cs typeface="Arial" panose="020B0604020202020204" pitchFamily="34" charset="0"/>
              </a:rPr>
            </a:br>
            <a:endParaRPr lang="en-GB" altLang="es-ES" sz="4000" b="1" dirty="0">
              <a:cs typeface="Arial" panose="020B0604020202020204" pitchFamily="34" charset="0"/>
            </a:endParaRPr>
          </a:p>
        </p:txBody>
      </p:sp>
      <p:sp>
        <p:nvSpPr>
          <p:cNvPr id="490498" name="Rectangle 2"/>
          <p:cNvSpPr>
            <a:spLocks noGrp="1" noChangeArrowheads="1"/>
          </p:cNvSpPr>
          <p:nvPr>
            <p:ph idx="1"/>
          </p:nvPr>
        </p:nvSpPr>
        <p:spPr>
          <a:xfrm>
            <a:off x="900545" y="119287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 En IR </a:t>
            </a:r>
            <a:r>
              <a:rPr lang="en-GB" altLang="es-ES" dirty="0" err="1" smtClean="0">
                <a:cs typeface="Arial" panose="020B0604020202020204" pitchFamily="34" charset="0"/>
              </a:rPr>
              <a:t>avanzada</a:t>
            </a:r>
            <a:r>
              <a:rPr lang="en-GB" altLang="es-ES" dirty="0" smtClean="0">
                <a:cs typeface="Arial" panose="020B0604020202020204" pitchFamily="34" charset="0"/>
              </a:rPr>
              <a:t>, el </a:t>
            </a:r>
            <a:r>
              <a:rPr lang="en-GB" altLang="es-ES" dirty="0" err="1" smtClean="0">
                <a:cs typeface="Arial" panose="020B0604020202020204" pitchFamily="34" charset="0"/>
              </a:rPr>
              <a:t>Tto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sustitutivo</a:t>
            </a:r>
            <a:r>
              <a:rPr lang="en-GB" altLang="es-ES" dirty="0" smtClean="0">
                <a:cs typeface="Arial" panose="020B0604020202020204" pitchFamily="34" charset="0"/>
              </a:rPr>
              <a:t> se </a:t>
            </a:r>
            <a:r>
              <a:rPr lang="en-GB" altLang="es-ES" dirty="0" err="1" smtClean="0">
                <a:cs typeface="Arial" panose="020B0604020202020204" pitchFamily="34" charset="0"/>
              </a:rPr>
              <a:t>iniciar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precozmente</a:t>
            </a:r>
            <a:r>
              <a:rPr lang="en-GB" altLang="es-ES" dirty="0" smtClean="0"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cs typeface="Arial" panose="020B0604020202020204" pitchFamily="34" charset="0"/>
              </a:rPr>
              <a:t>clearence</a:t>
            </a:r>
            <a:r>
              <a:rPr lang="en-GB" altLang="es-ES" dirty="0" smtClean="0"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cs typeface="Arial" panose="020B0604020202020204" pitchFamily="34" charset="0"/>
              </a:rPr>
              <a:t>creatinina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debajo</a:t>
            </a:r>
            <a:r>
              <a:rPr lang="en-GB" altLang="es-ES" dirty="0" smtClean="0">
                <a:cs typeface="Arial" panose="020B0604020202020204" pitchFamily="34" charset="0"/>
              </a:rPr>
              <a:t> de 15 ml/min)</a:t>
            </a:r>
            <a:r>
              <a:rPr lang="ar-SA" altLang="es-ES" dirty="0" smtClean="0"/>
              <a:t>‏</a:t>
            </a:r>
            <a:endParaRPr lang="en-GB" altLang="es-ES" dirty="0" smtClean="0">
              <a:cs typeface="Arial" panose="020B0604020202020204" pitchFamily="34" charset="0"/>
            </a:endParaRP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 La </a:t>
            </a:r>
            <a:r>
              <a:rPr lang="en-GB" altLang="es-ES" dirty="0" err="1" smtClean="0">
                <a:cs typeface="Arial" panose="020B0604020202020204" pitchFamily="34" charset="0"/>
              </a:rPr>
              <a:t>diálisis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ayuda</a:t>
            </a:r>
            <a:r>
              <a:rPr lang="en-GB" altLang="es-ES" dirty="0" smtClean="0">
                <a:cs typeface="Arial" panose="020B0604020202020204" pitchFamily="34" charset="0"/>
              </a:rPr>
              <a:t> a: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retardar</a:t>
            </a:r>
            <a:r>
              <a:rPr lang="en-GB" altLang="es-ES" sz="3200" dirty="0">
                <a:cs typeface="Arial" panose="020B0604020202020204" pitchFamily="34" charset="0"/>
              </a:rPr>
              <a:t> la </a:t>
            </a:r>
            <a:r>
              <a:rPr lang="en-GB" altLang="es-ES" sz="3200" dirty="0" err="1">
                <a:cs typeface="Arial" panose="020B0604020202020204" pitchFamily="34" charset="0"/>
              </a:rPr>
              <a:t>progresión</a:t>
            </a:r>
            <a:r>
              <a:rPr lang="en-GB" altLang="es-ES" sz="3200" dirty="0">
                <a:cs typeface="Arial" panose="020B0604020202020204" pitchFamily="34" charset="0"/>
              </a:rPr>
              <a:t> de la </a:t>
            </a:r>
            <a:r>
              <a:rPr lang="en-GB" altLang="es-ES" sz="3200" dirty="0" err="1">
                <a:cs typeface="Arial" panose="020B0604020202020204" pitchFamily="34" charset="0"/>
              </a:rPr>
              <a:t>retinopatía</a:t>
            </a:r>
            <a:endParaRPr lang="en-GB" altLang="es-ES" sz="3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mejorar</a:t>
            </a:r>
            <a:r>
              <a:rPr lang="en-GB" altLang="es-ES" sz="3200" dirty="0">
                <a:cs typeface="Arial" panose="020B0604020202020204" pitchFamily="34" charset="0"/>
              </a:rPr>
              <a:t> el </a:t>
            </a:r>
            <a:r>
              <a:rPr lang="en-GB" altLang="es-ES" sz="3200" dirty="0" err="1">
                <a:cs typeface="Arial" panose="020B0604020202020204" pitchFamily="34" charset="0"/>
              </a:rPr>
              <a:t>manejo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metabólico</a:t>
            </a:r>
            <a:endParaRPr lang="en-GB" altLang="es-ES" sz="3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disminuir</a:t>
            </a:r>
            <a:r>
              <a:rPr lang="en-GB" altLang="es-ES" sz="3200" dirty="0">
                <a:cs typeface="Arial" panose="020B0604020202020204" pitchFamily="34" charset="0"/>
              </a:rPr>
              <a:t> los </a:t>
            </a:r>
            <a:r>
              <a:rPr lang="en-GB" altLang="es-ES" sz="3200" dirty="0" err="1">
                <a:cs typeface="Arial" panose="020B0604020202020204" pitchFamily="34" charset="0"/>
              </a:rPr>
              <a:t>síntomas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sobrecarga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hídrica</a:t>
            </a:r>
            <a:endParaRPr lang="en-GB" altLang="es-ES" sz="3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eliminar</a:t>
            </a:r>
            <a:r>
              <a:rPr lang="en-GB" altLang="es-ES" sz="3200" dirty="0">
                <a:cs typeface="Arial" panose="020B0604020202020204" pitchFamily="34" charset="0"/>
              </a:rPr>
              <a:t> el </a:t>
            </a:r>
            <a:r>
              <a:rPr lang="en-GB" altLang="es-ES" sz="3200" dirty="0" err="1">
                <a:cs typeface="Arial" panose="020B0604020202020204" pitchFamily="34" charset="0"/>
              </a:rPr>
              <a:t>daño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agregado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las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toxinas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urémicas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sobre</a:t>
            </a:r>
            <a:r>
              <a:rPr lang="en-GB" altLang="es-ES" sz="3200" dirty="0">
                <a:cs typeface="Arial" panose="020B0604020202020204" pitchFamily="34" charset="0"/>
              </a:rPr>
              <a:t> el </a:t>
            </a:r>
            <a:r>
              <a:rPr lang="en-GB" altLang="es-ES" sz="3200" dirty="0" err="1">
                <a:cs typeface="Arial" panose="020B0604020202020204" pitchFamily="34" charset="0"/>
              </a:rPr>
              <a:t>sistema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autónomo</a:t>
            </a:r>
            <a:r>
              <a:rPr lang="en-GB" altLang="es-ES" sz="3200" dirty="0">
                <a:cs typeface="Arial" panose="020B0604020202020204" pitchFamily="34" charset="0"/>
              </a:rPr>
              <a:t> y </a:t>
            </a:r>
            <a:r>
              <a:rPr lang="en-GB" altLang="es-ES" sz="3200" dirty="0" err="1">
                <a:cs typeface="Arial" panose="020B0604020202020204" pitchFamily="34" charset="0"/>
              </a:rPr>
              <a:t>controlar</a:t>
            </a:r>
            <a:r>
              <a:rPr lang="en-GB" altLang="es-ES" sz="3200" dirty="0">
                <a:cs typeface="Arial" panose="020B0604020202020204" pitchFamily="34" charset="0"/>
              </a:rPr>
              <a:t> la </a:t>
            </a:r>
            <a:r>
              <a:rPr lang="en-GB" altLang="es-ES" sz="3200" dirty="0" err="1">
                <a:cs typeface="Arial" panose="020B0604020202020204" pitchFamily="34" charset="0"/>
              </a:rPr>
              <a:t>hipertensión</a:t>
            </a:r>
            <a:r>
              <a:rPr lang="en-GB" altLang="es-ES" sz="3200" dirty="0">
                <a:cs typeface="Arial" panose="020B0604020202020204" pitchFamily="34" charset="0"/>
              </a:rPr>
              <a:t> arterial </a:t>
            </a:r>
            <a:r>
              <a:rPr lang="en-GB" altLang="es-ES" sz="3200" dirty="0" err="1">
                <a:cs typeface="Arial" panose="020B0604020202020204" pitchFamily="34" charset="0"/>
              </a:rPr>
              <a:t>resultante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este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estado</a:t>
            </a:r>
            <a:r>
              <a:rPr lang="en-GB" altLang="es-ES" sz="3200" dirty="0"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6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9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1000" fill="hold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4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4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4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4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490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490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490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49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29064"/>
            <a:ext cx="23431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21" name="Rectangle 1"/>
          <p:cNvSpPr>
            <a:spLocks noGrp="1" noChangeArrowheads="1"/>
          </p:cNvSpPr>
          <p:nvPr>
            <p:ph type="title"/>
          </p:nvPr>
        </p:nvSpPr>
        <p:spPr>
          <a:xfrm>
            <a:off x="2081213" y="285751"/>
            <a:ext cx="8229600" cy="1312863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cs typeface="Arial" panose="020B0604020202020204" pitchFamily="34" charset="0"/>
              </a:rPr>
              <a:t>HEMODIALISIS</a:t>
            </a:r>
          </a:p>
        </p:txBody>
      </p:sp>
      <p:sp>
        <p:nvSpPr>
          <p:cNvPr id="49152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785938"/>
            <a:ext cx="8229600" cy="45259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>
                <a:cs typeface="Arial" panose="020B0604020202020204" pitchFamily="34" charset="0"/>
              </a:rPr>
              <a:t>Tto. más difundida.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>
                <a:cs typeface="Arial" panose="020B0604020202020204" pitchFamily="34" charset="0"/>
              </a:rPr>
              <a:t>Sus ventajas: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Mayor extracción de solutos en comparación con la diálisis peritoneal continua ambulatoria (DPCA).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Menor pérdida proteica.</a:t>
            </a:r>
          </a:p>
          <a:p>
            <a:pPr lvl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cs typeface="Arial" panose="020B0604020202020204" pitchFamily="34" charset="0"/>
              </a:rPr>
              <a:t>    </a:t>
            </a:r>
          </a:p>
        </p:txBody>
      </p:sp>
    </p:spTree>
    <p:extLst>
      <p:ext uri="{BB962C8B-B14F-4D97-AF65-F5344CB8AC3E}">
        <p14:creationId xmlns:p14="http://schemas.microsoft.com/office/powerpoint/2010/main" val="896282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2" dur="500"/>
                                        <p:tgtEl>
                                          <p:spTgt spid="491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6" dur="500"/>
                                        <p:tgtEl>
                                          <p:spTgt spid="491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9" dur="500"/>
                                        <p:tgtEl>
                                          <p:spTgt spid="491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2" dur="500"/>
                                        <p:tgtEl>
                                          <p:spTgt spid="491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5" dur="500"/>
                                        <p:tgtEl>
                                          <p:spTgt spid="491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3128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HEMODIALISIS</a:t>
            </a:r>
            <a:endParaRPr lang="en-GB" altLang="es-ES" sz="4000" b="1" u="sng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92546" name="Rectangle 2"/>
          <p:cNvSpPr>
            <a:spLocks noGrp="1" noChangeArrowheads="1"/>
          </p:cNvSpPr>
          <p:nvPr>
            <p:ph idx="1"/>
          </p:nvPr>
        </p:nvSpPr>
        <p:spPr>
          <a:xfrm>
            <a:off x="1166553" y="1282498"/>
            <a:ext cx="8229600" cy="4525962"/>
          </a:xfrm>
        </p:spPr>
        <p:txBody>
          <a:bodyPr/>
          <a:lstStyle/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Algunos</a:t>
            </a:r>
            <a:r>
              <a:rPr lang="en-GB" altLang="es-ES" dirty="0" smtClean="0">
                <a:cs typeface="Arial" panose="020B0604020202020204" pitchFamily="34" charset="0"/>
              </a:rPr>
              <a:t> de sus </a:t>
            </a:r>
            <a:r>
              <a:rPr lang="en-GB" altLang="es-ES" dirty="0" err="1" smtClean="0">
                <a:cs typeface="Arial" panose="020B0604020202020204" pitchFamily="34" charset="0"/>
              </a:rPr>
              <a:t>inconvenientes</a:t>
            </a:r>
            <a:r>
              <a:rPr lang="en-GB" altLang="es-ES" dirty="0" smtClean="0">
                <a:cs typeface="Arial" panose="020B0604020202020204" pitchFamily="34" charset="0"/>
              </a:rPr>
              <a:t>: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Inadecuada</a:t>
            </a:r>
            <a:r>
              <a:rPr lang="en-GB" altLang="es-ES" sz="3200" dirty="0">
                <a:cs typeface="Arial" panose="020B0604020202020204" pitchFamily="34" charset="0"/>
              </a:rPr>
              <a:t> para </a:t>
            </a:r>
            <a:r>
              <a:rPr lang="en-GB" altLang="es-ES" sz="3200" dirty="0" err="1">
                <a:cs typeface="Arial" panose="020B0604020202020204" pitchFamily="34" charset="0"/>
              </a:rPr>
              <a:t>pacientes</a:t>
            </a:r>
            <a:r>
              <a:rPr lang="en-GB" altLang="es-ES" sz="3200" dirty="0">
                <a:cs typeface="Arial" panose="020B0604020202020204" pitchFamily="34" charset="0"/>
              </a:rPr>
              <a:t> con </a:t>
            </a:r>
            <a:r>
              <a:rPr lang="en-GB" altLang="es-ES" sz="3200" dirty="0" err="1">
                <a:cs typeface="Arial" panose="020B0604020202020204" pitchFamily="34" charset="0"/>
              </a:rPr>
              <a:t>enfermedad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cardiaca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avanzada</a:t>
            </a:r>
            <a:r>
              <a:rPr lang="en-GB" altLang="es-ES" sz="3200" dirty="0">
                <a:cs typeface="Arial" panose="020B0604020202020204" pitchFamily="34" charset="0"/>
              </a:rPr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Riesgo</a:t>
            </a:r>
            <a:r>
              <a:rPr lang="en-GB" altLang="es-ES" sz="3200" dirty="0"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cs typeface="Arial" panose="020B0604020202020204" pitchFamily="34" charset="0"/>
              </a:rPr>
              <a:t>diálisis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inadecuada</a:t>
            </a:r>
            <a:r>
              <a:rPr lang="en-GB" altLang="es-ES" sz="3200" dirty="0">
                <a:cs typeface="Arial" panose="020B0604020202020204" pitchFamily="34" charset="0"/>
              </a:rPr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Frecuentes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fallos</a:t>
            </a:r>
            <a:r>
              <a:rPr lang="en-GB" altLang="es-ES" sz="3200" dirty="0">
                <a:cs typeface="Arial" panose="020B0604020202020204" pitchFamily="34" charset="0"/>
              </a:rPr>
              <a:t> en </a:t>
            </a:r>
            <a:r>
              <a:rPr lang="en-GB" altLang="es-ES" sz="3200" dirty="0" err="1">
                <a:cs typeface="Arial" panose="020B0604020202020204" pitchFamily="34" charset="0"/>
              </a:rPr>
              <a:t>accesos</a:t>
            </a:r>
            <a:r>
              <a:rPr lang="en-GB" altLang="es-ES" sz="3200" dirty="0"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cs typeface="Arial" panose="020B0604020202020204" pitchFamily="34" charset="0"/>
              </a:rPr>
              <a:t>vasculares</a:t>
            </a:r>
            <a:r>
              <a:rPr lang="en-GB" altLang="es-ES" sz="3200" dirty="0">
                <a:cs typeface="Arial" panose="020B0604020202020204" pitchFamily="34" charset="0"/>
              </a:rPr>
              <a:t>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cs typeface="Arial" panose="020B0604020202020204" pitchFamily="34" charset="0"/>
              </a:rPr>
              <a:t>Hipoglucemia</a:t>
            </a:r>
            <a:r>
              <a:rPr lang="en-GB" altLang="es-ES" sz="3200" dirty="0">
                <a:cs typeface="Arial" panose="020B0604020202020204" pitchFamily="34" charset="0"/>
              </a:rPr>
              <a:t>.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65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500"/>
                                        <p:tgtEl>
                                          <p:spTgt spid="49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1" dur="500"/>
                                        <p:tgtEl>
                                          <p:spTgt spid="492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4" dur="500"/>
                                        <p:tgtEl>
                                          <p:spTgt spid="49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7" dur="500"/>
                                        <p:tgtEl>
                                          <p:spTgt spid="492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0" dur="500"/>
                                        <p:tgtEl>
                                          <p:spTgt spid="49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3" dur="500"/>
                                        <p:tgtEl>
                                          <p:spTgt spid="49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4" y="500063"/>
            <a:ext cx="8243887" cy="1314450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cs typeface="Arial" panose="020B0604020202020204" pitchFamily="34" charset="0"/>
              </a:rPr>
              <a:t>TRANSPLANTE EN EL PACIENTE DIABETICO</a:t>
            </a:r>
            <a:br>
              <a:rPr lang="en-GB" altLang="es-ES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n-GB" altLang="es-ES" sz="4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9357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785938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En el </a:t>
            </a:r>
            <a:r>
              <a:rPr lang="en-GB" altLang="es-ES" dirty="0" err="1" smtClean="0">
                <a:cs typeface="Arial" panose="020B0604020202020204" pitchFamily="34" charset="0"/>
              </a:rPr>
              <a:t>paciente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diabético</a:t>
            </a:r>
            <a:r>
              <a:rPr lang="en-GB" altLang="es-ES" dirty="0" smtClean="0">
                <a:cs typeface="Arial" panose="020B0604020202020204" pitchFamily="34" charset="0"/>
              </a:rPr>
              <a:t> no </a:t>
            </a:r>
            <a:r>
              <a:rPr lang="en-GB" altLang="es-ES" dirty="0" err="1" smtClean="0">
                <a:cs typeface="Arial" panose="020B0604020202020204" pitchFamily="34" charset="0"/>
              </a:rPr>
              <a:t>debe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descartarse</a:t>
            </a:r>
            <a:r>
              <a:rPr lang="en-GB" altLang="es-ES" dirty="0" smtClean="0">
                <a:cs typeface="Arial" panose="020B0604020202020204" pitchFamily="34" charset="0"/>
              </a:rPr>
              <a:t> el </a:t>
            </a:r>
            <a:r>
              <a:rPr lang="en-GB" altLang="es-ES" dirty="0" err="1" smtClean="0">
                <a:cs typeface="Arial" panose="020B0604020202020204" pitchFamily="34" charset="0"/>
              </a:rPr>
              <a:t>programa</a:t>
            </a:r>
            <a:r>
              <a:rPr lang="en-GB" altLang="es-ES" dirty="0" smtClean="0"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cs typeface="Arial" panose="020B0604020202020204" pitchFamily="34" charset="0"/>
              </a:rPr>
              <a:t>transplante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su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enfermedad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metabólica</a:t>
            </a:r>
            <a:r>
              <a:rPr lang="en-GB" altLang="es-ES" dirty="0" smtClean="0">
                <a:cs typeface="Arial" panose="020B0604020202020204" pitchFamily="34" charset="0"/>
              </a:rPr>
              <a:t>.   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En el </a:t>
            </a:r>
            <a:r>
              <a:rPr lang="en-GB" altLang="es-ES" dirty="0" err="1" smtClean="0">
                <a:cs typeface="Arial" panose="020B0604020202020204" pitchFamily="34" charset="0"/>
              </a:rPr>
              <a:t>diabético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tipo</a:t>
            </a:r>
            <a:r>
              <a:rPr lang="en-GB" altLang="es-ES" dirty="0" smtClean="0">
                <a:cs typeface="Arial" panose="020B0604020202020204" pitchFamily="34" charset="0"/>
              </a:rPr>
              <a:t> I </a:t>
            </a:r>
            <a:r>
              <a:rPr lang="en-GB" altLang="es-ES" dirty="0" err="1" smtClean="0"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alternativa</a:t>
            </a:r>
            <a:r>
              <a:rPr lang="en-GB" altLang="es-ES" dirty="0" smtClean="0">
                <a:cs typeface="Arial" panose="020B0604020202020204" pitchFamily="34" charset="0"/>
              </a:rPr>
              <a:t> actual </a:t>
            </a:r>
            <a:r>
              <a:rPr lang="en-GB" altLang="es-ES" dirty="0" err="1" smtClean="0">
                <a:cs typeface="Arial" panose="020B0604020202020204" pitchFamily="34" charset="0"/>
              </a:rPr>
              <a:t>es</a:t>
            </a:r>
            <a:r>
              <a:rPr lang="en-GB" altLang="es-ES" dirty="0" smtClean="0">
                <a:cs typeface="Arial" panose="020B0604020202020204" pitchFamily="34" charset="0"/>
              </a:rPr>
              <a:t> el </a:t>
            </a:r>
            <a:r>
              <a:rPr lang="en-GB" altLang="es-ES" dirty="0" err="1" smtClean="0">
                <a:cs typeface="Arial" panose="020B0604020202020204" pitchFamily="34" charset="0"/>
              </a:rPr>
              <a:t>transplante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combinado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reno-pancreático</a:t>
            </a:r>
            <a:r>
              <a:rPr lang="en-GB" altLang="es-ES" dirty="0" smtClean="0">
                <a:cs typeface="Arial" panose="020B0604020202020204" pitchFamily="34" charset="0"/>
              </a:rPr>
              <a:t>.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cs typeface="Arial" panose="020B0604020202020204" pitchFamily="34" charset="0"/>
              </a:rPr>
              <a:t>Es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posible</a:t>
            </a:r>
            <a:r>
              <a:rPr lang="en-GB" altLang="es-ES" dirty="0" smtClean="0">
                <a:cs typeface="Arial" panose="020B0604020202020204" pitchFamily="34" charset="0"/>
              </a:rPr>
              <a:t> en el </a:t>
            </a:r>
            <a:r>
              <a:rPr lang="en-GB" altLang="es-ES" dirty="0" err="1" smtClean="0">
                <a:cs typeface="Arial" panose="020B0604020202020204" pitchFamily="34" charset="0"/>
              </a:rPr>
              <a:t>diabético</a:t>
            </a:r>
            <a:r>
              <a:rPr lang="en-GB" altLang="es-ES" dirty="0" smtClean="0"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cs typeface="Arial" panose="020B0604020202020204" pitchFamily="34" charset="0"/>
              </a:rPr>
              <a:t>tipo</a:t>
            </a:r>
            <a:r>
              <a:rPr lang="en-GB" altLang="es-ES" dirty="0" smtClean="0">
                <a:cs typeface="Arial" panose="020B0604020202020204" pitchFamily="34" charset="0"/>
              </a:rPr>
              <a:t> I 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cs typeface="Arial" panose="020B0604020202020204" pitchFamily="34" charset="0"/>
              </a:rPr>
              <a:t>   y con </a:t>
            </a:r>
            <a:r>
              <a:rPr lang="en-GB" altLang="es-ES" dirty="0" err="1" smtClean="0">
                <a:cs typeface="Arial" panose="020B0604020202020204" pitchFamily="34" charset="0"/>
              </a:rPr>
              <a:t>edad</a:t>
            </a:r>
            <a:r>
              <a:rPr lang="en-GB" altLang="es-ES" dirty="0" smtClean="0">
                <a:cs typeface="Arial" panose="020B0604020202020204" pitchFamily="34" charset="0"/>
              </a:rPr>
              <a:t> no superior a los 45 </a:t>
            </a:r>
            <a:r>
              <a:rPr lang="en-GB" altLang="es-ES" dirty="0" err="1" smtClean="0">
                <a:cs typeface="Arial" panose="020B0604020202020204" pitchFamily="34" charset="0"/>
              </a:rPr>
              <a:t>años</a:t>
            </a:r>
            <a:r>
              <a:rPr lang="en-GB" altLang="es-ES" dirty="0" smtClean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54626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493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493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493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493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105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525464"/>
            <a:ext cx="8713788" cy="585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306512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56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032898"/>
              </p:ext>
            </p:extLst>
          </p:nvPr>
        </p:nvGraphicFramePr>
        <p:xfrm>
          <a:off x="8461708" y="881900"/>
          <a:ext cx="1181100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1181722" imgH="1751393" progId="">
                  <p:embed/>
                </p:oleObj>
              </mc:Choice>
              <mc:Fallback>
                <p:oleObj r:id="rId4" imgW="1181722" imgH="1751393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708" y="881900"/>
                        <a:ext cx="1181100" cy="175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56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4351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CONTROL DE LA OBESIDAD</a:t>
            </a:r>
            <a:r>
              <a:rPr lang="en-GB" altLang="es-ES" i="1" dirty="0" smtClean="0">
                <a:solidFill>
                  <a:schemeClr val="tx1"/>
                </a:solidFill>
              </a:rPr>
              <a:t/>
            </a:r>
            <a:br>
              <a:rPr lang="en-GB" altLang="es-ES" i="1" dirty="0" smtClean="0">
                <a:solidFill>
                  <a:schemeClr val="tx1"/>
                </a:solidFill>
              </a:rPr>
            </a:br>
            <a:endParaRPr lang="en-GB" altLang="es-ES" i="1" dirty="0" smtClean="0">
              <a:solidFill>
                <a:schemeClr val="tx1"/>
              </a:solidFill>
            </a:endParaRPr>
          </a:p>
        </p:txBody>
      </p:sp>
      <p:sp>
        <p:nvSpPr>
          <p:cNvPr id="495618" name="Rectangle 2"/>
          <p:cNvSpPr>
            <a:spLocks noGrp="1" noChangeArrowheads="1"/>
          </p:cNvSpPr>
          <p:nvPr>
            <p:ph idx="1"/>
          </p:nvPr>
        </p:nvSpPr>
        <p:spPr>
          <a:xfrm>
            <a:off x="1302415" y="1197813"/>
            <a:ext cx="7772400" cy="5053012"/>
          </a:xfrm>
        </p:spPr>
        <p:txBody>
          <a:bodyPr/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Ejercicio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físico</a:t>
            </a:r>
            <a:r>
              <a:rPr lang="en-GB" altLang="es-ES" dirty="0" smtClean="0"/>
              <a:t> 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Dieta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Hipocalórica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según</a:t>
            </a:r>
            <a:r>
              <a:rPr lang="en-GB" altLang="es-ES" dirty="0" smtClean="0"/>
              <a:t> el peso. 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Restricción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sal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proteínas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si</a:t>
            </a:r>
            <a:r>
              <a:rPr lang="en-GB" altLang="es-ES" dirty="0" smtClean="0"/>
              <a:t> hay </a:t>
            </a:r>
            <a:r>
              <a:rPr lang="en-GB" altLang="es-ES" dirty="0" err="1" smtClean="0"/>
              <a:t>hipertensión</a:t>
            </a:r>
            <a:r>
              <a:rPr lang="en-GB" altLang="es-ES" dirty="0" smtClean="0"/>
              <a:t> 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Restricción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proteica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si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creatinina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</a:t>
            </a:r>
            <a:r>
              <a:rPr lang="en-GB" altLang="es-ES" dirty="0" smtClean="0"/>
              <a:t> mayor de 2 mg/dl 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Inhibidores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absorción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glúcidos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grasas</a:t>
            </a:r>
            <a:r>
              <a:rPr lang="en-GB" altLang="es-ES" dirty="0" smtClean="0"/>
              <a:t>. Son los </a:t>
            </a:r>
            <a:r>
              <a:rPr lang="en-GB" altLang="es-ES" dirty="0" err="1" smtClean="0"/>
              <a:t>inhibidores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alfa-glucosidasa</a:t>
            </a:r>
            <a:r>
              <a:rPr lang="en-GB" altLang="es-ES" dirty="0" smtClean="0"/>
              <a:t> (</a:t>
            </a:r>
            <a:r>
              <a:rPr lang="en-GB" altLang="es-ES" dirty="0" err="1" smtClean="0"/>
              <a:t>Acarbosa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Miglitol</a:t>
            </a:r>
            <a:r>
              <a:rPr lang="en-GB" altLang="es-ES" dirty="0" smtClean="0"/>
              <a:t>). Los </a:t>
            </a:r>
            <a:r>
              <a:rPr lang="en-GB" altLang="es-ES" dirty="0" err="1" smtClean="0"/>
              <a:t>inhibidores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absorción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grasas</a:t>
            </a:r>
            <a:r>
              <a:rPr lang="en-GB" altLang="es-ES" dirty="0" smtClean="0"/>
              <a:t> al </a:t>
            </a:r>
            <a:r>
              <a:rPr lang="en-GB" altLang="es-ES" dirty="0" err="1" smtClean="0"/>
              <a:t>disminuir</a:t>
            </a:r>
            <a:r>
              <a:rPr lang="en-GB" altLang="es-ES" dirty="0" smtClean="0"/>
              <a:t> el peso </a:t>
            </a:r>
            <a:r>
              <a:rPr lang="en-GB" altLang="es-ES" dirty="0" err="1" smtClean="0"/>
              <a:t>mejoran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resistencia</a:t>
            </a:r>
            <a:r>
              <a:rPr lang="en-GB" altLang="es-ES" dirty="0" smtClean="0"/>
              <a:t> a la </a:t>
            </a:r>
            <a:r>
              <a:rPr lang="en-GB" altLang="es-ES" dirty="0" err="1" smtClean="0"/>
              <a:t>insulina</a:t>
            </a:r>
            <a:r>
              <a:rPr lang="en-GB" altLang="es-E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9387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2" dur="500"/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6" dur="500"/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0" dur="500"/>
                                        <p:tgtEl>
                                          <p:spTgt spid="495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4" dur="500"/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8" dur="500"/>
                                        <p:tgtEl>
                                          <p:spTgt spid="495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9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49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19289" y="285750"/>
            <a:ext cx="8243887" cy="131445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TTO. DE LA HIPERGLUCEMIA </a:t>
            </a:r>
            <a:br>
              <a:rPr lang="en-GB" altLang="es-ES" sz="4000" b="1" dirty="0">
                <a:solidFill>
                  <a:schemeClr val="tx1"/>
                </a:solidFill>
              </a:rPr>
            </a:br>
            <a:endParaRPr lang="en-GB" altLang="es-ES" sz="4000" b="1" dirty="0">
              <a:solidFill>
                <a:schemeClr val="tx1"/>
              </a:solidFill>
            </a:endParaRPr>
          </a:p>
        </p:txBody>
      </p:sp>
      <p:sp>
        <p:nvSpPr>
          <p:cNvPr id="496642" name="Rectangle 2"/>
          <p:cNvSpPr>
            <a:spLocks noGrp="1" noChangeArrowheads="1"/>
          </p:cNvSpPr>
          <p:nvPr>
            <p:ph idx="1"/>
          </p:nvPr>
        </p:nvSpPr>
        <p:spPr>
          <a:xfrm>
            <a:off x="1357486" y="1176251"/>
            <a:ext cx="8229600" cy="5183188"/>
          </a:xfrm>
        </p:spPr>
        <p:txBody>
          <a:bodyPr>
            <a:normAutofit lnSpcReduction="10000"/>
          </a:bodyPr>
          <a:lstStyle/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smtClean="0"/>
              <a:t>Los </a:t>
            </a:r>
            <a:r>
              <a:rPr lang="en-GB" altLang="es-ES" dirty="0" err="1" smtClean="0"/>
              <a:t>antidiabéticos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orales</a:t>
            </a:r>
            <a:r>
              <a:rPr lang="en-GB" altLang="es-ES" dirty="0" smtClean="0"/>
              <a:t>:</a:t>
            </a:r>
          </a:p>
          <a:p>
            <a:pPr marL="914400" lvl="1" indent="-457200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z="3200" b="1" dirty="0"/>
              <a:t>SULFONILUREAS Y METIGLINIDAS</a:t>
            </a:r>
            <a:r>
              <a:rPr lang="en-GB" altLang="es-ES" sz="3200" dirty="0"/>
              <a:t>. </a:t>
            </a:r>
            <a:r>
              <a:rPr lang="en-GB" altLang="es-ES" sz="3200" dirty="0" err="1"/>
              <a:t>Aumentan</a:t>
            </a:r>
            <a:r>
              <a:rPr lang="en-GB" altLang="es-ES" sz="3200" dirty="0"/>
              <a:t> la </a:t>
            </a:r>
            <a:r>
              <a:rPr lang="en-GB" altLang="es-ES" sz="3200" dirty="0" err="1"/>
              <a:t>secreción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insulina</a:t>
            </a:r>
            <a:r>
              <a:rPr lang="en-GB" altLang="es-ES" sz="3200" dirty="0"/>
              <a:t> en </a:t>
            </a:r>
            <a:r>
              <a:rPr lang="en-GB" altLang="es-ES" sz="3200" dirty="0" err="1"/>
              <a:t>las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células</a:t>
            </a:r>
            <a:r>
              <a:rPr lang="en-GB" altLang="es-ES" sz="3200" dirty="0"/>
              <a:t> beta del </a:t>
            </a:r>
            <a:r>
              <a:rPr lang="en-GB" altLang="es-ES" sz="3200" dirty="0" err="1"/>
              <a:t>páncreas</a:t>
            </a:r>
            <a:r>
              <a:rPr lang="en-GB" altLang="es-ES" sz="3200" dirty="0"/>
              <a:t>. </a:t>
            </a:r>
          </a:p>
          <a:p>
            <a:pPr marL="914400" lvl="1" indent="-457200" algn="just">
              <a:spcBef>
                <a:spcPts val="600"/>
              </a:spcBef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z="3200" dirty="0" err="1"/>
              <a:t>Están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contraindicados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si</a:t>
            </a:r>
            <a:r>
              <a:rPr lang="en-GB" altLang="es-ES" sz="3200" dirty="0"/>
              <a:t> la </a:t>
            </a:r>
            <a:r>
              <a:rPr lang="en-GB" altLang="es-ES" sz="3200" dirty="0" err="1"/>
              <a:t>función</a:t>
            </a:r>
            <a:r>
              <a:rPr lang="en-GB" altLang="es-ES" sz="3200" dirty="0"/>
              <a:t> renal </a:t>
            </a:r>
            <a:r>
              <a:rPr lang="en-GB" altLang="es-ES" sz="3200" dirty="0" err="1"/>
              <a:t>está</a:t>
            </a:r>
            <a:r>
              <a:rPr lang="en-GB" altLang="es-ES" sz="3200" dirty="0"/>
              <a:t> </a:t>
            </a:r>
            <a:r>
              <a:rPr lang="en-GB" altLang="es-ES" sz="3200" dirty="0" err="1"/>
              <a:t>disminuida</a:t>
            </a:r>
            <a:r>
              <a:rPr lang="en-GB" altLang="es-ES" sz="3200" dirty="0"/>
              <a:t> ( </a:t>
            </a:r>
            <a:r>
              <a:rPr lang="en-GB" altLang="es-ES" sz="3200" dirty="0" err="1"/>
              <a:t>creatinina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por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debajo</a:t>
            </a:r>
            <a:r>
              <a:rPr lang="en-GB" altLang="es-ES" sz="3200" dirty="0"/>
              <a:t> de 40 ml/min o </a:t>
            </a:r>
            <a:r>
              <a:rPr lang="en-GB" altLang="es-ES" sz="3200" dirty="0" err="1"/>
              <a:t>creatinina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plasmática</a:t>
            </a:r>
            <a:r>
              <a:rPr lang="en-GB" altLang="es-ES" sz="3200" dirty="0"/>
              <a:t> mayor de 2  mg/dl).  </a:t>
            </a:r>
          </a:p>
          <a:p>
            <a:pPr marL="914400" lvl="1" indent="-457200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z="3200" dirty="0"/>
              <a:t>Las de </a:t>
            </a:r>
            <a:r>
              <a:rPr lang="en-GB" altLang="es-ES" sz="3200" dirty="0" err="1"/>
              <a:t>menor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eliminación</a:t>
            </a:r>
            <a:r>
              <a:rPr lang="en-GB" altLang="es-ES" sz="3200" dirty="0"/>
              <a:t> renal son la </a:t>
            </a:r>
            <a:r>
              <a:rPr lang="en-GB" altLang="es-ES" sz="3200" dirty="0" err="1"/>
              <a:t>Glibenclamida</a:t>
            </a:r>
            <a:r>
              <a:rPr lang="en-GB" altLang="es-ES" sz="3200" dirty="0"/>
              <a:t> (50%) y el </a:t>
            </a:r>
            <a:r>
              <a:rPr lang="en-GB" altLang="es-ES" sz="3200" dirty="0" err="1"/>
              <a:t>Glurenor</a:t>
            </a:r>
            <a:r>
              <a:rPr lang="en-GB" altLang="es-ES" sz="3200" dirty="0"/>
              <a:t> (5-10%)</a:t>
            </a:r>
            <a:r>
              <a:rPr lang="ar-SA" altLang="es-ES" sz="3200" dirty="0"/>
              <a:t>‏</a:t>
            </a:r>
            <a:endParaRPr lang="en-GB" altLang="es-ES" sz="3200" dirty="0"/>
          </a:p>
        </p:txBody>
      </p:sp>
    </p:spTree>
    <p:extLst>
      <p:ext uri="{BB962C8B-B14F-4D97-AF65-F5344CB8AC3E}">
        <p14:creationId xmlns:p14="http://schemas.microsoft.com/office/powerpoint/2010/main" val="2998582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2" dur="500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5" dur="500"/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8" dur="500"/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1" dur="500"/>
                                        <p:tgtEl>
                                          <p:spTgt spid="496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4" y="500063"/>
            <a:ext cx="8243887" cy="131445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TTO. DE LA HIPERGLUCEMIA </a:t>
            </a:r>
            <a:br>
              <a:rPr lang="en-GB" altLang="es-ES" sz="4000" b="1" dirty="0">
                <a:solidFill>
                  <a:schemeClr val="tx1"/>
                </a:solidFill>
              </a:rPr>
            </a:br>
            <a:endParaRPr lang="en-GB" altLang="es-ES" sz="4000" b="1" dirty="0">
              <a:solidFill>
                <a:schemeClr val="tx1"/>
              </a:solidFill>
            </a:endParaRPr>
          </a:p>
        </p:txBody>
      </p:sp>
      <p:sp>
        <p:nvSpPr>
          <p:cNvPr id="497666" name="Rectangle 2"/>
          <p:cNvSpPr>
            <a:spLocks noGrp="1" noChangeArrowheads="1"/>
          </p:cNvSpPr>
          <p:nvPr>
            <p:ph idx="1"/>
          </p:nvPr>
        </p:nvSpPr>
        <p:spPr>
          <a:xfrm>
            <a:off x="1318982" y="1814513"/>
            <a:ext cx="8229600" cy="4456113"/>
          </a:xfrm>
        </p:spPr>
        <p:txBody>
          <a:bodyPr/>
          <a:lstStyle/>
          <a:p>
            <a:pPr marL="515938" indent="-515938" algn="just"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smtClean="0"/>
              <a:t>BIGUANIDAS:</a:t>
            </a:r>
          </a:p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smtClean="0"/>
              <a:t>La </a:t>
            </a:r>
            <a:r>
              <a:rPr lang="en-GB" altLang="es-ES" dirty="0" err="1" smtClean="0"/>
              <a:t>Metformina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disminuye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síntesis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glucosa</a:t>
            </a:r>
            <a:r>
              <a:rPr lang="en-GB" altLang="es-ES" dirty="0" smtClean="0"/>
              <a:t> en el </a:t>
            </a:r>
            <a:r>
              <a:rPr lang="en-GB" altLang="es-ES" dirty="0" err="1" smtClean="0"/>
              <a:t>hígado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disminuye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resistencia</a:t>
            </a:r>
            <a:r>
              <a:rPr lang="en-GB" altLang="es-ES" dirty="0" smtClean="0"/>
              <a:t> a la </a:t>
            </a:r>
            <a:r>
              <a:rPr lang="en-GB" altLang="es-ES" dirty="0" err="1" smtClean="0"/>
              <a:t>insulina</a:t>
            </a:r>
            <a:r>
              <a:rPr lang="en-GB" altLang="es-ES" dirty="0" smtClean="0"/>
              <a:t>. </a:t>
            </a:r>
          </a:p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Contribuye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disminuir</a:t>
            </a:r>
            <a:r>
              <a:rPr lang="en-GB" altLang="es-ES" dirty="0" smtClean="0"/>
              <a:t> el peso.</a:t>
            </a:r>
          </a:p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Está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contraindicada</a:t>
            </a:r>
            <a:r>
              <a:rPr lang="en-GB" altLang="es-ES" dirty="0" smtClean="0"/>
              <a:t> en </a:t>
            </a:r>
            <a:r>
              <a:rPr lang="en-GB" altLang="es-ES" dirty="0" err="1" smtClean="0"/>
              <a:t>casos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insuficiencia</a:t>
            </a:r>
            <a:r>
              <a:rPr lang="en-GB" altLang="es-ES" dirty="0" smtClean="0"/>
              <a:t> renal (Cr &gt; 1.5 mg/d), </a:t>
            </a:r>
            <a:r>
              <a:rPr lang="en-GB" altLang="es-ES" dirty="0" err="1" smtClean="0"/>
              <a:t>hepatopatía</a:t>
            </a:r>
            <a:r>
              <a:rPr lang="en-GB" altLang="es-ES" dirty="0" smtClean="0"/>
              <a:t> e </a:t>
            </a:r>
            <a:r>
              <a:rPr lang="en-GB" altLang="es-ES" dirty="0" err="1" smtClean="0"/>
              <a:t>insuficiencia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cardiaca</a:t>
            </a:r>
            <a:r>
              <a:rPr lang="en-GB" altLang="es-E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1759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2" dur="500"/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6" dur="500"/>
                                        <p:tgtEl>
                                          <p:spTgt spid="497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0" dur="500"/>
                                        <p:tgtEl>
                                          <p:spTgt spid="497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4" dur="500"/>
                                        <p:tgtEl>
                                          <p:spTgt spid="497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92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TTO. DE LA HIPERGLUCEMIA</a:t>
            </a:r>
          </a:p>
        </p:txBody>
      </p:sp>
      <p:sp>
        <p:nvSpPr>
          <p:cNvPr id="498690" name="Rectangle 2"/>
          <p:cNvSpPr>
            <a:spLocks noGrp="1" noChangeArrowheads="1"/>
          </p:cNvSpPr>
          <p:nvPr>
            <p:ph idx="1"/>
          </p:nvPr>
        </p:nvSpPr>
        <p:spPr>
          <a:xfrm>
            <a:off x="1366058" y="1792288"/>
            <a:ext cx="8229600" cy="4525963"/>
          </a:xfrm>
        </p:spPr>
        <p:txBody>
          <a:bodyPr/>
          <a:lstStyle/>
          <a:p>
            <a:pPr marL="515938" indent="-515938" algn="just">
              <a:spcBef>
                <a:spcPts val="600"/>
              </a:spcBef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Tioglitazonas</a:t>
            </a:r>
            <a:r>
              <a:rPr lang="en-GB" altLang="es-ES" dirty="0" smtClean="0"/>
              <a:t>. (</a:t>
            </a:r>
            <a:r>
              <a:rPr lang="en-GB" altLang="es-ES" dirty="0" err="1" smtClean="0"/>
              <a:t>Actualmente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ya</a:t>
            </a:r>
            <a:r>
              <a:rPr lang="en-GB" altLang="es-ES" dirty="0" smtClean="0"/>
              <a:t> no se </a:t>
            </a:r>
            <a:r>
              <a:rPr lang="en-GB" altLang="es-ES" dirty="0" err="1" smtClean="0"/>
              <a:t>usan</a:t>
            </a:r>
            <a:r>
              <a:rPr lang="en-GB" altLang="es-ES" dirty="0" smtClean="0"/>
              <a:t>)</a:t>
            </a:r>
            <a:r>
              <a:rPr lang="ar-SA" altLang="es-ES" dirty="0" smtClean="0"/>
              <a:t>‏</a:t>
            </a:r>
            <a:endParaRPr lang="en-GB" altLang="es-ES" dirty="0" smtClean="0"/>
          </a:p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Disminuyen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glucosa</a:t>
            </a:r>
            <a:r>
              <a:rPr lang="en-GB" altLang="es-ES" dirty="0" smtClean="0"/>
              <a:t> de forma </a:t>
            </a:r>
            <a:r>
              <a:rPr lang="en-GB" altLang="es-ES" dirty="0" err="1" smtClean="0"/>
              <a:t>moderada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también</a:t>
            </a:r>
            <a:r>
              <a:rPr lang="en-GB" altLang="es-ES" dirty="0" smtClean="0"/>
              <a:t> los </a:t>
            </a:r>
            <a:r>
              <a:rPr lang="en-GB" altLang="es-ES" dirty="0" err="1" smtClean="0"/>
              <a:t>triglicéridos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mejoran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resistencia</a:t>
            </a:r>
            <a:r>
              <a:rPr lang="en-GB" altLang="es-ES" dirty="0" smtClean="0"/>
              <a:t> a la </a:t>
            </a:r>
            <a:r>
              <a:rPr lang="en-GB" altLang="es-ES" dirty="0" err="1" smtClean="0"/>
              <a:t>insulina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aumentando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respuesta</a:t>
            </a:r>
            <a:r>
              <a:rPr lang="en-GB" altLang="es-ES" dirty="0" smtClean="0"/>
              <a:t> a la </a:t>
            </a:r>
            <a:r>
              <a:rPr lang="en-GB" altLang="es-ES" dirty="0" err="1" smtClean="0"/>
              <a:t>misma</a:t>
            </a:r>
            <a:endParaRPr lang="en-GB" altLang="es-ES" dirty="0" smtClean="0"/>
          </a:p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Contraindicados</a:t>
            </a:r>
            <a:r>
              <a:rPr lang="en-GB" altLang="es-ES" dirty="0" smtClean="0"/>
              <a:t> en </a:t>
            </a:r>
            <a:r>
              <a:rPr lang="en-GB" altLang="es-ES" dirty="0" err="1" smtClean="0"/>
              <a:t>insuficiencia</a:t>
            </a:r>
            <a:r>
              <a:rPr lang="en-GB" altLang="es-ES" dirty="0" smtClean="0"/>
              <a:t> renal (</a:t>
            </a:r>
            <a:r>
              <a:rPr lang="en-GB" altLang="es-ES" dirty="0" err="1" smtClean="0"/>
              <a:t>Creatinina</a:t>
            </a:r>
            <a:r>
              <a:rPr lang="en-GB" altLang="es-ES" dirty="0" smtClean="0"/>
              <a:t> &gt; 1.5 mg/dl). </a:t>
            </a:r>
          </a:p>
          <a:p>
            <a:pPr marL="515938" indent="-515938" algn="just"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Tienden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aumentar</a:t>
            </a:r>
            <a:r>
              <a:rPr lang="en-GB" altLang="es-ES" dirty="0" smtClean="0"/>
              <a:t> el peso y </a:t>
            </a:r>
            <a:r>
              <a:rPr lang="en-GB" altLang="es-ES" dirty="0" err="1" smtClean="0"/>
              <a:t>Colesterol</a:t>
            </a:r>
            <a:r>
              <a:rPr lang="en-GB" altLang="es-ES" dirty="0" smtClean="0"/>
              <a:t>.</a:t>
            </a:r>
          </a:p>
          <a:p>
            <a:pPr marL="515938" indent="-515938" algn="just"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462790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49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49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49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60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675" y="3044536"/>
            <a:ext cx="32861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20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5800" y="357188"/>
            <a:ext cx="8326438" cy="114300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u="sng" dirty="0">
                <a:solidFill>
                  <a:schemeClr val="tx1"/>
                </a:solidFill>
              </a:rPr>
              <a:t>FACTORES DE RIESGO DE DIABETES</a:t>
            </a:r>
          </a:p>
        </p:txBody>
      </p:sp>
      <p:sp>
        <p:nvSpPr>
          <p:cNvPr id="472066" name="Rectangle 2"/>
          <p:cNvSpPr>
            <a:spLocks noGrp="1" noChangeArrowheads="1"/>
          </p:cNvSpPr>
          <p:nvPr>
            <p:ph idx="1"/>
          </p:nvPr>
        </p:nvSpPr>
        <p:spPr>
          <a:xfrm>
            <a:off x="825730" y="1500188"/>
            <a:ext cx="8229600" cy="4525962"/>
          </a:xfrm>
        </p:spPr>
        <p:txBody>
          <a:bodyPr/>
          <a:lstStyle/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genético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Duración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la diabetes y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edad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Raza y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género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Obesidad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dislipidemia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Tabaquismo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HTA</a:t>
            </a:r>
          </a:p>
          <a:p>
            <a:pPr lvl="1"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Mal control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glicémico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241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47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472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72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472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472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72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472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472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4286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TTO. DE LA HIPERGLUCEMIA</a:t>
            </a:r>
          </a:p>
        </p:txBody>
      </p:sp>
      <p:sp>
        <p:nvSpPr>
          <p:cNvPr id="499714" name="Rectangle 2"/>
          <p:cNvSpPr>
            <a:spLocks noGrp="1" noChangeArrowheads="1"/>
          </p:cNvSpPr>
          <p:nvPr>
            <p:ph idx="1"/>
          </p:nvPr>
        </p:nvSpPr>
        <p:spPr>
          <a:xfrm>
            <a:off x="1307869" y="1504402"/>
            <a:ext cx="8229600" cy="4525962"/>
          </a:xfrm>
        </p:spPr>
        <p:txBody>
          <a:bodyPr/>
          <a:lstStyle/>
          <a:p>
            <a:pPr marL="592138" indent="-592138">
              <a:buFont typeface="Arial" panose="020B0604020202020204" pitchFamily="34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smtClean="0"/>
              <a:t>Insulina. </a:t>
            </a:r>
          </a:p>
          <a:p>
            <a:pPr marL="592138" indent="-592138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smtClean="0"/>
              <a:t>Indicada cuando los valores de glucemia o hemoglobina glicosilada no estén dentro del rango adecuado. </a:t>
            </a:r>
          </a:p>
          <a:p>
            <a:pPr marL="592138" indent="-592138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smtClean="0"/>
              <a:t>Es mejor administrarla al menos en 2 dosis para mantener la glucemia mejor controlada a lo largo del día. </a:t>
            </a:r>
          </a:p>
          <a:p>
            <a:pPr marL="592138" indent="-592138"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smtClean="0"/>
          </a:p>
        </p:txBody>
      </p:sp>
    </p:spTree>
    <p:extLst>
      <p:ext uri="{BB962C8B-B14F-4D97-AF65-F5344CB8AC3E}">
        <p14:creationId xmlns:p14="http://schemas.microsoft.com/office/powerpoint/2010/main" val="571858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500"/>
                                        <p:tgtEl>
                                          <p:spTgt spid="49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99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499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85751"/>
            <a:ext cx="8229600" cy="1312863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TRATAMIENTO DE LA HIPERLIPEMIA</a:t>
            </a:r>
          </a:p>
        </p:txBody>
      </p:sp>
      <p:sp>
        <p:nvSpPr>
          <p:cNvPr id="500738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714501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Estatinas</a:t>
            </a:r>
            <a:r>
              <a:rPr lang="en-GB" altLang="es-ES" smtClean="0"/>
              <a:t> disminuye las cifras de colesterol plasmático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Por lo tanto es necesario reducir la cifra de LDL colesterol en diabéticos hasta valores inferiores a 100 mg/dl.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dosis de 40 mg de </a:t>
            </a:r>
            <a:r>
              <a:rPr lang="en-GB" altLang="es-ES" b="1" smtClean="0"/>
              <a:t>simvastatina o Pravastatina.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smtClean="0"/>
          </a:p>
        </p:txBody>
      </p:sp>
    </p:spTree>
    <p:extLst>
      <p:ext uri="{BB962C8B-B14F-4D97-AF65-F5344CB8AC3E}">
        <p14:creationId xmlns:p14="http://schemas.microsoft.com/office/powerpoint/2010/main" val="3577816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0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500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00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42876"/>
            <a:ext cx="8229600" cy="1312863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PROBABILIDAD DESARROLLAR NEFROPATIA DIABETICA</a:t>
            </a:r>
          </a:p>
        </p:txBody>
      </p:sp>
      <p:sp>
        <p:nvSpPr>
          <p:cNvPr id="501762" name="Rectangle 2"/>
          <p:cNvSpPr>
            <a:spLocks noGrp="1" noChangeArrowheads="1"/>
          </p:cNvSpPr>
          <p:nvPr>
            <p:ph idx="1"/>
          </p:nvPr>
        </p:nvSpPr>
        <p:spPr>
          <a:xfrm>
            <a:off x="1540626" y="1784380"/>
            <a:ext cx="8229600" cy="5162550"/>
          </a:xfrm>
        </p:spPr>
        <p:txBody>
          <a:bodyPr/>
          <a:lstStyle/>
          <a:p>
            <a:pPr marL="515938" indent="-515938" algn="just">
              <a:spcBef>
                <a:spcPts val="700"/>
              </a:spcBef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smtClean="0"/>
              <a:t>     </a:t>
            </a:r>
            <a:r>
              <a:rPr lang="en-GB" altLang="es-ES" dirty="0" err="1" smtClean="0"/>
              <a:t>Pacientes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poseen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cuatro</a:t>
            </a:r>
            <a:r>
              <a:rPr lang="en-GB" altLang="es-ES" dirty="0" smtClean="0"/>
              <a:t> de los </a:t>
            </a:r>
            <a:r>
              <a:rPr lang="en-GB" altLang="es-ES" dirty="0" err="1" smtClean="0"/>
              <a:t>siguientes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elementos</a:t>
            </a:r>
            <a:r>
              <a:rPr lang="en-GB" altLang="es-ES" dirty="0" smtClean="0"/>
              <a:t>: </a:t>
            </a:r>
          </a:p>
          <a:p>
            <a:pPr marL="515938" indent="-515938" algn="just"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Una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antigüedad</a:t>
            </a:r>
            <a:r>
              <a:rPr lang="en-GB" altLang="es-ES" dirty="0" smtClean="0"/>
              <a:t> mayor de 10 </a:t>
            </a:r>
            <a:r>
              <a:rPr lang="en-GB" altLang="es-ES" dirty="0" err="1" smtClean="0"/>
              <a:t>años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como</a:t>
            </a:r>
            <a:r>
              <a:rPr lang="en-GB" altLang="es-ES" dirty="0" smtClean="0"/>
              <a:t>       </a:t>
            </a:r>
            <a:r>
              <a:rPr lang="en-GB" altLang="es-ES" dirty="0" err="1" smtClean="0"/>
              <a:t>paciente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diabético</a:t>
            </a:r>
            <a:r>
              <a:rPr lang="en-GB" altLang="es-ES" dirty="0" smtClean="0"/>
              <a:t>, </a:t>
            </a:r>
          </a:p>
          <a:p>
            <a:pPr marL="515938" indent="-515938" algn="just"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Una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presión</a:t>
            </a:r>
            <a:r>
              <a:rPr lang="en-GB" altLang="es-ES" dirty="0" smtClean="0"/>
              <a:t> arterial normal </a:t>
            </a:r>
            <a:r>
              <a:rPr lang="en-GB" altLang="es-ES" dirty="0" err="1" smtClean="0"/>
              <a:t>alta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significa</a:t>
            </a:r>
            <a:r>
              <a:rPr lang="en-GB" altLang="es-ES" dirty="0" smtClean="0"/>
              <a:t> 140/90, </a:t>
            </a:r>
          </a:p>
          <a:p>
            <a:pPr marL="515938" indent="-515938" algn="just"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Antecedentes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familiares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hipertensión</a:t>
            </a:r>
            <a:r>
              <a:rPr lang="en-GB" altLang="es-ES" dirty="0" smtClean="0"/>
              <a:t> 	arterial</a:t>
            </a:r>
          </a:p>
          <a:p>
            <a:pPr marL="515938" indent="-515938" algn="just"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dirty="0" err="1" smtClean="0"/>
              <a:t>Hemoglobinas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glicociladas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habitualmente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encima</a:t>
            </a:r>
            <a:r>
              <a:rPr lang="en-GB" altLang="es-ES" dirty="0" smtClean="0"/>
              <a:t> del 10 %. </a:t>
            </a:r>
            <a:br>
              <a:rPr lang="en-GB" altLang="es-ES" dirty="0" smtClean="0"/>
            </a:br>
            <a:r>
              <a:rPr lang="en-GB" altLang="es-ES" dirty="0" smtClean="0"/>
              <a:t/>
            </a:r>
            <a:br>
              <a:rPr lang="en-GB" altLang="es-ES" dirty="0" smtClean="0"/>
            </a:b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971402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500"/>
                                        <p:tgtEl>
                                          <p:spTgt spid="50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1" dur="500"/>
                                        <p:tgtEl>
                                          <p:spTgt spid="50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501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501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" dur="500"/>
                                        <p:tgtEl>
                                          <p:spTgt spid="501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501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14313"/>
            <a:ext cx="8229600" cy="14351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COMPLICACIONES   </a:t>
            </a:r>
            <a:r>
              <a:rPr lang="en-GB" altLang="es-ES" sz="4000" dirty="0">
                <a:solidFill>
                  <a:schemeClr val="tx1"/>
                </a:solidFill>
              </a:rPr>
              <a:t> </a:t>
            </a:r>
            <a:br>
              <a:rPr lang="en-GB" altLang="es-ES" sz="4000" dirty="0">
                <a:solidFill>
                  <a:schemeClr val="tx1"/>
                </a:solidFill>
              </a:rPr>
            </a:br>
            <a:endParaRPr lang="en-GB" altLang="es-ES" sz="4000" dirty="0">
              <a:solidFill>
                <a:schemeClr val="tx1"/>
              </a:solidFill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idx="1"/>
          </p:nvPr>
        </p:nvSpPr>
        <p:spPr>
          <a:xfrm>
            <a:off x="1120833" y="1505124"/>
            <a:ext cx="7772400" cy="5102225"/>
          </a:xfrm>
        </p:spPr>
        <p:txBody>
          <a:bodyPr/>
          <a:lstStyle/>
          <a:p>
            <a:pPr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Las </a:t>
            </a:r>
            <a:r>
              <a:rPr lang="en-GB" altLang="es-ES" dirty="0" err="1" smtClean="0"/>
              <a:t>posibles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complicaciones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incluyen</a:t>
            </a:r>
            <a:r>
              <a:rPr lang="en-GB" altLang="es-ES" dirty="0" smtClean="0"/>
              <a:t>:</a:t>
            </a:r>
          </a:p>
          <a:p>
            <a:pPr lvl="1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Hipoglucemia</a:t>
            </a:r>
            <a:endParaRPr lang="en-GB" altLang="es-ES" sz="3200" dirty="0"/>
          </a:p>
          <a:p>
            <a:pPr lvl="1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Insuficiencia</a:t>
            </a:r>
            <a:r>
              <a:rPr lang="en-GB" altLang="es-ES" sz="3200" dirty="0"/>
              <a:t> renal </a:t>
            </a:r>
            <a:r>
              <a:rPr lang="en-GB" altLang="es-ES" sz="3200" dirty="0" err="1"/>
              <a:t>crónica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rápidamente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progresiva</a:t>
            </a:r>
            <a:r>
              <a:rPr lang="en-GB" altLang="es-ES" sz="3200" dirty="0"/>
              <a:t> </a:t>
            </a:r>
          </a:p>
          <a:p>
            <a:pPr lvl="1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Enfermedad</a:t>
            </a:r>
            <a:r>
              <a:rPr lang="en-GB" altLang="es-ES" sz="3200" dirty="0"/>
              <a:t> renal en </a:t>
            </a:r>
            <a:r>
              <a:rPr lang="en-GB" altLang="es-ES" sz="3200" dirty="0" err="1"/>
              <a:t>etapa</a:t>
            </a:r>
            <a:r>
              <a:rPr lang="en-GB" altLang="es-ES" sz="3200" dirty="0"/>
              <a:t> terminal</a:t>
            </a:r>
          </a:p>
          <a:p>
            <a:pPr lvl="1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Hipercaliemia</a:t>
            </a:r>
            <a:r>
              <a:rPr lang="en-GB" altLang="es-ES" sz="3200" dirty="0"/>
              <a:t> </a:t>
            </a:r>
          </a:p>
          <a:p>
            <a:pPr lvl="1">
              <a:buFont typeface="Lucida Grande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Hipertensión</a:t>
            </a:r>
            <a:r>
              <a:rPr lang="en-GB" altLang="es-ES" sz="3200" dirty="0"/>
              <a:t> </a:t>
            </a:r>
            <a:r>
              <a:rPr lang="en-GB" altLang="es-ES" sz="3200" dirty="0" err="1"/>
              <a:t>severa</a:t>
            </a:r>
            <a:r>
              <a:rPr lang="en-GB" altLang="es-ES" sz="3200" dirty="0"/>
              <a:t> </a:t>
            </a:r>
          </a:p>
          <a:p>
            <a:pPr lvl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dirty="0"/>
          </a:p>
          <a:p>
            <a:pPr lvl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dirty="0"/>
          </a:p>
        </p:txBody>
      </p:sp>
    </p:spTree>
    <p:extLst>
      <p:ext uri="{BB962C8B-B14F-4D97-AF65-F5344CB8AC3E}">
        <p14:creationId xmlns:p14="http://schemas.microsoft.com/office/powerpoint/2010/main" val="1070986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0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0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502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02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502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02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502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502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502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502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502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502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502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502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228600"/>
            <a:ext cx="8229600" cy="192246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u="sng" dirty="0"/>
              <a:t/>
            </a:r>
            <a:br>
              <a:rPr lang="en-GB" altLang="es-ES" sz="4000" b="1" u="sng" dirty="0"/>
            </a:br>
            <a:r>
              <a:rPr lang="en-GB" altLang="es-ES" sz="4000" b="1" u="sng" dirty="0">
                <a:solidFill>
                  <a:schemeClr val="tx1"/>
                </a:solidFill>
              </a:rPr>
              <a:t> NEFROPATÍA DIABÉTICA </a:t>
            </a:r>
            <a:br>
              <a:rPr lang="en-GB" altLang="es-ES" sz="4000" b="1" u="sng" dirty="0">
                <a:solidFill>
                  <a:schemeClr val="tx1"/>
                </a:solidFill>
              </a:rPr>
            </a:br>
            <a:endParaRPr lang="en-GB" altLang="es-ES" sz="4000" b="1" u="sng" dirty="0">
              <a:solidFill>
                <a:schemeClr val="tx1"/>
              </a:solidFill>
            </a:endParaRPr>
          </a:p>
        </p:txBody>
      </p:sp>
      <p:sp>
        <p:nvSpPr>
          <p:cNvPr id="473090" name="Rectangle 2"/>
          <p:cNvSpPr>
            <a:spLocks noGrp="1" noChangeArrowheads="1"/>
          </p:cNvSpPr>
          <p:nvPr>
            <p:ph idx="1"/>
          </p:nvPr>
        </p:nvSpPr>
        <p:spPr>
          <a:xfrm>
            <a:off x="1327353" y="1402254"/>
            <a:ext cx="7772400" cy="537368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diabéticos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con:</a:t>
            </a:r>
          </a:p>
          <a:p>
            <a:pPr lvl="1">
              <a:lnSpc>
                <a:spcPct val="150000"/>
              </a:lnSpc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Microalbuminuria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lnSpc>
                <a:spcPct val="150000"/>
              </a:lnSpc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Hipertensión</a:t>
            </a:r>
            <a:r>
              <a:rPr lang="en-GB" alt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arterial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aunque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creatinina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esté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dentro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rango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normal.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la diabetes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I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proteinuria o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elevación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creatinina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sérica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casi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siempre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Nefropatía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diabética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893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75"/>
                                        <p:tgtEl>
                                          <p:spTgt spid="47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500"/>
                                        <p:tgtEl>
                                          <p:spTgt spid="47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5" dur="500"/>
                                        <p:tgtEl>
                                          <p:spTgt spid="47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8" dur="500"/>
                                        <p:tgtEl>
                                          <p:spTgt spid="473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1" dur="500"/>
                                        <p:tgtEl>
                                          <p:spTgt spid="47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14313"/>
            <a:ext cx="8229600" cy="13128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ETIOPATOGENIA Y FISIOPATOLOGÍA</a:t>
            </a:r>
          </a:p>
        </p:txBody>
      </p:sp>
      <p:sp>
        <p:nvSpPr>
          <p:cNvPr id="474114" name="Rectangle 2"/>
          <p:cNvSpPr>
            <a:spLocks noGrp="1" noChangeArrowheads="1"/>
          </p:cNvSpPr>
          <p:nvPr>
            <p:ph idx="1"/>
          </p:nvPr>
        </p:nvSpPr>
        <p:spPr>
          <a:xfrm>
            <a:off x="1300855" y="1669559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Nefropatía</a:t>
            </a: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Diabética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En el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glomérulo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alterarse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arteriolas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perdiendo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proteínas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alteran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renal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Debido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acumulación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derivados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glucosa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en los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pequeños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vasos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llega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sangre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glomérulo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renal.</a:t>
            </a:r>
          </a:p>
        </p:txBody>
      </p:sp>
    </p:spTree>
    <p:extLst>
      <p:ext uri="{BB962C8B-B14F-4D97-AF65-F5344CB8AC3E}">
        <p14:creationId xmlns:p14="http://schemas.microsoft.com/office/powerpoint/2010/main" val="4186724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7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7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7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47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74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474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7" name="Rectangle 1"/>
          <p:cNvSpPr>
            <a:spLocks noGrp="1" noChangeArrowheads="1"/>
          </p:cNvSpPr>
          <p:nvPr>
            <p:ph type="title"/>
          </p:nvPr>
        </p:nvSpPr>
        <p:spPr>
          <a:xfrm>
            <a:off x="2009775" y="357188"/>
            <a:ext cx="8229600" cy="13128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ETIOPATOGENIA Y FISIOPATOLOGÍA</a:t>
            </a:r>
          </a:p>
        </p:txBody>
      </p:sp>
      <p:sp>
        <p:nvSpPr>
          <p:cNvPr id="475138" name="Rectangle 2"/>
          <p:cNvSpPr>
            <a:spLocks noGrp="1" noChangeArrowheads="1"/>
          </p:cNvSpPr>
          <p:nvPr>
            <p:ph idx="1"/>
          </p:nvPr>
        </p:nvSpPr>
        <p:spPr>
          <a:xfrm>
            <a:off x="1341120" y="1794250"/>
            <a:ext cx="8229600" cy="4525962"/>
          </a:xfrm>
        </p:spPr>
        <p:txBody>
          <a:bodyPr>
            <a:normAutofit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Producidas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vasodilatación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renal de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arteriola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aferente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Aumentando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flujo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intraglomerular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Influye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hipertrofia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renal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concomitante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470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7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1" dur="500"/>
                                        <p:tgtEl>
                                          <p:spTgt spid="47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5" dur="500"/>
                                        <p:tgtEl>
                                          <p:spTgt spid="47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19" dur="500"/>
                                        <p:tgtEl>
                                          <p:spTgt spid="47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23" dur="500"/>
                                        <p:tgtEl>
                                          <p:spTgt spid="475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1" name="Rectangle 1"/>
          <p:cNvSpPr>
            <a:spLocks noChangeArrowheads="1"/>
          </p:cNvSpPr>
          <p:nvPr/>
        </p:nvSpPr>
        <p:spPr bwMode="auto">
          <a:xfrm>
            <a:off x="3952875" y="243840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pic>
        <p:nvPicPr>
          <p:cNvPr id="4761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14401"/>
            <a:ext cx="7696200" cy="468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156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7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7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/>
                                  </p:end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47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7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1501"/>
            <a:ext cx="8229600" cy="1312863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ETIOPATOGENIA Y FISIOPATOLOGÍA</a:t>
            </a:r>
          </a:p>
        </p:txBody>
      </p:sp>
      <p:sp>
        <p:nvSpPr>
          <p:cNvPr id="477186" name="Rectangle 2"/>
          <p:cNvSpPr>
            <a:spLocks noGrp="1" noChangeArrowheads="1"/>
          </p:cNvSpPr>
          <p:nvPr>
            <p:ph idx="1"/>
          </p:nvPr>
        </p:nvSpPr>
        <p:spPr>
          <a:xfrm>
            <a:off x="858982" y="2097579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intraglomerular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factor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decisivo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el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expansión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mesangial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 el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daño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posterior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algunos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glomérulos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daño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irreversible de los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mismos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lleva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modificaciones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hemodinámicas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establece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mecanismo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autoperpetuación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independiente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modificaciones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78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500"/>
                                        <p:tgtEl>
                                          <p:spTgt spid="47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1000" fill="hold"/>
                                        <p:tgtEl>
                                          <p:spTgt spid="47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47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47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47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47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47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47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47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47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47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47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47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PATOGENIA</a:t>
            </a:r>
          </a:p>
        </p:txBody>
      </p:sp>
      <p:sp>
        <p:nvSpPr>
          <p:cNvPr id="478210" name="Rectangle 2"/>
          <p:cNvSpPr>
            <a:spLocks noGrp="1" noChangeArrowheads="1"/>
          </p:cNvSpPr>
          <p:nvPr>
            <p:ph idx="1"/>
          </p:nvPr>
        </p:nvSpPr>
        <p:spPr>
          <a:xfrm>
            <a:off x="1436716" y="1462000"/>
            <a:ext cx="7772400" cy="5086350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mecanismos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patogénicos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ND son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Glucosilación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enzimática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proteínas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Acumulación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sorbitol en DBT mal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controlada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Glucotoxicidad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directa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células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endoteliales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Hiperflujo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hipertensión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glomerular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Alteración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cotransporte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Na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3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 additive="repl">
                                        <p:cTn id="7" dur="500"/>
                                        <p:tgtEl>
                                          <p:spTgt spid="47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1" dur="500"/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4" dur="500"/>
                                        <p:tgtEl>
                                          <p:spTgt spid="47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7" dur="500"/>
                                        <p:tgtEl>
                                          <p:spTgt spid="47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0" dur="500"/>
                                        <p:tgtEl>
                                          <p:spTgt spid="478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3" dur="500"/>
                                        <p:tgtEl>
                                          <p:spTgt spid="478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6" dur="500"/>
                                        <p:tgtEl>
                                          <p:spTgt spid="478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1128</Words>
  <Application>Microsoft Office PowerPoint</Application>
  <PresentationFormat>Panorámica</PresentationFormat>
  <Paragraphs>207</Paragraphs>
  <Slides>33</Slides>
  <Notes>33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0</vt:i4>
      </vt:variant>
      <vt:variant>
        <vt:lpstr>Títulos de diapositiva</vt:lpstr>
      </vt:variant>
      <vt:variant>
        <vt:i4>33</vt:i4>
      </vt:variant>
    </vt:vector>
  </HeadingPairs>
  <TitlesOfParts>
    <vt:vector size="43" baseType="lpstr">
      <vt:lpstr>Arial</vt:lpstr>
      <vt:lpstr>Calibri</vt:lpstr>
      <vt:lpstr>Lucida Grande</vt:lpstr>
      <vt:lpstr>Lucida Sans Unicode</vt:lpstr>
      <vt:lpstr>Tahoma</vt:lpstr>
      <vt:lpstr>Times New Roman</vt:lpstr>
      <vt:lpstr>Trebuchet MS</vt:lpstr>
      <vt:lpstr>Wingdings</vt:lpstr>
      <vt:lpstr>Wingdings 3</vt:lpstr>
      <vt:lpstr>Faceta</vt:lpstr>
      <vt:lpstr>Presentación de PowerPoint</vt:lpstr>
      <vt:lpstr>La nefropatía es una complicación: 30 % de los casos de la DBT tipo I y. 20% de los pacientes con DBT tipo II   Es común en los individuos de raza negra con DBT tipo II  que en los de raza blanca.</vt:lpstr>
      <vt:lpstr>FACTORES DE RIESGO DE DIABETES</vt:lpstr>
      <vt:lpstr>  NEFROPATÍA DIABÉTICA  </vt:lpstr>
      <vt:lpstr>ETIOPATOGENIA Y FISIOPATOLOGÍA</vt:lpstr>
      <vt:lpstr>ETIOPATOGENIA Y FISIOPATOLOGÍA</vt:lpstr>
      <vt:lpstr>Presentación de PowerPoint</vt:lpstr>
      <vt:lpstr>ETIOPATOGENIA Y FISIOPATOLOGÍA</vt:lpstr>
      <vt:lpstr>PATOGENIA</vt:lpstr>
      <vt:lpstr>SÍNTOMAS</vt:lpstr>
      <vt:lpstr>SÍNTOMAS</vt:lpstr>
      <vt:lpstr>ESTADIOS DE LA NEFROPATIA DIABETICA</vt:lpstr>
      <vt:lpstr>EXÁMENES     </vt:lpstr>
      <vt:lpstr>EXAMENES</vt:lpstr>
      <vt:lpstr>DIAGNÓSTICO DE LA NEFROPATIA DIABETICA</vt:lpstr>
      <vt:lpstr>                 DIAGNÓSTICO</vt:lpstr>
      <vt:lpstr>   DIAGNÓSTICO</vt:lpstr>
      <vt:lpstr>TRATAMIENTO</vt:lpstr>
      <vt:lpstr>BLOQUEADORES DE LOS CANALES DE Ca.</vt:lpstr>
      <vt:lpstr>ANTAGONISTAS DE LOS RECEPTORES DE ANGIOTENSINA II (ARA 2) </vt:lpstr>
      <vt:lpstr>TRATAMIENTO SUSTITUTIVO RENAL (TSR) </vt:lpstr>
      <vt:lpstr>HEMODIALISIS</vt:lpstr>
      <vt:lpstr>     HEMODIALISIS</vt:lpstr>
      <vt:lpstr>TRANSPLANTE EN EL PACIENTE DIABETICO </vt:lpstr>
      <vt:lpstr>Presentación de PowerPoint</vt:lpstr>
      <vt:lpstr>CONTROL DE LA OBESIDAD </vt:lpstr>
      <vt:lpstr>TTO. DE LA HIPERGLUCEMIA  </vt:lpstr>
      <vt:lpstr>TTO. DE LA HIPERGLUCEMIA  </vt:lpstr>
      <vt:lpstr>TTO. DE LA HIPERGLUCEMIA</vt:lpstr>
      <vt:lpstr>TTO. DE LA HIPERGLUCEMIA</vt:lpstr>
      <vt:lpstr>TRATAMIENTO DE LA HIPERLIPEMIA</vt:lpstr>
      <vt:lpstr>PROBABILIDAD DESARROLLAR NEFROPATIA DIABETICA</vt:lpstr>
      <vt:lpstr>COMPLICACIONES   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2020-04-14T19:23:24Z</dcterms:created>
  <dcterms:modified xsi:type="dcterms:W3CDTF">2022-04-12T22:21:21Z</dcterms:modified>
</cp:coreProperties>
</file>