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E1656-26C7-48FA-91FD-D7ADFCAD3581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44FE7-ABC7-48B6-A911-4A18B82BAC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0511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93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89293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89293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89293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C3795AA-C80F-4A14-89B2-F3AF33663AAD}" type="slidenum">
              <a:rPr lang="es-ES_tradnl" altLang="es-ES"/>
              <a:pPr/>
              <a:t>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144593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1136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1136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1136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8AA5D75-AB24-4CF0-8E3D-18F193E4F141}" type="slidenum">
              <a:rPr lang="es-ES_tradnl" altLang="es-ES"/>
              <a:pPr/>
              <a:t>10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671197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1341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1341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1341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086117E-4BCC-4F0C-A1B0-397B32392F1E}" type="slidenum">
              <a:rPr lang="es-ES_tradnl" altLang="es-ES"/>
              <a:pPr/>
              <a:t>11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9183465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45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1545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1546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1546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B2ADC02-BF8F-41E2-B9C5-FE3B1B3CBC7E}" type="slidenum">
              <a:rPr lang="es-ES_tradnl" altLang="es-ES"/>
              <a:pPr/>
              <a:t>12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117246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50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17507" name="Text Box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29200" cy="4475163"/>
          </a:xfrm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mtClean="0">
                <a:latin typeface="Arial" panose="020B0604020202020204" pitchFamily="34" charset="0"/>
                <a:cs typeface="Lucida Sans Unicode" panose="020B0602030504020204" pitchFamily="34" charset="0"/>
              </a:rPr>
              <a:t>Retinopatia diabética para no hacer la biopsia ya que se confirma la ND</a:t>
            </a:r>
          </a:p>
        </p:txBody>
      </p:sp>
      <p:sp>
        <p:nvSpPr>
          <p:cNvPr id="91750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1750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1D49663-A450-40EF-8A0E-58E67E31D0EE}" type="slidenum">
              <a:rPr lang="es-ES_tradnl" altLang="es-ES"/>
              <a:pPr/>
              <a:t>13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3766942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1955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1955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1955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35E2DF9-0FF5-4570-B577-EC62B8A5CF40}" type="slidenum">
              <a:rPr lang="es-ES_tradnl" altLang="es-ES"/>
              <a:pPr/>
              <a:t>14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9700823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2160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2160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2160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F6FAD14-C265-4720-BEF9-D8B5D1511E02}" type="slidenum">
              <a:rPr lang="es-ES_tradnl" altLang="es-ES"/>
              <a:pPr/>
              <a:t>15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950877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2365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2365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2365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727E93B-0506-410C-89CB-C75FA6B25D79}" type="slidenum">
              <a:rPr lang="es-ES_tradnl" altLang="es-ES"/>
              <a:pPr/>
              <a:t>16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5769716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2569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2570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2570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B137E2C-17E5-45BD-96E4-E618966608BE}" type="slidenum">
              <a:rPr lang="es-ES_tradnl" altLang="es-ES"/>
              <a:pPr/>
              <a:t>17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3365875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277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2774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2774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9937D20-A5E2-4843-902D-F240404E9CD3}" type="slidenum">
              <a:rPr lang="es-ES_tradnl" altLang="es-ES"/>
              <a:pPr/>
              <a:t>18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2630271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2979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2979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2979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BA154ED-42E4-4878-BCAB-0E97309D971F}" type="slidenum">
              <a:rPr lang="es-ES_tradnl" altLang="es-ES"/>
              <a:pPr/>
              <a:t>19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624782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97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89497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89498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89498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78009DE-0FFA-4684-AD94-C51586D300E9}" type="slidenum">
              <a:rPr lang="es-ES_tradnl" altLang="es-ES"/>
              <a:pPr/>
              <a:t>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5385525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3184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3184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3184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042F8E0-99BC-4D90-9B86-D2F3FB7D5114}" type="slidenum">
              <a:rPr lang="es-ES_tradnl" altLang="es-ES"/>
              <a:pPr/>
              <a:t>20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6554828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3389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3389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3389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C4ED1BE-2500-429B-AFC5-2503D3DD5434}" type="slidenum">
              <a:rPr lang="es-ES_tradnl" altLang="es-ES"/>
              <a:pPr/>
              <a:t>21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0882685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3593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3594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3594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CA25AA6-785E-48FD-9C97-BECC36270DD3}" type="slidenum">
              <a:rPr lang="es-ES_tradnl" altLang="es-ES"/>
              <a:pPr/>
              <a:t>22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4442907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3798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3798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3798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7EC0BD8-B09A-4296-BD89-93F7A34B4F33}" type="slidenum">
              <a:rPr lang="es-ES_tradnl" altLang="es-ES"/>
              <a:pPr/>
              <a:t>23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7960613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4003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4003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4003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05DFFBB-FA4A-420A-B1B7-2FAFED233235}" type="slidenum">
              <a:rPr lang="es-ES_tradnl" altLang="es-ES"/>
              <a:pPr/>
              <a:t>24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7528389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4208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4208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4208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88D6BC1-310B-4E70-A592-17C9C13C390C}" type="slidenum">
              <a:rPr lang="es-ES_tradnl" altLang="es-ES"/>
              <a:pPr/>
              <a:t>25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9336363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4413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4413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4413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94EB7ED-6FFA-47E9-BC9B-34542768952D}" type="slidenum">
              <a:rPr lang="es-ES_tradnl" altLang="es-ES"/>
              <a:pPr/>
              <a:t>26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2089948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17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4617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4618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4618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FB5D7ED-7A85-4559-9311-321799530971}" type="slidenum">
              <a:rPr lang="es-ES_tradnl" altLang="es-ES"/>
              <a:pPr/>
              <a:t>27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431063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4822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4822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4822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B675F1C-A0EA-477E-B4F4-BC82CD2495D8}" type="slidenum">
              <a:rPr lang="es-ES_tradnl" altLang="es-ES"/>
              <a:pPr/>
              <a:t>28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5673511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27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5027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5027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5027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4E418FB-93A1-4868-AFD4-4B900E4C2027}" type="slidenum">
              <a:rPr lang="es-ES_tradnl" altLang="es-ES"/>
              <a:pPr/>
              <a:t>29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152324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02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89702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89702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89702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8F57EB6-00F1-43C0-B89E-573332B9A6EF}" type="slidenum">
              <a:rPr lang="es-ES_tradnl" altLang="es-ES"/>
              <a:pPr/>
              <a:t>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8858611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5232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5232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5232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007A8AC-C168-40B1-A879-5BB618D6784B}" type="slidenum">
              <a:rPr lang="es-ES_tradnl" altLang="es-ES"/>
              <a:pPr/>
              <a:t>30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4814402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543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5437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5437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0B466F4-6FD9-4FB5-B59D-4A63FEED6DAD}" type="slidenum">
              <a:rPr lang="es-ES_tradnl" altLang="es-ES"/>
              <a:pPr/>
              <a:t>31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465640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5641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5642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5642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39B9490-4167-4E51-A99E-C1B0B4808A4D}" type="slidenum">
              <a:rPr lang="es-ES_tradnl" altLang="es-ES"/>
              <a:pPr/>
              <a:t>32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410116780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584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5846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5846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891C5F3-6502-47A5-83D7-9DBEDC291321}" type="slidenum">
              <a:rPr lang="es-ES_tradnl" altLang="es-ES"/>
              <a:pPr/>
              <a:t>33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304994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07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89907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89907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89907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EF34296-AFDB-44BE-BE2D-816EAC494E8A}" type="slidenum">
              <a:rPr lang="es-ES_tradnl" altLang="es-ES"/>
              <a:pPr/>
              <a:t>4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749811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0112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0112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0112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E4E7EED-FBCE-4FBD-B1E9-501D935E3922}" type="slidenum">
              <a:rPr lang="es-ES_tradnl" altLang="es-ES"/>
              <a:pPr/>
              <a:t>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330828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031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0317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0317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FDE27A7-8FA8-4B24-A107-F7A6E9A64387}" type="slidenum">
              <a:rPr lang="es-ES_tradnl" altLang="es-ES"/>
              <a:pPr/>
              <a:t>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558168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0521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0522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0522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C21EF96-491A-4604-850A-A1F4FA257C5A}" type="slidenum">
              <a:rPr lang="es-ES_tradnl" altLang="es-ES"/>
              <a:pPr/>
              <a:t>7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067510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26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07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0726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0726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F843D86-991B-4FBB-8071-4BB5E2EF5F11}" type="slidenum">
              <a:rPr lang="es-ES_tradnl" altLang="es-ES"/>
              <a:pPr/>
              <a:t>8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347596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90931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0931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90931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BF6BD46-96CB-41D3-916D-032B6AC14800}" type="slidenum">
              <a:rPr lang="es-ES_tradnl" altLang="es-ES"/>
              <a:pPr/>
              <a:t>9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503877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CBC2-FD79-4215-9D0E-FFC4C8CF01E9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DC34-B923-46C6-8CA6-42954180F0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800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CBC2-FD79-4215-9D0E-FFC4C8CF01E9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DC34-B923-46C6-8CA6-42954180F0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556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CBC2-FD79-4215-9D0E-FFC4C8CF01E9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DC34-B923-46C6-8CA6-42954180F010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420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CBC2-FD79-4215-9D0E-FFC4C8CF01E9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DC34-B923-46C6-8CA6-42954180F0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2404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CBC2-FD79-4215-9D0E-FFC4C8CF01E9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DC34-B923-46C6-8CA6-42954180F010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0274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CBC2-FD79-4215-9D0E-FFC4C8CF01E9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DC34-B923-46C6-8CA6-42954180F0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9912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CBC2-FD79-4215-9D0E-FFC4C8CF01E9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DC34-B923-46C6-8CA6-42954180F0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3478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CBC2-FD79-4215-9D0E-FFC4C8CF01E9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DC34-B923-46C6-8CA6-42954180F0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8127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eño personaliza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28588"/>
            <a:ext cx="10947400" cy="1433512"/>
          </a:xfrm>
        </p:spPr>
        <p:txBody>
          <a:bodyPr/>
          <a:lstStyle/>
          <a:p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4B10FF55-EDB7-4058-8371-C617FB485CF7}" type="datetime1">
              <a:rPr lang="es-ES" altLang="en-US"/>
              <a:pPr/>
              <a:t>12/04/2022</a:t>
            </a:fld>
            <a:endParaRPr lang="es-ES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E0EF7D-3F4E-462F-9EBD-9DD1670BD243}" type="slidenum">
              <a:rPr lang="en-GB" altLang="es-ES"/>
              <a:pPr/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52074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CBC2-FD79-4215-9D0E-FFC4C8CF01E9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DC34-B923-46C6-8CA6-42954180F0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270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CBC2-FD79-4215-9D0E-FFC4C8CF01E9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DC34-B923-46C6-8CA6-42954180F0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636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CBC2-FD79-4215-9D0E-FFC4C8CF01E9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DC34-B923-46C6-8CA6-42954180F0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839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CBC2-FD79-4215-9D0E-FFC4C8CF01E9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DC34-B923-46C6-8CA6-42954180F0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159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CBC2-FD79-4215-9D0E-FFC4C8CF01E9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DC34-B923-46C6-8CA6-42954180F0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3685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CBC2-FD79-4215-9D0E-FFC4C8CF01E9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DC34-B923-46C6-8CA6-42954180F0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266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CBC2-FD79-4215-9D0E-FFC4C8CF01E9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DC34-B923-46C6-8CA6-42954180F0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455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CBC2-FD79-4215-9D0E-FFC4C8CF01E9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DC34-B923-46C6-8CA6-42954180F0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361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1CBC2-FD79-4215-9D0E-FFC4C8CF01E9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10BDC34-B923-46C6-8CA6-42954180F0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1116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Imagen:Spurintrac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0017" name="Picture 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13" y="3014570"/>
            <a:ext cx="4895850" cy="334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1906" name="Text Box 2"/>
          <p:cNvSpPr txBox="1">
            <a:spLocks noChangeArrowheads="1"/>
          </p:cNvSpPr>
          <p:nvPr/>
        </p:nvSpPr>
        <p:spPr bwMode="auto">
          <a:xfrm>
            <a:off x="1042100" y="1880392"/>
            <a:ext cx="10107800" cy="771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500"/>
              </a:spcBef>
              <a:buSzPct val="100000"/>
            </a:pPr>
            <a:r>
              <a:rPr lang="en-GB" altLang="es-ES" sz="4400" dirty="0">
                <a:solidFill>
                  <a:srgbClr val="000000"/>
                </a:solidFill>
              </a:rPr>
              <a:t>(ENFERMEDAD RENAL DIABÉTICA)</a:t>
            </a:r>
            <a:r>
              <a:rPr lang="ar-SA" altLang="es-ES" sz="4400" dirty="0">
                <a:solidFill>
                  <a:srgbClr val="000000"/>
                </a:solidFill>
              </a:rPr>
              <a:t>‏</a:t>
            </a:r>
            <a:endParaRPr lang="en-GB" altLang="es-ES" sz="4400" dirty="0">
              <a:solidFill>
                <a:srgbClr val="000000"/>
              </a:solidFill>
            </a:endParaRPr>
          </a:p>
        </p:txBody>
      </p:sp>
      <p:sp>
        <p:nvSpPr>
          <p:cNvPr id="891907" name="WordArt 3"/>
          <p:cNvSpPr>
            <a:spLocks noChangeArrowheads="1" noChangeShapeType="1" noTextEdit="1"/>
          </p:cNvSpPr>
          <p:nvPr/>
        </p:nvSpPr>
        <p:spPr bwMode="auto">
          <a:xfrm>
            <a:off x="2820194" y="581213"/>
            <a:ext cx="6551613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NEFROPATÍA DIABÉTICA</a:t>
            </a:r>
          </a:p>
        </p:txBody>
      </p:sp>
    </p:spTree>
    <p:extLst>
      <p:ext uri="{BB962C8B-B14F-4D97-AF65-F5344CB8AC3E}">
        <p14:creationId xmlns:p14="http://schemas.microsoft.com/office/powerpoint/2010/main" val="40849485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70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70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SÍNTOMAS</a:t>
            </a:r>
          </a:p>
        </p:txBody>
      </p:sp>
      <p:sp>
        <p:nvSpPr>
          <p:cNvPr id="479234" name="Rectangle 2"/>
          <p:cNvSpPr>
            <a:spLocks noGrp="1" noChangeArrowheads="1"/>
          </p:cNvSpPr>
          <p:nvPr>
            <p:ph idx="1"/>
          </p:nvPr>
        </p:nvSpPr>
        <p:spPr>
          <a:xfrm>
            <a:off x="860868" y="1697414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Lucida Grande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asintomática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>
              <a:buFont typeface="Lucida Grande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4000" dirty="0" err="1">
                <a:latin typeface="Arial" panose="020B0604020202020204" pitchFamily="34" charset="0"/>
                <a:cs typeface="Arial" panose="020B0604020202020204" pitchFamily="34" charset="0"/>
              </a:rPr>
              <a:t>Edema</a:t>
            </a:r>
            <a:r>
              <a:rPr lang="en-GB" altLang="es-E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4000" dirty="0" err="1">
                <a:latin typeface="Arial" panose="020B0604020202020204" pitchFamily="34" charset="0"/>
                <a:cs typeface="Arial" panose="020B0604020202020204" pitchFamily="34" charset="0"/>
              </a:rPr>
              <a:t>alrededor</a:t>
            </a:r>
            <a:r>
              <a:rPr lang="en-GB" altLang="es-ES" sz="4000" dirty="0">
                <a:latin typeface="Arial" panose="020B0604020202020204" pitchFamily="34" charset="0"/>
                <a:cs typeface="Arial" panose="020B0604020202020204" pitchFamily="34" charset="0"/>
              </a:rPr>
              <a:t> de los </a:t>
            </a:r>
            <a:r>
              <a:rPr lang="en-GB" altLang="es-ES" sz="4000" dirty="0" err="1">
                <a:latin typeface="Arial" panose="020B0604020202020204" pitchFamily="34" charset="0"/>
                <a:cs typeface="Arial" panose="020B0604020202020204" pitchFamily="34" charset="0"/>
              </a:rPr>
              <a:t>ojos</a:t>
            </a:r>
            <a:r>
              <a:rPr lang="en-GB" altLang="es-ES" sz="40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GB" altLang="es-ES" sz="4000" dirty="0" err="1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en-GB" altLang="es-E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4000" dirty="0" err="1">
                <a:latin typeface="Arial" panose="020B0604020202020204" pitchFamily="34" charset="0"/>
                <a:cs typeface="Arial" panose="020B0604020202020204" pitchFamily="34" charset="0"/>
              </a:rPr>
              <a:t>mañanas</a:t>
            </a:r>
            <a:r>
              <a:rPr lang="en-GB" altLang="es-E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s-ES" sz="4000" dirty="0" err="1">
                <a:latin typeface="Arial" panose="020B0604020202020204" pitchFamily="34" charset="0"/>
                <a:cs typeface="Arial" panose="020B0604020202020204" pitchFamily="34" charset="0"/>
              </a:rPr>
              <a:t>posteriormente</a:t>
            </a:r>
            <a:r>
              <a:rPr lang="en-GB" altLang="es-ES" sz="4000" dirty="0">
                <a:latin typeface="Arial" panose="020B0604020202020204" pitchFamily="34" charset="0"/>
                <a:cs typeface="Arial" panose="020B0604020202020204" pitchFamily="34" charset="0"/>
              </a:rPr>
              <a:t> corporal </a:t>
            </a:r>
            <a:r>
              <a:rPr lang="en-GB" altLang="es-ES" sz="4000" dirty="0" err="1">
                <a:latin typeface="Arial" panose="020B0604020202020204" pitchFamily="34" charset="0"/>
                <a:cs typeface="Arial" panose="020B0604020202020204" pitchFamily="34" charset="0"/>
              </a:rPr>
              <a:t>generalizada</a:t>
            </a:r>
            <a:r>
              <a:rPr lang="en-GB" altLang="es-ES" sz="40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altLang="es-ES" sz="4000" dirty="0" err="1">
                <a:latin typeface="Arial" panose="020B0604020202020204" pitchFamily="34" charset="0"/>
                <a:cs typeface="Arial" panose="020B0604020202020204" pitchFamily="34" charset="0"/>
              </a:rPr>
              <a:t>disminución</a:t>
            </a:r>
            <a:r>
              <a:rPr lang="en-GB" altLang="es-ES" sz="4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4000" dirty="0" err="1">
                <a:latin typeface="Arial" panose="020B0604020202020204" pitchFamily="34" charset="0"/>
                <a:cs typeface="Arial" panose="020B0604020202020204" pitchFamily="34" charset="0"/>
              </a:rPr>
              <a:t>volumen</a:t>
            </a:r>
            <a:r>
              <a:rPr lang="en-GB" altLang="es-E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4000" dirty="0" err="1">
                <a:latin typeface="Arial" panose="020B0604020202020204" pitchFamily="34" charset="0"/>
                <a:cs typeface="Arial" panose="020B0604020202020204" pitchFamily="34" charset="0"/>
              </a:rPr>
              <a:t>urinario</a:t>
            </a:r>
            <a:r>
              <a:rPr lang="en-GB" altLang="es-E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57586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7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7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47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47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47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479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479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479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SÍNTOMAS</a:t>
            </a:r>
          </a:p>
        </p:txBody>
      </p:sp>
      <p:sp>
        <p:nvSpPr>
          <p:cNvPr id="480258" name="Rectangle 2"/>
          <p:cNvSpPr>
            <a:spLocks noGrp="1" noChangeArrowheads="1"/>
          </p:cNvSpPr>
          <p:nvPr>
            <p:ph idx="1"/>
          </p:nvPr>
        </p:nvSpPr>
        <p:spPr>
          <a:xfrm>
            <a:off x="2095500" y="1357313"/>
            <a:ext cx="7772400" cy="4724400"/>
          </a:xfrm>
        </p:spPr>
        <p:txBody>
          <a:bodyPr>
            <a:normAutofit fontScale="85000" lnSpcReduction="20000"/>
          </a:bodyPr>
          <a:lstStyle/>
          <a:p>
            <a:pPr lvl="1" algn="just">
              <a:buFont typeface="Lucida Grande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altLang="es-ES" sz="3200" dirty="0" err="1"/>
              <a:t>Espuma</a:t>
            </a:r>
            <a:r>
              <a:rPr lang="en-GB" altLang="es-ES" sz="3200" dirty="0"/>
              <a:t> </a:t>
            </a:r>
            <a:r>
              <a:rPr lang="en-GB" altLang="es-ES" sz="3200" dirty="0" err="1"/>
              <a:t>excesiva</a:t>
            </a:r>
            <a:r>
              <a:rPr lang="en-GB" altLang="es-ES" sz="3200" dirty="0"/>
              <a:t> en la </a:t>
            </a:r>
            <a:r>
              <a:rPr lang="en-GB" altLang="es-ES" sz="3200" dirty="0" err="1"/>
              <a:t>orina</a:t>
            </a:r>
            <a:r>
              <a:rPr lang="en-GB" altLang="es-ES" sz="3200" dirty="0"/>
              <a:t> </a:t>
            </a:r>
          </a:p>
          <a:p>
            <a:pPr lvl="1" algn="just">
              <a:buFont typeface="Lucida Grande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altLang="es-ES" sz="3200" dirty="0" err="1"/>
              <a:t>Aumento</a:t>
            </a:r>
            <a:r>
              <a:rPr lang="en-GB" altLang="es-ES" sz="3200" dirty="0"/>
              <a:t> de peso(</a:t>
            </a:r>
            <a:r>
              <a:rPr lang="en-GB" altLang="es-ES" sz="3200" dirty="0" err="1"/>
              <a:t>por</a:t>
            </a:r>
            <a:r>
              <a:rPr lang="en-GB" altLang="es-ES" sz="3200" dirty="0"/>
              <a:t> la </a:t>
            </a:r>
            <a:r>
              <a:rPr lang="en-GB" altLang="es-ES" sz="3200" dirty="0" err="1"/>
              <a:t>acumulación</a:t>
            </a:r>
            <a:r>
              <a:rPr lang="en-GB" altLang="es-ES" sz="3200" dirty="0"/>
              <a:t> de </a:t>
            </a:r>
            <a:r>
              <a:rPr lang="en-GB" altLang="es-ES" sz="3200" dirty="0" err="1"/>
              <a:t>líquido</a:t>
            </a:r>
            <a:r>
              <a:rPr lang="en-GB" altLang="es-ES" sz="3200" dirty="0"/>
              <a:t>) </a:t>
            </a:r>
          </a:p>
          <a:p>
            <a:pPr lvl="1" algn="just">
              <a:buFont typeface="Lucida Grande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altLang="es-ES" sz="3200" dirty="0" err="1"/>
              <a:t>Edema</a:t>
            </a:r>
            <a:r>
              <a:rPr lang="en-GB" altLang="es-ES" sz="3200" dirty="0"/>
              <a:t> de </a:t>
            </a:r>
            <a:r>
              <a:rPr lang="en-GB" altLang="es-ES" sz="3200" dirty="0" err="1"/>
              <a:t>las</a:t>
            </a:r>
            <a:r>
              <a:rPr lang="en-GB" altLang="es-ES" sz="3200" dirty="0"/>
              <a:t> </a:t>
            </a:r>
            <a:r>
              <a:rPr lang="en-GB" altLang="es-ES" sz="3200" dirty="0" err="1"/>
              <a:t>piernas</a:t>
            </a:r>
            <a:endParaRPr lang="en-GB" altLang="es-ES" sz="3200" dirty="0"/>
          </a:p>
          <a:p>
            <a:pPr lvl="1" algn="just">
              <a:buFont typeface="Lucida Grande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altLang="es-ES" sz="3200" dirty="0" err="1"/>
              <a:t>Pérdida</a:t>
            </a:r>
            <a:r>
              <a:rPr lang="en-GB" altLang="es-ES" sz="3200" dirty="0"/>
              <a:t> del </a:t>
            </a:r>
            <a:r>
              <a:rPr lang="en-GB" altLang="es-ES" sz="3200" dirty="0" err="1"/>
              <a:t>apetito</a:t>
            </a:r>
            <a:endParaRPr lang="en-GB" altLang="es-ES" sz="3200" dirty="0"/>
          </a:p>
          <a:p>
            <a:pPr lvl="1" algn="just">
              <a:buFont typeface="Lucida Grande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altLang="es-ES" sz="3200" dirty="0" err="1"/>
              <a:t>Náuseas</a:t>
            </a:r>
            <a:r>
              <a:rPr lang="en-GB" altLang="es-ES" sz="3200" dirty="0"/>
              <a:t> y </a:t>
            </a:r>
            <a:r>
              <a:rPr lang="en-GB" altLang="es-ES" sz="3200" dirty="0" err="1"/>
              <a:t>vómitos</a:t>
            </a:r>
            <a:r>
              <a:rPr lang="en-GB" altLang="es-ES" sz="3200" dirty="0"/>
              <a:t> </a:t>
            </a:r>
          </a:p>
          <a:p>
            <a:pPr lvl="1" algn="just">
              <a:buFont typeface="Lucida Grande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altLang="es-ES" sz="3200" dirty="0" err="1"/>
              <a:t>Sensación</a:t>
            </a:r>
            <a:r>
              <a:rPr lang="en-GB" altLang="es-ES" sz="3200" dirty="0"/>
              <a:t> de </a:t>
            </a:r>
            <a:r>
              <a:rPr lang="en-GB" altLang="es-ES" sz="3200" dirty="0" err="1"/>
              <a:t>malestar</a:t>
            </a:r>
            <a:r>
              <a:rPr lang="en-GB" altLang="es-ES" sz="3200" dirty="0"/>
              <a:t> general </a:t>
            </a:r>
          </a:p>
          <a:p>
            <a:pPr lvl="1" algn="just">
              <a:buFont typeface="Lucida Grande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altLang="es-ES" sz="3200" dirty="0" err="1"/>
              <a:t>Fatiga</a:t>
            </a:r>
            <a:r>
              <a:rPr lang="en-GB" altLang="es-ES" sz="3200" dirty="0"/>
              <a:t> </a:t>
            </a:r>
          </a:p>
          <a:p>
            <a:pPr lvl="1" algn="just">
              <a:buFont typeface="Lucida Grande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altLang="es-ES" sz="3200" dirty="0" err="1"/>
              <a:t>cefalea</a:t>
            </a:r>
            <a:endParaRPr lang="en-GB" altLang="es-ES" sz="3200" dirty="0"/>
          </a:p>
          <a:p>
            <a:pPr lvl="1" algn="just">
              <a:buFont typeface="Lucida Grande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altLang="es-ES" sz="3200" dirty="0" err="1"/>
              <a:t>Prurito</a:t>
            </a:r>
            <a:r>
              <a:rPr lang="en-GB" altLang="es-ES" sz="3200" dirty="0"/>
              <a:t> </a:t>
            </a:r>
            <a:r>
              <a:rPr lang="en-GB" altLang="es-ES" sz="3200" dirty="0" err="1"/>
              <a:t>generalizado</a:t>
            </a:r>
            <a:r>
              <a:rPr lang="en-GB" altLang="es-ES" sz="3200" dirty="0"/>
              <a:t> </a:t>
            </a:r>
          </a:p>
        </p:txBody>
      </p:sp>
      <p:pic>
        <p:nvPicPr>
          <p:cNvPr id="48025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171" y="4330672"/>
            <a:ext cx="1871662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00116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8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8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2" dur="500"/>
                                        <p:tgtEl>
                                          <p:spTgt spid="480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5" dur="500"/>
                                        <p:tgtEl>
                                          <p:spTgt spid="480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8" dur="500"/>
                                        <p:tgtEl>
                                          <p:spTgt spid="480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21" dur="500"/>
                                        <p:tgtEl>
                                          <p:spTgt spid="480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24" dur="500"/>
                                        <p:tgtEl>
                                          <p:spTgt spid="480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27" dur="500"/>
                                        <p:tgtEl>
                                          <p:spTgt spid="4802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30" dur="500"/>
                                        <p:tgtEl>
                                          <p:spTgt spid="4802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33" dur="500"/>
                                        <p:tgtEl>
                                          <p:spTgt spid="4802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36" dur="500"/>
                                        <p:tgtEl>
                                          <p:spTgt spid="4802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0" dur="500"/>
                                        <p:tgtEl>
                                          <p:spTgt spid="48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1" name="Rectangle 1"/>
          <p:cNvSpPr>
            <a:spLocks noGrp="1" noChangeArrowheads="1"/>
          </p:cNvSpPr>
          <p:nvPr>
            <p:ph type="title"/>
          </p:nvPr>
        </p:nvSpPr>
        <p:spPr>
          <a:xfrm>
            <a:off x="1798320" y="487363"/>
            <a:ext cx="8229600" cy="703262"/>
          </a:xfrm>
        </p:spPr>
        <p:txBody>
          <a:bodyPr>
            <a:normAutofit fontScale="90000"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ESTADIOS DE LA NEFROPATIA DIABETICA</a:t>
            </a:r>
          </a:p>
        </p:txBody>
      </p:sp>
      <p:sp>
        <p:nvSpPr>
          <p:cNvPr id="481282" name="Rectangle 2"/>
          <p:cNvSpPr>
            <a:spLocks noGrp="1" noChangeArrowheads="1"/>
          </p:cNvSpPr>
          <p:nvPr>
            <p:ph idx="1"/>
          </p:nvPr>
        </p:nvSpPr>
        <p:spPr>
          <a:xfrm>
            <a:off x="2063750" y="1982788"/>
            <a:ext cx="8077200" cy="5160962"/>
          </a:xfrm>
        </p:spPr>
        <p:txBody>
          <a:bodyPr/>
          <a:lstStyle/>
          <a:p>
            <a:pPr algn="just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    La </a:t>
            </a:r>
            <a:r>
              <a:rPr lang="en-GB" altLang="es-ES" dirty="0" err="1" smtClean="0"/>
              <a:t>más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utilizada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es</a:t>
            </a:r>
            <a:r>
              <a:rPr lang="en-GB" altLang="es-ES" dirty="0" smtClean="0"/>
              <a:t> la </a:t>
            </a:r>
            <a:r>
              <a:rPr lang="en-GB" altLang="es-ES" i="1" dirty="0" smtClean="0"/>
              <a:t>MOGENSEN</a:t>
            </a:r>
            <a:r>
              <a:rPr lang="en-GB" altLang="es-ES" dirty="0" smtClean="0"/>
              <a:t> divide en </a:t>
            </a:r>
            <a:r>
              <a:rPr lang="en-GB" altLang="es-ES" dirty="0" err="1" smtClean="0"/>
              <a:t>cinco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etapas</a:t>
            </a:r>
            <a:r>
              <a:rPr lang="en-GB" altLang="es-ES" dirty="0" smtClean="0"/>
              <a:t>: </a:t>
            </a:r>
          </a:p>
          <a:p>
            <a:pPr algn="just">
              <a:buFont typeface="Wingdings" panose="05000000000000000000" pitchFamily="2" charset="2"/>
              <a:buChar char="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Etapa</a:t>
            </a:r>
            <a:r>
              <a:rPr lang="en-GB" altLang="es-ES" dirty="0" smtClean="0"/>
              <a:t> I: </a:t>
            </a:r>
            <a:r>
              <a:rPr lang="en-GB" altLang="es-ES" i="1" dirty="0" err="1" smtClean="0">
                <a:cs typeface="Arial" panose="020B0604020202020204" pitchFamily="34" charset="0"/>
              </a:rPr>
              <a:t>Hipertrofia</a:t>
            </a:r>
            <a:r>
              <a:rPr lang="en-GB" altLang="es-ES" i="1" dirty="0" smtClean="0">
                <a:cs typeface="Arial" panose="020B0604020202020204" pitchFamily="34" charset="0"/>
              </a:rPr>
              <a:t> renal- </a:t>
            </a:r>
            <a:r>
              <a:rPr lang="en-GB" altLang="es-ES" i="1" dirty="0" err="1" smtClean="0">
                <a:cs typeface="Arial" panose="020B0604020202020204" pitchFamily="34" charset="0"/>
              </a:rPr>
              <a:t>Hiperfunción</a:t>
            </a:r>
            <a:endParaRPr lang="en-GB" altLang="es-ES" i="1" dirty="0" smtClean="0"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Etapa</a:t>
            </a:r>
            <a:r>
              <a:rPr lang="en-GB" altLang="es-ES" dirty="0" smtClean="0"/>
              <a:t> II: </a:t>
            </a:r>
            <a:r>
              <a:rPr lang="en-GB" altLang="es-ES" i="1" dirty="0" err="1" smtClean="0">
                <a:cs typeface="Arial" panose="020B0604020202020204" pitchFamily="34" charset="0"/>
              </a:rPr>
              <a:t>Lesión</a:t>
            </a:r>
            <a:r>
              <a:rPr lang="en-GB" altLang="es-ES" i="1" dirty="0" smtClean="0">
                <a:cs typeface="Arial" panose="020B0604020202020204" pitchFamily="34" charset="0"/>
              </a:rPr>
              <a:t> renal sin </a:t>
            </a:r>
            <a:r>
              <a:rPr lang="en-GB" altLang="es-ES" i="1" dirty="0" err="1" smtClean="0">
                <a:cs typeface="Arial" panose="020B0604020202020204" pitchFamily="34" charset="0"/>
              </a:rPr>
              <a:t>signos</a:t>
            </a:r>
            <a:r>
              <a:rPr lang="en-GB" altLang="es-ES" i="1" dirty="0" smtClean="0">
                <a:cs typeface="Arial" panose="020B0604020202020204" pitchFamily="34" charset="0"/>
              </a:rPr>
              <a:t> </a:t>
            </a:r>
            <a:r>
              <a:rPr lang="en-GB" altLang="es-ES" i="1" dirty="0" err="1" smtClean="0">
                <a:cs typeface="Arial" panose="020B0604020202020204" pitchFamily="34" charset="0"/>
              </a:rPr>
              <a:t>clínicos</a:t>
            </a:r>
            <a:endParaRPr lang="en-GB" altLang="es-ES" i="1" dirty="0" smtClean="0"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Etapa</a:t>
            </a:r>
            <a:r>
              <a:rPr lang="en-GB" altLang="es-ES" dirty="0" smtClean="0"/>
              <a:t> III: </a:t>
            </a:r>
            <a:r>
              <a:rPr lang="en-GB" altLang="es-ES" i="1" dirty="0" err="1" smtClean="0"/>
              <a:t>Nefropatía</a:t>
            </a:r>
            <a:r>
              <a:rPr lang="en-GB" altLang="es-ES" i="1" dirty="0" smtClean="0"/>
              <a:t> </a:t>
            </a:r>
            <a:r>
              <a:rPr lang="en-GB" altLang="es-ES" i="1" dirty="0" err="1" smtClean="0"/>
              <a:t>incipiente</a:t>
            </a:r>
            <a:endParaRPr lang="en-GB" altLang="es-ES" i="1" dirty="0" smtClean="0"/>
          </a:p>
          <a:p>
            <a:pPr algn="just">
              <a:buFont typeface="Wingdings" panose="05000000000000000000" pitchFamily="2" charset="2"/>
              <a:buChar char="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Etapa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IV:</a:t>
            </a:r>
            <a:r>
              <a:rPr lang="en-GB" altLang="es-ES" i="1" dirty="0" err="1" smtClean="0">
                <a:cs typeface="Arial" panose="020B0604020202020204" pitchFamily="34" charset="0"/>
              </a:rPr>
              <a:t>Nefropatía</a:t>
            </a:r>
            <a:r>
              <a:rPr lang="en-GB" altLang="es-ES" i="1" dirty="0" smtClean="0">
                <a:cs typeface="Arial" panose="020B0604020202020204" pitchFamily="34" charset="0"/>
              </a:rPr>
              <a:t> </a:t>
            </a:r>
            <a:r>
              <a:rPr lang="en-GB" altLang="es-ES" i="1" dirty="0" err="1" smtClean="0">
                <a:cs typeface="Arial" panose="020B0604020202020204" pitchFamily="34" charset="0"/>
              </a:rPr>
              <a:t>Diabética</a:t>
            </a:r>
            <a:r>
              <a:rPr lang="en-GB" altLang="es-ES" i="1" dirty="0" smtClean="0">
                <a:cs typeface="Arial" panose="020B0604020202020204" pitchFamily="34" charset="0"/>
              </a:rPr>
              <a:t> </a:t>
            </a:r>
            <a:r>
              <a:rPr lang="en-GB" altLang="es-ES" i="1" dirty="0" err="1" smtClean="0">
                <a:cs typeface="Arial" panose="020B0604020202020204" pitchFamily="34" charset="0"/>
              </a:rPr>
              <a:t>establecida</a:t>
            </a:r>
            <a:endParaRPr lang="en-GB" altLang="es-ES" i="1" dirty="0" smtClean="0"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Etapa</a:t>
            </a:r>
            <a:r>
              <a:rPr lang="en-GB" altLang="es-ES" dirty="0" smtClean="0"/>
              <a:t> V:</a:t>
            </a:r>
            <a:r>
              <a:rPr lang="en-GB" altLang="es-ES" i="1" dirty="0" smtClean="0">
                <a:cs typeface="Arial" panose="020B0604020202020204" pitchFamily="34" charset="0"/>
              </a:rPr>
              <a:t>Insuficiencia Renal Terminal </a:t>
            </a:r>
          </a:p>
          <a:p>
            <a:pPr algn="just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  <a:p>
            <a:pPr algn="just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  <a:p>
            <a:pPr algn="just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  <a:p>
            <a:pPr algn="just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  <a:p>
            <a:pPr algn="just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  <a:p>
            <a:pPr algn="just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23463183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48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1" dur="500"/>
                                        <p:tgtEl>
                                          <p:spTgt spid="48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5" dur="500"/>
                                        <p:tgtEl>
                                          <p:spTgt spid="481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" dur="500"/>
                                        <p:tgtEl>
                                          <p:spTgt spid="481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3" dur="500"/>
                                        <p:tgtEl>
                                          <p:spTgt spid="481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481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1" dur="500"/>
                                        <p:tgtEl>
                                          <p:spTgt spid="4812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5" name="Rectangle 1"/>
          <p:cNvSpPr>
            <a:spLocks noGrp="1" noChangeArrowheads="1"/>
          </p:cNvSpPr>
          <p:nvPr>
            <p:ph type="title"/>
          </p:nvPr>
        </p:nvSpPr>
        <p:spPr>
          <a:xfrm>
            <a:off x="1665317" y="403227"/>
            <a:ext cx="8229600" cy="1312862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EXÁMENES  </a:t>
            </a:r>
            <a:r>
              <a:rPr lang="en-GB" altLang="es-ES" sz="4000" dirty="0">
                <a:solidFill>
                  <a:schemeClr val="tx1"/>
                </a:solidFill>
              </a:rPr>
              <a:t>  </a:t>
            </a:r>
            <a:br>
              <a:rPr lang="en-GB" altLang="es-ES" sz="4000" dirty="0">
                <a:solidFill>
                  <a:schemeClr val="tx1"/>
                </a:solidFill>
              </a:rPr>
            </a:br>
            <a:endParaRPr lang="en-GB" altLang="es-ES" sz="4000" dirty="0">
              <a:solidFill>
                <a:schemeClr val="tx1"/>
              </a:solidFill>
            </a:endParaRPr>
          </a:p>
        </p:txBody>
      </p:sp>
      <p:sp>
        <p:nvSpPr>
          <p:cNvPr id="482306" name="Rectangle 2"/>
          <p:cNvSpPr>
            <a:spLocks noGrp="1" noChangeArrowheads="1"/>
          </p:cNvSpPr>
          <p:nvPr>
            <p:ph idx="1"/>
          </p:nvPr>
        </p:nvSpPr>
        <p:spPr>
          <a:xfrm>
            <a:off x="2024063" y="1716089"/>
            <a:ext cx="7772400" cy="4784725"/>
          </a:xfrm>
        </p:spPr>
        <p:txBody>
          <a:bodyPr/>
          <a:lstStyle/>
          <a:p>
            <a:pPr algn="just">
              <a:buFont typeface="Lucida Grande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Prueba</a:t>
            </a:r>
            <a:r>
              <a:rPr lang="en-GB" altLang="es-ES" dirty="0" smtClean="0"/>
              <a:t> de </a:t>
            </a:r>
            <a:r>
              <a:rPr lang="en-GB" altLang="es-ES" dirty="0" err="1" smtClean="0"/>
              <a:t>microalbuminuria</a:t>
            </a:r>
            <a:r>
              <a:rPr lang="en-GB" altLang="es-ES" dirty="0" smtClean="0"/>
              <a:t>: </a:t>
            </a:r>
            <a:r>
              <a:rPr lang="en-GB" altLang="es-ES" dirty="0" err="1" smtClean="0"/>
              <a:t>positiva</a:t>
            </a:r>
            <a:endParaRPr lang="en-GB" altLang="es-ES" dirty="0" smtClean="0"/>
          </a:p>
          <a:p>
            <a:pPr algn="just">
              <a:buFont typeface="Lucida Grande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Análisis</a:t>
            </a:r>
            <a:r>
              <a:rPr lang="en-GB" altLang="es-ES" dirty="0" smtClean="0"/>
              <a:t> de </a:t>
            </a:r>
            <a:r>
              <a:rPr lang="en-GB" altLang="es-ES" dirty="0" err="1" smtClean="0"/>
              <a:t>orina</a:t>
            </a:r>
            <a:r>
              <a:rPr lang="en-GB" altLang="es-ES" dirty="0" smtClean="0"/>
              <a:t> (proteinuria La </a:t>
            </a:r>
            <a:r>
              <a:rPr lang="en-GB" altLang="es-ES" dirty="0" err="1" smtClean="0"/>
              <a:t>creatinina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sérica</a:t>
            </a:r>
            <a:r>
              <a:rPr lang="en-GB" altLang="es-ES" dirty="0" smtClean="0"/>
              <a:t> y el BUN </a:t>
            </a:r>
            <a:r>
              <a:rPr lang="en-GB" altLang="es-ES" dirty="0" err="1" smtClean="0"/>
              <a:t>pueden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aumentar</a:t>
            </a:r>
            <a:r>
              <a:rPr lang="en-GB" altLang="es-ES" dirty="0" smtClean="0"/>
              <a:t> a </a:t>
            </a:r>
            <a:r>
              <a:rPr lang="en-GB" altLang="es-ES" dirty="0" err="1" smtClean="0"/>
              <a:t>medida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que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progresa</a:t>
            </a:r>
            <a:r>
              <a:rPr lang="en-GB" altLang="es-ES" dirty="0" smtClean="0"/>
              <a:t> el </a:t>
            </a:r>
            <a:r>
              <a:rPr lang="en-GB" altLang="es-ES" dirty="0" err="1" smtClean="0"/>
              <a:t>daño</a:t>
            </a:r>
            <a:r>
              <a:rPr lang="en-GB" altLang="es-ES" dirty="0" smtClean="0"/>
              <a:t> renal)</a:t>
            </a:r>
            <a:r>
              <a:rPr lang="ar-SA" altLang="es-ES" dirty="0" smtClean="0"/>
              <a:t>‏</a:t>
            </a:r>
            <a:endParaRPr lang="en-GB" altLang="es-ES" dirty="0" smtClean="0"/>
          </a:p>
          <a:p>
            <a:pPr algn="just">
              <a:buFont typeface="Lucida Grande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Biopsia</a:t>
            </a:r>
            <a:r>
              <a:rPr lang="en-GB" altLang="es-ES" dirty="0" smtClean="0"/>
              <a:t> renal para </a:t>
            </a:r>
            <a:r>
              <a:rPr lang="en-GB" altLang="es-ES" dirty="0" err="1" smtClean="0"/>
              <a:t>confirma</a:t>
            </a:r>
            <a:r>
              <a:rPr lang="en-GB" altLang="es-ES" dirty="0" smtClean="0"/>
              <a:t> el </a:t>
            </a:r>
            <a:r>
              <a:rPr lang="en-GB" altLang="es-ES" dirty="0" err="1" smtClean="0"/>
              <a:t>diagnóstico</a:t>
            </a:r>
            <a:endParaRPr lang="en-GB" altLang="es-ES" dirty="0" smtClean="0"/>
          </a:p>
          <a:p>
            <a:pPr algn="just">
              <a:buFont typeface="Lucida Grande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Retinopatía</a:t>
            </a:r>
            <a:r>
              <a:rPr lang="en-GB" altLang="es-ES" dirty="0" smtClean="0"/>
              <a:t>  </a:t>
            </a:r>
            <a:r>
              <a:rPr lang="en-GB" altLang="es-ES" dirty="0" err="1" smtClean="0"/>
              <a:t>diabética</a:t>
            </a:r>
            <a:endParaRPr lang="en-GB" altLang="es-ES" dirty="0" smtClean="0"/>
          </a:p>
        </p:txBody>
      </p:sp>
      <p:pic>
        <p:nvPicPr>
          <p:cNvPr id="48230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244" y="2908546"/>
            <a:ext cx="1281113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90748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8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8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48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48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48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48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6">
                                            <p:txEl>
                                              <p:charRg st="37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482306">
                                            <p:txEl>
                                              <p:charRg st="37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482306">
                                            <p:txEl>
                                              <p:charRg st="37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482306">
                                            <p:txEl>
                                              <p:charRg st="37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482306">
                                            <p:txEl>
                                              <p:charRg st="37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6">
                                            <p:txEl>
                                              <p:charRg st="151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1000" fill="hold"/>
                                        <p:tgtEl>
                                          <p:spTgt spid="482306">
                                            <p:txEl>
                                              <p:charRg st="151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482306">
                                            <p:txEl>
                                              <p:charRg st="151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482306">
                                            <p:txEl>
                                              <p:charRg st="151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482306">
                                            <p:txEl>
                                              <p:charRg st="151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6">
                                            <p:txEl>
                                              <p:charRg st="194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482306">
                                            <p:txEl>
                                              <p:charRg st="194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1000" fill="hold"/>
                                        <p:tgtEl>
                                          <p:spTgt spid="482306">
                                            <p:txEl>
                                              <p:charRg st="194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482306">
                                            <p:txEl>
                                              <p:charRg st="194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482306">
                                            <p:txEl>
                                              <p:charRg st="194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" dur="500" fill="hold"/>
                                        <p:tgtEl>
                                          <p:spTgt spid="48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48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52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577850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EXAMENES</a:t>
            </a:r>
          </a:p>
        </p:txBody>
      </p:sp>
      <p:sp>
        <p:nvSpPr>
          <p:cNvPr id="918530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1903413"/>
            <a:ext cx="8229600" cy="4525962"/>
          </a:xfrm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Proteinuria: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/>
              <a:t>&gt;200 mg/</a:t>
            </a:r>
            <a:r>
              <a:rPr lang="en-GB" altLang="es-ES" sz="3200" dirty="0" err="1"/>
              <a:t>litro</a:t>
            </a:r>
            <a:r>
              <a:rPr lang="en-GB" altLang="es-ES" sz="3200" dirty="0"/>
              <a:t> de </a:t>
            </a:r>
            <a:r>
              <a:rPr lang="en-GB" altLang="es-ES" sz="3200" dirty="0" err="1"/>
              <a:t>orina</a:t>
            </a:r>
            <a:r>
              <a:rPr lang="en-GB" altLang="es-ES" sz="3200" dirty="0"/>
              <a:t>.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/>
              <a:t>&gt;300 mg en 24 </a:t>
            </a:r>
            <a:r>
              <a:rPr lang="en-GB" altLang="es-ES" sz="3200" dirty="0" err="1"/>
              <a:t>horas</a:t>
            </a:r>
            <a:r>
              <a:rPr lang="en-GB" altLang="es-ES" sz="3200" dirty="0"/>
              <a:t>.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/>
              <a:t> 200 mg </a:t>
            </a:r>
            <a:r>
              <a:rPr lang="en-GB" altLang="es-ES" sz="3200" dirty="0" err="1"/>
              <a:t>por</a:t>
            </a:r>
            <a:r>
              <a:rPr lang="en-GB" altLang="es-ES" sz="3200" dirty="0"/>
              <a:t> </a:t>
            </a:r>
            <a:r>
              <a:rPr lang="en-GB" altLang="es-ES" sz="3200" dirty="0" err="1"/>
              <a:t>gramo</a:t>
            </a:r>
            <a:r>
              <a:rPr lang="en-GB" altLang="es-ES" sz="3200" dirty="0"/>
              <a:t> de </a:t>
            </a:r>
            <a:r>
              <a:rPr lang="en-GB" altLang="es-ES" sz="3200" dirty="0" err="1"/>
              <a:t>creatinina</a:t>
            </a:r>
            <a:r>
              <a:rPr lang="en-GB" altLang="es-ES" sz="3200" dirty="0"/>
              <a:t> en </a:t>
            </a:r>
            <a:r>
              <a:rPr lang="en-GB" altLang="es-ES" sz="3200" dirty="0" err="1"/>
              <a:t>orina</a:t>
            </a:r>
            <a:r>
              <a:rPr lang="en-GB" altLang="es-ES" sz="3200" dirty="0"/>
              <a:t> .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O </a:t>
            </a:r>
            <a:r>
              <a:rPr lang="en-GB" altLang="es-ES" dirty="0" err="1" smtClean="0"/>
              <a:t>elevación</a:t>
            </a:r>
            <a:r>
              <a:rPr lang="en-GB" altLang="es-ES" dirty="0" smtClean="0"/>
              <a:t> de </a:t>
            </a:r>
            <a:r>
              <a:rPr lang="en-GB" altLang="es-ES" dirty="0" err="1" smtClean="0"/>
              <a:t>creatinina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plasmática</a:t>
            </a:r>
            <a:r>
              <a:rPr lang="en-GB" altLang="es-ES" dirty="0" smtClean="0"/>
              <a:t>.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/>
              <a:t>&gt;1.3 mg/dl en </a:t>
            </a:r>
            <a:r>
              <a:rPr lang="en-GB" altLang="es-ES" sz="3200" dirty="0" err="1"/>
              <a:t>mujeres</a:t>
            </a:r>
            <a:r>
              <a:rPr lang="en-GB" altLang="es-ES" sz="3200" dirty="0"/>
              <a:t> o </a:t>
            </a:r>
            <a:r>
              <a:rPr lang="en-GB" altLang="es-ES" sz="3200" dirty="0" err="1"/>
              <a:t>varones</a:t>
            </a:r>
            <a:endParaRPr lang="en-GB" altLang="es-ES" sz="3200" dirty="0"/>
          </a:p>
        </p:txBody>
      </p:sp>
    </p:spTree>
    <p:extLst>
      <p:ext uri="{BB962C8B-B14F-4D97-AF65-F5344CB8AC3E}">
        <p14:creationId xmlns:p14="http://schemas.microsoft.com/office/powerpoint/2010/main" val="3892531932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3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649288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DIAGNÓSTICO DE LA NEFROPATIA DIABETICA</a:t>
            </a:r>
          </a:p>
        </p:txBody>
      </p:sp>
      <p:sp>
        <p:nvSpPr>
          <p:cNvPr id="484354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1974851"/>
            <a:ext cx="8229600" cy="4525963"/>
          </a:xfrm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cs typeface="Arial" panose="020B0604020202020204" pitchFamily="34" charset="0"/>
              </a:rPr>
              <a:t>Cuando</a:t>
            </a:r>
            <a:r>
              <a:rPr lang="en-GB" altLang="es-ES" dirty="0" smtClean="0">
                <a:cs typeface="Arial" panose="020B0604020202020204" pitchFamily="34" charset="0"/>
              </a:rPr>
              <a:t> hay:</a:t>
            </a:r>
          </a:p>
          <a:p>
            <a:pPr lvl="1"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>
                <a:cs typeface="Arial" panose="020B0604020202020204" pitchFamily="34" charset="0"/>
              </a:rPr>
              <a:t>Proteinuria</a:t>
            </a:r>
          </a:p>
          <a:p>
            <a:pPr lvl="1"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>
                <a:cs typeface="Arial" panose="020B0604020202020204" pitchFamily="34" charset="0"/>
              </a:rPr>
              <a:t>Coexistencia</a:t>
            </a:r>
            <a:r>
              <a:rPr lang="en-GB" altLang="es-ES" sz="3200" dirty="0">
                <a:cs typeface="Arial" panose="020B0604020202020204" pitchFamily="34" charset="0"/>
              </a:rPr>
              <a:t> de </a:t>
            </a:r>
            <a:r>
              <a:rPr lang="en-GB" altLang="es-ES" sz="3200" dirty="0" err="1">
                <a:cs typeface="Arial" panose="020B0604020202020204" pitchFamily="34" charset="0"/>
              </a:rPr>
              <a:t>una</a:t>
            </a:r>
            <a:r>
              <a:rPr lang="en-GB" altLang="es-ES" sz="3200" dirty="0"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cs typeface="Arial" panose="020B0604020202020204" pitchFamily="34" charset="0"/>
              </a:rPr>
              <a:t>retinopatía</a:t>
            </a:r>
            <a:r>
              <a:rPr lang="en-GB" altLang="es-ES" sz="3200" dirty="0"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cs typeface="Arial" panose="020B0604020202020204" pitchFamily="34" charset="0"/>
              </a:rPr>
              <a:t>diabética</a:t>
            </a:r>
            <a:endParaRPr lang="en-GB" altLang="es-ES" sz="3200" dirty="0">
              <a:cs typeface="Arial" panose="020B0604020202020204" pitchFamily="34" charset="0"/>
            </a:endParaRPr>
          </a:p>
          <a:p>
            <a:pPr lvl="1"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>
                <a:cs typeface="Arial" panose="020B0604020202020204" pitchFamily="34" charset="0"/>
              </a:rPr>
              <a:t>Hipertensión</a:t>
            </a:r>
            <a:r>
              <a:rPr lang="en-GB" altLang="es-ES" sz="3200" dirty="0">
                <a:cs typeface="Arial" panose="020B0604020202020204" pitchFamily="34" charset="0"/>
              </a:rPr>
              <a:t> y </a:t>
            </a:r>
          </a:p>
          <a:p>
            <a:pPr lvl="1"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>
                <a:cs typeface="Arial" panose="020B0604020202020204" pitchFamily="34" charset="0"/>
              </a:rPr>
              <a:t>Antecedentes</a:t>
            </a:r>
            <a:r>
              <a:rPr lang="en-GB" altLang="es-ES" sz="3200" dirty="0">
                <a:cs typeface="Arial" panose="020B0604020202020204" pitchFamily="34" charset="0"/>
              </a:rPr>
              <a:t> de DBT Mellitus mas de 10 </a:t>
            </a:r>
            <a:r>
              <a:rPr lang="en-GB" altLang="es-ES" sz="3200" dirty="0" err="1">
                <a:cs typeface="Arial" panose="020B0604020202020204" pitchFamily="34" charset="0"/>
              </a:rPr>
              <a:t>años</a:t>
            </a:r>
            <a:r>
              <a:rPr lang="en-GB" altLang="es-ES" sz="3200" dirty="0">
                <a:cs typeface="Arial" panose="020B0604020202020204" pitchFamily="34" charset="0"/>
              </a:rPr>
              <a:t> de </a:t>
            </a:r>
            <a:r>
              <a:rPr lang="en-GB" altLang="es-ES" sz="3200" dirty="0" err="1">
                <a:cs typeface="Arial" panose="020B0604020202020204" pitchFamily="34" charset="0"/>
              </a:rPr>
              <a:t>evolución</a:t>
            </a:r>
            <a:r>
              <a:rPr lang="en-GB" altLang="es-ES" sz="3200" dirty="0"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314738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48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1" dur="500"/>
                                        <p:tgtEl>
                                          <p:spTgt spid="484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4" dur="500"/>
                                        <p:tgtEl>
                                          <p:spTgt spid="484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7" dur="500"/>
                                        <p:tgtEl>
                                          <p:spTgt spid="484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0" dur="500"/>
                                        <p:tgtEl>
                                          <p:spTgt spid="484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3" dur="500"/>
                                        <p:tgtEl>
                                          <p:spTgt spid="4843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 </a:t>
            </a:r>
            <a:r>
              <a:rPr lang="en-GB" altLang="es-ES" sz="4000" b="1" dirty="0" smtClean="0">
                <a:solidFill>
                  <a:schemeClr val="tx1"/>
                </a:solidFill>
              </a:rPr>
              <a:t>                </a:t>
            </a:r>
            <a:r>
              <a:rPr lang="en-GB" altLang="es-ES" sz="4000" b="1" dirty="0" smtClean="0">
                <a:solidFill>
                  <a:schemeClr val="tx1"/>
                </a:solidFill>
              </a:rPr>
              <a:t>DIAGNÓSTICO</a:t>
            </a:r>
            <a:endParaRPr lang="en-GB" altLang="es-ES" sz="4000" b="1" dirty="0">
              <a:solidFill>
                <a:schemeClr val="tx1"/>
              </a:solidFill>
            </a:endParaRPr>
          </a:p>
        </p:txBody>
      </p:sp>
      <p:sp>
        <p:nvSpPr>
          <p:cNvPr id="48537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cs typeface="Arial" panose="020B0604020202020204" pitchFamily="34" charset="0"/>
              </a:rPr>
              <a:t>Se </a:t>
            </a:r>
            <a:r>
              <a:rPr lang="en-GB" altLang="es-ES" dirty="0" err="1" smtClean="0">
                <a:cs typeface="Arial" panose="020B0604020202020204" pitchFamily="34" charset="0"/>
              </a:rPr>
              <a:t>debe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pensar</a:t>
            </a:r>
            <a:r>
              <a:rPr lang="en-GB" altLang="es-ES" dirty="0" smtClean="0">
                <a:cs typeface="Arial" panose="020B0604020202020204" pitchFamily="34" charset="0"/>
              </a:rPr>
              <a:t> en </a:t>
            </a:r>
            <a:r>
              <a:rPr lang="en-GB" altLang="es-ES" dirty="0" err="1" smtClean="0">
                <a:cs typeface="Arial" panose="020B0604020202020204" pitchFamily="34" charset="0"/>
              </a:rPr>
              <a:t>otras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patologías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renales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si</a:t>
            </a:r>
            <a:r>
              <a:rPr lang="en-GB" altLang="es-ES" dirty="0" smtClean="0">
                <a:cs typeface="Arial" panose="020B0604020202020204" pitchFamily="34" charset="0"/>
              </a:rPr>
              <a:t> se produce: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>
                <a:cs typeface="Arial" panose="020B0604020202020204" pitchFamily="34" charset="0"/>
              </a:rPr>
              <a:t>Intensa</a:t>
            </a:r>
            <a:r>
              <a:rPr lang="en-GB" altLang="es-ES" sz="3200" dirty="0">
                <a:cs typeface="Arial" panose="020B0604020202020204" pitchFamily="34" charset="0"/>
              </a:rPr>
              <a:t> proteinuria en un </a:t>
            </a:r>
            <a:r>
              <a:rPr lang="en-GB" altLang="es-ES" sz="3200" dirty="0" err="1">
                <a:cs typeface="Arial" panose="020B0604020202020204" pitchFamily="34" charset="0"/>
              </a:rPr>
              <a:t>paciente</a:t>
            </a:r>
            <a:r>
              <a:rPr lang="en-GB" altLang="es-ES" sz="3200" dirty="0"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cs typeface="Arial" panose="020B0604020202020204" pitchFamily="34" charset="0"/>
              </a:rPr>
              <a:t>diabético</a:t>
            </a:r>
            <a:r>
              <a:rPr lang="en-GB" altLang="es-ES" sz="3200" dirty="0">
                <a:cs typeface="Arial" panose="020B0604020202020204" pitchFamily="34" charset="0"/>
              </a:rPr>
              <a:t> de </a:t>
            </a:r>
            <a:r>
              <a:rPr lang="en-GB" altLang="es-ES" sz="3200" dirty="0" err="1">
                <a:cs typeface="Arial" panose="020B0604020202020204" pitchFamily="34" charset="0"/>
              </a:rPr>
              <a:t>corta</a:t>
            </a:r>
            <a:r>
              <a:rPr lang="en-GB" altLang="es-ES" sz="3200" dirty="0"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cs typeface="Arial" panose="020B0604020202020204" pitchFamily="34" charset="0"/>
              </a:rPr>
              <a:t>evolución</a:t>
            </a:r>
            <a:endParaRPr lang="en-GB" altLang="es-ES" sz="3200" dirty="0">
              <a:cs typeface="Arial" panose="020B0604020202020204" pitchFamily="34" charset="0"/>
            </a:endParaRP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>
                <a:cs typeface="Arial" panose="020B0604020202020204" pitchFamily="34" charset="0"/>
              </a:rPr>
              <a:t>Hematuria</a:t>
            </a:r>
            <a:r>
              <a:rPr lang="en-GB" altLang="es-ES" sz="3200" dirty="0"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cs typeface="Arial" panose="020B0604020202020204" pitchFamily="34" charset="0"/>
              </a:rPr>
              <a:t>macroscópica</a:t>
            </a:r>
            <a:r>
              <a:rPr lang="en-GB" altLang="es-ES" sz="3200" dirty="0">
                <a:cs typeface="Arial" panose="020B0604020202020204" pitchFamily="34" charset="0"/>
              </a:rPr>
              <a:t>, con </a:t>
            </a:r>
            <a:r>
              <a:rPr lang="en-GB" altLang="es-ES" sz="3200" dirty="0" err="1">
                <a:cs typeface="Arial" panose="020B0604020202020204" pitchFamily="34" charset="0"/>
              </a:rPr>
              <a:t>cilindros</a:t>
            </a:r>
            <a:r>
              <a:rPr lang="en-GB" altLang="es-ES" sz="3200" dirty="0">
                <a:cs typeface="Arial" panose="020B0604020202020204" pitchFamily="34" charset="0"/>
              </a:rPr>
              <a:t> de </a:t>
            </a:r>
            <a:r>
              <a:rPr lang="en-GB" altLang="es-ES" sz="3200" dirty="0" err="1">
                <a:cs typeface="Arial" panose="020B0604020202020204" pitchFamily="34" charset="0"/>
              </a:rPr>
              <a:t>hematíes</a:t>
            </a:r>
            <a:r>
              <a:rPr lang="en-GB" altLang="es-ES" sz="3200" dirty="0">
                <a:cs typeface="Arial" panose="020B0604020202020204" pitchFamily="34" charset="0"/>
              </a:rPr>
              <a:t>.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>
                <a:cs typeface="Arial" panose="020B0604020202020204" pitchFamily="34" charset="0"/>
              </a:rPr>
              <a:t>Pérdida</a:t>
            </a:r>
            <a:r>
              <a:rPr lang="en-GB" altLang="es-ES" sz="3200" dirty="0"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cs typeface="Arial" panose="020B0604020202020204" pitchFamily="34" charset="0"/>
              </a:rPr>
              <a:t>rápida</a:t>
            </a:r>
            <a:r>
              <a:rPr lang="en-GB" altLang="es-ES" sz="3200" dirty="0">
                <a:cs typeface="Arial" panose="020B0604020202020204" pitchFamily="34" charset="0"/>
              </a:rPr>
              <a:t> del </a:t>
            </a:r>
            <a:r>
              <a:rPr lang="en-GB" altLang="es-ES" sz="3200" dirty="0" err="1">
                <a:cs typeface="Arial" panose="020B0604020202020204" pitchFamily="34" charset="0"/>
              </a:rPr>
              <a:t>Índice</a:t>
            </a:r>
            <a:r>
              <a:rPr lang="en-GB" altLang="es-ES" sz="3200" dirty="0">
                <a:cs typeface="Arial" panose="020B0604020202020204" pitchFamily="34" charset="0"/>
              </a:rPr>
              <a:t> de FG</a:t>
            </a:r>
          </a:p>
        </p:txBody>
      </p:sp>
    </p:spTree>
    <p:extLst>
      <p:ext uri="{BB962C8B-B14F-4D97-AF65-F5344CB8AC3E}">
        <p14:creationId xmlns:p14="http://schemas.microsoft.com/office/powerpoint/2010/main" val="3890915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48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48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48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485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485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485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485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485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485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1" name="Rectangle 1"/>
          <p:cNvSpPr>
            <a:spLocks noGrp="1" noChangeArrowheads="1"/>
          </p:cNvSpPr>
          <p:nvPr>
            <p:ph type="title"/>
          </p:nvPr>
        </p:nvSpPr>
        <p:spPr>
          <a:xfrm>
            <a:off x="2024063" y="0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 smtClean="0">
                <a:solidFill>
                  <a:schemeClr val="tx1"/>
                </a:solidFill>
              </a:rPr>
              <a:t>   DIAGNÓSTICO</a:t>
            </a:r>
            <a:endParaRPr lang="en-GB" altLang="es-ES" sz="4000" b="1" dirty="0">
              <a:solidFill>
                <a:schemeClr val="tx1"/>
              </a:solidFill>
            </a:endParaRPr>
          </a:p>
        </p:txBody>
      </p:sp>
      <p:sp>
        <p:nvSpPr>
          <p:cNvPr id="486402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1285875"/>
            <a:ext cx="8229600" cy="514350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>
                <a:cs typeface="Arial" panose="020B0604020202020204" pitchFamily="34" charset="0"/>
              </a:rPr>
              <a:t>Descartar factores que pueden dar falsos positivos de proteinuria como:</a:t>
            </a:r>
          </a:p>
          <a:p>
            <a:pPr lvl="1"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>
                <a:cs typeface="Arial" panose="020B0604020202020204" pitchFamily="34" charset="0"/>
              </a:rPr>
              <a:t>descompensación metabólica</a:t>
            </a:r>
          </a:p>
          <a:p>
            <a:pPr lvl="1"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>
                <a:cs typeface="Arial" panose="020B0604020202020204" pitchFamily="34" charset="0"/>
              </a:rPr>
              <a:t>infección urinaria	</a:t>
            </a:r>
          </a:p>
          <a:p>
            <a:pPr lvl="1"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>
                <a:cs typeface="Arial" panose="020B0604020202020204" pitchFamily="34" charset="0"/>
              </a:rPr>
              <a:t>hipertensión arterial descompensada</a:t>
            </a:r>
          </a:p>
          <a:p>
            <a:pPr lvl="1"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>
                <a:cs typeface="Arial" panose="020B0604020202020204" pitchFamily="34" charset="0"/>
              </a:rPr>
              <a:t>ICC</a:t>
            </a:r>
          </a:p>
          <a:p>
            <a:pPr lvl="1"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>
                <a:cs typeface="Arial" panose="020B0604020202020204" pitchFamily="34" charset="0"/>
              </a:rPr>
              <a:t>fiebre</a:t>
            </a:r>
          </a:p>
          <a:p>
            <a:pPr lvl="1"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>
                <a:cs typeface="Arial" panose="020B0604020202020204" pitchFamily="34" charset="0"/>
              </a:rPr>
              <a:t>ejercicio físico intenso el día anterior o durante la recolección</a:t>
            </a:r>
          </a:p>
          <a:p>
            <a:pPr lvl="1"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>
                <a:cs typeface="Arial" panose="020B0604020202020204" pitchFamily="34" charset="0"/>
              </a:rPr>
              <a:t>contaminación con flujo o sangre</a:t>
            </a:r>
          </a:p>
          <a:p>
            <a:pPr lvl="1"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>
                <a:cs typeface="Arial" panose="020B0604020202020204" pitchFamily="34" charset="0"/>
              </a:rPr>
              <a:t>drogas: AINES o IECA </a:t>
            </a:r>
          </a:p>
        </p:txBody>
      </p:sp>
    </p:spTree>
    <p:extLst>
      <p:ext uri="{BB962C8B-B14F-4D97-AF65-F5344CB8AC3E}">
        <p14:creationId xmlns:p14="http://schemas.microsoft.com/office/powerpoint/2010/main" val="3878346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8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8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48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48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48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48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48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48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486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486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486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486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486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486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486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486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" dur="500" fill="hold"/>
                                        <p:tgtEl>
                                          <p:spTgt spid="4864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4864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486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500" fill="hold"/>
                                        <p:tgtEl>
                                          <p:spTgt spid="486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74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1410" y="1402658"/>
            <a:ext cx="1676400" cy="152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7425" name="Rectangle 1"/>
          <p:cNvSpPr>
            <a:spLocks noGrp="1" noChangeArrowheads="1"/>
          </p:cNvSpPr>
          <p:nvPr>
            <p:ph type="title"/>
          </p:nvPr>
        </p:nvSpPr>
        <p:spPr>
          <a:xfrm>
            <a:off x="1738313" y="27463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TRATAMIENTO</a:t>
            </a:r>
          </a:p>
        </p:txBody>
      </p:sp>
      <p:sp>
        <p:nvSpPr>
          <p:cNvPr id="487426" name="Rectangle 2"/>
          <p:cNvSpPr>
            <a:spLocks noGrp="1" noChangeArrowheads="1"/>
          </p:cNvSpPr>
          <p:nvPr>
            <p:ph idx="1"/>
          </p:nvPr>
        </p:nvSpPr>
        <p:spPr>
          <a:xfrm>
            <a:off x="717665" y="1547813"/>
            <a:ext cx="8229600" cy="4556125"/>
          </a:xfrm>
        </p:spPr>
        <p:txBody>
          <a:bodyPr/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cs typeface="Arial" panose="020B0604020202020204" pitchFamily="34" charset="0"/>
              </a:rPr>
              <a:t>La </a:t>
            </a:r>
            <a:r>
              <a:rPr lang="en-GB" altLang="es-ES" dirty="0" err="1" smtClean="0">
                <a:cs typeface="Arial" panose="020B0604020202020204" pitchFamily="34" charset="0"/>
              </a:rPr>
              <a:t>Nefropatia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diabetica</a:t>
            </a:r>
            <a:r>
              <a:rPr lang="en-GB" altLang="es-ES" dirty="0" smtClean="0">
                <a:cs typeface="Arial" panose="020B0604020202020204" pitchFamily="34" charset="0"/>
              </a:rPr>
              <a:t> no </a:t>
            </a:r>
            <a:r>
              <a:rPr lang="en-GB" altLang="es-ES" dirty="0" err="1" smtClean="0">
                <a:cs typeface="Arial" panose="020B0604020202020204" pitchFamily="34" charset="0"/>
              </a:rPr>
              <a:t>tiene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tratamiento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específico</a:t>
            </a:r>
            <a:endParaRPr lang="en-GB" altLang="es-ES" dirty="0" smtClean="0">
              <a:cs typeface="Arial" panose="020B0604020202020204" pitchFamily="34" charset="0"/>
            </a:endParaRP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cs typeface="Arial" panose="020B0604020202020204" pitchFamily="34" charset="0"/>
              </a:rPr>
              <a:t>Una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estricta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glucemia</a:t>
            </a:r>
            <a:r>
              <a:rPr lang="en-GB" altLang="es-ES" dirty="0" smtClean="0">
                <a:cs typeface="Arial" panose="020B0604020202020204" pitchFamily="34" charset="0"/>
              </a:rPr>
              <a:t> y </a:t>
            </a:r>
            <a:r>
              <a:rPr lang="en-GB" altLang="es-ES" dirty="0" err="1" smtClean="0">
                <a:cs typeface="Arial" panose="020B0604020202020204" pitchFamily="34" charset="0"/>
              </a:rPr>
              <a:t>otras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medidas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higiénico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dietéticas</a:t>
            </a:r>
            <a:r>
              <a:rPr lang="en-GB" altLang="es-ES" dirty="0" smtClean="0">
                <a:cs typeface="Arial" panose="020B0604020202020204" pitchFamily="34" charset="0"/>
              </a:rPr>
              <a:t>, </a:t>
            </a:r>
            <a:r>
              <a:rPr lang="en-GB" altLang="es-ES" dirty="0" err="1" smtClean="0">
                <a:cs typeface="Arial" panose="020B0604020202020204" pitchFamily="34" charset="0"/>
              </a:rPr>
              <a:t>como</a:t>
            </a:r>
            <a:r>
              <a:rPr lang="en-GB" altLang="es-ES" dirty="0" smtClean="0">
                <a:cs typeface="Arial" panose="020B0604020202020204" pitchFamily="34" charset="0"/>
              </a:rPr>
              <a:t>:</a:t>
            </a:r>
          </a:p>
          <a:p>
            <a:pPr lvl="1"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cs typeface="Arial" panose="020B0604020202020204" pitchFamily="34" charset="0"/>
              </a:rPr>
              <a:t>control de </a:t>
            </a:r>
            <a:r>
              <a:rPr lang="en-GB" altLang="es-ES" dirty="0" err="1" smtClean="0">
                <a:cs typeface="Arial" panose="020B0604020202020204" pitchFamily="34" charset="0"/>
              </a:rPr>
              <a:t>otros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factores</a:t>
            </a:r>
            <a:r>
              <a:rPr lang="en-GB" altLang="es-ES" dirty="0" smtClean="0">
                <a:cs typeface="Arial" panose="020B0604020202020204" pitchFamily="34" charset="0"/>
              </a:rPr>
              <a:t> de </a:t>
            </a:r>
            <a:r>
              <a:rPr lang="en-GB" altLang="es-ES" dirty="0" err="1" smtClean="0">
                <a:cs typeface="Arial" panose="020B0604020202020204" pitchFamily="34" charset="0"/>
              </a:rPr>
              <a:t>riesgo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como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obesidad</a:t>
            </a:r>
            <a:r>
              <a:rPr lang="en-GB" altLang="es-ES" dirty="0" smtClean="0">
                <a:cs typeface="Arial" panose="020B0604020202020204" pitchFamily="34" charset="0"/>
              </a:rPr>
              <a:t>, </a:t>
            </a:r>
            <a:r>
              <a:rPr lang="en-GB" altLang="es-ES" dirty="0" err="1" smtClean="0">
                <a:cs typeface="Arial" panose="020B0604020202020204" pitchFamily="34" charset="0"/>
              </a:rPr>
              <a:t>supresión</a:t>
            </a:r>
            <a:r>
              <a:rPr lang="en-GB" altLang="es-ES" dirty="0" smtClean="0">
                <a:cs typeface="Arial" panose="020B0604020202020204" pitchFamily="34" charset="0"/>
              </a:rPr>
              <a:t> del </a:t>
            </a:r>
            <a:r>
              <a:rPr lang="en-GB" altLang="es-ES" dirty="0" err="1" smtClean="0">
                <a:cs typeface="Arial" panose="020B0604020202020204" pitchFamily="34" charset="0"/>
              </a:rPr>
              <a:t>tabaco</a:t>
            </a:r>
            <a:endParaRPr lang="en-GB" altLang="es-ES" dirty="0" smtClean="0">
              <a:cs typeface="Arial" panose="020B0604020202020204" pitchFamily="34" charset="0"/>
            </a:endParaRPr>
          </a:p>
          <a:p>
            <a:pPr lvl="1" algn="just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cs typeface="Arial" panose="020B0604020202020204" pitchFamily="34" charset="0"/>
              </a:rPr>
              <a:t>_ control de la </a:t>
            </a:r>
            <a:r>
              <a:rPr lang="en-GB" altLang="es-ES" dirty="0" err="1" smtClean="0">
                <a:cs typeface="Arial" panose="020B0604020202020204" pitchFamily="34" charset="0"/>
              </a:rPr>
              <a:t>tensión</a:t>
            </a:r>
            <a:r>
              <a:rPr lang="en-GB" altLang="es-ES" dirty="0" smtClean="0">
                <a:cs typeface="Arial" panose="020B0604020202020204" pitchFamily="34" charset="0"/>
              </a:rPr>
              <a:t> arterial </a:t>
            </a:r>
            <a:r>
              <a:rPr lang="en-GB" altLang="es-ES" dirty="0" err="1" smtClean="0">
                <a:cs typeface="Arial" panose="020B0604020202020204" pitchFamily="34" charset="0"/>
              </a:rPr>
              <a:t>que</a:t>
            </a:r>
            <a:r>
              <a:rPr lang="en-GB" altLang="es-ES" dirty="0" smtClean="0">
                <a:cs typeface="Arial" panose="020B0604020202020204" pitchFamily="34" charset="0"/>
              </a:rPr>
              <a:t> se </a:t>
            </a:r>
            <a:r>
              <a:rPr lang="en-GB" altLang="es-ES" dirty="0" err="1" smtClean="0">
                <a:cs typeface="Arial" panose="020B0604020202020204" pitchFamily="34" charset="0"/>
              </a:rPr>
              <a:t>puede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controlar</a:t>
            </a:r>
            <a:r>
              <a:rPr lang="en-GB" altLang="es-ES" dirty="0" smtClean="0">
                <a:cs typeface="Arial" panose="020B0604020202020204" pitchFamily="34" charset="0"/>
              </a:rPr>
              <a:t> con IECA, (</a:t>
            </a:r>
            <a:r>
              <a:rPr lang="en-GB" altLang="es-ES" dirty="0" err="1" smtClean="0">
                <a:cs typeface="Arial" panose="020B0604020202020204" pitchFamily="34" charset="0"/>
              </a:rPr>
              <a:t>utilizado</a:t>
            </a:r>
            <a:r>
              <a:rPr lang="en-GB" altLang="es-ES" dirty="0" smtClean="0">
                <a:cs typeface="Arial" panose="020B0604020202020204" pitchFamily="34" charset="0"/>
              </a:rPr>
              <a:t> en </a:t>
            </a:r>
            <a:r>
              <a:rPr lang="en-GB" altLang="es-ES" dirty="0" err="1" smtClean="0">
                <a:cs typeface="Arial" panose="020B0604020202020204" pitchFamily="34" charset="0"/>
              </a:rPr>
              <a:t>Pctes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normotensos</a:t>
            </a:r>
            <a:r>
              <a:rPr lang="en-GB" altLang="es-ES" dirty="0" smtClean="0">
                <a:cs typeface="Arial" panose="020B0604020202020204" pitchFamily="34" charset="0"/>
              </a:rPr>
              <a:t> con ND)</a:t>
            </a:r>
            <a:r>
              <a:rPr lang="ar-SA" altLang="es-ES" dirty="0" smtClean="0"/>
              <a:t>‏</a:t>
            </a:r>
            <a:endParaRPr lang="en-GB" altLang="es-ES" dirty="0" smtClean="0">
              <a:cs typeface="Arial" panose="020B0604020202020204" pitchFamily="34" charset="0"/>
            </a:endParaRPr>
          </a:p>
          <a:p>
            <a:pPr algn="just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5701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8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8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2" dur="500"/>
                                        <p:tgtEl>
                                          <p:spTgt spid="487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6" dur="500"/>
                                        <p:tgtEl>
                                          <p:spTgt spid="487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9" dur="500"/>
                                        <p:tgtEl>
                                          <p:spTgt spid="487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2" dur="500"/>
                                        <p:tgtEl>
                                          <p:spTgt spid="487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6" dur="500"/>
                                        <p:tgtEl>
                                          <p:spTgt spid="48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4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576263"/>
            <a:ext cx="8229600" cy="1312862"/>
          </a:xfr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  <a:cs typeface="Arial" panose="020B0604020202020204" pitchFamily="34" charset="0"/>
              </a:rPr>
              <a:t>BLOQUEADORES DE LOS CANALES DE Ca.</a:t>
            </a:r>
          </a:p>
        </p:txBody>
      </p:sp>
      <p:sp>
        <p:nvSpPr>
          <p:cNvPr id="488450" name="Rectangle 2"/>
          <p:cNvSpPr>
            <a:spLocks noGrp="1" noChangeArrowheads="1"/>
          </p:cNvSpPr>
          <p:nvPr>
            <p:ph idx="1"/>
          </p:nvPr>
        </p:nvSpPr>
        <p:spPr>
          <a:xfrm>
            <a:off x="1320339" y="2091950"/>
            <a:ext cx="8458200" cy="4114800"/>
          </a:xfrm>
        </p:spPr>
        <p:txBody>
          <a:bodyPr/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cs typeface="Arial" panose="020B0604020202020204" pitchFamily="34" charset="0"/>
              </a:rPr>
              <a:t>Diltiazem</a:t>
            </a:r>
            <a:r>
              <a:rPr lang="en-GB" altLang="es-ES" dirty="0" smtClean="0">
                <a:cs typeface="Arial" panose="020B0604020202020204" pitchFamily="34" charset="0"/>
              </a:rPr>
              <a:t> y </a:t>
            </a:r>
            <a:r>
              <a:rPr lang="en-GB" altLang="es-ES" dirty="0" err="1" smtClean="0">
                <a:cs typeface="Arial" panose="020B0604020202020204" pitchFamily="34" charset="0"/>
              </a:rPr>
              <a:t>verapamilo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estos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fármacos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constituyen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una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opción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valedera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por</a:t>
            </a:r>
            <a:r>
              <a:rPr lang="en-GB" altLang="es-ES" dirty="0" smtClean="0">
                <a:cs typeface="Arial" panose="020B0604020202020204" pitchFamily="34" charset="0"/>
              </a:rPr>
              <a:t> sus </a:t>
            </a:r>
            <a:r>
              <a:rPr lang="en-GB" altLang="es-ES" dirty="0" err="1" smtClean="0">
                <a:cs typeface="Arial" panose="020B0604020202020204" pitchFamily="34" charset="0"/>
              </a:rPr>
              <a:t>parecidos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efectos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antiproteinúricos</a:t>
            </a:r>
            <a:r>
              <a:rPr lang="en-GB" altLang="es-ES" dirty="0" smtClean="0">
                <a:cs typeface="Arial" panose="020B0604020202020204" pitchFamily="34" charset="0"/>
              </a:rPr>
              <a:t> y </a:t>
            </a:r>
            <a:r>
              <a:rPr lang="en-GB" altLang="es-ES" dirty="0" err="1" smtClean="0">
                <a:cs typeface="Arial" panose="020B0604020202020204" pitchFamily="34" charset="0"/>
              </a:rPr>
              <a:t>renoprotectores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</a:p>
          <a:p>
            <a:pPr algn="just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>
              <a:cs typeface="Arial" panose="020B0604020202020204" pitchFamily="34" charset="0"/>
            </a:endParaRP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cs typeface="Arial" panose="020B0604020202020204" pitchFamily="34" charset="0"/>
              </a:rPr>
              <a:t>No </a:t>
            </a:r>
            <a:r>
              <a:rPr lang="en-GB" altLang="es-ES" dirty="0" err="1" smtClean="0">
                <a:cs typeface="Arial" panose="020B0604020202020204" pitchFamily="34" charset="0"/>
              </a:rPr>
              <a:t>dihidropiridinas</a:t>
            </a:r>
            <a:r>
              <a:rPr lang="en-GB" altLang="es-ES" dirty="0" smtClean="0">
                <a:cs typeface="Arial" panose="020B0604020202020204" pitchFamily="34" charset="0"/>
              </a:rPr>
              <a:t> (</a:t>
            </a:r>
            <a:r>
              <a:rPr lang="en-GB" altLang="es-ES" dirty="0" err="1" smtClean="0">
                <a:cs typeface="Arial" panose="020B0604020202020204" pitchFamily="34" charset="0"/>
              </a:rPr>
              <a:t>nifedipina</a:t>
            </a:r>
            <a:r>
              <a:rPr lang="en-GB" altLang="es-ES" dirty="0" smtClean="0">
                <a:cs typeface="Arial" panose="020B0604020202020204" pitchFamily="34" charset="0"/>
              </a:rPr>
              <a:t> – </a:t>
            </a:r>
            <a:r>
              <a:rPr lang="en-GB" altLang="es-ES" dirty="0" err="1" smtClean="0">
                <a:cs typeface="Arial" panose="020B0604020202020204" pitchFamily="34" charset="0"/>
              </a:rPr>
              <a:t>amlodipina</a:t>
            </a:r>
            <a:r>
              <a:rPr lang="en-GB" altLang="es-ES" dirty="0" smtClean="0">
                <a:cs typeface="Arial" panose="020B0604020202020204" pitchFamily="34" charset="0"/>
              </a:rPr>
              <a:t>)</a:t>
            </a:r>
            <a:r>
              <a:rPr lang="ar-SA" altLang="es-ES" dirty="0" smtClean="0"/>
              <a:t>‏</a:t>
            </a:r>
            <a:endParaRPr lang="en-GB" altLang="es-E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0249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48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1" dur="500"/>
                                        <p:tgtEl>
                                          <p:spTgt spid="488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5" dur="500"/>
                                        <p:tgtEl>
                                          <p:spTgt spid="488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1" name="Rectangle 1"/>
          <p:cNvSpPr>
            <a:spLocks noGrp="1" noChangeArrowheads="1"/>
          </p:cNvSpPr>
          <p:nvPr>
            <p:ph type="title"/>
          </p:nvPr>
        </p:nvSpPr>
        <p:spPr>
          <a:xfrm>
            <a:off x="1299556" y="1417638"/>
            <a:ext cx="8229600" cy="4525963"/>
          </a:xfrm>
        </p:spPr>
        <p:txBody>
          <a:bodyPr/>
          <a:lstStyle/>
          <a:p>
            <a:pPr marL="325438" indent="-325438" algn="just"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GB" alt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nefropatía</a:t>
            </a:r>
            <a:r>
              <a:rPr lang="en-GB" alt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GB" alt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alt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complicación</a:t>
            </a:r>
            <a:r>
              <a:rPr lang="en-GB" alt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GB" alt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s-E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30 % de los </a:t>
            </a:r>
            <a:r>
              <a:rPr lang="en-GB" altLang="es-E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casos</a:t>
            </a:r>
            <a:r>
              <a:rPr lang="en-GB" altLang="es-E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DBT </a:t>
            </a:r>
            <a:r>
              <a:rPr lang="en-GB" altLang="es-E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</a:t>
            </a:r>
            <a:r>
              <a:rPr lang="en-GB" altLang="es-E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y.</a:t>
            </a:r>
            <a:br>
              <a:rPr lang="en-GB" altLang="es-E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s-E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de los </a:t>
            </a:r>
            <a:r>
              <a:rPr lang="en-GB" altLang="es-E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pacientes</a:t>
            </a:r>
            <a:r>
              <a:rPr lang="en-GB" altLang="es-E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DBT </a:t>
            </a:r>
            <a:r>
              <a:rPr lang="en-GB" altLang="es-E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</a:t>
            </a:r>
            <a:r>
              <a:rPr lang="en-GB" altLang="es-E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II </a:t>
            </a:r>
            <a:br>
              <a:rPr lang="en-GB" altLang="es-E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s-E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s-E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GB" alt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común</a:t>
            </a:r>
            <a:r>
              <a:rPr lang="en-GB" alt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los </a:t>
            </a:r>
            <a:r>
              <a:rPr lang="en-GB" alt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individuos</a:t>
            </a:r>
            <a:r>
              <a:rPr lang="en-GB" alt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raza</a:t>
            </a:r>
            <a:r>
              <a:rPr lang="en-GB" alt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negra</a:t>
            </a:r>
            <a:r>
              <a:rPr lang="en-GB" alt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DBT </a:t>
            </a:r>
            <a:r>
              <a:rPr lang="en-GB" alt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</a:t>
            </a:r>
            <a:r>
              <a:rPr lang="en-GB" alt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II  </a:t>
            </a:r>
            <a:r>
              <a:rPr lang="en-GB" alt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GB" alt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los de </a:t>
            </a:r>
            <a:r>
              <a:rPr lang="en-GB" alt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raza</a:t>
            </a:r>
            <a:r>
              <a:rPr lang="en-GB" alt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blanca</a:t>
            </a:r>
            <a:r>
              <a:rPr lang="en-GB" alt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71042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274638"/>
            <a:ext cx="8229600" cy="1143000"/>
          </a:xfrm>
          <a:ln>
            <a:miter/>
          </a:ln>
        </p:spPr>
        <p:txBody>
          <a:bodyPr anchor="ctr">
            <a:normAutofit/>
          </a:bodyPr>
          <a:lstStyle/>
          <a:p>
            <a:pPr marL="0" indent="0" algn="ctr">
              <a:spcBef>
                <a:spcPct val="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NEFROPATÍA DIABÉTICA</a:t>
            </a:r>
            <a:endParaRPr lang="es-ES" altLang="es-ES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1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75"/>
                                        <p:tgtEl>
                                          <p:spTgt spid="47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1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471041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471041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1">
                                            <p:txEl>
                                              <p:charRg st="35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471041">
                                            <p:txEl>
                                              <p:charRg st="35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471041">
                                            <p:txEl>
                                              <p:charRg st="35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1">
                                            <p:txEl>
                                              <p:charRg st="73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471041">
                                            <p:txEl>
                                              <p:charRg st="73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471041">
                                            <p:txEl>
                                              <p:charRg st="73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1">
                                            <p:txEl>
                                              <p:charRg st="112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471041">
                                            <p:txEl>
                                              <p:charRg st="112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471041">
                                            <p:txEl>
                                              <p:charRg st="112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3" name="Rectangle 1"/>
          <p:cNvSpPr>
            <a:spLocks noGrp="1" noChangeArrowheads="1"/>
          </p:cNvSpPr>
          <p:nvPr>
            <p:ph type="title"/>
          </p:nvPr>
        </p:nvSpPr>
        <p:spPr>
          <a:xfrm>
            <a:off x="1244168" y="608013"/>
            <a:ext cx="8243887" cy="1373188"/>
          </a:xfrm>
        </p:spPr>
        <p:txBody>
          <a:bodyPr>
            <a:normAutofit fontScale="90000"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  <a:cs typeface="Arial" panose="020B0604020202020204" pitchFamily="34" charset="0"/>
              </a:rPr>
              <a:t>ANTAGONISTAS DE LOS RECEPTORES DE ANGIOTENSINA II</a:t>
            </a:r>
            <a:r>
              <a:rPr lang="en-GB" altLang="es-ES" dirty="0" smtClean="0">
                <a:solidFill>
                  <a:schemeClr val="tx1"/>
                </a:solidFill>
                <a:cs typeface="Arial" panose="020B0604020202020204" pitchFamily="34" charset="0"/>
              </a:rPr>
              <a:t> (</a:t>
            </a:r>
            <a:r>
              <a:rPr lang="en-GB" altLang="es-ES" sz="3600" b="1" dirty="0">
                <a:solidFill>
                  <a:schemeClr val="tx1"/>
                </a:solidFill>
                <a:cs typeface="Arial" panose="020B0604020202020204" pitchFamily="34" charset="0"/>
              </a:rPr>
              <a:t>ARA 2)</a:t>
            </a:r>
            <a:r>
              <a:rPr lang="en-GB" altLang="es-ES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489474" name="Rectangle 2"/>
          <p:cNvSpPr>
            <a:spLocks noGrp="1" noChangeArrowheads="1"/>
          </p:cNvSpPr>
          <p:nvPr>
            <p:ph idx="1"/>
          </p:nvPr>
        </p:nvSpPr>
        <p:spPr>
          <a:xfrm>
            <a:off x="1334655" y="1898073"/>
            <a:ext cx="8153400" cy="4297363"/>
          </a:xfrm>
        </p:spPr>
        <p:txBody>
          <a:bodyPr/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cs typeface="Arial" panose="020B0604020202020204" pitchFamily="34" charset="0"/>
              </a:rPr>
              <a:t>Irbesartan</a:t>
            </a:r>
            <a:r>
              <a:rPr lang="en-GB" altLang="es-ES" dirty="0" smtClean="0">
                <a:cs typeface="Arial" panose="020B0604020202020204" pitchFamily="34" charset="0"/>
              </a:rPr>
              <a:t> 150 – 300mg/k </a:t>
            </a:r>
            <a:r>
              <a:rPr lang="en-GB" altLang="es-ES" dirty="0" err="1" smtClean="0">
                <a:cs typeface="Arial" panose="020B0604020202020204" pitchFamily="34" charset="0"/>
              </a:rPr>
              <a:t>tiene</a:t>
            </a:r>
            <a:r>
              <a:rPr lang="en-GB" altLang="es-ES" dirty="0" smtClean="0">
                <a:cs typeface="Arial" panose="020B0604020202020204" pitchFamily="34" charset="0"/>
              </a:rPr>
              <a:t> un </a:t>
            </a:r>
            <a:r>
              <a:rPr lang="en-GB" altLang="es-ES" dirty="0" err="1" smtClean="0">
                <a:cs typeface="Arial" panose="020B0604020202020204" pitchFamily="34" charset="0"/>
              </a:rPr>
              <a:t>efecto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renoprotector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independientemente</a:t>
            </a:r>
            <a:r>
              <a:rPr lang="en-GB" altLang="es-ES" dirty="0" smtClean="0">
                <a:cs typeface="Arial" panose="020B0604020202020204" pitchFamily="34" charset="0"/>
              </a:rPr>
              <a:t> de </a:t>
            </a:r>
            <a:r>
              <a:rPr lang="en-GB" altLang="es-ES" dirty="0" err="1" smtClean="0">
                <a:cs typeface="Arial" panose="020B0604020202020204" pitchFamily="34" charset="0"/>
              </a:rPr>
              <a:t>su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efecto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hipotensor</a:t>
            </a:r>
            <a:r>
              <a:rPr lang="en-GB" altLang="es-ES" dirty="0" smtClean="0">
                <a:cs typeface="Arial" panose="020B0604020202020204" pitchFamily="34" charset="0"/>
              </a:rPr>
              <a:t> en </a:t>
            </a:r>
            <a:r>
              <a:rPr lang="en-GB" altLang="es-ES" dirty="0" err="1" smtClean="0">
                <a:cs typeface="Arial" panose="020B0604020202020204" pitchFamily="34" charset="0"/>
              </a:rPr>
              <a:t>pacientes</a:t>
            </a:r>
            <a:r>
              <a:rPr lang="en-GB" altLang="es-ES" dirty="0" smtClean="0">
                <a:cs typeface="Arial" panose="020B0604020202020204" pitchFamily="34" charset="0"/>
              </a:rPr>
              <a:t> con DBT </a:t>
            </a:r>
            <a:r>
              <a:rPr lang="en-GB" altLang="es-ES" dirty="0" err="1" smtClean="0">
                <a:cs typeface="Arial" panose="020B0604020202020204" pitchFamily="34" charset="0"/>
              </a:rPr>
              <a:t>tipo</a:t>
            </a:r>
            <a:r>
              <a:rPr lang="en-GB" altLang="es-ES" dirty="0" smtClean="0">
                <a:cs typeface="Arial" panose="020B0604020202020204" pitchFamily="34" charset="0"/>
              </a:rPr>
              <a:t> II y </a:t>
            </a:r>
            <a:r>
              <a:rPr lang="en-GB" altLang="es-ES" dirty="0" err="1" smtClean="0">
                <a:cs typeface="Arial" panose="020B0604020202020204" pitchFamily="34" charset="0"/>
              </a:rPr>
              <a:t>microalbuminuria</a:t>
            </a:r>
            <a:r>
              <a:rPr lang="en-GB" altLang="es-ES" dirty="0" smtClean="0">
                <a:cs typeface="Arial" panose="020B0604020202020204" pitchFamily="34" charset="0"/>
              </a:rPr>
              <a:t>.</a:t>
            </a:r>
          </a:p>
          <a:p>
            <a:pPr algn="just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>
              <a:cs typeface="Arial" panose="020B0604020202020204" pitchFamily="34" charset="0"/>
            </a:endParaRP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cs typeface="Arial" panose="020B0604020202020204" pitchFamily="34" charset="0"/>
              </a:rPr>
              <a:t>Losartán</a:t>
            </a:r>
            <a:r>
              <a:rPr lang="en-GB" altLang="es-ES" dirty="0" smtClean="0">
                <a:cs typeface="Arial" panose="020B0604020202020204" pitchFamily="34" charset="0"/>
              </a:rPr>
              <a:t> 50 – 100 mg/d reduce un 28% el </a:t>
            </a:r>
            <a:r>
              <a:rPr lang="en-GB" altLang="es-ES" dirty="0" err="1" smtClean="0">
                <a:cs typeface="Arial" panose="020B0604020202020204" pitchFamily="34" charset="0"/>
              </a:rPr>
              <a:t>riesgo</a:t>
            </a:r>
            <a:r>
              <a:rPr lang="en-GB" altLang="es-ES" dirty="0" smtClean="0">
                <a:cs typeface="Arial" panose="020B0604020202020204" pitchFamily="34" charset="0"/>
              </a:rPr>
              <a:t> de </a:t>
            </a:r>
            <a:r>
              <a:rPr lang="en-GB" altLang="es-ES" dirty="0" err="1" smtClean="0">
                <a:cs typeface="Arial" panose="020B0604020202020204" pitchFamily="34" charset="0"/>
              </a:rPr>
              <a:t>progresar</a:t>
            </a:r>
            <a:r>
              <a:rPr lang="en-GB" altLang="es-ES" dirty="0" smtClean="0">
                <a:cs typeface="Arial" panose="020B0604020202020204" pitchFamily="34" charset="0"/>
              </a:rPr>
              <a:t> a </a:t>
            </a:r>
            <a:r>
              <a:rPr lang="en-GB" altLang="es-ES" dirty="0" err="1" smtClean="0">
                <a:cs typeface="Arial" panose="020B0604020202020204" pitchFamily="34" charset="0"/>
              </a:rPr>
              <a:t>Enfermedad</a:t>
            </a:r>
            <a:r>
              <a:rPr lang="en-GB" altLang="es-ES" dirty="0" smtClean="0">
                <a:cs typeface="Arial" panose="020B0604020202020204" pitchFamily="34" charset="0"/>
              </a:rPr>
              <a:t> Renal Terminal.</a:t>
            </a:r>
          </a:p>
          <a:p>
            <a:pPr algn="just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102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48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489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489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489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489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7" name="Rectangle 1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1739900"/>
          </a:xfrm>
        </p:spPr>
        <p:txBody>
          <a:bodyPr>
            <a:normAutofit fontScale="90000"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  <a:cs typeface="Arial" panose="020B0604020202020204" pitchFamily="34" charset="0"/>
              </a:rPr>
              <a:t>TRATAMIENTO SUSTITUTIVO RENAL (TSR)</a:t>
            </a:r>
            <a:r>
              <a:rPr lang="en-GB" altLang="es-ES" sz="4000" b="1" dirty="0">
                <a:cs typeface="Arial" panose="020B0604020202020204" pitchFamily="34" charset="0"/>
              </a:rPr>
              <a:t/>
            </a:r>
            <a:br>
              <a:rPr lang="en-GB" altLang="es-ES" sz="4000" b="1" dirty="0">
                <a:cs typeface="Arial" panose="020B0604020202020204" pitchFamily="34" charset="0"/>
              </a:rPr>
            </a:br>
            <a:endParaRPr lang="en-GB" altLang="es-ES" sz="4000" b="1" dirty="0">
              <a:cs typeface="Arial" panose="020B0604020202020204" pitchFamily="34" charset="0"/>
            </a:endParaRPr>
          </a:p>
        </p:txBody>
      </p:sp>
      <p:sp>
        <p:nvSpPr>
          <p:cNvPr id="490498" name="Rectangle 2"/>
          <p:cNvSpPr>
            <a:spLocks noGrp="1" noChangeArrowheads="1"/>
          </p:cNvSpPr>
          <p:nvPr>
            <p:ph idx="1"/>
          </p:nvPr>
        </p:nvSpPr>
        <p:spPr>
          <a:xfrm>
            <a:off x="900545" y="119287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cs typeface="Arial" panose="020B0604020202020204" pitchFamily="34" charset="0"/>
              </a:rPr>
              <a:t> En IR </a:t>
            </a:r>
            <a:r>
              <a:rPr lang="en-GB" altLang="es-ES" dirty="0" err="1" smtClean="0">
                <a:cs typeface="Arial" panose="020B0604020202020204" pitchFamily="34" charset="0"/>
              </a:rPr>
              <a:t>avanzada</a:t>
            </a:r>
            <a:r>
              <a:rPr lang="en-GB" altLang="es-ES" dirty="0" smtClean="0">
                <a:cs typeface="Arial" panose="020B0604020202020204" pitchFamily="34" charset="0"/>
              </a:rPr>
              <a:t>, el </a:t>
            </a:r>
            <a:r>
              <a:rPr lang="en-GB" altLang="es-ES" dirty="0" err="1" smtClean="0">
                <a:cs typeface="Arial" panose="020B0604020202020204" pitchFamily="34" charset="0"/>
              </a:rPr>
              <a:t>Tto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sustitutivo</a:t>
            </a:r>
            <a:r>
              <a:rPr lang="en-GB" altLang="es-ES" dirty="0" smtClean="0">
                <a:cs typeface="Arial" panose="020B0604020202020204" pitchFamily="34" charset="0"/>
              </a:rPr>
              <a:t> se </a:t>
            </a:r>
            <a:r>
              <a:rPr lang="en-GB" altLang="es-ES" dirty="0" err="1" smtClean="0">
                <a:cs typeface="Arial" panose="020B0604020202020204" pitchFamily="34" charset="0"/>
              </a:rPr>
              <a:t>iniciar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precozmente</a:t>
            </a:r>
            <a:r>
              <a:rPr lang="en-GB" altLang="es-ES" dirty="0" smtClean="0">
                <a:cs typeface="Arial" panose="020B0604020202020204" pitchFamily="34" charset="0"/>
              </a:rPr>
              <a:t> (</a:t>
            </a:r>
            <a:r>
              <a:rPr lang="en-GB" altLang="es-ES" dirty="0" err="1" smtClean="0">
                <a:cs typeface="Arial" panose="020B0604020202020204" pitchFamily="34" charset="0"/>
              </a:rPr>
              <a:t>clearence</a:t>
            </a:r>
            <a:r>
              <a:rPr lang="en-GB" altLang="es-ES" dirty="0" smtClean="0">
                <a:cs typeface="Arial" panose="020B0604020202020204" pitchFamily="34" charset="0"/>
              </a:rPr>
              <a:t> de </a:t>
            </a:r>
            <a:r>
              <a:rPr lang="en-GB" altLang="es-ES" dirty="0" err="1" smtClean="0">
                <a:cs typeface="Arial" panose="020B0604020202020204" pitchFamily="34" charset="0"/>
              </a:rPr>
              <a:t>creatinina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por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debajo</a:t>
            </a:r>
            <a:r>
              <a:rPr lang="en-GB" altLang="es-ES" dirty="0" smtClean="0">
                <a:cs typeface="Arial" panose="020B0604020202020204" pitchFamily="34" charset="0"/>
              </a:rPr>
              <a:t> de 15 ml/min)</a:t>
            </a:r>
            <a:r>
              <a:rPr lang="ar-SA" altLang="es-ES" dirty="0" smtClean="0"/>
              <a:t>‏</a:t>
            </a:r>
            <a:endParaRPr lang="en-GB" altLang="es-ES" dirty="0" smtClean="0">
              <a:cs typeface="Arial" panose="020B0604020202020204" pitchFamily="34" charset="0"/>
            </a:endParaRPr>
          </a:p>
          <a:p>
            <a:pPr algn="just"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cs typeface="Arial" panose="020B0604020202020204" pitchFamily="34" charset="0"/>
              </a:rPr>
              <a:t> La </a:t>
            </a:r>
            <a:r>
              <a:rPr lang="en-GB" altLang="es-ES" dirty="0" err="1" smtClean="0">
                <a:cs typeface="Arial" panose="020B0604020202020204" pitchFamily="34" charset="0"/>
              </a:rPr>
              <a:t>diálisis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ayuda</a:t>
            </a:r>
            <a:r>
              <a:rPr lang="en-GB" altLang="es-ES" dirty="0" smtClean="0">
                <a:cs typeface="Arial" panose="020B0604020202020204" pitchFamily="34" charset="0"/>
              </a:rPr>
              <a:t> a:</a:t>
            </a:r>
          </a:p>
          <a:p>
            <a:pPr lvl="1"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>
                <a:cs typeface="Arial" panose="020B0604020202020204" pitchFamily="34" charset="0"/>
              </a:rPr>
              <a:t>retardar</a:t>
            </a:r>
            <a:r>
              <a:rPr lang="en-GB" altLang="es-ES" sz="3200" dirty="0">
                <a:cs typeface="Arial" panose="020B0604020202020204" pitchFamily="34" charset="0"/>
              </a:rPr>
              <a:t> la </a:t>
            </a:r>
            <a:r>
              <a:rPr lang="en-GB" altLang="es-ES" sz="3200" dirty="0" err="1">
                <a:cs typeface="Arial" panose="020B0604020202020204" pitchFamily="34" charset="0"/>
              </a:rPr>
              <a:t>progresión</a:t>
            </a:r>
            <a:r>
              <a:rPr lang="en-GB" altLang="es-ES" sz="3200" dirty="0">
                <a:cs typeface="Arial" panose="020B0604020202020204" pitchFamily="34" charset="0"/>
              </a:rPr>
              <a:t> de la </a:t>
            </a:r>
            <a:r>
              <a:rPr lang="en-GB" altLang="es-ES" sz="3200" dirty="0" err="1">
                <a:cs typeface="Arial" panose="020B0604020202020204" pitchFamily="34" charset="0"/>
              </a:rPr>
              <a:t>retinopatía</a:t>
            </a:r>
            <a:endParaRPr lang="en-GB" altLang="es-ES" sz="3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>
                <a:cs typeface="Arial" panose="020B0604020202020204" pitchFamily="34" charset="0"/>
              </a:rPr>
              <a:t>mejorar</a:t>
            </a:r>
            <a:r>
              <a:rPr lang="en-GB" altLang="es-ES" sz="3200" dirty="0">
                <a:cs typeface="Arial" panose="020B0604020202020204" pitchFamily="34" charset="0"/>
              </a:rPr>
              <a:t> el </a:t>
            </a:r>
            <a:r>
              <a:rPr lang="en-GB" altLang="es-ES" sz="3200" dirty="0" err="1">
                <a:cs typeface="Arial" panose="020B0604020202020204" pitchFamily="34" charset="0"/>
              </a:rPr>
              <a:t>manejo</a:t>
            </a:r>
            <a:r>
              <a:rPr lang="en-GB" altLang="es-ES" sz="3200" dirty="0"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cs typeface="Arial" panose="020B0604020202020204" pitchFamily="34" charset="0"/>
              </a:rPr>
              <a:t>metabólico</a:t>
            </a:r>
            <a:endParaRPr lang="en-GB" altLang="es-ES" sz="3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>
                <a:cs typeface="Arial" panose="020B0604020202020204" pitchFamily="34" charset="0"/>
              </a:rPr>
              <a:t>disminuir</a:t>
            </a:r>
            <a:r>
              <a:rPr lang="en-GB" altLang="es-ES" sz="3200" dirty="0">
                <a:cs typeface="Arial" panose="020B0604020202020204" pitchFamily="34" charset="0"/>
              </a:rPr>
              <a:t> los </a:t>
            </a:r>
            <a:r>
              <a:rPr lang="en-GB" altLang="es-ES" sz="3200" dirty="0" err="1">
                <a:cs typeface="Arial" panose="020B0604020202020204" pitchFamily="34" charset="0"/>
              </a:rPr>
              <a:t>síntomas</a:t>
            </a:r>
            <a:r>
              <a:rPr lang="en-GB" altLang="es-ES" sz="3200" dirty="0">
                <a:cs typeface="Arial" panose="020B0604020202020204" pitchFamily="34" charset="0"/>
              </a:rPr>
              <a:t> de </a:t>
            </a:r>
            <a:r>
              <a:rPr lang="en-GB" altLang="es-ES" sz="3200" dirty="0" err="1">
                <a:cs typeface="Arial" panose="020B0604020202020204" pitchFamily="34" charset="0"/>
              </a:rPr>
              <a:t>sobrecarga</a:t>
            </a:r>
            <a:r>
              <a:rPr lang="en-GB" altLang="es-ES" sz="3200" dirty="0"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cs typeface="Arial" panose="020B0604020202020204" pitchFamily="34" charset="0"/>
              </a:rPr>
              <a:t>hídrica</a:t>
            </a:r>
            <a:endParaRPr lang="en-GB" altLang="es-ES" sz="3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>
                <a:cs typeface="Arial" panose="020B0604020202020204" pitchFamily="34" charset="0"/>
              </a:rPr>
              <a:t>eliminar</a:t>
            </a:r>
            <a:r>
              <a:rPr lang="en-GB" altLang="es-ES" sz="3200" dirty="0">
                <a:cs typeface="Arial" panose="020B0604020202020204" pitchFamily="34" charset="0"/>
              </a:rPr>
              <a:t> el </a:t>
            </a:r>
            <a:r>
              <a:rPr lang="en-GB" altLang="es-ES" sz="3200" dirty="0" err="1">
                <a:cs typeface="Arial" panose="020B0604020202020204" pitchFamily="34" charset="0"/>
              </a:rPr>
              <a:t>daño</a:t>
            </a:r>
            <a:r>
              <a:rPr lang="en-GB" altLang="es-ES" sz="3200" dirty="0"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cs typeface="Arial" panose="020B0604020202020204" pitchFamily="34" charset="0"/>
              </a:rPr>
              <a:t>agregado</a:t>
            </a:r>
            <a:r>
              <a:rPr lang="en-GB" altLang="es-ES" sz="3200" dirty="0">
                <a:cs typeface="Arial" panose="020B0604020202020204" pitchFamily="34" charset="0"/>
              </a:rPr>
              <a:t> de </a:t>
            </a:r>
            <a:r>
              <a:rPr lang="en-GB" altLang="es-ES" sz="3200" dirty="0" err="1">
                <a:cs typeface="Arial" panose="020B0604020202020204" pitchFamily="34" charset="0"/>
              </a:rPr>
              <a:t>las</a:t>
            </a:r>
            <a:r>
              <a:rPr lang="en-GB" altLang="es-ES" sz="3200" dirty="0"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cs typeface="Arial" panose="020B0604020202020204" pitchFamily="34" charset="0"/>
              </a:rPr>
              <a:t>toxinas</a:t>
            </a:r>
            <a:r>
              <a:rPr lang="en-GB" altLang="es-ES" sz="3200" dirty="0"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cs typeface="Arial" panose="020B0604020202020204" pitchFamily="34" charset="0"/>
              </a:rPr>
              <a:t>urémicas</a:t>
            </a:r>
            <a:r>
              <a:rPr lang="en-GB" altLang="es-ES" sz="3200" dirty="0"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cs typeface="Arial" panose="020B0604020202020204" pitchFamily="34" charset="0"/>
              </a:rPr>
              <a:t>sobre</a:t>
            </a:r>
            <a:r>
              <a:rPr lang="en-GB" altLang="es-ES" sz="3200" dirty="0">
                <a:cs typeface="Arial" panose="020B0604020202020204" pitchFamily="34" charset="0"/>
              </a:rPr>
              <a:t> el </a:t>
            </a:r>
            <a:r>
              <a:rPr lang="en-GB" altLang="es-ES" sz="3200" dirty="0" err="1">
                <a:cs typeface="Arial" panose="020B0604020202020204" pitchFamily="34" charset="0"/>
              </a:rPr>
              <a:t>sistema</a:t>
            </a:r>
            <a:r>
              <a:rPr lang="en-GB" altLang="es-ES" sz="3200" dirty="0"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cs typeface="Arial" panose="020B0604020202020204" pitchFamily="34" charset="0"/>
              </a:rPr>
              <a:t>autónomo</a:t>
            </a:r>
            <a:r>
              <a:rPr lang="en-GB" altLang="es-ES" sz="3200" dirty="0">
                <a:cs typeface="Arial" panose="020B0604020202020204" pitchFamily="34" charset="0"/>
              </a:rPr>
              <a:t> y </a:t>
            </a:r>
            <a:r>
              <a:rPr lang="en-GB" altLang="es-ES" sz="3200" dirty="0" err="1">
                <a:cs typeface="Arial" panose="020B0604020202020204" pitchFamily="34" charset="0"/>
              </a:rPr>
              <a:t>controlar</a:t>
            </a:r>
            <a:r>
              <a:rPr lang="en-GB" altLang="es-ES" sz="3200" dirty="0">
                <a:cs typeface="Arial" panose="020B0604020202020204" pitchFamily="34" charset="0"/>
              </a:rPr>
              <a:t> la </a:t>
            </a:r>
            <a:r>
              <a:rPr lang="en-GB" altLang="es-ES" sz="3200" dirty="0" err="1">
                <a:cs typeface="Arial" panose="020B0604020202020204" pitchFamily="34" charset="0"/>
              </a:rPr>
              <a:t>hipertensión</a:t>
            </a:r>
            <a:r>
              <a:rPr lang="en-GB" altLang="es-ES" sz="3200" dirty="0">
                <a:cs typeface="Arial" panose="020B0604020202020204" pitchFamily="34" charset="0"/>
              </a:rPr>
              <a:t> arterial </a:t>
            </a:r>
            <a:r>
              <a:rPr lang="en-GB" altLang="es-ES" sz="3200" dirty="0" err="1">
                <a:cs typeface="Arial" panose="020B0604020202020204" pitchFamily="34" charset="0"/>
              </a:rPr>
              <a:t>resultante</a:t>
            </a:r>
            <a:r>
              <a:rPr lang="en-GB" altLang="es-ES" sz="3200" dirty="0">
                <a:cs typeface="Arial" panose="020B0604020202020204" pitchFamily="34" charset="0"/>
              </a:rPr>
              <a:t> de </a:t>
            </a:r>
            <a:r>
              <a:rPr lang="en-GB" altLang="es-ES" sz="3200" dirty="0" err="1">
                <a:cs typeface="Arial" panose="020B0604020202020204" pitchFamily="34" charset="0"/>
              </a:rPr>
              <a:t>este</a:t>
            </a:r>
            <a:r>
              <a:rPr lang="en-GB" altLang="es-ES" sz="3200" dirty="0"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cs typeface="Arial" panose="020B0604020202020204" pitchFamily="34" charset="0"/>
              </a:rPr>
              <a:t>estado</a:t>
            </a:r>
            <a:r>
              <a:rPr lang="en-GB" altLang="es-ES" sz="3200" dirty="0"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967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49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1000" fill="hold"/>
                                        <p:tgtEl>
                                          <p:spTgt spid="49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49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49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49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490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490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490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490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490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1000" fill="hold"/>
                                        <p:tgtEl>
                                          <p:spTgt spid="490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1000" fill="hold"/>
                                        <p:tgtEl>
                                          <p:spTgt spid="490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490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490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1000" fill="hold"/>
                                        <p:tgtEl>
                                          <p:spTgt spid="490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1000" fill="hold"/>
                                        <p:tgtEl>
                                          <p:spTgt spid="490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490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490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490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1000" fill="hold"/>
                                        <p:tgtEl>
                                          <p:spTgt spid="490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1000" fill="hold"/>
                                        <p:tgtEl>
                                          <p:spTgt spid="490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1000" fill="hold"/>
                                        <p:tgtEl>
                                          <p:spTgt spid="490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490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490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1000" fill="hold"/>
                                        <p:tgtEl>
                                          <p:spTgt spid="490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491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929064"/>
            <a:ext cx="23431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21" name="Rectangle 1"/>
          <p:cNvSpPr>
            <a:spLocks noGrp="1" noChangeArrowheads="1"/>
          </p:cNvSpPr>
          <p:nvPr>
            <p:ph type="title"/>
          </p:nvPr>
        </p:nvSpPr>
        <p:spPr>
          <a:xfrm>
            <a:off x="2081213" y="285751"/>
            <a:ext cx="8229600" cy="1312863"/>
          </a:xfr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  <a:cs typeface="Arial" panose="020B0604020202020204" pitchFamily="34" charset="0"/>
              </a:rPr>
              <a:t>HEMODIALISIS</a:t>
            </a:r>
          </a:p>
        </p:txBody>
      </p:sp>
      <p:sp>
        <p:nvSpPr>
          <p:cNvPr id="491522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1785938"/>
            <a:ext cx="8229600" cy="4525962"/>
          </a:xfrm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>
                <a:cs typeface="Arial" panose="020B0604020202020204" pitchFamily="34" charset="0"/>
              </a:rPr>
              <a:t>Tto. más difundida. 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>
                <a:cs typeface="Arial" panose="020B0604020202020204" pitchFamily="34" charset="0"/>
              </a:rPr>
              <a:t>Sus ventajas: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>
                <a:cs typeface="Arial" panose="020B0604020202020204" pitchFamily="34" charset="0"/>
              </a:rPr>
              <a:t>Mayor extracción de solutos en comparación con la diálisis peritoneal continua ambulatoria (DPCA).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>
                <a:cs typeface="Arial" panose="020B0604020202020204" pitchFamily="34" charset="0"/>
              </a:rPr>
              <a:t>Menor pérdida proteica.</a:t>
            </a:r>
          </a:p>
          <a:p>
            <a:pPr lvl="1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>
                <a:cs typeface="Arial" panose="020B0604020202020204" pitchFamily="34" charset="0"/>
              </a:rPr>
              <a:t>    </a:t>
            </a:r>
          </a:p>
        </p:txBody>
      </p:sp>
    </p:spTree>
    <p:extLst>
      <p:ext uri="{BB962C8B-B14F-4D97-AF65-F5344CB8AC3E}">
        <p14:creationId xmlns:p14="http://schemas.microsoft.com/office/powerpoint/2010/main" val="8962825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9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9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12" dur="500"/>
                                        <p:tgtEl>
                                          <p:spTgt spid="491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16" dur="500"/>
                                        <p:tgtEl>
                                          <p:spTgt spid="491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19" dur="500"/>
                                        <p:tgtEl>
                                          <p:spTgt spid="491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22" dur="500"/>
                                        <p:tgtEl>
                                          <p:spTgt spid="491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25" dur="500"/>
                                        <p:tgtEl>
                                          <p:spTgt spid="4915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5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71438"/>
            <a:ext cx="8229600" cy="1312862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HEMODIALISIS</a:t>
            </a:r>
            <a:endParaRPr lang="en-GB" altLang="es-ES" sz="4000" b="1" u="sng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92546" name="Rectangle 2"/>
          <p:cNvSpPr>
            <a:spLocks noGrp="1" noChangeArrowheads="1"/>
          </p:cNvSpPr>
          <p:nvPr>
            <p:ph idx="1"/>
          </p:nvPr>
        </p:nvSpPr>
        <p:spPr>
          <a:xfrm>
            <a:off x="1166553" y="1282498"/>
            <a:ext cx="8229600" cy="4525962"/>
          </a:xfrm>
        </p:spPr>
        <p:txBody>
          <a:bodyPr/>
          <a:lstStyle/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cs typeface="Arial" panose="020B0604020202020204" pitchFamily="34" charset="0"/>
              </a:rPr>
              <a:t>Algunos</a:t>
            </a:r>
            <a:r>
              <a:rPr lang="en-GB" altLang="es-ES" dirty="0" smtClean="0">
                <a:cs typeface="Arial" panose="020B0604020202020204" pitchFamily="34" charset="0"/>
              </a:rPr>
              <a:t> de sus </a:t>
            </a:r>
            <a:r>
              <a:rPr lang="en-GB" altLang="es-ES" dirty="0" err="1" smtClean="0">
                <a:cs typeface="Arial" panose="020B0604020202020204" pitchFamily="34" charset="0"/>
              </a:rPr>
              <a:t>inconvenientes</a:t>
            </a:r>
            <a:r>
              <a:rPr lang="en-GB" altLang="es-ES" dirty="0" smtClean="0">
                <a:cs typeface="Arial" panose="020B0604020202020204" pitchFamily="34" charset="0"/>
              </a:rPr>
              <a:t>: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>
                <a:cs typeface="Arial" panose="020B0604020202020204" pitchFamily="34" charset="0"/>
              </a:rPr>
              <a:t>Inadecuada</a:t>
            </a:r>
            <a:r>
              <a:rPr lang="en-GB" altLang="es-ES" sz="3200" dirty="0">
                <a:cs typeface="Arial" panose="020B0604020202020204" pitchFamily="34" charset="0"/>
              </a:rPr>
              <a:t> para </a:t>
            </a:r>
            <a:r>
              <a:rPr lang="en-GB" altLang="es-ES" sz="3200" dirty="0" err="1">
                <a:cs typeface="Arial" panose="020B0604020202020204" pitchFamily="34" charset="0"/>
              </a:rPr>
              <a:t>pacientes</a:t>
            </a:r>
            <a:r>
              <a:rPr lang="en-GB" altLang="es-ES" sz="3200" dirty="0">
                <a:cs typeface="Arial" panose="020B0604020202020204" pitchFamily="34" charset="0"/>
              </a:rPr>
              <a:t> con </a:t>
            </a:r>
            <a:r>
              <a:rPr lang="en-GB" altLang="es-ES" sz="3200" dirty="0" err="1">
                <a:cs typeface="Arial" panose="020B0604020202020204" pitchFamily="34" charset="0"/>
              </a:rPr>
              <a:t>enfermedad</a:t>
            </a:r>
            <a:r>
              <a:rPr lang="en-GB" altLang="es-ES" sz="3200" dirty="0"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cs typeface="Arial" panose="020B0604020202020204" pitchFamily="34" charset="0"/>
              </a:rPr>
              <a:t>cardiaca</a:t>
            </a:r>
            <a:r>
              <a:rPr lang="en-GB" altLang="es-ES" sz="3200" dirty="0"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cs typeface="Arial" panose="020B0604020202020204" pitchFamily="34" charset="0"/>
              </a:rPr>
              <a:t>avanzada</a:t>
            </a:r>
            <a:r>
              <a:rPr lang="en-GB" altLang="es-ES" sz="3200" dirty="0">
                <a:cs typeface="Arial" panose="020B0604020202020204" pitchFamily="34" charset="0"/>
              </a:rPr>
              <a:t>.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>
                <a:cs typeface="Arial" panose="020B0604020202020204" pitchFamily="34" charset="0"/>
              </a:rPr>
              <a:t>Riesgo</a:t>
            </a:r>
            <a:r>
              <a:rPr lang="en-GB" altLang="es-ES" sz="3200" dirty="0">
                <a:cs typeface="Arial" panose="020B0604020202020204" pitchFamily="34" charset="0"/>
              </a:rPr>
              <a:t> de </a:t>
            </a:r>
            <a:r>
              <a:rPr lang="en-GB" altLang="es-ES" sz="3200" dirty="0" err="1">
                <a:cs typeface="Arial" panose="020B0604020202020204" pitchFamily="34" charset="0"/>
              </a:rPr>
              <a:t>diálisis</a:t>
            </a:r>
            <a:r>
              <a:rPr lang="en-GB" altLang="es-ES" sz="3200" dirty="0"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cs typeface="Arial" panose="020B0604020202020204" pitchFamily="34" charset="0"/>
              </a:rPr>
              <a:t>inadecuada</a:t>
            </a:r>
            <a:r>
              <a:rPr lang="en-GB" altLang="es-ES" sz="3200" dirty="0">
                <a:cs typeface="Arial" panose="020B0604020202020204" pitchFamily="34" charset="0"/>
              </a:rPr>
              <a:t>.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>
                <a:cs typeface="Arial" panose="020B0604020202020204" pitchFamily="34" charset="0"/>
              </a:rPr>
              <a:t>Frecuentes</a:t>
            </a:r>
            <a:r>
              <a:rPr lang="en-GB" altLang="es-ES" sz="3200" dirty="0"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cs typeface="Arial" panose="020B0604020202020204" pitchFamily="34" charset="0"/>
              </a:rPr>
              <a:t>fallos</a:t>
            </a:r>
            <a:r>
              <a:rPr lang="en-GB" altLang="es-ES" sz="3200" dirty="0">
                <a:cs typeface="Arial" panose="020B0604020202020204" pitchFamily="34" charset="0"/>
              </a:rPr>
              <a:t> en </a:t>
            </a:r>
            <a:r>
              <a:rPr lang="en-GB" altLang="es-ES" sz="3200" dirty="0" err="1">
                <a:cs typeface="Arial" panose="020B0604020202020204" pitchFamily="34" charset="0"/>
              </a:rPr>
              <a:t>accesos</a:t>
            </a:r>
            <a:r>
              <a:rPr lang="en-GB" altLang="es-ES" sz="3200" dirty="0"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cs typeface="Arial" panose="020B0604020202020204" pitchFamily="34" charset="0"/>
              </a:rPr>
              <a:t>vasculares</a:t>
            </a:r>
            <a:r>
              <a:rPr lang="en-GB" altLang="es-ES" sz="3200" dirty="0">
                <a:cs typeface="Arial" panose="020B0604020202020204" pitchFamily="34" charset="0"/>
              </a:rPr>
              <a:t>.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>
                <a:cs typeface="Arial" panose="020B0604020202020204" pitchFamily="34" charset="0"/>
              </a:rPr>
              <a:t>Hipoglucemia</a:t>
            </a:r>
            <a:r>
              <a:rPr lang="en-GB" altLang="es-ES" sz="3200" dirty="0">
                <a:cs typeface="Arial" panose="020B0604020202020204" pitchFamily="34" charset="0"/>
              </a:rPr>
              <a:t>.</a:t>
            </a:r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665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49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11" dur="500"/>
                                        <p:tgtEl>
                                          <p:spTgt spid="492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14" dur="500"/>
                                        <p:tgtEl>
                                          <p:spTgt spid="492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17" dur="500"/>
                                        <p:tgtEl>
                                          <p:spTgt spid="492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20" dur="500"/>
                                        <p:tgtEl>
                                          <p:spTgt spid="492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23" dur="500"/>
                                        <p:tgtEl>
                                          <p:spTgt spid="492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69" name="Rectangle 1"/>
          <p:cNvSpPr>
            <a:spLocks noGrp="1" noChangeArrowheads="1"/>
          </p:cNvSpPr>
          <p:nvPr>
            <p:ph type="title"/>
          </p:nvPr>
        </p:nvSpPr>
        <p:spPr>
          <a:xfrm>
            <a:off x="1992314" y="500063"/>
            <a:ext cx="8243887" cy="1314450"/>
          </a:xfrm>
        </p:spPr>
        <p:txBody>
          <a:bodyPr>
            <a:normAutofit fontScale="90000"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  <a:cs typeface="Arial" panose="020B0604020202020204" pitchFamily="34" charset="0"/>
              </a:rPr>
              <a:t>TRANSPLANTE EN EL PACIENTE DIABETICO</a:t>
            </a:r>
            <a:br>
              <a:rPr lang="en-GB" altLang="es-ES" sz="4000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endParaRPr lang="en-GB" altLang="es-ES" sz="40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93570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1785938"/>
            <a:ext cx="8229600" cy="4525962"/>
          </a:xfrm>
        </p:spPr>
        <p:txBody>
          <a:bodyPr/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cs typeface="Arial" panose="020B0604020202020204" pitchFamily="34" charset="0"/>
              </a:rPr>
              <a:t>En el </a:t>
            </a:r>
            <a:r>
              <a:rPr lang="en-GB" altLang="es-ES" dirty="0" err="1" smtClean="0">
                <a:cs typeface="Arial" panose="020B0604020202020204" pitchFamily="34" charset="0"/>
              </a:rPr>
              <a:t>paciente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diabético</a:t>
            </a:r>
            <a:r>
              <a:rPr lang="en-GB" altLang="es-ES" dirty="0" smtClean="0">
                <a:cs typeface="Arial" panose="020B0604020202020204" pitchFamily="34" charset="0"/>
              </a:rPr>
              <a:t> no </a:t>
            </a:r>
            <a:r>
              <a:rPr lang="en-GB" altLang="es-ES" dirty="0" err="1" smtClean="0">
                <a:cs typeface="Arial" panose="020B0604020202020204" pitchFamily="34" charset="0"/>
              </a:rPr>
              <a:t>debe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descartarse</a:t>
            </a:r>
            <a:r>
              <a:rPr lang="en-GB" altLang="es-ES" dirty="0" smtClean="0">
                <a:cs typeface="Arial" panose="020B0604020202020204" pitchFamily="34" charset="0"/>
              </a:rPr>
              <a:t> el </a:t>
            </a:r>
            <a:r>
              <a:rPr lang="en-GB" altLang="es-ES" dirty="0" err="1" smtClean="0">
                <a:cs typeface="Arial" panose="020B0604020202020204" pitchFamily="34" charset="0"/>
              </a:rPr>
              <a:t>programa</a:t>
            </a:r>
            <a:r>
              <a:rPr lang="en-GB" altLang="es-ES" dirty="0" smtClean="0">
                <a:cs typeface="Arial" panose="020B0604020202020204" pitchFamily="34" charset="0"/>
              </a:rPr>
              <a:t> de </a:t>
            </a:r>
            <a:r>
              <a:rPr lang="en-GB" altLang="es-ES" dirty="0" err="1" smtClean="0">
                <a:cs typeface="Arial" panose="020B0604020202020204" pitchFamily="34" charset="0"/>
              </a:rPr>
              <a:t>transplante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por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su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enfermedad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metabólica</a:t>
            </a:r>
            <a:r>
              <a:rPr lang="en-GB" altLang="es-ES" dirty="0" smtClean="0">
                <a:cs typeface="Arial" panose="020B0604020202020204" pitchFamily="34" charset="0"/>
              </a:rPr>
              <a:t>.   </a:t>
            </a: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cs typeface="Arial" panose="020B0604020202020204" pitchFamily="34" charset="0"/>
              </a:rPr>
              <a:t>En el </a:t>
            </a:r>
            <a:r>
              <a:rPr lang="en-GB" altLang="es-ES" dirty="0" err="1" smtClean="0">
                <a:cs typeface="Arial" panose="020B0604020202020204" pitchFamily="34" charset="0"/>
              </a:rPr>
              <a:t>diabético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tipo</a:t>
            </a:r>
            <a:r>
              <a:rPr lang="en-GB" altLang="es-ES" dirty="0" smtClean="0">
                <a:cs typeface="Arial" panose="020B0604020202020204" pitchFamily="34" charset="0"/>
              </a:rPr>
              <a:t> I </a:t>
            </a:r>
            <a:r>
              <a:rPr lang="en-GB" altLang="es-ES" dirty="0" err="1" smtClean="0">
                <a:cs typeface="Arial" panose="020B0604020202020204" pitchFamily="34" charset="0"/>
              </a:rPr>
              <a:t>una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alternativa</a:t>
            </a:r>
            <a:r>
              <a:rPr lang="en-GB" altLang="es-ES" dirty="0" smtClean="0">
                <a:cs typeface="Arial" panose="020B0604020202020204" pitchFamily="34" charset="0"/>
              </a:rPr>
              <a:t> actual </a:t>
            </a:r>
            <a:r>
              <a:rPr lang="en-GB" altLang="es-ES" dirty="0" err="1" smtClean="0">
                <a:cs typeface="Arial" panose="020B0604020202020204" pitchFamily="34" charset="0"/>
              </a:rPr>
              <a:t>es</a:t>
            </a:r>
            <a:r>
              <a:rPr lang="en-GB" altLang="es-ES" dirty="0" smtClean="0">
                <a:cs typeface="Arial" panose="020B0604020202020204" pitchFamily="34" charset="0"/>
              </a:rPr>
              <a:t> el </a:t>
            </a:r>
            <a:r>
              <a:rPr lang="en-GB" altLang="es-ES" dirty="0" err="1" smtClean="0">
                <a:cs typeface="Arial" panose="020B0604020202020204" pitchFamily="34" charset="0"/>
              </a:rPr>
              <a:t>transplante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combinado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reno-pancreático</a:t>
            </a:r>
            <a:r>
              <a:rPr lang="en-GB" altLang="es-ES" dirty="0" smtClean="0">
                <a:cs typeface="Arial" panose="020B0604020202020204" pitchFamily="34" charset="0"/>
              </a:rPr>
              <a:t>.</a:t>
            </a: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cs typeface="Arial" panose="020B0604020202020204" pitchFamily="34" charset="0"/>
              </a:rPr>
              <a:t>Es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posible</a:t>
            </a:r>
            <a:r>
              <a:rPr lang="en-GB" altLang="es-ES" dirty="0" smtClean="0">
                <a:cs typeface="Arial" panose="020B0604020202020204" pitchFamily="34" charset="0"/>
              </a:rPr>
              <a:t> en el </a:t>
            </a:r>
            <a:r>
              <a:rPr lang="en-GB" altLang="es-ES" dirty="0" err="1" smtClean="0">
                <a:cs typeface="Arial" panose="020B0604020202020204" pitchFamily="34" charset="0"/>
              </a:rPr>
              <a:t>diabético</a:t>
            </a:r>
            <a:r>
              <a:rPr lang="en-GB" altLang="es-ES" dirty="0" smtClean="0"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cs typeface="Arial" panose="020B0604020202020204" pitchFamily="34" charset="0"/>
              </a:rPr>
              <a:t>tipo</a:t>
            </a:r>
            <a:r>
              <a:rPr lang="en-GB" altLang="es-ES" dirty="0" smtClean="0">
                <a:cs typeface="Arial" panose="020B0604020202020204" pitchFamily="34" charset="0"/>
              </a:rPr>
              <a:t> I </a:t>
            </a:r>
          </a:p>
          <a:p>
            <a:pPr algn="just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cs typeface="Arial" panose="020B0604020202020204" pitchFamily="34" charset="0"/>
              </a:rPr>
              <a:t>   y con </a:t>
            </a:r>
            <a:r>
              <a:rPr lang="en-GB" altLang="es-ES" dirty="0" err="1" smtClean="0">
                <a:cs typeface="Arial" panose="020B0604020202020204" pitchFamily="34" charset="0"/>
              </a:rPr>
              <a:t>edad</a:t>
            </a:r>
            <a:r>
              <a:rPr lang="en-GB" altLang="es-ES" dirty="0" smtClean="0">
                <a:cs typeface="Arial" panose="020B0604020202020204" pitchFamily="34" charset="0"/>
              </a:rPr>
              <a:t> no superior a los 45 </a:t>
            </a:r>
            <a:r>
              <a:rPr lang="en-GB" altLang="es-ES" dirty="0" err="1" smtClean="0">
                <a:cs typeface="Arial" panose="020B0604020202020204" pitchFamily="34" charset="0"/>
              </a:rPr>
              <a:t>años</a:t>
            </a:r>
            <a:r>
              <a:rPr lang="en-GB" altLang="es-ES" dirty="0" smtClean="0"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54626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9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9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493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493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493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493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493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493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493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493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105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525464"/>
            <a:ext cx="8713788" cy="585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3065125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56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1032898"/>
              </p:ext>
            </p:extLst>
          </p:nvPr>
        </p:nvGraphicFramePr>
        <p:xfrm>
          <a:off x="8461708" y="881900"/>
          <a:ext cx="1181100" cy="175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4" imgW="1181722" imgH="1751393" progId="">
                  <p:embed/>
                </p:oleObj>
              </mc:Choice>
              <mc:Fallback>
                <p:oleObj r:id="rId4" imgW="1181722" imgH="1751393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708" y="881900"/>
                        <a:ext cx="1181100" cy="175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561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71438"/>
            <a:ext cx="8229600" cy="14351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CONTROL DE LA OBESIDAD</a:t>
            </a:r>
            <a:r>
              <a:rPr lang="en-GB" altLang="es-ES" i="1" dirty="0" smtClean="0">
                <a:solidFill>
                  <a:schemeClr val="tx1"/>
                </a:solidFill>
              </a:rPr>
              <a:t/>
            </a:r>
            <a:br>
              <a:rPr lang="en-GB" altLang="es-ES" i="1" dirty="0" smtClean="0">
                <a:solidFill>
                  <a:schemeClr val="tx1"/>
                </a:solidFill>
              </a:rPr>
            </a:br>
            <a:endParaRPr lang="en-GB" altLang="es-ES" i="1" dirty="0" smtClean="0">
              <a:solidFill>
                <a:schemeClr val="tx1"/>
              </a:solidFill>
            </a:endParaRPr>
          </a:p>
        </p:txBody>
      </p:sp>
      <p:sp>
        <p:nvSpPr>
          <p:cNvPr id="495618" name="Rectangle 2"/>
          <p:cNvSpPr>
            <a:spLocks noGrp="1" noChangeArrowheads="1"/>
          </p:cNvSpPr>
          <p:nvPr>
            <p:ph idx="1"/>
          </p:nvPr>
        </p:nvSpPr>
        <p:spPr>
          <a:xfrm>
            <a:off x="1302415" y="1197813"/>
            <a:ext cx="7772400" cy="5053012"/>
          </a:xfrm>
        </p:spPr>
        <p:txBody>
          <a:bodyPr/>
          <a:lstStyle/>
          <a:p>
            <a:pPr algn="just"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Ejercicio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físico</a:t>
            </a:r>
            <a:r>
              <a:rPr lang="en-GB" altLang="es-ES" dirty="0" smtClean="0"/>
              <a:t> </a:t>
            </a:r>
          </a:p>
          <a:p>
            <a:pPr algn="just"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Dieta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Hipocalórica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según</a:t>
            </a:r>
            <a:r>
              <a:rPr lang="en-GB" altLang="es-ES" dirty="0" smtClean="0"/>
              <a:t> el peso. </a:t>
            </a:r>
          </a:p>
          <a:p>
            <a:pPr algn="just"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Restricción</a:t>
            </a:r>
            <a:r>
              <a:rPr lang="en-GB" altLang="es-ES" dirty="0" smtClean="0"/>
              <a:t> de </a:t>
            </a:r>
            <a:r>
              <a:rPr lang="en-GB" altLang="es-ES" dirty="0" err="1" smtClean="0"/>
              <a:t>sal</a:t>
            </a:r>
            <a:r>
              <a:rPr lang="en-GB" altLang="es-ES" dirty="0" smtClean="0"/>
              <a:t> y </a:t>
            </a:r>
            <a:r>
              <a:rPr lang="en-GB" altLang="es-ES" dirty="0" err="1" smtClean="0"/>
              <a:t>proteínas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si</a:t>
            </a:r>
            <a:r>
              <a:rPr lang="en-GB" altLang="es-ES" dirty="0" smtClean="0"/>
              <a:t> hay </a:t>
            </a:r>
            <a:r>
              <a:rPr lang="en-GB" altLang="es-ES" dirty="0" err="1" smtClean="0"/>
              <a:t>hipertensión</a:t>
            </a:r>
            <a:r>
              <a:rPr lang="en-GB" altLang="es-ES" dirty="0" smtClean="0"/>
              <a:t> </a:t>
            </a:r>
          </a:p>
          <a:p>
            <a:pPr algn="just"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Restricción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proteica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si</a:t>
            </a:r>
            <a:r>
              <a:rPr lang="en-GB" altLang="es-ES" dirty="0" smtClean="0"/>
              <a:t> la </a:t>
            </a:r>
            <a:r>
              <a:rPr lang="en-GB" altLang="es-ES" dirty="0" err="1" smtClean="0"/>
              <a:t>creatinina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es</a:t>
            </a:r>
            <a:r>
              <a:rPr lang="en-GB" altLang="es-ES" dirty="0" smtClean="0"/>
              <a:t> mayor de 2 mg/dl </a:t>
            </a:r>
          </a:p>
          <a:p>
            <a:pPr algn="just"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Inhibidores</a:t>
            </a:r>
            <a:r>
              <a:rPr lang="en-GB" altLang="es-ES" dirty="0" smtClean="0"/>
              <a:t> de la </a:t>
            </a:r>
            <a:r>
              <a:rPr lang="en-GB" altLang="es-ES" dirty="0" err="1" smtClean="0"/>
              <a:t>absorción</a:t>
            </a:r>
            <a:r>
              <a:rPr lang="en-GB" altLang="es-ES" dirty="0" smtClean="0"/>
              <a:t> de </a:t>
            </a:r>
            <a:r>
              <a:rPr lang="en-GB" altLang="es-ES" dirty="0" err="1" smtClean="0"/>
              <a:t>glúcidos</a:t>
            </a:r>
            <a:r>
              <a:rPr lang="en-GB" altLang="es-ES" dirty="0" smtClean="0"/>
              <a:t> y </a:t>
            </a:r>
            <a:r>
              <a:rPr lang="en-GB" altLang="es-ES" dirty="0" err="1" smtClean="0"/>
              <a:t>grasas</a:t>
            </a:r>
            <a:r>
              <a:rPr lang="en-GB" altLang="es-ES" dirty="0" smtClean="0"/>
              <a:t>. Son los </a:t>
            </a:r>
            <a:r>
              <a:rPr lang="en-GB" altLang="es-ES" dirty="0" err="1" smtClean="0"/>
              <a:t>inhibidores</a:t>
            </a:r>
            <a:r>
              <a:rPr lang="en-GB" altLang="es-ES" dirty="0" smtClean="0"/>
              <a:t> de la </a:t>
            </a:r>
            <a:r>
              <a:rPr lang="en-GB" altLang="es-ES" dirty="0" err="1" smtClean="0"/>
              <a:t>alfa-glucosidasa</a:t>
            </a:r>
            <a:r>
              <a:rPr lang="en-GB" altLang="es-ES" dirty="0" smtClean="0"/>
              <a:t> (</a:t>
            </a:r>
            <a:r>
              <a:rPr lang="en-GB" altLang="es-ES" dirty="0" err="1" smtClean="0"/>
              <a:t>Acarbosa</a:t>
            </a:r>
            <a:r>
              <a:rPr lang="en-GB" altLang="es-ES" dirty="0" smtClean="0"/>
              <a:t>, </a:t>
            </a:r>
            <a:r>
              <a:rPr lang="en-GB" altLang="es-ES" dirty="0" err="1" smtClean="0"/>
              <a:t>Miglitol</a:t>
            </a:r>
            <a:r>
              <a:rPr lang="en-GB" altLang="es-ES" dirty="0" smtClean="0"/>
              <a:t>). Los </a:t>
            </a:r>
            <a:r>
              <a:rPr lang="en-GB" altLang="es-ES" dirty="0" err="1" smtClean="0"/>
              <a:t>inhibidores</a:t>
            </a:r>
            <a:r>
              <a:rPr lang="en-GB" altLang="es-ES" dirty="0" smtClean="0"/>
              <a:t> de la </a:t>
            </a:r>
            <a:r>
              <a:rPr lang="en-GB" altLang="es-ES" dirty="0" err="1" smtClean="0"/>
              <a:t>absorción</a:t>
            </a:r>
            <a:r>
              <a:rPr lang="en-GB" altLang="es-ES" dirty="0" smtClean="0"/>
              <a:t> de </a:t>
            </a:r>
            <a:r>
              <a:rPr lang="en-GB" altLang="es-ES" dirty="0" err="1" smtClean="0"/>
              <a:t>grasas</a:t>
            </a:r>
            <a:r>
              <a:rPr lang="en-GB" altLang="es-ES" dirty="0" smtClean="0"/>
              <a:t> al </a:t>
            </a:r>
            <a:r>
              <a:rPr lang="en-GB" altLang="es-ES" dirty="0" err="1" smtClean="0"/>
              <a:t>disminuir</a:t>
            </a:r>
            <a:r>
              <a:rPr lang="en-GB" altLang="es-ES" dirty="0" smtClean="0"/>
              <a:t> el peso </a:t>
            </a:r>
            <a:r>
              <a:rPr lang="en-GB" altLang="es-ES" dirty="0" err="1" smtClean="0"/>
              <a:t>mejoran</a:t>
            </a:r>
            <a:r>
              <a:rPr lang="en-GB" altLang="es-ES" dirty="0" smtClean="0"/>
              <a:t> la </a:t>
            </a:r>
            <a:r>
              <a:rPr lang="en-GB" altLang="es-ES" dirty="0" err="1" smtClean="0"/>
              <a:t>resistencia</a:t>
            </a:r>
            <a:r>
              <a:rPr lang="en-GB" altLang="es-ES" dirty="0" smtClean="0"/>
              <a:t> a la </a:t>
            </a:r>
            <a:r>
              <a:rPr lang="en-GB" altLang="es-ES" dirty="0" err="1" smtClean="0"/>
              <a:t>insulina</a:t>
            </a:r>
            <a:r>
              <a:rPr lang="en-GB" altLang="es-E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393871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9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9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2" dur="500"/>
                                        <p:tgtEl>
                                          <p:spTgt spid="495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6" dur="500"/>
                                        <p:tgtEl>
                                          <p:spTgt spid="495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0" dur="500"/>
                                        <p:tgtEl>
                                          <p:spTgt spid="495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4" dur="500"/>
                                        <p:tgtEl>
                                          <p:spTgt spid="495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8" dur="500"/>
                                        <p:tgtEl>
                                          <p:spTgt spid="495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49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49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1" name="Rectangle 1"/>
          <p:cNvSpPr>
            <a:spLocks noGrp="1" noChangeArrowheads="1"/>
          </p:cNvSpPr>
          <p:nvPr>
            <p:ph type="title"/>
          </p:nvPr>
        </p:nvSpPr>
        <p:spPr>
          <a:xfrm>
            <a:off x="1919289" y="285750"/>
            <a:ext cx="8243887" cy="131445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TTO. DE LA HIPERGLUCEMIA </a:t>
            </a:r>
            <a:br>
              <a:rPr lang="en-GB" altLang="es-ES" sz="4000" b="1" dirty="0">
                <a:solidFill>
                  <a:schemeClr val="tx1"/>
                </a:solidFill>
              </a:rPr>
            </a:br>
            <a:endParaRPr lang="en-GB" altLang="es-ES" sz="4000" b="1" dirty="0">
              <a:solidFill>
                <a:schemeClr val="tx1"/>
              </a:solidFill>
            </a:endParaRPr>
          </a:p>
        </p:txBody>
      </p:sp>
      <p:sp>
        <p:nvSpPr>
          <p:cNvPr id="496642" name="Rectangle 2"/>
          <p:cNvSpPr>
            <a:spLocks noGrp="1" noChangeArrowheads="1"/>
          </p:cNvSpPr>
          <p:nvPr>
            <p:ph idx="1"/>
          </p:nvPr>
        </p:nvSpPr>
        <p:spPr>
          <a:xfrm>
            <a:off x="1357486" y="1176251"/>
            <a:ext cx="8229600" cy="5183188"/>
          </a:xfrm>
        </p:spPr>
        <p:txBody>
          <a:bodyPr>
            <a:normAutofit lnSpcReduction="10000"/>
          </a:bodyPr>
          <a:lstStyle/>
          <a:p>
            <a:pPr marL="515938" indent="-515938" algn="just">
              <a:tabLst>
                <a:tab pos="636588" algn="l"/>
                <a:tab pos="1085850" algn="l"/>
                <a:tab pos="1535113" algn="l"/>
                <a:tab pos="1984375" algn="l"/>
                <a:tab pos="2433638" algn="l"/>
                <a:tab pos="2882900" algn="l"/>
                <a:tab pos="3332163" algn="l"/>
                <a:tab pos="3781425" algn="l"/>
                <a:tab pos="4230688" algn="l"/>
                <a:tab pos="4679950" algn="l"/>
                <a:tab pos="5129213" algn="l"/>
                <a:tab pos="5578475" algn="l"/>
                <a:tab pos="6027738" algn="l"/>
                <a:tab pos="6477000" algn="l"/>
                <a:tab pos="6926263" algn="l"/>
                <a:tab pos="7375525" algn="l"/>
                <a:tab pos="7824788" algn="l"/>
                <a:tab pos="8274050" algn="l"/>
                <a:tab pos="8723313" algn="l"/>
                <a:tab pos="9172575" algn="l"/>
              </a:tabLst>
            </a:pPr>
            <a:r>
              <a:rPr lang="en-GB" altLang="es-ES" dirty="0" smtClean="0"/>
              <a:t>Los </a:t>
            </a:r>
            <a:r>
              <a:rPr lang="en-GB" altLang="es-ES" dirty="0" err="1" smtClean="0"/>
              <a:t>antidiabéticos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orales</a:t>
            </a:r>
            <a:r>
              <a:rPr lang="en-GB" altLang="es-ES" dirty="0" smtClean="0"/>
              <a:t>:</a:t>
            </a:r>
          </a:p>
          <a:p>
            <a:pPr marL="914400" lvl="1" indent="-457200" algn="just">
              <a:tabLst>
                <a:tab pos="636588" algn="l"/>
                <a:tab pos="1085850" algn="l"/>
                <a:tab pos="1535113" algn="l"/>
                <a:tab pos="1984375" algn="l"/>
                <a:tab pos="2433638" algn="l"/>
                <a:tab pos="2882900" algn="l"/>
                <a:tab pos="3332163" algn="l"/>
                <a:tab pos="3781425" algn="l"/>
                <a:tab pos="4230688" algn="l"/>
                <a:tab pos="4679950" algn="l"/>
                <a:tab pos="5129213" algn="l"/>
                <a:tab pos="5578475" algn="l"/>
                <a:tab pos="6027738" algn="l"/>
                <a:tab pos="6477000" algn="l"/>
                <a:tab pos="6926263" algn="l"/>
                <a:tab pos="7375525" algn="l"/>
                <a:tab pos="7824788" algn="l"/>
                <a:tab pos="8274050" algn="l"/>
                <a:tab pos="8723313" algn="l"/>
                <a:tab pos="9172575" algn="l"/>
              </a:tabLst>
            </a:pPr>
            <a:r>
              <a:rPr lang="en-GB" altLang="es-ES" sz="3200" b="1" dirty="0"/>
              <a:t>SULFONILUREAS Y METIGLINIDAS</a:t>
            </a:r>
            <a:r>
              <a:rPr lang="en-GB" altLang="es-ES" sz="3200" dirty="0"/>
              <a:t>. </a:t>
            </a:r>
            <a:r>
              <a:rPr lang="en-GB" altLang="es-ES" sz="3200" dirty="0" err="1"/>
              <a:t>Aumentan</a:t>
            </a:r>
            <a:r>
              <a:rPr lang="en-GB" altLang="es-ES" sz="3200" dirty="0"/>
              <a:t> la </a:t>
            </a:r>
            <a:r>
              <a:rPr lang="en-GB" altLang="es-ES" sz="3200" dirty="0" err="1"/>
              <a:t>secreción</a:t>
            </a:r>
            <a:r>
              <a:rPr lang="en-GB" altLang="es-ES" sz="3200" dirty="0"/>
              <a:t> de </a:t>
            </a:r>
            <a:r>
              <a:rPr lang="en-GB" altLang="es-ES" sz="3200" dirty="0" err="1"/>
              <a:t>insulina</a:t>
            </a:r>
            <a:r>
              <a:rPr lang="en-GB" altLang="es-ES" sz="3200" dirty="0"/>
              <a:t> en </a:t>
            </a:r>
            <a:r>
              <a:rPr lang="en-GB" altLang="es-ES" sz="3200" dirty="0" err="1"/>
              <a:t>las</a:t>
            </a:r>
            <a:r>
              <a:rPr lang="en-GB" altLang="es-ES" sz="3200" dirty="0"/>
              <a:t> </a:t>
            </a:r>
            <a:r>
              <a:rPr lang="en-GB" altLang="es-ES" sz="3200" dirty="0" err="1"/>
              <a:t>células</a:t>
            </a:r>
            <a:r>
              <a:rPr lang="en-GB" altLang="es-ES" sz="3200" dirty="0"/>
              <a:t> beta del </a:t>
            </a:r>
            <a:r>
              <a:rPr lang="en-GB" altLang="es-ES" sz="3200" dirty="0" err="1"/>
              <a:t>páncreas</a:t>
            </a:r>
            <a:r>
              <a:rPr lang="en-GB" altLang="es-ES" sz="3200" dirty="0"/>
              <a:t>. </a:t>
            </a:r>
          </a:p>
          <a:p>
            <a:pPr marL="914400" lvl="1" indent="-457200" algn="just">
              <a:spcBef>
                <a:spcPts val="600"/>
              </a:spcBef>
              <a:tabLst>
                <a:tab pos="636588" algn="l"/>
                <a:tab pos="1085850" algn="l"/>
                <a:tab pos="1535113" algn="l"/>
                <a:tab pos="1984375" algn="l"/>
                <a:tab pos="2433638" algn="l"/>
                <a:tab pos="2882900" algn="l"/>
                <a:tab pos="3332163" algn="l"/>
                <a:tab pos="3781425" algn="l"/>
                <a:tab pos="4230688" algn="l"/>
                <a:tab pos="4679950" algn="l"/>
                <a:tab pos="5129213" algn="l"/>
                <a:tab pos="5578475" algn="l"/>
                <a:tab pos="6027738" algn="l"/>
                <a:tab pos="6477000" algn="l"/>
                <a:tab pos="6926263" algn="l"/>
                <a:tab pos="7375525" algn="l"/>
                <a:tab pos="7824788" algn="l"/>
                <a:tab pos="8274050" algn="l"/>
                <a:tab pos="8723313" algn="l"/>
                <a:tab pos="9172575" algn="l"/>
              </a:tabLst>
            </a:pPr>
            <a:r>
              <a:rPr lang="en-GB" altLang="es-ES" sz="3200" dirty="0" err="1"/>
              <a:t>Están</a:t>
            </a:r>
            <a:r>
              <a:rPr lang="en-GB" altLang="es-ES" sz="3200" dirty="0"/>
              <a:t> </a:t>
            </a:r>
            <a:r>
              <a:rPr lang="en-GB" altLang="es-ES" sz="3200" dirty="0" err="1"/>
              <a:t>contraindicados</a:t>
            </a:r>
            <a:r>
              <a:rPr lang="en-GB" altLang="es-ES" sz="3200" dirty="0"/>
              <a:t> </a:t>
            </a:r>
            <a:r>
              <a:rPr lang="en-GB" altLang="es-ES" sz="3200" dirty="0" err="1"/>
              <a:t>si</a:t>
            </a:r>
            <a:r>
              <a:rPr lang="en-GB" altLang="es-ES" sz="3200" dirty="0"/>
              <a:t> la </a:t>
            </a:r>
            <a:r>
              <a:rPr lang="en-GB" altLang="es-ES" sz="3200" dirty="0" err="1"/>
              <a:t>función</a:t>
            </a:r>
            <a:r>
              <a:rPr lang="en-GB" altLang="es-ES" sz="3200" dirty="0"/>
              <a:t> renal </a:t>
            </a:r>
            <a:r>
              <a:rPr lang="en-GB" altLang="es-ES" sz="3200" dirty="0" err="1"/>
              <a:t>está</a:t>
            </a:r>
            <a:r>
              <a:rPr lang="en-GB" altLang="es-ES" sz="3200" dirty="0"/>
              <a:t> </a:t>
            </a:r>
            <a:r>
              <a:rPr lang="en-GB" altLang="es-ES" sz="3200" dirty="0" err="1"/>
              <a:t>disminuida</a:t>
            </a:r>
            <a:r>
              <a:rPr lang="en-GB" altLang="es-ES" sz="3200" dirty="0"/>
              <a:t> ( </a:t>
            </a:r>
            <a:r>
              <a:rPr lang="en-GB" altLang="es-ES" sz="3200" dirty="0" err="1"/>
              <a:t>creatinina</a:t>
            </a:r>
            <a:r>
              <a:rPr lang="en-GB" altLang="es-ES" sz="3200" dirty="0"/>
              <a:t> </a:t>
            </a:r>
            <a:r>
              <a:rPr lang="en-GB" altLang="es-ES" sz="3200" dirty="0" err="1"/>
              <a:t>por</a:t>
            </a:r>
            <a:r>
              <a:rPr lang="en-GB" altLang="es-ES" sz="3200" dirty="0"/>
              <a:t> </a:t>
            </a:r>
            <a:r>
              <a:rPr lang="en-GB" altLang="es-ES" sz="3200" dirty="0" err="1"/>
              <a:t>debajo</a:t>
            </a:r>
            <a:r>
              <a:rPr lang="en-GB" altLang="es-ES" sz="3200" dirty="0"/>
              <a:t> de 40 ml/min o </a:t>
            </a:r>
            <a:r>
              <a:rPr lang="en-GB" altLang="es-ES" sz="3200" dirty="0" err="1"/>
              <a:t>creatinina</a:t>
            </a:r>
            <a:r>
              <a:rPr lang="en-GB" altLang="es-ES" sz="3200" dirty="0"/>
              <a:t> </a:t>
            </a:r>
            <a:r>
              <a:rPr lang="en-GB" altLang="es-ES" sz="3200" dirty="0" err="1"/>
              <a:t>plasmática</a:t>
            </a:r>
            <a:r>
              <a:rPr lang="en-GB" altLang="es-ES" sz="3200" dirty="0"/>
              <a:t> mayor de 2  mg/dl).  </a:t>
            </a:r>
          </a:p>
          <a:p>
            <a:pPr marL="914400" lvl="1" indent="-457200" algn="just">
              <a:tabLst>
                <a:tab pos="636588" algn="l"/>
                <a:tab pos="1085850" algn="l"/>
                <a:tab pos="1535113" algn="l"/>
                <a:tab pos="1984375" algn="l"/>
                <a:tab pos="2433638" algn="l"/>
                <a:tab pos="2882900" algn="l"/>
                <a:tab pos="3332163" algn="l"/>
                <a:tab pos="3781425" algn="l"/>
                <a:tab pos="4230688" algn="l"/>
                <a:tab pos="4679950" algn="l"/>
                <a:tab pos="5129213" algn="l"/>
                <a:tab pos="5578475" algn="l"/>
                <a:tab pos="6027738" algn="l"/>
                <a:tab pos="6477000" algn="l"/>
                <a:tab pos="6926263" algn="l"/>
                <a:tab pos="7375525" algn="l"/>
                <a:tab pos="7824788" algn="l"/>
                <a:tab pos="8274050" algn="l"/>
                <a:tab pos="8723313" algn="l"/>
                <a:tab pos="9172575" algn="l"/>
              </a:tabLst>
            </a:pPr>
            <a:r>
              <a:rPr lang="en-GB" altLang="es-ES" sz="3200" dirty="0"/>
              <a:t>Las de </a:t>
            </a:r>
            <a:r>
              <a:rPr lang="en-GB" altLang="es-ES" sz="3200" dirty="0" err="1"/>
              <a:t>menor</a:t>
            </a:r>
            <a:r>
              <a:rPr lang="en-GB" altLang="es-ES" sz="3200" dirty="0"/>
              <a:t> </a:t>
            </a:r>
            <a:r>
              <a:rPr lang="en-GB" altLang="es-ES" sz="3200" dirty="0" err="1"/>
              <a:t>eliminación</a:t>
            </a:r>
            <a:r>
              <a:rPr lang="en-GB" altLang="es-ES" sz="3200" dirty="0"/>
              <a:t> renal son la </a:t>
            </a:r>
            <a:r>
              <a:rPr lang="en-GB" altLang="es-ES" sz="3200" dirty="0" err="1"/>
              <a:t>Glibenclamida</a:t>
            </a:r>
            <a:r>
              <a:rPr lang="en-GB" altLang="es-ES" sz="3200" dirty="0"/>
              <a:t> (50%) y el </a:t>
            </a:r>
            <a:r>
              <a:rPr lang="en-GB" altLang="es-ES" sz="3200" dirty="0" err="1"/>
              <a:t>Glurenor</a:t>
            </a:r>
            <a:r>
              <a:rPr lang="en-GB" altLang="es-ES" sz="3200" dirty="0"/>
              <a:t> (5-10%)</a:t>
            </a:r>
            <a:r>
              <a:rPr lang="ar-SA" altLang="es-ES" sz="3200" dirty="0"/>
              <a:t>‏</a:t>
            </a:r>
            <a:endParaRPr lang="en-GB" altLang="es-ES" sz="3200" dirty="0"/>
          </a:p>
        </p:txBody>
      </p:sp>
    </p:spTree>
    <p:extLst>
      <p:ext uri="{BB962C8B-B14F-4D97-AF65-F5344CB8AC3E}">
        <p14:creationId xmlns:p14="http://schemas.microsoft.com/office/powerpoint/2010/main" val="29985827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9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9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12" dur="500"/>
                                        <p:tgtEl>
                                          <p:spTgt spid="496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15" dur="500"/>
                                        <p:tgtEl>
                                          <p:spTgt spid="496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18" dur="500"/>
                                        <p:tgtEl>
                                          <p:spTgt spid="496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21" dur="500"/>
                                        <p:tgtEl>
                                          <p:spTgt spid="496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5" name="Rectangle 1"/>
          <p:cNvSpPr>
            <a:spLocks noGrp="1" noChangeArrowheads="1"/>
          </p:cNvSpPr>
          <p:nvPr>
            <p:ph type="title"/>
          </p:nvPr>
        </p:nvSpPr>
        <p:spPr>
          <a:xfrm>
            <a:off x="1992314" y="500063"/>
            <a:ext cx="8243887" cy="131445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TTO. DE LA HIPERGLUCEMIA </a:t>
            </a:r>
            <a:br>
              <a:rPr lang="en-GB" altLang="es-ES" sz="4000" b="1" dirty="0">
                <a:solidFill>
                  <a:schemeClr val="tx1"/>
                </a:solidFill>
              </a:rPr>
            </a:br>
            <a:endParaRPr lang="en-GB" altLang="es-ES" sz="4000" b="1" dirty="0">
              <a:solidFill>
                <a:schemeClr val="tx1"/>
              </a:solidFill>
            </a:endParaRPr>
          </a:p>
        </p:txBody>
      </p:sp>
      <p:sp>
        <p:nvSpPr>
          <p:cNvPr id="497666" name="Rectangle 2"/>
          <p:cNvSpPr>
            <a:spLocks noGrp="1" noChangeArrowheads="1"/>
          </p:cNvSpPr>
          <p:nvPr>
            <p:ph idx="1"/>
          </p:nvPr>
        </p:nvSpPr>
        <p:spPr>
          <a:xfrm>
            <a:off x="1318982" y="1814513"/>
            <a:ext cx="8229600" cy="4456113"/>
          </a:xfrm>
        </p:spPr>
        <p:txBody>
          <a:bodyPr/>
          <a:lstStyle/>
          <a:p>
            <a:pPr marL="515938" indent="-515938" algn="just">
              <a:buNone/>
              <a:tabLst>
                <a:tab pos="636588" algn="l"/>
                <a:tab pos="1085850" algn="l"/>
                <a:tab pos="1535113" algn="l"/>
                <a:tab pos="1984375" algn="l"/>
                <a:tab pos="2433638" algn="l"/>
                <a:tab pos="2882900" algn="l"/>
                <a:tab pos="3332163" algn="l"/>
                <a:tab pos="3781425" algn="l"/>
                <a:tab pos="4230688" algn="l"/>
                <a:tab pos="4679950" algn="l"/>
                <a:tab pos="5129213" algn="l"/>
                <a:tab pos="5578475" algn="l"/>
                <a:tab pos="6027738" algn="l"/>
                <a:tab pos="6477000" algn="l"/>
                <a:tab pos="6926263" algn="l"/>
                <a:tab pos="7375525" algn="l"/>
                <a:tab pos="7824788" algn="l"/>
                <a:tab pos="8274050" algn="l"/>
                <a:tab pos="8723313" algn="l"/>
                <a:tab pos="9172575" algn="l"/>
              </a:tabLst>
            </a:pPr>
            <a:r>
              <a:rPr lang="en-GB" altLang="es-ES" dirty="0" smtClean="0"/>
              <a:t>BIGUANIDAS:</a:t>
            </a:r>
          </a:p>
          <a:p>
            <a:pPr marL="515938" indent="-515938" algn="just">
              <a:tabLst>
                <a:tab pos="636588" algn="l"/>
                <a:tab pos="1085850" algn="l"/>
                <a:tab pos="1535113" algn="l"/>
                <a:tab pos="1984375" algn="l"/>
                <a:tab pos="2433638" algn="l"/>
                <a:tab pos="2882900" algn="l"/>
                <a:tab pos="3332163" algn="l"/>
                <a:tab pos="3781425" algn="l"/>
                <a:tab pos="4230688" algn="l"/>
                <a:tab pos="4679950" algn="l"/>
                <a:tab pos="5129213" algn="l"/>
                <a:tab pos="5578475" algn="l"/>
                <a:tab pos="6027738" algn="l"/>
                <a:tab pos="6477000" algn="l"/>
                <a:tab pos="6926263" algn="l"/>
                <a:tab pos="7375525" algn="l"/>
                <a:tab pos="7824788" algn="l"/>
                <a:tab pos="8274050" algn="l"/>
                <a:tab pos="8723313" algn="l"/>
                <a:tab pos="9172575" algn="l"/>
              </a:tabLst>
            </a:pPr>
            <a:r>
              <a:rPr lang="en-GB" altLang="es-ES" dirty="0" smtClean="0"/>
              <a:t>La </a:t>
            </a:r>
            <a:r>
              <a:rPr lang="en-GB" altLang="es-ES" dirty="0" err="1" smtClean="0"/>
              <a:t>Metformina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disminuye</a:t>
            </a:r>
            <a:r>
              <a:rPr lang="en-GB" altLang="es-ES" dirty="0" smtClean="0"/>
              <a:t> la </a:t>
            </a:r>
            <a:r>
              <a:rPr lang="en-GB" altLang="es-ES" dirty="0" err="1" smtClean="0"/>
              <a:t>síntesis</a:t>
            </a:r>
            <a:r>
              <a:rPr lang="en-GB" altLang="es-ES" dirty="0" smtClean="0"/>
              <a:t> de </a:t>
            </a:r>
            <a:r>
              <a:rPr lang="en-GB" altLang="es-ES" dirty="0" err="1" smtClean="0"/>
              <a:t>glucosa</a:t>
            </a:r>
            <a:r>
              <a:rPr lang="en-GB" altLang="es-ES" dirty="0" smtClean="0"/>
              <a:t> en el </a:t>
            </a:r>
            <a:r>
              <a:rPr lang="en-GB" altLang="es-ES" dirty="0" err="1" smtClean="0"/>
              <a:t>hígado</a:t>
            </a:r>
            <a:r>
              <a:rPr lang="en-GB" altLang="es-ES" dirty="0" smtClean="0"/>
              <a:t> y </a:t>
            </a:r>
            <a:r>
              <a:rPr lang="en-GB" altLang="es-ES" dirty="0" err="1" smtClean="0"/>
              <a:t>disminuye</a:t>
            </a:r>
            <a:r>
              <a:rPr lang="en-GB" altLang="es-ES" dirty="0" smtClean="0"/>
              <a:t> la </a:t>
            </a:r>
            <a:r>
              <a:rPr lang="en-GB" altLang="es-ES" dirty="0" err="1" smtClean="0"/>
              <a:t>resistencia</a:t>
            </a:r>
            <a:r>
              <a:rPr lang="en-GB" altLang="es-ES" dirty="0" smtClean="0"/>
              <a:t> a la </a:t>
            </a:r>
            <a:r>
              <a:rPr lang="en-GB" altLang="es-ES" dirty="0" err="1" smtClean="0"/>
              <a:t>insulina</a:t>
            </a:r>
            <a:r>
              <a:rPr lang="en-GB" altLang="es-ES" dirty="0" smtClean="0"/>
              <a:t>. </a:t>
            </a:r>
          </a:p>
          <a:p>
            <a:pPr marL="515938" indent="-515938" algn="just">
              <a:tabLst>
                <a:tab pos="636588" algn="l"/>
                <a:tab pos="1085850" algn="l"/>
                <a:tab pos="1535113" algn="l"/>
                <a:tab pos="1984375" algn="l"/>
                <a:tab pos="2433638" algn="l"/>
                <a:tab pos="2882900" algn="l"/>
                <a:tab pos="3332163" algn="l"/>
                <a:tab pos="3781425" algn="l"/>
                <a:tab pos="4230688" algn="l"/>
                <a:tab pos="4679950" algn="l"/>
                <a:tab pos="5129213" algn="l"/>
                <a:tab pos="5578475" algn="l"/>
                <a:tab pos="6027738" algn="l"/>
                <a:tab pos="6477000" algn="l"/>
                <a:tab pos="6926263" algn="l"/>
                <a:tab pos="7375525" algn="l"/>
                <a:tab pos="7824788" algn="l"/>
                <a:tab pos="8274050" algn="l"/>
                <a:tab pos="8723313" algn="l"/>
                <a:tab pos="9172575" algn="l"/>
              </a:tabLst>
            </a:pPr>
            <a:r>
              <a:rPr lang="en-GB" altLang="es-ES" dirty="0" err="1" smtClean="0"/>
              <a:t>Contribuye</a:t>
            </a:r>
            <a:r>
              <a:rPr lang="en-GB" altLang="es-ES" dirty="0" smtClean="0"/>
              <a:t> a </a:t>
            </a:r>
            <a:r>
              <a:rPr lang="en-GB" altLang="es-ES" dirty="0" err="1" smtClean="0"/>
              <a:t>disminuir</a:t>
            </a:r>
            <a:r>
              <a:rPr lang="en-GB" altLang="es-ES" dirty="0" smtClean="0"/>
              <a:t> el peso.</a:t>
            </a:r>
          </a:p>
          <a:p>
            <a:pPr marL="515938" indent="-515938" algn="just">
              <a:tabLst>
                <a:tab pos="636588" algn="l"/>
                <a:tab pos="1085850" algn="l"/>
                <a:tab pos="1535113" algn="l"/>
                <a:tab pos="1984375" algn="l"/>
                <a:tab pos="2433638" algn="l"/>
                <a:tab pos="2882900" algn="l"/>
                <a:tab pos="3332163" algn="l"/>
                <a:tab pos="3781425" algn="l"/>
                <a:tab pos="4230688" algn="l"/>
                <a:tab pos="4679950" algn="l"/>
                <a:tab pos="5129213" algn="l"/>
                <a:tab pos="5578475" algn="l"/>
                <a:tab pos="6027738" algn="l"/>
                <a:tab pos="6477000" algn="l"/>
                <a:tab pos="6926263" algn="l"/>
                <a:tab pos="7375525" algn="l"/>
                <a:tab pos="7824788" algn="l"/>
                <a:tab pos="8274050" algn="l"/>
                <a:tab pos="8723313" algn="l"/>
                <a:tab pos="9172575" algn="l"/>
              </a:tabLst>
            </a:pPr>
            <a:r>
              <a:rPr lang="en-GB" altLang="es-ES" dirty="0" err="1" smtClean="0"/>
              <a:t>Está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contraindicada</a:t>
            </a:r>
            <a:r>
              <a:rPr lang="en-GB" altLang="es-ES" dirty="0" smtClean="0"/>
              <a:t> en </a:t>
            </a:r>
            <a:r>
              <a:rPr lang="en-GB" altLang="es-ES" dirty="0" err="1" smtClean="0"/>
              <a:t>casos</a:t>
            </a:r>
            <a:r>
              <a:rPr lang="en-GB" altLang="es-ES" dirty="0" smtClean="0"/>
              <a:t> de </a:t>
            </a:r>
            <a:r>
              <a:rPr lang="en-GB" altLang="es-ES" dirty="0" err="1" smtClean="0"/>
              <a:t>insuficiencia</a:t>
            </a:r>
            <a:r>
              <a:rPr lang="en-GB" altLang="es-ES" dirty="0" smtClean="0"/>
              <a:t> renal (Cr &gt; 1.5 mg/d), </a:t>
            </a:r>
            <a:r>
              <a:rPr lang="en-GB" altLang="es-ES" dirty="0" err="1" smtClean="0"/>
              <a:t>hepatopatía</a:t>
            </a:r>
            <a:r>
              <a:rPr lang="en-GB" altLang="es-ES" dirty="0" smtClean="0"/>
              <a:t> e </a:t>
            </a:r>
            <a:r>
              <a:rPr lang="en-GB" altLang="es-ES" dirty="0" err="1" smtClean="0"/>
              <a:t>insuficiencia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cardiaca</a:t>
            </a:r>
            <a:r>
              <a:rPr lang="en-GB" altLang="es-E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417592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9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9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2" dur="500"/>
                                        <p:tgtEl>
                                          <p:spTgt spid="497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6" dur="500"/>
                                        <p:tgtEl>
                                          <p:spTgt spid="497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0" dur="500"/>
                                        <p:tgtEl>
                                          <p:spTgt spid="497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4" dur="500"/>
                                        <p:tgtEl>
                                          <p:spTgt spid="497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8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64928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TTO. DE LA HIPERGLUCEMIA</a:t>
            </a:r>
          </a:p>
        </p:txBody>
      </p:sp>
      <p:sp>
        <p:nvSpPr>
          <p:cNvPr id="498690" name="Rectangle 2"/>
          <p:cNvSpPr>
            <a:spLocks noGrp="1" noChangeArrowheads="1"/>
          </p:cNvSpPr>
          <p:nvPr>
            <p:ph idx="1"/>
          </p:nvPr>
        </p:nvSpPr>
        <p:spPr>
          <a:xfrm>
            <a:off x="1366058" y="1792288"/>
            <a:ext cx="8229600" cy="4525963"/>
          </a:xfrm>
        </p:spPr>
        <p:txBody>
          <a:bodyPr/>
          <a:lstStyle/>
          <a:p>
            <a:pPr marL="515938" indent="-515938" algn="just">
              <a:spcBef>
                <a:spcPts val="600"/>
              </a:spcBef>
              <a:buNone/>
              <a:tabLst>
                <a:tab pos="636588" algn="l"/>
                <a:tab pos="1085850" algn="l"/>
                <a:tab pos="1535113" algn="l"/>
                <a:tab pos="1984375" algn="l"/>
                <a:tab pos="2433638" algn="l"/>
                <a:tab pos="2882900" algn="l"/>
                <a:tab pos="3332163" algn="l"/>
                <a:tab pos="3781425" algn="l"/>
                <a:tab pos="4230688" algn="l"/>
                <a:tab pos="4679950" algn="l"/>
                <a:tab pos="5129213" algn="l"/>
                <a:tab pos="5578475" algn="l"/>
                <a:tab pos="6027738" algn="l"/>
                <a:tab pos="6477000" algn="l"/>
                <a:tab pos="6926263" algn="l"/>
                <a:tab pos="7375525" algn="l"/>
                <a:tab pos="7824788" algn="l"/>
                <a:tab pos="8274050" algn="l"/>
                <a:tab pos="8723313" algn="l"/>
                <a:tab pos="9172575" algn="l"/>
              </a:tabLst>
            </a:pPr>
            <a:r>
              <a:rPr lang="en-GB" altLang="es-ES" dirty="0" err="1" smtClean="0"/>
              <a:t>Tioglitazonas</a:t>
            </a:r>
            <a:r>
              <a:rPr lang="en-GB" altLang="es-ES" dirty="0" smtClean="0"/>
              <a:t>. (</a:t>
            </a:r>
            <a:r>
              <a:rPr lang="en-GB" altLang="es-ES" dirty="0" err="1" smtClean="0"/>
              <a:t>Actualmente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ya</a:t>
            </a:r>
            <a:r>
              <a:rPr lang="en-GB" altLang="es-ES" dirty="0" smtClean="0"/>
              <a:t> no se </a:t>
            </a:r>
            <a:r>
              <a:rPr lang="en-GB" altLang="es-ES" dirty="0" err="1" smtClean="0"/>
              <a:t>usan</a:t>
            </a:r>
            <a:r>
              <a:rPr lang="en-GB" altLang="es-ES" dirty="0" smtClean="0"/>
              <a:t>)</a:t>
            </a:r>
            <a:r>
              <a:rPr lang="ar-SA" altLang="es-ES" dirty="0" smtClean="0"/>
              <a:t>‏</a:t>
            </a:r>
            <a:endParaRPr lang="en-GB" altLang="es-ES" dirty="0" smtClean="0"/>
          </a:p>
          <a:p>
            <a:pPr marL="515938" indent="-515938" algn="just">
              <a:tabLst>
                <a:tab pos="636588" algn="l"/>
                <a:tab pos="1085850" algn="l"/>
                <a:tab pos="1535113" algn="l"/>
                <a:tab pos="1984375" algn="l"/>
                <a:tab pos="2433638" algn="l"/>
                <a:tab pos="2882900" algn="l"/>
                <a:tab pos="3332163" algn="l"/>
                <a:tab pos="3781425" algn="l"/>
                <a:tab pos="4230688" algn="l"/>
                <a:tab pos="4679950" algn="l"/>
                <a:tab pos="5129213" algn="l"/>
                <a:tab pos="5578475" algn="l"/>
                <a:tab pos="6027738" algn="l"/>
                <a:tab pos="6477000" algn="l"/>
                <a:tab pos="6926263" algn="l"/>
                <a:tab pos="7375525" algn="l"/>
                <a:tab pos="7824788" algn="l"/>
                <a:tab pos="8274050" algn="l"/>
                <a:tab pos="8723313" algn="l"/>
                <a:tab pos="9172575" algn="l"/>
              </a:tabLst>
            </a:pPr>
            <a:r>
              <a:rPr lang="en-GB" altLang="es-ES" dirty="0" err="1" smtClean="0"/>
              <a:t>Disminuyen</a:t>
            </a:r>
            <a:r>
              <a:rPr lang="en-GB" altLang="es-ES" dirty="0" smtClean="0"/>
              <a:t> la </a:t>
            </a:r>
            <a:r>
              <a:rPr lang="en-GB" altLang="es-ES" dirty="0" err="1" smtClean="0"/>
              <a:t>glucosa</a:t>
            </a:r>
            <a:r>
              <a:rPr lang="en-GB" altLang="es-ES" dirty="0" smtClean="0"/>
              <a:t> de forma </a:t>
            </a:r>
            <a:r>
              <a:rPr lang="en-GB" altLang="es-ES" dirty="0" err="1" smtClean="0"/>
              <a:t>moderada</a:t>
            </a:r>
            <a:r>
              <a:rPr lang="en-GB" altLang="es-ES" dirty="0" smtClean="0"/>
              <a:t>, </a:t>
            </a:r>
            <a:r>
              <a:rPr lang="en-GB" altLang="es-ES" dirty="0" err="1" smtClean="0"/>
              <a:t>también</a:t>
            </a:r>
            <a:r>
              <a:rPr lang="en-GB" altLang="es-ES" dirty="0" smtClean="0"/>
              <a:t> los </a:t>
            </a:r>
            <a:r>
              <a:rPr lang="en-GB" altLang="es-ES" dirty="0" err="1" smtClean="0"/>
              <a:t>triglicéridos</a:t>
            </a:r>
            <a:r>
              <a:rPr lang="en-GB" altLang="es-ES" dirty="0" smtClean="0"/>
              <a:t>, </a:t>
            </a:r>
            <a:r>
              <a:rPr lang="en-GB" altLang="es-ES" dirty="0" err="1" smtClean="0"/>
              <a:t>mejoran</a:t>
            </a:r>
            <a:r>
              <a:rPr lang="en-GB" altLang="es-ES" dirty="0" smtClean="0"/>
              <a:t> la </a:t>
            </a:r>
            <a:r>
              <a:rPr lang="en-GB" altLang="es-ES" dirty="0" err="1" smtClean="0"/>
              <a:t>resistencia</a:t>
            </a:r>
            <a:r>
              <a:rPr lang="en-GB" altLang="es-ES" dirty="0" smtClean="0"/>
              <a:t> a la </a:t>
            </a:r>
            <a:r>
              <a:rPr lang="en-GB" altLang="es-ES" dirty="0" err="1" smtClean="0"/>
              <a:t>insulina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aumentando</a:t>
            </a:r>
            <a:r>
              <a:rPr lang="en-GB" altLang="es-ES" dirty="0" smtClean="0"/>
              <a:t> la </a:t>
            </a:r>
            <a:r>
              <a:rPr lang="en-GB" altLang="es-ES" dirty="0" err="1" smtClean="0"/>
              <a:t>respuesta</a:t>
            </a:r>
            <a:r>
              <a:rPr lang="en-GB" altLang="es-ES" dirty="0" smtClean="0"/>
              <a:t> a la </a:t>
            </a:r>
            <a:r>
              <a:rPr lang="en-GB" altLang="es-ES" dirty="0" err="1" smtClean="0"/>
              <a:t>misma</a:t>
            </a:r>
            <a:endParaRPr lang="en-GB" altLang="es-ES" dirty="0" smtClean="0"/>
          </a:p>
          <a:p>
            <a:pPr marL="515938" indent="-515938" algn="just">
              <a:tabLst>
                <a:tab pos="636588" algn="l"/>
                <a:tab pos="1085850" algn="l"/>
                <a:tab pos="1535113" algn="l"/>
                <a:tab pos="1984375" algn="l"/>
                <a:tab pos="2433638" algn="l"/>
                <a:tab pos="2882900" algn="l"/>
                <a:tab pos="3332163" algn="l"/>
                <a:tab pos="3781425" algn="l"/>
                <a:tab pos="4230688" algn="l"/>
                <a:tab pos="4679950" algn="l"/>
                <a:tab pos="5129213" algn="l"/>
                <a:tab pos="5578475" algn="l"/>
                <a:tab pos="6027738" algn="l"/>
                <a:tab pos="6477000" algn="l"/>
                <a:tab pos="6926263" algn="l"/>
                <a:tab pos="7375525" algn="l"/>
                <a:tab pos="7824788" algn="l"/>
                <a:tab pos="8274050" algn="l"/>
                <a:tab pos="8723313" algn="l"/>
                <a:tab pos="9172575" algn="l"/>
              </a:tabLst>
            </a:pPr>
            <a:r>
              <a:rPr lang="en-GB" altLang="es-ES" dirty="0" err="1" smtClean="0"/>
              <a:t>Contraindicados</a:t>
            </a:r>
            <a:r>
              <a:rPr lang="en-GB" altLang="es-ES" dirty="0" smtClean="0"/>
              <a:t> en </a:t>
            </a:r>
            <a:r>
              <a:rPr lang="en-GB" altLang="es-ES" dirty="0" err="1" smtClean="0"/>
              <a:t>insuficiencia</a:t>
            </a:r>
            <a:r>
              <a:rPr lang="en-GB" altLang="es-ES" dirty="0" smtClean="0"/>
              <a:t> renal (</a:t>
            </a:r>
            <a:r>
              <a:rPr lang="en-GB" altLang="es-ES" dirty="0" err="1" smtClean="0"/>
              <a:t>Creatinina</a:t>
            </a:r>
            <a:r>
              <a:rPr lang="en-GB" altLang="es-ES" dirty="0" smtClean="0"/>
              <a:t> &gt; 1.5 mg/dl). </a:t>
            </a:r>
          </a:p>
          <a:p>
            <a:pPr marL="515938" indent="-515938" algn="just">
              <a:tabLst>
                <a:tab pos="636588" algn="l"/>
                <a:tab pos="1085850" algn="l"/>
                <a:tab pos="1535113" algn="l"/>
                <a:tab pos="1984375" algn="l"/>
                <a:tab pos="2433638" algn="l"/>
                <a:tab pos="2882900" algn="l"/>
                <a:tab pos="3332163" algn="l"/>
                <a:tab pos="3781425" algn="l"/>
                <a:tab pos="4230688" algn="l"/>
                <a:tab pos="4679950" algn="l"/>
                <a:tab pos="5129213" algn="l"/>
                <a:tab pos="5578475" algn="l"/>
                <a:tab pos="6027738" algn="l"/>
                <a:tab pos="6477000" algn="l"/>
                <a:tab pos="6926263" algn="l"/>
                <a:tab pos="7375525" algn="l"/>
                <a:tab pos="7824788" algn="l"/>
                <a:tab pos="8274050" algn="l"/>
                <a:tab pos="8723313" algn="l"/>
                <a:tab pos="9172575" algn="l"/>
              </a:tabLst>
            </a:pPr>
            <a:r>
              <a:rPr lang="en-GB" altLang="es-ES" dirty="0" err="1" smtClean="0"/>
              <a:t>Tienden</a:t>
            </a:r>
            <a:r>
              <a:rPr lang="en-GB" altLang="es-ES" dirty="0" smtClean="0"/>
              <a:t> a </a:t>
            </a:r>
            <a:r>
              <a:rPr lang="en-GB" altLang="es-ES" dirty="0" err="1" smtClean="0"/>
              <a:t>aumentar</a:t>
            </a:r>
            <a:r>
              <a:rPr lang="en-GB" altLang="es-ES" dirty="0" smtClean="0"/>
              <a:t> el peso y </a:t>
            </a:r>
            <a:r>
              <a:rPr lang="en-GB" altLang="es-ES" dirty="0" err="1" smtClean="0"/>
              <a:t>Colesterol</a:t>
            </a:r>
            <a:r>
              <a:rPr lang="en-GB" altLang="es-ES" dirty="0" smtClean="0"/>
              <a:t>.</a:t>
            </a:r>
          </a:p>
          <a:p>
            <a:pPr marL="515938" indent="-515938" algn="just">
              <a:buNone/>
              <a:tabLst>
                <a:tab pos="636588" algn="l"/>
                <a:tab pos="1085850" algn="l"/>
                <a:tab pos="1535113" algn="l"/>
                <a:tab pos="1984375" algn="l"/>
                <a:tab pos="2433638" algn="l"/>
                <a:tab pos="2882900" algn="l"/>
                <a:tab pos="3332163" algn="l"/>
                <a:tab pos="3781425" algn="l"/>
                <a:tab pos="4230688" algn="l"/>
                <a:tab pos="4679950" algn="l"/>
                <a:tab pos="5129213" algn="l"/>
                <a:tab pos="5578475" algn="l"/>
                <a:tab pos="6027738" algn="l"/>
                <a:tab pos="6477000" algn="l"/>
                <a:tab pos="6926263" algn="l"/>
                <a:tab pos="7375525" algn="l"/>
                <a:tab pos="7824788" algn="l"/>
                <a:tab pos="8274050" algn="l"/>
                <a:tab pos="8723313" algn="l"/>
                <a:tab pos="9172575" algn="l"/>
              </a:tabLst>
            </a:pPr>
            <a:endParaRPr lang="en-GB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14627906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98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98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498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500" fill="hold"/>
                                        <p:tgtEl>
                                          <p:spTgt spid="49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1" dur="500"/>
                                        <p:tgtEl>
                                          <p:spTgt spid="49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498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498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498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498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498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498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498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498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600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675" y="3044536"/>
            <a:ext cx="328612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2065" name="Rectangle 1"/>
          <p:cNvSpPr>
            <a:spLocks noGrp="1" noChangeArrowheads="1"/>
          </p:cNvSpPr>
          <p:nvPr>
            <p:ph type="title"/>
          </p:nvPr>
        </p:nvSpPr>
        <p:spPr>
          <a:xfrm>
            <a:off x="1955800" y="357188"/>
            <a:ext cx="8326438" cy="1143000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u="sng" dirty="0">
                <a:solidFill>
                  <a:schemeClr val="tx1"/>
                </a:solidFill>
              </a:rPr>
              <a:t>FACTORES DE RIESGO DE DIABETES</a:t>
            </a:r>
          </a:p>
        </p:txBody>
      </p:sp>
      <p:sp>
        <p:nvSpPr>
          <p:cNvPr id="472066" name="Rectangle 2"/>
          <p:cNvSpPr>
            <a:spLocks noGrp="1" noChangeArrowheads="1"/>
          </p:cNvSpPr>
          <p:nvPr>
            <p:ph idx="1"/>
          </p:nvPr>
        </p:nvSpPr>
        <p:spPr>
          <a:xfrm>
            <a:off x="825730" y="1500188"/>
            <a:ext cx="8229600" cy="4525962"/>
          </a:xfrm>
        </p:spPr>
        <p:txBody>
          <a:bodyPr/>
          <a:lstStyle/>
          <a:p>
            <a:pPr lvl="1"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Factor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genético</a:t>
            </a:r>
            <a:endParaRPr lang="en-GB" alt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Duración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de la diabetes y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edad</a:t>
            </a:r>
            <a:endParaRPr lang="en-GB" alt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Raza y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género</a:t>
            </a:r>
            <a:endParaRPr lang="en-GB" alt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Obesidad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dislipidemia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Tabaquismo</a:t>
            </a:r>
            <a:endParaRPr lang="en-GB" alt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HTA</a:t>
            </a:r>
          </a:p>
          <a:p>
            <a:pPr lvl="1"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Mal control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glicémico</a:t>
            </a:r>
            <a:endParaRPr lang="en-GB" alt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241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500"/>
                                        <p:tgtEl>
                                          <p:spTgt spid="47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472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472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472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472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472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472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472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472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472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472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4720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4720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4720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4720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3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428625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TTO. DE LA HIPERGLUCEMIA</a:t>
            </a:r>
          </a:p>
        </p:txBody>
      </p:sp>
      <p:sp>
        <p:nvSpPr>
          <p:cNvPr id="499714" name="Rectangle 2"/>
          <p:cNvSpPr>
            <a:spLocks noGrp="1" noChangeArrowheads="1"/>
          </p:cNvSpPr>
          <p:nvPr>
            <p:ph idx="1"/>
          </p:nvPr>
        </p:nvSpPr>
        <p:spPr>
          <a:xfrm>
            <a:off x="1307869" y="1504402"/>
            <a:ext cx="8229600" cy="4525962"/>
          </a:xfrm>
        </p:spPr>
        <p:txBody>
          <a:bodyPr/>
          <a:lstStyle/>
          <a:p>
            <a:pPr marL="592138" indent="-592138">
              <a:buFont typeface="Arial" panose="020B0604020202020204" pitchFamily="34" charset="0"/>
              <a:buAutoNum type="arabicPeriod"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altLang="es-ES" smtClean="0"/>
              <a:t>Insulina. </a:t>
            </a:r>
          </a:p>
          <a:p>
            <a:pPr marL="592138" indent="-592138"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altLang="es-ES" smtClean="0"/>
              <a:t>Indicada cuando los valores de glucemia o hemoglobina glicosilada no estén dentro del rango adecuado. </a:t>
            </a:r>
          </a:p>
          <a:p>
            <a:pPr marL="592138" indent="-592138"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altLang="es-ES" smtClean="0"/>
              <a:t>Es mejor administrarla al menos en 2 dosis para mantener la glucemia mejor controlada a lo largo del día. </a:t>
            </a:r>
          </a:p>
          <a:p>
            <a:pPr marL="592138" indent="-592138"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endParaRPr lang="en-GB" altLang="es-ES" smtClean="0"/>
          </a:p>
        </p:txBody>
      </p:sp>
    </p:spTree>
    <p:extLst>
      <p:ext uri="{BB962C8B-B14F-4D97-AF65-F5344CB8AC3E}">
        <p14:creationId xmlns:p14="http://schemas.microsoft.com/office/powerpoint/2010/main" val="5718580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49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499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499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499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499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499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499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285751"/>
            <a:ext cx="8229600" cy="1312863"/>
          </a:xfr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TRATAMIENTO DE LA HIPERLIPEMIA</a:t>
            </a:r>
          </a:p>
        </p:txBody>
      </p:sp>
      <p:sp>
        <p:nvSpPr>
          <p:cNvPr id="500738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1714501"/>
            <a:ext cx="8229600" cy="4525963"/>
          </a:xfrm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b="1" smtClean="0"/>
              <a:t>Estatinas</a:t>
            </a:r>
            <a:r>
              <a:rPr lang="en-GB" altLang="es-ES" smtClean="0"/>
              <a:t> disminuye las cifras de colesterol plasmático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Por lo tanto es necesario reducir la cifra de LDL colesterol en diabéticos hasta valores inferiores a 100 mg/dl. 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dosis de 40 mg de </a:t>
            </a:r>
            <a:r>
              <a:rPr lang="en-GB" altLang="es-ES" b="1" smtClean="0"/>
              <a:t>simvastatina o Pravastatina.</a:t>
            </a:r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b="1" smtClean="0"/>
          </a:p>
        </p:txBody>
      </p:sp>
    </p:spTree>
    <p:extLst>
      <p:ext uri="{BB962C8B-B14F-4D97-AF65-F5344CB8AC3E}">
        <p14:creationId xmlns:p14="http://schemas.microsoft.com/office/powerpoint/2010/main" val="35778160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50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500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500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500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500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500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500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142876"/>
            <a:ext cx="8229600" cy="1312863"/>
          </a:xfr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PROBABILIDAD DESARROLLAR NEFROPATIA DIABETICA</a:t>
            </a:r>
          </a:p>
        </p:txBody>
      </p:sp>
      <p:sp>
        <p:nvSpPr>
          <p:cNvPr id="501762" name="Rectangle 2"/>
          <p:cNvSpPr>
            <a:spLocks noGrp="1" noChangeArrowheads="1"/>
          </p:cNvSpPr>
          <p:nvPr>
            <p:ph idx="1"/>
          </p:nvPr>
        </p:nvSpPr>
        <p:spPr>
          <a:xfrm>
            <a:off x="1540626" y="1784380"/>
            <a:ext cx="8229600" cy="5162550"/>
          </a:xfrm>
        </p:spPr>
        <p:txBody>
          <a:bodyPr/>
          <a:lstStyle/>
          <a:p>
            <a:pPr marL="515938" indent="-515938" algn="just">
              <a:spcBef>
                <a:spcPts val="700"/>
              </a:spcBef>
              <a:buNone/>
              <a:tabLst>
                <a:tab pos="636588" algn="l"/>
                <a:tab pos="1085850" algn="l"/>
                <a:tab pos="1535113" algn="l"/>
                <a:tab pos="1984375" algn="l"/>
                <a:tab pos="2433638" algn="l"/>
                <a:tab pos="2882900" algn="l"/>
                <a:tab pos="3332163" algn="l"/>
                <a:tab pos="3781425" algn="l"/>
                <a:tab pos="4230688" algn="l"/>
                <a:tab pos="4679950" algn="l"/>
                <a:tab pos="5129213" algn="l"/>
                <a:tab pos="5578475" algn="l"/>
                <a:tab pos="6027738" algn="l"/>
                <a:tab pos="6477000" algn="l"/>
                <a:tab pos="6926263" algn="l"/>
                <a:tab pos="7375525" algn="l"/>
                <a:tab pos="7824788" algn="l"/>
                <a:tab pos="8274050" algn="l"/>
                <a:tab pos="8723313" algn="l"/>
                <a:tab pos="9172575" algn="l"/>
              </a:tabLst>
            </a:pPr>
            <a:r>
              <a:rPr lang="en-GB" altLang="es-ES" dirty="0" smtClean="0"/>
              <a:t>     </a:t>
            </a:r>
            <a:r>
              <a:rPr lang="en-GB" altLang="es-ES" dirty="0" err="1" smtClean="0"/>
              <a:t>Pacientes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que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poseen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cuatro</a:t>
            </a:r>
            <a:r>
              <a:rPr lang="en-GB" altLang="es-ES" dirty="0" smtClean="0"/>
              <a:t> de los </a:t>
            </a:r>
            <a:r>
              <a:rPr lang="en-GB" altLang="es-ES" dirty="0" err="1" smtClean="0"/>
              <a:t>siguientes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elementos</a:t>
            </a:r>
            <a:r>
              <a:rPr lang="en-GB" altLang="es-ES" dirty="0" smtClean="0"/>
              <a:t>: </a:t>
            </a:r>
          </a:p>
          <a:p>
            <a:pPr marL="515938" indent="-515938" algn="just">
              <a:spcBef>
                <a:spcPts val="700"/>
              </a:spcBef>
              <a:buFont typeface="Arial" panose="020B0604020202020204" pitchFamily="34" charset="0"/>
              <a:buAutoNum type="arabicPeriod"/>
              <a:tabLst>
                <a:tab pos="636588" algn="l"/>
                <a:tab pos="1085850" algn="l"/>
                <a:tab pos="1535113" algn="l"/>
                <a:tab pos="1984375" algn="l"/>
                <a:tab pos="2433638" algn="l"/>
                <a:tab pos="2882900" algn="l"/>
                <a:tab pos="3332163" algn="l"/>
                <a:tab pos="3781425" algn="l"/>
                <a:tab pos="4230688" algn="l"/>
                <a:tab pos="4679950" algn="l"/>
                <a:tab pos="5129213" algn="l"/>
                <a:tab pos="5578475" algn="l"/>
                <a:tab pos="6027738" algn="l"/>
                <a:tab pos="6477000" algn="l"/>
                <a:tab pos="6926263" algn="l"/>
                <a:tab pos="7375525" algn="l"/>
                <a:tab pos="7824788" algn="l"/>
                <a:tab pos="8274050" algn="l"/>
                <a:tab pos="8723313" algn="l"/>
                <a:tab pos="9172575" algn="l"/>
              </a:tabLst>
            </a:pPr>
            <a:r>
              <a:rPr lang="en-GB" altLang="es-ES" dirty="0" err="1" smtClean="0"/>
              <a:t>Una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antigüedad</a:t>
            </a:r>
            <a:r>
              <a:rPr lang="en-GB" altLang="es-ES" dirty="0" smtClean="0"/>
              <a:t> mayor de 10 </a:t>
            </a:r>
            <a:r>
              <a:rPr lang="en-GB" altLang="es-ES" dirty="0" err="1" smtClean="0"/>
              <a:t>años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como</a:t>
            </a:r>
            <a:r>
              <a:rPr lang="en-GB" altLang="es-ES" dirty="0" smtClean="0"/>
              <a:t>       </a:t>
            </a:r>
            <a:r>
              <a:rPr lang="en-GB" altLang="es-ES" dirty="0" err="1" smtClean="0"/>
              <a:t>paciente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diabético</a:t>
            </a:r>
            <a:r>
              <a:rPr lang="en-GB" altLang="es-ES" dirty="0" smtClean="0"/>
              <a:t>, </a:t>
            </a:r>
          </a:p>
          <a:p>
            <a:pPr marL="515938" indent="-515938" algn="just">
              <a:spcBef>
                <a:spcPts val="700"/>
              </a:spcBef>
              <a:buFont typeface="Arial" panose="020B0604020202020204" pitchFamily="34" charset="0"/>
              <a:buAutoNum type="arabicPeriod"/>
              <a:tabLst>
                <a:tab pos="636588" algn="l"/>
                <a:tab pos="1085850" algn="l"/>
                <a:tab pos="1535113" algn="l"/>
                <a:tab pos="1984375" algn="l"/>
                <a:tab pos="2433638" algn="l"/>
                <a:tab pos="2882900" algn="l"/>
                <a:tab pos="3332163" algn="l"/>
                <a:tab pos="3781425" algn="l"/>
                <a:tab pos="4230688" algn="l"/>
                <a:tab pos="4679950" algn="l"/>
                <a:tab pos="5129213" algn="l"/>
                <a:tab pos="5578475" algn="l"/>
                <a:tab pos="6027738" algn="l"/>
                <a:tab pos="6477000" algn="l"/>
                <a:tab pos="6926263" algn="l"/>
                <a:tab pos="7375525" algn="l"/>
                <a:tab pos="7824788" algn="l"/>
                <a:tab pos="8274050" algn="l"/>
                <a:tab pos="8723313" algn="l"/>
                <a:tab pos="9172575" algn="l"/>
              </a:tabLst>
            </a:pPr>
            <a:r>
              <a:rPr lang="en-GB" altLang="es-ES" dirty="0" err="1" smtClean="0"/>
              <a:t>Una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presión</a:t>
            </a:r>
            <a:r>
              <a:rPr lang="en-GB" altLang="es-ES" dirty="0" smtClean="0"/>
              <a:t> arterial normal </a:t>
            </a:r>
            <a:r>
              <a:rPr lang="en-GB" altLang="es-ES" dirty="0" err="1" smtClean="0"/>
              <a:t>alta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que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significa</a:t>
            </a:r>
            <a:r>
              <a:rPr lang="en-GB" altLang="es-ES" dirty="0" smtClean="0"/>
              <a:t> 140/90, </a:t>
            </a:r>
          </a:p>
          <a:p>
            <a:pPr marL="515938" indent="-515938" algn="just">
              <a:spcBef>
                <a:spcPts val="700"/>
              </a:spcBef>
              <a:buFont typeface="Arial" panose="020B0604020202020204" pitchFamily="34" charset="0"/>
              <a:buAutoNum type="arabicPeriod"/>
              <a:tabLst>
                <a:tab pos="636588" algn="l"/>
                <a:tab pos="1085850" algn="l"/>
                <a:tab pos="1535113" algn="l"/>
                <a:tab pos="1984375" algn="l"/>
                <a:tab pos="2433638" algn="l"/>
                <a:tab pos="2882900" algn="l"/>
                <a:tab pos="3332163" algn="l"/>
                <a:tab pos="3781425" algn="l"/>
                <a:tab pos="4230688" algn="l"/>
                <a:tab pos="4679950" algn="l"/>
                <a:tab pos="5129213" algn="l"/>
                <a:tab pos="5578475" algn="l"/>
                <a:tab pos="6027738" algn="l"/>
                <a:tab pos="6477000" algn="l"/>
                <a:tab pos="6926263" algn="l"/>
                <a:tab pos="7375525" algn="l"/>
                <a:tab pos="7824788" algn="l"/>
                <a:tab pos="8274050" algn="l"/>
                <a:tab pos="8723313" algn="l"/>
                <a:tab pos="9172575" algn="l"/>
              </a:tabLst>
            </a:pPr>
            <a:r>
              <a:rPr lang="en-GB" altLang="es-ES" dirty="0" err="1" smtClean="0"/>
              <a:t>Antecedentes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familiares</a:t>
            </a:r>
            <a:r>
              <a:rPr lang="en-GB" altLang="es-ES" dirty="0" smtClean="0"/>
              <a:t> de </a:t>
            </a:r>
            <a:r>
              <a:rPr lang="en-GB" altLang="es-ES" dirty="0" err="1" smtClean="0"/>
              <a:t>hipertensión</a:t>
            </a:r>
            <a:r>
              <a:rPr lang="en-GB" altLang="es-ES" dirty="0" smtClean="0"/>
              <a:t> 	arterial</a:t>
            </a:r>
          </a:p>
          <a:p>
            <a:pPr marL="515938" indent="-515938" algn="just">
              <a:spcBef>
                <a:spcPts val="700"/>
              </a:spcBef>
              <a:buFont typeface="Arial" panose="020B0604020202020204" pitchFamily="34" charset="0"/>
              <a:buAutoNum type="arabicPeriod"/>
              <a:tabLst>
                <a:tab pos="636588" algn="l"/>
                <a:tab pos="1085850" algn="l"/>
                <a:tab pos="1535113" algn="l"/>
                <a:tab pos="1984375" algn="l"/>
                <a:tab pos="2433638" algn="l"/>
                <a:tab pos="2882900" algn="l"/>
                <a:tab pos="3332163" algn="l"/>
                <a:tab pos="3781425" algn="l"/>
                <a:tab pos="4230688" algn="l"/>
                <a:tab pos="4679950" algn="l"/>
                <a:tab pos="5129213" algn="l"/>
                <a:tab pos="5578475" algn="l"/>
                <a:tab pos="6027738" algn="l"/>
                <a:tab pos="6477000" algn="l"/>
                <a:tab pos="6926263" algn="l"/>
                <a:tab pos="7375525" algn="l"/>
                <a:tab pos="7824788" algn="l"/>
                <a:tab pos="8274050" algn="l"/>
                <a:tab pos="8723313" algn="l"/>
                <a:tab pos="9172575" algn="l"/>
              </a:tabLst>
            </a:pPr>
            <a:r>
              <a:rPr lang="en-GB" altLang="es-ES" dirty="0" err="1" smtClean="0"/>
              <a:t>Hemoglobinas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glicociladas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habitualmente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por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encima</a:t>
            </a:r>
            <a:r>
              <a:rPr lang="en-GB" altLang="es-ES" dirty="0" smtClean="0"/>
              <a:t> del 10 %. </a:t>
            </a:r>
            <a:br>
              <a:rPr lang="en-GB" altLang="es-ES" dirty="0" smtClean="0"/>
            </a:br>
            <a:r>
              <a:rPr lang="en-GB" altLang="es-ES" dirty="0" smtClean="0"/>
              <a:t/>
            </a:r>
            <a:br>
              <a:rPr lang="en-GB" altLang="es-ES" dirty="0" smtClean="0"/>
            </a:br>
            <a:endParaRPr lang="en-GB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29714020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50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1" dur="500"/>
                                        <p:tgtEl>
                                          <p:spTgt spid="501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5" dur="500"/>
                                        <p:tgtEl>
                                          <p:spTgt spid="501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" dur="500"/>
                                        <p:tgtEl>
                                          <p:spTgt spid="501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3" dur="500"/>
                                        <p:tgtEl>
                                          <p:spTgt spid="501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501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5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214313"/>
            <a:ext cx="8229600" cy="14351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</a:rPr>
              <a:t>COMPLICACIONES   </a:t>
            </a:r>
            <a:r>
              <a:rPr lang="en-GB" altLang="es-ES" sz="4000" dirty="0">
                <a:solidFill>
                  <a:schemeClr val="tx1"/>
                </a:solidFill>
              </a:rPr>
              <a:t> </a:t>
            </a:r>
            <a:br>
              <a:rPr lang="en-GB" altLang="es-ES" sz="4000" dirty="0">
                <a:solidFill>
                  <a:schemeClr val="tx1"/>
                </a:solidFill>
              </a:rPr>
            </a:br>
            <a:endParaRPr lang="en-GB" altLang="es-ES" sz="4000" dirty="0">
              <a:solidFill>
                <a:schemeClr val="tx1"/>
              </a:solidFill>
            </a:endParaRPr>
          </a:p>
        </p:txBody>
      </p:sp>
      <p:sp>
        <p:nvSpPr>
          <p:cNvPr id="502786" name="Rectangle 2"/>
          <p:cNvSpPr>
            <a:spLocks noGrp="1" noChangeArrowheads="1"/>
          </p:cNvSpPr>
          <p:nvPr>
            <p:ph idx="1"/>
          </p:nvPr>
        </p:nvSpPr>
        <p:spPr>
          <a:xfrm>
            <a:off x="1120833" y="1505124"/>
            <a:ext cx="7772400" cy="5102225"/>
          </a:xfrm>
        </p:spPr>
        <p:txBody>
          <a:bodyPr/>
          <a:lstStyle/>
          <a:p>
            <a:pPr>
              <a:buFont typeface="Lucida Grande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Las </a:t>
            </a:r>
            <a:r>
              <a:rPr lang="en-GB" altLang="es-ES" dirty="0" err="1" smtClean="0"/>
              <a:t>posibles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complicaciones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incluyen</a:t>
            </a:r>
            <a:r>
              <a:rPr lang="en-GB" altLang="es-ES" dirty="0" smtClean="0"/>
              <a:t>:</a:t>
            </a:r>
          </a:p>
          <a:p>
            <a:pPr lvl="1">
              <a:buFont typeface="Lucida Grande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/>
              <a:t>Hipoglucemia</a:t>
            </a:r>
            <a:endParaRPr lang="en-GB" altLang="es-ES" sz="3200" dirty="0"/>
          </a:p>
          <a:p>
            <a:pPr lvl="1">
              <a:buFont typeface="Lucida Grande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/>
              <a:t>Insuficiencia</a:t>
            </a:r>
            <a:r>
              <a:rPr lang="en-GB" altLang="es-ES" sz="3200" dirty="0"/>
              <a:t> renal </a:t>
            </a:r>
            <a:r>
              <a:rPr lang="en-GB" altLang="es-ES" sz="3200" dirty="0" err="1"/>
              <a:t>crónica</a:t>
            </a:r>
            <a:r>
              <a:rPr lang="en-GB" altLang="es-ES" sz="3200" dirty="0"/>
              <a:t> </a:t>
            </a:r>
            <a:r>
              <a:rPr lang="en-GB" altLang="es-ES" sz="3200" dirty="0" err="1"/>
              <a:t>rápidamente</a:t>
            </a:r>
            <a:r>
              <a:rPr lang="en-GB" altLang="es-ES" sz="3200" dirty="0"/>
              <a:t> </a:t>
            </a:r>
            <a:r>
              <a:rPr lang="en-GB" altLang="es-ES" sz="3200" dirty="0" err="1"/>
              <a:t>progresiva</a:t>
            </a:r>
            <a:r>
              <a:rPr lang="en-GB" altLang="es-ES" sz="3200" dirty="0"/>
              <a:t> </a:t>
            </a:r>
          </a:p>
          <a:p>
            <a:pPr lvl="1">
              <a:buFont typeface="Lucida Grande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/>
              <a:t>Enfermedad</a:t>
            </a:r>
            <a:r>
              <a:rPr lang="en-GB" altLang="es-ES" sz="3200" dirty="0"/>
              <a:t> renal en </a:t>
            </a:r>
            <a:r>
              <a:rPr lang="en-GB" altLang="es-ES" sz="3200" dirty="0" err="1"/>
              <a:t>etapa</a:t>
            </a:r>
            <a:r>
              <a:rPr lang="en-GB" altLang="es-ES" sz="3200" dirty="0"/>
              <a:t> terminal</a:t>
            </a:r>
          </a:p>
          <a:p>
            <a:pPr lvl="1">
              <a:buFont typeface="Lucida Grande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/>
              <a:t>Hipercaliemia</a:t>
            </a:r>
            <a:r>
              <a:rPr lang="en-GB" altLang="es-ES" sz="3200" dirty="0"/>
              <a:t> </a:t>
            </a:r>
          </a:p>
          <a:p>
            <a:pPr lvl="1">
              <a:buFont typeface="Lucida Grande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/>
              <a:t>Hipertensión</a:t>
            </a:r>
            <a:r>
              <a:rPr lang="en-GB" altLang="es-ES" sz="3200" dirty="0"/>
              <a:t> </a:t>
            </a:r>
            <a:r>
              <a:rPr lang="en-GB" altLang="es-ES" sz="3200" dirty="0" err="1"/>
              <a:t>severa</a:t>
            </a:r>
            <a:r>
              <a:rPr lang="en-GB" altLang="es-ES" sz="3200" dirty="0"/>
              <a:t> </a:t>
            </a:r>
          </a:p>
          <a:p>
            <a:pPr lvl="1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3200" dirty="0"/>
          </a:p>
          <a:p>
            <a:pPr lvl="1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3200" dirty="0"/>
          </a:p>
        </p:txBody>
      </p:sp>
    </p:spTree>
    <p:extLst>
      <p:ext uri="{BB962C8B-B14F-4D97-AF65-F5344CB8AC3E}">
        <p14:creationId xmlns:p14="http://schemas.microsoft.com/office/powerpoint/2010/main" val="10709863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50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50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502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502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502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502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502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502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502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502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502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502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5027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5027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8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-228600"/>
            <a:ext cx="8229600" cy="1922463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u="sng" dirty="0"/>
              <a:t/>
            </a:r>
            <a:br>
              <a:rPr lang="en-GB" altLang="es-ES" sz="4000" b="1" u="sng" dirty="0"/>
            </a:br>
            <a:r>
              <a:rPr lang="en-GB" altLang="es-ES" sz="4000" b="1" u="sng" dirty="0">
                <a:solidFill>
                  <a:schemeClr val="tx1"/>
                </a:solidFill>
              </a:rPr>
              <a:t> NEFROPATÍA DIABÉTICA </a:t>
            </a:r>
            <a:br>
              <a:rPr lang="en-GB" altLang="es-ES" sz="4000" b="1" u="sng" dirty="0">
                <a:solidFill>
                  <a:schemeClr val="tx1"/>
                </a:solidFill>
              </a:rPr>
            </a:br>
            <a:endParaRPr lang="en-GB" altLang="es-ES" sz="4000" b="1" u="sng" dirty="0">
              <a:solidFill>
                <a:schemeClr val="tx1"/>
              </a:solidFill>
            </a:endParaRPr>
          </a:p>
        </p:txBody>
      </p:sp>
      <p:sp>
        <p:nvSpPr>
          <p:cNvPr id="473090" name="Rectangle 2"/>
          <p:cNvSpPr>
            <a:spLocks noGrp="1" noChangeArrowheads="1"/>
          </p:cNvSpPr>
          <p:nvPr>
            <p:ph idx="1"/>
          </p:nvPr>
        </p:nvSpPr>
        <p:spPr>
          <a:xfrm>
            <a:off x="1327353" y="1402254"/>
            <a:ext cx="7772400" cy="5373688"/>
          </a:xfrm>
        </p:spPr>
        <p:txBody>
          <a:bodyPr/>
          <a:lstStyle/>
          <a:p>
            <a:pPr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En 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con:</a:t>
            </a:r>
          </a:p>
          <a:p>
            <a:pPr lvl="1">
              <a:lnSpc>
                <a:spcPct val="150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Microalbuminuria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lnSpc>
                <a:spcPct val="150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Hipertensión</a:t>
            </a:r>
            <a:r>
              <a:rPr lang="en-GB" alt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arterial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aunque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creatinina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esté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dentro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rango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normal.</a:t>
            </a:r>
          </a:p>
          <a:p>
            <a:pPr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En la diabetes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tipo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I la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presencia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proteinuria o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elevación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creatinina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sérica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casi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siempre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deben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altLang="es-E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Nefropatía</a:t>
            </a:r>
            <a:r>
              <a:rPr lang="en-GB" altLang="es-E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diabética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8932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75"/>
                                        <p:tgtEl>
                                          <p:spTgt spid="473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6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1" dur="500"/>
                                        <p:tgtEl>
                                          <p:spTgt spid="473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5" dur="500"/>
                                        <p:tgtEl>
                                          <p:spTgt spid="473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8" dur="500"/>
                                        <p:tgtEl>
                                          <p:spTgt spid="473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1" dur="500"/>
                                        <p:tgtEl>
                                          <p:spTgt spid="47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3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214313"/>
            <a:ext cx="8229600" cy="1312862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ETIOPATOGENIA Y FISIOPATOLOGÍA</a:t>
            </a:r>
          </a:p>
        </p:txBody>
      </p:sp>
      <p:sp>
        <p:nvSpPr>
          <p:cNvPr id="474114" name="Rectangle 2"/>
          <p:cNvSpPr>
            <a:spLocks noGrp="1" noChangeArrowheads="1"/>
          </p:cNvSpPr>
          <p:nvPr>
            <p:ph idx="1"/>
          </p:nvPr>
        </p:nvSpPr>
        <p:spPr>
          <a:xfrm>
            <a:off x="1300855" y="1669559"/>
            <a:ext cx="8229600" cy="4525962"/>
          </a:xfrm>
        </p:spPr>
        <p:txBody>
          <a:bodyPr/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lesiones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altLang="es-E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Nefropatía</a:t>
            </a:r>
            <a:r>
              <a:rPr lang="en-GB" alt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Diabética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producen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En el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glomérulo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alterarse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arteriolas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perdiendo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proteínas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alteran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función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renal</a:t>
            </a:r>
          </a:p>
          <a:p>
            <a:pPr lvl="1"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Debido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a la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acumulación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productos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derivados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glucosa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en los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pequeños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vasos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cambios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en la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presión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llega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sangre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glomérulo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renal.</a:t>
            </a:r>
          </a:p>
        </p:txBody>
      </p:sp>
    </p:spTree>
    <p:extLst>
      <p:ext uri="{BB962C8B-B14F-4D97-AF65-F5344CB8AC3E}">
        <p14:creationId xmlns:p14="http://schemas.microsoft.com/office/powerpoint/2010/main" val="41867241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7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7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47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47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474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474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474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474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7" name="Rectangle 1"/>
          <p:cNvSpPr>
            <a:spLocks noGrp="1" noChangeArrowheads="1"/>
          </p:cNvSpPr>
          <p:nvPr>
            <p:ph type="title"/>
          </p:nvPr>
        </p:nvSpPr>
        <p:spPr>
          <a:xfrm>
            <a:off x="2009775" y="357188"/>
            <a:ext cx="8229600" cy="1312862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ETIOPATOGENIA Y FISIOPATOLOGÍA</a:t>
            </a:r>
          </a:p>
        </p:txBody>
      </p:sp>
      <p:sp>
        <p:nvSpPr>
          <p:cNvPr id="475138" name="Rectangle 2"/>
          <p:cNvSpPr>
            <a:spLocks noGrp="1" noChangeArrowheads="1"/>
          </p:cNvSpPr>
          <p:nvPr>
            <p:ph idx="1"/>
          </p:nvPr>
        </p:nvSpPr>
        <p:spPr>
          <a:xfrm>
            <a:off x="1341120" y="1794250"/>
            <a:ext cx="8229600" cy="4525962"/>
          </a:xfrm>
        </p:spPr>
        <p:txBody>
          <a:bodyPr>
            <a:normAutofit/>
          </a:bodyPr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Producidas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vasodilatación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renal de la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arteriola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aferente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Aumentando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flujo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y la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presión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intraglomerular</a:t>
            </a:r>
            <a:endParaRPr lang="en-GB" alt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Influye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también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hipertrofia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renal </a:t>
            </a:r>
            <a:r>
              <a:rPr lang="en-GB" alt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concomitante</a:t>
            </a: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4705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47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11" dur="500"/>
                                        <p:tgtEl>
                                          <p:spTgt spid="47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15" dur="500"/>
                                        <p:tgtEl>
                                          <p:spTgt spid="475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19" dur="500"/>
                                        <p:tgtEl>
                                          <p:spTgt spid="475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23" dur="500"/>
                                        <p:tgtEl>
                                          <p:spTgt spid="475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1" name="Rectangle 1"/>
          <p:cNvSpPr>
            <a:spLocks noChangeArrowheads="1"/>
          </p:cNvSpPr>
          <p:nvPr/>
        </p:nvSpPr>
        <p:spPr bwMode="auto">
          <a:xfrm>
            <a:off x="3952875" y="243840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pic>
        <p:nvPicPr>
          <p:cNvPr id="4761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14401"/>
            <a:ext cx="7696200" cy="468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01569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7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7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47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47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5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571501"/>
            <a:ext cx="8229600" cy="1312863"/>
          </a:xfr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ETIOPATOGENIA Y FISIOPATOLOGÍA</a:t>
            </a:r>
          </a:p>
        </p:txBody>
      </p:sp>
      <p:sp>
        <p:nvSpPr>
          <p:cNvPr id="477186" name="Rectangle 2"/>
          <p:cNvSpPr>
            <a:spLocks noGrp="1" noChangeArrowheads="1"/>
          </p:cNvSpPr>
          <p:nvPr>
            <p:ph idx="1"/>
          </p:nvPr>
        </p:nvSpPr>
        <p:spPr>
          <a:xfrm>
            <a:off x="858982" y="2097579"/>
            <a:ext cx="8229600" cy="4525963"/>
          </a:xfrm>
        </p:spPr>
        <p:txBody>
          <a:bodyPr>
            <a:normAutofit/>
          </a:bodyPr>
          <a:lstStyle/>
          <a:p>
            <a:pPr algn="just"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presión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intraglomerular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el factor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decisivo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en el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aumento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expansión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mesangial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y el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daño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posterior de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algunos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glomérulos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daño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irreversible de los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mismos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lleva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modificaciones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hemodinámicas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 se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establece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mecanismo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autoperpetuación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lesión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independiente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modificaciones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metabólicas</a:t>
            </a:r>
            <a:r>
              <a:rPr lang="en-GB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2785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500"/>
                                        <p:tgtEl>
                                          <p:spTgt spid="47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1000" fill="hold"/>
                                        <p:tgtEl>
                                          <p:spTgt spid="47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47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47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47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477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477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477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477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1000" fill="hold"/>
                                        <p:tgtEl>
                                          <p:spTgt spid="477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1000" fill="hold"/>
                                        <p:tgtEl>
                                          <p:spTgt spid="477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477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477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PATOGENIA</a:t>
            </a:r>
          </a:p>
        </p:txBody>
      </p:sp>
      <p:sp>
        <p:nvSpPr>
          <p:cNvPr id="478210" name="Rectangle 2"/>
          <p:cNvSpPr>
            <a:spLocks noGrp="1" noChangeArrowheads="1"/>
          </p:cNvSpPr>
          <p:nvPr>
            <p:ph idx="1"/>
          </p:nvPr>
        </p:nvSpPr>
        <p:spPr>
          <a:xfrm>
            <a:off x="1436716" y="1462000"/>
            <a:ext cx="7772400" cy="5086350"/>
          </a:xfrm>
        </p:spPr>
        <p:txBody>
          <a:bodyPr/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mecanismos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patogénicos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la ND son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varios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Glucosilación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enzimática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proteínas</a:t>
            </a:r>
            <a:endParaRPr lang="en-GB" alt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Acumulación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de sorbitol en DBT mal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controlada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Glucotoxicidad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directa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células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endoteliales</a:t>
            </a:r>
            <a:endParaRPr lang="en-GB" alt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Hiperflujo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hipertensión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glomerular</a:t>
            </a:r>
          </a:p>
          <a:p>
            <a:pPr lvl="1"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Alteración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cotransporte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de Na</a:t>
            </a:r>
          </a:p>
          <a:p>
            <a:pPr algn="just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736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7" dur="500"/>
                                        <p:tgtEl>
                                          <p:spTgt spid="47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1" dur="500"/>
                                        <p:tgtEl>
                                          <p:spTgt spid="47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4" dur="500"/>
                                        <p:tgtEl>
                                          <p:spTgt spid="478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7" dur="500"/>
                                        <p:tgtEl>
                                          <p:spTgt spid="478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0" dur="500"/>
                                        <p:tgtEl>
                                          <p:spTgt spid="478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3" dur="500"/>
                                        <p:tgtEl>
                                          <p:spTgt spid="478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6" dur="500"/>
                                        <p:tgtEl>
                                          <p:spTgt spid="478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a">
  <a:themeElements>
    <a:clrScheme name="Verde 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1128</Words>
  <Application>Microsoft Office PowerPoint</Application>
  <PresentationFormat>Panorámica</PresentationFormat>
  <Paragraphs>207</Paragraphs>
  <Slides>33</Slides>
  <Notes>33</Notes>
  <HiddenSlides>0</HiddenSlides>
  <MMClips>0</MMClips>
  <ScaleCrop>false</ScaleCrop>
  <HeadingPairs>
    <vt:vector size="8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0</vt:i4>
      </vt:variant>
      <vt:variant>
        <vt:lpstr>Títulos de diapositiva</vt:lpstr>
      </vt:variant>
      <vt:variant>
        <vt:i4>33</vt:i4>
      </vt:variant>
    </vt:vector>
  </HeadingPairs>
  <TitlesOfParts>
    <vt:vector size="43" baseType="lpstr">
      <vt:lpstr>Arial</vt:lpstr>
      <vt:lpstr>Calibri</vt:lpstr>
      <vt:lpstr>Lucida Grande</vt:lpstr>
      <vt:lpstr>Lucida Sans Unicode</vt:lpstr>
      <vt:lpstr>Tahoma</vt:lpstr>
      <vt:lpstr>Times New Roman</vt:lpstr>
      <vt:lpstr>Trebuchet MS</vt:lpstr>
      <vt:lpstr>Wingdings</vt:lpstr>
      <vt:lpstr>Wingdings 3</vt:lpstr>
      <vt:lpstr>Faceta</vt:lpstr>
      <vt:lpstr>Presentación de PowerPoint</vt:lpstr>
      <vt:lpstr>La nefropatía es una complicación: 30 % de los casos de la DBT tipo I y. 20% de los pacientes con DBT tipo II   Es común en los individuos de raza negra con DBT tipo II  que en los de raza blanca.</vt:lpstr>
      <vt:lpstr>FACTORES DE RIESGO DE DIABETES</vt:lpstr>
      <vt:lpstr>  NEFROPATÍA DIABÉTICA  </vt:lpstr>
      <vt:lpstr>ETIOPATOGENIA Y FISIOPATOLOGÍA</vt:lpstr>
      <vt:lpstr>ETIOPATOGENIA Y FISIOPATOLOGÍA</vt:lpstr>
      <vt:lpstr>Presentación de PowerPoint</vt:lpstr>
      <vt:lpstr>ETIOPATOGENIA Y FISIOPATOLOGÍA</vt:lpstr>
      <vt:lpstr>PATOGENIA</vt:lpstr>
      <vt:lpstr>SÍNTOMAS</vt:lpstr>
      <vt:lpstr>SÍNTOMAS</vt:lpstr>
      <vt:lpstr>ESTADIOS DE LA NEFROPATIA DIABETICA</vt:lpstr>
      <vt:lpstr>EXÁMENES     </vt:lpstr>
      <vt:lpstr>EXAMENES</vt:lpstr>
      <vt:lpstr>DIAGNÓSTICO DE LA NEFROPATIA DIABETICA</vt:lpstr>
      <vt:lpstr>                 DIAGNÓSTICO</vt:lpstr>
      <vt:lpstr>   DIAGNÓSTICO</vt:lpstr>
      <vt:lpstr>TRATAMIENTO</vt:lpstr>
      <vt:lpstr>BLOQUEADORES DE LOS CANALES DE Ca.</vt:lpstr>
      <vt:lpstr>ANTAGONISTAS DE LOS RECEPTORES DE ANGIOTENSINA II (ARA 2) </vt:lpstr>
      <vt:lpstr>TRATAMIENTO SUSTITUTIVO RENAL (TSR) </vt:lpstr>
      <vt:lpstr>HEMODIALISIS</vt:lpstr>
      <vt:lpstr>     HEMODIALISIS</vt:lpstr>
      <vt:lpstr>TRANSPLANTE EN EL PACIENTE DIABETICO </vt:lpstr>
      <vt:lpstr>Presentación de PowerPoint</vt:lpstr>
      <vt:lpstr>CONTROL DE LA OBESIDAD </vt:lpstr>
      <vt:lpstr>TTO. DE LA HIPERGLUCEMIA  </vt:lpstr>
      <vt:lpstr>TTO. DE LA HIPERGLUCEMIA  </vt:lpstr>
      <vt:lpstr>TTO. DE LA HIPERGLUCEMIA</vt:lpstr>
      <vt:lpstr>TTO. DE LA HIPERGLUCEMIA</vt:lpstr>
      <vt:lpstr>TRATAMIENTO DE LA HIPERLIPEMIA</vt:lpstr>
      <vt:lpstr>PROBABILIDAD DESARROLLAR NEFROPATIA DIABETICA</vt:lpstr>
      <vt:lpstr>COMPLICACIONES   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Cuenta Microsoft</cp:lastModifiedBy>
  <cp:revision>2</cp:revision>
  <dcterms:created xsi:type="dcterms:W3CDTF">2020-04-14T19:23:24Z</dcterms:created>
  <dcterms:modified xsi:type="dcterms:W3CDTF">2022-04-12T22:21:21Z</dcterms:modified>
</cp:coreProperties>
</file>