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2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83F085-49B6-4EAD-8421-86D7C043C117}" type="datetimeFigureOut">
              <a:rPr lang="es-ES" smtClean="0"/>
              <a:t>12/04/2022</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C47EDA-9EE4-43C0-8247-116645C906D4}" type="slidenum">
              <a:rPr lang="es-ES" smtClean="0"/>
              <a:t>‹Nº›</a:t>
            </a:fld>
            <a:endParaRPr lang="es-ES"/>
          </a:p>
        </p:txBody>
      </p:sp>
    </p:spTree>
    <p:extLst>
      <p:ext uri="{BB962C8B-B14F-4D97-AF65-F5344CB8AC3E}">
        <p14:creationId xmlns:p14="http://schemas.microsoft.com/office/powerpoint/2010/main" val="1289369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529410"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p>
        </p:txBody>
      </p:sp>
      <p:sp>
        <p:nvSpPr>
          <p:cNvPr id="529411"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529412"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529413"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8ABDFA5-BA30-42C8-AC7F-A52AFADD33C6}" type="slidenum">
              <a:rPr lang="es-ES_tradnl" altLang="es-ES"/>
              <a:pPr/>
              <a:t>1</a:t>
            </a:fld>
            <a:endParaRPr lang="es-ES_tradnl" altLang="es-ES"/>
          </a:p>
        </p:txBody>
      </p:sp>
    </p:spTree>
    <p:extLst>
      <p:ext uri="{BB962C8B-B14F-4D97-AF65-F5344CB8AC3E}">
        <p14:creationId xmlns:p14="http://schemas.microsoft.com/office/powerpoint/2010/main" val="5946991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547842"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p>
        </p:txBody>
      </p:sp>
      <p:sp>
        <p:nvSpPr>
          <p:cNvPr id="547843"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547844"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547845"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00DFC3A3-FA3B-4BA1-9EAC-37B8AF9EC7FA}" type="slidenum">
              <a:rPr lang="es-ES_tradnl" altLang="es-ES"/>
              <a:pPr/>
              <a:t>10</a:t>
            </a:fld>
            <a:endParaRPr lang="es-ES_tradnl" altLang="es-ES"/>
          </a:p>
        </p:txBody>
      </p:sp>
    </p:spTree>
    <p:extLst>
      <p:ext uri="{BB962C8B-B14F-4D97-AF65-F5344CB8AC3E}">
        <p14:creationId xmlns:p14="http://schemas.microsoft.com/office/powerpoint/2010/main" val="2232411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549890"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p>
        </p:txBody>
      </p:sp>
      <p:sp>
        <p:nvSpPr>
          <p:cNvPr id="549891"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549892"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549893"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03E1746F-8E83-4924-8C39-FB9D91BC67B5}" type="slidenum">
              <a:rPr lang="es-ES_tradnl" altLang="es-ES"/>
              <a:pPr/>
              <a:t>11</a:t>
            </a:fld>
            <a:endParaRPr lang="es-ES_tradnl" altLang="es-ES"/>
          </a:p>
        </p:txBody>
      </p:sp>
    </p:spTree>
    <p:extLst>
      <p:ext uri="{BB962C8B-B14F-4D97-AF65-F5344CB8AC3E}">
        <p14:creationId xmlns:p14="http://schemas.microsoft.com/office/powerpoint/2010/main" val="35229290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551938"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p>
        </p:txBody>
      </p:sp>
      <p:sp>
        <p:nvSpPr>
          <p:cNvPr id="551939"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551940"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551941"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C4DC47E5-B67F-44A3-8387-5DCEC1E0C59A}" type="slidenum">
              <a:rPr lang="es-ES_tradnl" altLang="es-ES"/>
              <a:pPr/>
              <a:t>12</a:t>
            </a:fld>
            <a:endParaRPr lang="es-ES_tradnl" altLang="es-ES"/>
          </a:p>
        </p:txBody>
      </p:sp>
    </p:spTree>
    <p:extLst>
      <p:ext uri="{BB962C8B-B14F-4D97-AF65-F5344CB8AC3E}">
        <p14:creationId xmlns:p14="http://schemas.microsoft.com/office/powerpoint/2010/main" val="30654725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553986"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p>
        </p:txBody>
      </p:sp>
      <p:sp>
        <p:nvSpPr>
          <p:cNvPr id="553987"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553988"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553989"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84CBA18-0810-4DDE-A67E-CFB54794E15F}" type="slidenum">
              <a:rPr lang="es-ES_tradnl" altLang="es-ES"/>
              <a:pPr/>
              <a:t>13</a:t>
            </a:fld>
            <a:endParaRPr lang="es-ES_tradnl" altLang="es-ES"/>
          </a:p>
        </p:txBody>
      </p:sp>
    </p:spTree>
    <p:extLst>
      <p:ext uri="{BB962C8B-B14F-4D97-AF65-F5344CB8AC3E}">
        <p14:creationId xmlns:p14="http://schemas.microsoft.com/office/powerpoint/2010/main" val="10127438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556034"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p>
        </p:txBody>
      </p:sp>
      <p:sp>
        <p:nvSpPr>
          <p:cNvPr id="556035"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556036"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556037"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D5AF75AF-4303-4950-9392-B53FFE11622B}" type="slidenum">
              <a:rPr lang="es-ES_tradnl" altLang="es-ES"/>
              <a:pPr/>
              <a:t>14</a:t>
            </a:fld>
            <a:endParaRPr lang="es-ES_tradnl" altLang="es-ES"/>
          </a:p>
        </p:txBody>
      </p:sp>
    </p:spTree>
    <p:extLst>
      <p:ext uri="{BB962C8B-B14F-4D97-AF65-F5344CB8AC3E}">
        <p14:creationId xmlns:p14="http://schemas.microsoft.com/office/powerpoint/2010/main" val="39999691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558082"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p>
        </p:txBody>
      </p:sp>
      <p:sp>
        <p:nvSpPr>
          <p:cNvPr id="558083"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558084"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558085"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4C2220F0-F0CF-4C36-A467-9368738EF1A0}" type="slidenum">
              <a:rPr lang="es-ES_tradnl" altLang="es-ES"/>
              <a:pPr/>
              <a:t>15</a:t>
            </a:fld>
            <a:endParaRPr lang="es-ES_tradnl" altLang="es-ES"/>
          </a:p>
        </p:txBody>
      </p:sp>
    </p:spTree>
    <p:extLst>
      <p:ext uri="{BB962C8B-B14F-4D97-AF65-F5344CB8AC3E}">
        <p14:creationId xmlns:p14="http://schemas.microsoft.com/office/powerpoint/2010/main" val="17284202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560130"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p>
        </p:txBody>
      </p:sp>
      <p:sp>
        <p:nvSpPr>
          <p:cNvPr id="560131"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560132"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560133"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5AD3EAF4-353D-4900-BCCA-3A1973FC8B88}" type="slidenum">
              <a:rPr lang="es-ES_tradnl" altLang="es-ES"/>
              <a:pPr/>
              <a:t>16</a:t>
            </a:fld>
            <a:endParaRPr lang="es-ES_tradnl" altLang="es-ES"/>
          </a:p>
        </p:txBody>
      </p:sp>
    </p:spTree>
    <p:extLst>
      <p:ext uri="{BB962C8B-B14F-4D97-AF65-F5344CB8AC3E}">
        <p14:creationId xmlns:p14="http://schemas.microsoft.com/office/powerpoint/2010/main" val="37542671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562178"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p>
        </p:txBody>
      </p:sp>
      <p:sp>
        <p:nvSpPr>
          <p:cNvPr id="562179"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562180"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562181"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FA4E4EC-79B9-4955-965A-92786E5F0006}" type="slidenum">
              <a:rPr lang="es-ES_tradnl" altLang="es-ES"/>
              <a:pPr/>
              <a:t>17</a:t>
            </a:fld>
            <a:endParaRPr lang="es-ES_tradnl" altLang="es-ES"/>
          </a:p>
        </p:txBody>
      </p:sp>
    </p:spTree>
    <p:extLst>
      <p:ext uri="{BB962C8B-B14F-4D97-AF65-F5344CB8AC3E}">
        <p14:creationId xmlns:p14="http://schemas.microsoft.com/office/powerpoint/2010/main" val="28878211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564226"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p>
        </p:txBody>
      </p:sp>
      <p:sp>
        <p:nvSpPr>
          <p:cNvPr id="564227"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564228"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564229"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0FE76E7-BBF6-4968-82E4-BD5A20AC97A4}" type="slidenum">
              <a:rPr lang="es-ES_tradnl" altLang="es-ES"/>
              <a:pPr/>
              <a:t>18</a:t>
            </a:fld>
            <a:endParaRPr lang="es-ES_tradnl" altLang="es-ES"/>
          </a:p>
        </p:txBody>
      </p:sp>
    </p:spTree>
    <p:extLst>
      <p:ext uri="{BB962C8B-B14F-4D97-AF65-F5344CB8AC3E}">
        <p14:creationId xmlns:p14="http://schemas.microsoft.com/office/powerpoint/2010/main" val="14288189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566274"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p>
        </p:txBody>
      </p:sp>
      <p:sp>
        <p:nvSpPr>
          <p:cNvPr id="566275"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566276"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566277"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D5957D4-847B-498A-894D-4DE894C40E2A}" type="slidenum">
              <a:rPr lang="es-ES_tradnl" altLang="es-ES"/>
              <a:pPr/>
              <a:t>19</a:t>
            </a:fld>
            <a:endParaRPr lang="es-ES_tradnl" altLang="es-ES"/>
          </a:p>
        </p:txBody>
      </p:sp>
    </p:spTree>
    <p:extLst>
      <p:ext uri="{BB962C8B-B14F-4D97-AF65-F5344CB8AC3E}">
        <p14:creationId xmlns:p14="http://schemas.microsoft.com/office/powerpoint/2010/main" val="1251408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531458"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p>
        </p:txBody>
      </p:sp>
      <p:sp>
        <p:nvSpPr>
          <p:cNvPr id="531459"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531460"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531461"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06E1F933-DA20-44E7-A323-C0B3BDC7076A}" type="slidenum">
              <a:rPr lang="es-ES_tradnl" altLang="es-ES"/>
              <a:pPr/>
              <a:t>2</a:t>
            </a:fld>
            <a:endParaRPr lang="es-ES_tradnl" altLang="es-ES"/>
          </a:p>
        </p:txBody>
      </p:sp>
    </p:spTree>
    <p:extLst>
      <p:ext uri="{BB962C8B-B14F-4D97-AF65-F5344CB8AC3E}">
        <p14:creationId xmlns:p14="http://schemas.microsoft.com/office/powerpoint/2010/main" val="22803357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568322"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p>
        </p:txBody>
      </p:sp>
      <p:sp>
        <p:nvSpPr>
          <p:cNvPr id="568323"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568324"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568325"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D71DC91-089A-45AA-9ABB-884BDA7DD0C7}" type="slidenum">
              <a:rPr lang="es-ES_tradnl" altLang="es-ES"/>
              <a:pPr/>
              <a:t>20</a:t>
            </a:fld>
            <a:endParaRPr lang="es-ES_tradnl" altLang="es-ES"/>
          </a:p>
        </p:txBody>
      </p:sp>
    </p:spTree>
    <p:extLst>
      <p:ext uri="{BB962C8B-B14F-4D97-AF65-F5344CB8AC3E}">
        <p14:creationId xmlns:p14="http://schemas.microsoft.com/office/powerpoint/2010/main" val="10958099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570370"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p>
        </p:txBody>
      </p:sp>
      <p:sp>
        <p:nvSpPr>
          <p:cNvPr id="570371"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570372"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570373"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F554E4A0-60A7-4C38-8F63-309CC2D352B6}" type="slidenum">
              <a:rPr lang="es-ES_tradnl" altLang="es-ES"/>
              <a:pPr/>
              <a:t>21</a:t>
            </a:fld>
            <a:endParaRPr lang="es-ES_tradnl" altLang="es-ES"/>
          </a:p>
        </p:txBody>
      </p:sp>
    </p:spTree>
    <p:extLst>
      <p:ext uri="{BB962C8B-B14F-4D97-AF65-F5344CB8AC3E}">
        <p14:creationId xmlns:p14="http://schemas.microsoft.com/office/powerpoint/2010/main" val="16752566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573442"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p>
        </p:txBody>
      </p:sp>
      <p:sp>
        <p:nvSpPr>
          <p:cNvPr id="573443"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573444"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573445"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16B0DA04-7CB5-4C56-A03A-4FC7EABADB16}" type="slidenum">
              <a:rPr lang="es-ES_tradnl" altLang="es-ES"/>
              <a:pPr/>
              <a:t>23</a:t>
            </a:fld>
            <a:endParaRPr lang="es-ES_tradnl" altLang="es-ES"/>
          </a:p>
        </p:txBody>
      </p:sp>
    </p:spTree>
    <p:extLst>
      <p:ext uri="{BB962C8B-B14F-4D97-AF65-F5344CB8AC3E}">
        <p14:creationId xmlns:p14="http://schemas.microsoft.com/office/powerpoint/2010/main" val="19194238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575490"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p>
        </p:txBody>
      </p:sp>
      <p:sp>
        <p:nvSpPr>
          <p:cNvPr id="575491"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575492"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575493"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2E9A5762-7ECC-4C8E-B4E4-7E2099838DF8}" type="slidenum">
              <a:rPr lang="es-ES_tradnl" altLang="es-ES"/>
              <a:pPr/>
              <a:t>24</a:t>
            </a:fld>
            <a:endParaRPr lang="es-ES_tradnl" altLang="es-ES"/>
          </a:p>
        </p:txBody>
      </p:sp>
    </p:spTree>
    <p:extLst>
      <p:ext uri="{BB962C8B-B14F-4D97-AF65-F5344CB8AC3E}">
        <p14:creationId xmlns:p14="http://schemas.microsoft.com/office/powerpoint/2010/main" val="12617914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577538"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p>
        </p:txBody>
      </p:sp>
      <p:sp>
        <p:nvSpPr>
          <p:cNvPr id="577539"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577540"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577541"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D6E4EF40-219B-4610-8DC2-2A9080709B9F}" type="slidenum">
              <a:rPr lang="es-ES_tradnl" altLang="es-ES"/>
              <a:pPr/>
              <a:t>25</a:t>
            </a:fld>
            <a:endParaRPr lang="es-ES_tradnl" altLang="es-ES"/>
          </a:p>
        </p:txBody>
      </p:sp>
    </p:spTree>
    <p:extLst>
      <p:ext uri="{BB962C8B-B14F-4D97-AF65-F5344CB8AC3E}">
        <p14:creationId xmlns:p14="http://schemas.microsoft.com/office/powerpoint/2010/main" val="2793661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533506"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p>
        </p:txBody>
      </p:sp>
      <p:sp>
        <p:nvSpPr>
          <p:cNvPr id="533507"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533508"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533509"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D0E519F9-DDA0-49E3-B41D-E50CCFDBC654}" type="slidenum">
              <a:rPr lang="es-ES_tradnl" altLang="es-ES"/>
              <a:pPr/>
              <a:t>3</a:t>
            </a:fld>
            <a:endParaRPr lang="es-ES_tradnl" altLang="es-ES"/>
          </a:p>
        </p:txBody>
      </p:sp>
    </p:spTree>
    <p:extLst>
      <p:ext uri="{BB962C8B-B14F-4D97-AF65-F5344CB8AC3E}">
        <p14:creationId xmlns:p14="http://schemas.microsoft.com/office/powerpoint/2010/main" val="2725074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535554"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p>
        </p:txBody>
      </p:sp>
      <p:sp>
        <p:nvSpPr>
          <p:cNvPr id="535555"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535556"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535557"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A2AADEF9-7BB7-415C-87B6-6DE1FD7C9B86}" type="slidenum">
              <a:rPr lang="es-ES_tradnl" altLang="es-ES"/>
              <a:pPr/>
              <a:t>4</a:t>
            </a:fld>
            <a:endParaRPr lang="es-ES_tradnl" altLang="es-ES"/>
          </a:p>
        </p:txBody>
      </p:sp>
    </p:spTree>
    <p:extLst>
      <p:ext uri="{BB962C8B-B14F-4D97-AF65-F5344CB8AC3E}">
        <p14:creationId xmlns:p14="http://schemas.microsoft.com/office/powerpoint/2010/main" val="8970333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537602"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p>
        </p:txBody>
      </p:sp>
      <p:sp>
        <p:nvSpPr>
          <p:cNvPr id="537603"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537604"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537605"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97F5845-B9D9-483A-980F-FC7BF1172E6C}" type="slidenum">
              <a:rPr lang="es-ES_tradnl" altLang="es-ES"/>
              <a:pPr/>
              <a:t>5</a:t>
            </a:fld>
            <a:endParaRPr lang="es-ES_tradnl" altLang="es-ES"/>
          </a:p>
        </p:txBody>
      </p:sp>
    </p:spTree>
    <p:extLst>
      <p:ext uri="{BB962C8B-B14F-4D97-AF65-F5344CB8AC3E}">
        <p14:creationId xmlns:p14="http://schemas.microsoft.com/office/powerpoint/2010/main" val="18784515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539650"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p>
        </p:txBody>
      </p:sp>
      <p:sp>
        <p:nvSpPr>
          <p:cNvPr id="539651"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539652"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539653"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6BA9ADF-ED7D-465B-97DE-D9A6C6EFD2B3}" type="slidenum">
              <a:rPr lang="es-ES_tradnl" altLang="es-ES"/>
              <a:pPr/>
              <a:t>6</a:t>
            </a:fld>
            <a:endParaRPr lang="es-ES_tradnl" altLang="es-ES"/>
          </a:p>
        </p:txBody>
      </p:sp>
    </p:spTree>
    <p:extLst>
      <p:ext uri="{BB962C8B-B14F-4D97-AF65-F5344CB8AC3E}">
        <p14:creationId xmlns:p14="http://schemas.microsoft.com/office/powerpoint/2010/main" val="23739289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541698"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p>
        </p:txBody>
      </p:sp>
      <p:sp>
        <p:nvSpPr>
          <p:cNvPr id="541699"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541700"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541701"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64D232B-94B0-4123-8C39-6330352A6490}" type="slidenum">
              <a:rPr lang="es-ES_tradnl" altLang="es-ES"/>
              <a:pPr/>
              <a:t>7</a:t>
            </a:fld>
            <a:endParaRPr lang="es-ES_tradnl" altLang="es-ES"/>
          </a:p>
        </p:txBody>
      </p:sp>
    </p:spTree>
    <p:extLst>
      <p:ext uri="{BB962C8B-B14F-4D97-AF65-F5344CB8AC3E}">
        <p14:creationId xmlns:p14="http://schemas.microsoft.com/office/powerpoint/2010/main" val="646385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543746"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p>
        </p:txBody>
      </p:sp>
      <p:sp>
        <p:nvSpPr>
          <p:cNvPr id="543747"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543748"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543749"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BE60A3E8-0CD8-4A82-8A9A-0559FDD01308}" type="slidenum">
              <a:rPr lang="es-ES_tradnl" altLang="es-ES"/>
              <a:pPr/>
              <a:t>8</a:t>
            </a:fld>
            <a:endParaRPr lang="es-ES_tradnl" altLang="es-ES"/>
          </a:p>
        </p:txBody>
      </p:sp>
    </p:spTree>
    <p:extLst>
      <p:ext uri="{BB962C8B-B14F-4D97-AF65-F5344CB8AC3E}">
        <p14:creationId xmlns:p14="http://schemas.microsoft.com/office/powerpoint/2010/main" val="2441646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545794" name="Text Box 1"/>
          <p:cNvSpPr txBox="1">
            <a:spLocks noChangeArrowheads="1"/>
          </p:cNvSpPr>
          <p:nvPr/>
        </p:nvSpPr>
        <p:spPr bwMode="auto">
          <a:xfrm>
            <a:off x="1143000" y="746125"/>
            <a:ext cx="4572000" cy="3729038"/>
          </a:xfrm>
          <a:prstGeom prst="rect">
            <a:avLst/>
          </a:prstGeom>
          <a:solidFill>
            <a:srgbClr val="FFFFFF"/>
          </a:solidFill>
          <a:ln w="9360">
            <a:solidFill>
              <a:srgbClr val="000000"/>
            </a:solidFill>
            <a:miter lim="800000"/>
            <a:headEnd/>
            <a:tailEnd/>
          </a:ln>
        </p:spPr>
        <p:txBody>
          <a:bodyPr wrap="none" anchor="ctr"/>
          <a:lstStyle/>
          <a:p>
            <a:endParaRPr lang="es-ES" altLang="es-ES"/>
          </a:p>
        </p:txBody>
      </p:sp>
      <p:sp>
        <p:nvSpPr>
          <p:cNvPr id="545795" name="Rectangle 2"/>
          <p:cNvSpPr>
            <a:spLocks noGrp="1" noChangeArrowheads="1"/>
          </p:cNvSpPr>
          <p:nvPr>
            <p:ph type="body" idx="4294967295"/>
          </p:nvPr>
        </p:nvSpPr>
        <p:spPr>
          <a:xfrm>
            <a:off x="914400" y="4724400"/>
            <a:ext cx="5011738" cy="4456113"/>
          </a:xfrm>
          <a:ln/>
        </p:spPr>
        <p:txBody>
          <a:bodyPr wrap="none" anchor="ctr"/>
          <a:lstStyle/>
          <a:p>
            <a:pPr eaLnBrk="1" hangingPunct="1">
              <a:spcBef>
                <a:spcPct val="0"/>
              </a:spcBef>
            </a:pPr>
            <a:endParaRPr lang="es-ES" altLang="es-ES" smtClean="0">
              <a:latin typeface="Times New Roman" panose="02020603050405020304" pitchFamily="18" charset="0"/>
            </a:endParaRPr>
          </a:p>
        </p:txBody>
      </p:sp>
      <p:sp>
        <p:nvSpPr>
          <p:cNvPr id="545796" name="6 Marcador de fecha"/>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
          </a:p>
        </p:txBody>
      </p:sp>
      <p:sp>
        <p:nvSpPr>
          <p:cNvPr id="545797" name="9 Marcador de número de diapositiva"/>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23A7E895-9047-4586-BECC-2270BA8CAE02}" type="slidenum">
              <a:rPr lang="es-ES_tradnl" altLang="es-ES"/>
              <a:pPr/>
              <a:t>9</a:t>
            </a:fld>
            <a:endParaRPr lang="es-ES_tradnl" altLang="es-ES"/>
          </a:p>
        </p:txBody>
      </p:sp>
    </p:spTree>
    <p:extLst>
      <p:ext uri="{BB962C8B-B14F-4D97-AF65-F5344CB8AC3E}">
        <p14:creationId xmlns:p14="http://schemas.microsoft.com/office/powerpoint/2010/main" val="3756247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0F1E6AF4-D1D5-4E28-9576-B5F6977BDCD3}" type="datetimeFigureOut">
              <a:rPr lang="es-ES" smtClean="0"/>
              <a:t>12/04/2022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BA5294F-DE73-4D0A-81D5-F1DAE3C62F5B}" type="slidenum">
              <a:rPr lang="es-ES" smtClean="0"/>
              <a:t>‹Nº›</a:t>
            </a:fld>
            <a:endParaRPr lang="es-E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7129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F1E6AF4-D1D5-4E28-9576-B5F6977BDCD3}" type="datetimeFigureOut">
              <a:rPr lang="es-ES" smtClean="0"/>
              <a:t>12/04/2022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BA5294F-DE73-4D0A-81D5-F1DAE3C62F5B}" type="slidenum">
              <a:rPr lang="es-ES" smtClean="0"/>
              <a:t>‹Nº›</a:t>
            </a:fld>
            <a:endParaRPr lang="es-ES"/>
          </a:p>
        </p:txBody>
      </p:sp>
    </p:spTree>
    <p:extLst>
      <p:ext uri="{BB962C8B-B14F-4D97-AF65-F5344CB8AC3E}">
        <p14:creationId xmlns:p14="http://schemas.microsoft.com/office/powerpoint/2010/main" val="3807486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F1E6AF4-D1D5-4E28-9576-B5F6977BDCD3}" type="datetimeFigureOut">
              <a:rPr lang="es-ES" smtClean="0"/>
              <a:t>12/04/2022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BA5294F-DE73-4D0A-81D5-F1DAE3C62F5B}" type="slidenum">
              <a:rPr lang="es-ES" smtClean="0"/>
              <a:t>‹Nº›</a:t>
            </a:fld>
            <a:endParaRPr lang="es-ES"/>
          </a:p>
        </p:txBody>
      </p:sp>
    </p:spTree>
    <p:extLst>
      <p:ext uri="{BB962C8B-B14F-4D97-AF65-F5344CB8AC3E}">
        <p14:creationId xmlns:p14="http://schemas.microsoft.com/office/powerpoint/2010/main" val="16163457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Diseño personalizado">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609600" y="128588"/>
            <a:ext cx="10947400" cy="1433512"/>
          </a:xfrm>
        </p:spPr>
        <p:txBody>
          <a:bodyPr/>
          <a:lstStyle/>
          <a:p>
            <a:r>
              <a:rPr lang="es-ES" noProof="1" smtClean="0"/>
              <a:t>Haga clic para modificar el estilo de título del patrón</a:t>
            </a:r>
            <a:endParaRPr lang="es-ES" noProof="1"/>
          </a:p>
        </p:txBody>
      </p:sp>
      <p:sp>
        <p:nvSpPr>
          <p:cNvPr id="3" name="Rectangle 3"/>
          <p:cNvSpPr>
            <a:spLocks noGrp="1" noChangeArrowheads="1"/>
          </p:cNvSpPr>
          <p:nvPr>
            <p:ph type="dt" idx="10"/>
          </p:nvPr>
        </p:nvSpPr>
        <p:spPr/>
        <p:txBody>
          <a:bodyPr/>
          <a:lstStyle>
            <a:lvl1pPr>
              <a:defRPr/>
            </a:lvl1pPr>
          </a:lstStyle>
          <a:p>
            <a:fld id="{4B10FF55-EDB7-4058-8371-C617FB485CF7}" type="datetime1">
              <a:rPr lang="es-ES" altLang="en-US"/>
              <a:pPr/>
              <a:t>12/04/2022</a:t>
            </a:fld>
            <a:endParaRPr lang="es-ES" altLang="en-US"/>
          </a:p>
        </p:txBody>
      </p:sp>
      <p:sp>
        <p:nvSpPr>
          <p:cNvPr id="4" name="Rectangle 4"/>
          <p:cNvSpPr>
            <a:spLocks noGrp="1" noChangeArrowheads="1"/>
          </p:cNvSpPr>
          <p:nvPr>
            <p:ph type="ftr" idx="11"/>
          </p:nvPr>
        </p:nvSpPr>
        <p:spPr/>
        <p:txBody>
          <a:bodyPr/>
          <a:lstStyle>
            <a:lvl1pPr>
              <a:defRPr/>
            </a:lvl1pPr>
          </a:lstStyle>
          <a:p>
            <a:endParaRPr lang="en-GB" altLang="es-ES"/>
          </a:p>
        </p:txBody>
      </p:sp>
      <p:sp>
        <p:nvSpPr>
          <p:cNvPr id="5" name="Rectangle 5"/>
          <p:cNvSpPr>
            <a:spLocks noGrp="1" noChangeArrowheads="1"/>
          </p:cNvSpPr>
          <p:nvPr>
            <p:ph type="sldNum" idx="12"/>
          </p:nvPr>
        </p:nvSpPr>
        <p:spPr/>
        <p:txBody>
          <a:bodyPr/>
          <a:lstStyle>
            <a:lvl1pPr>
              <a:defRPr/>
            </a:lvl1pPr>
          </a:lstStyle>
          <a:p>
            <a:fld id="{3BE0EF7D-3F4E-462F-9EBD-9DD1670BD243}" type="slidenum">
              <a:rPr lang="en-GB" altLang="es-ES"/>
              <a:pPr/>
              <a:t>‹Nº›</a:t>
            </a:fld>
            <a:endParaRPr lang="en-GB" altLang="es-ES"/>
          </a:p>
        </p:txBody>
      </p:sp>
    </p:spTree>
    <p:extLst>
      <p:ext uri="{BB962C8B-B14F-4D97-AF65-F5344CB8AC3E}">
        <p14:creationId xmlns:p14="http://schemas.microsoft.com/office/powerpoint/2010/main" val="12212667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ítulo y tabla">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7814"/>
            <a:ext cx="10972800" cy="1139825"/>
          </a:xfrm>
        </p:spPr>
        <p:txBody>
          <a:bodyPr/>
          <a:lstStyle/>
          <a:p>
            <a:r>
              <a:rPr lang="es-ES" noProof="1" smtClean="0"/>
              <a:t>Haga clic para modificar el estilo de título del patrón</a:t>
            </a:r>
            <a:endParaRPr lang="es-ES" noProof="1"/>
          </a:p>
        </p:txBody>
      </p:sp>
      <p:sp>
        <p:nvSpPr>
          <p:cNvPr id="3" name="2 Marcador de tabla"/>
          <p:cNvSpPr>
            <a:spLocks noGrp="1"/>
          </p:cNvSpPr>
          <p:nvPr>
            <p:ph type="tbl" idx="1"/>
          </p:nvPr>
        </p:nvSpPr>
        <p:spPr>
          <a:xfrm>
            <a:off x="609600" y="1600201"/>
            <a:ext cx="10972800" cy="4530725"/>
          </a:xfrm>
        </p:spPr>
        <p:txBody>
          <a:bodyPr/>
          <a:lstStyle/>
          <a:p>
            <a:pPr lvl="0"/>
            <a:endParaRPr lang="es-ES" noProof="0"/>
          </a:p>
        </p:txBody>
      </p:sp>
      <p:sp>
        <p:nvSpPr>
          <p:cNvPr id="4" name="3 Marcador de fecha"/>
          <p:cNvSpPr>
            <a:spLocks noGrp="1"/>
          </p:cNvSpPr>
          <p:nvPr>
            <p:ph type="dt" sz="half" idx="10"/>
          </p:nvPr>
        </p:nvSpPr>
        <p:spPr/>
        <p:txBody>
          <a:bodyPr/>
          <a:lstStyle>
            <a:lvl1pPr>
              <a:defRPr/>
            </a:lvl1pPr>
          </a:lstStyle>
          <a:p>
            <a:fld id="{BEE0BEB2-F1F4-492C-9BA2-CA1C4F091743}" type="datetime1">
              <a:rPr lang="es-ES" altLang="en-US"/>
              <a:pPr/>
              <a:t>12/04/2022</a:t>
            </a:fld>
            <a:endParaRPr lang="es-ES" altLang="en-US"/>
          </a:p>
        </p:txBody>
      </p:sp>
      <p:sp>
        <p:nvSpPr>
          <p:cNvPr id="5" name="4 Marcador de pie de página"/>
          <p:cNvSpPr>
            <a:spLocks noGrp="1"/>
          </p:cNvSpPr>
          <p:nvPr>
            <p:ph type="ftr" sz="quarter" idx="11"/>
          </p:nvPr>
        </p:nvSpPr>
        <p:spPr/>
        <p:txBody>
          <a:bodyPr/>
          <a:lstStyle>
            <a:lvl1pPr>
              <a:defRPr/>
            </a:lvl1pPr>
          </a:lstStyle>
          <a:p>
            <a:endParaRPr lang="es-ES_tradnl" altLang="en-US"/>
          </a:p>
        </p:txBody>
      </p:sp>
      <p:sp>
        <p:nvSpPr>
          <p:cNvPr id="6" name="5 Marcador de número de diapositiva"/>
          <p:cNvSpPr>
            <a:spLocks noGrp="1"/>
          </p:cNvSpPr>
          <p:nvPr>
            <p:ph type="sldNum" sz="quarter" idx="12"/>
          </p:nvPr>
        </p:nvSpPr>
        <p:spPr/>
        <p:txBody>
          <a:bodyPr/>
          <a:lstStyle>
            <a:lvl1pPr>
              <a:defRPr/>
            </a:lvl1pPr>
          </a:lstStyle>
          <a:p>
            <a:fld id="{DBFF4446-4EF2-4165-A915-5457778C116F}" type="slidenum">
              <a:rPr lang="es-ES_tradnl" altLang="en-US"/>
              <a:pPr/>
              <a:t>‹Nº›</a:t>
            </a:fld>
            <a:endParaRPr lang="es-ES_tradnl" altLang="en-US"/>
          </a:p>
        </p:txBody>
      </p:sp>
    </p:spTree>
    <p:extLst>
      <p:ext uri="{BB962C8B-B14F-4D97-AF65-F5344CB8AC3E}">
        <p14:creationId xmlns:p14="http://schemas.microsoft.com/office/powerpoint/2010/main" val="3120984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F1E6AF4-D1D5-4E28-9576-B5F6977BDCD3}" type="datetimeFigureOut">
              <a:rPr lang="es-ES" smtClean="0"/>
              <a:t>12/04/2022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BA5294F-DE73-4D0A-81D5-F1DAE3C62F5B}" type="slidenum">
              <a:rPr lang="es-ES" smtClean="0"/>
              <a:t>‹Nº›</a:t>
            </a:fld>
            <a:endParaRPr lang="es-ES"/>
          </a:p>
        </p:txBody>
      </p:sp>
    </p:spTree>
    <p:extLst>
      <p:ext uri="{BB962C8B-B14F-4D97-AF65-F5344CB8AC3E}">
        <p14:creationId xmlns:p14="http://schemas.microsoft.com/office/powerpoint/2010/main" val="237360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F1E6AF4-D1D5-4E28-9576-B5F6977BDCD3}" type="datetimeFigureOut">
              <a:rPr lang="es-ES" smtClean="0"/>
              <a:t>12/04/2022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BA5294F-DE73-4D0A-81D5-F1DAE3C62F5B}" type="slidenum">
              <a:rPr lang="es-ES" smtClean="0"/>
              <a:t>‹Nº›</a:t>
            </a:fld>
            <a:endParaRPr lang="es-E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8438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F1E6AF4-D1D5-4E28-9576-B5F6977BDCD3}" type="datetimeFigureOut">
              <a:rPr lang="es-ES" smtClean="0"/>
              <a:t>12/04/2022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BA5294F-DE73-4D0A-81D5-F1DAE3C62F5B}" type="slidenum">
              <a:rPr lang="es-ES" smtClean="0"/>
              <a:t>‹Nº›</a:t>
            </a:fld>
            <a:endParaRPr lang="es-ES"/>
          </a:p>
        </p:txBody>
      </p:sp>
    </p:spTree>
    <p:extLst>
      <p:ext uri="{BB962C8B-B14F-4D97-AF65-F5344CB8AC3E}">
        <p14:creationId xmlns:p14="http://schemas.microsoft.com/office/powerpoint/2010/main" val="3042502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F1E6AF4-D1D5-4E28-9576-B5F6977BDCD3}" type="datetimeFigureOut">
              <a:rPr lang="es-ES" smtClean="0"/>
              <a:t>12/04/2022</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8BA5294F-DE73-4D0A-81D5-F1DAE3C62F5B}" type="slidenum">
              <a:rPr lang="es-ES" smtClean="0"/>
              <a:t>‹Nº›</a:t>
            </a:fld>
            <a:endParaRPr lang="es-ES"/>
          </a:p>
        </p:txBody>
      </p:sp>
    </p:spTree>
    <p:extLst>
      <p:ext uri="{BB962C8B-B14F-4D97-AF65-F5344CB8AC3E}">
        <p14:creationId xmlns:p14="http://schemas.microsoft.com/office/powerpoint/2010/main" val="2973544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F1E6AF4-D1D5-4E28-9576-B5F6977BDCD3}" type="datetimeFigureOut">
              <a:rPr lang="es-ES" smtClean="0"/>
              <a:t>12/04/2022</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8BA5294F-DE73-4D0A-81D5-F1DAE3C62F5B}" type="slidenum">
              <a:rPr lang="es-ES" smtClean="0"/>
              <a:t>‹Nº›</a:t>
            </a:fld>
            <a:endParaRPr lang="es-ES"/>
          </a:p>
        </p:txBody>
      </p:sp>
    </p:spTree>
    <p:extLst>
      <p:ext uri="{BB962C8B-B14F-4D97-AF65-F5344CB8AC3E}">
        <p14:creationId xmlns:p14="http://schemas.microsoft.com/office/powerpoint/2010/main" val="2319117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F1E6AF4-D1D5-4E28-9576-B5F6977BDCD3}" type="datetimeFigureOut">
              <a:rPr lang="es-ES" smtClean="0"/>
              <a:t>12/04/2022</a:t>
            </a:fld>
            <a:endParaRPr lang="es-E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ES"/>
          </a:p>
        </p:txBody>
      </p:sp>
      <p:sp>
        <p:nvSpPr>
          <p:cNvPr id="9" name="Slide Number Placeholder 8"/>
          <p:cNvSpPr>
            <a:spLocks noGrp="1"/>
          </p:cNvSpPr>
          <p:nvPr>
            <p:ph type="sldNum" sz="quarter" idx="12"/>
          </p:nvPr>
        </p:nvSpPr>
        <p:spPr/>
        <p:txBody>
          <a:bodyPr/>
          <a:lstStyle/>
          <a:p>
            <a:fld id="{8BA5294F-DE73-4D0A-81D5-F1DAE3C62F5B}" type="slidenum">
              <a:rPr lang="es-ES" smtClean="0"/>
              <a:t>‹Nº›</a:t>
            </a:fld>
            <a:endParaRPr lang="es-ES"/>
          </a:p>
        </p:txBody>
      </p:sp>
    </p:spTree>
    <p:extLst>
      <p:ext uri="{BB962C8B-B14F-4D97-AF65-F5344CB8AC3E}">
        <p14:creationId xmlns:p14="http://schemas.microsoft.com/office/powerpoint/2010/main" val="3614018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F1E6AF4-D1D5-4E28-9576-B5F6977BDCD3}" type="datetimeFigureOut">
              <a:rPr lang="es-ES" smtClean="0"/>
              <a:t>12/04/2022</a:t>
            </a:fld>
            <a:endParaRPr lang="es-E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E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BA5294F-DE73-4D0A-81D5-F1DAE3C62F5B}" type="slidenum">
              <a:rPr lang="es-ES" smtClean="0"/>
              <a:t>‹Nº›</a:t>
            </a:fld>
            <a:endParaRPr lang="es-ES"/>
          </a:p>
        </p:txBody>
      </p:sp>
    </p:spTree>
    <p:extLst>
      <p:ext uri="{BB962C8B-B14F-4D97-AF65-F5344CB8AC3E}">
        <p14:creationId xmlns:p14="http://schemas.microsoft.com/office/powerpoint/2010/main" val="2734829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F1E6AF4-D1D5-4E28-9576-B5F6977BDCD3}" type="datetimeFigureOut">
              <a:rPr lang="es-ES" smtClean="0"/>
              <a:t>12/04/2022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BA5294F-DE73-4D0A-81D5-F1DAE3C62F5B}" type="slidenum">
              <a:rPr lang="es-ES" smtClean="0"/>
              <a:t>‹Nº›</a:t>
            </a:fld>
            <a:endParaRPr lang="es-ES"/>
          </a:p>
        </p:txBody>
      </p:sp>
    </p:spTree>
    <p:extLst>
      <p:ext uri="{BB962C8B-B14F-4D97-AF65-F5344CB8AC3E}">
        <p14:creationId xmlns:p14="http://schemas.microsoft.com/office/powerpoint/2010/main" val="194525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F1E6AF4-D1D5-4E28-9576-B5F6977BDCD3}" type="datetimeFigureOut">
              <a:rPr lang="es-ES" smtClean="0"/>
              <a:t>12/04/2022</a:t>
            </a:fld>
            <a:endParaRPr lang="es-E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E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BA5294F-DE73-4D0A-81D5-F1DAE3C62F5B}" type="slidenum">
              <a:rPr lang="es-ES" smtClean="0"/>
              <a:t>‹Nº›</a:t>
            </a:fld>
            <a:endParaRPr lang="es-E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2961298"/>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WordArt 1"/>
          <p:cNvSpPr>
            <a:spLocks noChangeArrowheads="1" noChangeShapeType="1" noTextEdit="1"/>
          </p:cNvSpPr>
          <p:nvPr/>
        </p:nvSpPr>
        <p:spPr bwMode="auto">
          <a:xfrm>
            <a:off x="1104808" y="1037946"/>
            <a:ext cx="10177274" cy="3856783"/>
          </a:xfrm>
          <a:prstGeom prst="rect">
            <a:avLst/>
          </a:prstGeom>
        </p:spPr>
        <p:txBody>
          <a:bodyPr wrap="none" fromWordArt="1">
            <a:prstTxWarp prst="textCurveUp">
              <a:avLst>
                <a:gd name="adj" fmla="val 40356"/>
              </a:avLst>
            </a:prstTxWarp>
          </a:bodyPr>
          <a:lstStyle/>
          <a:p>
            <a:pPr algn="ctr"/>
            <a:r>
              <a:rPr lang="es-ES" sz="3600" b="1" kern="10" dirty="0">
                <a:ln w="22225">
                  <a:solidFill>
                    <a:schemeClr val="accent2"/>
                  </a:solidFill>
                  <a:prstDash val="solid"/>
                </a:ln>
                <a:solidFill>
                  <a:schemeClr val="accent2">
                    <a:lumMod val="40000"/>
                    <a:lumOff val="60000"/>
                  </a:schemeClr>
                </a:solidFill>
                <a:latin typeface="Arial" panose="020B0604020202020204" pitchFamily="34" charset="0"/>
                <a:ea typeface="+mj-lt"/>
                <a:cs typeface="Arial" panose="020B0604020202020204" pitchFamily="34" charset="0"/>
              </a:rPr>
              <a:t>SINDROME NEFROTICO</a:t>
            </a:r>
          </a:p>
        </p:txBody>
      </p:sp>
    </p:spTree>
    <p:extLst>
      <p:ext uri="{BB962C8B-B14F-4D97-AF65-F5344CB8AC3E}">
        <p14:creationId xmlns:p14="http://schemas.microsoft.com/office/powerpoint/2010/main" val="237854999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entr" presetSubtype="0" fill="hold" grpId="0" nodeType="clickEffect">
                                  <p:stCondLst>
                                    <p:cond delay="0"/>
                                  </p:stCondLst>
                                  <p:childTnLst>
                                    <p:set>
                                      <p:cBhvr additive="repl">
                                        <p:cTn id="6" dur="1" fill="hold">
                                          <p:stCondLst>
                                            <p:cond delay="0"/>
                                          </p:stCondLst>
                                        </p:cTn>
                                        <p:tgtEl>
                                          <p:spTgt spid="324610"/>
                                        </p:tgtEl>
                                        <p:attrNameLst>
                                          <p:attrName>style.visibility</p:attrName>
                                        </p:attrNameLst>
                                      </p:cBhvr>
                                      <p:to>
                                        <p:strVal val="visible"/>
                                      </p:to>
                                    </p:set>
                                    <p:animEffect transition="in" filter="blinds(horizontal)">
                                      <p:cBhvr additive="repl">
                                        <p:cTn id="7" dur="500"/>
                                        <p:tgtEl>
                                          <p:spTgt spid="3246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461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6817" name="7 Grupo"/>
          <p:cNvGrpSpPr>
            <a:grpSpLocks/>
          </p:cNvGrpSpPr>
          <p:nvPr/>
        </p:nvGrpSpPr>
        <p:grpSpPr bwMode="auto">
          <a:xfrm>
            <a:off x="2452688" y="1071563"/>
            <a:ext cx="7358062" cy="4572000"/>
            <a:chOff x="1214438" y="1214438"/>
            <a:chExt cx="6911975" cy="3578229"/>
          </a:xfrm>
        </p:grpSpPr>
        <p:sp>
          <p:nvSpPr>
            <p:cNvPr id="314371" name="Rectangle 1"/>
            <p:cNvSpPr>
              <a:spLocks noChangeArrowheads="1"/>
            </p:cNvSpPr>
            <p:nvPr/>
          </p:nvSpPr>
          <p:spPr bwMode="auto">
            <a:xfrm>
              <a:off x="1214438" y="1214438"/>
              <a:ext cx="6911975" cy="1149257"/>
            </a:xfrm>
            <a:prstGeom prst="rect">
              <a:avLst/>
            </a:prstGeom>
            <a:ln/>
          </p:spPr>
          <p:style>
            <a:lnRef idx="1">
              <a:schemeClr val="accent3"/>
            </a:lnRef>
            <a:fillRef idx="2">
              <a:schemeClr val="accent3"/>
            </a:fillRef>
            <a:effectRef idx="1">
              <a:schemeClr val="accent3"/>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n-US" sz="4000" b="1">
                  <a:latin typeface="Calibri" panose="020F0502020204030204" pitchFamily="34" charset="0"/>
                  <a:ea typeface="SimSun" panose="02010600030101010101" pitchFamily="2" charset="-122"/>
                </a:rPr>
                <a:t>ACTIVACIÓN SISTEMA RENINA </a:t>
              </a:r>
            </a:p>
            <a:p>
              <a:pPr algn="ctr"/>
              <a:r>
                <a:rPr lang="en-GB" altLang="en-US" sz="4000" b="1">
                  <a:latin typeface="Calibri" panose="020F0502020204030204" pitchFamily="34" charset="0"/>
                  <a:ea typeface="SimSun" panose="02010600030101010101" pitchFamily="2" charset="-122"/>
                </a:rPr>
                <a:t>ANGITENSINA ALDOSTERONA</a:t>
              </a:r>
              <a:endParaRPr lang="es-ES" altLang="es-ES" sz="4000" b="1">
                <a:latin typeface="Calibri" panose="020F0502020204030204" pitchFamily="34" charset="0"/>
                <a:ea typeface="SimSun" panose="02010600030101010101" pitchFamily="2" charset="-122"/>
              </a:endParaRPr>
            </a:p>
          </p:txBody>
        </p:sp>
        <p:sp>
          <p:nvSpPr>
            <p:cNvPr id="546819" name="Line 2"/>
            <p:cNvSpPr>
              <a:spLocks noChangeShapeType="1"/>
            </p:cNvSpPr>
            <p:nvPr/>
          </p:nvSpPr>
          <p:spPr bwMode="auto">
            <a:xfrm>
              <a:off x="4713289" y="2357430"/>
              <a:ext cx="1587" cy="358775"/>
            </a:xfrm>
            <a:prstGeom prst="line">
              <a:avLst/>
            </a:prstGeom>
            <a:ln>
              <a:headEnd/>
              <a:tailEnd type="triangle" w="med" len="med"/>
            </a:ln>
            <a:extLst/>
          </p:spPr>
          <p:style>
            <a:lnRef idx="1">
              <a:schemeClr val="accent3"/>
            </a:lnRef>
            <a:fillRef idx="2">
              <a:schemeClr val="accent3"/>
            </a:fillRef>
            <a:effectRef idx="1">
              <a:schemeClr val="accent3"/>
            </a:effectRef>
            <a:fontRef idx="minor">
              <a:schemeClr val="dk1"/>
            </a:fontRef>
          </p:style>
          <p:txBody>
            <a:bodyPr/>
            <a:lstStyle/>
            <a:p>
              <a:endParaRPr lang="es-ES" altLang="en-US">
                <a:latin typeface="Arial" panose="020B0604020202020204" pitchFamily="34" charset="0"/>
              </a:endParaRPr>
            </a:p>
          </p:txBody>
        </p:sp>
        <p:sp>
          <p:nvSpPr>
            <p:cNvPr id="314373" name="Rectangle 3"/>
            <p:cNvSpPr>
              <a:spLocks noChangeArrowheads="1"/>
            </p:cNvSpPr>
            <p:nvPr/>
          </p:nvSpPr>
          <p:spPr bwMode="auto">
            <a:xfrm>
              <a:off x="1572340" y="2714063"/>
              <a:ext cx="6120118" cy="1008862"/>
            </a:xfrm>
            <a:prstGeom prst="rect">
              <a:avLst/>
            </a:prstGeom>
            <a:ln/>
          </p:spPr>
          <p:style>
            <a:lnRef idx="1">
              <a:schemeClr val="accent3"/>
            </a:lnRef>
            <a:fillRef idx="2">
              <a:schemeClr val="accent3"/>
            </a:fillRef>
            <a:effectRef idx="1">
              <a:schemeClr val="accent3"/>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n-US" sz="3200">
                  <a:solidFill>
                    <a:srgbClr val="000000"/>
                  </a:solidFill>
                  <a:latin typeface="Calibri" panose="020F0502020204030204" pitchFamily="34" charset="0"/>
                  <a:ea typeface="SimSun" panose="02010600030101010101" pitchFamily="2" charset="-122"/>
                </a:rPr>
                <a:t>RETENCIÓN DE AGUA Y SODIO</a:t>
              </a:r>
              <a:endParaRPr lang="es-ES" altLang="es-ES" sz="3200">
                <a:solidFill>
                  <a:srgbClr val="000000"/>
                </a:solidFill>
                <a:latin typeface="Calibri" panose="020F0502020204030204" pitchFamily="34" charset="0"/>
                <a:ea typeface="SimSun" panose="02010600030101010101" pitchFamily="2" charset="-122"/>
              </a:endParaRPr>
            </a:p>
          </p:txBody>
        </p:sp>
        <p:sp>
          <p:nvSpPr>
            <p:cNvPr id="546821" name="Line 4"/>
            <p:cNvSpPr>
              <a:spLocks noChangeShapeType="1"/>
            </p:cNvSpPr>
            <p:nvPr/>
          </p:nvSpPr>
          <p:spPr bwMode="auto">
            <a:xfrm>
              <a:off x="4713289" y="3714752"/>
              <a:ext cx="1587" cy="287337"/>
            </a:xfrm>
            <a:prstGeom prst="line">
              <a:avLst/>
            </a:prstGeom>
            <a:ln>
              <a:headEnd/>
              <a:tailEnd type="triangle" w="med" len="med"/>
            </a:ln>
            <a:extLst/>
          </p:spPr>
          <p:style>
            <a:lnRef idx="1">
              <a:schemeClr val="accent3"/>
            </a:lnRef>
            <a:fillRef idx="2">
              <a:schemeClr val="accent3"/>
            </a:fillRef>
            <a:effectRef idx="1">
              <a:schemeClr val="accent3"/>
            </a:effectRef>
            <a:fontRef idx="minor">
              <a:schemeClr val="dk1"/>
            </a:fontRef>
          </p:style>
          <p:txBody>
            <a:bodyPr/>
            <a:lstStyle/>
            <a:p>
              <a:endParaRPr lang="es-ES" altLang="en-US">
                <a:latin typeface="Arial" panose="020B0604020202020204" pitchFamily="34" charset="0"/>
              </a:endParaRPr>
            </a:p>
          </p:txBody>
        </p:sp>
        <p:sp>
          <p:nvSpPr>
            <p:cNvPr id="546822" name="Rectangle 5"/>
            <p:cNvSpPr>
              <a:spLocks noChangeArrowheads="1"/>
            </p:cNvSpPr>
            <p:nvPr/>
          </p:nvSpPr>
          <p:spPr bwMode="auto">
            <a:xfrm>
              <a:off x="3481397" y="4000504"/>
              <a:ext cx="2519363" cy="792163"/>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endParaRPr lang="es-ES" altLang="es-ES" sz="3600"/>
            </a:p>
          </p:txBody>
        </p:sp>
        <p:sp>
          <p:nvSpPr>
            <p:cNvPr id="314376" name="Text Box 6"/>
            <p:cNvSpPr txBox="1">
              <a:spLocks noChangeArrowheads="1"/>
            </p:cNvSpPr>
            <p:nvPr/>
          </p:nvSpPr>
          <p:spPr bwMode="auto">
            <a:xfrm>
              <a:off x="3944929" y="4072051"/>
              <a:ext cx="1337658" cy="459703"/>
            </a:xfrm>
            <a:prstGeom prst="rect">
              <a:avLst/>
            </a:prstGeom>
            <a:ln/>
          </p:spPr>
          <p:style>
            <a:lnRef idx="1">
              <a:schemeClr val="accent3"/>
            </a:lnRef>
            <a:fillRef idx="2">
              <a:schemeClr val="accent3"/>
            </a:fillRef>
            <a:effectRef idx="1">
              <a:schemeClr val="accent3"/>
            </a:effectRef>
            <a:fontRef idx="minor">
              <a:schemeClr val="dk1"/>
            </a:fontRef>
          </p:style>
          <p:txBody>
            <a:bodyPr wrap="none" lIns="90000" tIns="46800" rIns="90000" bIns="46800">
              <a:spAutoFit/>
            </a:bodyP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r>
                <a:rPr lang="en-GB" altLang="en-US" sz="3200">
                  <a:latin typeface="Calibri" panose="020F0502020204030204" pitchFamily="34" charset="0"/>
                  <a:ea typeface="SimSun" panose="02010600030101010101" pitchFamily="2" charset="-122"/>
                </a:rPr>
                <a:t>EDEMA</a:t>
              </a:r>
              <a:endParaRPr lang="es-ES" altLang="es-ES" sz="3200">
                <a:latin typeface="Calibri" panose="020F0502020204030204" pitchFamily="34" charset="0"/>
                <a:ea typeface="SimSun" panose="02010600030101010101" pitchFamily="2" charset="-122"/>
              </a:endParaRPr>
            </a:p>
          </p:txBody>
        </p:sp>
      </p:grpSp>
    </p:spTree>
    <p:extLst>
      <p:ext uri="{BB962C8B-B14F-4D97-AF65-F5344CB8AC3E}">
        <p14:creationId xmlns:p14="http://schemas.microsoft.com/office/powerpoint/2010/main" val="794238992"/>
      </p:ext>
    </p:extLst>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8865" name="14 Grupo"/>
          <p:cNvGrpSpPr>
            <a:grpSpLocks/>
          </p:cNvGrpSpPr>
          <p:nvPr/>
        </p:nvGrpSpPr>
        <p:grpSpPr bwMode="auto">
          <a:xfrm>
            <a:off x="2032000" y="260350"/>
            <a:ext cx="8064500" cy="6192838"/>
            <a:chOff x="468313" y="260350"/>
            <a:chExt cx="8064500" cy="6192838"/>
          </a:xfrm>
        </p:grpSpPr>
        <p:sp>
          <p:nvSpPr>
            <p:cNvPr id="548866" name="Rectangle 1"/>
            <p:cNvSpPr>
              <a:spLocks noChangeArrowheads="1"/>
            </p:cNvSpPr>
            <p:nvPr/>
          </p:nvSpPr>
          <p:spPr bwMode="auto">
            <a:xfrm>
              <a:off x="1835150" y="260350"/>
              <a:ext cx="4897438" cy="6477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s-ES" sz="2400">
                  <a:solidFill>
                    <a:srgbClr val="000000"/>
                  </a:solidFill>
                </a:rPr>
                <a:t>EXPANSION DEL VOLUMEN</a:t>
              </a:r>
            </a:p>
          </p:txBody>
        </p:sp>
        <p:sp>
          <p:nvSpPr>
            <p:cNvPr id="548867" name="AutoShape 2"/>
            <p:cNvSpPr>
              <a:spLocks noChangeArrowheads="1"/>
            </p:cNvSpPr>
            <p:nvPr/>
          </p:nvSpPr>
          <p:spPr bwMode="auto">
            <a:xfrm>
              <a:off x="468313" y="549275"/>
              <a:ext cx="1008062" cy="1223963"/>
            </a:xfrm>
            <a:prstGeom prst="curvedRightArrow">
              <a:avLst>
                <a:gd name="adj1" fmla="val 23609"/>
                <a:gd name="adj2" fmla="val 48342"/>
                <a:gd name="adj3" fmla="val 33315"/>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endParaRPr lang="es-ES" altLang="es-ES"/>
            </a:p>
          </p:txBody>
        </p:sp>
        <p:sp>
          <p:nvSpPr>
            <p:cNvPr id="548868" name="Rectangle 3"/>
            <p:cNvSpPr>
              <a:spLocks noChangeArrowheads="1"/>
            </p:cNvSpPr>
            <p:nvPr/>
          </p:nvSpPr>
          <p:spPr bwMode="auto">
            <a:xfrm>
              <a:off x="2411413" y="1412875"/>
              <a:ext cx="5907114" cy="51592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s-ES" sz="2400"/>
                <a:t>DAÑO INTRINSICO DE LA NEFRONA</a:t>
              </a:r>
            </a:p>
          </p:txBody>
        </p:sp>
        <p:sp>
          <p:nvSpPr>
            <p:cNvPr id="548869" name="AutoShape 4"/>
            <p:cNvSpPr>
              <a:spLocks noChangeArrowheads="1"/>
            </p:cNvSpPr>
            <p:nvPr/>
          </p:nvSpPr>
          <p:spPr bwMode="auto">
            <a:xfrm>
              <a:off x="971550" y="2133600"/>
              <a:ext cx="935038" cy="1295400"/>
            </a:xfrm>
            <a:prstGeom prst="curvedRightArrow">
              <a:avLst>
                <a:gd name="adj1" fmla="val 26938"/>
                <a:gd name="adj2" fmla="val 55159"/>
                <a:gd name="adj3" fmla="val 33315"/>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endParaRPr lang="es-ES" altLang="es-ES"/>
            </a:p>
          </p:txBody>
        </p:sp>
        <p:sp>
          <p:nvSpPr>
            <p:cNvPr id="548870" name="Rectangle 5"/>
            <p:cNvSpPr>
              <a:spLocks noChangeArrowheads="1"/>
            </p:cNvSpPr>
            <p:nvPr/>
          </p:nvSpPr>
          <p:spPr bwMode="auto">
            <a:xfrm>
              <a:off x="2532049" y="2492374"/>
              <a:ext cx="5857916" cy="722312"/>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s-ES" sz="2400">
                  <a:solidFill>
                    <a:srgbClr val="000000"/>
                  </a:solidFill>
                </a:rPr>
                <a:t>RETENCION PRIMARIA DE AGUA Y SAL</a:t>
              </a:r>
            </a:p>
          </p:txBody>
        </p:sp>
        <p:sp>
          <p:nvSpPr>
            <p:cNvPr id="548871" name="AutoShape 6"/>
            <p:cNvSpPr>
              <a:spLocks noChangeArrowheads="1"/>
            </p:cNvSpPr>
            <p:nvPr/>
          </p:nvSpPr>
          <p:spPr bwMode="auto">
            <a:xfrm>
              <a:off x="1835150" y="3500438"/>
              <a:ext cx="1008063" cy="1366837"/>
            </a:xfrm>
            <a:prstGeom prst="curvedRightArrow">
              <a:avLst>
                <a:gd name="adj1" fmla="val 26365"/>
                <a:gd name="adj2" fmla="val 53985"/>
                <a:gd name="adj3" fmla="val 33315"/>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endParaRPr lang="es-ES" altLang="es-ES"/>
            </a:p>
          </p:txBody>
        </p:sp>
        <p:sp>
          <p:nvSpPr>
            <p:cNvPr id="548872" name="Rectangle 7"/>
            <p:cNvSpPr>
              <a:spLocks noChangeArrowheads="1"/>
            </p:cNvSpPr>
            <p:nvPr/>
          </p:nvSpPr>
          <p:spPr bwMode="auto">
            <a:xfrm>
              <a:off x="3419475" y="3860800"/>
              <a:ext cx="5040313" cy="93662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endParaRPr lang="es-ES" altLang="es-ES"/>
            </a:p>
          </p:txBody>
        </p:sp>
        <p:sp>
          <p:nvSpPr>
            <p:cNvPr id="548873" name="Text Box 8"/>
            <p:cNvSpPr txBox="1">
              <a:spLocks noChangeArrowheads="1"/>
            </p:cNvSpPr>
            <p:nvPr/>
          </p:nvSpPr>
          <p:spPr bwMode="auto">
            <a:xfrm>
              <a:off x="3817938" y="4076700"/>
              <a:ext cx="4507686" cy="463846"/>
            </a:xfrm>
            <a:prstGeom prst="rect">
              <a:avLst/>
            </a:prstGeom>
            <a:ln/>
            <a:extLst/>
          </p:spPr>
          <p:style>
            <a:lnRef idx="1">
              <a:schemeClr val="accent1"/>
            </a:lnRef>
            <a:fillRef idx="2">
              <a:schemeClr val="accent1"/>
            </a:fillRef>
            <a:effectRef idx="1">
              <a:schemeClr val="accent1"/>
            </a:effectRef>
            <a:fontRef idx="minor">
              <a:schemeClr val="dk1"/>
            </a:fontRef>
          </p:style>
          <p:txBody>
            <a:bodyPr wrap="none" lIns="90000" tIns="46800" rIns="90000" bIns="46800">
              <a:spAutoFit/>
            </a:bodyP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r>
                <a:rPr lang="en-GB" altLang="es-ES" sz="2400">
                  <a:solidFill>
                    <a:schemeClr val="bg1"/>
                  </a:solidFill>
                </a:rPr>
                <a:t> </a:t>
              </a:r>
              <a:r>
                <a:rPr lang="en-GB" altLang="es-ES" sz="2400"/>
                <a:t>DEL VOLUMEN PLASMATICO</a:t>
              </a:r>
            </a:p>
          </p:txBody>
        </p:sp>
        <p:sp>
          <p:nvSpPr>
            <p:cNvPr id="548874" name="AutoShape 9"/>
            <p:cNvSpPr>
              <a:spLocks noChangeArrowheads="1"/>
            </p:cNvSpPr>
            <p:nvPr/>
          </p:nvSpPr>
          <p:spPr bwMode="auto">
            <a:xfrm>
              <a:off x="2843213" y="5229225"/>
              <a:ext cx="360362" cy="1152525"/>
            </a:xfrm>
            <a:prstGeom prst="curvedRightArrow">
              <a:avLst>
                <a:gd name="adj1" fmla="val 62188"/>
                <a:gd name="adj2" fmla="val 127337"/>
                <a:gd name="adj3" fmla="val 33315"/>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endParaRPr lang="es-ES" altLang="es-ES"/>
            </a:p>
          </p:txBody>
        </p:sp>
        <p:sp>
          <p:nvSpPr>
            <p:cNvPr id="277514" name="Rectangle 10"/>
            <p:cNvSpPr>
              <a:spLocks noChangeArrowheads="1"/>
            </p:cNvSpPr>
            <p:nvPr/>
          </p:nvSpPr>
          <p:spPr bwMode="auto">
            <a:xfrm>
              <a:off x="4067176" y="5661025"/>
              <a:ext cx="4465637" cy="792163"/>
            </a:xfrm>
            <a:prstGeom prst="rect">
              <a:avLst/>
            </a:prstGeom>
            <a:ln/>
          </p:spPr>
          <p:style>
            <a:lnRef idx="1">
              <a:schemeClr val="accent1"/>
            </a:lnRef>
            <a:fillRef idx="2">
              <a:schemeClr val="accent1"/>
            </a:fillRef>
            <a:effectRef idx="1">
              <a:schemeClr val="accent1"/>
            </a:effectRef>
            <a:fontRef idx="minor">
              <a:schemeClr val="dk1"/>
            </a:fontRef>
          </p:style>
          <p:txBody>
            <a:bodyPr wrap="none" anchor="ctr"/>
            <a:lstStyle/>
            <a:p>
              <a:endParaRPr lang="es-ES" altLang="es-ES"/>
            </a:p>
          </p:txBody>
        </p:sp>
        <p:sp>
          <p:nvSpPr>
            <p:cNvPr id="548876" name="Line 11"/>
            <p:cNvSpPr>
              <a:spLocks noChangeShapeType="1"/>
            </p:cNvSpPr>
            <p:nvPr/>
          </p:nvSpPr>
          <p:spPr bwMode="auto">
            <a:xfrm flipV="1">
              <a:off x="4211638" y="5786438"/>
              <a:ext cx="1587" cy="398462"/>
            </a:xfrm>
            <a:prstGeom prst="line">
              <a:avLst/>
            </a:prstGeom>
            <a:ln>
              <a:headEnd/>
              <a:tailEnd type="triangle" w="med" len="med"/>
            </a:ln>
            <a:extLst/>
          </p:spPr>
          <p:style>
            <a:lnRef idx="1">
              <a:schemeClr val="accent1"/>
            </a:lnRef>
            <a:fillRef idx="2">
              <a:schemeClr val="accent1"/>
            </a:fillRef>
            <a:effectRef idx="1">
              <a:schemeClr val="accent1"/>
            </a:effectRef>
            <a:fontRef idx="minor">
              <a:schemeClr val="dk1"/>
            </a:fontRef>
          </p:style>
          <p:txBody>
            <a:bodyPr/>
            <a:lstStyle/>
            <a:p>
              <a:endParaRPr lang="es-ES" altLang="en-US">
                <a:latin typeface="Arial" panose="020B0604020202020204" pitchFamily="34" charset="0"/>
              </a:endParaRPr>
            </a:p>
          </p:txBody>
        </p:sp>
        <p:sp>
          <p:nvSpPr>
            <p:cNvPr id="548877" name="Text Box 12"/>
            <p:cNvSpPr txBox="1">
              <a:spLocks noChangeArrowheads="1"/>
            </p:cNvSpPr>
            <p:nvPr/>
          </p:nvSpPr>
          <p:spPr bwMode="auto">
            <a:xfrm>
              <a:off x="4422775" y="5824538"/>
              <a:ext cx="4101934" cy="463846"/>
            </a:xfrm>
            <a:prstGeom prst="rect">
              <a:avLst/>
            </a:prstGeom>
            <a:ln/>
            <a:extLst/>
          </p:spPr>
          <p:style>
            <a:lnRef idx="1">
              <a:schemeClr val="accent1"/>
            </a:lnRef>
            <a:fillRef idx="2">
              <a:schemeClr val="accent1"/>
            </a:fillRef>
            <a:effectRef idx="1">
              <a:schemeClr val="accent1"/>
            </a:effectRef>
            <a:fontRef idx="minor">
              <a:schemeClr val="dk1"/>
            </a:fontRef>
          </p:style>
          <p:txBody>
            <a:bodyPr wrap="none" lIns="90000" tIns="46800" rIns="90000" bIns="46800">
              <a:spAutoFit/>
            </a:bodyP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r>
                <a:rPr lang="en-GB" altLang="es-ES" sz="2400"/>
                <a:t>PRESION HIDROESTATICA</a:t>
              </a:r>
            </a:p>
          </p:txBody>
        </p:sp>
        <p:sp>
          <p:nvSpPr>
            <p:cNvPr id="548878" name="Line 13"/>
            <p:cNvSpPr>
              <a:spLocks noChangeShapeType="1"/>
            </p:cNvSpPr>
            <p:nvPr/>
          </p:nvSpPr>
          <p:spPr bwMode="auto">
            <a:xfrm flipV="1">
              <a:off x="3708400" y="4149725"/>
              <a:ext cx="1588" cy="398463"/>
            </a:xfrm>
            <a:prstGeom prst="line">
              <a:avLst/>
            </a:prstGeom>
            <a:ln>
              <a:headEnd/>
              <a:tailEnd type="triangle" w="med" len="med"/>
            </a:ln>
            <a:extLst/>
          </p:spPr>
          <p:style>
            <a:lnRef idx="1">
              <a:schemeClr val="accent1"/>
            </a:lnRef>
            <a:fillRef idx="2">
              <a:schemeClr val="accent1"/>
            </a:fillRef>
            <a:effectRef idx="1">
              <a:schemeClr val="accent1"/>
            </a:effectRef>
            <a:fontRef idx="minor">
              <a:schemeClr val="dk1"/>
            </a:fontRef>
          </p:style>
          <p:txBody>
            <a:bodyPr/>
            <a:lstStyle/>
            <a:p>
              <a:endParaRPr lang="es-ES" altLang="en-US">
                <a:latin typeface="Arial" panose="020B0604020202020204" pitchFamily="34" charset="0"/>
              </a:endParaRPr>
            </a:p>
          </p:txBody>
        </p:sp>
      </p:grpSp>
    </p:spTree>
    <p:extLst>
      <p:ext uri="{BB962C8B-B14F-4D97-AF65-F5344CB8AC3E}">
        <p14:creationId xmlns:p14="http://schemas.microsoft.com/office/powerpoint/2010/main" val="4291638310"/>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0913" name="4 Grupo"/>
          <p:cNvGrpSpPr>
            <a:grpSpLocks/>
          </p:cNvGrpSpPr>
          <p:nvPr/>
        </p:nvGrpSpPr>
        <p:grpSpPr bwMode="auto">
          <a:xfrm>
            <a:off x="2595563" y="1760538"/>
            <a:ext cx="7643812" cy="3168650"/>
            <a:chOff x="1071538" y="836613"/>
            <a:chExt cx="7643866" cy="3168650"/>
          </a:xfrm>
        </p:grpSpPr>
        <p:sp>
          <p:nvSpPr>
            <p:cNvPr id="550914" name="Rectangle 1"/>
            <p:cNvSpPr>
              <a:spLocks noChangeArrowheads="1"/>
            </p:cNvSpPr>
            <p:nvPr/>
          </p:nvSpPr>
          <p:spPr bwMode="auto">
            <a:xfrm>
              <a:off x="1071538" y="836613"/>
              <a:ext cx="7643866" cy="1096958"/>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s-ES" sz="2400" dirty="0"/>
                <a:t>TRASUDADO DEL AGUA AL ESPACIO INTERTICIAL</a:t>
              </a:r>
            </a:p>
          </p:txBody>
        </p:sp>
        <p:sp>
          <p:nvSpPr>
            <p:cNvPr id="550915" name="AutoShape 2"/>
            <p:cNvSpPr>
              <a:spLocks noChangeArrowheads="1"/>
            </p:cNvSpPr>
            <p:nvPr/>
          </p:nvSpPr>
          <p:spPr bwMode="auto">
            <a:xfrm>
              <a:off x="1258888" y="1844675"/>
              <a:ext cx="649287" cy="1944688"/>
            </a:xfrm>
            <a:prstGeom prst="curvedRightArrow">
              <a:avLst>
                <a:gd name="adj1" fmla="val 58238"/>
                <a:gd name="adj2" fmla="val 119250"/>
                <a:gd name="adj3" fmla="val 33315"/>
              </a:avLst>
            </a:prstGeom>
            <a:solidFill>
              <a:srgbClr val="FFFFFF"/>
            </a:solidFill>
            <a:ln w="9360">
              <a:solidFill>
                <a:srgbClr val="000000"/>
              </a:solidFill>
              <a:miter lim="800000"/>
              <a:headEnd/>
              <a:tailEnd/>
            </a:ln>
          </p:spPr>
          <p:txBody>
            <a:bodyPr wrap="none" anchor="ctr"/>
            <a:lstStyle/>
            <a:p>
              <a:endParaRPr lang="es-ES" altLang="es-ES"/>
            </a:p>
          </p:txBody>
        </p:sp>
        <p:sp>
          <p:nvSpPr>
            <p:cNvPr id="550916" name="Rectangle 3"/>
            <p:cNvSpPr>
              <a:spLocks noChangeArrowheads="1"/>
            </p:cNvSpPr>
            <p:nvPr/>
          </p:nvSpPr>
          <p:spPr bwMode="auto">
            <a:xfrm>
              <a:off x="2771775" y="3141663"/>
              <a:ext cx="4105275" cy="863600"/>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s-ES" sz="2400">
                  <a:solidFill>
                    <a:srgbClr val="000000"/>
                  </a:solidFill>
                </a:rPr>
                <a:t>EDEMA</a:t>
              </a:r>
            </a:p>
          </p:txBody>
        </p:sp>
      </p:grpSp>
    </p:spTree>
    <p:extLst>
      <p:ext uri="{BB962C8B-B14F-4D97-AF65-F5344CB8AC3E}">
        <p14:creationId xmlns:p14="http://schemas.microsoft.com/office/powerpoint/2010/main" val="4187238398"/>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61" name="Rectangle 1"/>
          <p:cNvSpPr>
            <a:spLocks noGrp="1" noChangeArrowheads="1"/>
          </p:cNvSpPr>
          <p:nvPr>
            <p:ph type="title"/>
          </p:nvPr>
        </p:nvSpPr>
        <p:spPr>
          <a:xfrm>
            <a:off x="1847851" y="1412876"/>
            <a:ext cx="8291513" cy="4945063"/>
          </a:xfrm>
        </p:spPr>
        <p:txBody>
          <a:bodyPr/>
          <a:lstStyle/>
          <a:p>
            <a:pPr marL="323850" indent="-323850" algn="just">
              <a:spcBef>
                <a:spcPts val="8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sz="3600" dirty="0" smtClean="0">
                <a:latin typeface="Arial" panose="020B0604020202020204" pitchFamily="34" charset="0"/>
                <a:cs typeface="Arial" panose="020B0604020202020204" pitchFamily="34" charset="0"/>
              </a:rPr>
              <a:t>HIPERLIPIDEMAS</a:t>
            </a:r>
            <a:r>
              <a:rPr lang="en-GB" altLang="es-ES" sz="3600" dirty="0">
                <a:latin typeface="Arial" panose="020B0604020202020204" pitchFamily="34" charset="0"/>
                <a:cs typeface="Arial" panose="020B0604020202020204" pitchFamily="34" charset="0"/>
              </a:rPr>
              <a:t/>
            </a:r>
            <a:br>
              <a:rPr lang="en-GB" altLang="es-ES" sz="3600" dirty="0">
                <a:latin typeface="Arial" panose="020B0604020202020204" pitchFamily="34" charset="0"/>
                <a:cs typeface="Arial" panose="020B0604020202020204" pitchFamily="34" charset="0"/>
              </a:rPr>
            </a:br>
            <a:r>
              <a:rPr lang="en-GB" altLang="es-ES" sz="3600" dirty="0">
                <a:latin typeface="Arial" panose="020B0604020202020204" pitchFamily="34" charset="0"/>
                <a:cs typeface="Arial" panose="020B0604020202020204" pitchFamily="34" charset="0"/>
              </a:rPr>
              <a:t> </a:t>
            </a:r>
            <a:r>
              <a:rPr lang="en-GB" altLang="es-ES" sz="3600" dirty="0" err="1">
                <a:latin typeface="Arial" panose="020B0604020202020204" pitchFamily="34" charset="0"/>
                <a:cs typeface="Arial" panose="020B0604020202020204" pitchFamily="34" charset="0"/>
              </a:rPr>
              <a:t>Lesiona</a:t>
            </a:r>
            <a:r>
              <a:rPr lang="en-GB" altLang="es-ES" sz="3600" dirty="0">
                <a:latin typeface="Arial" panose="020B0604020202020204" pitchFamily="34" charset="0"/>
                <a:cs typeface="Arial" panose="020B0604020202020204" pitchFamily="34" charset="0"/>
              </a:rPr>
              <a:t> el </a:t>
            </a:r>
            <a:r>
              <a:rPr lang="en-GB" altLang="es-ES" sz="3600" dirty="0" err="1">
                <a:latin typeface="Arial" panose="020B0604020202020204" pitchFamily="34" charset="0"/>
                <a:cs typeface="Arial" panose="020B0604020202020204" pitchFamily="34" charset="0"/>
              </a:rPr>
              <a:t>riñón</a:t>
            </a:r>
            <a:r>
              <a:rPr lang="en-GB" altLang="es-ES" sz="3600" dirty="0">
                <a:latin typeface="Arial" panose="020B0604020202020204" pitchFamily="34" charset="0"/>
                <a:cs typeface="Arial" panose="020B0604020202020204" pitchFamily="34" charset="0"/>
              </a:rPr>
              <a:t/>
            </a:r>
            <a:br>
              <a:rPr lang="en-GB" altLang="es-ES" sz="3600" dirty="0">
                <a:latin typeface="Arial" panose="020B0604020202020204" pitchFamily="34" charset="0"/>
                <a:cs typeface="Arial" panose="020B0604020202020204" pitchFamily="34" charset="0"/>
              </a:rPr>
            </a:br>
            <a:r>
              <a:rPr lang="en-GB" altLang="es-ES" sz="3600" dirty="0">
                <a:latin typeface="Arial" panose="020B0604020202020204" pitchFamily="34" charset="0"/>
                <a:cs typeface="Arial" panose="020B0604020202020204" pitchFamily="34" charset="0"/>
              </a:rPr>
              <a:t> </a:t>
            </a:r>
            <a:r>
              <a:rPr lang="en-GB" altLang="es-ES" sz="3600" dirty="0" err="1">
                <a:latin typeface="Arial" panose="020B0604020202020204" pitchFamily="34" charset="0"/>
                <a:cs typeface="Arial" panose="020B0604020202020204" pitchFamily="34" charset="0"/>
              </a:rPr>
              <a:t>Acelerando</a:t>
            </a:r>
            <a:r>
              <a:rPr lang="en-GB" altLang="es-ES" sz="3600" dirty="0">
                <a:latin typeface="Arial" panose="020B0604020202020204" pitchFamily="34" charset="0"/>
                <a:cs typeface="Arial" panose="020B0604020202020204" pitchFamily="34" charset="0"/>
              </a:rPr>
              <a:t> el </a:t>
            </a:r>
            <a:r>
              <a:rPr lang="en-GB" altLang="es-ES" sz="3600" dirty="0" err="1">
                <a:latin typeface="Arial" panose="020B0604020202020204" pitchFamily="34" charset="0"/>
                <a:cs typeface="Arial" panose="020B0604020202020204" pitchFamily="34" charset="0"/>
              </a:rPr>
              <a:t>daño</a:t>
            </a:r>
            <a:r>
              <a:rPr lang="en-GB" altLang="es-ES" sz="3600" dirty="0">
                <a:latin typeface="Arial" panose="020B0604020202020204" pitchFamily="34" charset="0"/>
                <a:cs typeface="Arial" panose="020B0604020202020204" pitchFamily="34" charset="0"/>
              </a:rPr>
              <a:t> renal</a:t>
            </a:r>
            <a:br>
              <a:rPr lang="en-GB" altLang="es-ES" sz="3600" dirty="0">
                <a:latin typeface="Arial" panose="020B0604020202020204" pitchFamily="34" charset="0"/>
                <a:cs typeface="Arial" panose="020B0604020202020204" pitchFamily="34" charset="0"/>
              </a:rPr>
            </a:br>
            <a:r>
              <a:rPr lang="en-GB" altLang="es-ES" sz="3600" dirty="0">
                <a:latin typeface="Arial" panose="020B0604020202020204" pitchFamily="34" charset="0"/>
                <a:cs typeface="Arial" panose="020B0604020202020204" pitchFamily="34" charset="0"/>
              </a:rPr>
              <a:t> </a:t>
            </a:r>
            <a:r>
              <a:rPr lang="en-GB" altLang="es-ES" sz="3600" dirty="0" err="1">
                <a:latin typeface="Arial" panose="020B0604020202020204" pitchFamily="34" charset="0"/>
                <a:cs typeface="Arial" panose="020B0604020202020204" pitchFamily="34" charset="0"/>
              </a:rPr>
              <a:t>Empeora</a:t>
            </a:r>
            <a:r>
              <a:rPr lang="en-GB" altLang="es-ES" sz="3600" dirty="0">
                <a:latin typeface="Arial" panose="020B0604020202020204" pitchFamily="34" charset="0"/>
                <a:cs typeface="Arial" panose="020B0604020202020204" pitchFamily="34" charset="0"/>
              </a:rPr>
              <a:t> el </a:t>
            </a:r>
            <a:r>
              <a:rPr lang="en-GB" altLang="es-ES" sz="3600" dirty="0" err="1">
                <a:latin typeface="Arial" panose="020B0604020202020204" pitchFamily="34" charset="0"/>
                <a:cs typeface="Arial" panose="020B0604020202020204" pitchFamily="34" charset="0"/>
              </a:rPr>
              <a:t>pronostico</a:t>
            </a:r>
            <a:r>
              <a:rPr lang="en-GB" altLang="es-ES" sz="3600" dirty="0">
                <a:latin typeface="Arial" panose="020B0604020202020204" pitchFamily="34" charset="0"/>
                <a:cs typeface="Arial" panose="020B0604020202020204" pitchFamily="34" charset="0"/>
              </a:rPr>
              <a:t> de la </a:t>
            </a:r>
            <a:r>
              <a:rPr lang="en-GB" altLang="es-ES" sz="3600" dirty="0" err="1">
                <a:latin typeface="Arial" panose="020B0604020202020204" pitchFamily="34" charset="0"/>
                <a:cs typeface="Arial" panose="020B0604020202020204" pitchFamily="34" charset="0"/>
              </a:rPr>
              <a:t>nefropatia</a:t>
            </a:r>
            <a:r>
              <a:rPr lang="en-GB" altLang="es-ES" sz="3600" dirty="0">
                <a:latin typeface="Arial" panose="020B0604020202020204" pitchFamily="34" charset="0"/>
                <a:cs typeface="Arial" panose="020B0604020202020204" pitchFamily="34" charset="0"/>
              </a:rPr>
              <a:t/>
            </a:r>
            <a:br>
              <a:rPr lang="en-GB" altLang="es-ES" sz="3600" dirty="0">
                <a:latin typeface="Arial" panose="020B0604020202020204" pitchFamily="34" charset="0"/>
                <a:cs typeface="Arial" panose="020B0604020202020204" pitchFamily="34" charset="0"/>
              </a:rPr>
            </a:br>
            <a:r>
              <a:rPr lang="en-GB" altLang="es-ES" sz="3600" dirty="0">
                <a:latin typeface="Arial" panose="020B0604020202020204" pitchFamily="34" charset="0"/>
                <a:cs typeface="Arial" panose="020B0604020202020204" pitchFamily="34" charset="0"/>
              </a:rPr>
              <a:t> </a:t>
            </a:r>
            <a:r>
              <a:rPr lang="en-GB" altLang="es-ES" sz="3600" dirty="0" err="1">
                <a:latin typeface="Arial" panose="020B0604020202020204" pitchFamily="34" charset="0"/>
                <a:cs typeface="Arial" panose="020B0604020202020204" pitchFamily="34" charset="0"/>
              </a:rPr>
              <a:t>Hipercolesterolemia</a:t>
            </a:r>
            <a:r>
              <a:rPr lang="en-GB" altLang="es-ES" sz="3600" dirty="0">
                <a:latin typeface="Arial" panose="020B0604020202020204" pitchFamily="34" charset="0"/>
                <a:cs typeface="Arial" panose="020B0604020202020204" pitchFamily="34" charset="0"/>
              </a:rPr>
              <a:t> superior de 400mg/dl</a:t>
            </a:r>
            <a:br>
              <a:rPr lang="en-GB" altLang="es-ES" sz="3600" dirty="0">
                <a:latin typeface="Arial" panose="020B0604020202020204" pitchFamily="34" charset="0"/>
                <a:cs typeface="Arial" panose="020B0604020202020204" pitchFamily="34" charset="0"/>
              </a:rPr>
            </a:br>
            <a:r>
              <a:rPr lang="en-GB" altLang="es-ES" sz="3600" dirty="0">
                <a:latin typeface="Arial" panose="020B0604020202020204" pitchFamily="34" charset="0"/>
                <a:cs typeface="Arial" panose="020B0604020202020204" pitchFamily="34" charset="0"/>
              </a:rPr>
              <a:t> </a:t>
            </a:r>
            <a:r>
              <a:rPr lang="en-GB" altLang="es-ES" sz="3600" dirty="0" err="1">
                <a:latin typeface="Arial" panose="020B0604020202020204" pitchFamily="34" charset="0"/>
                <a:cs typeface="Arial" panose="020B0604020202020204" pitchFamily="34" charset="0"/>
              </a:rPr>
              <a:t>Hipertrigliceridemia</a:t>
            </a:r>
            <a:r>
              <a:rPr lang="en-GB" altLang="es-ES" sz="3600" dirty="0">
                <a:latin typeface="Arial" panose="020B0604020202020204" pitchFamily="34" charset="0"/>
                <a:cs typeface="Arial" panose="020B0604020202020204" pitchFamily="34" charset="0"/>
              </a:rPr>
              <a:t> con </a:t>
            </a:r>
            <a:r>
              <a:rPr lang="en-GB" altLang="es-ES" sz="3600" dirty="0" err="1">
                <a:latin typeface="Arial" panose="020B0604020202020204" pitchFamily="34" charset="0"/>
                <a:cs typeface="Arial" panose="020B0604020202020204" pitchFamily="34" charset="0"/>
              </a:rPr>
              <a:t>relación</a:t>
            </a:r>
            <a:r>
              <a:rPr lang="en-GB" altLang="es-ES" sz="3600" dirty="0">
                <a:latin typeface="Arial" panose="020B0604020202020204" pitchFamily="34" charset="0"/>
                <a:cs typeface="Arial" panose="020B0604020202020204" pitchFamily="34" charset="0"/>
              </a:rPr>
              <a:t> de </a:t>
            </a:r>
            <a:r>
              <a:rPr lang="en-GB" altLang="es-ES" sz="3600" dirty="0" err="1">
                <a:latin typeface="Arial" panose="020B0604020202020204" pitchFamily="34" charset="0"/>
                <a:cs typeface="Arial" panose="020B0604020202020204" pitchFamily="34" charset="0"/>
              </a:rPr>
              <a:t>una</a:t>
            </a:r>
            <a:r>
              <a:rPr lang="en-GB" altLang="es-ES" sz="3600" dirty="0">
                <a:latin typeface="Arial" panose="020B0604020202020204" pitchFamily="34" charset="0"/>
                <a:cs typeface="Arial" panose="020B0604020202020204" pitchFamily="34" charset="0"/>
              </a:rPr>
              <a:t>    </a:t>
            </a:r>
            <a:r>
              <a:rPr lang="en-GB" altLang="es-ES" sz="3600" dirty="0" err="1">
                <a:latin typeface="Arial" panose="020B0604020202020204" pitchFamily="34" charset="0"/>
                <a:cs typeface="Arial" panose="020B0604020202020204" pitchFamily="34" charset="0"/>
              </a:rPr>
              <a:t>hipoalbuminuria</a:t>
            </a:r>
            <a:r>
              <a:rPr lang="en-GB" altLang="es-ES" sz="3600" dirty="0">
                <a:latin typeface="Arial" panose="020B0604020202020204" pitchFamily="34" charset="0"/>
                <a:cs typeface="Arial" panose="020B0604020202020204" pitchFamily="34" charset="0"/>
              </a:rPr>
              <a:t> inferior a 1.2gr/dl</a:t>
            </a:r>
          </a:p>
        </p:txBody>
      </p:sp>
      <p:sp>
        <p:nvSpPr>
          <p:cNvPr id="279554" name="Rectangle 2"/>
          <p:cNvSpPr>
            <a:spLocks noChangeArrowheads="1"/>
          </p:cNvSpPr>
          <p:nvPr/>
        </p:nvSpPr>
        <p:spPr bwMode="auto">
          <a:xfrm>
            <a:off x="2238376" y="428625"/>
            <a:ext cx="7858125" cy="863600"/>
          </a:xfrm>
          <a:prstGeom prst="rect">
            <a:avLst/>
          </a:prstGeom>
          <a:noFill/>
          <a:ln w="254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s-ES" sz="4000" b="1" dirty="0"/>
              <a:t>MANIFESTACIONES EXTRARRENALES</a:t>
            </a:r>
          </a:p>
        </p:txBody>
      </p:sp>
    </p:spTree>
    <p:extLst>
      <p:ext uri="{BB962C8B-B14F-4D97-AF65-F5344CB8AC3E}">
        <p14:creationId xmlns:p14="http://schemas.microsoft.com/office/powerpoint/2010/main" val="3295892909"/>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additive="repl">
                                        <p:cTn id="6" dur="1" fill="hold">
                                          <p:stCondLst>
                                            <p:cond delay="0"/>
                                          </p:stCondLst>
                                        </p:cTn>
                                        <p:tgtEl>
                                          <p:spTgt spid="279554"/>
                                        </p:tgtEl>
                                        <p:attrNameLst>
                                          <p:attrName>style.visibility</p:attrName>
                                        </p:attrNameLst>
                                      </p:cBhvr>
                                      <p:to>
                                        <p:strVal val="visible"/>
                                      </p:to>
                                    </p:set>
                                    <p:animEffect transition="in" filter="wipe(down)">
                                      <p:cBhvr additive="repl">
                                        <p:cTn id="7" dur="500"/>
                                        <p:tgtEl>
                                          <p:spTgt spid="279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7" name="Rectangle 1"/>
          <p:cNvSpPr>
            <a:spLocks noGrp="1" noChangeArrowheads="1"/>
          </p:cNvSpPr>
          <p:nvPr>
            <p:ph type="title"/>
          </p:nvPr>
        </p:nvSpPr>
        <p:spPr>
          <a:xfrm>
            <a:off x="1952625" y="620713"/>
            <a:ext cx="8229600" cy="5505450"/>
          </a:xfrm>
          <a:ln>
            <a:miter/>
          </a:ln>
        </p:spPr>
        <p:txBody>
          <a:bodyPr>
            <a:normAutofit/>
          </a:bodyPr>
          <a:lstStyle/>
          <a:p>
            <a:pPr marL="323850" indent="-323850" algn="just">
              <a:spcBef>
                <a:spcPts val="800"/>
              </a:spcBef>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n-US" sz="3200" dirty="0" err="1">
                <a:latin typeface="Arial" panose="020B0604020202020204" pitchFamily="34" charset="0"/>
                <a:cs typeface="Arial" panose="020B0604020202020204" pitchFamily="34" charset="0"/>
              </a:rPr>
              <a:t>Hiperlipemia</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nefrotica</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caracterizada</a:t>
            </a:r>
            <a:r>
              <a:rPr lang="en-GB" altLang="en-US" sz="3200" dirty="0">
                <a:latin typeface="Arial" panose="020B0604020202020204" pitchFamily="34" charset="0"/>
                <a:cs typeface="Arial" panose="020B0604020202020204" pitchFamily="34" charset="0"/>
              </a:rPr>
              <a:t>:</a:t>
            </a:r>
            <a:br>
              <a:rPr lang="en-GB" altLang="en-US" sz="3200" dirty="0">
                <a:latin typeface="Arial" panose="020B0604020202020204" pitchFamily="34" charset="0"/>
                <a:cs typeface="Arial" panose="020B0604020202020204" pitchFamily="34" charset="0"/>
              </a:rPr>
            </a:br>
            <a:r>
              <a:rPr lang="en-GB" altLang="en-US" sz="3200" dirty="0" err="1">
                <a:latin typeface="Arial" panose="020B0604020202020204" pitchFamily="34" charset="0"/>
                <a:cs typeface="Arial" panose="020B0604020202020204" pitchFamily="34" charset="0"/>
              </a:rPr>
              <a:t>Incremento</a:t>
            </a:r>
            <a:r>
              <a:rPr lang="en-GB" altLang="en-US" sz="3200" dirty="0">
                <a:latin typeface="Arial" panose="020B0604020202020204" pitchFamily="34" charset="0"/>
                <a:cs typeface="Arial" panose="020B0604020202020204" pitchFamily="34" charset="0"/>
              </a:rPr>
              <a:t>:</a:t>
            </a:r>
            <a:br>
              <a:rPr lang="en-GB" altLang="en-US" sz="3200" dirty="0">
                <a:latin typeface="Arial" panose="020B0604020202020204" pitchFamily="34" charset="0"/>
                <a:cs typeface="Arial" panose="020B0604020202020204" pitchFamily="34" charset="0"/>
              </a:rPr>
            </a:br>
            <a:r>
              <a:rPr lang="en-GB" altLang="en-US" sz="3200" dirty="0">
                <a:latin typeface="Arial" panose="020B0604020202020204" pitchFamily="34" charset="0"/>
                <a:cs typeface="Arial" panose="020B0604020202020204" pitchFamily="34" charset="0"/>
              </a:rPr>
              <a:t> LDL</a:t>
            </a:r>
            <a:br>
              <a:rPr lang="en-GB" altLang="en-US" sz="3200" dirty="0">
                <a:latin typeface="Arial" panose="020B0604020202020204" pitchFamily="34" charset="0"/>
                <a:cs typeface="Arial" panose="020B0604020202020204" pitchFamily="34" charset="0"/>
              </a:rPr>
            </a:br>
            <a:r>
              <a:rPr lang="en-GB" altLang="en-US" sz="3200" dirty="0">
                <a:latin typeface="Arial" panose="020B0604020202020204" pitchFamily="34" charset="0"/>
                <a:cs typeface="Arial" panose="020B0604020202020204" pitchFamily="34" charset="0"/>
              </a:rPr>
              <a:t> VLDL</a:t>
            </a:r>
            <a:br>
              <a:rPr lang="en-GB" altLang="en-US" sz="3200" dirty="0">
                <a:latin typeface="Arial" panose="020B0604020202020204" pitchFamily="34" charset="0"/>
                <a:cs typeface="Arial" panose="020B0604020202020204" pitchFamily="34" charset="0"/>
              </a:rPr>
            </a:br>
            <a:r>
              <a:rPr lang="en-GB" altLang="en-US" sz="3200" dirty="0">
                <a:latin typeface="Arial" panose="020B0604020202020204" pitchFamily="34" charset="0"/>
                <a:cs typeface="Arial" panose="020B0604020202020204" pitchFamily="34" charset="0"/>
              </a:rPr>
              <a:t> IDL</a:t>
            </a:r>
            <a:br>
              <a:rPr lang="en-GB" altLang="en-US" sz="3200" dirty="0">
                <a:latin typeface="Arial" panose="020B0604020202020204" pitchFamily="34" charset="0"/>
                <a:cs typeface="Arial" panose="020B0604020202020204" pitchFamily="34" charset="0"/>
              </a:rPr>
            </a:b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Lipoproteinemia</a:t>
            </a:r>
            <a:r>
              <a:rPr lang="en-GB" altLang="en-US" sz="3200" dirty="0">
                <a:latin typeface="Arial" panose="020B0604020202020204" pitchFamily="34" charset="0"/>
                <a:cs typeface="Arial" panose="020B0604020202020204" pitchFamily="34" charset="0"/>
              </a:rPr>
              <a:t/>
            </a:r>
            <a:br>
              <a:rPr lang="en-GB" altLang="en-US" sz="3200" dirty="0">
                <a:latin typeface="Arial" panose="020B0604020202020204" pitchFamily="34" charset="0"/>
                <a:cs typeface="Arial" panose="020B0604020202020204" pitchFamily="34" charset="0"/>
              </a:rPr>
            </a:b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Lipiduria</a:t>
            </a:r>
            <a:r>
              <a:rPr lang="en-GB" altLang="en-US" sz="3200" dirty="0">
                <a:latin typeface="Arial" panose="020B0604020202020204" pitchFamily="34" charset="0"/>
                <a:cs typeface="Arial" panose="020B0604020202020204" pitchFamily="34" charset="0"/>
              </a:rPr>
              <a:t/>
            </a:r>
            <a:br>
              <a:rPr lang="en-GB" altLang="en-US" sz="3200" dirty="0">
                <a:latin typeface="Arial" panose="020B0604020202020204" pitchFamily="34" charset="0"/>
                <a:cs typeface="Arial" panose="020B0604020202020204" pitchFamily="34" charset="0"/>
              </a:rPr>
            </a:b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Cilindros</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grasos</a:t>
            </a:r>
            <a:r>
              <a:rPr lang="en-GB" altLang="en-US" sz="3200" dirty="0">
                <a:latin typeface="Arial" panose="020B0604020202020204" pitchFamily="34" charset="0"/>
                <a:cs typeface="Arial" panose="020B0604020202020204" pitchFamily="34" charset="0"/>
              </a:rPr>
              <a:t> en el </a:t>
            </a:r>
            <a:r>
              <a:rPr lang="en-GB" altLang="en-US" sz="3200" dirty="0" err="1">
                <a:latin typeface="Arial" panose="020B0604020202020204" pitchFamily="34" charset="0"/>
                <a:cs typeface="Arial" panose="020B0604020202020204" pitchFamily="34" charset="0"/>
              </a:rPr>
              <a:t>sedimento</a:t>
            </a:r>
            <a:r>
              <a:rPr lang="en-GB" altLang="en-US" sz="3200" dirty="0">
                <a:latin typeface="Arial" panose="020B0604020202020204" pitchFamily="34" charset="0"/>
                <a:cs typeface="Arial" panose="020B0604020202020204" pitchFamily="34" charset="0"/>
              </a:rPr>
              <a:t> de </a:t>
            </a:r>
            <a:r>
              <a:rPr lang="en-GB" altLang="en-US" sz="3200" dirty="0" err="1">
                <a:latin typeface="Arial" panose="020B0604020202020204" pitchFamily="34" charset="0"/>
                <a:cs typeface="Arial" panose="020B0604020202020204" pitchFamily="34" charset="0"/>
              </a:rPr>
              <a:t>orina</a:t>
            </a:r>
            <a:r>
              <a:rPr lang="en-GB" altLang="en-US" sz="3200" dirty="0">
                <a:latin typeface="Arial" panose="020B0604020202020204" pitchFamily="34" charset="0"/>
                <a:cs typeface="Arial" panose="020B0604020202020204" pitchFamily="34" charset="0"/>
              </a:rPr>
              <a:t/>
            </a:r>
            <a:br>
              <a:rPr lang="en-GB" altLang="en-US" sz="3200" dirty="0">
                <a:latin typeface="Arial" panose="020B0604020202020204" pitchFamily="34" charset="0"/>
                <a:cs typeface="Arial" panose="020B0604020202020204" pitchFamily="34" charset="0"/>
              </a:rPr>
            </a:b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Es</a:t>
            </a:r>
            <a:r>
              <a:rPr lang="en-GB" altLang="en-US" sz="3200" dirty="0">
                <a:latin typeface="Arial" panose="020B0604020202020204" pitchFamily="34" charset="0"/>
                <a:cs typeface="Arial" panose="020B0604020202020204" pitchFamily="34" charset="0"/>
              </a:rPr>
              <a:t> de </a:t>
            </a:r>
            <a:r>
              <a:rPr lang="en-GB" altLang="en-US" sz="3200" dirty="0" err="1">
                <a:latin typeface="Arial" panose="020B0604020202020204" pitchFamily="34" charset="0"/>
                <a:cs typeface="Arial" panose="020B0604020202020204" pitchFamily="34" charset="0"/>
              </a:rPr>
              <a:t>causa</a:t>
            </a:r>
            <a:r>
              <a:rPr lang="en-GB" altLang="en-US" sz="3200" dirty="0">
                <a:latin typeface="Arial" panose="020B0604020202020204" pitchFamily="34" charset="0"/>
                <a:cs typeface="Arial" panose="020B0604020202020204" pitchFamily="34" charset="0"/>
              </a:rPr>
              <a:t> multifactorial</a:t>
            </a:r>
            <a:endParaRPr lang="es-ES" altLang="es-E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7332929"/>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7057" name="22 Grupo"/>
          <p:cNvGrpSpPr>
            <a:grpSpLocks/>
          </p:cNvGrpSpPr>
          <p:nvPr/>
        </p:nvGrpSpPr>
        <p:grpSpPr bwMode="auto">
          <a:xfrm>
            <a:off x="1919289" y="404814"/>
            <a:ext cx="8677275" cy="6264275"/>
            <a:chOff x="395288" y="404813"/>
            <a:chExt cx="8677274" cy="6264275"/>
          </a:xfrm>
        </p:grpSpPr>
        <p:sp>
          <p:nvSpPr>
            <p:cNvPr id="319491" name="Rectangle 1"/>
            <p:cNvSpPr>
              <a:spLocks noChangeArrowheads="1"/>
            </p:cNvSpPr>
            <p:nvPr/>
          </p:nvSpPr>
          <p:spPr bwMode="auto">
            <a:xfrm>
              <a:off x="1547813" y="404813"/>
              <a:ext cx="5256211" cy="863600"/>
            </a:xfrm>
            <a:prstGeom prst="rect">
              <a:avLst/>
            </a:prstGeom>
            <a:ln/>
          </p:spPr>
          <p:style>
            <a:lnRef idx="2">
              <a:schemeClr val="accent4"/>
            </a:lnRef>
            <a:fillRef idx="1">
              <a:schemeClr val="lt1"/>
            </a:fillRef>
            <a:effectRef idx="0">
              <a:schemeClr val="accent4"/>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n-US" sz="4000" b="1">
                  <a:solidFill>
                    <a:srgbClr val="000000"/>
                  </a:solidFill>
                  <a:latin typeface="Calibri" panose="020F0502020204030204" pitchFamily="34" charset="0"/>
                  <a:ea typeface="SimSun" panose="02010600030101010101" pitchFamily="2" charset="-122"/>
                </a:rPr>
                <a:t>TROMBOSIS</a:t>
              </a:r>
              <a:endParaRPr lang="es-ES" altLang="es-ES" sz="4000" b="1">
                <a:solidFill>
                  <a:srgbClr val="000000"/>
                </a:solidFill>
                <a:latin typeface="Calibri" panose="020F0502020204030204" pitchFamily="34" charset="0"/>
                <a:ea typeface="SimSun" panose="02010600030101010101" pitchFamily="2" charset="-122"/>
              </a:endParaRPr>
            </a:p>
          </p:txBody>
        </p:sp>
        <p:sp>
          <p:nvSpPr>
            <p:cNvPr id="557059" name="Freeform 2"/>
            <p:cNvSpPr>
              <a:spLocks noChangeArrowheads="1"/>
            </p:cNvSpPr>
            <p:nvPr/>
          </p:nvSpPr>
          <p:spPr bwMode="auto">
            <a:xfrm rot="10800000">
              <a:off x="2266950" y="1293813"/>
              <a:ext cx="1296988" cy="792162"/>
            </a:xfrm>
            <a:custGeom>
              <a:avLst/>
              <a:gdLst>
                <a:gd name="T0" fmla="*/ 3602 w 3603"/>
                <a:gd name="T1" fmla="*/ 0 h 2202"/>
                <a:gd name="T2" fmla="*/ 0 w 3603"/>
                <a:gd name="T3" fmla="*/ 2201 h 2202"/>
                <a:gd name="T4" fmla="*/ 3602 w 3603"/>
                <a:gd name="T5" fmla="*/ 0 h 2202"/>
              </a:gdLst>
              <a:ahLst/>
              <a:cxnLst>
                <a:cxn ang="0">
                  <a:pos x="T0" y="T1"/>
                </a:cxn>
                <a:cxn ang="0">
                  <a:pos x="T2" y="T3"/>
                </a:cxn>
                <a:cxn ang="0">
                  <a:pos x="T4" y="T5"/>
                </a:cxn>
              </a:cxnLst>
              <a:rect l="0" t="0" r="r" b="b"/>
              <a:pathLst>
                <a:path w="3603" h="2202">
                  <a:moveTo>
                    <a:pt x="3602" y="0"/>
                  </a:moveTo>
                  <a:lnTo>
                    <a:pt x="0" y="2201"/>
                  </a:lnTo>
                  <a:lnTo>
                    <a:pt x="3602" y="0"/>
                  </a:lnTo>
                </a:path>
              </a:pathLst>
            </a:custGeom>
            <a:ln>
              <a:headEnd/>
              <a:tailEnd type="stealth" w="med" len="lg"/>
            </a:ln>
          </p:spPr>
          <p:style>
            <a:lnRef idx="2">
              <a:schemeClr val="accent4"/>
            </a:lnRef>
            <a:fillRef idx="1">
              <a:schemeClr val="lt1"/>
            </a:fillRef>
            <a:effectRef idx="0">
              <a:schemeClr val="accent4"/>
            </a:effectRef>
            <a:fontRef idx="minor">
              <a:schemeClr val="dk1"/>
            </a:fontRef>
          </p:style>
          <p:txBody>
            <a:bodyPr/>
            <a:lstStyle/>
            <a:p>
              <a:endParaRPr lang="es-ES" altLang="en-US">
                <a:latin typeface="Arial" panose="020B0604020202020204" pitchFamily="34" charset="0"/>
              </a:endParaRPr>
            </a:p>
          </p:txBody>
        </p:sp>
        <p:sp>
          <p:nvSpPr>
            <p:cNvPr id="557060" name="Freeform 3"/>
            <p:cNvSpPr>
              <a:spLocks noChangeArrowheads="1"/>
            </p:cNvSpPr>
            <p:nvPr/>
          </p:nvSpPr>
          <p:spPr bwMode="auto">
            <a:xfrm rot="-10546440">
              <a:off x="5076825" y="1341438"/>
              <a:ext cx="936625" cy="647700"/>
            </a:xfrm>
            <a:custGeom>
              <a:avLst/>
              <a:gdLst>
                <a:gd name="T0" fmla="*/ 0 w 2603"/>
                <a:gd name="T1" fmla="*/ 0 h 1800"/>
                <a:gd name="T2" fmla="*/ 2602 w 2603"/>
                <a:gd name="T3" fmla="*/ 1799 h 1800"/>
                <a:gd name="T4" fmla="*/ 0 w 2603"/>
                <a:gd name="T5" fmla="*/ 0 h 1800"/>
              </a:gdLst>
              <a:ahLst/>
              <a:cxnLst>
                <a:cxn ang="0">
                  <a:pos x="T0" y="T1"/>
                </a:cxn>
                <a:cxn ang="0">
                  <a:pos x="T2" y="T3"/>
                </a:cxn>
                <a:cxn ang="0">
                  <a:pos x="T4" y="T5"/>
                </a:cxn>
              </a:cxnLst>
              <a:rect l="0" t="0" r="r" b="b"/>
              <a:pathLst>
                <a:path w="2603" h="1800">
                  <a:moveTo>
                    <a:pt x="0" y="0"/>
                  </a:moveTo>
                  <a:lnTo>
                    <a:pt x="2602" y="1799"/>
                  </a:lnTo>
                  <a:lnTo>
                    <a:pt x="0" y="0"/>
                  </a:lnTo>
                </a:path>
              </a:pathLst>
            </a:custGeom>
            <a:ln>
              <a:headEnd/>
              <a:tailEnd type="stealth" w="med" len="lg"/>
            </a:ln>
          </p:spPr>
          <p:style>
            <a:lnRef idx="2">
              <a:schemeClr val="accent4"/>
            </a:lnRef>
            <a:fillRef idx="1">
              <a:schemeClr val="lt1"/>
            </a:fillRef>
            <a:effectRef idx="0">
              <a:schemeClr val="accent4"/>
            </a:effectRef>
            <a:fontRef idx="minor">
              <a:schemeClr val="dk1"/>
            </a:fontRef>
          </p:style>
          <p:txBody>
            <a:bodyPr/>
            <a:lstStyle/>
            <a:p>
              <a:endParaRPr lang="es-ES" altLang="en-US">
                <a:latin typeface="Arial" panose="020B0604020202020204" pitchFamily="34" charset="0"/>
              </a:endParaRPr>
            </a:p>
          </p:txBody>
        </p:sp>
        <p:sp>
          <p:nvSpPr>
            <p:cNvPr id="557061" name="Rectangle 4"/>
            <p:cNvSpPr>
              <a:spLocks noChangeArrowheads="1"/>
            </p:cNvSpPr>
            <p:nvPr/>
          </p:nvSpPr>
          <p:spPr bwMode="auto">
            <a:xfrm>
              <a:off x="539750" y="2133600"/>
              <a:ext cx="3024188" cy="647700"/>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s-ES" sz="2400" b="1"/>
                <a:t>NIÑOS</a:t>
              </a:r>
            </a:p>
          </p:txBody>
        </p:sp>
        <p:sp>
          <p:nvSpPr>
            <p:cNvPr id="557062" name="Rectangle 5"/>
            <p:cNvSpPr>
              <a:spLocks noChangeArrowheads="1"/>
            </p:cNvSpPr>
            <p:nvPr/>
          </p:nvSpPr>
          <p:spPr bwMode="auto">
            <a:xfrm>
              <a:off x="4643438" y="2133600"/>
              <a:ext cx="3024187" cy="647700"/>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s-ES" sz="2400" b="1"/>
                <a:t>ADULTOS</a:t>
              </a:r>
            </a:p>
          </p:txBody>
        </p:sp>
        <p:sp>
          <p:nvSpPr>
            <p:cNvPr id="557063" name="Freeform 6"/>
            <p:cNvSpPr>
              <a:spLocks noChangeArrowheads="1"/>
            </p:cNvSpPr>
            <p:nvPr/>
          </p:nvSpPr>
          <p:spPr bwMode="auto">
            <a:xfrm rot="10800000">
              <a:off x="1187450" y="2900363"/>
              <a:ext cx="360363" cy="504825"/>
            </a:xfrm>
            <a:custGeom>
              <a:avLst/>
              <a:gdLst>
                <a:gd name="T0" fmla="*/ 1001 w 1002"/>
                <a:gd name="T1" fmla="*/ 0 h 1404"/>
                <a:gd name="T2" fmla="*/ 0 w 1002"/>
                <a:gd name="T3" fmla="*/ 1403 h 1404"/>
                <a:gd name="T4" fmla="*/ 1001 w 1002"/>
                <a:gd name="T5" fmla="*/ 0 h 1404"/>
              </a:gdLst>
              <a:ahLst/>
              <a:cxnLst>
                <a:cxn ang="0">
                  <a:pos x="T0" y="T1"/>
                </a:cxn>
                <a:cxn ang="0">
                  <a:pos x="T2" y="T3"/>
                </a:cxn>
                <a:cxn ang="0">
                  <a:pos x="T4" y="T5"/>
                </a:cxn>
              </a:cxnLst>
              <a:rect l="0" t="0" r="r" b="b"/>
              <a:pathLst>
                <a:path w="1002" h="1404">
                  <a:moveTo>
                    <a:pt x="1001" y="0"/>
                  </a:moveTo>
                  <a:lnTo>
                    <a:pt x="0" y="1403"/>
                  </a:lnTo>
                  <a:lnTo>
                    <a:pt x="1001" y="0"/>
                  </a:lnTo>
                </a:path>
              </a:pathLst>
            </a:custGeom>
            <a:ln>
              <a:headEnd/>
              <a:tailEnd type="stealth" w="med" len="lg"/>
            </a:ln>
          </p:spPr>
          <p:style>
            <a:lnRef idx="2">
              <a:schemeClr val="accent4"/>
            </a:lnRef>
            <a:fillRef idx="1">
              <a:schemeClr val="lt1"/>
            </a:fillRef>
            <a:effectRef idx="0">
              <a:schemeClr val="accent4"/>
            </a:effectRef>
            <a:fontRef idx="minor">
              <a:schemeClr val="dk1"/>
            </a:fontRef>
          </p:style>
          <p:txBody>
            <a:bodyPr/>
            <a:lstStyle/>
            <a:p>
              <a:endParaRPr lang="es-ES" altLang="en-US">
                <a:latin typeface="Arial" panose="020B0604020202020204" pitchFamily="34" charset="0"/>
              </a:endParaRPr>
            </a:p>
          </p:txBody>
        </p:sp>
        <p:sp>
          <p:nvSpPr>
            <p:cNvPr id="281607" name="Oval 7"/>
            <p:cNvSpPr>
              <a:spLocks noChangeArrowheads="1"/>
            </p:cNvSpPr>
            <p:nvPr/>
          </p:nvSpPr>
          <p:spPr bwMode="auto">
            <a:xfrm>
              <a:off x="395288" y="3405188"/>
              <a:ext cx="1223962" cy="790575"/>
            </a:xfrm>
            <a:prstGeom prst="ellipse">
              <a:avLst/>
            </a:prstGeom>
            <a:ln/>
          </p:spPr>
          <p:style>
            <a:lnRef idx="2">
              <a:schemeClr val="accent4"/>
            </a:lnRef>
            <a:fillRef idx="1">
              <a:schemeClr val="lt1"/>
            </a:fillRef>
            <a:effectRef idx="0">
              <a:schemeClr val="accent4"/>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n-US" sz="2400" b="1">
                  <a:ea typeface="SimSun" panose="02010600030101010101" pitchFamily="2" charset="-122"/>
                </a:rPr>
                <a:t>5%</a:t>
              </a:r>
              <a:endParaRPr lang="es-ES" altLang="es-ES" sz="2400" b="1">
                <a:ea typeface="SimSun" panose="02010600030101010101" pitchFamily="2" charset="-122"/>
              </a:endParaRPr>
            </a:p>
          </p:txBody>
        </p:sp>
        <p:sp>
          <p:nvSpPr>
            <p:cNvPr id="557065" name="Freeform 8"/>
            <p:cNvSpPr>
              <a:spLocks noChangeArrowheads="1"/>
            </p:cNvSpPr>
            <p:nvPr/>
          </p:nvSpPr>
          <p:spPr bwMode="auto">
            <a:xfrm rot="10800000">
              <a:off x="2411413" y="2900363"/>
              <a:ext cx="360362" cy="576262"/>
            </a:xfrm>
            <a:custGeom>
              <a:avLst/>
              <a:gdLst>
                <a:gd name="T0" fmla="*/ 0 w 1002"/>
                <a:gd name="T1" fmla="*/ 0 h 1602"/>
                <a:gd name="T2" fmla="*/ 1001 w 1002"/>
                <a:gd name="T3" fmla="*/ 1601 h 1602"/>
                <a:gd name="T4" fmla="*/ 0 w 1002"/>
                <a:gd name="T5" fmla="*/ 0 h 1602"/>
              </a:gdLst>
              <a:ahLst/>
              <a:cxnLst>
                <a:cxn ang="0">
                  <a:pos x="T0" y="T1"/>
                </a:cxn>
                <a:cxn ang="0">
                  <a:pos x="T2" y="T3"/>
                </a:cxn>
                <a:cxn ang="0">
                  <a:pos x="T4" y="T5"/>
                </a:cxn>
              </a:cxnLst>
              <a:rect l="0" t="0" r="r" b="b"/>
              <a:pathLst>
                <a:path w="1002" h="1602">
                  <a:moveTo>
                    <a:pt x="0" y="0"/>
                  </a:moveTo>
                  <a:lnTo>
                    <a:pt x="1001" y="1601"/>
                  </a:lnTo>
                  <a:lnTo>
                    <a:pt x="0" y="0"/>
                  </a:lnTo>
                </a:path>
              </a:pathLst>
            </a:custGeom>
            <a:ln>
              <a:headEnd/>
              <a:tailEnd type="stealth" w="med" len="lg"/>
            </a:ln>
          </p:spPr>
          <p:style>
            <a:lnRef idx="2">
              <a:schemeClr val="accent4"/>
            </a:lnRef>
            <a:fillRef idx="1">
              <a:schemeClr val="lt1"/>
            </a:fillRef>
            <a:effectRef idx="0">
              <a:schemeClr val="accent4"/>
            </a:effectRef>
            <a:fontRef idx="minor">
              <a:schemeClr val="dk1"/>
            </a:fontRef>
          </p:style>
          <p:txBody>
            <a:bodyPr/>
            <a:lstStyle/>
            <a:p>
              <a:endParaRPr lang="es-ES" altLang="en-US">
                <a:latin typeface="Arial" panose="020B0604020202020204" pitchFamily="34" charset="0"/>
              </a:endParaRPr>
            </a:p>
          </p:txBody>
        </p:sp>
        <p:sp>
          <p:nvSpPr>
            <p:cNvPr id="557066" name="Oval 9"/>
            <p:cNvSpPr>
              <a:spLocks noChangeArrowheads="1"/>
            </p:cNvSpPr>
            <p:nvPr/>
          </p:nvSpPr>
          <p:spPr bwMode="auto">
            <a:xfrm>
              <a:off x="2124075" y="3476625"/>
              <a:ext cx="1727200" cy="1512888"/>
            </a:xfrm>
            <a:prstGeom prst="ellipse">
              <a:avLst/>
            </a:prstGeom>
            <a:ln>
              <a:headEnd/>
              <a:tailEnd/>
            </a:ln>
          </p:spPr>
          <p:style>
            <a:lnRef idx="2">
              <a:schemeClr val="accent4"/>
            </a:lnRef>
            <a:fillRef idx="1">
              <a:schemeClr val="lt1"/>
            </a:fillRef>
            <a:effectRef idx="0">
              <a:schemeClr val="accent4"/>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s-ES" b="1"/>
                <a:t>TROMBOSIS </a:t>
              </a:r>
            </a:p>
            <a:p>
              <a:pPr algn="ctr"/>
              <a:r>
                <a:rPr lang="en-GB" altLang="es-ES" b="1"/>
                <a:t>ARTERIALES</a:t>
              </a:r>
            </a:p>
          </p:txBody>
        </p:sp>
        <p:sp>
          <p:nvSpPr>
            <p:cNvPr id="557067" name="Freeform 10"/>
            <p:cNvSpPr>
              <a:spLocks noChangeArrowheads="1"/>
            </p:cNvSpPr>
            <p:nvPr/>
          </p:nvSpPr>
          <p:spPr bwMode="auto">
            <a:xfrm rot="10800000">
              <a:off x="5580063" y="2781300"/>
              <a:ext cx="504825" cy="647700"/>
            </a:xfrm>
            <a:custGeom>
              <a:avLst/>
              <a:gdLst>
                <a:gd name="T0" fmla="*/ 1402 w 1403"/>
                <a:gd name="T1" fmla="*/ 0 h 1800"/>
                <a:gd name="T2" fmla="*/ 0 w 1403"/>
                <a:gd name="T3" fmla="*/ 1799 h 1800"/>
                <a:gd name="T4" fmla="*/ 1402 w 1403"/>
                <a:gd name="T5" fmla="*/ 0 h 1800"/>
              </a:gdLst>
              <a:ahLst/>
              <a:cxnLst>
                <a:cxn ang="0">
                  <a:pos x="T0" y="T1"/>
                </a:cxn>
                <a:cxn ang="0">
                  <a:pos x="T2" y="T3"/>
                </a:cxn>
                <a:cxn ang="0">
                  <a:pos x="T4" y="T5"/>
                </a:cxn>
              </a:cxnLst>
              <a:rect l="0" t="0" r="r" b="b"/>
              <a:pathLst>
                <a:path w="1403" h="1800">
                  <a:moveTo>
                    <a:pt x="1402" y="0"/>
                  </a:moveTo>
                  <a:lnTo>
                    <a:pt x="0" y="1799"/>
                  </a:lnTo>
                  <a:lnTo>
                    <a:pt x="1402" y="0"/>
                  </a:lnTo>
                </a:path>
              </a:pathLst>
            </a:custGeom>
            <a:ln>
              <a:headEnd/>
              <a:tailEnd type="stealth" w="med" len="lg"/>
            </a:ln>
          </p:spPr>
          <p:style>
            <a:lnRef idx="2">
              <a:schemeClr val="accent4"/>
            </a:lnRef>
            <a:fillRef idx="1">
              <a:schemeClr val="lt1"/>
            </a:fillRef>
            <a:effectRef idx="0">
              <a:schemeClr val="accent4"/>
            </a:effectRef>
            <a:fontRef idx="minor">
              <a:schemeClr val="dk1"/>
            </a:fontRef>
          </p:style>
          <p:txBody>
            <a:bodyPr/>
            <a:lstStyle/>
            <a:p>
              <a:endParaRPr lang="es-ES" altLang="en-US">
                <a:latin typeface="Arial" panose="020B0604020202020204" pitchFamily="34" charset="0"/>
              </a:endParaRPr>
            </a:p>
          </p:txBody>
        </p:sp>
        <p:sp>
          <p:nvSpPr>
            <p:cNvPr id="557068" name="Oval 11"/>
            <p:cNvSpPr>
              <a:spLocks noChangeArrowheads="1"/>
            </p:cNvSpPr>
            <p:nvPr/>
          </p:nvSpPr>
          <p:spPr bwMode="auto">
            <a:xfrm>
              <a:off x="4587875" y="3414713"/>
              <a:ext cx="1439863" cy="647700"/>
            </a:xfrm>
            <a:prstGeom prst="ellipse">
              <a:avLst/>
            </a:prstGeom>
            <a:ln>
              <a:headEnd/>
              <a:tailEnd/>
            </a:ln>
          </p:spPr>
          <p:style>
            <a:lnRef idx="2">
              <a:schemeClr val="accent4"/>
            </a:lnRef>
            <a:fillRef idx="1">
              <a:schemeClr val="lt1"/>
            </a:fillRef>
            <a:effectRef idx="0">
              <a:schemeClr val="accent4"/>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s-ES" sz="2400" b="1"/>
                <a:t>40%</a:t>
              </a:r>
            </a:p>
          </p:txBody>
        </p:sp>
        <p:sp>
          <p:nvSpPr>
            <p:cNvPr id="557069" name="Freeform 12"/>
            <p:cNvSpPr>
              <a:spLocks noChangeArrowheads="1"/>
            </p:cNvSpPr>
            <p:nvPr/>
          </p:nvSpPr>
          <p:spPr bwMode="auto">
            <a:xfrm rot="10800000">
              <a:off x="6659563" y="2781300"/>
              <a:ext cx="360362" cy="720725"/>
            </a:xfrm>
            <a:custGeom>
              <a:avLst/>
              <a:gdLst>
                <a:gd name="T0" fmla="*/ 0 w 1002"/>
                <a:gd name="T1" fmla="*/ 0 h 2003"/>
                <a:gd name="T2" fmla="*/ 1001 w 1002"/>
                <a:gd name="T3" fmla="*/ 2002 h 2003"/>
                <a:gd name="T4" fmla="*/ 0 w 1002"/>
                <a:gd name="T5" fmla="*/ 0 h 2003"/>
              </a:gdLst>
              <a:ahLst/>
              <a:cxnLst>
                <a:cxn ang="0">
                  <a:pos x="T0" y="T1"/>
                </a:cxn>
                <a:cxn ang="0">
                  <a:pos x="T2" y="T3"/>
                </a:cxn>
                <a:cxn ang="0">
                  <a:pos x="T4" y="T5"/>
                </a:cxn>
              </a:cxnLst>
              <a:rect l="0" t="0" r="r" b="b"/>
              <a:pathLst>
                <a:path w="1002" h="2003">
                  <a:moveTo>
                    <a:pt x="0" y="0"/>
                  </a:moveTo>
                  <a:lnTo>
                    <a:pt x="1001" y="2002"/>
                  </a:lnTo>
                  <a:lnTo>
                    <a:pt x="0" y="0"/>
                  </a:lnTo>
                </a:path>
              </a:pathLst>
            </a:custGeom>
            <a:ln>
              <a:headEnd/>
              <a:tailEnd type="stealth" w="med" len="lg"/>
            </a:ln>
          </p:spPr>
          <p:style>
            <a:lnRef idx="2">
              <a:schemeClr val="accent4"/>
            </a:lnRef>
            <a:fillRef idx="1">
              <a:schemeClr val="lt1"/>
            </a:fillRef>
            <a:effectRef idx="0">
              <a:schemeClr val="accent4"/>
            </a:effectRef>
            <a:fontRef idx="minor">
              <a:schemeClr val="dk1"/>
            </a:fontRef>
          </p:style>
          <p:txBody>
            <a:bodyPr/>
            <a:lstStyle/>
            <a:p>
              <a:endParaRPr lang="es-ES" altLang="en-US">
                <a:latin typeface="Arial" panose="020B0604020202020204" pitchFamily="34" charset="0"/>
              </a:endParaRPr>
            </a:p>
          </p:txBody>
        </p:sp>
        <p:sp>
          <p:nvSpPr>
            <p:cNvPr id="557070" name="Oval 13"/>
            <p:cNvSpPr>
              <a:spLocks noChangeArrowheads="1"/>
            </p:cNvSpPr>
            <p:nvPr/>
          </p:nvSpPr>
          <p:spPr bwMode="auto">
            <a:xfrm>
              <a:off x="6443663" y="3429000"/>
              <a:ext cx="1871662" cy="1079500"/>
            </a:xfrm>
            <a:prstGeom prst="ellipse">
              <a:avLst/>
            </a:prstGeom>
            <a:ln>
              <a:headEnd/>
              <a:tailEnd/>
            </a:ln>
          </p:spPr>
          <p:style>
            <a:lnRef idx="2">
              <a:schemeClr val="accent4"/>
            </a:lnRef>
            <a:fillRef idx="1">
              <a:schemeClr val="lt1"/>
            </a:fillRef>
            <a:effectRef idx="0">
              <a:schemeClr val="accent4"/>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s-ES" sz="2000" b="1"/>
                <a:t>TROMBOSIS</a:t>
              </a:r>
            </a:p>
            <a:p>
              <a:pPr algn="ctr"/>
              <a:r>
                <a:rPr lang="en-GB" altLang="es-ES" sz="2000" b="1"/>
                <a:t>VENOSAS</a:t>
              </a:r>
            </a:p>
          </p:txBody>
        </p:sp>
        <p:sp>
          <p:nvSpPr>
            <p:cNvPr id="557071" name="Rectangle 4"/>
            <p:cNvSpPr>
              <a:spLocks noChangeArrowheads="1"/>
            </p:cNvSpPr>
            <p:nvPr/>
          </p:nvSpPr>
          <p:spPr bwMode="auto">
            <a:xfrm>
              <a:off x="1619250" y="5276850"/>
              <a:ext cx="2736850" cy="433388"/>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s-ES">
                  <a:solidFill>
                    <a:srgbClr val="000000"/>
                  </a:solidFill>
                </a:rPr>
                <a:t>ARTERIA FEMORAL</a:t>
              </a:r>
            </a:p>
          </p:txBody>
        </p:sp>
        <p:sp>
          <p:nvSpPr>
            <p:cNvPr id="557072" name="Rectangle 5"/>
            <p:cNvSpPr>
              <a:spLocks noChangeArrowheads="1"/>
            </p:cNvSpPr>
            <p:nvPr/>
          </p:nvSpPr>
          <p:spPr bwMode="auto">
            <a:xfrm>
              <a:off x="1403350" y="6067425"/>
              <a:ext cx="3024188" cy="504825"/>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s-ES">
                  <a:solidFill>
                    <a:srgbClr val="000000"/>
                  </a:solidFill>
                </a:rPr>
                <a:t>ARTERIA PULMONAR</a:t>
              </a:r>
            </a:p>
          </p:txBody>
        </p:sp>
        <p:sp>
          <p:nvSpPr>
            <p:cNvPr id="557073" name="Line 18"/>
            <p:cNvSpPr>
              <a:spLocks noChangeShapeType="1"/>
            </p:cNvSpPr>
            <p:nvPr/>
          </p:nvSpPr>
          <p:spPr bwMode="auto">
            <a:xfrm>
              <a:off x="2987675" y="4987925"/>
              <a:ext cx="0" cy="288925"/>
            </a:xfrm>
            <a:prstGeom prst="line">
              <a:avLst/>
            </a:prstGeom>
            <a:ln>
              <a:headEnd/>
              <a:tailEnd type="stealth" w="med" len="lg"/>
            </a:ln>
            <a:extLst/>
          </p:spPr>
          <p:style>
            <a:lnRef idx="2">
              <a:schemeClr val="accent4"/>
            </a:lnRef>
            <a:fillRef idx="1">
              <a:schemeClr val="lt1"/>
            </a:fillRef>
            <a:effectRef idx="0">
              <a:schemeClr val="accent4"/>
            </a:effectRef>
            <a:fontRef idx="minor">
              <a:schemeClr val="dk1"/>
            </a:fontRef>
          </p:style>
          <p:txBody>
            <a:bodyPr/>
            <a:lstStyle/>
            <a:p>
              <a:endParaRPr lang="es-ES" altLang="en-US">
                <a:latin typeface="Arial" panose="020B0604020202020204" pitchFamily="34" charset="0"/>
              </a:endParaRPr>
            </a:p>
          </p:txBody>
        </p:sp>
        <p:sp>
          <p:nvSpPr>
            <p:cNvPr id="557074" name="Line 19"/>
            <p:cNvSpPr>
              <a:spLocks noChangeShapeType="1"/>
            </p:cNvSpPr>
            <p:nvPr/>
          </p:nvSpPr>
          <p:spPr bwMode="auto">
            <a:xfrm>
              <a:off x="2987675" y="5708650"/>
              <a:ext cx="0" cy="360363"/>
            </a:xfrm>
            <a:prstGeom prst="line">
              <a:avLst/>
            </a:prstGeom>
            <a:ln>
              <a:headEnd/>
              <a:tailEnd type="stealth" w="med" len="lg"/>
            </a:ln>
            <a:extLst/>
          </p:spPr>
          <p:style>
            <a:lnRef idx="2">
              <a:schemeClr val="accent4"/>
            </a:lnRef>
            <a:fillRef idx="1">
              <a:schemeClr val="lt1"/>
            </a:fillRef>
            <a:effectRef idx="0">
              <a:schemeClr val="accent4"/>
            </a:effectRef>
            <a:fontRef idx="minor">
              <a:schemeClr val="dk1"/>
            </a:fontRef>
          </p:style>
          <p:txBody>
            <a:bodyPr/>
            <a:lstStyle/>
            <a:p>
              <a:endParaRPr lang="es-ES" altLang="en-US">
                <a:latin typeface="Arial" panose="020B0604020202020204" pitchFamily="34" charset="0"/>
              </a:endParaRPr>
            </a:p>
          </p:txBody>
        </p:sp>
        <p:sp>
          <p:nvSpPr>
            <p:cNvPr id="557075" name="Rectangle 6"/>
            <p:cNvSpPr>
              <a:spLocks noChangeArrowheads="1"/>
            </p:cNvSpPr>
            <p:nvPr/>
          </p:nvSpPr>
          <p:spPr bwMode="auto">
            <a:xfrm>
              <a:off x="4572000" y="5014913"/>
              <a:ext cx="4500562" cy="719137"/>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s-ES" sz="1400">
                  <a:solidFill>
                    <a:srgbClr val="000000"/>
                  </a:solidFill>
                </a:rPr>
                <a:t>VENAS. PROFUNDAS DE MIEMBROS INFERIORES</a:t>
              </a:r>
            </a:p>
          </p:txBody>
        </p:sp>
        <p:sp>
          <p:nvSpPr>
            <p:cNvPr id="557076" name="Rectangle 7"/>
            <p:cNvSpPr>
              <a:spLocks noChangeArrowheads="1"/>
            </p:cNvSpPr>
            <p:nvPr/>
          </p:nvSpPr>
          <p:spPr bwMode="auto">
            <a:xfrm>
              <a:off x="5724525" y="6092825"/>
              <a:ext cx="2808288" cy="576263"/>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s-ES">
                  <a:solidFill>
                    <a:srgbClr val="000000"/>
                  </a:solidFill>
                </a:rPr>
                <a:t>VENA RENAL</a:t>
              </a:r>
            </a:p>
          </p:txBody>
        </p:sp>
        <p:sp>
          <p:nvSpPr>
            <p:cNvPr id="557077" name="Line 22"/>
            <p:cNvSpPr>
              <a:spLocks noChangeShapeType="1"/>
            </p:cNvSpPr>
            <p:nvPr/>
          </p:nvSpPr>
          <p:spPr bwMode="auto">
            <a:xfrm>
              <a:off x="7308850" y="4508500"/>
              <a:ext cx="0" cy="504825"/>
            </a:xfrm>
            <a:prstGeom prst="line">
              <a:avLst/>
            </a:prstGeom>
            <a:ln>
              <a:headEnd/>
              <a:tailEnd type="stealth" w="med" len="lg"/>
            </a:ln>
            <a:extLst/>
          </p:spPr>
          <p:style>
            <a:lnRef idx="2">
              <a:schemeClr val="accent4"/>
            </a:lnRef>
            <a:fillRef idx="1">
              <a:schemeClr val="lt1"/>
            </a:fillRef>
            <a:effectRef idx="0">
              <a:schemeClr val="accent4"/>
            </a:effectRef>
            <a:fontRef idx="minor">
              <a:schemeClr val="dk1"/>
            </a:fontRef>
          </p:style>
          <p:txBody>
            <a:bodyPr/>
            <a:lstStyle/>
            <a:p>
              <a:endParaRPr lang="es-ES" altLang="en-US">
                <a:latin typeface="Arial" panose="020B0604020202020204" pitchFamily="34" charset="0"/>
              </a:endParaRPr>
            </a:p>
          </p:txBody>
        </p:sp>
        <p:sp>
          <p:nvSpPr>
            <p:cNvPr id="557078" name="Line 23"/>
            <p:cNvSpPr>
              <a:spLocks noChangeShapeType="1"/>
            </p:cNvSpPr>
            <p:nvPr/>
          </p:nvSpPr>
          <p:spPr bwMode="auto">
            <a:xfrm>
              <a:off x="7308850" y="5732463"/>
              <a:ext cx="0" cy="360362"/>
            </a:xfrm>
            <a:prstGeom prst="line">
              <a:avLst/>
            </a:prstGeom>
            <a:ln>
              <a:headEnd/>
              <a:tailEnd type="stealth" w="med" len="lg"/>
            </a:ln>
            <a:extLst/>
          </p:spPr>
          <p:style>
            <a:lnRef idx="2">
              <a:schemeClr val="accent4"/>
            </a:lnRef>
            <a:fillRef idx="1">
              <a:schemeClr val="lt1"/>
            </a:fillRef>
            <a:effectRef idx="0">
              <a:schemeClr val="accent4"/>
            </a:effectRef>
            <a:fontRef idx="minor">
              <a:schemeClr val="dk1"/>
            </a:fontRef>
          </p:style>
          <p:txBody>
            <a:bodyPr/>
            <a:lstStyle/>
            <a:p>
              <a:endParaRPr lang="es-ES" altLang="en-US">
                <a:latin typeface="Arial" panose="020B0604020202020204" pitchFamily="34" charset="0"/>
              </a:endParaRPr>
            </a:p>
          </p:txBody>
        </p:sp>
      </p:grpSp>
    </p:spTree>
    <p:extLst>
      <p:ext uri="{BB962C8B-B14F-4D97-AF65-F5344CB8AC3E}">
        <p14:creationId xmlns:p14="http://schemas.microsoft.com/office/powerpoint/2010/main" val="2512104935"/>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105" name="Rectangle 1"/>
          <p:cNvSpPr>
            <a:spLocks noGrp="1" noChangeArrowheads="1"/>
          </p:cNvSpPr>
          <p:nvPr>
            <p:ph type="title"/>
          </p:nvPr>
        </p:nvSpPr>
        <p:spPr>
          <a:xfrm>
            <a:off x="1981200" y="214313"/>
            <a:ext cx="8229600" cy="11430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s-ES" sz="4000" b="1" dirty="0">
                <a:latin typeface="Arial" panose="020B0604020202020204" pitchFamily="34" charset="0"/>
                <a:cs typeface="Arial" panose="020B0604020202020204" pitchFamily="34" charset="0"/>
              </a:rPr>
              <a:t>PRESENTACIÓN CLÍNICA</a:t>
            </a:r>
          </a:p>
        </p:txBody>
      </p:sp>
      <p:grpSp>
        <p:nvGrpSpPr>
          <p:cNvPr id="559106" name="6 Grupo"/>
          <p:cNvGrpSpPr>
            <a:grpSpLocks/>
          </p:cNvGrpSpPr>
          <p:nvPr/>
        </p:nvGrpSpPr>
        <p:grpSpPr bwMode="auto">
          <a:xfrm>
            <a:off x="2166939" y="1214439"/>
            <a:ext cx="8245475" cy="5635625"/>
            <a:chOff x="684213" y="1857364"/>
            <a:chExt cx="7796208" cy="4969405"/>
          </a:xfrm>
        </p:grpSpPr>
        <p:sp>
          <p:nvSpPr>
            <p:cNvPr id="559107" name="AutoShape 2"/>
            <p:cNvSpPr>
              <a:spLocks noChangeArrowheads="1"/>
            </p:cNvSpPr>
            <p:nvPr/>
          </p:nvSpPr>
          <p:spPr bwMode="auto">
            <a:xfrm>
              <a:off x="684213" y="1976438"/>
              <a:ext cx="2447925" cy="1008062"/>
            </a:xfrm>
            <a:prstGeom prst="rightArrow">
              <a:avLst>
                <a:gd name="adj1" fmla="val 50000"/>
                <a:gd name="adj2" fmla="val 60664"/>
              </a:avLst>
            </a:prstGeom>
            <a:ln>
              <a:headEnd/>
              <a:tailEnd/>
            </a:ln>
          </p:spPr>
          <p:style>
            <a:lnRef idx="1">
              <a:schemeClr val="accent1"/>
            </a:lnRef>
            <a:fillRef idx="2">
              <a:schemeClr val="accent1"/>
            </a:fillRef>
            <a:effectRef idx="1">
              <a:schemeClr val="accent1"/>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s-ES" sz="2400" b="1"/>
                <a:t>AGUDA</a:t>
              </a:r>
            </a:p>
          </p:txBody>
        </p:sp>
        <p:sp>
          <p:nvSpPr>
            <p:cNvPr id="559108" name="Text Box 3"/>
            <p:cNvSpPr txBox="1">
              <a:spLocks noChangeArrowheads="1"/>
            </p:cNvSpPr>
            <p:nvPr/>
          </p:nvSpPr>
          <p:spPr bwMode="auto">
            <a:xfrm>
              <a:off x="3999927" y="1857364"/>
              <a:ext cx="3543868" cy="1711995"/>
            </a:xfrm>
            <a:prstGeom prst="rect">
              <a:avLst/>
            </a:prstGeom>
            <a:ln/>
            <a:extLst/>
          </p:spPr>
          <p:style>
            <a:lnRef idx="1">
              <a:schemeClr val="accent1"/>
            </a:lnRef>
            <a:fillRef idx="2">
              <a:schemeClr val="accent1"/>
            </a:fillRef>
            <a:effectRef idx="1">
              <a:schemeClr val="accent1"/>
            </a:effectRef>
            <a:fontRef idx="minor">
              <a:schemeClr val="dk1"/>
            </a:fontRef>
          </p:style>
          <p:txBody>
            <a:bodyPr lIns="90000" tIns="46800" rIns="90000" bIns="46800">
              <a:spAutoFit/>
            </a:bodyP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r>
                <a:rPr lang="en-GB" altLang="es-ES" sz="3200">
                  <a:solidFill>
                    <a:srgbClr val="000000"/>
                  </a:solidFill>
                  <a:latin typeface="Calibri" panose="020F0502020204030204" pitchFamily="34" charset="0"/>
                </a:rPr>
                <a:t>Dolor lumbar intenso</a:t>
              </a:r>
            </a:p>
            <a:p>
              <a:r>
                <a:rPr lang="en-GB" altLang="es-ES" sz="3200">
                  <a:solidFill>
                    <a:srgbClr val="000000"/>
                  </a:solidFill>
                  <a:latin typeface="Calibri" panose="020F0502020204030204" pitchFamily="34" charset="0"/>
                </a:rPr>
                <a:t>Hematuria</a:t>
              </a:r>
            </a:p>
            <a:p>
              <a:r>
                <a:rPr lang="en-GB" altLang="es-ES" sz="3200">
                  <a:solidFill>
                    <a:srgbClr val="000000"/>
                  </a:solidFill>
                  <a:latin typeface="Calibri" panose="020F0502020204030204" pitchFamily="34" charset="0"/>
                </a:rPr>
                <a:t>Insuficiencia renal</a:t>
              </a:r>
            </a:p>
            <a:p>
              <a:endParaRPr lang="en-GB" altLang="es-ES" sz="2400">
                <a:solidFill>
                  <a:srgbClr val="000000"/>
                </a:solidFill>
              </a:endParaRPr>
            </a:p>
          </p:txBody>
        </p:sp>
        <p:sp>
          <p:nvSpPr>
            <p:cNvPr id="559109" name="AutoShape 4"/>
            <p:cNvSpPr>
              <a:spLocks noChangeArrowheads="1"/>
            </p:cNvSpPr>
            <p:nvPr/>
          </p:nvSpPr>
          <p:spPr bwMode="auto">
            <a:xfrm>
              <a:off x="755650" y="4929188"/>
              <a:ext cx="2592388" cy="935037"/>
            </a:xfrm>
            <a:prstGeom prst="rightArrow">
              <a:avLst>
                <a:gd name="adj1" fmla="val 50000"/>
                <a:gd name="adj2" fmla="val 69261"/>
              </a:avLst>
            </a:prstGeom>
            <a:ln>
              <a:headEnd/>
              <a:tailEnd/>
            </a:ln>
          </p:spPr>
          <p:style>
            <a:lnRef idx="1">
              <a:schemeClr val="accent1"/>
            </a:lnRef>
            <a:fillRef idx="2">
              <a:schemeClr val="accent1"/>
            </a:fillRef>
            <a:effectRef idx="1">
              <a:schemeClr val="accent1"/>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s-ES" sz="2400" b="1"/>
                <a:t>CRÓNICA</a:t>
              </a:r>
            </a:p>
          </p:txBody>
        </p:sp>
        <p:sp>
          <p:nvSpPr>
            <p:cNvPr id="312327" name="Text Box 5"/>
            <p:cNvSpPr txBox="1">
              <a:spLocks noChangeArrowheads="1"/>
            </p:cNvSpPr>
            <p:nvPr/>
          </p:nvSpPr>
          <p:spPr bwMode="auto">
            <a:xfrm>
              <a:off x="3999927" y="4571639"/>
              <a:ext cx="4480494" cy="2255130"/>
            </a:xfrm>
            <a:prstGeom prst="rect">
              <a:avLst/>
            </a:prstGeom>
            <a:ln/>
          </p:spPr>
          <p:style>
            <a:lnRef idx="1">
              <a:schemeClr val="accent1"/>
            </a:lnRef>
            <a:fillRef idx="2">
              <a:schemeClr val="accent1"/>
            </a:fillRef>
            <a:effectRef idx="1">
              <a:schemeClr val="accent1"/>
            </a:effectRef>
            <a:fontRef idx="minor">
              <a:schemeClr val="dk1"/>
            </a:fontRef>
          </p:style>
          <p:txBody>
            <a:bodyPr lIns="90000" tIns="46800" rIns="90000" bIns="46800">
              <a:spAutoFit/>
            </a:bodyPr>
            <a:lstStyle/>
            <a:p>
              <a:pPr>
                <a:tabLst>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r>
                <a:rPr lang="en-GB" sz="3200" dirty="0" err="1">
                  <a:solidFill>
                    <a:srgbClr val="000000"/>
                  </a:solidFill>
                </a:rPr>
                <a:t>Asintomático</a:t>
              </a:r>
              <a:endParaRPr lang="en-GB" sz="3200" dirty="0">
                <a:solidFill>
                  <a:srgbClr val="000000"/>
                </a:solidFill>
              </a:endParaRPr>
            </a:p>
            <a:p>
              <a:pPr>
                <a:tabLst>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r>
                <a:rPr lang="en-GB" sz="3200" dirty="0" err="1">
                  <a:solidFill>
                    <a:srgbClr val="000000"/>
                  </a:solidFill>
                </a:rPr>
                <a:t>Tamaño</a:t>
              </a:r>
              <a:r>
                <a:rPr lang="en-GB" sz="3200" dirty="0">
                  <a:solidFill>
                    <a:srgbClr val="000000"/>
                  </a:solidFill>
                </a:rPr>
                <a:t> y </a:t>
              </a:r>
              <a:r>
                <a:rPr lang="en-GB" sz="3200" dirty="0" err="1">
                  <a:solidFill>
                    <a:srgbClr val="000000"/>
                  </a:solidFill>
                </a:rPr>
                <a:t>función</a:t>
              </a:r>
              <a:r>
                <a:rPr lang="en-GB" sz="3200" dirty="0">
                  <a:solidFill>
                    <a:srgbClr val="000000"/>
                  </a:solidFill>
                </a:rPr>
                <a:t> renal normal</a:t>
              </a:r>
            </a:p>
            <a:p>
              <a:pPr>
                <a:tabLst>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r>
                <a:rPr lang="en-GB" sz="3200" dirty="0" err="1">
                  <a:solidFill>
                    <a:srgbClr val="000000"/>
                  </a:solidFill>
                </a:rPr>
                <a:t>Formación</a:t>
              </a:r>
              <a:r>
                <a:rPr lang="en-GB" sz="3200" dirty="0">
                  <a:solidFill>
                    <a:srgbClr val="000000"/>
                  </a:solidFill>
                </a:rPr>
                <a:t> de </a:t>
              </a:r>
              <a:r>
                <a:rPr lang="en-GB" sz="3200" dirty="0" err="1">
                  <a:solidFill>
                    <a:srgbClr val="000000"/>
                  </a:solidFill>
                </a:rPr>
                <a:t>vasos</a:t>
              </a:r>
              <a:r>
                <a:rPr lang="en-GB" sz="3200" dirty="0">
                  <a:solidFill>
                    <a:srgbClr val="000000"/>
                  </a:solidFill>
                </a:rPr>
                <a:t> </a:t>
              </a:r>
              <a:r>
                <a:rPr lang="en-GB" sz="3200" dirty="0" err="1">
                  <a:solidFill>
                    <a:srgbClr val="000000"/>
                  </a:solidFill>
                </a:rPr>
                <a:t>colaterales</a:t>
              </a:r>
              <a:endParaRPr lang="en-GB" sz="3200" dirty="0">
                <a:solidFill>
                  <a:srgbClr val="000000"/>
                </a:solidFill>
              </a:endParaRPr>
            </a:p>
          </p:txBody>
        </p:sp>
      </p:grpSp>
    </p:spTree>
    <p:extLst>
      <p:ext uri="{BB962C8B-B14F-4D97-AF65-F5344CB8AC3E}">
        <p14:creationId xmlns:p14="http://schemas.microsoft.com/office/powerpoint/2010/main" val="2659023465"/>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1153" name="Rectangle 1"/>
          <p:cNvSpPr>
            <a:spLocks noGrp="1" noChangeArrowheads="1"/>
          </p:cNvSpPr>
          <p:nvPr>
            <p:ph type="title"/>
          </p:nvPr>
        </p:nvSpPr>
        <p:spPr>
          <a:xfrm>
            <a:off x="1981200" y="285750"/>
            <a:ext cx="8229600" cy="11430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s-ES" sz="4000" b="1" dirty="0">
                <a:latin typeface="Arial" panose="020B0604020202020204" pitchFamily="34" charset="0"/>
                <a:cs typeface="Arial" panose="020B0604020202020204" pitchFamily="34" charset="0"/>
              </a:rPr>
              <a:t>INFECCIONES</a:t>
            </a:r>
          </a:p>
        </p:txBody>
      </p:sp>
      <p:sp>
        <p:nvSpPr>
          <p:cNvPr id="561154" name="Rectangle 2"/>
          <p:cNvSpPr>
            <a:spLocks noGrp="1" noChangeArrowheads="1"/>
          </p:cNvSpPr>
          <p:nvPr>
            <p:ph idx="1"/>
          </p:nvPr>
        </p:nvSpPr>
        <p:spPr>
          <a:xfrm>
            <a:off x="2008909" y="1357313"/>
            <a:ext cx="8229600" cy="5500687"/>
          </a:xfrm>
        </p:spPr>
        <p:txBody>
          <a:bodyPr>
            <a:normAutofit/>
          </a:bodyPr>
          <a:lstStyle/>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sz="2800" dirty="0" smtClean="0">
                <a:latin typeface="Arial" panose="020B0604020202020204" pitchFamily="34" charset="0"/>
                <a:cs typeface="Arial" panose="020B0604020202020204" pitchFamily="34" charset="0"/>
              </a:rPr>
              <a:t>Mas </a:t>
            </a:r>
            <a:r>
              <a:rPr lang="en-GB" altLang="es-ES" sz="2800" dirty="0" err="1" smtClean="0">
                <a:latin typeface="Arial" panose="020B0604020202020204" pitchFamily="34" charset="0"/>
                <a:cs typeface="Arial" panose="020B0604020202020204" pitchFamily="34" charset="0"/>
              </a:rPr>
              <a:t>frecuentes</a:t>
            </a:r>
            <a:r>
              <a:rPr lang="en-GB" altLang="es-ES" sz="2800" dirty="0" smtClean="0">
                <a:latin typeface="Arial" panose="020B0604020202020204" pitchFamily="34" charset="0"/>
                <a:cs typeface="Arial" panose="020B0604020202020204" pitchFamily="34" charset="0"/>
              </a:rPr>
              <a:t>:</a:t>
            </a: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altLang="es-ES" sz="2800" dirty="0" smtClean="0">
              <a:latin typeface="Arial" panose="020B0604020202020204" pitchFamily="34" charset="0"/>
              <a:cs typeface="Arial" panose="020B0604020202020204" pitchFamily="34" charset="0"/>
            </a:endParaRP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sz="2800" dirty="0" smtClean="0">
                <a:latin typeface="Arial" panose="020B0604020202020204" pitchFamily="34" charset="0"/>
                <a:cs typeface="Arial" panose="020B0604020202020204" pitchFamily="34" charset="0"/>
              </a:rPr>
              <a:t>Peritonitis </a:t>
            </a:r>
            <a:r>
              <a:rPr lang="en-GB" altLang="es-ES" sz="2800" dirty="0" err="1" smtClean="0">
                <a:latin typeface="Arial" panose="020B0604020202020204" pitchFamily="34" charset="0"/>
                <a:cs typeface="Arial" panose="020B0604020202020204" pitchFamily="34" charset="0"/>
              </a:rPr>
              <a:t>primarias</a:t>
            </a:r>
            <a:endParaRPr lang="en-GB" altLang="es-ES" sz="2800" dirty="0" smtClean="0">
              <a:latin typeface="Arial" panose="020B0604020202020204" pitchFamily="34" charset="0"/>
              <a:cs typeface="Arial" panose="020B0604020202020204" pitchFamily="34" charset="0"/>
            </a:endParaRP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sz="2800" dirty="0" err="1" smtClean="0">
                <a:latin typeface="Arial" panose="020B0604020202020204" pitchFamily="34" charset="0"/>
                <a:cs typeface="Arial" panose="020B0604020202020204" pitchFamily="34" charset="0"/>
              </a:rPr>
              <a:t>Celulitis</a:t>
            </a:r>
            <a:endParaRPr lang="en-GB" altLang="es-ES" sz="2800" dirty="0" smtClean="0">
              <a:latin typeface="Arial" panose="020B0604020202020204" pitchFamily="34" charset="0"/>
              <a:cs typeface="Arial" panose="020B0604020202020204" pitchFamily="34" charset="0"/>
            </a:endParaRP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sz="2800" dirty="0" err="1" smtClean="0">
                <a:latin typeface="Arial" panose="020B0604020202020204" pitchFamily="34" charset="0"/>
                <a:cs typeface="Arial" panose="020B0604020202020204" pitchFamily="34" charset="0"/>
              </a:rPr>
              <a:t>Urinomas</a:t>
            </a:r>
            <a:endParaRPr lang="en-GB" altLang="es-ES" sz="2800" dirty="0" smtClean="0">
              <a:latin typeface="Arial" panose="020B0604020202020204" pitchFamily="34" charset="0"/>
              <a:cs typeface="Arial" panose="020B0604020202020204" pitchFamily="34" charset="0"/>
            </a:endParaRP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sz="2800" dirty="0" err="1" smtClean="0">
                <a:latin typeface="Arial" panose="020B0604020202020204" pitchFamily="34" charset="0"/>
                <a:cs typeface="Arial" panose="020B0604020202020204" pitchFamily="34" charset="0"/>
              </a:rPr>
              <a:t>Víricas</a:t>
            </a:r>
            <a:endParaRPr lang="en-GB" altLang="es-ES" sz="2800" dirty="0" smtClean="0">
              <a:latin typeface="Arial" panose="020B0604020202020204" pitchFamily="34" charset="0"/>
              <a:cs typeface="Arial" panose="020B0604020202020204" pitchFamily="34" charset="0"/>
            </a:endParaRP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sz="2800" dirty="0" err="1" smtClean="0">
                <a:latin typeface="Arial" panose="020B0604020202020204" pitchFamily="34" charset="0"/>
                <a:cs typeface="Arial" panose="020B0604020202020204" pitchFamily="34" charset="0"/>
              </a:rPr>
              <a:t>Neumonías</a:t>
            </a:r>
            <a:endParaRPr lang="en-GB" altLang="es-ES" sz="2800" dirty="0" smtClean="0">
              <a:latin typeface="Arial" panose="020B0604020202020204" pitchFamily="34" charset="0"/>
              <a:cs typeface="Arial" panose="020B0604020202020204" pitchFamily="34" charset="0"/>
            </a:endParaRP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sz="2800" dirty="0" smtClean="0">
                <a:latin typeface="Arial" panose="020B0604020202020204" pitchFamily="34" charset="0"/>
                <a:cs typeface="Arial" panose="020B0604020202020204" pitchFamily="34" charset="0"/>
              </a:rPr>
              <a:t>Meningitis</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sz="2800" dirty="0" smtClean="0">
                <a:latin typeface="Arial" panose="020B0604020202020204" pitchFamily="34" charset="0"/>
                <a:cs typeface="Arial" panose="020B0604020202020204" pitchFamily="34" charset="0"/>
              </a:rPr>
              <a:t>sepsis</a:t>
            </a:r>
          </a:p>
        </p:txBody>
      </p:sp>
    </p:spTree>
    <p:extLst>
      <p:ext uri="{BB962C8B-B14F-4D97-AF65-F5344CB8AC3E}">
        <p14:creationId xmlns:p14="http://schemas.microsoft.com/office/powerpoint/2010/main" val="2810837761"/>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7" name="AutoShape 1"/>
          <p:cNvSpPr>
            <a:spLocks noChangeArrowheads="1"/>
          </p:cNvSpPr>
          <p:nvPr/>
        </p:nvSpPr>
        <p:spPr bwMode="auto">
          <a:xfrm>
            <a:off x="1774825" y="1692276"/>
            <a:ext cx="3678238" cy="2879725"/>
          </a:xfrm>
          <a:prstGeom prst="rightArrow">
            <a:avLst>
              <a:gd name="adj1" fmla="val 50000"/>
              <a:gd name="adj2" fmla="val 29383"/>
            </a:avLst>
          </a:prstGeom>
        </p:spPr>
        <p:style>
          <a:lnRef idx="0">
            <a:schemeClr val="accent3"/>
          </a:lnRef>
          <a:fillRef idx="3">
            <a:schemeClr val="accent3"/>
          </a:fillRef>
          <a:effectRef idx="3">
            <a:schemeClr val="accent3"/>
          </a:effectRef>
          <a:fontRef idx="minor">
            <a:schemeClr val="lt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n-US" sz="2400" b="1">
                <a:solidFill>
                  <a:srgbClr val="000000"/>
                </a:solidFill>
                <a:latin typeface="Calibri" panose="020F0502020204030204" pitchFamily="34" charset="0"/>
                <a:ea typeface="SimSun" panose="02010600030101010101" pitchFamily="2" charset="-122"/>
              </a:rPr>
              <a:t>OTRAS COMPLICACIONES</a:t>
            </a:r>
            <a:endParaRPr lang="es-ES" altLang="es-ES">
              <a:solidFill>
                <a:srgbClr val="FFFFFF"/>
              </a:solidFill>
            </a:endParaRPr>
          </a:p>
        </p:txBody>
      </p:sp>
      <p:sp>
        <p:nvSpPr>
          <p:cNvPr id="563202" name="Text Box 2"/>
          <p:cNvSpPr txBox="1">
            <a:spLocks noChangeArrowheads="1"/>
          </p:cNvSpPr>
          <p:nvPr/>
        </p:nvSpPr>
        <p:spPr bwMode="auto">
          <a:xfrm>
            <a:off x="5448300" y="765175"/>
            <a:ext cx="4895850" cy="311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buFont typeface="Century Schoolbook" panose="02040604050505020304" pitchFamily="18" charset="0"/>
              <a:buNone/>
            </a:pPr>
            <a:r>
              <a:rPr lang="en-GB" altLang="es-ES" sz="2600" dirty="0" err="1">
                <a:solidFill>
                  <a:srgbClr val="000000"/>
                </a:solidFill>
              </a:rPr>
              <a:t>U</a:t>
            </a:r>
            <a:r>
              <a:rPr lang="en-GB" altLang="es-ES" sz="2800" dirty="0" err="1">
                <a:solidFill>
                  <a:srgbClr val="000000"/>
                </a:solidFill>
              </a:rPr>
              <a:t>na</a:t>
            </a:r>
            <a:r>
              <a:rPr lang="en-GB" altLang="es-ES" sz="2800" dirty="0">
                <a:solidFill>
                  <a:srgbClr val="000000"/>
                </a:solidFill>
              </a:rPr>
              <a:t> proteinuria </a:t>
            </a:r>
            <a:r>
              <a:rPr lang="en-GB" altLang="es-ES" sz="2800" dirty="0" err="1">
                <a:solidFill>
                  <a:srgbClr val="000000"/>
                </a:solidFill>
              </a:rPr>
              <a:t>continuada</a:t>
            </a:r>
            <a:r>
              <a:rPr lang="en-GB" altLang="es-ES" sz="2800" dirty="0">
                <a:solidFill>
                  <a:srgbClr val="000000"/>
                </a:solidFill>
              </a:rPr>
              <a:t> y el </a:t>
            </a:r>
            <a:r>
              <a:rPr lang="en-GB" altLang="es-ES" sz="2800" dirty="0" err="1">
                <a:solidFill>
                  <a:srgbClr val="000000"/>
                </a:solidFill>
              </a:rPr>
              <a:t>aumento</a:t>
            </a:r>
            <a:r>
              <a:rPr lang="en-GB" altLang="es-ES" sz="2800" dirty="0">
                <a:solidFill>
                  <a:srgbClr val="000000"/>
                </a:solidFill>
              </a:rPr>
              <a:t> del </a:t>
            </a:r>
          </a:p>
          <a:p>
            <a:pPr>
              <a:buFont typeface="Century Schoolbook" panose="02040604050505020304" pitchFamily="18" charset="0"/>
              <a:buNone/>
            </a:pPr>
            <a:r>
              <a:rPr lang="en-GB" altLang="es-ES" sz="2800" dirty="0" err="1">
                <a:solidFill>
                  <a:srgbClr val="000000"/>
                </a:solidFill>
              </a:rPr>
              <a:t>Catabolismo</a:t>
            </a:r>
            <a:r>
              <a:rPr lang="en-GB" altLang="es-ES" sz="2800" dirty="0">
                <a:solidFill>
                  <a:srgbClr val="000000"/>
                </a:solidFill>
              </a:rPr>
              <a:t> renal de </a:t>
            </a:r>
            <a:r>
              <a:rPr lang="en-GB" altLang="es-ES" sz="2800" dirty="0" err="1">
                <a:solidFill>
                  <a:srgbClr val="000000"/>
                </a:solidFill>
              </a:rPr>
              <a:t>proteínas</a:t>
            </a:r>
            <a:r>
              <a:rPr lang="en-GB" altLang="es-ES" sz="2800" dirty="0">
                <a:solidFill>
                  <a:srgbClr val="000000"/>
                </a:solidFill>
              </a:rPr>
              <a:t> </a:t>
            </a:r>
            <a:r>
              <a:rPr lang="en-GB" altLang="es-ES" sz="2800" dirty="0" err="1">
                <a:solidFill>
                  <a:srgbClr val="000000"/>
                </a:solidFill>
              </a:rPr>
              <a:t>desencadena</a:t>
            </a:r>
            <a:r>
              <a:rPr lang="en-GB" altLang="es-ES" sz="2800" dirty="0">
                <a:solidFill>
                  <a:srgbClr val="000000"/>
                </a:solidFill>
              </a:rPr>
              <a:t> </a:t>
            </a:r>
          </a:p>
          <a:p>
            <a:pPr>
              <a:buFont typeface="Century Schoolbook" panose="02040604050505020304" pitchFamily="18" charset="0"/>
              <a:buNone/>
            </a:pPr>
            <a:r>
              <a:rPr lang="en-GB" altLang="es-ES" sz="2800" dirty="0">
                <a:solidFill>
                  <a:srgbClr val="000000"/>
                </a:solidFill>
              </a:rPr>
              <a:t>Un balance </a:t>
            </a:r>
            <a:r>
              <a:rPr lang="en-GB" altLang="es-ES" sz="2800" dirty="0" err="1">
                <a:solidFill>
                  <a:srgbClr val="000000"/>
                </a:solidFill>
              </a:rPr>
              <a:t>negativo</a:t>
            </a:r>
            <a:r>
              <a:rPr lang="en-GB" altLang="es-ES" sz="2800" dirty="0">
                <a:solidFill>
                  <a:srgbClr val="000000"/>
                </a:solidFill>
              </a:rPr>
              <a:t> de </a:t>
            </a:r>
            <a:r>
              <a:rPr lang="en-GB" altLang="es-ES" sz="2800" dirty="0" err="1">
                <a:solidFill>
                  <a:srgbClr val="000000"/>
                </a:solidFill>
              </a:rPr>
              <a:t>nitrógeno</a:t>
            </a:r>
            <a:endParaRPr lang="en-GB" altLang="es-ES" sz="2800" dirty="0">
              <a:solidFill>
                <a:srgbClr val="000000"/>
              </a:solidFill>
            </a:endParaRPr>
          </a:p>
          <a:p>
            <a:pPr>
              <a:buFont typeface="Century Schoolbook" panose="02040604050505020304" pitchFamily="18" charset="0"/>
              <a:buNone/>
            </a:pPr>
            <a:r>
              <a:rPr lang="en-GB" altLang="es-ES" sz="2800" dirty="0" err="1">
                <a:solidFill>
                  <a:srgbClr val="000000"/>
                </a:solidFill>
              </a:rPr>
              <a:t>Malnutrición</a:t>
            </a:r>
            <a:r>
              <a:rPr lang="en-GB" altLang="es-ES" sz="2800" dirty="0">
                <a:solidFill>
                  <a:srgbClr val="000000"/>
                </a:solidFill>
              </a:rPr>
              <a:t> </a:t>
            </a:r>
            <a:r>
              <a:rPr lang="en-GB" altLang="es-ES" sz="2800" dirty="0" err="1">
                <a:solidFill>
                  <a:srgbClr val="000000"/>
                </a:solidFill>
              </a:rPr>
              <a:t>proteica</a:t>
            </a:r>
            <a:endParaRPr lang="en-GB" altLang="es-ES" sz="2800" dirty="0">
              <a:solidFill>
                <a:srgbClr val="000000"/>
              </a:solidFill>
            </a:endParaRPr>
          </a:p>
        </p:txBody>
      </p:sp>
      <p:sp>
        <p:nvSpPr>
          <p:cNvPr id="563203" name="Text Box 3"/>
          <p:cNvSpPr txBox="1">
            <a:spLocks noChangeArrowheads="1"/>
          </p:cNvSpPr>
          <p:nvPr/>
        </p:nvSpPr>
        <p:spPr bwMode="auto">
          <a:xfrm>
            <a:off x="5489575" y="4175126"/>
            <a:ext cx="4927600" cy="181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buFont typeface="Century Schoolbook" panose="02040604050505020304" pitchFamily="18" charset="0"/>
              <a:buNone/>
            </a:pPr>
            <a:r>
              <a:rPr lang="en-GB" altLang="es-ES" sz="2800" dirty="0" err="1">
                <a:solidFill>
                  <a:srgbClr val="000000"/>
                </a:solidFill>
              </a:rPr>
              <a:t>Alteraciones</a:t>
            </a:r>
            <a:r>
              <a:rPr lang="en-GB" altLang="es-ES" sz="2800" dirty="0">
                <a:solidFill>
                  <a:srgbClr val="000000"/>
                </a:solidFill>
              </a:rPr>
              <a:t> </a:t>
            </a:r>
            <a:r>
              <a:rPr lang="en-GB" altLang="es-ES" sz="2800" dirty="0" err="1">
                <a:solidFill>
                  <a:srgbClr val="000000"/>
                </a:solidFill>
              </a:rPr>
              <a:t>tubulares</a:t>
            </a:r>
            <a:r>
              <a:rPr lang="en-GB" altLang="es-ES" sz="2800" dirty="0">
                <a:solidFill>
                  <a:srgbClr val="000000"/>
                </a:solidFill>
              </a:rPr>
              <a:t>  </a:t>
            </a:r>
            <a:r>
              <a:rPr lang="en-GB" altLang="es-ES" sz="2800" dirty="0" err="1">
                <a:solidFill>
                  <a:srgbClr val="000000"/>
                </a:solidFill>
              </a:rPr>
              <a:t>proximales</a:t>
            </a:r>
            <a:r>
              <a:rPr lang="en-GB" altLang="es-ES" sz="2800" dirty="0">
                <a:solidFill>
                  <a:srgbClr val="000000"/>
                </a:solidFill>
              </a:rPr>
              <a:t> </a:t>
            </a:r>
            <a:r>
              <a:rPr lang="en-GB" altLang="es-ES" sz="2800" dirty="0" err="1">
                <a:solidFill>
                  <a:srgbClr val="000000"/>
                </a:solidFill>
              </a:rPr>
              <a:t>como</a:t>
            </a:r>
            <a:r>
              <a:rPr lang="en-GB" altLang="es-ES" sz="2800" dirty="0">
                <a:solidFill>
                  <a:srgbClr val="000000"/>
                </a:solidFill>
              </a:rPr>
              <a:t>: </a:t>
            </a:r>
            <a:r>
              <a:rPr lang="en-GB" altLang="es-ES" sz="2800" dirty="0" err="1">
                <a:solidFill>
                  <a:srgbClr val="000000"/>
                </a:solidFill>
              </a:rPr>
              <a:t>Glucosuria</a:t>
            </a:r>
            <a:r>
              <a:rPr lang="en-GB" altLang="es-ES" sz="2800" dirty="0">
                <a:solidFill>
                  <a:srgbClr val="000000"/>
                </a:solidFill>
              </a:rPr>
              <a:t>, </a:t>
            </a:r>
          </a:p>
          <a:p>
            <a:pPr>
              <a:buFont typeface="Century Schoolbook" panose="02040604050505020304" pitchFamily="18" charset="0"/>
              <a:buNone/>
            </a:pPr>
            <a:r>
              <a:rPr lang="en-GB" altLang="es-ES" sz="2800" dirty="0" err="1">
                <a:solidFill>
                  <a:srgbClr val="000000"/>
                </a:solidFill>
              </a:rPr>
              <a:t>Hiperfosfaturia</a:t>
            </a:r>
            <a:r>
              <a:rPr lang="en-GB" altLang="es-ES" sz="2800" dirty="0">
                <a:solidFill>
                  <a:srgbClr val="000000"/>
                </a:solidFill>
              </a:rPr>
              <a:t> y </a:t>
            </a:r>
            <a:r>
              <a:rPr lang="en-GB" altLang="es-ES" sz="2800" dirty="0" err="1">
                <a:solidFill>
                  <a:srgbClr val="000000"/>
                </a:solidFill>
              </a:rPr>
              <a:t>Sd</a:t>
            </a:r>
            <a:r>
              <a:rPr lang="en-GB" altLang="es-ES" sz="2800" dirty="0">
                <a:solidFill>
                  <a:srgbClr val="000000"/>
                </a:solidFill>
              </a:rPr>
              <a:t> de </a:t>
            </a:r>
            <a:r>
              <a:rPr lang="en-GB" altLang="es-ES" sz="2800" dirty="0" err="1">
                <a:solidFill>
                  <a:srgbClr val="000000"/>
                </a:solidFill>
              </a:rPr>
              <a:t>Fanconi</a:t>
            </a:r>
            <a:endParaRPr lang="en-GB" altLang="es-ES" sz="2800" dirty="0">
              <a:solidFill>
                <a:srgbClr val="000000"/>
              </a:solidFill>
            </a:endParaRPr>
          </a:p>
        </p:txBody>
      </p:sp>
    </p:spTree>
    <p:extLst>
      <p:ext uri="{BB962C8B-B14F-4D97-AF65-F5344CB8AC3E}">
        <p14:creationId xmlns:p14="http://schemas.microsoft.com/office/powerpoint/2010/main" val="658894866"/>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additive="repl">
                                        <p:cTn id="6" dur="1" fill="hold">
                                          <p:stCondLst>
                                            <p:cond delay="0"/>
                                          </p:stCondLst>
                                        </p:cTn>
                                        <p:tgtEl>
                                          <p:spTgt spid="285697"/>
                                        </p:tgtEl>
                                        <p:attrNameLst>
                                          <p:attrName>style.visibility</p:attrName>
                                        </p:attrNameLst>
                                      </p:cBhvr>
                                      <p:to>
                                        <p:strVal val="visible"/>
                                      </p:to>
                                    </p:set>
                                    <p:animEffect transition="in" filter="box(in)">
                                      <p:cBhvr additive="repl">
                                        <p:cTn id="7" dur="500"/>
                                        <p:tgtEl>
                                          <p:spTgt spid="2856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WordArt 1"/>
          <p:cNvSpPr>
            <a:spLocks noChangeArrowheads="1" noChangeShapeType="1" noTextEdit="1"/>
          </p:cNvSpPr>
          <p:nvPr/>
        </p:nvSpPr>
        <p:spPr bwMode="auto">
          <a:xfrm>
            <a:off x="591670" y="1268413"/>
            <a:ext cx="10073560" cy="3677660"/>
          </a:xfrm>
          <a:prstGeom prst="rect">
            <a:avLst/>
          </a:prstGeom>
        </p:spPr>
        <p:txBody>
          <a:bodyPr wrap="none" fromWordArt="1">
            <a:prstTxWarp prst="textPlain">
              <a:avLst>
                <a:gd name="adj" fmla="val 51073"/>
              </a:avLst>
            </a:prstTxWarp>
          </a:bodyPr>
          <a:lstStyle/>
          <a:p>
            <a:pPr algn="ctr"/>
            <a:r>
              <a:rPr lang="es-ES" sz="1200" b="1" kern="10" dirty="0">
                <a:ln w="22225">
                  <a:solidFill>
                    <a:schemeClr val="accent2"/>
                  </a:solidFill>
                  <a:prstDash val="solid"/>
                </a:ln>
                <a:solidFill>
                  <a:schemeClr val="accent2">
                    <a:lumMod val="40000"/>
                    <a:lumOff val="60000"/>
                  </a:schemeClr>
                </a:solidFill>
                <a:latin typeface="+mj-lt"/>
                <a:ea typeface="+mj-lt"/>
                <a:cs typeface="+mj-lt"/>
              </a:rPr>
              <a:t>TRATAMIENTO</a:t>
            </a:r>
          </a:p>
        </p:txBody>
      </p:sp>
    </p:spTree>
    <p:extLst>
      <p:ext uri="{BB962C8B-B14F-4D97-AF65-F5344CB8AC3E}">
        <p14:creationId xmlns:p14="http://schemas.microsoft.com/office/powerpoint/2010/main" val="4281553976"/>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additive="repl">
                                        <p:cTn id="6" dur="1" fill="hold">
                                          <p:stCondLst>
                                            <p:cond delay="0"/>
                                          </p:stCondLst>
                                        </p:cTn>
                                        <p:tgtEl>
                                          <p:spTgt spid="343042"/>
                                        </p:tgtEl>
                                        <p:attrNameLst>
                                          <p:attrName>style.visibility</p:attrName>
                                        </p:attrNameLst>
                                      </p:cBhvr>
                                      <p:to>
                                        <p:strVal val="visible"/>
                                      </p:to>
                                    </p:set>
                                    <p:animEffect transition="in" filter="checkerboard(across)">
                                      <p:cBhvr additive="repl">
                                        <p:cTn id="7" dur="500"/>
                                        <p:tgtEl>
                                          <p:spTgt spid="3430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304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0433" name="23 Grupo"/>
          <p:cNvGrpSpPr>
            <a:grpSpLocks/>
          </p:cNvGrpSpPr>
          <p:nvPr/>
        </p:nvGrpSpPr>
        <p:grpSpPr bwMode="auto">
          <a:xfrm>
            <a:off x="3524250" y="279400"/>
            <a:ext cx="7088188" cy="4649788"/>
            <a:chOff x="2105025" y="136489"/>
            <a:chExt cx="7088223" cy="4649833"/>
          </a:xfrm>
        </p:grpSpPr>
        <p:sp>
          <p:nvSpPr>
            <p:cNvPr id="298007" name="Oval 1"/>
            <p:cNvSpPr>
              <a:spLocks noChangeArrowheads="1"/>
            </p:cNvSpPr>
            <p:nvPr/>
          </p:nvSpPr>
          <p:spPr bwMode="auto">
            <a:xfrm>
              <a:off x="2105025" y="136489"/>
              <a:ext cx="4895874" cy="792171"/>
            </a:xfrm>
            <a:prstGeom prst="ellipse">
              <a:avLst/>
            </a:prstGeom>
            <a:noFill/>
            <a:ln w="25400" algn="ctr">
              <a:noFill/>
              <a:round/>
            </a:ln>
          </p:spPr>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n-US" sz="4000" b="1">
                  <a:solidFill>
                    <a:srgbClr val="000000"/>
                  </a:solidFill>
                  <a:latin typeface="Calibri" panose="020F0502020204030204" pitchFamily="34" charset="0"/>
                  <a:ea typeface="SimSun" panose="02010600030101010101" pitchFamily="2" charset="-122"/>
                </a:rPr>
                <a:t>CONCEPTO</a:t>
              </a:r>
              <a:endParaRPr lang="es-ES" altLang="es-ES" sz="4000" b="1">
                <a:solidFill>
                  <a:srgbClr val="000000"/>
                </a:solidFill>
                <a:latin typeface="Calibri" panose="020F0502020204030204" pitchFamily="34" charset="0"/>
                <a:ea typeface="SimSun" panose="02010600030101010101" pitchFamily="2" charset="-122"/>
              </a:endParaRPr>
            </a:p>
          </p:txBody>
        </p:sp>
        <p:sp>
          <p:nvSpPr>
            <p:cNvPr id="530435" name="Oval 13"/>
            <p:cNvSpPr>
              <a:spLocks noChangeArrowheads="1"/>
            </p:cNvSpPr>
            <p:nvPr/>
          </p:nvSpPr>
          <p:spPr bwMode="auto">
            <a:xfrm>
              <a:off x="7248561" y="3994160"/>
              <a:ext cx="1944687" cy="792162"/>
            </a:xfrm>
            <a:prstGeom prst="ellipse">
              <a:avLst/>
            </a:prstGeom>
            <a:ln>
              <a:headEnd/>
              <a:tailEnd/>
            </a:ln>
            <a:extLst/>
          </p:spPr>
          <p:style>
            <a:lnRef idx="2">
              <a:schemeClr val="accent1"/>
            </a:lnRef>
            <a:fillRef idx="1">
              <a:schemeClr val="lt1"/>
            </a:fillRef>
            <a:effectRef idx="0">
              <a:schemeClr val="accent1"/>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s-ES" sz="2400" dirty="0" err="1">
                  <a:solidFill>
                    <a:srgbClr val="000000"/>
                  </a:solidFill>
                </a:rPr>
                <a:t>edema</a:t>
              </a:r>
              <a:endParaRPr lang="en-GB" altLang="es-ES" sz="2400" dirty="0">
                <a:solidFill>
                  <a:srgbClr val="000000"/>
                </a:solidFill>
              </a:endParaRPr>
            </a:p>
          </p:txBody>
        </p:sp>
      </p:grpSp>
      <p:grpSp>
        <p:nvGrpSpPr>
          <p:cNvPr id="530436" name="22 Grupo"/>
          <p:cNvGrpSpPr>
            <a:grpSpLocks/>
          </p:cNvGrpSpPr>
          <p:nvPr/>
        </p:nvGrpSpPr>
        <p:grpSpPr bwMode="auto">
          <a:xfrm>
            <a:off x="2043112" y="785814"/>
            <a:ext cx="7858125" cy="5786437"/>
            <a:chOff x="571500" y="1125538"/>
            <a:chExt cx="7673975" cy="5327650"/>
          </a:xfrm>
        </p:grpSpPr>
        <p:sp>
          <p:nvSpPr>
            <p:cNvPr id="530437" name="Rectangle 2"/>
            <p:cNvSpPr>
              <a:spLocks noChangeArrowheads="1"/>
            </p:cNvSpPr>
            <p:nvPr/>
          </p:nvSpPr>
          <p:spPr bwMode="auto">
            <a:xfrm>
              <a:off x="2214563" y="1428750"/>
              <a:ext cx="4248150" cy="935038"/>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s-ES" dirty="0" err="1">
                  <a:solidFill>
                    <a:srgbClr val="000000"/>
                  </a:solidFill>
                </a:rPr>
                <a:t>Aumento</a:t>
              </a:r>
              <a:r>
                <a:rPr lang="en-GB" altLang="es-ES" dirty="0">
                  <a:solidFill>
                    <a:srgbClr val="000000"/>
                  </a:solidFill>
                </a:rPr>
                <a:t> de la </a:t>
              </a:r>
              <a:r>
                <a:rPr lang="en-GB" altLang="es-ES" dirty="0" err="1">
                  <a:solidFill>
                    <a:srgbClr val="000000"/>
                  </a:solidFill>
                </a:rPr>
                <a:t>permeabilidad</a:t>
              </a:r>
              <a:r>
                <a:rPr lang="en-GB" altLang="es-ES" dirty="0">
                  <a:solidFill>
                    <a:srgbClr val="000000"/>
                  </a:solidFill>
                </a:rPr>
                <a:t> glomerular</a:t>
              </a:r>
            </a:p>
          </p:txBody>
        </p:sp>
        <p:sp>
          <p:nvSpPr>
            <p:cNvPr id="530438" name="Line 3"/>
            <p:cNvSpPr>
              <a:spLocks noChangeShapeType="1"/>
            </p:cNvSpPr>
            <p:nvPr/>
          </p:nvSpPr>
          <p:spPr bwMode="auto">
            <a:xfrm>
              <a:off x="4643438" y="1125538"/>
              <a:ext cx="1587" cy="287337"/>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s-ES" altLang="en-US">
                <a:latin typeface="Arial" panose="020B0604020202020204" pitchFamily="34" charset="0"/>
              </a:endParaRPr>
            </a:p>
          </p:txBody>
        </p:sp>
        <p:sp>
          <p:nvSpPr>
            <p:cNvPr id="530439" name="Line 4"/>
            <p:cNvSpPr>
              <a:spLocks noChangeShapeType="1"/>
            </p:cNvSpPr>
            <p:nvPr/>
          </p:nvSpPr>
          <p:spPr bwMode="auto">
            <a:xfrm>
              <a:off x="5508625" y="2420938"/>
              <a:ext cx="1588" cy="358775"/>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s-ES" altLang="en-US">
                <a:latin typeface="Arial" panose="020B0604020202020204" pitchFamily="34" charset="0"/>
              </a:endParaRPr>
            </a:p>
          </p:txBody>
        </p:sp>
        <p:sp>
          <p:nvSpPr>
            <p:cNvPr id="530440" name="Rectangle 5"/>
            <p:cNvSpPr>
              <a:spLocks noChangeArrowheads="1"/>
            </p:cNvSpPr>
            <p:nvPr/>
          </p:nvSpPr>
          <p:spPr bwMode="auto">
            <a:xfrm>
              <a:off x="3000375" y="2786063"/>
              <a:ext cx="3240088" cy="574675"/>
            </a:xfrm>
            <a:prstGeom prst="rect">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s-ES" sz="2400">
                  <a:solidFill>
                    <a:srgbClr val="000000"/>
                  </a:solidFill>
                </a:rPr>
                <a:t>manifestándose</a:t>
              </a:r>
            </a:p>
          </p:txBody>
        </p:sp>
        <p:sp>
          <p:nvSpPr>
            <p:cNvPr id="530441" name="Line 6"/>
            <p:cNvSpPr>
              <a:spLocks noChangeShapeType="1"/>
            </p:cNvSpPr>
            <p:nvPr/>
          </p:nvSpPr>
          <p:spPr bwMode="auto">
            <a:xfrm>
              <a:off x="5329238" y="3357563"/>
              <a:ext cx="1587" cy="360362"/>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s-ES" altLang="en-US">
                <a:latin typeface="Arial" panose="020B0604020202020204" pitchFamily="34" charset="0"/>
              </a:endParaRPr>
            </a:p>
          </p:txBody>
        </p:sp>
        <p:sp>
          <p:nvSpPr>
            <p:cNvPr id="530442" name="Line 7"/>
            <p:cNvSpPr>
              <a:spLocks noChangeShapeType="1"/>
            </p:cNvSpPr>
            <p:nvPr/>
          </p:nvSpPr>
          <p:spPr bwMode="auto">
            <a:xfrm>
              <a:off x="2700338" y="3968750"/>
              <a:ext cx="5545137"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s-ES" altLang="en-US">
                <a:latin typeface="Arial" panose="020B0604020202020204" pitchFamily="34" charset="0"/>
              </a:endParaRPr>
            </a:p>
          </p:txBody>
        </p:sp>
        <p:sp>
          <p:nvSpPr>
            <p:cNvPr id="530443" name="Line 8"/>
            <p:cNvSpPr>
              <a:spLocks noChangeShapeType="1"/>
            </p:cNvSpPr>
            <p:nvPr/>
          </p:nvSpPr>
          <p:spPr bwMode="auto">
            <a:xfrm>
              <a:off x="2700338" y="3968750"/>
              <a:ext cx="1587" cy="287338"/>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s-ES" altLang="en-US">
                <a:latin typeface="Arial" panose="020B0604020202020204" pitchFamily="34" charset="0"/>
              </a:endParaRPr>
            </a:p>
          </p:txBody>
        </p:sp>
        <p:sp>
          <p:nvSpPr>
            <p:cNvPr id="530444" name="Line 9"/>
            <p:cNvSpPr>
              <a:spLocks noChangeShapeType="1"/>
            </p:cNvSpPr>
            <p:nvPr/>
          </p:nvSpPr>
          <p:spPr bwMode="auto">
            <a:xfrm>
              <a:off x="5003800" y="3968750"/>
              <a:ext cx="1588" cy="360363"/>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s-ES" altLang="en-US">
                <a:latin typeface="Arial" panose="020B0604020202020204" pitchFamily="34" charset="0"/>
              </a:endParaRPr>
            </a:p>
          </p:txBody>
        </p:sp>
        <p:sp>
          <p:nvSpPr>
            <p:cNvPr id="530445" name="Line 10"/>
            <p:cNvSpPr>
              <a:spLocks noChangeShapeType="1"/>
            </p:cNvSpPr>
            <p:nvPr/>
          </p:nvSpPr>
          <p:spPr bwMode="auto">
            <a:xfrm>
              <a:off x="8243888" y="3968750"/>
              <a:ext cx="1587" cy="288925"/>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s-ES" altLang="en-US">
                <a:latin typeface="Arial" panose="020B0604020202020204" pitchFamily="34" charset="0"/>
              </a:endParaRPr>
            </a:p>
          </p:txBody>
        </p:sp>
        <p:sp>
          <p:nvSpPr>
            <p:cNvPr id="530446" name="Oval 11"/>
            <p:cNvSpPr>
              <a:spLocks noChangeArrowheads="1"/>
            </p:cNvSpPr>
            <p:nvPr/>
          </p:nvSpPr>
          <p:spPr bwMode="auto">
            <a:xfrm>
              <a:off x="1547813" y="4329113"/>
              <a:ext cx="2159000" cy="720725"/>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s-ES" sz="2400">
                  <a:solidFill>
                    <a:srgbClr val="000000"/>
                  </a:solidFill>
                </a:rPr>
                <a:t>proteinuria</a:t>
              </a:r>
            </a:p>
          </p:txBody>
        </p:sp>
        <p:sp>
          <p:nvSpPr>
            <p:cNvPr id="530447" name="Oval 12"/>
            <p:cNvSpPr>
              <a:spLocks noChangeArrowheads="1"/>
            </p:cNvSpPr>
            <p:nvPr/>
          </p:nvSpPr>
          <p:spPr bwMode="auto">
            <a:xfrm>
              <a:off x="3995738" y="4329113"/>
              <a:ext cx="2592387" cy="720725"/>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s-ES" sz="2400" dirty="0" err="1">
                  <a:solidFill>
                    <a:srgbClr val="000000"/>
                  </a:solidFill>
                </a:rPr>
                <a:t>hipoalbuminemia</a:t>
              </a:r>
              <a:endParaRPr lang="en-GB" altLang="es-ES" sz="2400" dirty="0">
                <a:solidFill>
                  <a:srgbClr val="000000"/>
                </a:solidFill>
              </a:endParaRPr>
            </a:p>
          </p:txBody>
        </p:sp>
        <p:sp>
          <p:nvSpPr>
            <p:cNvPr id="530448" name="Line 14"/>
            <p:cNvSpPr>
              <a:spLocks noChangeShapeType="1"/>
            </p:cNvSpPr>
            <p:nvPr/>
          </p:nvSpPr>
          <p:spPr bwMode="auto">
            <a:xfrm flipH="1">
              <a:off x="571500" y="3000375"/>
              <a:ext cx="2414588"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s-ES" altLang="en-US">
                <a:latin typeface="Arial" panose="020B0604020202020204" pitchFamily="34" charset="0"/>
              </a:endParaRPr>
            </a:p>
          </p:txBody>
        </p:sp>
        <p:sp>
          <p:nvSpPr>
            <p:cNvPr id="530449" name="Line 15"/>
            <p:cNvSpPr>
              <a:spLocks noChangeShapeType="1"/>
            </p:cNvSpPr>
            <p:nvPr/>
          </p:nvSpPr>
          <p:spPr bwMode="auto">
            <a:xfrm>
              <a:off x="1071563" y="3000375"/>
              <a:ext cx="1587" cy="30241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s-ES" altLang="en-US">
                <a:latin typeface="Arial" panose="020B0604020202020204" pitchFamily="34" charset="0"/>
              </a:endParaRPr>
            </a:p>
          </p:txBody>
        </p:sp>
        <p:sp>
          <p:nvSpPr>
            <p:cNvPr id="530450" name="Oval 16"/>
            <p:cNvSpPr>
              <a:spLocks noChangeArrowheads="1"/>
            </p:cNvSpPr>
            <p:nvPr/>
          </p:nvSpPr>
          <p:spPr bwMode="auto">
            <a:xfrm>
              <a:off x="1979613" y="5157788"/>
              <a:ext cx="2376487" cy="647700"/>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s-ES" sz="2400" dirty="0" err="1">
                  <a:solidFill>
                    <a:srgbClr val="000000"/>
                  </a:solidFill>
                </a:rPr>
                <a:t>hiperlipidemia</a:t>
              </a:r>
              <a:endParaRPr lang="en-GB" altLang="es-ES" sz="2400" dirty="0">
                <a:solidFill>
                  <a:srgbClr val="000000"/>
                </a:solidFill>
              </a:endParaRPr>
            </a:p>
          </p:txBody>
        </p:sp>
        <p:sp>
          <p:nvSpPr>
            <p:cNvPr id="530451" name="Oval 17"/>
            <p:cNvSpPr>
              <a:spLocks noChangeArrowheads="1"/>
            </p:cNvSpPr>
            <p:nvPr/>
          </p:nvSpPr>
          <p:spPr bwMode="auto">
            <a:xfrm>
              <a:off x="2051050" y="5805488"/>
              <a:ext cx="1800225" cy="647700"/>
            </a:xfrm>
            <a:prstGeom prst="ellipse">
              <a:avLst/>
            </a:prstGeom>
            <a:ln>
              <a:headEnd/>
              <a:tailEnd/>
            </a:ln>
            <a:extLst/>
          </p:spPr>
          <p:style>
            <a:lnRef idx="2">
              <a:schemeClr val="accent1"/>
            </a:lnRef>
            <a:fillRef idx="1">
              <a:schemeClr val="lt1"/>
            </a:fillRef>
            <a:effectRef idx="0">
              <a:schemeClr val="accent1"/>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s-ES" sz="2400" dirty="0" err="1">
                  <a:solidFill>
                    <a:srgbClr val="000000"/>
                  </a:solidFill>
                </a:rPr>
                <a:t>lipiduria</a:t>
              </a:r>
              <a:endParaRPr lang="en-GB" altLang="es-ES" sz="2400" dirty="0">
                <a:solidFill>
                  <a:srgbClr val="000000"/>
                </a:solidFill>
              </a:endParaRPr>
            </a:p>
          </p:txBody>
        </p:sp>
        <p:sp>
          <p:nvSpPr>
            <p:cNvPr id="530452" name="Line 18"/>
            <p:cNvSpPr>
              <a:spLocks noChangeShapeType="1"/>
            </p:cNvSpPr>
            <p:nvPr/>
          </p:nvSpPr>
          <p:spPr bwMode="auto">
            <a:xfrm>
              <a:off x="1187450" y="6092825"/>
              <a:ext cx="720725" cy="1588"/>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s-ES" altLang="en-US">
                <a:latin typeface="Arial" panose="020B0604020202020204" pitchFamily="34" charset="0"/>
              </a:endParaRPr>
            </a:p>
          </p:txBody>
        </p:sp>
        <p:sp>
          <p:nvSpPr>
            <p:cNvPr id="530453" name="Line 19"/>
            <p:cNvSpPr>
              <a:spLocks noChangeShapeType="1"/>
            </p:cNvSpPr>
            <p:nvPr/>
          </p:nvSpPr>
          <p:spPr bwMode="auto">
            <a:xfrm>
              <a:off x="1108075" y="5445125"/>
              <a:ext cx="792163" cy="1588"/>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s-ES" altLang="en-US">
                <a:latin typeface="Arial" panose="020B0604020202020204" pitchFamily="34" charset="0"/>
              </a:endParaRPr>
            </a:p>
          </p:txBody>
        </p:sp>
        <p:sp>
          <p:nvSpPr>
            <p:cNvPr id="530454" name="Text Box 20"/>
            <p:cNvSpPr txBox="1">
              <a:spLocks noChangeArrowheads="1"/>
            </p:cNvSpPr>
            <p:nvPr/>
          </p:nvSpPr>
          <p:spPr bwMode="auto">
            <a:xfrm>
              <a:off x="4859338" y="3600450"/>
              <a:ext cx="1439862"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buFont typeface="Times New Roman" panose="02020603050405020304" pitchFamily="18" charset="0"/>
                <a:buNone/>
              </a:pPr>
              <a:r>
                <a:rPr lang="en-GB" altLang="es-ES" sz="2000">
                  <a:solidFill>
                    <a:srgbClr val="000000"/>
                  </a:solidFill>
                  <a:latin typeface="Calibri" panose="020F0502020204030204" pitchFamily="34" charset="0"/>
                </a:rPr>
                <a:t>Renales</a:t>
              </a:r>
            </a:p>
          </p:txBody>
        </p:sp>
      </p:grpSp>
      <p:sp>
        <p:nvSpPr>
          <p:cNvPr id="530455" name="Text Box 21"/>
          <p:cNvSpPr txBox="1">
            <a:spLocks noChangeArrowheads="1"/>
          </p:cNvSpPr>
          <p:nvPr/>
        </p:nvSpPr>
        <p:spPr bwMode="auto">
          <a:xfrm>
            <a:off x="2095501" y="2928938"/>
            <a:ext cx="360363" cy="380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buFont typeface="Times New Roman" panose="02020603050405020304" pitchFamily="18" charset="0"/>
              <a:buNone/>
            </a:pPr>
            <a:r>
              <a:rPr lang="en-GB" altLang="es-ES" sz="2000">
                <a:solidFill>
                  <a:srgbClr val="000000"/>
                </a:solidFill>
                <a:latin typeface="Calibri" panose="020F0502020204030204" pitchFamily="34" charset="0"/>
              </a:rPr>
              <a:t>Ext</a:t>
            </a:r>
          </a:p>
          <a:p>
            <a:pPr>
              <a:buFont typeface="Times New Roman" panose="02020603050405020304" pitchFamily="18" charset="0"/>
              <a:buNone/>
            </a:pPr>
            <a:r>
              <a:rPr lang="en-GB" altLang="es-ES" sz="2000">
                <a:solidFill>
                  <a:srgbClr val="000000"/>
                </a:solidFill>
                <a:latin typeface="Calibri" panose="020F0502020204030204" pitchFamily="34" charset="0"/>
              </a:rPr>
              <a:t>raenales</a:t>
            </a:r>
          </a:p>
        </p:txBody>
      </p:sp>
    </p:spTree>
    <p:extLst>
      <p:ext uri="{BB962C8B-B14F-4D97-AF65-F5344CB8AC3E}">
        <p14:creationId xmlns:p14="http://schemas.microsoft.com/office/powerpoint/2010/main" val="1559099713"/>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297" name="Rectangle 1"/>
          <p:cNvSpPr>
            <a:spLocks noGrp="1" noChangeArrowheads="1"/>
          </p:cNvSpPr>
          <p:nvPr>
            <p:ph type="title"/>
          </p:nvPr>
        </p:nvSpPr>
        <p:spPr>
          <a:xfrm>
            <a:off x="1981200" y="142875"/>
            <a:ext cx="8229600" cy="1143000"/>
          </a:xfrm>
        </p:spPr>
        <p:txBody>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s-ES" sz="4000" b="1" dirty="0">
                <a:latin typeface="Arial" panose="020B0604020202020204" pitchFamily="34" charset="0"/>
                <a:cs typeface="Arial" panose="020B0604020202020204" pitchFamily="34" charset="0"/>
              </a:rPr>
              <a:t>TRATAMIENTO PARA LOS EDEMAS</a:t>
            </a:r>
          </a:p>
        </p:txBody>
      </p:sp>
      <p:sp>
        <p:nvSpPr>
          <p:cNvPr id="287746" name="Rectangle 2"/>
          <p:cNvSpPr>
            <a:spLocks noGrp="1" noChangeArrowheads="1"/>
          </p:cNvSpPr>
          <p:nvPr>
            <p:ph idx="1"/>
          </p:nvPr>
        </p:nvSpPr>
        <p:spPr>
          <a:xfrm>
            <a:off x="1981200" y="1500189"/>
            <a:ext cx="8229600" cy="4784725"/>
          </a:xfrm>
        </p:spPr>
        <p:txBody>
          <a:bodyPr/>
          <a:lstStyle/>
          <a:p>
            <a:pPr>
              <a:spcBef>
                <a:spcPts val="90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sz="3600" b="1" dirty="0"/>
              <a:t> </a:t>
            </a:r>
            <a:r>
              <a:rPr lang="en-GB" altLang="es-ES" dirty="0" smtClean="0"/>
              <a:t> </a:t>
            </a:r>
            <a:r>
              <a:rPr lang="en-GB" altLang="es-ES" dirty="0" smtClean="0">
                <a:latin typeface="Arial" panose="020B0604020202020204" pitchFamily="34" charset="0"/>
                <a:cs typeface="Arial" panose="020B0604020202020204" pitchFamily="34" charset="0"/>
              </a:rPr>
              <a:t>DIETA:</a:t>
            </a:r>
          </a:p>
          <a:p>
            <a:pPr>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dirty="0" err="1" smtClean="0">
                <a:latin typeface="Arial" panose="020B0604020202020204" pitchFamily="34" charset="0"/>
                <a:cs typeface="Arial" panose="020B0604020202020204" pitchFamily="34" charset="0"/>
              </a:rPr>
              <a:t>Restricción</a:t>
            </a:r>
            <a:r>
              <a:rPr lang="en-GB" altLang="es-ES" dirty="0" smtClean="0">
                <a:latin typeface="Arial" panose="020B0604020202020204" pitchFamily="34" charset="0"/>
                <a:cs typeface="Arial" panose="020B0604020202020204" pitchFamily="34" charset="0"/>
              </a:rPr>
              <a:t> de </a:t>
            </a:r>
            <a:r>
              <a:rPr lang="en-GB" altLang="es-ES" dirty="0" err="1" smtClean="0">
                <a:latin typeface="Arial" panose="020B0604020202020204" pitchFamily="34" charset="0"/>
                <a:cs typeface="Arial" panose="020B0604020202020204" pitchFamily="34" charset="0"/>
              </a:rPr>
              <a:t>sal</a:t>
            </a:r>
            <a:r>
              <a:rPr lang="en-GB" altLang="es-ES" dirty="0" smtClean="0">
                <a:latin typeface="Arial" panose="020B0604020202020204" pitchFamily="34" charset="0"/>
                <a:cs typeface="Arial" panose="020B0604020202020204" pitchFamily="34" charset="0"/>
              </a:rPr>
              <a:t> a 2.4gr </a:t>
            </a:r>
            <a:r>
              <a:rPr lang="en-GB" altLang="es-ES" dirty="0" err="1" smtClean="0">
                <a:latin typeface="Arial" panose="020B0604020202020204" pitchFamily="34" charset="0"/>
                <a:cs typeface="Arial" panose="020B0604020202020204" pitchFamily="34" charset="0"/>
              </a:rPr>
              <a:t>diarios</a:t>
            </a:r>
            <a:endParaRPr lang="en-GB" altLang="es-ES" dirty="0" smtClean="0">
              <a:latin typeface="Arial" panose="020B0604020202020204" pitchFamily="34" charset="0"/>
              <a:cs typeface="Arial" panose="020B0604020202020204" pitchFamily="34" charset="0"/>
            </a:endParaRPr>
          </a:p>
          <a:p>
            <a:pPr>
              <a:spcBef>
                <a:spcPts val="90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dirty="0" smtClean="0">
                <a:latin typeface="Arial" panose="020B0604020202020204" pitchFamily="34" charset="0"/>
                <a:cs typeface="Arial" panose="020B0604020202020204" pitchFamily="34" charset="0"/>
              </a:rPr>
              <a:t>  MEDIDAS POSTURALES:</a:t>
            </a:r>
          </a:p>
          <a:p>
            <a:pPr>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dirty="0" err="1" smtClean="0">
                <a:latin typeface="Arial" panose="020B0604020202020204" pitchFamily="34" charset="0"/>
                <a:cs typeface="Arial" panose="020B0604020202020204" pitchFamily="34" charset="0"/>
              </a:rPr>
              <a:t>Reposo</a:t>
            </a:r>
            <a:r>
              <a:rPr lang="en-GB" altLang="es-ES" dirty="0" smtClean="0">
                <a:latin typeface="Arial" panose="020B0604020202020204" pitchFamily="34" charset="0"/>
                <a:cs typeface="Arial" panose="020B0604020202020204" pitchFamily="34" charset="0"/>
              </a:rPr>
              <a:t> en </a:t>
            </a:r>
            <a:r>
              <a:rPr lang="en-GB" altLang="es-ES" dirty="0" err="1" smtClean="0">
                <a:latin typeface="Arial" panose="020B0604020202020204" pitchFamily="34" charset="0"/>
                <a:cs typeface="Arial" panose="020B0604020202020204" pitchFamily="34" charset="0"/>
              </a:rPr>
              <a:t>decúbito</a:t>
            </a:r>
            <a:r>
              <a:rPr lang="en-GB" altLang="es-ES" dirty="0" smtClean="0">
                <a:latin typeface="Arial" panose="020B0604020202020204" pitchFamily="34" charset="0"/>
                <a:cs typeface="Arial" panose="020B0604020202020204" pitchFamily="34" charset="0"/>
              </a:rPr>
              <a:t> </a:t>
            </a:r>
            <a:r>
              <a:rPr lang="en-GB" altLang="es-ES" dirty="0" err="1" smtClean="0">
                <a:latin typeface="Arial" panose="020B0604020202020204" pitchFamily="34" charset="0"/>
                <a:cs typeface="Arial" panose="020B0604020202020204" pitchFamily="34" charset="0"/>
              </a:rPr>
              <a:t>supino</a:t>
            </a:r>
            <a:r>
              <a:rPr lang="en-GB" altLang="es-ES" dirty="0" smtClean="0">
                <a:latin typeface="Arial" panose="020B0604020202020204" pitchFamily="34" charset="0"/>
                <a:cs typeface="Arial" panose="020B0604020202020204" pitchFamily="34" charset="0"/>
              </a:rPr>
              <a:t> </a:t>
            </a:r>
          </a:p>
          <a:p>
            <a:pPr>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dirty="0" err="1" smtClean="0">
                <a:latin typeface="Arial" panose="020B0604020202020204" pitchFamily="34" charset="0"/>
                <a:cs typeface="Arial" panose="020B0604020202020204" pitchFamily="34" charset="0"/>
              </a:rPr>
              <a:t>Colocación</a:t>
            </a:r>
            <a:r>
              <a:rPr lang="en-GB" altLang="es-ES" dirty="0" smtClean="0">
                <a:latin typeface="Arial" panose="020B0604020202020204" pitchFamily="34" charset="0"/>
                <a:cs typeface="Arial" panose="020B0604020202020204" pitchFamily="34" charset="0"/>
              </a:rPr>
              <a:t> de </a:t>
            </a:r>
            <a:r>
              <a:rPr lang="en-GB" altLang="es-ES" dirty="0" err="1" smtClean="0">
                <a:latin typeface="Arial" panose="020B0604020202020204" pitchFamily="34" charset="0"/>
                <a:cs typeface="Arial" panose="020B0604020202020204" pitchFamily="34" charset="0"/>
              </a:rPr>
              <a:t>vendas</a:t>
            </a:r>
            <a:r>
              <a:rPr lang="en-GB" altLang="es-ES" dirty="0" smtClean="0">
                <a:latin typeface="Arial" panose="020B0604020202020204" pitchFamily="34" charset="0"/>
                <a:cs typeface="Arial" panose="020B0604020202020204" pitchFamily="34" charset="0"/>
              </a:rPr>
              <a:t> </a:t>
            </a:r>
            <a:r>
              <a:rPr lang="en-GB" altLang="es-ES" dirty="0" err="1" smtClean="0">
                <a:latin typeface="Arial" panose="020B0604020202020204" pitchFamily="34" charset="0"/>
                <a:cs typeface="Arial" panose="020B0604020202020204" pitchFamily="34" charset="0"/>
              </a:rPr>
              <a:t>elásticas</a:t>
            </a:r>
            <a:r>
              <a:rPr lang="en-GB" altLang="es-ES" dirty="0" smtClean="0">
                <a:latin typeface="Arial" panose="020B0604020202020204" pitchFamily="34" charset="0"/>
                <a:cs typeface="Arial" panose="020B0604020202020204" pitchFamily="34" charset="0"/>
              </a:rPr>
              <a:t> </a:t>
            </a: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dirty="0" smtClean="0">
                <a:latin typeface="Arial" panose="020B0604020202020204" pitchFamily="34" charset="0"/>
                <a:cs typeface="Arial" panose="020B0604020202020204" pitchFamily="34" charset="0"/>
              </a:rPr>
              <a:t>  DIURÉTICOS TIAZIDICOS :</a:t>
            </a:r>
          </a:p>
          <a:p>
            <a:pPr>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dirty="0" err="1" smtClean="0">
                <a:latin typeface="Arial" panose="020B0604020202020204" pitchFamily="34" charset="0"/>
                <a:cs typeface="Arial" panose="020B0604020202020204" pitchFamily="34" charset="0"/>
              </a:rPr>
              <a:t>Hidroclortalidona</a:t>
            </a:r>
            <a:r>
              <a:rPr lang="en-GB" altLang="es-ES" dirty="0" smtClean="0">
                <a:latin typeface="Arial" panose="020B0604020202020204" pitchFamily="34" charset="0"/>
                <a:cs typeface="Arial" panose="020B0604020202020204" pitchFamily="34" charset="0"/>
              </a:rPr>
              <a:t> (50-100mg/</a:t>
            </a:r>
            <a:r>
              <a:rPr lang="en-GB" altLang="es-ES" dirty="0" err="1" smtClean="0">
                <a:latin typeface="Arial" panose="020B0604020202020204" pitchFamily="34" charset="0"/>
                <a:cs typeface="Arial" panose="020B0604020202020204" pitchFamily="34" charset="0"/>
              </a:rPr>
              <a:t>día</a:t>
            </a:r>
            <a:r>
              <a:rPr lang="en-GB" altLang="es-ES" dirty="0" smtClean="0">
                <a:latin typeface="Arial" panose="020B0604020202020204" pitchFamily="34" charset="0"/>
                <a:cs typeface="Arial" panose="020B0604020202020204" pitchFamily="34" charset="0"/>
              </a:rPr>
              <a:t>)</a:t>
            </a:r>
            <a:r>
              <a:rPr lang="ar-SA" altLang="es-ES" dirty="0" smtClean="0">
                <a:latin typeface="Arial" panose="020B0604020202020204" pitchFamily="34" charset="0"/>
                <a:cs typeface="Arial" panose="020B0604020202020204" pitchFamily="34" charset="0"/>
              </a:rPr>
              <a:t>‏</a:t>
            </a:r>
            <a:endParaRPr lang="en-GB" altLang="es-ES" dirty="0" smtClean="0">
              <a:latin typeface="Arial" panose="020B0604020202020204" pitchFamily="34" charset="0"/>
              <a:cs typeface="Arial" panose="020B0604020202020204" pitchFamily="34" charset="0"/>
            </a:endParaRPr>
          </a:p>
          <a:p>
            <a:pPr>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dirty="0" err="1" smtClean="0">
                <a:latin typeface="Arial" panose="020B0604020202020204" pitchFamily="34" charset="0"/>
                <a:cs typeface="Arial" panose="020B0604020202020204" pitchFamily="34" charset="0"/>
              </a:rPr>
              <a:t>Clortalidona</a:t>
            </a:r>
            <a:r>
              <a:rPr lang="en-GB" altLang="es-ES" dirty="0" smtClean="0">
                <a:latin typeface="Arial" panose="020B0604020202020204" pitchFamily="34" charset="0"/>
                <a:cs typeface="Arial" panose="020B0604020202020204" pitchFamily="34" charset="0"/>
              </a:rPr>
              <a:t>         (500-1000mg/</a:t>
            </a:r>
            <a:r>
              <a:rPr lang="en-GB" altLang="es-ES" dirty="0" err="1" smtClean="0">
                <a:latin typeface="Arial" panose="020B0604020202020204" pitchFamily="34" charset="0"/>
                <a:cs typeface="Arial" panose="020B0604020202020204" pitchFamily="34" charset="0"/>
              </a:rPr>
              <a:t>día</a:t>
            </a:r>
            <a:r>
              <a:rPr lang="en-GB" altLang="es-ES" dirty="0" smtClean="0">
                <a:latin typeface="Arial" panose="020B0604020202020204" pitchFamily="34" charset="0"/>
                <a:cs typeface="Arial" panose="020B0604020202020204" pitchFamily="34" charset="0"/>
              </a:rPr>
              <a:t>)</a:t>
            </a:r>
            <a:r>
              <a:rPr lang="ar-SA" altLang="es-ES" dirty="0" smtClean="0">
                <a:latin typeface="Arial" panose="020B0604020202020204" pitchFamily="34" charset="0"/>
                <a:cs typeface="Arial" panose="020B0604020202020204" pitchFamily="34" charset="0"/>
              </a:rPr>
              <a:t>‏</a:t>
            </a:r>
            <a:endParaRPr lang="en-GB" altLang="es-E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9485313"/>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additive="repl">
                                        <p:cTn id="6" dur="1" fill="hold">
                                          <p:stCondLst>
                                            <p:cond delay="0"/>
                                          </p:stCondLst>
                                        </p:cTn>
                                        <p:tgtEl>
                                          <p:spTgt spid="287746">
                                            <p:txEl>
                                              <p:pRg st="0" end="0"/>
                                            </p:txEl>
                                          </p:spTgt>
                                        </p:tgtEl>
                                        <p:attrNameLst>
                                          <p:attrName>style.visibility</p:attrName>
                                        </p:attrNameLst>
                                      </p:cBhvr>
                                      <p:to>
                                        <p:strVal val="visible"/>
                                      </p:to>
                                    </p:set>
                                    <p:animEffect transition="in" filter="blinds(horizontal)">
                                      <p:cBhvr additive="repl">
                                        <p:cTn id="7" dur="500"/>
                                        <p:tgtEl>
                                          <p:spTgt spid="28774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additive="repl">
                                        <p:cTn id="11" dur="1" fill="hold">
                                          <p:stCondLst>
                                            <p:cond delay="0"/>
                                          </p:stCondLst>
                                        </p:cTn>
                                        <p:tgtEl>
                                          <p:spTgt spid="287746">
                                            <p:txEl>
                                              <p:pRg st="1" end="1"/>
                                            </p:txEl>
                                          </p:spTgt>
                                        </p:tgtEl>
                                        <p:attrNameLst>
                                          <p:attrName>style.visibility</p:attrName>
                                        </p:attrNameLst>
                                      </p:cBhvr>
                                      <p:to>
                                        <p:strVal val="visible"/>
                                      </p:to>
                                    </p:set>
                                    <p:animEffect transition="in" filter="blinds(horizontal)">
                                      <p:cBhvr additive="repl">
                                        <p:cTn id="12" dur="500"/>
                                        <p:tgtEl>
                                          <p:spTgt spid="28774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additive="repl">
                                        <p:cTn id="16" dur="1" fill="hold">
                                          <p:stCondLst>
                                            <p:cond delay="0"/>
                                          </p:stCondLst>
                                        </p:cTn>
                                        <p:tgtEl>
                                          <p:spTgt spid="287746">
                                            <p:txEl>
                                              <p:pRg st="2" end="2"/>
                                            </p:txEl>
                                          </p:spTgt>
                                        </p:tgtEl>
                                        <p:attrNameLst>
                                          <p:attrName>style.visibility</p:attrName>
                                        </p:attrNameLst>
                                      </p:cBhvr>
                                      <p:to>
                                        <p:strVal val="visible"/>
                                      </p:to>
                                    </p:set>
                                    <p:animEffect transition="in" filter="blinds(horizontal)">
                                      <p:cBhvr additive="repl">
                                        <p:cTn id="17" dur="500"/>
                                        <p:tgtEl>
                                          <p:spTgt spid="28774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additive="repl">
                                        <p:cTn id="21" dur="1" fill="hold">
                                          <p:stCondLst>
                                            <p:cond delay="0"/>
                                          </p:stCondLst>
                                        </p:cTn>
                                        <p:tgtEl>
                                          <p:spTgt spid="287746">
                                            <p:txEl>
                                              <p:pRg st="3" end="3"/>
                                            </p:txEl>
                                          </p:spTgt>
                                        </p:tgtEl>
                                        <p:attrNameLst>
                                          <p:attrName>style.visibility</p:attrName>
                                        </p:attrNameLst>
                                      </p:cBhvr>
                                      <p:to>
                                        <p:strVal val="visible"/>
                                      </p:to>
                                    </p:set>
                                    <p:animEffect transition="in" filter="blinds(horizontal)">
                                      <p:cBhvr additive="repl">
                                        <p:cTn id="22" dur="500"/>
                                        <p:tgtEl>
                                          <p:spTgt spid="287746">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additive="repl">
                                        <p:cTn id="26" dur="1" fill="hold">
                                          <p:stCondLst>
                                            <p:cond delay="0"/>
                                          </p:stCondLst>
                                        </p:cTn>
                                        <p:tgtEl>
                                          <p:spTgt spid="287746">
                                            <p:txEl>
                                              <p:pRg st="4" end="4"/>
                                            </p:txEl>
                                          </p:spTgt>
                                        </p:tgtEl>
                                        <p:attrNameLst>
                                          <p:attrName>style.visibility</p:attrName>
                                        </p:attrNameLst>
                                      </p:cBhvr>
                                      <p:to>
                                        <p:strVal val="visible"/>
                                      </p:to>
                                    </p:set>
                                    <p:animEffect transition="in" filter="blinds(horizontal)">
                                      <p:cBhvr additive="repl">
                                        <p:cTn id="27" dur="500"/>
                                        <p:tgtEl>
                                          <p:spTgt spid="287746">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additive="repl">
                                        <p:cTn id="31" dur="1" fill="hold">
                                          <p:stCondLst>
                                            <p:cond delay="0"/>
                                          </p:stCondLst>
                                        </p:cTn>
                                        <p:tgtEl>
                                          <p:spTgt spid="287746">
                                            <p:txEl>
                                              <p:pRg st="5" end="5"/>
                                            </p:txEl>
                                          </p:spTgt>
                                        </p:tgtEl>
                                        <p:attrNameLst>
                                          <p:attrName>style.visibility</p:attrName>
                                        </p:attrNameLst>
                                      </p:cBhvr>
                                      <p:to>
                                        <p:strVal val="visible"/>
                                      </p:to>
                                    </p:set>
                                    <p:animEffect transition="in" filter="blinds(horizontal)">
                                      <p:cBhvr additive="repl">
                                        <p:cTn id="32" dur="500"/>
                                        <p:tgtEl>
                                          <p:spTgt spid="287746">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additive="repl">
                                        <p:cTn id="36" dur="1" fill="hold">
                                          <p:stCondLst>
                                            <p:cond delay="0"/>
                                          </p:stCondLst>
                                        </p:cTn>
                                        <p:tgtEl>
                                          <p:spTgt spid="287746">
                                            <p:txEl>
                                              <p:pRg st="6" end="6"/>
                                            </p:txEl>
                                          </p:spTgt>
                                        </p:tgtEl>
                                        <p:attrNameLst>
                                          <p:attrName>style.visibility</p:attrName>
                                        </p:attrNameLst>
                                      </p:cBhvr>
                                      <p:to>
                                        <p:strVal val="visible"/>
                                      </p:to>
                                    </p:set>
                                    <p:animEffect transition="in" filter="blinds(horizontal)">
                                      <p:cBhvr additive="repl">
                                        <p:cTn id="37" dur="500"/>
                                        <p:tgtEl>
                                          <p:spTgt spid="287746">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nodeType="clickEffect">
                                  <p:stCondLst>
                                    <p:cond delay="0"/>
                                  </p:stCondLst>
                                  <p:childTnLst>
                                    <p:set>
                                      <p:cBhvr additive="repl">
                                        <p:cTn id="41" dur="1" fill="hold">
                                          <p:stCondLst>
                                            <p:cond delay="0"/>
                                          </p:stCondLst>
                                        </p:cTn>
                                        <p:tgtEl>
                                          <p:spTgt spid="287746">
                                            <p:txEl>
                                              <p:pRg st="7" end="7"/>
                                            </p:txEl>
                                          </p:spTgt>
                                        </p:tgtEl>
                                        <p:attrNameLst>
                                          <p:attrName>style.visibility</p:attrName>
                                        </p:attrNameLst>
                                      </p:cBhvr>
                                      <p:to>
                                        <p:strVal val="visible"/>
                                      </p:to>
                                    </p:set>
                                    <p:animEffect transition="in" filter="blinds(horizontal)">
                                      <p:cBhvr additive="repl">
                                        <p:cTn id="42" dur="500"/>
                                        <p:tgtEl>
                                          <p:spTgt spid="28774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9345" name="Picture 2" descr="http://www.engormix.com/images/s_products/furede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87878" y="3749041"/>
            <a:ext cx="1640638" cy="254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9346" name="Rectangle 1"/>
          <p:cNvSpPr>
            <a:spLocks noGrp="1" noChangeArrowheads="1"/>
          </p:cNvSpPr>
          <p:nvPr>
            <p:ph type="title"/>
          </p:nvPr>
        </p:nvSpPr>
        <p:spPr>
          <a:xfrm>
            <a:off x="1000299" y="523702"/>
            <a:ext cx="8229600" cy="5599921"/>
          </a:xfrm>
        </p:spPr>
        <p:txBody>
          <a:bodyPr>
            <a:normAutofit fontScale="90000"/>
          </a:bodyPr>
          <a:lstStyle/>
          <a:p>
            <a:pPr marL="323850" indent="-323850" algn="just">
              <a:spcBef>
                <a:spcPts val="700"/>
              </a:spcBef>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sz="2800" dirty="0"/>
              <a:t>   </a:t>
            </a:r>
            <a:r>
              <a:rPr lang="en-GB" altLang="es-ES" sz="4000" b="1" dirty="0">
                <a:latin typeface="Arial" panose="020B0604020202020204" pitchFamily="34" charset="0"/>
                <a:cs typeface="Arial" panose="020B0604020202020204" pitchFamily="34" charset="0"/>
              </a:rPr>
              <a:t>DIURÉTICOS DE ASA:</a:t>
            </a:r>
            <a:br>
              <a:rPr lang="en-GB" altLang="es-ES" sz="4000" b="1" dirty="0">
                <a:latin typeface="Arial" panose="020B0604020202020204" pitchFamily="34" charset="0"/>
                <a:cs typeface="Arial" panose="020B0604020202020204" pitchFamily="34" charset="0"/>
              </a:rPr>
            </a:br>
            <a:r>
              <a:rPr lang="en-GB" altLang="es-ES" sz="4000" b="1" dirty="0">
                <a:latin typeface="Arial" panose="020B0604020202020204" pitchFamily="34" charset="0"/>
                <a:cs typeface="Arial" panose="020B0604020202020204" pitchFamily="34" charset="0"/>
              </a:rPr>
              <a:t/>
            </a:r>
            <a:br>
              <a:rPr lang="en-GB" altLang="es-ES" sz="4000" b="1" dirty="0">
                <a:latin typeface="Arial" panose="020B0604020202020204" pitchFamily="34" charset="0"/>
                <a:cs typeface="Arial" panose="020B0604020202020204" pitchFamily="34" charset="0"/>
              </a:rPr>
            </a:br>
            <a:r>
              <a:rPr lang="en-GB" altLang="es-ES" sz="2800" dirty="0">
                <a:latin typeface="Arial" panose="020B0604020202020204" pitchFamily="34" charset="0"/>
                <a:cs typeface="Arial" panose="020B0604020202020204" pitchFamily="34" charset="0"/>
              </a:rPr>
              <a:t> </a:t>
            </a:r>
            <a:r>
              <a:rPr lang="en-GB" altLang="es-ES" dirty="0" err="1" smtClean="0">
                <a:latin typeface="Arial" panose="020B0604020202020204" pitchFamily="34" charset="0"/>
                <a:cs typeface="Arial" panose="020B0604020202020204" pitchFamily="34" charset="0"/>
              </a:rPr>
              <a:t>Furosemida</a:t>
            </a:r>
            <a:r>
              <a:rPr lang="en-GB" altLang="es-ES" dirty="0" smtClean="0">
                <a:latin typeface="Arial" panose="020B0604020202020204" pitchFamily="34" charset="0"/>
                <a:cs typeface="Arial" panose="020B0604020202020204" pitchFamily="34" charset="0"/>
              </a:rPr>
              <a:t> (80-120mg </a:t>
            </a:r>
            <a:r>
              <a:rPr lang="en-GB" altLang="es-ES" dirty="0" err="1" smtClean="0">
                <a:latin typeface="Arial" panose="020B0604020202020204" pitchFamily="34" charset="0"/>
                <a:cs typeface="Arial" panose="020B0604020202020204" pitchFamily="34" charset="0"/>
              </a:rPr>
              <a:t>i.v</a:t>
            </a:r>
            <a:r>
              <a:rPr lang="en-GB" altLang="es-ES" dirty="0" smtClean="0">
                <a:latin typeface="Arial" panose="020B0604020202020204" pitchFamily="34" charset="0"/>
                <a:cs typeface="Arial" panose="020B0604020202020204" pitchFamily="34" charset="0"/>
              </a:rPr>
              <a:t>) (160-240mg </a:t>
            </a:r>
            <a:r>
              <a:rPr lang="en-GB" altLang="es-ES" dirty="0" err="1" smtClean="0">
                <a:latin typeface="Arial" panose="020B0604020202020204" pitchFamily="34" charset="0"/>
                <a:cs typeface="Arial" panose="020B0604020202020204" pitchFamily="34" charset="0"/>
              </a:rPr>
              <a:t>v.o</a:t>
            </a:r>
            <a:r>
              <a:rPr lang="en-GB" altLang="es-ES" dirty="0" smtClean="0">
                <a:latin typeface="Arial" panose="020B0604020202020204" pitchFamily="34" charset="0"/>
                <a:cs typeface="Arial" panose="020B0604020202020204" pitchFamily="34" charset="0"/>
              </a:rPr>
              <a:t/>
            </a:r>
            <a:br>
              <a:rPr lang="en-GB" altLang="es-ES" dirty="0" smtClean="0">
                <a:latin typeface="Arial" panose="020B0604020202020204" pitchFamily="34" charset="0"/>
                <a:cs typeface="Arial" panose="020B0604020202020204" pitchFamily="34" charset="0"/>
              </a:rPr>
            </a:br>
            <a:r>
              <a:rPr lang="en-GB" altLang="es-ES" dirty="0" smtClean="0">
                <a:latin typeface="Arial" panose="020B0604020202020204" pitchFamily="34" charset="0"/>
                <a:cs typeface="Arial" panose="020B0604020202020204" pitchFamily="34" charset="0"/>
              </a:rPr>
              <a:t> </a:t>
            </a:r>
            <a:r>
              <a:rPr lang="en-GB" altLang="es-ES" dirty="0" err="1" smtClean="0">
                <a:latin typeface="Arial" panose="020B0604020202020204" pitchFamily="34" charset="0"/>
                <a:cs typeface="Arial" panose="020B0604020202020204" pitchFamily="34" charset="0"/>
              </a:rPr>
              <a:t>Torasemida</a:t>
            </a:r>
            <a:r>
              <a:rPr lang="en-GB" altLang="es-ES" dirty="0" smtClean="0">
                <a:latin typeface="Arial" panose="020B0604020202020204" pitchFamily="34" charset="0"/>
                <a:cs typeface="Arial" panose="020B0604020202020204" pitchFamily="34" charset="0"/>
              </a:rPr>
              <a:t>  (15-50mg)‏</a:t>
            </a:r>
            <a:br>
              <a:rPr lang="en-GB" altLang="es-ES" dirty="0" smtClean="0">
                <a:latin typeface="Arial" panose="020B0604020202020204" pitchFamily="34" charset="0"/>
                <a:cs typeface="Arial" panose="020B0604020202020204" pitchFamily="34" charset="0"/>
              </a:rPr>
            </a:br>
            <a:r>
              <a:rPr lang="en-GB" altLang="es-ES" dirty="0" smtClean="0">
                <a:latin typeface="Arial" panose="020B0604020202020204" pitchFamily="34" charset="0"/>
                <a:cs typeface="Arial" panose="020B0604020202020204" pitchFamily="34" charset="0"/>
              </a:rPr>
              <a:t>   </a:t>
            </a:r>
            <a:r>
              <a:rPr lang="en-GB" altLang="es-ES" dirty="0" err="1" smtClean="0">
                <a:latin typeface="Arial" panose="020B0604020202020204" pitchFamily="34" charset="0"/>
                <a:cs typeface="Arial" panose="020B0604020202020204" pitchFamily="34" charset="0"/>
              </a:rPr>
              <a:t>Hipoproteinemia</a:t>
            </a:r>
            <a:r>
              <a:rPr lang="en-GB" altLang="es-ES" dirty="0" smtClean="0">
                <a:latin typeface="Arial" panose="020B0604020202020204" pitchFamily="34" charset="0"/>
                <a:cs typeface="Arial" panose="020B0604020202020204" pitchFamily="34" charset="0"/>
              </a:rPr>
              <a:t/>
            </a:r>
            <a:br>
              <a:rPr lang="en-GB" altLang="es-ES" dirty="0" smtClean="0">
                <a:latin typeface="Arial" panose="020B0604020202020204" pitchFamily="34" charset="0"/>
                <a:cs typeface="Arial" panose="020B0604020202020204" pitchFamily="34" charset="0"/>
              </a:rPr>
            </a:br>
            <a:r>
              <a:rPr lang="en-GB" altLang="es-ES" dirty="0" smtClean="0">
                <a:latin typeface="Arial" panose="020B0604020202020204" pitchFamily="34" charset="0"/>
                <a:cs typeface="Arial" panose="020B0604020202020204" pitchFamily="34" charset="0"/>
              </a:rPr>
              <a:t> Se </a:t>
            </a:r>
            <a:r>
              <a:rPr lang="en-GB" altLang="es-ES" dirty="0" err="1" smtClean="0">
                <a:latin typeface="Arial" panose="020B0604020202020204" pitchFamily="34" charset="0"/>
                <a:cs typeface="Arial" panose="020B0604020202020204" pitchFamily="34" charset="0"/>
              </a:rPr>
              <a:t>recomienda</a:t>
            </a:r>
            <a:r>
              <a:rPr lang="en-GB" altLang="es-ES" dirty="0" smtClean="0">
                <a:latin typeface="Arial" panose="020B0604020202020204" pitchFamily="34" charset="0"/>
                <a:cs typeface="Arial" panose="020B0604020202020204" pitchFamily="34" charset="0"/>
              </a:rPr>
              <a:t> </a:t>
            </a:r>
            <a:r>
              <a:rPr lang="en-GB" altLang="es-ES" dirty="0" err="1" smtClean="0">
                <a:latin typeface="Arial" panose="020B0604020202020204" pitchFamily="34" charset="0"/>
                <a:cs typeface="Arial" panose="020B0604020202020204" pitchFamily="34" charset="0"/>
              </a:rPr>
              <a:t>una</a:t>
            </a:r>
            <a:r>
              <a:rPr lang="en-GB" altLang="es-ES" dirty="0" smtClean="0">
                <a:latin typeface="Arial" panose="020B0604020202020204" pitchFamily="34" charset="0"/>
                <a:cs typeface="Arial" panose="020B0604020202020204" pitchFamily="34" charset="0"/>
              </a:rPr>
              <a:t> </a:t>
            </a:r>
            <a:r>
              <a:rPr lang="en-GB" altLang="es-ES" dirty="0" err="1" smtClean="0">
                <a:latin typeface="Arial" panose="020B0604020202020204" pitchFamily="34" charset="0"/>
                <a:cs typeface="Arial" panose="020B0604020202020204" pitchFamily="34" charset="0"/>
              </a:rPr>
              <a:t>restricción</a:t>
            </a:r>
            <a:r>
              <a:rPr lang="en-GB" altLang="es-ES" dirty="0" smtClean="0">
                <a:latin typeface="Arial" panose="020B0604020202020204" pitchFamily="34" charset="0"/>
                <a:cs typeface="Arial" panose="020B0604020202020204" pitchFamily="34" charset="0"/>
              </a:rPr>
              <a:t> </a:t>
            </a:r>
            <a:r>
              <a:rPr lang="en-GB" altLang="es-ES" dirty="0" err="1" smtClean="0">
                <a:latin typeface="Arial" panose="020B0604020202020204" pitchFamily="34" charset="0"/>
                <a:cs typeface="Arial" panose="020B0604020202020204" pitchFamily="34" charset="0"/>
              </a:rPr>
              <a:t>proteica</a:t>
            </a:r>
            <a:r>
              <a:rPr lang="en-GB" altLang="es-ES" dirty="0" smtClean="0">
                <a:latin typeface="Arial" panose="020B0604020202020204" pitchFamily="34" charset="0"/>
                <a:cs typeface="Arial" panose="020B0604020202020204" pitchFamily="34" charset="0"/>
              </a:rPr>
              <a:t> </a:t>
            </a:r>
            <a:r>
              <a:rPr lang="en-GB" altLang="es-ES" dirty="0" err="1" smtClean="0">
                <a:latin typeface="Arial" panose="020B0604020202020204" pitchFamily="34" charset="0"/>
                <a:cs typeface="Arial" panose="020B0604020202020204" pitchFamily="34" charset="0"/>
              </a:rPr>
              <a:t>moderada</a:t>
            </a:r>
            <a:r>
              <a:rPr lang="en-GB" altLang="es-ES" dirty="0" smtClean="0">
                <a:latin typeface="Arial" panose="020B0604020202020204" pitchFamily="34" charset="0"/>
                <a:cs typeface="Arial" panose="020B0604020202020204" pitchFamily="34" charset="0"/>
              </a:rPr>
              <a:t>  80,6g/Kg. de peso y </a:t>
            </a:r>
            <a:r>
              <a:rPr lang="en-GB" altLang="es-ES" dirty="0" err="1" smtClean="0">
                <a:latin typeface="Arial" panose="020B0604020202020204" pitchFamily="34" charset="0"/>
                <a:cs typeface="Arial" panose="020B0604020202020204" pitchFamily="34" charset="0"/>
              </a:rPr>
              <a:t>día</a:t>
            </a:r>
            <a:r>
              <a:rPr lang="en-GB" altLang="es-ES" dirty="0" smtClean="0">
                <a:latin typeface="Arial" panose="020B0604020202020204" pitchFamily="34" charset="0"/>
                <a:cs typeface="Arial" panose="020B0604020202020204" pitchFamily="34" charset="0"/>
              </a:rPr>
              <a:t> </a:t>
            </a:r>
            <a:r>
              <a:rPr lang="en-GB" altLang="es-ES" dirty="0" err="1" smtClean="0">
                <a:latin typeface="Arial" panose="020B0604020202020204" pitchFamily="34" charset="0"/>
                <a:cs typeface="Arial" panose="020B0604020202020204" pitchFamily="34" charset="0"/>
              </a:rPr>
              <a:t>suplementada</a:t>
            </a:r>
            <a:r>
              <a:rPr lang="en-GB" altLang="es-ES" dirty="0" smtClean="0">
                <a:latin typeface="Arial" panose="020B0604020202020204" pitchFamily="34" charset="0"/>
                <a:cs typeface="Arial" panose="020B0604020202020204" pitchFamily="34" charset="0"/>
              </a:rPr>
              <a:t> con </a:t>
            </a:r>
            <a:r>
              <a:rPr lang="en-GB" altLang="es-ES" dirty="0" err="1" smtClean="0">
                <a:latin typeface="Arial" panose="020B0604020202020204" pitchFamily="34" charset="0"/>
                <a:cs typeface="Arial" panose="020B0604020202020204" pitchFamily="34" charset="0"/>
              </a:rPr>
              <a:t>aminoácidos</a:t>
            </a:r>
            <a:endParaRPr lang="en-GB" altLang="es-E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2646142"/>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393" name="1 Rectángulo"/>
          <p:cNvSpPr>
            <a:spLocks noChangeArrowheads="1"/>
          </p:cNvSpPr>
          <p:nvPr/>
        </p:nvSpPr>
        <p:spPr bwMode="auto">
          <a:xfrm>
            <a:off x="2452688" y="428626"/>
            <a:ext cx="7643812" cy="457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23850" indent="-32385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tx1"/>
                </a:solidFill>
                <a:latin typeface="Arial" panose="020B0604020202020204" pitchFamily="34" charset="0"/>
                <a:cs typeface="Arial" panose="020B0604020202020204" pitchFamily="34" charset="0"/>
              </a:defRPr>
            </a:lvl1pPr>
            <a:lvl2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tx1"/>
                </a:solidFill>
                <a:latin typeface="Arial" panose="020B0604020202020204" pitchFamily="34" charset="0"/>
                <a:cs typeface="Arial" panose="020B0604020202020204" pitchFamily="34" charset="0"/>
              </a:defRPr>
            </a:lvl2pPr>
            <a:lvl3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tx1"/>
                </a:solidFill>
                <a:latin typeface="Arial" panose="020B0604020202020204" pitchFamily="34" charset="0"/>
                <a:cs typeface="Arial" panose="020B0604020202020204" pitchFamily="34" charset="0"/>
              </a:defRPr>
            </a:lvl3pPr>
            <a:lvl4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tx1"/>
                </a:solidFill>
                <a:latin typeface="Arial" panose="020B0604020202020204" pitchFamily="34" charset="0"/>
                <a:cs typeface="Arial" panose="020B0604020202020204" pitchFamily="34" charset="0"/>
              </a:defRPr>
            </a:lvl4pPr>
            <a:lvl5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solidFill>
                  <a:schemeClr val="tx1"/>
                </a:solidFill>
                <a:latin typeface="Arial" panose="020B0604020202020204" pitchFamily="34" charset="0"/>
                <a:cs typeface="Arial" panose="020B0604020202020204" pitchFamily="34" charset="0"/>
              </a:defRPr>
            </a:lvl9pPr>
          </a:lstStyle>
          <a:p>
            <a:pPr algn="just">
              <a:spcBef>
                <a:spcPts val="700"/>
              </a:spcBef>
              <a:buFont typeface="Wingdings" panose="05000000000000000000" pitchFamily="2" charset="2"/>
              <a:buChar char=""/>
            </a:pPr>
            <a:r>
              <a:rPr lang="en-GB" altLang="es-ES" sz="3200" dirty="0">
                <a:latin typeface="Calibri" panose="020F0502020204030204" pitchFamily="34" charset="0"/>
              </a:rPr>
              <a:t> </a:t>
            </a:r>
            <a:r>
              <a:rPr lang="en-GB" altLang="es-ES" sz="3200" dirty="0"/>
              <a:t>AINE</a:t>
            </a:r>
          </a:p>
          <a:p>
            <a:pPr algn="just">
              <a:spcBef>
                <a:spcPts val="700"/>
              </a:spcBef>
              <a:buFont typeface="Wingdings" panose="05000000000000000000" pitchFamily="2" charset="2"/>
              <a:buChar char=""/>
            </a:pPr>
            <a:endParaRPr lang="en-GB" altLang="es-ES" sz="3200" dirty="0"/>
          </a:p>
          <a:p>
            <a:pPr algn="just">
              <a:spcBef>
                <a:spcPts val="700"/>
              </a:spcBef>
              <a:buFont typeface="Wingdings" panose="05000000000000000000" pitchFamily="2" charset="2"/>
              <a:buChar char=""/>
            </a:pPr>
            <a:r>
              <a:rPr lang="en-GB" altLang="es-ES" sz="3200" dirty="0"/>
              <a:t> IECA</a:t>
            </a:r>
          </a:p>
          <a:p>
            <a:pPr algn="just">
              <a:spcBef>
                <a:spcPts val="700"/>
              </a:spcBef>
              <a:buFont typeface="Wingdings" panose="05000000000000000000" pitchFamily="2" charset="2"/>
              <a:buChar char=""/>
            </a:pPr>
            <a:endParaRPr lang="en-GB" altLang="es-ES" sz="3200" dirty="0"/>
          </a:p>
          <a:p>
            <a:pPr algn="just">
              <a:spcBef>
                <a:spcPts val="700"/>
              </a:spcBef>
              <a:buFont typeface="Wingdings" panose="05000000000000000000" pitchFamily="2" charset="2"/>
              <a:buChar char=""/>
            </a:pPr>
            <a:r>
              <a:rPr lang="en-GB" altLang="es-ES" sz="3200" dirty="0"/>
              <a:t> </a:t>
            </a:r>
            <a:r>
              <a:rPr lang="en-GB" altLang="es-ES" sz="3200" dirty="0" err="1"/>
              <a:t>Antagonistas</a:t>
            </a:r>
            <a:r>
              <a:rPr lang="en-GB" altLang="es-ES" sz="3200" dirty="0"/>
              <a:t> de los </a:t>
            </a:r>
            <a:r>
              <a:rPr lang="en-GB" altLang="es-ES" sz="3200" dirty="0" err="1"/>
              <a:t>receptores</a:t>
            </a:r>
            <a:r>
              <a:rPr lang="en-GB" altLang="es-ES" sz="3200" dirty="0"/>
              <a:t> de la </a:t>
            </a:r>
            <a:r>
              <a:rPr lang="en-GB" altLang="es-ES" sz="3200" dirty="0" err="1"/>
              <a:t>angiotensina</a:t>
            </a:r>
            <a:r>
              <a:rPr lang="en-GB" altLang="es-ES" sz="3200" dirty="0"/>
              <a:t> II </a:t>
            </a:r>
          </a:p>
          <a:p>
            <a:pPr algn="just">
              <a:spcBef>
                <a:spcPts val="700"/>
              </a:spcBef>
              <a:buFont typeface="Wingdings" panose="05000000000000000000" pitchFamily="2" charset="2"/>
              <a:buChar char=""/>
            </a:pPr>
            <a:endParaRPr lang="en-GB" altLang="es-ES" sz="3200" dirty="0"/>
          </a:p>
          <a:p>
            <a:pPr algn="just">
              <a:spcBef>
                <a:spcPts val="700"/>
              </a:spcBef>
              <a:buFont typeface="Wingdings" panose="05000000000000000000" pitchFamily="2" charset="2"/>
              <a:buChar char=""/>
            </a:pPr>
            <a:r>
              <a:rPr lang="en-GB" altLang="es-ES" sz="3200" dirty="0"/>
              <a:t> </a:t>
            </a:r>
            <a:r>
              <a:rPr lang="en-GB" altLang="es-ES" sz="3200" dirty="0" err="1"/>
              <a:t>Restringir</a:t>
            </a:r>
            <a:r>
              <a:rPr lang="en-GB" altLang="es-ES" sz="3200" dirty="0"/>
              <a:t> la </a:t>
            </a:r>
            <a:r>
              <a:rPr lang="en-GB" altLang="es-ES" sz="3200" dirty="0" err="1"/>
              <a:t>sal</a:t>
            </a:r>
            <a:endParaRPr lang="en-GB" altLang="es-ES" sz="3200" dirty="0"/>
          </a:p>
        </p:txBody>
      </p:sp>
    </p:spTree>
    <p:extLst>
      <p:ext uri="{BB962C8B-B14F-4D97-AF65-F5344CB8AC3E}">
        <p14:creationId xmlns:p14="http://schemas.microsoft.com/office/powerpoint/2010/main" val="33830591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2417" name="Picture 2" descr="http://www.pacienteplus.com/tienda/images/productos/140.jpg"/>
          <p:cNvPicPr>
            <a:picLocks noChangeAspect="1" noChangeArrowheads="1"/>
          </p:cNvPicPr>
          <p:nvPr/>
        </p:nvPicPr>
        <p:blipFill>
          <a:blip r:embed="rId3">
            <a:extLst>
              <a:ext uri="{28A0092B-C50C-407E-A947-70E740481C1C}">
                <a14:useLocalDpi xmlns:a14="http://schemas.microsoft.com/office/drawing/2010/main" val="0"/>
              </a:ext>
            </a:extLst>
          </a:blip>
          <a:srcRect b="43025"/>
          <a:stretch>
            <a:fillRect/>
          </a:stretch>
        </p:blipFill>
        <p:spPr bwMode="auto">
          <a:xfrm>
            <a:off x="7464426" y="214314"/>
            <a:ext cx="293052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2418" name="Rectangle 1"/>
          <p:cNvSpPr>
            <a:spLocks noGrp="1" noChangeArrowheads="1"/>
          </p:cNvSpPr>
          <p:nvPr>
            <p:ph type="title"/>
          </p:nvPr>
        </p:nvSpPr>
        <p:spPr>
          <a:xfrm>
            <a:off x="1666875" y="357188"/>
            <a:ext cx="8229600" cy="8509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s-ES" sz="4000" b="1" dirty="0">
                <a:latin typeface="Arial" panose="020B0604020202020204" pitchFamily="34" charset="0"/>
                <a:cs typeface="Arial" panose="020B0604020202020204" pitchFamily="34" charset="0"/>
              </a:rPr>
              <a:t>HIPERLIPEMIA</a:t>
            </a:r>
          </a:p>
        </p:txBody>
      </p:sp>
      <p:sp>
        <p:nvSpPr>
          <p:cNvPr id="572419" name="Rectangle 2"/>
          <p:cNvSpPr>
            <a:spLocks noGrp="1" noChangeArrowheads="1"/>
          </p:cNvSpPr>
          <p:nvPr>
            <p:ph idx="1"/>
          </p:nvPr>
        </p:nvSpPr>
        <p:spPr>
          <a:xfrm>
            <a:off x="1809750" y="1285876"/>
            <a:ext cx="8229600" cy="5160963"/>
          </a:xfrm>
        </p:spPr>
        <p:txBody>
          <a:bodyPr/>
          <a:lstStyle/>
          <a:p>
            <a:pPr>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dirty="0" smtClean="0">
                <a:latin typeface="Arial" panose="020B0604020202020204" pitchFamily="34" charset="0"/>
                <a:cs typeface="Arial" panose="020B0604020202020204" pitchFamily="34" charset="0"/>
              </a:rPr>
              <a:t>DIETA HIPOCALÓRICAS</a:t>
            </a:r>
          </a:p>
          <a:p>
            <a:pPr>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dirty="0" smtClean="0">
                <a:latin typeface="Arial" panose="020B0604020202020204" pitchFamily="34" charset="0"/>
                <a:cs typeface="Arial" panose="020B0604020202020204" pitchFamily="34" charset="0"/>
              </a:rPr>
              <a:t>ATORVASTATINA.-</a:t>
            </a:r>
            <a:r>
              <a:rPr lang="en-GB" altLang="es-ES" dirty="0" err="1" smtClean="0">
                <a:latin typeface="Arial" panose="020B0604020202020204" pitchFamily="34" charset="0"/>
                <a:cs typeface="Arial" panose="020B0604020202020204" pitchFamily="34" charset="0"/>
              </a:rPr>
              <a:t>Bloquea</a:t>
            </a:r>
            <a:r>
              <a:rPr lang="en-GB" altLang="es-ES" dirty="0" smtClean="0">
                <a:latin typeface="Arial" panose="020B0604020202020204" pitchFamily="34" charset="0"/>
                <a:cs typeface="Arial" panose="020B0604020202020204" pitchFamily="34" charset="0"/>
              </a:rPr>
              <a:t> la </a:t>
            </a:r>
            <a:r>
              <a:rPr lang="en-GB" altLang="es-ES" dirty="0" err="1" smtClean="0">
                <a:latin typeface="Arial" panose="020B0604020202020204" pitchFamily="34" charset="0"/>
                <a:cs typeface="Arial" panose="020B0604020202020204" pitchFamily="34" charset="0"/>
              </a:rPr>
              <a:t>HMGCoA</a:t>
            </a:r>
            <a:r>
              <a:rPr lang="en-GB" altLang="es-ES" dirty="0" smtClean="0">
                <a:latin typeface="Arial" panose="020B0604020202020204" pitchFamily="34" charset="0"/>
                <a:cs typeface="Arial" panose="020B0604020202020204" pitchFamily="34" charset="0"/>
              </a:rPr>
              <a:t> </a:t>
            </a:r>
            <a:r>
              <a:rPr lang="en-GB" altLang="es-ES" dirty="0" err="1" smtClean="0">
                <a:latin typeface="Arial" panose="020B0604020202020204" pitchFamily="34" charset="0"/>
                <a:cs typeface="Arial" panose="020B0604020202020204" pitchFamily="34" charset="0"/>
              </a:rPr>
              <a:t>reductasa</a:t>
            </a:r>
            <a:r>
              <a:rPr lang="en-GB" altLang="es-ES" dirty="0" smtClean="0">
                <a:latin typeface="Arial" panose="020B0604020202020204" pitchFamily="34" charset="0"/>
                <a:cs typeface="Arial" panose="020B0604020202020204" pitchFamily="34" charset="0"/>
              </a:rPr>
              <a:t>.- </a:t>
            </a:r>
            <a:r>
              <a:rPr lang="en-GB" altLang="es-ES" dirty="0" err="1" smtClean="0">
                <a:latin typeface="Arial" panose="020B0604020202020204" pitchFamily="34" charset="0"/>
                <a:cs typeface="Arial" panose="020B0604020202020204" pitchFamily="34" charset="0"/>
              </a:rPr>
              <a:t>disminuye</a:t>
            </a:r>
            <a:r>
              <a:rPr lang="en-GB" altLang="es-ES" dirty="0" smtClean="0">
                <a:latin typeface="Arial" panose="020B0604020202020204" pitchFamily="34" charset="0"/>
                <a:cs typeface="Arial" panose="020B0604020202020204" pitchFamily="34" charset="0"/>
              </a:rPr>
              <a:t> el LDL- </a:t>
            </a:r>
            <a:r>
              <a:rPr lang="en-GB" altLang="es-ES" dirty="0" err="1" smtClean="0">
                <a:latin typeface="Arial" panose="020B0604020202020204" pitchFamily="34" charset="0"/>
                <a:cs typeface="Arial" panose="020B0604020202020204" pitchFamily="34" charset="0"/>
              </a:rPr>
              <a:t>colesterol</a:t>
            </a:r>
            <a:r>
              <a:rPr lang="en-GB" altLang="es-ES" dirty="0" smtClean="0">
                <a:latin typeface="Arial" panose="020B0604020202020204" pitchFamily="34" charset="0"/>
                <a:cs typeface="Arial" panose="020B0604020202020204" pitchFamily="34" charset="0"/>
              </a:rPr>
              <a:t> </a:t>
            </a:r>
            <a:r>
              <a:rPr lang="en-GB" altLang="es-ES" dirty="0" err="1" smtClean="0">
                <a:latin typeface="Arial" panose="020B0604020202020204" pitchFamily="34" charset="0"/>
                <a:cs typeface="Arial" panose="020B0604020202020204" pitchFamily="34" charset="0"/>
              </a:rPr>
              <a:t>mejorando</a:t>
            </a:r>
            <a:r>
              <a:rPr lang="en-GB" altLang="es-ES" dirty="0" smtClean="0">
                <a:latin typeface="Arial" panose="020B0604020202020204" pitchFamily="34" charset="0"/>
                <a:cs typeface="Arial" panose="020B0604020202020204" pitchFamily="34" charset="0"/>
              </a:rPr>
              <a:t> </a:t>
            </a:r>
            <a:r>
              <a:rPr lang="en-GB" altLang="es-ES" dirty="0" err="1" smtClean="0">
                <a:latin typeface="Arial" panose="020B0604020202020204" pitchFamily="34" charset="0"/>
                <a:cs typeface="Arial" panose="020B0604020202020204" pitchFamily="34" charset="0"/>
              </a:rPr>
              <a:t>las</a:t>
            </a:r>
            <a:r>
              <a:rPr lang="en-GB" altLang="es-ES" dirty="0" smtClean="0">
                <a:latin typeface="Arial" panose="020B0604020202020204" pitchFamily="34" charset="0"/>
                <a:cs typeface="Arial" panose="020B0604020202020204" pitchFamily="34" charset="0"/>
              </a:rPr>
              <a:t> HDL</a:t>
            </a:r>
          </a:p>
          <a:p>
            <a:pPr>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dirty="0" smtClean="0">
                <a:latin typeface="Arial" panose="020B0604020202020204" pitchFamily="34" charset="0"/>
                <a:cs typeface="Arial" panose="020B0604020202020204" pitchFamily="34" charset="0"/>
              </a:rPr>
              <a:t>FIBRATOS: </a:t>
            </a:r>
            <a:r>
              <a:rPr lang="en-GB" altLang="es-ES" dirty="0" err="1" smtClean="0">
                <a:latin typeface="Arial" panose="020B0604020202020204" pitchFamily="34" charset="0"/>
                <a:cs typeface="Arial" panose="020B0604020202020204" pitchFamily="34" charset="0"/>
              </a:rPr>
              <a:t>su</a:t>
            </a:r>
            <a:r>
              <a:rPr lang="en-GB" altLang="es-ES" dirty="0" smtClean="0">
                <a:latin typeface="Arial" panose="020B0604020202020204" pitchFamily="34" charset="0"/>
                <a:cs typeface="Arial" panose="020B0604020202020204" pitchFamily="34" charset="0"/>
              </a:rPr>
              <a:t> </a:t>
            </a:r>
            <a:r>
              <a:rPr lang="en-GB" altLang="es-ES" dirty="0" err="1" smtClean="0">
                <a:latin typeface="Arial" panose="020B0604020202020204" pitchFamily="34" charset="0"/>
                <a:cs typeface="Arial" panose="020B0604020202020204" pitchFamily="34" charset="0"/>
              </a:rPr>
              <a:t>dosis</a:t>
            </a:r>
            <a:r>
              <a:rPr lang="en-GB" altLang="es-ES" dirty="0" smtClean="0">
                <a:latin typeface="Arial" panose="020B0604020202020204" pitchFamily="34" charset="0"/>
                <a:cs typeface="Arial" panose="020B0604020202020204" pitchFamily="34" charset="0"/>
              </a:rPr>
              <a:t> se reduce al 50% </a:t>
            </a:r>
            <a:r>
              <a:rPr lang="en-GB" altLang="es-ES" dirty="0" err="1" smtClean="0">
                <a:latin typeface="Arial" panose="020B0604020202020204" pitchFamily="34" charset="0"/>
                <a:cs typeface="Arial" panose="020B0604020202020204" pitchFamily="34" charset="0"/>
              </a:rPr>
              <a:t>mejora</a:t>
            </a:r>
            <a:r>
              <a:rPr lang="en-GB" altLang="es-ES" dirty="0" smtClean="0">
                <a:latin typeface="Arial" panose="020B0604020202020204" pitchFamily="34" charset="0"/>
                <a:cs typeface="Arial" panose="020B0604020202020204" pitchFamily="34" charset="0"/>
              </a:rPr>
              <a:t> los </a:t>
            </a:r>
            <a:r>
              <a:rPr lang="en-GB" altLang="es-ES" dirty="0" err="1" smtClean="0">
                <a:latin typeface="Arial" panose="020B0604020202020204" pitchFamily="34" charset="0"/>
                <a:cs typeface="Arial" panose="020B0604020202020204" pitchFamily="34" charset="0"/>
              </a:rPr>
              <a:t>triglicéridos</a:t>
            </a:r>
            <a:endParaRPr lang="en-GB" altLang="es-ES" dirty="0" smtClean="0">
              <a:latin typeface="Arial" panose="020B0604020202020204" pitchFamily="34" charset="0"/>
              <a:cs typeface="Arial" panose="020B0604020202020204" pitchFamily="34" charset="0"/>
            </a:endParaRPr>
          </a:p>
          <a:p>
            <a:pP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dirty="0" smtClean="0">
                <a:latin typeface="Arial" panose="020B0604020202020204" pitchFamily="34" charset="0"/>
                <a:cs typeface="Arial" panose="020B0604020202020204" pitchFamily="34" charset="0"/>
              </a:rPr>
              <a:t>   INFECCIONES:</a:t>
            </a:r>
          </a:p>
          <a:p>
            <a:pPr>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dirty="0" err="1" smtClean="0">
                <a:latin typeface="Arial" panose="020B0604020202020204" pitchFamily="34" charset="0"/>
                <a:cs typeface="Arial" panose="020B0604020202020204" pitchFamily="34" charset="0"/>
              </a:rPr>
              <a:t>Empleo</a:t>
            </a:r>
            <a:r>
              <a:rPr lang="en-GB" altLang="es-ES" dirty="0" smtClean="0">
                <a:latin typeface="Arial" panose="020B0604020202020204" pitchFamily="34" charset="0"/>
                <a:cs typeface="Arial" panose="020B0604020202020204" pitchFamily="34" charset="0"/>
              </a:rPr>
              <a:t> de </a:t>
            </a:r>
            <a:r>
              <a:rPr lang="en-GB" altLang="es-ES" dirty="0" err="1" smtClean="0">
                <a:latin typeface="Arial" panose="020B0604020202020204" pitchFamily="34" charset="0"/>
                <a:cs typeface="Arial" panose="020B0604020202020204" pitchFamily="34" charset="0"/>
              </a:rPr>
              <a:t>penicilina</a:t>
            </a:r>
            <a:r>
              <a:rPr lang="en-GB" altLang="es-ES" dirty="0" smtClean="0">
                <a:latin typeface="Arial" panose="020B0604020202020204" pitchFamily="34" charset="0"/>
                <a:cs typeface="Arial" panose="020B0604020202020204" pitchFamily="34" charset="0"/>
              </a:rPr>
              <a:t> </a:t>
            </a:r>
            <a:r>
              <a:rPr lang="en-GB" altLang="es-ES" dirty="0" err="1" smtClean="0">
                <a:latin typeface="Arial" panose="020B0604020202020204" pitchFamily="34" charset="0"/>
                <a:cs typeface="Arial" panose="020B0604020202020204" pitchFamily="34" charset="0"/>
              </a:rPr>
              <a:t>profiláctica</a:t>
            </a:r>
            <a:r>
              <a:rPr lang="en-GB" altLang="es-ES" dirty="0" smtClean="0">
                <a:latin typeface="Arial" panose="020B0604020202020204" pitchFamily="34" charset="0"/>
                <a:cs typeface="Arial" panose="020B0604020202020204" pitchFamily="34" charset="0"/>
              </a:rPr>
              <a:t> </a:t>
            </a:r>
          </a:p>
          <a:p>
            <a:pPr>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dirty="0" err="1" smtClean="0">
                <a:latin typeface="Arial" panose="020B0604020202020204" pitchFamily="34" charset="0"/>
                <a:cs typeface="Arial" panose="020B0604020202020204" pitchFamily="34" charset="0"/>
              </a:rPr>
              <a:t>Vacuna</a:t>
            </a:r>
            <a:r>
              <a:rPr lang="en-GB" altLang="es-ES" dirty="0" smtClean="0">
                <a:latin typeface="Arial" panose="020B0604020202020204" pitchFamily="34" charset="0"/>
                <a:cs typeface="Arial" panose="020B0604020202020204" pitchFamily="34" charset="0"/>
              </a:rPr>
              <a:t> contra el </a:t>
            </a:r>
            <a:r>
              <a:rPr lang="en-GB" altLang="es-ES" dirty="0" err="1" smtClean="0">
                <a:latin typeface="Arial" panose="020B0604020202020204" pitchFamily="34" charset="0"/>
                <a:cs typeface="Arial" panose="020B0604020202020204" pitchFamily="34" charset="0"/>
              </a:rPr>
              <a:t>neumococo</a:t>
            </a:r>
            <a:endParaRPr lang="en-GB" altLang="es-ES" dirty="0" smtClean="0">
              <a:latin typeface="Arial" panose="020B0604020202020204" pitchFamily="34" charset="0"/>
              <a:cs typeface="Arial" panose="020B0604020202020204" pitchFamily="34" charset="0"/>
            </a:endParaRPr>
          </a:p>
          <a:p>
            <a:pPr>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dirty="0" err="1" smtClean="0">
                <a:latin typeface="Arial" panose="020B0604020202020204" pitchFamily="34" charset="0"/>
                <a:cs typeface="Arial" panose="020B0604020202020204" pitchFamily="34" charset="0"/>
              </a:rPr>
              <a:t>Gammaglobulina</a:t>
            </a:r>
            <a:r>
              <a:rPr lang="en-GB" altLang="es-ES" dirty="0" smtClean="0">
                <a:latin typeface="Arial" panose="020B0604020202020204" pitchFamily="34" charset="0"/>
                <a:cs typeface="Arial" panose="020B0604020202020204" pitchFamily="34" charset="0"/>
              </a:rPr>
              <a:t> </a:t>
            </a:r>
            <a:r>
              <a:rPr lang="en-GB" altLang="es-ES" dirty="0" err="1" smtClean="0">
                <a:latin typeface="Arial" panose="020B0604020202020204" pitchFamily="34" charset="0"/>
                <a:cs typeface="Arial" panose="020B0604020202020204" pitchFamily="34" charset="0"/>
              </a:rPr>
              <a:t>hiperinmune</a:t>
            </a:r>
            <a:r>
              <a:rPr lang="en-GB" altLang="es-ES" dirty="0" smtClean="0">
                <a:latin typeface="Arial" panose="020B0604020202020204" pitchFamily="34" charset="0"/>
                <a:cs typeface="Arial" panose="020B0604020202020204" pitchFamily="34" charset="0"/>
              </a:rPr>
              <a:t> parenteral</a:t>
            </a:r>
          </a:p>
        </p:txBody>
      </p:sp>
    </p:spTree>
    <p:extLst>
      <p:ext uri="{BB962C8B-B14F-4D97-AF65-F5344CB8AC3E}">
        <p14:creationId xmlns:p14="http://schemas.microsoft.com/office/powerpoint/2010/main" val="1221899300"/>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7" name="Rectangle 1"/>
          <p:cNvSpPr>
            <a:spLocks noGrp="1" noChangeArrowheads="1"/>
          </p:cNvSpPr>
          <p:nvPr>
            <p:ph type="title"/>
          </p:nvPr>
        </p:nvSpPr>
        <p:spPr>
          <a:xfrm>
            <a:off x="1992313" y="571501"/>
            <a:ext cx="8229600" cy="5737225"/>
          </a:xfrm>
        </p:spPr>
        <p:txBody>
          <a:bodyPr>
            <a:normAutofit fontScale="90000"/>
          </a:bodyPr>
          <a:lstStyle/>
          <a:p>
            <a:pPr marL="323850" indent="-323850" algn="just">
              <a:spcBef>
                <a:spcPts val="800"/>
              </a:spcBef>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sz="4000" b="1" dirty="0">
                <a:latin typeface="Arial" panose="020B0604020202020204" pitchFamily="34" charset="0"/>
                <a:cs typeface="Arial" panose="020B0604020202020204" pitchFamily="34" charset="0"/>
              </a:rPr>
              <a:t>TROMBÓTICAS</a:t>
            </a:r>
            <a:r>
              <a:rPr lang="en-GB" altLang="es-ES" sz="4000" b="1" dirty="0"/>
              <a:t/>
            </a:r>
            <a:br>
              <a:rPr lang="en-GB" altLang="es-ES" sz="4000" b="1" dirty="0"/>
            </a:br>
            <a:r>
              <a:rPr lang="en-GB" altLang="es-ES" dirty="0" err="1" smtClean="0">
                <a:latin typeface="Arial" panose="020B0604020202020204" pitchFamily="34" charset="0"/>
                <a:cs typeface="Arial" panose="020B0604020202020204" pitchFamily="34" charset="0"/>
              </a:rPr>
              <a:t>Heparina</a:t>
            </a:r>
            <a:r>
              <a:rPr lang="en-GB" altLang="es-ES" dirty="0" smtClean="0">
                <a:latin typeface="Arial" panose="020B0604020202020204" pitchFamily="34" charset="0"/>
                <a:cs typeface="Arial" panose="020B0604020202020204" pitchFamily="34" charset="0"/>
              </a:rPr>
              <a:t> </a:t>
            </a:r>
            <a:r>
              <a:rPr lang="en-GB" altLang="es-ES" dirty="0" err="1" smtClean="0">
                <a:latin typeface="Arial" panose="020B0604020202020204" pitchFamily="34" charset="0"/>
                <a:cs typeface="Arial" panose="020B0604020202020204" pitchFamily="34" charset="0"/>
              </a:rPr>
              <a:t>sodica</a:t>
            </a:r>
            <a:r>
              <a:rPr lang="en-GB" altLang="es-ES" dirty="0" smtClean="0">
                <a:latin typeface="Arial" panose="020B0604020202020204" pitchFamily="34" charset="0"/>
                <a:cs typeface="Arial" panose="020B0604020202020204" pitchFamily="34" charset="0"/>
              </a:rPr>
              <a:t/>
            </a:r>
            <a:br>
              <a:rPr lang="en-GB" altLang="es-ES" dirty="0" smtClean="0">
                <a:latin typeface="Arial" panose="020B0604020202020204" pitchFamily="34" charset="0"/>
                <a:cs typeface="Arial" panose="020B0604020202020204" pitchFamily="34" charset="0"/>
              </a:rPr>
            </a:br>
            <a:r>
              <a:rPr lang="en-GB" altLang="es-ES" dirty="0" smtClean="0">
                <a:latin typeface="Arial" panose="020B0604020202020204" pitchFamily="34" charset="0"/>
                <a:cs typeface="Arial" panose="020B0604020202020204" pitchFamily="34" charset="0"/>
              </a:rPr>
              <a:t/>
            </a:r>
            <a:br>
              <a:rPr lang="en-GB" altLang="es-ES" dirty="0" smtClean="0">
                <a:latin typeface="Arial" panose="020B0604020202020204" pitchFamily="34" charset="0"/>
                <a:cs typeface="Arial" panose="020B0604020202020204" pitchFamily="34" charset="0"/>
              </a:rPr>
            </a:br>
            <a:r>
              <a:rPr lang="en-GB" altLang="es-ES" dirty="0" err="1" smtClean="0">
                <a:latin typeface="Arial" panose="020B0604020202020204" pitchFamily="34" charset="0"/>
                <a:cs typeface="Arial" panose="020B0604020202020204" pitchFamily="34" charset="0"/>
              </a:rPr>
              <a:t>Seguida</a:t>
            </a:r>
            <a:r>
              <a:rPr lang="en-GB" altLang="es-ES" dirty="0" smtClean="0">
                <a:latin typeface="Arial" panose="020B0604020202020204" pitchFamily="34" charset="0"/>
                <a:cs typeface="Arial" panose="020B0604020202020204" pitchFamily="34" charset="0"/>
              </a:rPr>
              <a:t> de </a:t>
            </a:r>
            <a:r>
              <a:rPr lang="en-GB" altLang="es-ES" dirty="0" err="1" smtClean="0">
                <a:latin typeface="Arial" panose="020B0604020202020204" pitchFamily="34" charset="0"/>
                <a:cs typeface="Arial" panose="020B0604020202020204" pitchFamily="34" charset="0"/>
              </a:rPr>
              <a:t>anticuagulacion</a:t>
            </a:r>
            <a:r>
              <a:rPr lang="en-GB" altLang="es-ES" dirty="0" smtClean="0">
                <a:latin typeface="Arial" panose="020B0604020202020204" pitchFamily="34" charset="0"/>
                <a:cs typeface="Arial" panose="020B0604020202020204" pitchFamily="34" charset="0"/>
              </a:rPr>
              <a:t> oral </a:t>
            </a:r>
            <a:r>
              <a:rPr lang="en-GB" altLang="es-ES" dirty="0" err="1" smtClean="0">
                <a:latin typeface="Arial" panose="020B0604020202020204" pitchFamily="34" charset="0"/>
                <a:cs typeface="Arial" panose="020B0604020202020204" pitchFamily="34" charset="0"/>
              </a:rPr>
              <a:t>durante</a:t>
            </a:r>
            <a:r>
              <a:rPr lang="en-GB" altLang="es-ES" dirty="0" smtClean="0">
                <a:latin typeface="Arial" panose="020B0604020202020204" pitchFamily="34" charset="0"/>
                <a:cs typeface="Arial" panose="020B0604020202020204" pitchFamily="34" charset="0"/>
              </a:rPr>
              <a:t> 6 </a:t>
            </a:r>
            <a:r>
              <a:rPr lang="en-GB" altLang="es-ES" dirty="0" err="1" smtClean="0">
                <a:latin typeface="Arial" panose="020B0604020202020204" pitchFamily="34" charset="0"/>
                <a:cs typeface="Arial" panose="020B0604020202020204" pitchFamily="34" charset="0"/>
              </a:rPr>
              <a:t>meses</a:t>
            </a:r>
            <a:r>
              <a:rPr lang="en-GB" altLang="es-ES" dirty="0" smtClean="0">
                <a:latin typeface="Arial" panose="020B0604020202020204" pitchFamily="34" charset="0"/>
                <a:cs typeface="Arial" panose="020B0604020202020204" pitchFamily="34" charset="0"/>
              </a:rPr>
              <a:t> </a:t>
            </a:r>
            <a:br>
              <a:rPr lang="en-GB" altLang="es-ES" dirty="0" smtClean="0">
                <a:latin typeface="Arial" panose="020B0604020202020204" pitchFamily="34" charset="0"/>
                <a:cs typeface="Arial" panose="020B0604020202020204" pitchFamily="34" charset="0"/>
              </a:rPr>
            </a:br>
            <a:r>
              <a:rPr lang="en-GB" altLang="es-ES" dirty="0" smtClean="0">
                <a:latin typeface="Arial" panose="020B0604020202020204" pitchFamily="34" charset="0"/>
                <a:cs typeface="Arial" panose="020B0604020202020204" pitchFamily="34" charset="0"/>
              </a:rPr>
              <a:t/>
            </a:r>
            <a:br>
              <a:rPr lang="en-GB" altLang="es-ES" dirty="0" smtClean="0">
                <a:latin typeface="Arial" panose="020B0604020202020204" pitchFamily="34" charset="0"/>
                <a:cs typeface="Arial" panose="020B0604020202020204" pitchFamily="34" charset="0"/>
              </a:rPr>
            </a:br>
            <a:r>
              <a:rPr lang="en-GB" altLang="es-ES" dirty="0" err="1" smtClean="0">
                <a:latin typeface="Arial" panose="020B0604020202020204" pitchFamily="34" charset="0"/>
                <a:cs typeface="Arial" panose="020B0604020202020204" pitchFamily="34" charset="0"/>
              </a:rPr>
              <a:t>Es</a:t>
            </a:r>
            <a:r>
              <a:rPr lang="en-GB" altLang="es-ES" dirty="0" smtClean="0">
                <a:latin typeface="Arial" panose="020B0604020202020204" pitchFamily="34" charset="0"/>
                <a:cs typeface="Arial" panose="020B0604020202020204" pitchFamily="34" charset="0"/>
              </a:rPr>
              <a:t> </a:t>
            </a:r>
            <a:r>
              <a:rPr lang="en-GB" altLang="es-ES" dirty="0" err="1" smtClean="0">
                <a:latin typeface="Arial" panose="020B0604020202020204" pitchFamily="34" charset="0"/>
                <a:cs typeface="Arial" panose="020B0604020202020204" pitchFamily="34" charset="0"/>
              </a:rPr>
              <a:t>aconsejable</a:t>
            </a:r>
            <a:r>
              <a:rPr lang="en-GB" altLang="es-ES" dirty="0" smtClean="0">
                <a:latin typeface="Arial" panose="020B0604020202020204" pitchFamily="34" charset="0"/>
                <a:cs typeface="Arial" panose="020B0604020202020204" pitchFamily="34" charset="0"/>
              </a:rPr>
              <a:t> </a:t>
            </a:r>
            <a:r>
              <a:rPr lang="en-GB" altLang="es-ES" dirty="0" err="1" smtClean="0">
                <a:latin typeface="Arial" panose="020B0604020202020204" pitchFamily="34" charset="0"/>
                <a:cs typeface="Arial" panose="020B0604020202020204" pitchFamily="34" charset="0"/>
              </a:rPr>
              <a:t>mantener</a:t>
            </a:r>
            <a:r>
              <a:rPr lang="en-GB" altLang="es-ES" dirty="0" smtClean="0">
                <a:latin typeface="Arial" panose="020B0604020202020204" pitchFamily="34" charset="0"/>
                <a:cs typeface="Arial" panose="020B0604020202020204" pitchFamily="34" charset="0"/>
              </a:rPr>
              <a:t> la </a:t>
            </a:r>
            <a:r>
              <a:rPr lang="en-GB" altLang="es-ES" dirty="0" err="1" smtClean="0">
                <a:latin typeface="Arial" panose="020B0604020202020204" pitchFamily="34" charset="0"/>
                <a:cs typeface="Arial" panose="020B0604020202020204" pitchFamily="34" charset="0"/>
              </a:rPr>
              <a:t>anticuagulaciòn</a:t>
            </a:r>
            <a:r>
              <a:rPr lang="en-GB" altLang="es-ES" dirty="0" smtClean="0">
                <a:latin typeface="Arial" panose="020B0604020202020204" pitchFamily="34" charset="0"/>
                <a:cs typeface="Arial" panose="020B0604020202020204" pitchFamily="34" charset="0"/>
              </a:rPr>
              <a:t> hasta </a:t>
            </a:r>
            <a:r>
              <a:rPr lang="en-GB" altLang="es-ES" dirty="0" err="1" smtClean="0">
                <a:latin typeface="Arial" panose="020B0604020202020204" pitchFamily="34" charset="0"/>
                <a:cs typeface="Arial" panose="020B0604020202020204" pitchFamily="34" charset="0"/>
              </a:rPr>
              <a:t>que</a:t>
            </a:r>
            <a:r>
              <a:rPr lang="en-GB" altLang="es-ES" dirty="0" smtClean="0">
                <a:latin typeface="Arial" panose="020B0604020202020204" pitchFamily="34" charset="0"/>
                <a:cs typeface="Arial" panose="020B0604020202020204" pitchFamily="34" charset="0"/>
              </a:rPr>
              <a:t> la </a:t>
            </a:r>
            <a:r>
              <a:rPr lang="en-GB" altLang="es-ES" dirty="0" err="1" smtClean="0">
                <a:latin typeface="Arial" panose="020B0604020202020204" pitchFamily="34" charset="0"/>
                <a:cs typeface="Arial" panose="020B0604020202020204" pitchFamily="34" charset="0"/>
              </a:rPr>
              <a:t>albúmina</a:t>
            </a:r>
            <a:r>
              <a:rPr lang="en-GB" altLang="es-ES" dirty="0" smtClean="0">
                <a:latin typeface="Arial" panose="020B0604020202020204" pitchFamily="34" charset="0"/>
                <a:cs typeface="Arial" panose="020B0604020202020204" pitchFamily="34" charset="0"/>
              </a:rPr>
              <a:t> </a:t>
            </a:r>
            <a:r>
              <a:rPr lang="en-GB" altLang="es-ES" dirty="0" err="1" smtClean="0">
                <a:latin typeface="Arial" panose="020B0604020202020204" pitchFamily="34" charset="0"/>
                <a:cs typeface="Arial" panose="020B0604020202020204" pitchFamily="34" charset="0"/>
              </a:rPr>
              <a:t>serica</a:t>
            </a:r>
            <a:r>
              <a:rPr lang="en-GB" altLang="es-ES" dirty="0" smtClean="0">
                <a:latin typeface="Arial" panose="020B0604020202020204" pitchFamily="34" charset="0"/>
                <a:cs typeface="Arial" panose="020B0604020202020204" pitchFamily="34" charset="0"/>
              </a:rPr>
              <a:t> sea superior a 2g/dl (20g/l (0.31 </a:t>
            </a:r>
            <a:r>
              <a:rPr lang="en-GB" altLang="es-ES" dirty="0" err="1" smtClean="0">
                <a:latin typeface="Arial" panose="020B0604020202020204" pitchFamily="34" charset="0"/>
                <a:cs typeface="Arial" panose="020B0604020202020204" pitchFamily="34" charset="0"/>
              </a:rPr>
              <a:t>mmol</a:t>
            </a:r>
            <a:r>
              <a:rPr lang="en-GB" altLang="es-ES" dirty="0" smtClean="0">
                <a:latin typeface="Arial" panose="020B0604020202020204" pitchFamily="34" charset="0"/>
                <a:cs typeface="Arial" panose="020B0604020202020204" pitchFamily="34" charset="0"/>
              </a:rPr>
              <a:t>/l)‏</a:t>
            </a:r>
          </a:p>
        </p:txBody>
      </p:sp>
    </p:spTree>
    <p:extLst>
      <p:ext uri="{BB962C8B-B14F-4D97-AF65-F5344CB8AC3E}">
        <p14:creationId xmlns:p14="http://schemas.microsoft.com/office/powerpoint/2010/main" val="2720172019"/>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290817">
                                            <p:txEl>
                                              <p:charRg st="0" end="12"/>
                                            </p:txEl>
                                          </p:spTgt>
                                        </p:tgtEl>
                                        <p:attrNameLst>
                                          <p:attrName>style.visibility</p:attrName>
                                        </p:attrNameLst>
                                      </p:cBhvr>
                                      <p:to>
                                        <p:strVal val="visible"/>
                                      </p:to>
                                    </p:set>
                                    <p:animEffect transition="in" filter="checkerboard(across)">
                                      <p:cBhvr additive="repl">
                                        <p:cTn id="7" dur="500"/>
                                        <p:tgtEl>
                                          <p:spTgt spid="290817">
                                            <p:txEl>
                                              <p:charRg st="0" end="1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additive="repl">
                                        <p:cTn id="11" dur="1" fill="hold">
                                          <p:stCondLst>
                                            <p:cond delay="0"/>
                                          </p:stCondLst>
                                        </p:cTn>
                                        <p:tgtEl>
                                          <p:spTgt spid="290817">
                                            <p:txEl>
                                              <p:charRg st="12" end="28"/>
                                            </p:txEl>
                                          </p:spTgt>
                                        </p:tgtEl>
                                        <p:attrNameLst>
                                          <p:attrName>style.visibility</p:attrName>
                                        </p:attrNameLst>
                                      </p:cBhvr>
                                      <p:to>
                                        <p:strVal val="visible"/>
                                      </p:to>
                                    </p:set>
                                    <p:animEffect transition="in" filter="checkerboard(across)">
                                      <p:cBhvr additive="repl">
                                        <p:cTn id="12" dur="500"/>
                                        <p:tgtEl>
                                          <p:spTgt spid="290817">
                                            <p:txEl>
                                              <p:charRg st="12" end="28"/>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additive="repl">
                                        <p:cTn id="16" dur="1" fill="hold">
                                          <p:stCondLst>
                                            <p:cond delay="0"/>
                                          </p:stCondLst>
                                        </p:cTn>
                                        <p:tgtEl>
                                          <p:spTgt spid="290817">
                                            <p:txEl>
                                              <p:charRg st="29" end="78"/>
                                            </p:txEl>
                                          </p:spTgt>
                                        </p:tgtEl>
                                        <p:attrNameLst>
                                          <p:attrName>style.visibility</p:attrName>
                                        </p:attrNameLst>
                                      </p:cBhvr>
                                      <p:to>
                                        <p:strVal val="visible"/>
                                      </p:to>
                                    </p:set>
                                    <p:animEffect transition="in" filter="checkerboard(across)">
                                      <p:cBhvr additive="repl">
                                        <p:cTn id="17" dur="500"/>
                                        <p:tgtEl>
                                          <p:spTgt spid="290817">
                                            <p:txEl>
                                              <p:charRg st="29" end="78"/>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additive="repl">
                                        <p:cTn id="21" dur="1" fill="hold">
                                          <p:stCondLst>
                                            <p:cond delay="0"/>
                                          </p:stCondLst>
                                        </p:cTn>
                                        <p:tgtEl>
                                          <p:spTgt spid="290817">
                                            <p:txEl>
                                              <p:charRg st="79" end="194"/>
                                            </p:txEl>
                                          </p:spTgt>
                                        </p:tgtEl>
                                        <p:attrNameLst>
                                          <p:attrName>style.visibility</p:attrName>
                                        </p:attrNameLst>
                                      </p:cBhvr>
                                      <p:to>
                                        <p:strVal val="visible"/>
                                      </p:to>
                                    </p:set>
                                    <p:animEffect transition="in" filter="checkerboard(across)">
                                      <p:cBhvr additive="repl">
                                        <p:cTn id="22" dur="500"/>
                                        <p:tgtEl>
                                          <p:spTgt spid="290817">
                                            <p:txEl>
                                              <p:charRg st="79" end="19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3" name="Rectangle 1"/>
          <p:cNvSpPr>
            <a:spLocks noGrp="1" noChangeArrowheads="1"/>
          </p:cNvSpPr>
          <p:nvPr>
            <p:ph type="title"/>
          </p:nvPr>
        </p:nvSpPr>
        <p:spPr>
          <a:xfrm>
            <a:off x="1666875" y="714375"/>
            <a:ext cx="8229600" cy="1143000"/>
          </a:xfrm>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s-ES" sz="4000" b="1" dirty="0">
                <a:latin typeface="Arial" panose="020B0604020202020204" pitchFamily="34" charset="0"/>
                <a:cs typeface="Arial" panose="020B0604020202020204" pitchFamily="34" charset="0"/>
              </a:rPr>
              <a:t>INMUNOSUPRESORES</a:t>
            </a:r>
          </a:p>
        </p:txBody>
      </p:sp>
      <p:sp>
        <p:nvSpPr>
          <p:cNvPr id="576514" name="Rectangle 2"/>
          <p:cNvSpPr>
            <a:spLocks noGrp="1" noChangeArrowheads="1"/>
          </p:cNvSpPr>
          <p:nvPr>
            <p:ph idx="1"/>
          </p:nvPr>
        </p:nvSpPr>
        <p:spPr/>
        <p:txBody>
          <a:bodyPr/>
          <a:lstStyle/>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dirty="0" err="1" smtClean="0">
                <a:latin typeface="Arial" panose="020B0604020202020204" pitchFamily="34" charset="0"/>
                <a:cs typeface="Arial" panose="020B0604020202020204" pitchFamily="34" charset="0"/>
              </a:rPr>
              <a:t>Corticoides</a:t>
            </a:r>
            <a:r>
              <a:rPr lang="en-GB" altLang="es-ES" dirty="0" smtClean="0">
                <a:latin typeface="Arial" panose="020B0604020202020204" pitchFamily="34" charset="0"/>
                <a:cs typeface="Arial" panose="020B0604020202020204" pitchFamily="34" charset="0"/>
              </a:rPr>
              <a:t>. </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dirty="0" err="1" smtClean="0">
                <a:latin typeface="Arial" panose="020B0604020202020204" pitchFamily="34" charset="0"/>
                <a:cs typeface="Arial" panose="020B0604020202020204" pitchFamily="34" charset="0"/>
              </a:rPr>
              <a:t>Prednisona</a:t>
            </a:r>
            <a:r>
              <a:rPr lang="en-GB" altLang="es-ES" dirty="0" smtClean="0">
                <a:latin typeface="Arial" panose="020B0604020202020204" pitchFamily="34" charset="0"/>
                <a:cs typeface="Arial" panose="020B0604020202020204" pitchFamily="34" charset="0"/>
              </a:rPr>
              <a:t> o </a:t>
            </a:r>
            <a:r>
              <a:rPr lang="en-GB" altLang="es-ES" dirty="0" err="1" smtClean="0">
                <a:latin typeface="Arial" panose="020B0604020202020204" pitchFamily="34" charset="0"/>
                <a:cs typeface="Arial" panose="020B0604020202020204" pitchFamily="34" charset="0"/>
              </a:rPr>
              <a:t>meticorten</a:t>
            </a:r>
            <a:r>
              <a:rPr lang="en-GB" altLang="es-ES" dirty="0" smtClean="0">
                <a:latin typeface="Arial" panose="020B0604020202020204" pitchFamily="34" charset="0"/>
                <a:cs typeface="Arial" panose="020B0604020202020204" pitchFamily="34" charset="0"/>
              </a:rPr>
              <a:t> 1ª 2 </a:t>
            </a:r>
            <a:r>
              <a:rPr lang="en-GB" altLang="es-ES" dirty="0" err="1" smtClean="0">
                <a:latin typeface="Arial" panose="020B0604020202020204" pitchFamily="34" charset="0"/>
                <a:cs typeface="Arial" panose="020B0604020202020204" pitchFamily="34" charset="0"/>
              </a:rPr>
              <a:t>mgkg</a:t>
            </a:r>
            <a:r>
              <a:rPr lang="en-GB" altLang="es-ES" dirty="0" smtClean="0">
                <a:latin typeface="Arial" panose="020B0604020202020204" pitchFamily="34" charset="0"/>
                <a:cs typeface="Arial" panose="020B0604020202020204" pitchFamily="34" charset="0"/>
              </a:rPr>
              <a:t>. 2 </a:t>
            </a:r>
            <a:r>
              <a:rPr lang="en-GB" altLang="es-ES" dirty="0" err="1" smtClean="0">
                <a:latin typeface="Arial" panose="020B0604020202020204" pitchFamily="34" charset="0"/>
                <a:cs typeface="Arial" panose="020B0604020202020204" pitchFamily="34" charset="0"/>
              </a:rPr>
              <a:t>meses</a:t>
            </a:r>
            <a:r>
              <a:rPr lang="en-GB" altLang="es-ES" dirty="0" smtClean="0">
                <a:latin typeface="Arial" panose="020B0604020202020204" pitchFamily="34" charset="0"/>
                <a:cs typeface="Arial" panose="020B0604020202020204" pitchFamily="34" charset="0"/>
              </a:rPr>
              <a:t> y </a:t>
            </a:r>
            <a:r>
              <a:rPr lang="en-GB" altLang="es-ES" dirty="0" err="1" smtClean="0">
                <a:latin typeface="Arial" panose="020B0604020202020204" pitchFamily="34" charset="0"/>
                <a:cs typeface="Arial" panose="020B0604020202020204" pitchFamily="34" charset="0"/>
              </a:rPr>
              <a:t>disminuir</a:t>
            </a:r>
            <a:r>
              <a:rPr lang="en-GB" altLang="es-ES" dirty="0" smtClean="0">
                <a:latin typeface="Arial" panose="020B0604020202020204" pitchFamily="34" charset="0"/>
                <a:cs typeface="Arial" panose="020B0604020202020204" pitchFamily="34" charset="0"/>
              </a:rPr>
              <a:t> la </a:t>
            </a:r>
            <a:r>
              <a:rPr lang="en-GB" altLang="es-ES" dirty="0" err="1" smtClean="0">
                <a:latin typeface="Arial" panose="020B0604020202020204" pitchFamily="34" charset="0"/>
                <a:cs typeface="Arial" panose="020B0604020202020204" pitchFamily="34" charset="0"/>
              </a:rPr>
              <a:t>dosis</a:t>
            </a:r>
            <a:r>
              <a:rPr lang="en-GB" altLang="es-ES" dirty="0" smtClean="0">
                <a:latin typeface="Arial" panose="020B0604020202020204" pitchFamily="34" charset="0"/>
                <a:cs typeface="Arial" panose="020B0604020202020204" pitchFamily="34" charset="0"/>
              </a:rPr>
              <a:t> </a:t>
            </a:r>
            <a:r>
              <a:rPr lang="en-GB" altLang="es-ES" dirty="0" err="1" smtClean="0">
                <a:latin typeface="Arial" panose="020B0604020202020204" pitchFamily="34" charset="0"/>
                <a:cs typeface="Arial" panose="020B0604020202020204" pitchFamily="34" charset="0"/>
              </a:rPr>
              <a:t>progresivamente</a:t>
            </a:r>
            <a:r>
              <a:rPr lang="en-GB" altLang="es-ES" dirty="0" smtClean="0">
                <a:latin typeface="Arial" panose="020B0604020202020204" pitchFamily="34" charset="0"/>
                <a:cs typeface="Arial" panose="020B0604020202020204" pitchFamily="34" charset="0"/>
              </a:rPr>
              <a:t>.</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dirty="0" err="1" smtClean="0">
                <a:latin typeface="Arial" panose="020B0604020202020204" pitchFamily="34" charset="0"/>
                <a:cs typeface="Arial" panose="020B0604020202020204" pitchFamily="34" charset="0"/>
              </a:rPr>
              <a:t>Azatiaprina</a:t>
            </a:r>
            <a:r>
              <a:rPr lang="en-GB" altLang="es-ES" dirty="0" smtClean="0">
                <a:latin typeface="Arial" panose="020B0604020202020204" pitchFamily="34" charset="0"/>
                <a:cs typeface="Arial" panose="020B0604020202020204" pitchFamily="34" charset="0"/>
              </a:rPr>
              <a:t> o </a:t>
            </a:r>
            <a:r>
              <a:rPr lang="en-GB" altLang="es-ES" dirty="0" err="1" smtClean="0">
                <a:latin typeface="Arial" panose="020B0604020202020204" pitchFamily="34" charset="0"/>
                <a:cs typeface="Arial" panose="020B0604020202020204" pitchFamily="34" charset="0"/>
              </a:rPr>
              <a:t>inmuran</a:t>
            </a:r>
            <a:r>
              <a:rPr lang="en-GB" altLang="es-ES" dirty="0" smtClean="0">
                <a:latin typeface="Arial" panose="020B0604020202020204" pitchFamily="34" charset="0"/>
                <a:cs typeface="Arial" panose="020B0604020202020204" pitchFamily="34" charset="0"/>
              </a:rPr>
              <a:t> 1 a 2 mg kg</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dirty="0" err="1" smtClean="0">
                <a:latin typeface="Arial" panose="020B0604020202020204" pitchFamily="34" charset="0"/>
                <a:cs typeface="Arial" panose="020B0604020202020204" pitchFamily="34" charset="0"/>
              </a:rPr>
              <a:t>Ciclosporina</a:t>
            </a:r>
            <a:r>
              <a:rPr lang="en-GB" altLang="es-ES" dirty="0" smtClean="0">
                <a:latin typeface="Arial" panose="020B0604020202020204" pitchFamily="34" charset="0"/>
                <a:cs typeface="Arial" panose="020B0604020202020204" pitchFamily="34" charset="0"/>
              </a:rPr>
              <a:t> o </a:t>
            </a:r>
            <a:r>
              <a:rPr lang="en-GB" altLang="es-ES" dirty="0" err="1" smtClean="0">
                <a:latin typeface="Arial" panose="020B0604020202020204" pitchFamily="34" charset="0"/>
                <a:cs typeface="Arial" panose="020B0604020202020204" pitchFamily="34" charset="0"/>
              </a:rPr>
              <a:t>sandimun</a:t>
            </a:r>
            <a:r>
              <a:rPr lang="en-GB" altLang="es-ES" dirty="0" smtClean="0">
                <a:latin typeface="Arial" panose="020B0604020202020204" pitchFamily="34" charset="0"/>
                <a:cs typeface="Arial" panose="020B0604020202020204" pitchFamily="34" charset="0"/>
              </a:rPr>
              <a:t> 1 a 2 mg kg</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dirty="0" err="1" smtClean="0">
                <a:latin typeface="Arial" panose="020B0604020202020204" pitchFamily="34" charset="0"/>
                <a:cs typeface="Arial" panose="020B0604020202020204" pitchFamily="34" charset="0"/>
              </a:rPr>
              <a:t>Micofenolato</a:t>
            </a:r>
            <a:r>
              <a:rPr lang="en-GB" altLang="es-ES" dirty="0" smtClean="0">
                <a:latin typeface="Arial" panose="020B0604020202020204" pitchFamily="34" charset="0"/>
                <a:cs typeface="Arial" panose="020B0604020202020204" pitchFamily="34" charset="0"/>
              </a:rPr>
              <a:t> </a:t>
            </a:r>
            <a:r>
              <a:rPr lang="en-GB" altLang="es-ES" dirty="0" err="1" smtClean="0">
                <a:latin typeface="Arial" panose="020B0604020202020204" pitchFamily="34" charset="0"/>
                <a:cs typeface="Arial" panose="020B0604020202020204" pitchFamily="34" charset="0"/>
              </a:rPr>
              <a:t>mofetil</a:t>
            </a:r>
            <a:r>
              <a:rPr lang="en-GB" altLang="es-ES" dirty="0" smtClean="0">
                <a:latin typeface="Arial" panose="020B0604020202020204" pitchFamily="34" charset="0"/>
                <a:cs typeface="Arial" panose="020B0604020202020204" pitchFamily="34" charset="0"/>
              </a:rPr>
              <a:t> o </a:t>
            </a:r>
            <a:r>
              <a:rPr lang="en-GB" altLang="es-ES" dirty="0" err="1" smtClean="0">
                <a:latin typeface="Arial" panose="020B0604020202020204" pitchFamily="34" charset="0"/>
                <a:cs typeface="Arial" panose="020B0604020202020204" pitchFamily="34" charset="0"/>
              </a:rPr>
              <a:t>cellcept</a:t>
            </a:r>
            <a:r>
              <a:rPr lang="en-GB" altLang="es-ES" dirty="0" smtClean="0">
                <a:latin typeface="Arial" panose="020B0604020202020204" pitchFamily="34" charset="0"/>
                <a:cs typeface="Arial" panose="020B0604020202020204" pitchFamily="34" charset="0"/>
              </a:rPr>
              <a:t> 1 gr </a:t>
            </a:r>
            <a:r>
              <a:rPr lang="en-GB" altLang="es-ES" dirty="0" err="1" smtClean="0">
                <a:latin typeface="Arial" panose="020B0604020202020204" pitchFamily="34" charset="0"/>
                <a:cs typeface="Arial" panose="020B0604020202020204" pitchFamily="34" charset="0"/>
              </a:rPr>
              <a:t>por</a:t>
            </a:r>
            <a:r>
              <a:rPr lang="en-GB" altLang="es-ES" dirty="0" smtClean="0">
                <a:latin typeface="Arial" panose="020B0604020202020204" pitchFamily="34" charset="0"/>
                <a:cs typeface="Arial" panose="020B0604020202020204" pitchFamily="34" charset="0"/>
              </a:rPr>
              <a:t> </a:t>
            </a:r>
            <a:r>
              <a:rPr lang="en-GB" altLang="es-ES" dirty="0" err="1" smtClean="0">
                <a:latin typeface="Arial" panose="020B0604020202020204" pitchFamily="34" charset="0"/>
                <a:cs typeface="Arial" panose="020B0604020202020204" pitchFamily="34" charset="0"/>
              </a:rPr>
              <a:t>dia</a:t>
            </a:r>
            <a:endParaRPr lang="en-GB" altLang="es-ES" dirty="0" smtClean="0">
              <a:latin typeface="Arial" panose="020B0604020202020204" pitchFamily="34" charset="0"/>
              <a:cs typeface="Arial" panose="020B0604020202020204" pitchFamily="34" charset="0"/>
            </a:endParaRPr>
          </a:p>
        </p:txBody>
      </p:sp>
      <p:pic>
        <p:nvPicPr>
          <p:cNvPr id="576515" name="Picture 2" descr="http://www.tecnofarma.cl/imagenes/pag2/azat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2438" y="268289"/>
            <a:ext cx="2595562" cy="194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96036331"/>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81" name="Rectangle 38"/>
          <p:cNvSpPr>
            <a:spLocks noChangeArrowheads="1"/>
          </p:cNvSpPr>
          <p:nvPr/>
        </p:nvSpPr>
        <p:spPr bwMode="auto">
          <a:xfrm>
            <a:off x="3238501" y="571500"/>
            <a:ext cx="5472113"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miter lim="800000"/>
                <a:headEnd/>
                <a:tailEnd/>
              </a14:hiddenLine>
            </a:ext>
          </a:extLst>
        </p:spPr>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endParaRPr lang="en-GB" altLang="es-ES" sz="2800" b="1">
              <a:solidFill>
                <a:srgbClr val="000000"/>
              </a:solidFill>
            </a:endParaRPr>
          </a:p>
        </p:txBody>
      </p:sp>
      <p:grpSp>
        <p:nvGrpSpPr>
          <p:cNvPr id="2" name="Group 1"/>
          <p:cNvGrpSpPr/>
          <p:nvPr/>
        </p:nvGrpSpPr>
        <p:grpSpPr bwMode="auto">
          <a:xfrm>
            <a:off x="1738282" y="928669"/>
            <a:ext cx="8643998" cy="5786478"/>
            <a:chOff x="288" y="1008"/>
            <a:chExt cx="5184" cy="3183"/>
          </a:xfrm>
          <a:solidFill>
            <a:srgbClr val="FFFF00"/>
          </a:solidFill>
        </p:grpSpPr>
        <p:sp>
          <p:nvSpPr>
            <p:cNvPr id="4" name="Rectangle 2"/>
            <p:cNvSpPr>
              <a:spLocks noChangeArrowheads="1"/>
            </p:cNvSpPr>
            <p:nvPr/>
          </p:nvSpPr>
          <p:spPr bwMode="auto">
            <a:xfrm>
              <a:off x="4176" y="3715"/>
              <a:ext cx="1296" cy="476"/>
            </a:xfrm>
            <a:prstGeom prst="rect">
              <a:avLst/>
            </a:prstGeom>
            <a:ln/>
          </p:spPr>
          <p:style>
            <a:lnRef idx="1">
              <a:schemeClr val="accent6"/>
            </a:lnRef>
            <a:fillRef idx="2">
              <a:schemeClr val="accent6"/>
            </a:fillRef>
            <a:effectRef idx="1">
              <a:schemeClr val="accent6"/>
            </a:effectRef>
            <a:fontRef idx="minor">
              <a:schemeClr val="dk1"/>
            </a:fontRef>
          </p:style>
          <p:txBody>
            <a:bodyPr lIns="90000" tIns="46800" rIns="90000" bIns="46800"/>
            <a:lstStyle/>
            <a:p>
              <a:pPr>
                <a:spcBef>
                  <a:spcPts val="700"/>
                </a:spcBef>
                <a:tabLst>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r>
                <a:rPr lang="en-GB" sz="2800">
                  <a:solidFill>
                    <a:srgbClr val="000000"/>
                  </a:solidFill>
                  <a:latin typeface="Arial" charset="0"/>
                </a:rPr>
                <a:t>4.8</a:t>
              </a:r>
            </a:p>
          </p:txBody>
        </p:sp>
        <p:sp>
          <p:nvSpPr>
            <p:cNvPr id="5" name="Rectangle 3"/>
            <p:cNvSpPr>
              <a:spLocks noChangeArrowheads="1"/>
            </p:cNvSpPr>
            <p:nvPr/>
          </p:nvSpPr>
          <p:spPr bwMode="auto">
            <a:xfrm>
              <a:off x="2880" y="3715"/>
              <a:ext cx="1296" cy="476"/>
            </a:xfrm>
            <a:prstGeom prst="rect">
              <a:avLst/>
            </a:prstGeom>
            <a:ln/>
          </p:spPr>
          <p:style>
            <a:lnRef idx="1">
              <a:schemeClr val="accent6"/>
            </a:lnRef>
            <a:fillRef idx="2">
              <a:schemeClr val="accent6"/>
            </a:fillRef>
            <a:effectRef idx="1">
              <a:schemeClr val="accent6"/>
            </a:effectRef>
            <a:fontRef idx="minor">
              <a:schemeClr val="dk1"/>
            </a:fontRef>
          </p:style>
          <p:txBody>
            <a:bodyPr lIns="90000" tIns="46800" rIns="90000" bIns="46800"/>
            <a:lstStyle/>
            <a:p>
              <a:pPr>
                <a:spcBef>
                  <a:spcPts val="700"/>
                </a:spcBef>
                <a:tabLst>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r>
                <a:rPr lang="en-GB" sz="2800">
                  <a:solidFill>
                    <a:srgbClr val="000000"/>
                  </a:solidFill>
                  <a:latin typeface="Arial" charset="0"/>
                </a:rPr>
                <a:t>4.5</a:t>
              </a:r>
            </a:p>
          </p:txBody>
        </p:sp>
        <p:sp>
          <p:nvSpPr>
            <p:cNvPr id="6" name="Rectangle 4"/>
            <p:cNvSpPr>
              <a:spLocks noChangeArrowheads="1"/>
            </p:cNvSpPr>
            <p:nvPr/>
          </p:nvSpPr>
          <p:spPr bwMode="auto">
            <a:xfrm>
              <a:off x="1584" y="3715"/>
              <a:ext cx="1296" cy="476"/>
            </a:xfrm>
            <a:prstGeom prst="rect">
              <a:avLst/>
            </a:prstGeom>
            <a:ln/>
          </p:spPr>
          <p:style>
            <a:lnRef idx="1">
              <a:schemeClr val="accent6"/>
            </a:lnRef>
            <a:fillRef idx="2">
              <a:schemeClr val="accent6"/>
            </a:fillRef>
            <a:effectRef idx="1">
              <a:schemeClr val="accent6"/>
            </a:effectRef>
            <a:fontRef idx="minor">
              <a:schemeClr val="dk1"/>
            </a:fontRef>
          </p:style>
          <p:txBody>
            <a:bodyPr lIns="90000" tIns="46800" rIns="90000" bIns="46800"/>
            <a:lstStyle/>
            <a:p>
              <a:pPr>
                <a:spcBef>
                  <a:spcPts val="700"/>
                </a:spcBef>
                <a:tabLst>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r>
                <a:rPr lang="en-GB" sz="2800">
                  <a:solidFill>
                    <a:srgbClr val="000000"/>
                  </a:solidFill>
                  <a:latin typeface="Arial" charset="0"/>
                </a:rPr>
                <a:t>10</a:t>
              </a:r>
            </a:p>
          </p:txBody>
        </p:sp>
        <p:sp>
          <p:nvSpPr>
            <p:cNvPr id="7" name="Rectangle 5"/>
            <p:cNvSpPr>
              <a:spLocks noChangeArrowheads="1"/>
            </p:cNvSpPr>
            <p:nvPr/>
          </p:nvSpPr>
          <p:spPr bwMode="auto">
            <a:xfrm>
              <a:off x="288" y="3715"/>
              <a:ext cx="1296" cy="476"/>
            </a:xfrm>
            <a:prstGeom prst="rect">
              <a:avLst/>
            </a:prstGeom>
            <a:ln/>
          </p:spPr>
          <p:style>
            <a:lnRef idx="1">
              <a:schemeClr val="accent6"/>
            </a:lnRef>
            <a:fillRef idx="2">
              <a:schemeClr val="accent6"/>
            </a:fillRef>
            <a:effectRef idx="1">
              <a:schemeClr val="accent6"/>
            </a:effectRef>
            <a:fontRef idx="minor">
              <a:schemeClr val="dk1"/>
            </a:fontRef>
          </p:style>
          <p:txBody>
            <a:bodyPr lIns="90000" tIns="46800" rIns="90000" bIns="46800"/>
            <a:lstStyle/>
            <a:p>
              <a:pPr>
                <a:spcBef>
                  <a:spcPts val="500"/>
                </a:spcBef>
                <a:tabLst>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r>
                <a:rPr lang="en-GB" sz="2000">
                  <a:solidFill>
                    <a:srgbClr val="000000"/>
                  </a:solidFill>
                  <a:latin typeface="Arial" charset="0"/>
                </a:rPr>
                <a:t>Otras G.</a:t>
              </a:r>
            </a:p>
          </p:txBody>
        </p:sp>
        <p:sp>
          <p:nvSpPr>
            <p:cNvPr id="8" name="Rectangle 6"/>
            <p:cNvSpPr>
              <a:spLocks noChangeArrowheads="1"/>
            </p:cNvSpPr>
            <p:nvPr/>
          </p:nvSpPr>
          <p:spPr bwMode="auto">
            <a:xfrm>
              <a:off x="4176" y="3241"/>
              <a:ext cx="1296" cy="474"/>
            </a:xfrm>
            <a:prstGeom prst="rect">
              <a:avLst/>
            </a:prstGeom>
            <a:ln/>
          </p:spPr>
          <p:style>
            <a:lnRef idx="1">
              <a:schemeClr val="accent6"/>
            </a:lnRef>
            <a:fillRef idx="2">
              <a:schemeClr val="accent6"/>
            </a:fillRef>
            <a:effectRef idx="1">
              <a:schemeClr val="accent6"/>
            </a:effectRef>
            <a:fontRef idx="minor">
              <a:schemeClr val="dk1"/>
            </a:fontRef>
          </p:style>
          <p:txBody>
            <a:bodyPr lIns="90000" tIns="46800" rIns="90000" bIns="46800"/>
            <a:lstStyle/>
            <a:p>
              <a:pPr>
                <a:spcBef>
                  <a:spcPts val="700"/>
                </a:spcBef>
                <a:tabLst>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r>
                <a:rPr lang="en-GB" sz="2800">
                  <a:solidFill>
                    <a:srgbClr val="000000"/>
                  </a:solidFill>
                  <a:latin typeface="Arial" charset="0"/>
                </a:rPr>
                <a:t>6.7</a:t>
              </a:r>
            </a:p>
          </p:txBody>
        </p:sp>
        <p:sp>
          <p:nvSpPr>
            <p:cNvPr id="9" name="Rectangle 7"/>
            <p:cNvSpPr>
              <a:spLocks noChangeArrowheads="1"/>
            </p:cNvSpPr>
            <p:nvPr/>
          </p:nvSpPr>
          <p:spPr bwMode="auto">
            <a:xfrm>
              <a:off x="2880" y="3241"/>
              <a:ext cx="1296" cy="474"/>
            </a:xfrm>
            <a:prstGeom prst="rect">
              <a:avLst/>
            </a:prstGeom>
            <a:ln/>
          </p:spPr>
          <p:style>
            <a:lnRef idx="1">
              <a:schemeClr val="accent6"/>
            </a:lnRef>
            <a:fillRef idx="2">
              <a:schemeClr val="accent6"/>
            </a:fillRef>
            <a:effectRef idx="1">
              <a:schemeClr val="accent6"/>
            </a:effectRef>
            <a:fontRef idx="minor">
              <a:schemeClr val="dk1"/>
            </a:fontRef>
          </p:style>
          <p:txBody>
            <a:bodyPr lIns="90000" tIns="46800" rIns="90000" bIns="46800"/>
            <a:lstStyle/>
            <a:p>
              <a:pPr>
                <a:spcBef>
                  <a:spcPts val="700"/>
                </a:spcBef>
                <a:tabLst>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r>
                <a:rPr lang="en-GB" sz="2800">
                  <a:solidFill>
                    <a:srgbClr val="000000"/>
                  </a:solidFill>
                  <a:latin typeface="Arial" charset="0"/>
                </a:rPr>
                <a:t>6.9</a:t>
              </a:r>
            </a:p>
          </p:txBody>
        </p:sp>
        <p:sp>
          <p:nvSpPr>
            <p:cNvPr id="10" name="Rectangle 8"/>
            <p:cNvSpPr>
              <a:spLocks noChangeArrowheads="1"/>
            </p:cNvSpPr>
            <p:nvPr/>
          </p:nvSpPr>
          <p:spPr bwMode="auto">
            <a:xfrm>
              <a:off x="1584" y="3241"/>
              <a:ext cx="1296" cy="474"/>
            </a:xfrm>
            <a:prstGeom prst="rect">
              <a:avLst/>
            </a:prstGeom>
            <a:ln/>
          </p:spPr>
          <p:style>
            <a:lnRef idx="1">
              <a:schemeClr val="accent6"/>
            </a:lnRef>
            <a:fillRef idx="2">
              <a:schemeClr val="accent6"/>
            </a:fillRef>
            <a:effectRef idx="1">
              <a:schemeClr val="accent6"/>
            </a:effectRef>
            <a:fontRef idx="minor">
              <a:schemeClr val="dk1"/>
            </a:fontRef>
          </p:style>
          <p:txBody>
            <a:bodyPr lIns="90000" tIns="46800" rIns="90000" bIns="46800"/>
            <a:lstStyle/>
            <a:p>
              <a:pPr>
                <a:spcBef>
                  <a:spcPts val="700"/>
                </a:spcBef>
                <a:tabLst>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r>
                <a:rPr lang="en-GB" sz="2800">
                  <a:solidFill>
                    <a:srgbClr val="000000"/>
                  </a:solidFill>
                  <a:latin typeface="Arial" charset="0"/>
                </a:rPr>
                <a:t>3.6</a:t>
              </a:r>
            </a:p>
          </p:txBody>
        </p:sp>
        <p:sp>
          <p:nvSpPr>
            <p:cNvPr id="11" name="Rectangle 9"/>
            <p:cNvSpPr>
              <a:spLocks noChangeArrowheads="1"/>
            </p:cNvSpPr>
            <p:nvPr/>
          </p:nvSpPr>
          <p:spPr bwMode="auto">
            <a:xfrm>
              <a:off x="288" y="3241"/>
              <a:ext cx="1296" cy="474"/>
            </a:xfrm>
            <a:prstGeom prst="rect">
              <a:avLst/>
            </a:prstGeom>
            <a:ln/>
          </p:spPr>
          <p:style>
            <a:lnRef idx="1">
              <a:schemeClr val="accent6"/>
            </a:lnRef>
            <a:fillRef idx="2">
              <a:schemeClr val="accent6"/>
            </a:fillRef>
            <a:effectRef idx="1">
              <a:schemeClr val="accent6"/>
            </a:effectRef>
            <a:fontRef idx="minor">
              <a:schemeClr val="dk1"/>
            </a:fontRef>
          </p:style>
          <p:txBody>
            <a:bodyPr lIns="90000" tIns="46800" rIns="90000" bIns="46800"/>
            <a:lstStyle/>
            <a:p>
              <a:pPr>
                <a:spcBef>
                  <a:spcPts val="500"/>
                </a:spcBef>
                <a:tabLst>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r>
                <a:rPr lang="en-GB" sz="2000">
                  <a:solidFill>
                    <a:srgbClr val="000000"/>
                  </a:solidFill>
                  <a:latin typeface="Arial" charset="0"/>
                </a:rPr>
                <a:t>G.mesangiocapilar</a:t>
              </a:r>
            </a:p>
          </p:txBody>
        </p:sp>
        <p:sp>
          <p:nvSpPr>
            <p:cNvPr id="12" name="Rectangle 10"/>
            <p:cNvSpPr>
              <a:spLocks noChangeArrowheads="1"/>
            </p:cNvSpPr>
            <p:nvPr/>
          </p:nvSpPr>
          <p:spPr bwMode="auto">
            <a:xfrm>
              <a:off x="4176" y="2766"/>
              <a:ext cx="1296" cy="475"/>
            </a:xfrm>
            <a:prstGeom prst="rect">
              <a:avLst/>
            </a:prstGeom>
            <a:ln/>
          </p:spPr>
          <p:style>
            <a:lnRef idx="1">
              <a:schemeClr val="accent6"/>
            </a:lnRef>
            <a:fillRef idx="2">
              <a:schemeClr val="accent6"/>
            </a:fillRef>
            <a:effectRef idx="1">
              <a:schemeClr val="accent6"/>
            </a:effectRef>
            <a:fontRef idx="minor">
              <a:schemeClr val="dk1"/>
            </a:fontRef>
          </p:style>
          <p:txBody>
            <a:bodyPr lIns="90000" tIns="46800" rIns="90000" bIns="46800"/>
            <a:lstStyle/>
            <a:p>
              <a:pPr>
                <a:spcBef>
                  <a:spcPts val="700"/>
                </a:spcBef>
                <a:tabLst>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r>
                <a:rPr lang="en-GB" sz="2800">
                  <a:solidFill>
                    <a:srgbClr val="000000"/>
                  </a:solidFill>
                  <a:latin typeface="Arial" charset="0"/>
                </a:rPr>
                <a:t>29.7</a:t>
              </a:r>
            </a:p>
          </p:txBody>
        </p:sp>
        <p:sp>
          <p:nvSpPr>
            <p:cNvPr id="13" name="Rectangle 11"/>
            <p:cNvSpPr>
              <a:spLocks noChangeArrowheads="1"/>
            </p:cNvSpPr>
            <p:nvPr/>
          </p:nvSpPr>
          <p:spPr bwMode="auto">
            <a:xfrm>
              <a:off x="2880" y="2766"/>
              <a:ext cx="1296" cy="475"/>
            </a:xfrm>
            <a:prstGeom prst="rect">
              <a:avLst/>
            </a:prstGeom>
            <a:ln/>
          </p:spPr>
          <p:style>
            <a:lnRef idx="1">
              <a:schemeClr val="accent6"/>
            </a:lnRef>
            <a:fillRef idx="2">
              <a:schemeClr val="accent6"/>
            </a:fillRef>
            <a:effectRef idx="1">
              <a:schemeClr val="accent6"/>
            </a:effectRef>
            <a:fontRef idx="minor">
              <a:schemeClr val="dk1"/>
            </a:fontRef>
          </p:style>
          <p:txBody>
            <a:bodyPr lIns="90000" tIns="46800" rIns="90000" bIns="46800"/>
            <a:lstStyle/>
            <a:p>
              <a:pPr>
                <a:spcBef>
                  <a:spcPts val="700"/>
                </a:spcBef>
                <a:tabLst>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r>
                <a:rPr lang="en-GB" sz="2800">
                  <a:solidFill>
                    <a:srgbClr val="000000"/>
                  </a:solidFill>
                  <a:latin typeface="Arial" charset="0"/>
                </a:rPr>
                <a:t>23.1</a:t>
              </a:r>
            </a:p>
          </p:txBody>
        </p:sp>
        <p:sp>
          <p:nvSpPr>
            <p:cNvPr id="14" name="Rectangle 12"/>
            <p:cNvSpPr>
              <a:spLocks noChangeArrowheads="1"/>
            </p:cNvSpPr>
            <p:nvPr/>
          </p:nvSpPr>
          <p:spPr bwMode="auto">
            <a:xfrm>
              <a:off x="1584" y="2766"/>
              <a:ext cx="1296" cy="475"/>
            </a:xfrm>
            <a:prstGeom prst="rect">
              <a:avLst/>
            </a:prstGeom>
            <a:ln/>
          </p:spPr>
          <p:style>
            <a:lnRef idx="1">
              <a:schemeClr val="accent6"/>
            </a:lnRef>
            <a:fillRef idx="2">
              <a:schemeClr val="accent6"/>
            </a:fillRef>
            <a:effectRef idx="1">
              <a:schemeClr val="accent6"/>
            </a:effectRef>
            <a:fontRef idx="minor">
              <a:schemeClr val="dk1"/>
            </a:fontRef>
          </p:style>
          <p:txBody>
            <a:bodyPr lIns="90000" tIns="46800" rIns="90000" bIns="46800"/>
            <a:lstStyle/>
            <a:p>
              <a:pPr>
                <a:spcBef>
                  <a:spcPts val="700"/>
                </a:spcBef>
                <a:tabLst>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r>
                <a:rPr lang="en-GB" sz="2800">
                  <a:solidFill>
                    <a:srgbClr val="000000"/>
                  </a:solidFill>
                  <a:latin typeface="Arial" charset="0"/>
                </a:rPr>
                <a:t>4.5</a:t>
              </a:r>
            </a:p>
          </p:txBody>
        </p:sp>
        <p:sp>
          <p:nvSpPr>
            <p:cNvPr id="15" name="Rectangle 13"/>
            <p:cNvSpPr>
              <a:spLocks noChangeArrowheads="1"/>
            </p:cNvSpPr>
            <p:nvPr/>
          </p:nvSpPr>
          <p:spPr bwMode="auto">
            <a:xfrm>
              <a:off x="288" y="2766"/>
              <a:ext cx="1296" cy="475"/>
            </a:xfrm>
            <a:prstGeom prst="rect">
              <a:avLst/>
            </a:prstGeom>
            <a:ln/>
          </p:spPr>
          <p:style>
            <a:lnRef idx="1">
              <a:schemeClr val="accent6"/>
            </a:lnRef>
            <a:fillRef idx="2">
              <a:schemeClr val="accent6"/>
            </a:fillRef>
            <a:effectRef idx="1">
              <a:schemeClr val="accent6"/>
            </a:effectRef>
            <a:fontRef idx="minor">
              <a:schemeClr val="dk1"/>
            </a:fontRef>
          </p:style>
          <p:txBody>
            <a:bodyPr lIns="90000" tIns="46800" rIns="90000" bIns="46800"/>
            <a:lstStyle/>
            <a:p>
              <a:pPr>
                <a:spcBef>
                  <a:spcPts val="500"/>
                </a:spcBef>
                <a:tabLst>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r>
                <a:rPr lang="en-GB" sz="2000">
                  <a:solidFill>
                    <a:srgbClr val="000000"/>
                  </a:solidFill>
                  <a:latin typeface="Arial" charset="0"/>
                </a:rPr>
                <a:t>G. membranosa</a:t>
              </a:r>
            </a:p>
          </p:txBody>
        </p:sp>
        <p:sp>
          <p:nvSpPr>
            <p:cNvPr id="16" name="Rectangle 14"/>
            <p:cNvSpPr>
              <a:spLocks noChangeArrowheads="1"/>
            </p:cNvSpPr>
            <p:nvPr/>
          </p:nvSpPr>
          <p:spPr bwMode="auto">
            <a:xfrm>
              <a:off x="4176" y="2290"/>
              <a:ext cx="1296" cy="476"/>
            </a:xfrm>
            <a:prstGeom prst="rect">
              <a:avLst/>
            </a:prstGeom>
            <a:ln/>
          </p:spPr>
          <p:style>
            <a:lnRef idx="1">
              <a:schemeClr val="accent6"/>
            </a:lnRef>
            <a:fillRef idx="2">
              <a:schemeClr val="accent6"/>
            </a:fillRef>
            <a:effectRef idx="1">
              <a:schemeClr val="accent6"/>
            </a:effectRef>
            <a:fontRef idx="minor">
              <a:schemeClr val="dk1"/>
            </a:fontRef>
          </p:style>
          <p:txBody>
            <a:bodyPr lIns="90000" tIns="46800" rIns="90000" bIns="46800"/>
            <a:lstStyle/>
            <a:p>
              <a:pPr>
                <a:spcBef>
                  <a:spcPts val="700"/>
                </a:spcBef>
                <a:tabLst>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r>
                <a:rPr lang="en-GB" sz="2800">
                  <a:solidFill>
                    <a:srgbClr val="000000"/>
                  </a:solidFill>
                  <a:latin typeface="Arial" charset="0"/>
                </a:rPr>
                <a:t>10.3</a:t>
              </a:r>
            </a:p>
          </p:txBody>
        </p:sp>
        <p:sp>
          <p:nvSpPr>
            <p:cNvPr id="17" name="Rectangle 15"/>
            <p:cNvSpPr>
              <a:spLocks noChangeArrowheads="1"/>
            </p:cNvSpPr>
            <p:nvPr/>
          </p:nvSpPr>
          <p:spPr bwMode="auto">
            <a:xfrm>
              <a:off x="2880" y="2290"/>
              <a:ext cx="1296" cy="476"/>
            </a:xfrm>
            <a:prstGeom prst="rect">
              <a:avLst/>
            </a:prstGeom>
            <a:ln/>
          </p:spPr>
          <p:style>
            <a:lnRef idx="1">
              <a:schemeClr val="accent6"/>
            </a:lnRef>
            <a:fillRef idx="2">
              <a:schemeClr val="accent6"/>
            </a:fillRef>
            <a:effectRef idx="1">
              <a:schemeClr val="accent6"/>
            </a:effectRef>
            <a:fontRef idx="minor">
              <a:schemeClr val="dk1"/>
            </a:fontRef>
          </p:style>
          <p:txBody>
            <a:bodyPr lIns="90000" tIns="46800" rIns="90000" bIns="46800"/>
            <a:lstStyle/>
            <a:p>
              <a:pPr>
                <a:spcBef>
                  <a:spcPts val="700"/>
                </a:spcBef>
                <a:tabLst>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r>
                <a:rPr lang="en-GB" sz="2800">
                  <a:solidFill>
                    <a:srgbClr val="000000"/>
                  </a:solidFill>
                  <a:latin typeface="Arial" charset="0"/>
                </a:rPr>
                <a:t>13.7</a:t>
              </a:r>
            </a:p>
          </p:txBody>
        </p:sp>
        <p:sp>
          <p:nvSpPr>
            <p:cNvPr id="18" name="Rectangle 16"/>
            <p:cNvSpPr>
              <a:spLocks noChangeArrowheads="1"/>
            </p:cNvSpPr>
            <p:nvPr/>
          </p:nvSpPr>
          <p:spPr bwMode="auto">
            <a:xfrm>
              <a:off x="1584" y="2290"/>
              <a:ext cx="1296" cy="476"/>
            </a:xfrm>
            <a:prstGeom prst="rect">
              <a:avLst/>
            </a:prstGeom>
            <a:ln/>
          </p:spPr>
          <p:style>
            <a:lnRef idx="1">
              <a:schemeClr val="accent6"/>
            </a:lnRef>
            <a:fillRef idx="2">
              <a:schemeClr val="accent6"/>
            </a:fillRef>
            <a:effectRef idx="1">
              <a:schemeClr val="accent6"/>
            </a:effectRef>
            <a:fontRef idx="minor">
              <a:schemeClr val="dk1"/>
            </a:fontRef>
          </p:style>
          <p:txBody>
            <a:bodyPr lIns="90000" tIns="46800" rIns="90000" bIns="46800"/>
            <a:lstStyle/>
            <a:p>
              <a:pPr>
                <a:spcBef>
                  <a:spcPts val="700"/>
                </a:spcBef>
                <a:tabLst>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r>
                <a:rPr lang="en-GB" sz="2800">
                  <a:solidFill>
                    <a:srgbClr val="000000"/>
                  </a:solidFill>
                  <a:latin typeface="Arial" charset="0"/>
                </a:rPr>
                <a:t>26.8</a:t>
              </a:r>
            </a:p>
          </p:txBody>
        </p:sp>
        <p:sp>
          <p:nvSpPr>
            <p:cNvPr id="19" name="Rectangle 17"/>
            <p:cNvSpPr>
              <a:spLocks noChangeArrowheads="1"/>
            </p:cNvSpPr>
            <p:nvPr/>
          </p:nvSpPr>
          <p:spPr bwMode="auto">
            <a:xfrm>
              <a:off x="288" y="2290"/>
              <a:ext cx="1296" cy="476"/>
            </a:xfrm>
            <a:prstGeom prst="rect">
              <a:avLst/>
            </a:prstGeom>
            <a:ln/>
          </p:spPr>
          <p:style>
            <a:lnRef idx="1">
              <a:schemeClr val="accent6"/>
            </a:lnRef>
            <a:fillRef idx="2">
              <a:schemeClr val="accent6"/>
            </a:fillRef>
            <a:effectRef idx="1">
              <a:schemeClr val="accent6"/>
            </a:effectRef>
            <a:fontRef idx="minor">
              <a:schemeClr val="dk1"/>
            </a:fontRef>
          </p:style>
          <p:txBody>
            <a:bodyPr lIns="90000" tIns="46800" rIns="90000" bIns="46800"/>
            <a:lstStyle/>
            <a:p>
              <a:pPr>
                <a:spcBef>
                  <a:spcPts val="500"/>
                </a:spcBef>
                <a:tabLst>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r>
                <a:rPr lang="en-GB" sz="2000">
                  <a:solidFill>
                    <a:srgbClr val="000000"/>
                  </a:solidFill>
                  <a:latin typeface="Arial" charset="0"/>
                </a:rPr>
                <a:t>G.Esclerosante y focal</a:t>
              </a:r>
            </a:p>
          </p:txBody>
        </p:sp>
        <p:sp>
          <p:nvSpPr>
            <p:cNvPr id="20" name="Rectangle 18"/>
            <p:cNvSpPr>
              <a:spLocks noChangeArrowheads="1"/>
            </p:cNvSpPr>
            <p:nvPr/>
          </p:nvSpPr>
          <p:spPr bwMode="auto">
            <a:xfrm>
              <a:off x="4176" y="1657"/>
              <a:ext cx="1296" cy="633"/>
            </a:xfrm>
            <a:prstGeom prst="rect">
              <a:avLst/>
            </a:prstGeom>
            <a:ln/>
          </p:spPr>
          <p:style>
            <a:lnRef idx="1">
              <a:schemeClr val="accent6"/>
            </a:lnRef>
            <a:fillRef idx="2">
              <a:schemeClr val="accent6"/>
            </a:fillRef>
            <a:effectRef idx="1">
              <a:schemeClr val="accent6"/>
            </a:effectRef>
            <a:fontRef idx="minor">
              <a:schemeClr val="dk1"/>
            </a:fontRef>
          </p:style>
          <p:txBody>
            <a:bodyPr lIns="90000" tIns="46800" rIns="90000" bIns="46800"/>
            <a:lstStyle/>
            <a:p>
              <a:pPr>
                <a:spcBef>
                  <a:spcPts val="700"/>
                </a:spcBef>
                <a:tabLst>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r>
                <a:rPr lang="en-GB" sz="2800">
                  <a:solidFill>
                    <a:srgbClr val="000000"/>
                  </a:solidFill>
                  <a:latin typeface="Arial" charset="0"/>
                </a:rPr>
                <a:t>11.9</a:t>
              </a:r>
            </a:p>
          </p:txBody>
        </p:sp>
        <p:sp>
          <p:nvSpPr>
            <p:cNvPr id="21" name="Rectangle 19"/>
            <p:cNvSpPr>
              <a:spLocks noChangeArrowheads="1"/>
            </p:cNvSpPr>
            <p:nvPr/>
          </p:nvSpPr>
          <p:spPr bwMode="auto">
            <a:xfrm>
              <a:off x="2880" y="1657"/>
              <a:ext cx="1296" cy="633"/>
            </a:xfrm>
            <a:prstGeom prst="rect">
              <a:avLst/>
            </a:prstGeom>
            <a:ln/>
          </p:spPr>
          <p:style>
            <a:lnRef idx="1">
              <a:schemeClr val="accent6"/>
            </a:lnRef>
            <a:fillRef idx="2">
              <a:schemeClr val="accent6"/>
            </a:fillRef>
            <a:effectRef idx="1">
              <a:schemeClr val="accent6"/>
            </a:effectRef>
            <a:fontRef idx="minor">
              <a:schemeClr val="dk1"/>
            </a:fontRef>
          </p:style>
          <p:txBody>
            <a:bodyPr lIns="90000" tIns="46800" rIns="90000" bIns="46800"/>
            <a:lstStyle/>
            <a:p>
              <a:pPr>
                <a:spcBef>
                  <a:spcPts val="700"/>
                </a:spcBef>
                <a:tabLst>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r>
                <a:rPr lang="en-GB" sz="2800">
                  <a:solidFill>
                    <a:srgbClr val="000000"/>
                  </a:solidFill>
                  <a:latin typeface="Arial" charset="0"/>
                </a:rPr>
                <a:t>15.8</a:t>
              </a:r>
            </a:p>
          </p:txBody>
        </p:sp>
        <p:sp>
          <p:nvSpPr>
            <p:cNvPr id="22" name="Rectangle 20"/>
            <p:cNvSpPr>
              <a:spLocks noChangeArrowheads="1"/>
            </p:cNvSpPr>
            <p:nvPr/>
          </p:nvSpPr>
          <p:spPr bwMode="auto">
            <a:xfrm>
              <a:off x="1584" y="1657"/>
              <a:ext cx="1296" cy="633"/>
            </a:xfrm>
            <a:prstGeom prst="rect">
              <a:avLst/>
            </a:prstGeom>
            <a:ln/>
          </p:spPr>
          <p:style>
            <a:lnRef idx="1">
              <a:schemeClr val="accent6"/>
            </a:lnRef>
            <a:fillRef idx="2">
              <a:schemeClr val="accent6"/>
            </a:fillRef>
            <a:effectRef idx="1">
              <a:schemeClr val="accent6"/>
            </a:effectRef>
            <a:fontRef idx="minor">
              <a:schemeClr val="dk1"/>
            </a:fontRef>
          </p:style>
          <p:txBody>
            <a:bodyPr lIns="90000" tIns="46800" rIns="90000" bIns="46800"/>
            <a:lstStyle/>
            <a:p>
              <a:pPr>
                <a:spcBef>
                  <a:spcPts val="700"/>
                </a:spcBef>
                <a:tabLst>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r>
                <a:rPr lang="en-GB" sz="2800">
                  <a:solidFill>
                    <a:srgbClr val="000000"/>
                  </a:solidFill>
                  <a:latin typeface="Arial" charset="0"/>
                </a:rPr>
                <a:t>40.5</a:t>
              </a:r>
            </a:p>
          </p:txBody>
        </p:sp>
        <p:sp>
          <p:nvSpPr>
            <p:cNvPr id="23" name="Rectangle 21"/>
            <p:cNvSpPr>
              <a:spLocks noChangeArrowheads="1"/>
            </p:cNvSpPr>
            <p:nvPr/>
          </p:nvSpPr>
          <p:spPr bwMode="auto">
            <a:xfrm>
              <a:off x="288" y="1657"/>
              <a:ext cx="1296" cy="633"/>
            </a:xfrm>
            <a:prstGeom prst="rect">
              <a:avLst/>
            </a:prstGeom>
            <a:ln/>
          </p:spPr>
          <p:style>
            <a:lnRef idx="1">
              <a:schemeClr val="accent6"/>
            </a:lnRef>
            <a:fillRef idx="2">
              <a:schemeClr val="accent6"/>
            </a:fillRef>
            <a:effectRef idx="1">
              <a:schemeClr val="accent6"/>
            </a:effectRef>
            <a:fontRef idx="minor">
              <a:schemeClr val="dk1"/>
            </a:fontRef>
          </p:style>
          <p:txBody>
            <a:bodyPr lIns="90000" tIns="46800" rIns="90000" bIns="46800"/>
            <a:lstStyle/>
            <a:p>
              <a:pPr>
                <a:spcBef>
                  <a:spcPts val="500"/>
                </a:spcBef>
                <a:tabLst>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r>
                <a:rPr lang="en-GB" sz="2000" dirty="0">
                  <a:solidFill>
                    <a:srgbClr val="000000"/>
                  </a:solidFill>
                  <a:latin typeface="Arial" charset="0"/>
                </a:rPr>
                <a:t>Nefropatia de cambios mínimos</a:t>
              </a:r>
            </a:p>
          </p:txBody>
        </p:sp>
        <p:sp>
          <p:nvSpPr>
            <p:cNvPr id="24" name="Rectangle 22"/>
            <p:cNvSpPr>
              <a:spLocks noChangeArrowheads="1"/>
            </p:cNvSpPr>
            <p:nvPr/>
          </p:nvSpPr>
          <p:spPr bwMode="auto">
            <a:xfrm>
              <a:off x="4176" y="1008"/>
              <a:ext cx="1296" cy="649"/>
            </a:xfrm>
            <a:prstGeom prst="rect">
              <a:avLst/>
            </a:prstGeom>
            <a:ln/>
          </p:spPr>
          <p:style>
            <a:lnRef idx="1">
              <a:schemeClr val="accent6"/>
            </a:lnRef>
            <a:fillRef idx="2">
              <a:schemeClr val="accent6"/>
            </a:fillRef>
            <a:effectRef idx="1">
              <a:schemeClr val="accent6"/>
            </a:effectRef>
            <a:fontRef idx="minor">
              <a:schemeClr val="dk1"/>
            </a:fontRef>
          </p:style>
          <p:txBody>
            <a:bodyPr lIns="90000" tIns="46800" rIns="90000" bIns="46800"/>
            <a:lstStyle/>
            <a:p>
              <a:pPr>
                <a:spcBef>
                  <a:spcPts val="700"/>
                </a:spcBef>
                <a:tabLst>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r>
                <a:rPr lang="en-GB" sz="2800" dirty="0" err="1">
                  <a:solidFill>
                    <a:srgbClr val="000000"/>
                  </a:solidFill>
                  <a:latin typeface="Arial" charset="0"/>
                </a:rPr>
                <a:t>Ancianos</a:t>
              </a:r>
              <a:endParaRPr lang="en-GB" sz="2800" dirty="0">
                <a:solidFill>
                  <a:srgbClr val="000000"/>
                </a:solidFill>
                <a:latin typeface="Arial" charset="0"/>
              </a:endParaRPr>
            </a:p>
            <a:p>
              <a:pPr>
                <a:spcBef>
                  <a:spcPts val="700"/>
                </a:spcBef>
                <a:tabLst>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r>
                <a:rPr lang="en-GB" sz="2800" dirty="0">
                  <a:solidFill>
                    <a:srgbClr val="000000"/>
                  </a:solidFill>
                  <a:latin typeface="Arial" charset="0"/>
                </a:rPr>
                <a:t>(&gt;65)‏</a:t>
              </a:r>
            </a:p>
          </p:txBody>
        </p:sp>
        <p:sp>
          <p:nvSpPr>
            <p:cNvPr id="25" name="Rectangle 23"/>
            <p:cNvSpPr>
              <a:spLocks noChangeArrowheads="1"/>
            </p:cNvSpPr>
            <p:nvPr/>
          </p:nvSpPr>
          <p:spPr bwMode="auto">
            <a:xfrm>
              <a:off x="2880" y="1008"/>
              <a:ext cx="1296" cy="649"/>
            </a:xfrm>
            <a:prstGeom prst="rect">
              <a:avLst/>
            </a:prstGeom>
            <a:ln/>
          </p:spPr>
          <p:style>
            <a:lnRef idx="1">
              <a:schemeClr val="accent6"/>
            </a:lnRef>
            <a:fillRef idx="2">
              <a:schemeClr val="accent6"/>
            </a:fillRef>
            <a:effectRef idx="1">
              <a:schemeClr val="accent6"/>
            </a:effectRef>
            <a:fontRef idx="minor">
              <a:schemeClr val="dk1"/>
            </a:fontRef>
          </p:style>
          <p:txBody>
            <a:bodyPr lIns="90000" tIns="46800" rIns="90000" bIns="46800"/>
            <a:lstStyle/>
            <a:p>
              <a:pPr>
                <a:spcBef>
                  <a:spcPts val="700"/>
                </a:spcBef>
                <a:tabLst>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r>
                <a:rPr lang="en-GB" sz="2800">
                  <a:solidFill>
                    <a:srgbClr val="000000"/>
                  </a:solidFill>
                  <a:latin typeface="Arial" charset="0"/>
                </a:rPr>
                <a:t>Adultos</a:t>
              </a:r>
            </a:p>
            <a:p>
              <a:pPr>
                <a:spcBef>
                  <a:spcPts val="700"/>
                </a:spcBef>
                <a:tabLst>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r>
                <a:rPr lang="en-GB" sz="2800">
                  <a:solidFill>
                    <a:srgbClr val="000000"/>
                  </a:solidFill>
                  <a:latin typeface="Arial" charset="0"/>
                </a:rPr>
                <a:t>(15-65ª)‏</a:t>
              </a:r>
            </a:p>
          </p:txBody>
        </p:sp>
        <p:sp>
          <p:nvSpPr>
            <p:cNvPr id="26" name="Rectangle 24"/>
            <p:cNvSpPr>
              <a:spLocks noChangeArrowheads="1"/>
            </p:cNvSpPr>
            <p:nvPr/>
          </p:nvSpPr>
          <p:spPr bwMode="auto">
            <a:xfrm>
              <a:off x="1584" y="1008"/>
              <a:ext cx="1296" cy="649"/>
            </a:xfrm>
            <a:prstGeom prst="rect">
              <a:avLst/>
            </a:prstGeom>
            <a:ln/>
          </p:spPr>
          <p:style>
            <a:lnRef idx="1">
              <a:schemeClr val="accent6"/>
            </a:lnRef>
            <a:fillRef idx="2">
              <a:schemeClr val="accent6"/>
            </a:fillRef>
            <a:effectRef idx="1">
              <a:schemeClr val="accent6"/>
            </a:effectRef>
            <a:fontRef idx="minor">
              <a:schemeClr val="dk1"/>
            </a:fontRef>
          </p:style>
          <p:txBody>
            <a:bodyPr lIns="90000" tIns="46800" rIns="90000" bIns="46800"/>
            <a:lstStyle/>
            <a:p>
              <a:pPr>
                <a:spcBef>
                  <a:spcPts val="700"/>
                </a:spcBef>
                <a:tabLst>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r>
                <a:rPr lang="en-GB" sz="2800">
                  <a:solidFill>
                    <a:srgbClr val="000000"/>
                  </a:solidFill>
                  <a:latin typeface="Arial" charset="0"/>
                </a:rPr>
                <a:t>Niños(&lt;15)‏</a:t>
              </a:r>
            </a:p>
            <a:p>
              <a:pPr>
                <a:spcBef>
                  <a:spcPts val="700"/>
                </a:spcBef>
                <a:tabLst>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endParaRPr lang="en-GB" sz="2800">
                <a:solidFill>
                  <a:srgbClr val="000000"/>
                </a:solidFill>
                <a:latin typeface="Arial" charset="0"/>
              </a:endParaRPr>
            </a:p>
          </p:txBody>
        </p:sp>
        <p:sp>
          <p:nvSpPr>
            <p:cNvPr id="27" name="Rectangle 25"/>
            <p:cNvSpPr>
              <a:spLocks noChangeArrowheads="1"/>
            </p:cNvSpPr>
            <p:nvPr/>
          </p:nvSpPr>
          <p:spPr bwMode="auto">
            <a:xfrm>
              <a:off x="288" y="1008"/>
              <a:ext cx="1296" cy="649"/>
            </a:xfrm>
            <a:prstGeom prst="rect">
              <a:avLst/>
            </a:prstGeom>
            <a:ln/>
          </p:spPr>
          <p:style>
            <a:lnRef idx="1">
              <a:schemeClr val="accent6"/>
            </a:lnRef>
            <a:fillRef idx="2">
              <a:schemeClr val="accent6"/>
            </a:fillRef>
            <a:effectRef idx="1">
              <a:schemeClr val="accent6"/>
            </a:effectRef>
            <a:fontRef idx="minor">
              <a:schemeClr val="dk1"/>
            </a:fontRef>
          </p:style>
          <p:txBody>
            <a:bodyPr wrap="none" anchor="ctr"/>
            <a:lstStyle/>
            <a:p>
              <a:pPr>
                <a:defRPr/>
              </a:pPr>
              <a:endParaRPr lang="es-ES"/>
            </a:p>
          </p:txBody>
        </p:sp>
        <p:sp>
          <p:nvSpPr>
            <p:cNvPr id="28" name="Line 26"/>
            <p:cNvSpPr>
              <a:spLocks noChangeShapeType="1"/>
            </p:cNvSpPr>
            <p:nvPr/>
          </p:nvSpPr>
          <p:spPr bwMode="auto">
            <a:xfrm>
              <a:off x="288" y="1008"/>
              <a:ext cx="5184" cy="1"/>
            </a:xfrm>
            <a:prstGeom prst="line">
              <a:avLst/>
            </a:prstGeom>
            <a:ln/>
          </p:spPr>
          <p:style>
            <a:lnRef idx="1">
              <a:schemeClr val="accent6"/>
            </a:lnRef>
            <a:fillRef idx="2">
              <a:schemeClr val="accent6"/>
            </a:fillRef>
            <a:effectRef idx="1">
              <a:schemeClr val="accent6"/>
            </a:effectRef>
            <a:fontRef idx="minor">
              <a:schemeClr val="dk1"/>
            </a:fontRef>
          </p:style>
          <p:txBody>
            <a:bodyPr/>
            <a:lstStyle/>
            <a:p>
              <a:pPr>
                <a:defRPr/>
              </a:pPr>
              <a:endParaRPr lang="es-ES"/>
            </a:p>
          </p:txBody>
        </p:sp>
        <p:sp>
          <p:nvSpPr>
            <p:cNvPr id="29" name="Line 27"/>
            <p:cNvSpPr>
              <a:spLocks noChangeShapeType="1"/>
            </p:cNvSpPr>
            <p:nvPr/>
          </p:nvSpPr>
          <p:spPr bwMode="auto">
            <a:xfrm>
              <a:off x="288" y="1657"/>
              <a:ext cx="5184" cy="1"/>
            </a:xfrm>
            <a:prstGeom prst="line">
              <a:avLst/>
            </a:prstGeom>
            <a:ln/>
          </p:spPr>
          <p:style>
            <a:lnRef idx="1">
              <a:schemeClr val="accent6"/>
            </a:lnRef>
            <a:fillRef idx="2">
              <a:schemeClr val="accent6"/>
            </a:fillRef>
            <a:effectRef idx="1">
              <a:schemeClr val="accent6"/>
            </a:effectRef>
            <a:fontRef idx="minor">
              <a:schemeClr val="dk1"/>
            </a:fontRef>
          </p:style>
          <p:txBody>
            <a:bodyPr/>
            <a:lstStyle/>
            <a:p>
              <a:pPr>
                <a:defRPr/>
              </a:pPr>
              <a:endParaRPr lang="es-ES"/>
            </a:p>
          </p:txBody>
        </p:sp>
        <p:sp>
          <p:nvSpPr>
            <p:cNvPr id="30" name="Line 28"/>
            <p:cNvSpPr>
              <a:spLocks noChangeShapeType="1"/>
            </p:cNvSpPr>
            <p:nvPr/>
          </p:nvSpPr>
          <p:spPr bwMode="auto">
            <a:xfrm>
              <a:off x="288" y="2290"/>
              <a:ext cx="5184" cy="1"/>
            </a:xfrm>
            <a:prstGeom prst="line">
              <a:avLst/>
            </a:prstGeom>
            <a:ln/>
          </p:spPr>
          <p:style>
            <a:lnRef idx="1">
              <a:schemeClr val="accent6"/>
            </a:lnRef>
            <a:fillRef idx="2">
              <a:schemeClr val="accent6"/>
            </a:fillRef>
            <a:effectRef idx="1">
              <a:schemeClr val="accent6"/>
            </a:effectRef>
            <a:fontRef idx="minor">
              <a:schemeClr val="dk1"/>
            </a:fontRef>
          </p:style>
          <p:txBody>
            <a:bodyPr/>
            <a:lstStyle/>
            <a:p>
              <a:pPr>
                <a:defRPr/>
              </a:pPr>
              <a:endParaRPr lang="es-ES"/>
            </a:p>
          </p:txBody>
        </p:sp>
        <p:sp>
          <p:nvSpPr>
            <p:cNvPr id="31" name="Line 29"/>
            <p:cNvSpPr>
              <a:spLocks noChangeShapeType="1"/>
            </p:cNvSpPr>
            <p:nvPr/>
          </p:nvSpPr>
          <p:spPr bwMode="auto">
            <a:xfrm>
              <a:off x="288" y="2766"/>
              <a:ext cx="5184" cy="1"/>
            </a:xfrm>
            <a:prstGeom prst="line">
              <a:avLst/>
            </a:prstGeom>
            <a:ln/>
          </p:spPr>
          <p:style>
            <a:lnRef idx="1">
              <a:schemeClr val="accent6"/>
            </a:lnRef>
            <a:fillRef idx="2">
              <a:schemeClr val="accent6"/>
            </a:fillRef>
            <a:effectRef idx="1">
              <a:schemeClr val="accent6"/>
            </a:effectRef>
            <a:fontRef idx="minor">
              <a:schemeClr val="dk1"/>
            </a:fontRef>
          </p:style>
          <p:txBody>
            <a:bodyPr/>
            <a:lstStyle/>
            <a:p>
              <a:pPr>
                <a:defRPr/>
              </a:pPr>
              <a:endParaRPr lang="es-ES"/>
            </a:p>
          </p:txBody>
        </p:sp>
        <p:sp>
          <p:nvSpPr>
            <p:cNvPr id="32" name="Line 30"/>
            <p:cNvSpPr>
              <a:spLocks noChangeShapeType="1"/>
            </p:cNvSpPr>
            <p:nvPr/>
          </p:nvSpPr>
          <p:spPr bwMode="auto">
            <a:xfrm>
              <a:off x="288" y="3241"/>
              <a:ext cx="5184" cy="1"/>
            </a:xfrm>
            <a:prstGeom prst="line">
              <a:avLst/>
            </a:prstGeom>
            <a:ln/>
          </p:spPr>
          <p:style>
            <a:lnRef idx="1">
              <a:schemeClr val="accent6"/>
            </a:lnRef>
            <a:fillRef idx="2">
              <a:schemeClr val="accent6"/>
            </a:fillRef>
            <a:effectRef idx="1">
              <a:schemeClr val="accent6"/>
            </a:effectRef>
            <a:fontRef idx="minor">
              <a:schemeClr val="dk1"/>
            </a:fontRef>
          </p:style>
          <p:txBody>
            <a:bodyPr/>
            <a:lstStyle/>
            <a:p>
              <a:pPr>
                <a:defRPr/>
              </a:pPr>
              <a:endParaRPr lang="es-ES"/>
            </a:p>
          </p:txBody>
        </p:sp>
        <p:sp>
          <p:nvSpPr>
            <p:cNvPr id="33" name="Line 31"/>
            <p:cNvSpPr>
              <a:spLocks noChangeShapeType="1"/>
            </p:cNvSpPr>
            <p:nvPr/>
          </p:nvSpPr>
          <p:spPr bwMode="auto">
            <a:xfrm>
              <a:off x="288" y="3715"/>
              <a:ext cx="5184" cy="1"/>
            </a:xfrm>
            <a:prstGeom prst="line">
              <a:avLst/>
            </a:prstGeom>
            <a:ln/>
          </p:spPr>
          <p:style>
            <a:lnRef idx="1">
              <a:schemeClr val="accent6"/>
            </a:lnRef>
            <a:fillRef idx="2">
              <a:schemeClr val="accent6"/>
            </a:fillRef>
            <a:effectRef idx="1">
              <a:schemeClr val="accent6"/>
            </a:effectRef>
            <a:fontRef idx="minor">
              <a:schemeClr val="dk1"/>
            </a:fontRef>
          </p:style>
          <p:txBody>
            <a:bodyPr/>
            <a:lstStyle/>
            <a:p>
              <a:pPr>
                <a:defRPr/>
              </a:pPr>
              <a:endParaRPr lang="es-ES"/>
            </a:p>
          </p:txBody>
        </p:sp>
        <p:sp>
          <p:nvSpPr>
            <p:cNvPr id="34" name="Line 32"/>
            <p:cNvSpPr>
              <a:spLocks noChangeShapeType="1"/>
            </p:cNvSpPr>
            <p:nvPr/>
          </p:nvSpPr>
          <p:spPr bwMode="auto">
            <a:xfrm>
              <a:off x="288" y="4191"/>
              <a:ext cx="5184" cy="1"/>
            </a:xfrm>
            <a:prstGeom prst="line">
              <a:avLst/>
            </a:prstGeom>
            <a:ln/>
          </p:spPr>
          <p:style>
            <a:lnRef idx="1">
              <a:schemeClr val="accent6"/>
            </a:lnRef>
            <a:fillRef idx="2">
              <a:schemeClr val="accent6"/>
            </a:fillRef>
            <a:effectRef idx="1">
              <a:schemeClr val="accent6"/>
            </a:effectRef>
            <a:fontRef idx="minor">
              <a:schemeClr val="dk1"/>
            </a:fontRef>
          </p:style>
          <p:txBody>
            <a:bodyPr/>
            <a:lstStyle/>
            <a:p>
              <a:pPr>
                <a:defRPr/>
              </a:pPr>
              <a:endParaRPr lang="es-ES"/>
            </a:p>
          </p:txBody>
        </p:sp>
        <p:sp>
          <p:nvSpPr>
            <p:cNvPr id="35" name="Line 33"/>
            <p:cNvSpPr>
              <a:spLocks noChangeShapeType="1"/>
            </p:cNvSpPr>
            <p:nvPr/>
          </p:nvSpPr>
          <p:spPr bwMode="auto">
            <a:xfrm>
              <a:off x="288" y="1008"/>
              <a:ext cx="1" cy="3183"/>
            </a:xfrm>
            <a:prstGeom prst="line">
              <a:avLst/>
            </a:prstGeom>
            <a:ln/>
          </p:spPr>
          <p:style>
            <a:lnRef idx="1">
              <a:schemeClr val="accent6"/>
            </a:lnRef>
            <a:fillRef idx="2">
              <a:schemeClr val="accent6"/>
            </a:fillRef>
            <a:effectRef idx="1">
              <a:schemeClr val="accent6"/>
            </a:effectRef>
            <a:fontRef idx="minor">
              <a:schemeClr val="dk1"/>
            </a:fontRef>
          </p:style>
          <p:txBody>
            <a:bodyPr/>
            <a:lstStyle/>
            <a:p>
              <a:pPr>
                <a:defRPr/>
              </a:pPr>
              <a:endParaRPr lang="es-ES"/>
            </a:p>
          </p:txBody>
        </p:sp>
        <p:sp>
          <p:nvSpPr>
            <p:cNvPr id="36" name="Line 34"/>
            <p:cNvSpPr>
              <a:spLocks noChangeShapeType="1"/>
            </p:cNvSpPr>
            <p:nvPr/>
          </p:nvSpPr>
          <p:spPr bwMode="auto">
            <a:xfrm>
              <a:off x="1584" y="1008"/>
              <a:ext cx="1" cy="3183"/>
            </a:xfrm>
            <a:prstGeom prst="line">
              <a:avLst/>
            </a:prstGeom>
            <a:ln/>
          </p:spPr>
          <p:style>
            <a:lnRef idx="1">
              <a:schemeClr val="accent6"/>
            </a:lnRef>
            <a:fillRef idx="2">
              <a:schemeClr val="accent6"/>
            </a:fillRef>
            <a:effectRef idx="1">
              <a:schemeClr val="accent6"/>
            </a:effectRef>
            <a:fontRef idx="minor">
              <a:schemeClr val="dk1"/>
            </a:fontRef>
          </p:style>
          <p:txBody>
            <a:bodyPr/>
            <a:lstStyle/>
            <a:p>
              <a:pPr>
                <a:defRPr/>
              </a:pPr>
              <a:endParaRPr lang="es-ES"/>
            </a:p>
          </p:txBody>
        </p:sp>
        <p:sp>
          <p:nvSpPr>
            <p:cNvPr id="37" name="Line 35"/>
            <p:cNvSpPr>
              <a:spLocks noChangeShapeType="1"/>
            </p:cNvSpPr>
            <p:nvPr/>
          </p:nvSpPr>
          <p:spPr bwMode="auto">
            <a:xfrm>
              <a:off x="2880" y="1008"/>
              <a:ext cx="1" cy="3183"/>
            </a:xfrm>
            <a:prstGeom prst="line">
              <a:avLst/>
            </a:prstGeom>
            <a:ln/>
          </p:spPr>
          <p:style>
            <a:lnRef idx="1">
              <a:schemeClr val="accent6"/>
            </a:lnRef>
            <a:fillRef idx="2">
              <a:schemeClr val="accent6"/>
            </a:fillRef>
            <a:effectRef idx="1">
              <a:schemeClr val="accent6"/>
            </a:effectRef>
            <a:fontRef idx="minor">
              <a:schemeClr val="dk1"/>
            </a:fontRef>
          </p:style>
          <p:txBody>
            <a:bodyPr/>
            <a:lstStyle/>
            <a:p>
              <a:pPr>
                <a:defRPr/>
              </a:pPr>
              <a:endParaRPr lang="es-ES"/>
            </a:p>
          </p:txBody>
        </p:sp>
        <p:sp>
          <p:nvSpPr>
            <p:cNvPr id="38" name="Line 36"/>
            <p:cNvSpPr>
              <a:spLocks noChangeShapeType="1"/>
            </p:cNvSpPr>
            <p:nvPr/>
          </p:nvSpPr>
          <p:spPr bwMode="auto">
            <a:xfrm>
              <a:off x="4176" y="1008"/>
              <a:ext cx="1" cy="3183"/>
            </a:xfrm>
            <a:prstGeom prst="line">
              <a:avLst/>
            </a:prstGeom>
            <a:ln/>
          </p:spPr>
          <p:style>
            <a:lnRef idx="1">
              <a:schemeClr val="accent6"/>
            </a:lnRef>
            <a:fillRef idx="2">
              <a:schemeClr val="accent6"/>
            </a:fillRef>
            <a:effectRef idx="1">
              <a:schemeClr val="accent6"/>
            </a:effectRef>
            <a:fontRef idx="minor">
              <a:schemeClr val="dk1"/>
            </a:fontRef>
          </p:style>
          <p:txBody>
            <a:bodyPr/>
            <a:lstStyle/>
            <a:p>
              <a:pPr>
                <a:defRPr/>
              </a:pPr>
              <a:endParaRPr lang="es-ES"/>
            </a:p>
          </p:txBody>
        </p:sp>
        <p:sp>
          <p:nvSpPr>
            <p:cNvPr id="39" name="Line 37"/>
            <p:cNvSpPr>
              <a:spLocks noChangeShapeType="1"/>
            </p:cNvSpPr>
            <p:nvPr/>
          </p:nvSpPr>
          <p:spPr bwMode="auto">
            <a:xfrm>
              <a:off x="5472" y="1008"/>
              <a:ext cx="1" cy="3183"/>
            </a:xfrm>
            <a:prstGeom prst="line">
              <a:avLst/>
            </a:prstGeom>
            <a:ln/>
          </p:spPr>
          <p:style>
            <a:lnRef idx="1">
              <a:schemeClr val="accent6"/>
            </a:lnRef>
            <a:fillRef idx="2">
              <a:schemeClr val="accent6"/>
            </a:fillRef>
            <a:effectRef idx="1">
              <a:schemeClr val="accent6"/>
            </a:effectRef>
            <a:fontRef idx="minor">
              <a:schemeClr val="dk1"/>
            </a:fontRef>
          </p:style>
          <p:txBody>
            <a:bodyPr/>
            <a:lstStyle/>
            <a:p>
              <a:pPr>
                <a:defRPr/>
              </a:pPr>
              <a:endParaRPr lang="es-ES"/>
            </a:p>
          </p:txBody>
        </p:sp>
      </p:grpSp>
      <p:sp>
        <p:nvSpPr>
          <p:cNvPr id="532483" name="Rectangle 38"/>
          <p:cNvSpPr>
            <a:spLocks noChangeArrowheads="1"/>
          </p:cNvSpPr>
          <p:nvPr/>
        </p:nvSpPr>
        <p:spPr bwMode="auto">
          <a:xfrm>
            <a:off x="3209926" y="71439"/>
            <a:ext cx="5472113" cy="719137"/>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s-ES" sz="2800" b="1" dirty="0">
                <a:solidFill>
                  <a:srgbClr val="000000"/>
                </a:solidFill>
              </a:rPr>
              <a:t>ETIOLOGÍA</a:t>
            </a:r>
          </a:p>
        </p:txBody>
      </p:sp>
    </p:spTree>
    <p:extLst>
      <p:ext uri="{BB962C8B-B14F-4D97-AF65-F5344CB8AC3E}">
        <p14:creationId xmlns:p14="http://schemas.microsoft.com/office/powerpoint/2010/main" val="169684219"/>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7" name="Rectangle 1"/>
          <p:cNvSpPr>
            <a:spLocks noGrp="1" noChangeArrowheads="1"/>
          </p:cNvSpPr>
          <p:nvPr>
            <p:ph type="title"/>
          </p:nvPr>
        </p:nvSpPr>
        <p:spPr>
          <a:xfrm>
            <a:off x="393469" y="1282758"/>
            <a:ext cx="8229600" cy="4997450"/>
          </a:xfrm>
          <a:ln>
            <a:miter/>
          </a:ln>
        </p:spPr>
        <p:txBody>
          <a:bodyPr>
            <a:normAutofit/>
          </a:bodyPr>
          <a:lstStyle/>
          <a:p>
            <a:pPr marL="323850" indent="-323850">
              <a:spcBef>
                <a:spcPts val="800"/>
              </a:spcBef>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n-US" sz="3200" dirty="0"/>
              <a:t> </a:t>
            </a:r>
            <a:r>
              <a:rPr lang="en-GB" altLang="en-US" sz="3200" dirty="0" err="1">
                <a:latin typeface="Arial" panose="020B0604020202020204" pitchFamily="34" charset="0"/>
                <a:cs typeface="Arial" panose="020B0604020202020204" pitchFamily="34" charset="0"/>
              </a:rPr>
              <a:t>Fatiga</a:t>
            </a:r>
            <a:r>
              <a:rPr lang="en-GB" altLang="en-US" sz="3200" dirty="0">
                <a:latin typeface="Arial" panose="020B0604020202020204" pitchFamily="34" charset="0"/>
                <a:cs typeface="Arial" panose="020B0604020202020204" pitchFamily="34" charset="0"/>
              </a:rPr>
              <a:t> y </a:t>
            </a:r>
            <a:r>
              <a:rPr lang="en-GB" altLang="en-US" sz="3200" dirty="0" err="1">
                <a:latin typeface="Arial" panose="020B0604020202020204" pitchFamily="34" charset="0"/>
                <a:cs typeface="Arial" panose="020B0604020202020204" pitchFamily="34" charset="0"/>
              </a:rPr>
              <a:t>malestar</a:t>
            </a:r>
            <a:r>
              <a:rPr lang="en-GB" altLang="en-US" sz="3200" dirty="0">
                <a:latin typeface="Arial" panose="020B0604020202020204" pitchFamily="34" charset="0"/>
                <a:cs typeface="Arial" panose="020B0604020202020204" pitchFamily="34" charset="0"/>
              </a:rPr>
              <a:t/>
            </a:r>
            <a:br>
              <a:rPr lang="en-GB" altLang="en-US" sz="3200" dirty="0">
                <a:latin typeface="Arial" panose="020B0604020202020204" pitchFamily="34" charset="0"/>
                <a:cs typeface="Arial" panose="020B0604020202020204" pitchFamily="34" charset="0"/>
              </a:rPr>
            </a:b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Disminución</a:t>
            </a:r>
            <a:r>
              <a:rPr lang="en-GB" altLang="en-US" sz="3200" dirty="0">
                <a:latin typeface="Arial" panose="020B0604020202020204" pitchFamily="34" charset="0"/>
                <a:cs typeface="Arial" panose="020B0604020202020204" pitchFamily="34" charset="0"/>
              </a:rPr>
              <a:t> del </a:t>
            </a:r>
            <a:r>
              <a:rPr lang="en-GB" altLang="en-US" sz="3200" dirty="0" err="1">
                <a:latin typeface="Arial" panose="020B0604020202020204" pitchFamily="34" charset="0"/>
                <a:cs typeface="Arial" panose="020B0604020202020204" pitchFamily="34" charset="0"/>
              </a:rPr>
              <a:t>apetito</a:t>
            </a:r>
            <a:r>
              <a:rPr lang="en-GB" altLang="en-US" sz="3200" dirty="0">
                <a:latin typeface="Arial" panose="020B0604020202020204" pitchFamily="34" charset="0"/>
                <a:cs typeface="Arial" panose="020B0604020202020204" pitchFamily="34" charset="0"/>
              </a:rPr>
              <a:t/>
            </a:r>
            <a:br>
              <a:rPr lang="en-GB" altLang="en-US" sz="3200" dirty="0">
                <a:latin typeface="Arial" panose="020B0604020202020204" pitchFamily="34" charset="0"/>
                <a:cs typeface="Arial" panose="020B0604020202020204" pitchFamily="34" charset="0"/>
              </a:rPr>
            </a:b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Aumento</a:t>
            </a:r>
            <a:r>
              <a:rPr lang="en-GB" altLang="en-US" sz="3200" dirty="0">
                <a:latin typeface="Arial" panose="020B0604020202020204" pitchFamily="34" charset="0"/>
                <a:cs typeface="Arial" panose="020B0604020202020204" pitchFamily="34" charset="0"/>
              </a:rPr>
              <a:t> del peso y </a:t>
            </a:r>
            <a:r>
              <a:rPr lang="en-GB" altLang="en-US" sz="3200" dirty="0" err="1">
                <a:latin typeface="Arial" panose="020B0604020202020204" pitchFamily="34" charset="0"/>
                <a:cs typeface="Arial" panose="020B0604020202020204" pitchFamily="34" charset="0"/>
              </a:rPr>
              <a:t>tumefacción</a:t>
            </a:r>
            <a:r>
              <a:rPr lang="en-GB" altLang="en-US" sz="3200" dirty="0">
                <a:latin typeface="Arial" panose="020B0604020202020204" pitchFamily="34" charset="0"/>
                <a:cs typeface="Arial" panose="020B0604020202020204" pitchFamily="34" charset="0"/>
              </a:rPr>
              <a:t> facial</a:t>
            </a:r>
            <a:br>
              <a:rPr lang="en-GB" altLang="en-US" sz="3200" dirty="0">
                <a:latin typeface="Arial" panose="020B0604020202020204" pitchFamily="34" charset="0"/>
                <a:cs typeface="Arial" panose="020B0604020202020204" pitchFamily="34" charset="0"/>
              </a:rPr>
            </a:b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Dolor</a:t>
            </a:r>
            <a:r>
              <a:rPr lang="en-GB" altLang="en-US" sz="3200" dirty="0">
                <a:latin typeface="Arial" panose="020B0604020202020204" pitchFamily="34" charset="0"/>
                <a:cs typeface="Arial" panose="020B0604020202020204" pitchFamily="34" charset="0"/>
              </a:rPr>
              <a:t> y </a:t>
            </a:r>
            <a:r>
              <a:rPr lang="en-GB" altLang="en-US" sz="3200" dirty="0" err="1">
                <a:latin typeface="Arial" panose="020B0604020202020204" pitchFamily="34" charset="0"/>
                <a:cs typeface="Arial" panose="020B0604020202020204" pitchFamily="34" charset="0"/>
              </a:rPr>
              <a:t>tumefacción</a:t>
            </a:r>
            <a:r>
              <a:rPr lang="en-GB" altLang="en-US" sz="3200" dirty="0">
                <a:latin typeface="Arial" panose="020B0604020202020204" pitchFamily="34" charset="0"/>
                <a:cs typeface="Arial" panose="020B0604020202020204" pitchFamily="34" charset="0"/>
              </a:rPr>
              <a:t> abdominal</a:t>
            </a:r>
            <a:br>
              <a:rPr lang="en-GB" altLang="en-US" sz="3200" dirty="0">
                <a:latin typeface="Arial" panose="020B0604020202020204" pitchFamily="34" charset="0"/>
                <a:cs typeface="Arial" panose="020B0604020202020204" pitchFamily="34" charset="0"/>
              </a:rPr>
            </a:b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Orina</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espumosa</a:t>
            </a:r>
            <a:r>
              <a:rPr lang="en-GB" altLang="en-US" sz="3200" dirty="0">
                <a:latin typeface="Arial" panose="020B0604020202020204" pitchFamily="34" charset="0"/>
                <a:cs typeface="Arial" panose="020B0604020202020204" pitchFamily="34" charset="0"/>
              </a:rPr>
              <a:t/>
            </a:r>
            <a:br>
              <a:rPr lang="en-GB" altLang="en-US" sz="3200" dirty="0">
                <a:latin typeface="Arial" panose="020B0604020202020204" pitchFamily="34" charset="0"/>
                <a:cs typeface="Arial" panose="020B0604020202020204" pitchFamily="34" charset="0"/>
              </a:rPr>
            </a:b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Edema</a:t>
            </a:r>
            <a:r>
              <a:rPr lang="en-GB" altLang="en-US" sz="3200" dirty="0">
                <a:latin typeface="Arial" panose="020B0604020202020204" pitchFamily="34" charset="0"/>
                <a:cs typeface="Arial" panose="020B0604020202020204" pitchFamily="34" charset="0"/>
              </a:rPr>
              <a:t/>
            </a:r>
            <a:br>
              <a:rPr lang="en-GB" altLang="en-US" sz="3200" dirty="0">
                <a:latin typeface="Arial" panose="020B0604020202020204" pitchFamily="34" charset="0"/>
                <a:cs typeface="Arial" panose="020B0604020202020204" pitchFamily="34" charset="0"/>
              </a:rPr>
            </a:b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Lechos</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ungueales</a:t>
            </a: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pálidos</a:t>
            </a:r>
            <a:r>
              <a:rPr lang="en-GB" altLang="en-US" sz="3200" dirty="0">
                <a:latin typeface="Arial" panose="020B0604020202020204" pitchFamily="34" charset="0"/>
                <a:cs typeface="Arial" panose="020B0604020202020204" pitchFamily="34" charset="0"/>
              </a:rPr>
              <a:t/>
            </a:r>
            <a:br>
              <a:rPr lang="en-GB" altLang="en-US" sz="3200" dirty="0">
                <a:latin typeface="Arial" panose="020B0604020202020204" pitchFamily="34" charset="0"/>
                <a:cs typeface="Arial" panose="020B0604020202020204" pitchFamily="34" charset="0"/>
              </a:rPr>
            </a:br>
            <a:r>
              <a:rPr lang="en-GB" altLang="en-US" sz="3200" dirty="0">
                <a:latin typeface="Arial" panose="020B0604020202020204" pitchFamily="34" charset="0"/>
                <a:cs typeface="Arial" panose="020B0604020202020204" pitchFamily="34" charset="0"/>
              </a:rPr>
              <a:t> Cabello sin </a:t>
            </a:r>
            <a:r>
              <a:rPr lang="en-GB" altLang="en-US" sz="3200" dirty="0" err="1">
                <a:latin typeface="Arial" panose="020B0604020202020204" pitchFamily="34" charset="0"/>
                <a:cs typeface="Arial" panose="020B0604020202020204" pitchFamily="34" charset="0"/>
              </a:rPr>
              <a:t>brillo</a:t>
            </a:r>
            <a:r>
              <a:rPr lang="en-GB" altLang="en-US" sz="3200" dirty="0">
                <a:latin typeface="Arial" panose="020B0604020202020204" pitchFamily="34" charset="0"/>
                <a:cs typeface="Arial" panose="020B0604020202020204" pitchFamily="34" charset="0"/>
              </a:rPr>
              <a:t/>
            </a:r>
            <a:br>
              <a:rPr lang="en-GB" altLang="en-US" sz="3200" dirty="0">
                <a:latin typeface="Arial" panose="020B0604020202020204" pitchFamily="34" charset="0"/>
                <a:cs typeface="Arial" panose="020B0604020202020204" pitchFamily="34" charset="0"/>
              </a:rPr>
            </a:br>
            <a:r>
              <a:rPr lang="en-GB" altLang="en-US" sz="3200" dirty="0">
                <a:latin typeface="Arial" panose="020B0604020202020204" pitchFamily="34" charset="0"/>
                <a:cs typeface="Arial" panose="020B0604020202020204" pitchFamily="34" charset="0"/>
              </a:rPr>
              <a:t> </a:t>
            </a:r>
            <a:r>
              <a:rPr lang="en-GB" altLang="en-US" sz="3200" dirty="0" err="1">
                <a:latin typeface="Arial" panose="020B0604020202020204" pitchFamily="34" charset="0"/>
                <a:cs typeface="Arial" panose="020B0604020202020204" pitchFamily="34" charset="0"/>
              </a:rPr>
              <a:t>Alergia</a:t>
            </a:r>
            <a:r>
              <a:rPr lang="en-GB" altLang="en-US" sz="3200" dirty="0">
                <a:latin typeface="Arial" panose="020B0604020202020204" pitchFamily="34" charset="0"/>
                <a:cs typeface="Arial" panose="020B0604020202020204" pitchFamily="34" charset="0"/>
              </a:rPr>
              <a:t> o </a:t>
            </a:r>
            <a:r>
              <a:rPr lang="en-GB" altLang="en-US" sz="3200" dirty="0" err="1">
                <a:latin typeface="Arial" panose="020B0604020202020204" pitchFamily="34" charset="0"/>
                <a:cs typeface="Arial" panose="020B0604020202020204" pitchFamily="34" charset="0"/>
              </a:rPr>
              <a:t>intolerancia</a:t>
            </a:r>
            <a:r>
              <a:rPr lang="en-GB" altLang="en-US" sz="3200" dirty="0">
                <a:latin typeface="Arial" panose="020B0604020202020204" pitchFamily="34" charset="0"/>
                <a:cs typeface="Arial" panose="020B0604020202020204" pitchFamily="34" charset="0"/>
              </a:rPr>
              <a:t> a los </a:t>
            </a:r>
            <a:r>
              <a:rPr lang="en-GB" altLang="en-US" sz="3200" dirty="0" err="1">
                <a:latin typeface="Arial" panose="020B0604020202020204" pitchFamily="34" charset="0"/>
                <a:cs typeface="Arial" panose="020B0604020202020204" pitchFamily="34" charset="0"/>
              </a:rPr>
              <a:t>alimentos</a:t>
            </a:r>
            <a:endParaRPr lang="es-ES" altLang="es-ES" sz="3200" dirty="0">
              <a:latin typeface="Arial" panose="020B0604020202020204" pitchFamily="34" charset="0"/>
              <a:cs typeface="Arial" panose="020B0604020202020204" pitchFamily="34" charset="0"/>
            </a:endParaRPr>
          </a:p>
        </p:txBody>
      </p:sp>
      <p:sp>
        <p:nvSpPr>
          <p:cNvPr id="300035" name="Oval 2"/>
          <p:cNvSpPr>
            <a:spLocks noChangeArrowheads="1"/>
          </p:cNvSpPr>
          <p:nvPr/>
        </p:nvSpPr>
        <p:spPr bwMode="auto">
          <a:xfrm>
            <a:off x="3497494" y="623455"/>
            <a:ext cx="4824412" cy="1081088"/>
          </a:xfrm>
          <a:prstGeom prst="ellipse">
            <a:avLst/>
          </a:prstGeom>
          <a:noFill/>
          <a:ln w="9360">
            <a:noFill/>
            <a:miter lim="800000"/>
          </a:ln>
        </p:spPr>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n-US" sz="4000" b="1" dirty="0">
                <a:solidFill>
                  <a:srgbClr val="000000"/>
                </a:solidFill>
                <a:ea typeface="SimSun" panose="02010600030101010101" pitchFamily="2" charset="-122"/>
              </a:rPr>
              <a:t>SÍNTOMAS</a:t>
            </a:r>
            <a:endParaRPr lang="es-ES" altLang="es-ES" sz="4000" b="1" dirty="0">
              <a:solidFill>
                <a:srgbClr val="000000"/>
              </a:solidFill>
              <a:ea typeface="SimSun" panose="02010600030101010101" pitchFamily="2" charset="-122"/>
            </a:endParaRPr>
          </a:p>
        </p:txBody>
      </p:sp>
    </p:spTree>
    <p:extLst>
      <p:ext uri="{BB962C8B-B14F-4D97-AF65-F5344CB8AC3E}">
        <p14:creationId xmlns:p14="http://schemas.microsoft.com/office/powerpoint/2010/main" val="2143711424"/>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6577" name="10 Grupo"/>
          <p:cNvGrpSpPr>
            <a:grpSpLocks/>
          </p:cNvGrpSpPr>
          <p:nvPr/>
        </p:nvGrpSpPr>
        <p:grpSpPr bwMode="auto">
          <a:xfrm>
            <a:off x="2309814" y="142875"/>
            <a:ext cx="7743825" cy="6294438"/>
            <a:chOff x="971550" y="642938"/>
            <a:chExt cx="7056438" cy="5313722"/>
          </a:xfrm>
        </p:grpSpPr>
        <p:sp>
          <p:nvSpPr>
            <p:cNvPr id="147458" name="Rectangle 1"/>
            <p:cNvSpPr>
              <a:spLocks noChangeArrowheads="1"/>
            </p:cNvSpPr>
            <p:nvPr/>
          </p:nvSpPr>
          <p:spPr bwMode="auto">
            <a:xfrm>
              <a:off x="1000482" y="642938"/>
              <a:ext cx="6842344" cy="100779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s-ES" sz="4000" b="1">
                  <a:solidFill>
                    <a:srgbClr val="000000"/>
                  </a:solidFill>
                  <a:latin typeface="Calibri" panose="020F0502020204030204" pitchFamily="34" charset="0"/>
                </a:rPr>
                <a:t>FISIOPATOLOGÍA</a:t>
              </a:r>
            </a:p>
          </p:txBody>
        </p:sp>
        <p:sp>
          <p:nvSpPr>
            <p:cNvPr id="536579" name="Line 2"/>
            <p:cNvSpPr>
              <a:spLocks noChangeShapeType="1"/>
            </p:cNvSpPr>
            <p:nvPr/>
          </p:nvSpPr>
          <p:spPr bwMode="auto">
            <a:xfrm>
              <a:off x="4284663" y="1484313"/>
              <a:ext cx="1587" cy="360362"/>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s-ES" altLang="en-US">
                <a:latin typeface="Arial" panose="020B0604020202020204" pitchFamily="34" charset="0"/>
              </a:endParaRPr>
            </a:p>
          </p:txBody>
        </p:sp>
        <p:sp>
          <p:nvSpPr>
            <p:cNvPr id="147460" name="Rectangle 3"/>
            <p:cNvSpPr>
              <a:spLocks noChangeArrowheads="1"/>
            </p:cNvSpPr>
            <p:nvPr/>
          </p:nvSpPr>
          <p:spPr bwMode="auto">
            <a:xfrm>
              <a:off x="971550" y="1989796"/>
              <a:ext cx="7056438" cy="863061"/>
            </a:xfrm>
            <a:prstGeom prst="rect">
              <a:avLst/>
            </a:prstGeom>
          </p:spPr>
          <p:style>
            <a:lnRef idx="2">
              <a:schemeClr val="accent6"/>
            </a:lnRef>
            <a:fillRef idx="1">
              <a:schemeClr val="lt1"/>
            </a:fillRef>
            <a:effectRef idx="0">
              <a:schemeClr val="accent6"/>
            </a:effectRef>
            <a:fontRef idx="minor">
              <a:schemeClr val="dk1"/>
            </a:fontRef>
          </p:style>
          <p:txBody>
            <a:bodyPr wrap="none" lIns="90000" tIns="46800" rIns="90000" bIns="46800" anchor="ctr"/>
            <a:lstStyle/>
            <a:p>
              <a:pPr algn="ctr">
                <a:tabLst>
                  <a:tab pos="447675" algn="l"/>
                  <a:tab pos="896620" algn="l"/>
                  <a:tab pos="1346200" algn="l"/>
                  <a:tab pos="1795145" algn="l"/>
                  <a:tab pos="2244725" algn="l"/>
                  <a:tab pos="2693670" algn="l"/>
                  <a:tab pos="3143250" algn="l"/>
                  <a:tab pos="3592195" algn="l"/>
                  <a:tab pos="4041775" algn="l"/>
                  <a:tab pos="4490720" algn="l"/>
                  <a:tab pos="4940300" algn="l"/>
                  <a:tab pos="5389245" algn="l"/>
                  <a:tab pos="5838825" algn="l"/>
                  <a:tab pos="6287770" algn="l"/>
                  <a:tab pos="6737350" algn="l"/>
                  <a:tab pos="7186295" algn="l"/>
                  <a:tab pos="7635875" algn="l"/>
                  <a:tab pos="8084820" algn="l"/>
                  <a:tab pos="8534400" algn="l"/>
                  <a:tab pos="8983345" algn="l"/>
                </a:tabLst>
                <a:defRPr/>
              </a:pPr>
              <a:r>
                <a:rPr lang="en-GB" sz="3200" dirty="0" err="1">
                  <a:solidFill>
                    <a:srgbClr val="000000"/>
                  </a:solidFill>
                </a:rPr>
                <a:t>Alteración</a:t>
              </a:r>
              <a:r>
                <a:rPr lang="en-GB" sz="3200" dirty="0">
                  <a:solidFill>
                    <a:srgbClr val="000000"/>
                  </a:solidFill>
                </a:rPr>
                <a:t> de la </a:t>
              </a:r>
              <a:r>
                <a:rPr lang="en-GB" sz="3200" dirty="0" err="1">
                  <a:solidFill>
                    <a:srgbClr val="000000"/>
                  </a:solidFill>
                </a:rPr>
                <a:t>barrera</a:t>
              </a:r>
              <a:r>
                <a:rPr lang="en-GB" sz="3200" dirty="0">
                  <a:solidFill>
                    <a:srgbClr val="000000"/>
                  </a:solidFill>
                </a:rPr>
                <a:t> de </a:t>
              </a:r>
              <a:r>
                <a:rPr lang="en-GB" sz="3200" dirty="0" err="1">
                  <a:solidFill>
                    <a:srgbClr val="000000"/>
                  </a:solidFill>
                </a:rPr>
                <a:t>filtración</a:t>
              </a:r>
              <a:r>
                <a:rPr lang="en-GB" sz="3200" dirty="0">
                  <a:solidFill>
                    <a:srgbClr val="000000"/>
                  </a:solidFill>
                </a:rPr>
                <a:t> </a:t>
              </a:r>
              <a:r>
                <a:rPr lang="en-GB" sz="3200" dirty="0" err="1">
                  <a:solidFill>
                    <a:srgbClr val="000000"/>
                  </a:solidFill>
                </a:rPr>
                <a:t>glomerular</a:t>
              </a:r>
              <a:endParaRPr lang="en-GB" sz="3200" dirty="0">
                <a:solidFill>
                  <a:srgbClr val="000000"/>
                </a:solidFill>
              </a:endParaRPr>
            </a:p>
          </p:txBody>
        </p:sp>
        <p:sp>
          <p:nvSpPr>
            <p:cNvPr id="536581" name="Line 4"/>
            <p:cNvSpPr>
              <a:spLocks noChangeShapeType="1"/>
            </p:cNvSpPr>
            <p:nvPr/>
          </p:nvSpPr>
          <p:spPr bwMode="auto">
            <a:xfrm>
              <a:off x="4284663" y="2852738"/>
              <a:ext cx="1587" cy="4318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s-ES" altLang="en-US">
                <a:latin typeface="Arial" panose="020B0604020202020204" pitchFamily="34" charset="0"/>
              </a:endParaRPr>
            </a:p>
          </p:txBody>
        </p:sp>
        <p:sp>
          <p:nvSpPr>
            <p:cNvPr id="147462" name="Rectangle 5"/>
            <p:cNvSpPr>
              <a:spLocks noChangeArrowheads="1"/>
            </p:cNvSpPr>
            <p:nvPr/>
          </p:nvSpPr>
          <p:spPr bwMode="auto">
            <a:xfrm>
              <a:off x="1297031" y="3296448"/>
              <a:ext cx="6482145" cy="792033"/>
            </a:xfrm>
            <a:prstGeom prst="rect">
              <a:avLst/>
            </a:prstGeom>
          </p:spPr>
          <p:style>
            <a:lnRef idx="2">
              <a:schemeClr val="accent4"/>
            </a:lnRef>
            <a:fillRef idx="1">
              <a:schemeClr val="lt1"/>
            </a:fillRef>
            <a:effectRef idx="0">
              <a:schemeClr val="accent4"/>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n-US" sz="3200">
                  <a:solidFill>
                    <a:srgbClr val="000000"/>
                  </a:solidFill>
                  <a:latin typeface="Calibri" panose="020F0502020204030204" pitchFamily="34" charset="0"/>
                  <a:ea typeface="SimSun" panose="02010600030101010101" pitchFamily="2" charset="-122"/>
                </a:rPr>
                <a:t>Perdida de proteínas por la orina</a:t>
              </a:r>
              <a:endParaRPr lang="es-ES" altLang="es-ES">
                <a:solidFill>
                  <a:srgbClr val="000000"/>
                </a:solidFill>
              </a:endParaRPr>
            </a:p>
          </p:txBody>
        </p:sp>
        <p:sp>
          <p:nvSpPr>
            <p:cNvPr id="536583" name="Line 6"/>
            <p:cNvSpPr>
              <a:spLocks noChangeShapeType="1"/>
            </p:cNvSpPr>
            <p:nvPr/>
          </p:nvSpPr>
          <p:spPr bwMode="auto">
            <a:xfrm flipH="1">
              <a:off x="3400425" y="4076700"/>
              <a:ext cx="469900" cy="6477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s-ES" altLang="en-US">
                <a:latin typeface="Arial" panose="020B0604020202020204" pitchFamily="34" charset="0"/>
              </a:endParaRPr>
            </a:p>
          </p:txBody>
        </p:sp>
        <p:sp>
          <p:nvSpPr>
            <p:cNvPr id="147464" name="Oval 7"/>
            <p:cNvSpPr>
              <a:spLocks noChangeArrowheads="1"/>
            </p:cNvSpPr>
            <p:nvPr/>
          </p:nvSpPr>
          <p:spPr bwMode="auto">
            <a:xfrm>
              <a:off x="2072400" y="4786703"/>
              <a:ext cx="2087422" cy="1007798"/>
            </a:xfrm>
            <a:prstGeom prst="ellipse">
              <a:avLst/>
            </a:prstGeom>
            <a:ln>
              <a:noFill/>
            </a:ln>
          </p:spPr>
          <p:style>
            <a:lnRef idx="2">
              <a:schemeClr val="accent5"/>
            </a:lnRef>
            <a:fillRef idx="1">
              <a:schemeClr val="lt1"/>
            </a:fillRef>
            <a:effectRef idx="0">
              <a:schemeClr val="accent5"/>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n-US" sz="3200">
                  <a:solidFill>
                    <a:srgbClr val="000000"/>
                  </a:solidFill>
                  <a:latin typeface="Calibri" panose="020F0502020204030204" pitchFamily="34" charset="0"/>
                  <a:ea typeface="SimSun" panose="02010600030101010101" pitchFamily="2" charset="-122"/>
                </a:rPr>
                <a:t>proteinuria</a:t>
              </a:r>
              <a:endParaRPr lang="es-ES" altLang="es-ES">
                <a:solidFill>
                  <a:srgbClr val="000000"/>
                </a:solidFill>
              </a:endParaRPr>
            </a:p>
          </p:txBody>
        </p:sp>
        <p:sp>
          <p:nvSpPr>
            <p:cNvPr id="536585" name="Line 8"/>
            <p:cNvSpPr>
              <a:spLocks noChangeShapeType="1"/>
            </p:cNvSpPr>
            <p:nvPr/>
          </p:nvSpPr>
          <p:spPr bwMode="auto">
            <a:xfrm>
              <a:off x="5435600" y="4076700"/>
              <a:ext cx="431800" cy="6477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s-ES" altLang="en-US">
                <a:latin typeface="Arial" panose="020B0604020202020204" pitchFamily="34" charset="0"/>
              </a:endParaRPr>
            </a:p>
          </p:txBody>
        </p:sp>
        <p:sp>
          <p:nvSpPr>
            <p:cNvPr id="147466" name="Oval 9"/>
            <p:cNvSpPr>
              <a:spLocks noChangeArrowheads="1"/>
            </p:cNvSpPr>
            <p:nvPr/>
          </p:nvSpPr>
          <p:spPr bwMode="auto">
            <a:xfrm>
              <a:off x="4942423" y="4804125"/>
              <a:ext cx="2843985" cy="1152535"/>
            </a:xfrm>
            <a:prstGeom prst="ellipse">
              <a:avLst/>
            </a:prstGeom>
            <a:ln>
              <a:noFill/>
            </a:ln>
          </p:spPr>
          <p:style>
            <a:lnRef idx="2">
              <a:schemeClr val="accent6"/>
            </a:lnRef>
            <a:fillRef idx="1">
              <a:schemeClr val="lt1"/>
            </a:fillRef>
            <a:effectRef idx="0">
              <a:schemeClr val="accent6"/>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n-US" sz="3200">
                  <a:solidFill>
                    <a:srgbClr val="000000"/>
                  </a:solidFill>
                  <a:latin typeface="Calibri" panose="020F0502020204030204" pitchFamily="34" charset="0"/>
                  <a:ea typeface="SimSun" panose="02010600030101010101" pitchFamily="2" charset="-122"/>
                </a:rPr>
                <a:t>hipoalbuminemia</a:t>
              </a:r>
              <a:endParaRPr lang="es-ES" altLang="es-ES">
                <a:solidFill>
                  <a:srgbClr val="000000"/>
                </a:solidFill>
              </a:endParaRPr>
            </a:p>
          </p:txBody>
        </p:sp>
      </p:grpSp>
    </p:spTree>
    <p:extLst>
      <p:ext uri="{BB962C8B-B14F-4D97-AF65-F5344CB8AC3E}">
        <p14:creationId xmlns:p14="http://schemas.microsoft.com/office/powerpoint/2010/main" val="1634426519"/>
      </p:ext>
    </p:extLst>
  </p:cSld>
  <p:clrMapOvr>
    <a:masterClrMapping/>
  </p:clrMapOvr>
  <p:transition>
    <p:cover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8625" name="Rectangle 1"/>
          <p:cNvSpPr>
            <a:spLocks noGrp="1" noChangeArrowheads="1"/>
          </p:cNvSpPr>
          <p:nvPr>
            <p:ph type="title"/>
          </p:nvPr>
        </p:nvSpPr>
        <p:spPr>
          <a:xfrm>
            <a:off x="1444135" y="728547"/>
            <a:ext cx="8782050" cy="6286500"/>
          </a:xfrm>
        </p:spPr>
        <p:txBody>
          <a:bodyPr>
            <a:normAutofit fontScale="90000"/>
          </a:bodyPr>
          <a:lstStyle/>
          <a:p>
            <a:pPr marL="323850" indent="-323850" algn="just">
              <a:lnSpc>
                <a:spcPct val="80000"/>
              </a:lnSpc>
              <a:spcBef>
                <a:spcPts val="7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sz="2800" dirty="0"/>
              <a:t> </a:t>
            </a:r>
            <a:r>
              <a:rPr lang="en-GB" altLang="es-ES" sz="3600" dirty="0" err="1">
                <a:latin typeface="Arial" panose="020B0604020202020204" pitchFamily="34" charset="0"/>
                <a:cs typeface="Arial" panose="020B0604020202020204" pitchFamily="34" charset="0"/>
              </a:rPr>
              <a:t>Pérdida</a:t>
            </a:r>
            <a:r>
              <a:rPr lang="en-GB" altLang="es-ES" sz="3600" dirty="0">
                <a:latin typeface="Arial" panose="020B0604020202020204" pitchFamily="34" charset="0"/>
                <a:cs typeface="Arial" panose="020B0604020202020204" pitchFamily="34" charset="0"/>
              </a:rPr>
              <a:t> de la </a:t>
            </a:r>
            <a:r>
              <a:rPr lang="en-GB" altLang="es-ES" sz="3600" dirty="0" err="1">
                <a:latin typeface="Arial" panose="020B0604020202020204" pitchFamily="34" charset="0"/>
                <a:cs typeface="Arial" panose="020B0604020202020204" pitchFamily="34" charset="0"/>
              </a:rPr>
              <a:t>electronegatividad</a:t>
            </a:r>
            <a:r>
              <a:rPr lang="en-GB" altLang="es-ES" sz="3600" dirty="0">
                <a:latin typeface="Arial" panose="020B0604020202020204" pitchFamily="34" charset="0"/>
                <a:cs typeface="Arial" panose="020B0604020202020204" pitchFamily="34" charset="0"/>
              </a:rPr>
              <a:t> o </a:t>
            </a:r>
            <a:r>
              <a:rPr lang="en-GB" altLang="es-ES" sz="3600" dirty="0" err="1">
                <a:latin typeface="Arial" panose="020B0604020202020204" pitchFamily="34" charset="0"/>
                <a:cs typeface="Arial" panose="020B0604020202020204" pitchFamily="34" charset="0"/>
              </a:rPr>
              <a:t>desestructuración</a:t>
            </a:r>
            <a:r>
              <a:rPr lang="en-GB" altLang="es-ES" sz="3600" dirty="0">
                <a:latin typeface="Arial" panose="020B0604020202020204" pitchFamily="34" charset="0"/>
                <a:cs typeface="Arial" panose="020B0604020202020204" pitchFamily="34" charset="0"/>
              </a:rPr>
              <a:t> de la </a:t>
            </a:r>
            <a:r>
              <a:rPr lang="en-GB" altLang="es-ES" sz="3600" dirty="0" err="1">
                <a:latin typeface="Arial" panose="020B0604020202020204" pitchFamily="34" charset="0"/>
                <a:cs typeface="Arial" panose="020B0604020202020204" pitchFamily="34" charset="0"/>
              </a:rPr>
              <a:t>barrera</a:t>
            </a:r>
            <a:r>
              <a:rPr lang="en-GB" altLang="es-ES" sz="3600" dirty="0">
                <a:latin typeface="Arial" panose="020B0604020202020204" pitchFamily="34" charset="0"/>
                <a:cs typeface="Arial" panose="020B0604020202020204" pitchFamily="34" charset="0"/>
              </a:rPr>
              <a:t> de </a:t>
            </a:r>
            <a:r>
              <a:rPr lang="en-GB" altLang="es-ES" sz="3600" dirty="0" err="1">
                <a:latin typeface="Arial" panose="020B0604020202020204" pitchFamily="34" charset="0"/>
                <a:cs typeface="Arial" panose="020B0604020202020204" pitchFamily="34" charset="0"/>
              </a:rPr>
              <a:t>filtración</a:t>
            </a:r>
            <a:r>
              <a:rPr lang="en-GB" altLang="es-ES" sz="3600" dirty="0">
                <a:latin typeface="Arial" panose="020B0604020202020204" pitchFamily="34" charset="0"/>
                <a:cs typeface="Arial" panose="020B0604020202020204" pitchFamily="34" charset="0"/>
              </a:rPr>
              <a:t/>
            </a:r>
            <a:br>
              <a:rPr lang="en-GB" altLang="es-ES" sz="3600" dirty="0">
                <a:latin typeface="Arial" panose="020B0604020202020204" pitchFamily="34" charset="0"/>
                <a:cs typeface="Arial" panose="020B0604020202020204" pitchFamily="34" charset="0"/>
              </a:rPr>
            </a:br>
            <a:r>
              <a:rPr lang="en-GB" altLang="es-ES" sz="3600" dirty="0">
                <a:latin typeface="Arial" panose="020B0604020202020204" pitchFamily="34" charset="0"/>
                <a:cs typeface="Arial" panose="020B0604020202020204" pitchFamily="34" charset="0"/>
              </a:rPr>
              <a:t/>
            </a:r>
            <a:br>
              <a:rPr lang="en-GB" altLang="es-ES" sz="3600" dirty="0">
                <a:latin typeface="Arial" panose="020B0604020202020204" pitchFamily="34" charset="0"/>
                <a:cs typeface="Arial" panose="020B0604020202020204" pitchFamily="34" charset="0"/>
              </a:rPr>
            </a:br>
            <a:r>
              <a:rPr lang="en-GB" altLang="es-ES" sz="3600" dirty="0">
                <a:latin typeface="Arial" panose="020B0604020202020204" pitchFamily="34" charset="0"/>
                <a:cs typeface="Arial" panose="020B0604020202020204" pitchFamily="34" charset="0"/>
              </a:rPr>
              <a:t> </a:t>
            </a:r>
            <a:r>
              <a:rPr lang="en-GB" altLang="es-ES" sz="3600" dirty="0" err="1">
                <a:latin typeface="Arial" panose="020B0604020202020204" pitchFamily="34" charset="0"/>
                <a:cs typeface="Arial" panose="020B0604020202020204" pitchFamily="34" charset="0"/>
              </a:rPr>
              <a:t>Esto</a:t>
            </a:r>
            <a:r>
              <a:rPr lang="en-GB" altLang="es-ES" sz="3600" dirty="0">
                <a:latin typeface="Arial" panose="020B0604020202020204" pitchFamily="34" charset="0"/>
                <a:cs typeface="Arial" panose="020B0604020202020204" pitchFamily="34" charset="0"/>
              </a:rPr>
              <a:t> </a:t>
            </a:r>
            <a:r>
              <a:rPr lang="en-GB" altLang="es-ES" sz="3600" dirty="0" err="1">
                <a:latin typeface="Arial" panose="020B0604020202020204" pitchFamily="34" charset="0"/>
                <a:cs typeface="Arial" panose="020B0604020202020204" pitchFamily="34" charset="0"/>
              </a:rPr>
              <a:t>provoca</a:t>
            </a:r>
            <a:r>
              <a:rPr lang="en-GB" altLang="es-ES" sz="3600" dirty="0">
                <a:latin typeface="Arial" panose="020B0604020202020204" pitchFamily="34" charset="0"/>
                <a:cs typeface="Arial" panose="020B0604020202020204" pitchFamily="34" charset="0"/>
              </a:rPr>
              <a:t> </a:t>
            </a:r>
            <a:r>
              <a:rPr lang="en-GB" altLang="es-ES" sz="3600" dirty="0" err="1">
                <a:latin typeface="Arial" panose="020B0604020202020204" pitchFamily="34" charset="0"/>
                <a:cs typeface="Arial" panose="020B0604020202020204" pitchFamily="34" charset="0"/>
              </a:rPr>
              <a:t>aumento</a:t>
            </a:r>
            <a:r>
              <a:rPr lang="en-GB" altLang="es-ES" sz="3600" dirty="0">
                <a:latin typeface="Arial" panose="020B0604020202020204" pitchFamily="34" charset="0"/>
                <a:cs typeface="Arial" panose="020B0604020202020204" pitchFamily="34" charset="0"/>
              </a:rPr>
              <a:t> en el </a:t>
            </a:r>
            <a:r>
              <a:rPr lang="en-GB" altLang="es-ES" sz="3600" dirty="0" err="1">
                <a:latin typeface="Arial" panose="020B0604020202020204" pitchFamily="34" charset="0"/>
                <a:cs typeface="Arial" panose="020B0604020202020204" pitchFamily="34" charset="0"/>
              </a:rPr>
              <a:t>tamaño</a:t>
            </a:r>
            <a:r>
              <a:rPr lang="en-GB" altLang="es-ES" sz="3600" dirty="0">
                <a:latin typeface="Arial" panose="020B0604020202020204" pitchFamily="34" charset="0"/>
                <a:cs typeface="Arial" panose="020B0604020202020204" pitchFamily="34" charset="0"/>
              </a:rPr>
              <a:t> de los </a:t>
            </a:r>
            <a:r>
              <a:rPr lang="en-GB" altLang="es-ES" sz="3600" dirty="0" err="1">
                <a:latin typeface="Arial" panose="020B0604020202020204" pitchFamily="34" charset="0"/>
                <a:cs typeface="Arial" panose="020B0604020202020204" pitchFamily="34" charset="0"/>
              </a:rPr>
              <a:t>poros</a:t>
            </a:r>
            <a:r>
              <a:rPr lang="en-GB" altLang="es-ES" sz="3600" dirty="0">
                <a:latin typeface="Arial" panose="020B0604020202020204" pitchFamily="34" charset="0"/>
                <a:cs typeface="Arial" panose="020B0604020202020204" pitchFamily="34" charset="0"/>
              </a:rPr>
              <a:t/>
            </a:r>
            <a:br>
              <a:rPr lang="en-GB" altLang="es-ES" sz="3600" dirty="0">
                <a:latin typeface="Arial" panose="020B0604020202020204" pitchFamily="34" charset="0"/>
                <a:cs typeface="Arial" panose="020B0604020202020204" pitchFamily="34" charset="0"/>
              </a:rPr>
            </a:br>
            <a:r>
              <a:rPr lang="en-GB" altLang="es-ES" sz="3600" dirty="0">
                <a:latin typeface="Arial" panose="020B0604020202020204" pitchFamily="34" charset="0"/>
                <a:cs typeface="Arial" panose="020B0604020202020204" pitchFamily="34" charset="0"/>
              </a:rPr>
              <a:t> </a:t>
            </a:r>
            <a:r>
              <a:rPr lang="en-GB" altLang="es-ES" sz="3600" dirty="0" err="1">
                <a:latin typeface="Arial" panose="020B0604020202020204" pitchFamily="34" charset="0"/>
                <a:cs typeface="Arial" panose="020B0604020202020204" pitchFamily="34" charset="0"/>
              </a:rPr>
              <a:t>Pérdidas</a:t>
            </a:r>
            <a:r>
              <a:rPr lang="en-GB" altLang="es-ES" sz="3600" dirty="0">
                <a:latin typeface="Arial" panose="020B0604020202020204" pitchFamily="34" charset="0"/>
                <a:cs typeface="Arial" panose="020B0604020202020204" pitchFamily="34" charset="0"/>
              </a:rPr>
              <a:t> de la </a:t>
            </a:r>
            <a:r>
              <a:rPr lang="en-GB" altLang="es-ES" sz="3600" dirty="0" err="1">
                <a:latin typeface="Arial" panose="020B0604020202020204" pitchFamily="34" charset="0"/>
                <a:cs typeface="Arial" panose="020B0604020202020204" pitchFamily="34" charset="0"/>
              </a:rPr>
              <a:t>albúmina</a:t>
            </a:r>
            <a:r>
              <a:rPr lang="en-GB" altLang="es-ES" sz="3600" dirty="0">
                <a:latin typeface="Arial" panose="020B0604020202020204" pitchFamily="34" charset="0"/>
                <a:cs typeface="Arial" panose="020B0604020202020204" pitchFamily="34" charset="0"/>
              </a:rPr>
              <a:t/>
            </a:r>
            <a:br>
              <a:rPr lang="en-GB" altLang="es-ES" sz="3600" dirty="0">
                <a:latin typeface="Arial" panose="020B0604020202020204" pitchFamily="34" charset="0"/>
                <a:cs typeface="Arial" panose="020B0604020202020204" pitchFamily="34" charset="0"/>
              </a:rPr>
            </a:br>
            <a:r>
              <a:rPr lang="en-GB" altLang="es-ES" sz="3600" dirty="0">
                <a:latin typeface="Arial" panose="020B0604020202020204" pitchFamily="34" charset="0"/>
                <a:cs typeface="Arial" panose="020B0604020202020204" pitchFamily="34" charset="0"/>
              </a:rPr>
              <a:t/>
            </a:r>
            <a:br>
              <a:rPr lang="en-GB" altLang="es-ES" sz="3600" dirty="0">
                <a:latin typeface="Arial" panose="020B0604020202020204" pitchFamily="34" charset="0"/>
                <a:cs typeface="Arial" panose="020B0604020202020204" pitchFamily="34" charset="0"/>
              </a:rPr>
            </a:br>
            <a:r>
              <a:rPr lang="en-GB" altLang="es-ES" sz="3600" dirty="0">
                <a:latin typeface="Arial" panose="020B0604020202020204" pitchFamily="34" charset="0"/>
                <a:cs typeface="Arial" panose="020B0604020202020204" pitchFamily="34" charset="0"/>
              </a:rPr>
              <a:t> </a:t>
            </a:r>
            <a:r>
              <a:rPr lang="en-GB" altLang="es-ES" sz="3600" dirty="0" err="1">
                <a:latin typeface="Arial" panose="020B0604020202020204" pitchFamily="34" charset="0"/>
                <a:cs typeface="Arial" panose="020B0604020202020204" pitchFamily="34" charset="0"/>
              </a:rPr>
              <a:t>Retenidas</a:t>
            </a:r>
            <a:r>
              <a:rPr lang="en-GB" altLang="es-ES" sz="3600" dirty="0">
                <a:latin typeface="Arial" panose="020B0604020202020204" pitchFamily="34" charset="0"/>
                <a:cs typeface="Arial" panose="020B0604020202020204" pitchFamily="34" charset="0"/>
              </a:rPr>
              <a:t> </a:t>
            </a:r>
            <a:r>
              <a:rPr lang="en-GB" altLang="es-ES" sz="3600" dirty="0" err="1">
                <a:latin typeface="Arial" panose="020B0604020202020204" pitchFamily="34" charset="0"/>
                <a:cs typeface="Arial" panose="020B0604020202020204" pitchFamily="34" charset="0"/>
              </a:rPr>
              <a:t>las</a:t>
            </a:r>
            <a:r>
              <a:rPr lang="en-GB" altLang="es-ES" sz="3600" dirty="0">
                <a:latin typeface="Arial" panose="020B0604020202020204" pitchFamily="34" charset="0"/>
                <a:cs typeface="Arial" panose="020B0604020202020204" pitchFamily="34" charset="0"/>
              </a:rPr>
              <a:t> </a:t>
            </a:r>
            <a:r>
              <a:rPr lang="en-GB" altLang="es-ES" sz="3600" dirty="0" err="1">
                <a:latin typeface="Arial" panose="020B0604020202020204" pitchFamily="34" charset="0"/>
                <a:cs typeface="Arial" panose="020B0604020202020204" pitchFamily="34" charset="0"/>
              </a:rPr>
              <a:t>moléculas</a:t>
            </a:r>
            <a:r>
              <a:rPr lang="en-GB" altLang="es-ES" sz="3600" dirty="0">
                <a:latin typeface="Arial" panose="020B0604020202020204" pitchFamily="34" charset="0"/>
                <a:cs typeface="Arial" panose="020B0604020202020204" pitchFamily="34" charset="0"/>
              </a:rPr>
              <a:t> de mayor peso molecular </a:t>
            </a:r>
            <a:r>
              <a:rPr lang="en-GB" altLang="es-ES" sz="3600" dirty="0" err="1">
                <a:latin typeface="Arial" panose="020B0604020202020204" pitchFamily="34" charset="0"/>
                <a:cs typeface="Arial" panose="020B0604020202020204" pitchFamily="34" charset="0"/>
              </a:rPr>
              <a:t>IgG</a:t>
            </a:r>
            <a:r>
              <a:rPr lang="en-GB" altLang="es-ES" sz="3600" dirty="0">
                <a:latin typeface="Arial" panose="020B0604020202020204" pitchFamily="34" charset="0"/>
                <a:cs typeface="Arial" panose="020B0604020202020204" pitchFamily="34" charset="0"/>
              </a:rPr>
              <a:t/>
            </a:r>
            <a:br>
              <a:rPr lang="en-GB" altLang="es-ES" sz="3600" dirty="0">
                <a:latin typeface="Arial" panose="020B0604020202020204" pitchFamily="34" charset="0"/>
                <a:cs typeface="Arial" panose="020B0604020202020204" pitchFamily="34" charset="0"/>
              </a:rPr>
            </a:br>
            <a:r>
              <a:rPr lang="en-GB" altLang="es-ES" sz="3600" dirty="0">
                <a:latin typeface="Arial" panose="020B0604020202020204" pitchFamily="34" charset="0"/>
                <a:cs typeface="Arial" panose="020B0604020202020204" pitchFamily="34" charset="0"/>
              </a:rPr>
              <a:t> </a:t>
            </a:r>
            <a:r>
              <a:rPr lang="en-GB" altLang="es-ES" sz="3600" dirty="0" err="1">
                <a:latin typeface="Arial" panose="020B0604020202020204" pitchFamily="34" charset="0"/>
                <a:cs typeface="Arial" panose="020B0604020202020204" pitchFamily="34" charset="0"/>
              </a:rPr>
              <a:t>Es</a:t>
            </a:r>
            <a:r>
              <a:rPr lang="en-GB" altLang="es-ES" sz="3600" dirty="0">
                <a:latin typeface="Arial" panose="020B0604020202020204" pitchFamily="34" charset="0"/>
                <a:cs typeface="Arial" panose="020B0604020202020204" pitchFamily="34" charset="0"/>
              </a:rPr>
              <a:t> de </a:t>
            </a:r>
            <a:r>
              <a:rPr lang="en-GB" altLang="es-ES" sz="3600" dirty="0" err="1">
                <a:latin typeface="Arial" panose="020B0604020202020204" pitchFamily="34" charset="0"/>
                <a:cs typeface="Arial" panose="020B0604020202020204" pitchFamily="34" charset="0"/>
              </a:rPr>
              <a:t>causa</a:t>
            </a:r>
            <a:r>
              <a:rPr lang="en-GB" altLang="es-ES" sz="3600" dirty="0">
                <a:latin typeface="Arial" panose="020B0604020202020204" pitchFamily="34" charset="0"/>
                <a:cs typeface="Arial" panose="020B0604020202020204" pitchFamily="34" charset="0"/>
              </a:rPr>
              <a:t> </a:t>
            </a:r>
            <a:r>
              <a:rPr lang="en-GB" altLang="es-ES" sz="3600" dirty="0" err="1">
                <a:latin typeface="Arial" panose="020B0604020202020204" pitchFamily="34" charset="0"/>
                <a:cs typeface="Arial" panose="020B0604020202020204" pitchFamily="34" charset="0"/>
              </a:rPr>
              <a:t>desconocida</a:t>
            </a:r>
            <a:r>
              <a:rPr lang="en-GB" altLang="es-ES" sz="3600" dirty="0">
                <a:latin typeface="Arial" panose="020B0604020202020204" pitchFamily="34" charset="0"/>
                <a:cs typeface="Arial" panose="020B0604020202020204" pitchFamily="34" charset="0"/>
              </a:rPr>
              <a:t/>
            </a:r>
            <a:br>
              <a:rPr lang="en-GB" altLang="es-ES" sz="3600" dirty="0">
                <a:latin typeface="Arial" panose="020B0604020202020204" pitchFamily="34" charset="0"/>
                <a:cs typeface="Arial" panose="020B0604020202020204" pitchFamily="34" charset="0"/>
              </a:rPr>
            </a:br>
            <a:r>
              <a:rPr lang="en-GB" altLang="es-ES" sz="3600" dirty="0">
                <a:latin typeface="Arial" panose="020B0604020202020204" pitchFamily="34" charset="0"/>
                <a:cs typeface="Arial" panose="020B0604020202020204" pitchFamily="34" charset="0"/>
              </a:rPr>
              <a:t/>
            </a:r>
            <a:br>
              <a:rPr lang="en-GB" altLang="es-ES" sz="3600" dirty="0">
                <a:latin typeface="Arial" panose="020B0604020202020204" pitchFamily="34" charset="0"/>
                <a:cs typeface="Arial" panose="020B0604020202020204" pitchFamily="34" charset="0"/>
              </a:rPr>
            </a:br>
            <a:r>
              <a:rPr lang="en-GB" altLang="es-ES" sz="3600" dirty="0">
                <a:latin typeface="Arial" panose="020B0604020202020204" pitchFamily="34" charset="0"/>
                <a:cs typeface="Arial" panose="020B0604020202020204" pitchFamily="34" charset="0"/>
              </a:rPr>
              <a:t> Factor </a:t>
            </a:r>
            <a:r>
              <a:rPr lang="en-GB" altLang="es-ES" sz="3600" dirty="0" err="1">
                <a:latin typeface="Arial" panose="020B0604020202020204" pitchFamily="34" charset="0"/>
                <a:cs typeface="Arial" panose="020B0604020202020204" pitchFamily="34" charset="0"/>
              </a:rPr>
              <a:t>circulante</a:t>
            </a:r>
            <a:r>
              <a:rPr lang="en-GB" altLang="es-ES" sz="3600" dirty="0">
                <a:latin typeface="Arial" panose="020B0604020202020204" pitchFamily="34" charset="0"/>
                <a:cs typeface="Arial" panose="020B0604020202020204" pitchFamily="34" charset="0"/>
              </a:rPr>
              <a:t> </a:t>
            </a:r>
            <a:r>
              <a:rPr lang="en-GB" altLang="es-ES" sz="3600" dirty="0" err="1">
                <a:latin typeface="Arial" panose="020B0604020202020204" pitchFamily="34" charset="0"/>
                <a:cs typeface="Arial" panose="020B0604020202020204" pitchFamily="34" charset="0"/>
              </a:rPr>
              <a:t>liberado</a:t>
            </a:r>
            <a:r>
              <a:rPr lang="en-GB" altLang="es-ES" sz="3600" dirty="0">
                <a:latin typeface="Arial" panose="020B0604020202020204" pitchFamily="34" charset="0"/>
                <a:cs typeface="Arial" panose="020B0604020202020204" pitchFamily="34" charset="0"/>
              </a:rPr>
              <a:t> </a:t>
            </a:r>
            <a:r>
              <a:rPr lang="en-GB" altLang="es-ES" sz="3600" dirty="0" err="1">
                <a:latin typeface="Arial" panose="020B0604020202020204" pitchFamily="34" charset="0"/>
                <a:cs typeface="Arial" panose="020B0604020202020204" pitchFamily="34" charset="0"/>
              </a:rPr>
              <a:t>por</a:t>
            </a:r>
            <a:r>
              <a:rPr lang="en-GB" altLang="es-ES" sz="3600" dirty="0">
                <a:latin typeface="Arial" panose="020B0604020202020204" pitchFamily="34" charset="0"/>
                <a:cs typeface="Arial" panose="020B0604020202020204" pitchFamily="34" charset="0"/>
              </a:rPr>
              <a:t> los </a:t>
            </a:r>
            <a:r>
              <a:rPr lang="en-GB" altLang="es-ES" sz="3600" dirty="0" err="1">
                <a:latin typeface="Arial" panose="020B0604020202020204" pitchFamily="34" charset="0"/>
                <a:cs typeface="Arial" panose="020B0604020202020204" pitchFamily="34" charset="0"/>
              </a:rPr>
              <a:t>monocitos</a:t>
            </a:r>
            <a:r>
              <a:rPr lang="en-GB" altLang="es-ES" sz="3600" dirty="0">
                <a:latin typeface="Arial" panose="020B0604020202020204" pitchFamily="34" charset="0"/>
                <a:cs typeface="Arial" panose="020B0604020202020204" pitchFamily="34" charset="0"/>
              </a:rPr>
              <a:t> y </a:t>
            </a:r>
            <a:r>
              <a:rPr lang="en-GB" altLang="es-ES" sz="3600" dirty="0" err="1">
                <a:latin typeface="Arial" panose="020B0604020202020204" pitchFamily="34" charset="0"/>
                <a:cs typeface="Arial" panose="020B0604020202020204" pitchFamily="34" charset="0"/>
              </a:rPr>
              <a:t>linfocitos</a:t>
            </a:r>
            <a:r>
              <a:rPr lang="en-GB" altLang="es-ES" dirty="0" smtClean="0">
                <a:latin typeface="Arial" panose="020B0604020202020204" pitchFamily="34" charset="0"/>
                <a:cs typeface="Arial" panose="020B0604020202020204" pitchFamily="34" charset="0"/>
              </a:rPr>
              <a:t/>
            </a:r>
            <a:br>
              <a:rPr lang="en-GB" altLang="es-ES" dirty="0" smtClean="0">
                <a:latin typeface="Arial" panose="020B0604020202020204" pitchFamily="34" charset="0"/>
                <a:cs typeface="Arial" panose="020B0604020202020204" pitchFamily="34" charset="0"/>
              </a:rPr>
            </a:br>
            <a:endParaRPr lang="en-GB" altLang="es-ES" sz="2800" dirty="0">
              <a:latin typeface="Arial" panose="020B0604020202020204" pitchFamily="34" charset="0"/>
              <a:cs typeface="Arial" panose="020B0604020202020204" pitchFamily="34" charset="0"/>
            </a:endParaRPr>
          </a:p>
        </p:txBody>
      </p:sp>
      <p:sp>
        <p:nvSpPr>
          <p:cNvPr id="148483" name="Oval 2"/>
          <p:cNvSpPr>
            <a:spLocks noChangeArrowheads="1"/>
          </p:cNvSpPr>
          <p:nvPr/>
        </p:nvSpPr>
        <p:spPr bwMode="auto">
          <a:xfrm>
            <a:off x="3881439" y="0"/>
            <a:ext cx="4535487" cy="857250"/>
          </a:xfrm>
          <a:prstGeom prst="ellipse">
            <a:avLst/>
          </a:prstGeom>
          <a:noFill/>
          <a:ln>
            <a:noFill/>
          </a:ln>
        </p:spPr>
        <p:style>
          <a:lnRef idx="1">
            <a:schemeClr val="accent2"/>
          </a:lnRef>
          <a:fillRef idx="2">
            <a:schemeClr val="accent2"/>
          </a:fillRef>
          <a:effectRef idx="1">
            <a:schemeClr val="accent2"/>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n-US" sz="4000" b="1" dirty="0">
                <a:solidFill>
                  <a:srgbClr val="000000"/>
                </a:solidFill>
                <a:ea typeface="SimSun" panose="02010600030101010101" pitchFamily="2" charset="-122"/>
              </a:rPr>
              <a:t>PROTEINURA</a:t>
            </a:r>
            <a:endParaRPr lang="es-ES" altLang="es-ES" dirty="0">
              <a:solidFill>
                <a:srgbClr val="000000"/>
              </a:solidFill>
            </a:endParaRPr>
          </a:p>
        </p:txBody>
      </p:sp>
    </p:spTree>
    <p:extLst>
      <p:ext uri="{BB962C8B-B14F-4D97-AF65-F5344CB8AC3E}">
        <p14:creationId xmlns:p14="http://schemas.microsoft.com/office/powerpoint/2010/main" val="175534967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09" name="Rectangle 1"/>
          <p:cNvSpPr>
            <a:spLocks noGrp="1" noChangeArrowheads="1"/>
          </p:cNvSpPr>
          <p:nvPr>
            <p:ph type="title"/>
          </p:nvPr>
        </p:nvSpPr>
        <p:spPr>
          <a:xfrm>
            <a:off x="1981200" y="-71438"/>
            <a:ext cx="8229600" cy="3648649"/>
          </a:xfrm>
        </p:spPr>
        <p:txBody>
          <a:bodyPr>
            <a:normAutofit fontScale="90000"/>
          </a:bodyPr>
          <a:lstStyle/>
          <a:p>
            <a:pPr marL="323850" indent="-323850">
              <a:spcBef>
                <a:spcPts val="75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sz="3600" dirty="0">
                <a:latin typeface="Arial" panose="020B0604020202020204" pitchFamily="34" charset="0"/>
                <a:cs typeface="Arial" panose="020B0604020202020204" pitchFamily="34" charset="0"/>
              </a:rPr>
              <a:t/>
            </a:r>
            <a:br>
              <a:rPr lang="en-GB" altLang="es-ES" sz="3600" dirty="0">
                <a:latin typeface="Arial" panose="020B0604020202020204" pitchFamily="34" charset="0"/>
                <a:cs typeface="Arial" panose="020B0604020202020204" pitchFamily="34" charset="0"/>
              </a:rPr>
            </a:br>
            <a:r>
              <a:rPr lang="en-GB" altLang="es-ES" sz="3600" dirty="0" smtClean="0">
                <a:latin typeface="Arial" panose="020B0604020202020204" pitchFamily="34" charset="0"/>
                <a:cs typeface="Arial" panose="020B0604020202020204" pitchFamily="34" charset="0"/>
              </a:rPr>
              <a:t/>
            </a:r>
            <a:br>
              <a:rPr lang="en-GB" altLang="es-ES" sz="3600" dirty="0" smtClean="0">
                <a:latin typeface="Arial" panose="020B0604020202020204" pitchFamily="34" charset="0"/>
                <a:cs typeface="Arial" panose="020B0604020202020204" pitchFamily="34" charset="0"/>
              </a:rPr>
            </a:br>
            <a:r>
              <a:rPr lang="en-GB" altLang="es-ES" sz="3600" dirty="0" err="1" smtClean="0">
                <a:latin typeface="Arial" panose="020B0604020202020204" pitchFamily="34" charset="0"/>
                <a:cs typeface="Arial" panose="020B0604020202020204" pitchFamily="34" charset="0"/>
              </a:rPr>
              <a:t>Es</a:t>
            </a:r>
            <a:r>
              <a:rPr lang="en-GB" altLang="es-ES" sz="3600" dirty="0" smtClean="0">
                <a:latin typeface="Arial" panose="020B0604020202020204" pitchFamily="34" charset="0"/>
                <a:cs typeface="Arial" panose="020B0604020202020204" pitchFamily="34" charset="0"/>
              </a:rPr>
              <a:t> </a:t>
            </a:r>
            <a:r>
              <a:rPr lang="en-GB" altLang="es-ES" sz="3600" dirty="0" err="1" smtClean="0">
                <a:latin typeface="Arial" panose="020B0604020202020204" pitchFamily="34" charset="0"/>
                <a:cs typeface="Arial" panose="020B0604020202020204" pitchFamily="34" charset="0"/>
              </a:rPr>
              <a:t>producida</a:t>
            </a:r>
            <a:r>
              <a:rPr lang="en-GB" altLang="es-ES" sz="3600" dirty="0">
                <a:latin typeface="Arial" panose="020B0604020202020204" pitchFamily="34" charset="0"/>
                <a:cs typeface="Arial" panose="020B0604020202020204" pitchFamily="34" charset="0"/>
              </a:rPr>
              <a:t>:</a:t>
            </a:r>
            <a:br>
              <a:rPr lang="en-GB" altLang="es-ES" sz="3600" dirty="0">
                <a:latin typeface="Arial" panose="020B0604020202020204" pitchFamily="34" charset="0"/>
                <a:cs typeface="Arial" panose="020B0604020202020204" pitchFamily="34" charset="0"/>
              </a:rPr>
            </a:br>
            <a:r>
              <a:rPr lang="en-GB" altLang="es-ES" sz="3600" dirty="0">
                <a:latin typeface="Arial" panose="020B0604020202020204" pitchFamily="34" charset="0"/>
                <a:cs typeface="Arial" panose="020B0604020202020204" pitchFamily="34" charset="0"/>
              </a:rPr>
              <a:t>  </a:t>
            </a:r>
            <a:r>
              <a:rPr lang="es-ES_tradnl" altLang="es-ES" sz="3600" dirty="0">
                <a:latin typeface="Arial" panose="020B0604020202020204" pitchFamily="34" charset="0"/>
                <a:cs typeface="Arial" panose="020B0604020202020204" pitchFamily="34" charset="0"/>
              </a:rPr>
              <a:t>Pérdida</a:t>
            </a:r>
            <a:r>
              <a:rPr lang="en-GB" altLang="es-ES" sz="3600" dirty="0">
                <a:latin typeface="Arial" panose="020B0604020202020204" pitchFamily="34" charset="0"/>
                <a:cs typeface="Arial" panose="020B0604020202020204" pitchFamily="34" charset="0"/>
              </a:rPr>
              <a:t> de </a:t>
            </a:r>
            <a:r>
              <a:rPr lang="en-GB" altLang="es-ES" sz="3600" dirty="0" err="1">
                <a:latin typeface="Arial" panose="020B0604020202020204" pitchFamily="34" charset="0"/>
                <a:cs typeface="Arial" panose="020B0604020202020204" pitchFamily="34" charset="0"/>
              </a:rPr>
              <a:t>proteínas</a:t>
            </a:r>
            <a:r>
              <a:rPr lang="en-GB" altLang="es-ES" sz="3600" dirty="0">
                <a:latin typeface="Arial" panose="020B0604020202020204" pitchFamily="34" charset="0"/>
                <a:cs typeface="Arial" panose="020B0604020202020204" pitchFamily="34" charset="0"/>
              </a:rPr>
              <a:t> </a:t>
            </a:r>
            <a:r>
              <a:rPr lang="en-GB" altLang="es-ES" sz="3600" dirty="0" err="1">
                <a:latin typeface="Arial" panose="020B0604020202020204" pitchFamily="34" charset="0"/>
                <a:cs typeface="Arial" panose="020B0604020202020204" pitchFamily="34" charset="0"/>
              </a:rPr>
              <a:t>por</a:t>
            </a:r>
            <a:r>
              <a:rPr lang="en-GB" altLang="es-ES" sz="3600" dirty="0">
                <a:latin typeface="Arial" panose="020B0604020202020204" pitchFamily="34" charset="0"/>
                <a:cs typeface="Arial" panose="020B0604020202020204" pitchFamily="34" charset="0"/>
              </a:rPr>
              <a:t> la </a:t>
            </a:r>
            <a:r>
              <a:rPr lang="en-GB" altLang="es-ES" sz="3600" dirty="0" err="1">
                <a:latin typeface="Arial" panose="020B0604020202020204" pitchFamily="34" charset="0"/>
                <a:cs typeface="Arial" panose="020B0604020202020204" pitchFamily="34" charset="0"/>
              </a:rPr>
              <a:t>orina</a:t>
            </a:r>
            <a:r>
              <a:rPr lang="en-GB" altLang="es-ES" sz="3600" dirty="0">
                <a:latin typeface="Arial" panose="020B0604020202020204" pitchFamily="34" charset="0"/>
                <a:cs typeface="Arial" panose="020B0604020202020204" pitchFamily="34" charset="0"/>
              </a:rPr>
              <a:t/>
            </a:r>
            <a:br>
              <a:rPr lang="en-GB" altLang="es-ES" sz="3600" dirty="0">
                <a:latin typeface="Arial" panose="020B0604020202020204" pitchFamily="34" charset="0"/>
                <a:cs typeface="Arial" panose="020B0604020202020204" pitchFamily="34" charset="0"/>
              </a:rPr>
            </a:br>
            <a:r>
              <a:rPr lang="en-GB" altLang="es-ES" sz="3600" dirty="0">
                <a:latin typeface="Arial" panose="020B0604020202020204" pitchFamily="34" charset="0"/>
                <a:cs typeface="Arial" panose="020B0604020202020204" pitchFamily="34" charset="0"/>
              </a:rPr>
              <a:t>  </a:t>
            </a:r>
            <a:r>
              <a:rPr lang="en-GB" altLang="es-ES" sz="3600" dirty="0" err="1">
                <a:latin typeface="Arial" panose="020B0604020202020204" pitchFamily="34" charset="0"/>
                <a:cs typeface="Arial" panose="020B0604020202020204" pitchFamily="34" charset="0"/>
              </a:rPr>
              <a:t>Degradación</a:t>
            </a:r>
            <a:r>
              <a:rPr lang="en-GB" altLang="es-ES" sz="3600" dirty="0">
                <a:latin typeface="Arial" panose="020B0604020202020204" pitchFamily="34" charset="0"/>
                <a:cs typeface="Arial" panose="020B0604020202020204" pitchFamily="34" charset="0"/>
              </a:rPr>
              <a:t> de la </a:t>
            </a:r>
            <a:r>
              <a:rPr lang="en-GB" altLang="es-ES" sz="3600" dirty="0" err="1">
                <a:latin typeface="Arial" panose="020B0604020202020204" pitchFamily="34" charset="0"/>
                <a:cs typeface="Arial" panose="020B0604020202020204" pitchFamily="34" charset="0"/>
              </a:rPr>
              <a:t>albúmina</a:t>
            </a:r>
            <a:r>
              <a:rPr lang="en-GB" altLang="es-ES" sz="3600" dirty="0">
                <a:latin typeface="Arial" panose="020B0604020202020204" pitchFamily="34" charset="0"/>
                <a:cs typeface="Arial" panose="020B0604020202020204" pitchFamily="34" charset="0"/>
              </a:rPr>
              <a:t> </a:t>
            </a:r>
            <a:r>
              <a:rPr lang="en-GB" altLang="es-ES" sz="3600" dirty="0" err="1">
                <a:latin typeface="Arial" panose="020B0604020202020204" pitchFamily="34" charset="0"/>
                <a:cs typeface="Arial" panose="020B0604020202020204" pitchFamily="34" charset="0"/>
              </a:rPr>
              <a:t>por</a:t>
            </a:r>
            <a:r>
              <a:rPr lang="en-GB" altLang="es-ES" sz="3600" dirty="0">
                <a:latin typeface="Arial" panose="020B0604020202020204" pitchFamily="34" charset="0"/>
                <a:cs typeface="Arial" panose="020B0604020202020204" pitchFamily="34" charset="0"/>
              </a:rPr>
              <a:t> el </a:t>
            </a:r>
            <a:r>
              <a:rPr lang="en-GB" altLang="es-ES" sz="3600" dirty="0" err="1">
                <a:latin typeface="Arial" panose="020B0604020202020204" pitchFamily="34" charset="0"/>
                <a:cs typeface="Arial" panose="020B0604020202020204" pitchFamily="34" charset="0"/>
              </a:rPr>
              <a:t>riñón</a:t>
            </a:r>
            <a:r>
              <a:rPr lang="en-GB" altLang="es-ES" sz="3600" dirty="0">
                <a:latin typeface="Arial" panose="020B0604020202020204" pitchFamily="34" charset="0"/>
                <a:cs typeface="Arial" panose="020B0604020202020204" pitchFamily="34" charset="0"/>
              </a:rPr>
              <a:t/>
            </a:r>
            <a:br>
              <a:rPr lang="en-GB" altLang="es-ES" sz="3600" dirty="0">
                <a:latin typeface="Arial" panose="020B0604020202020204" pitchFamily="34" charset="0"/>
                <a:cs typeface="Arial" panose="020B0604020202020204" pitchFamily="34" charset="0"/>
              </a:rPr>
            </a:br>
            <a:r>
              <a:rPr lang="en-GB" altLang="es-ES" sz="3600" dirty="0">
                <a:latin typeface="Arial" panose="020B0604020202020204" pitchFamily="34" charset="0"/>
                <a:cs typeface="Arial" panose="020B0604020202020204" pitchFamily="34" charset="0"/>
              </a:rPr>
              <a:t>  </a:t>
            </a:r>
            <a:r>
              <a:rPr lang="es-ES" altLang="es-ES" sz="3600" dirty="0">
                <a:latin typeface="Arial" panose="020B0604020202020204" pitchFamily="34" charset="0"/>
                <a:cs typeface="Arial" panose="020B0604020202020204" pitchFamily="34" charset="0"/>
              </a:rPr>
              <a:t>Alteraciones</a:t>
            </a:r>
            <a:r>
              <a:rPr lang="en-GB" altLang="es-ES" sz="3600" dirty="0">
                <a:latin typeface="Arial" panose="020B0604020202020204" pitchFamily="34" charset="0"/>
                <a:cs typeface="Arial" panose="020B0604020202020204" pitchFamily="34" charset="0"/>
              </a:rPr>
              <a:t> en la </a:t>
            </a:r>
            <a:r>
              <a:rPr lang="en-GB" altLang="es-ES" sz="3600" dirty="0" err="1">
                <a:latin typeface="Arial" panose="020B0604020202020204" pitchFamily="34" charset="0"/>
                <a:cs typeface="Arial" panose="020B0604020202020204" pitchFamily="34" charset="0"/>
              </a:rPr>
              <a:t>síntesis</a:t>
            </a:r>
            <a:r>
              <a:rPr lang="en-GB" altLang="es-ES" sz="3600" dirty="0">
                <a:latin typeface="Arial" panose="020B0604020202020204" pitchFamily="34" charset="0"/>
                <a:cs typeface="Arial" panose="020B0604020202020204" pitchFamily="34" charset="0"/>
              </a:rPr>
              <a:t> </a:t>
            </a:r>
            <a:r>
              <a:rPr lang="en-GB" altLang="es-ES" sz="3600" dirty="0" err="1">
                <a:latin typeface="Arial" panose="020B0604020202020204" pitchFamily="34" charset="0"/>
                <a:cs typeface="Arial" panose="020B0604020202020204" pitchFamily="34" charset="0"/>
              </a:rPr>
              <a:t>hepáticaínas</a:t>
            </a:r>
            <a:r>
              <a:rPr lang="en-GB" altLang="es-ES" dirty="0" smtClean="0">
                <a:latin typeface="Arial" panose="020B0604020202020204" pitchFamily="34" charset="0"/>
                <a:cs typeface="Arial" panose="020B0604020202020204" pitchFamily="34" charset="0"/>
              </a:rPr>
              <a:t/>
            </a:r>
            <a:br>
              <a:rPr lang="en-GB" altLang="es-ES" dirty="0" smtClean="0">
                <a:latin typeface="Arial" panose="020B0604020202020204" pitchFamily="34" charset="0"/>
                <a:cs typeface="Arial" panose="020B0604020202020204" pitchFamily="34" charset="0"/>
              </a:rPr>
            </a:br>
            <a:endParaRPr lang="en-GB" altLang="es-ES" sz="3000" dirty="0">
              <a:latin typeface="Arial" panose="020B0604020202020204" pitchFamily="34" charset="0"/>
              <a:cs typeface="Arial" panose="020B0604020202020204" pitchFamily="34" charset="0"/>
            </a:endParaRPr>
          </a:p>
        </p:txBody>
      </p:sp>
      <p:sp>
        <p:nvSpPr>
          <p:cNvPr id="149507" name="Oval 2"/>
          <p:cNvSpPr>
            <a:spLocks noChangeArrowheads="1"/>
          </p:cNvSpPr>
          <p:nvPr/>
        </p:nvSpPr>
        <p:spPr bwMode="auto">
          <a:xfrm>
            <a:off x="3381376" y="-71438"/>
            <a:ext cx="6048375" cy="1223963"/>
          </a:xfrm>
          <a:prstGeom prst="ellipse">
            <a:avLst/>
          </a:prstGeom>
          <a:noFill/>
          <a:ln>
            <a:noFill/>
          </a:ln>
        </p:spPr>
        <p:style>
          <a:lnRef idx="1">
            <a:schemeClr val="dk1"/>
          </a:lnRef>
          <a:fillRef idx="2">
            <a:schemeClr val="dk1"/>
          </a:fillRef>
          <a:effectRef idx="1">
            <a:schemeClr val="dk1"/>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n-US" sz="4000" b="1" dirty="0">
                <a:solidFill>
                  <a:srgbClr val="000000"/>
                </a:solidFill>
                <a:ea typeface="SimSun" panose="02010600030101010101" pitchFamily="2" charset="-122"/>
              </a:rPr>
              <a:t>HIPOALBUMINEMIA</a:t>
            </a:r>
            <a:endParaRPr lang="es-ES" altLang="es-ES" dirty="0">
              <a:solidFill>
                <a:srgbClr val="000000"/>
              </a:solidFill>
            </a:endParaRPr>
          </a:p>
        </p:txBody>
      </p:sp>
      <p:grpSp>
        <p:nvGrpSpPr>
          <p:cNvPr id="540675" name="Group 3"/>
          <p:cNvGrpSpPr>
            <a:grpSpLocks/>
          </p:cNvGrpSpPr>
          <p:nvPr/>
        </p:nvGrpSpPr>
        <p:grpSpPr bwMode="auto">
          <a:xfrm>
            <a:off x="2080418" y="3446529"/>
            <a:ext cx="8031163" cy="2686050"/>
            <a:chOff x="521" y="2931"/>
            <a:chExt cx="4899" cy="1197"/>
          </a:xfrm>
        </p:grpSpPr>
        <p:sp>
          <p:nvSpPr>
            <p:cNvPr id="540676" name="Rectangle 4"/>
            <p:cNvSpPr>
              <a:spLocks noChangeArrowheads="1"/>
            </p:cNvSpPr>
            <p:nvPr/>
          </p:nvSpPr>
          <p:spPr bwMode="auto">
            <a:xfrm>
              <a:off x="2971" y="3687"/>
              <a:ext cx="2449" cy="44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spcBef>
                  <a:spcPts val="500"/>
                </a:spcBef>
              </a:pPr>
              <a:r>
                <a:rPr lang="en-GB" altLang="es-ES" sz="2000">
                  <a:solidFill>
                    <a:srgbClr val="000000"/>
                  </a:solidFill>
                </a:rPr>
                <a:t>Catabolismo aumenta y se filtra mayor cantidad</a:t>
              </a:r>
            </a:p>
          </p:txBody>
        </p:sp>
        <p:sp>
          <p:nvSpPr>
            <p:cNvPr id="540677" name="Rectangle 5"/>
            <p:cNvSpPr>
              <a:spLocks noChangeArrowheads="1"/>
            </p:cNvSpPr>
            <p:nvPr/>
          </p:nvSpPr>
          <p:spPr bwMode="auto">
            <a:xfrm>
              <a:off x="521" y="3687"/>
              <a:ext cx="2450" cy="44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spcBef>
                  <a:spcPts val="500"/>
                </a:spcBef>
              </a:pPr>
              <a:r>
                <a:rPr lang="en-GB" altLang="es-ES" sz="2000">
                  <a:solidFill>
                    <a:srgbClr val="000000"/>
                  </a:solidFill>
                </a:rPr>
                <a:t>mayor</a:t>
              </a:r>
            </a:p>
          </p:txBody>
        </p:sp>
        <p:sp>
          <p:nvSpPr>
            <p:cNvPr id="540678" name="Rectangle 6"/>
            <p:cNvSpPr>
              <a:spLocks noChangeArrowheads="1"/>
            </p:cNvSpPr>
            <p:nvPr/>
          </p:nvSpPr>
          <p:spPr bwMode="auto">
            <a:xfrm>
              <a:off x="2971" y="3309"/>
              <a:ext cx="2449" cy="3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spcBef>
                  <a:spcPts val="500"/>
                </a:spcBef>
              </a:pPr>
              <a:r>
                <a:rPr lang="en-GB" altLang="es-ES" sz="2000">
                  <a:solidFill>
                    <a:srgbClr val="000000"/>
                  </a:solidFill>
                </a:rPr>
                <a:t>Catabolismo no aumenta</a:t>
              </a:r>
            </a:p>
          </p:txBody>
        </p:sp>
        <p:sp>
          <p:nvSpPr>
            <p:cNvPr id="540679" name="Rectangle 7"/>
            <p:cNvSpPr>
              <a:spLocks noChangeArrowheads="1"/>
            </p:cNvSpPr>
            <p:nvPr/>
          </p:nvSpPr>
          <p:spPr bwMode="auto">
            <a:xfrm>
              <a:off x="521" y="3309"/>
              <a:ext cx="2450" cy="3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spcBef>
                  <a:spcPts val="500"/>
                </a:spcBef>
              </a:pPr>
              <a:r>
                <a:rPr lang="en-GB" altLang="es-ES" sz="2000">
                  <a:solidFill>
                    <a:srgbClr val="000000"/>
                  </a:solidFill>
                </a:rPr>
                <a:t>leve</a:t>
              </a:r>
            </a:p>
          </p:txBody>
        </p:sp>
        <p:sp>
          <p:nvSpPr>
            <p:cNvPr id="540680" name="Rectangle 8"/>
            <p:cNvSpPr>
              <a:spLocks noChangeArrowheads="1"/>
            </p:cNvSpPr>
            <p:nvPr/>
          </p:nvSpPr>
          <p:spPr bwMode="auto">
            <a:xfrm>
              <a:off x="2971" y="2931"/>
              <a:ext cx="2449" cy="3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spcBef>
                  <a:spcPts val="500"/>
                </a:spcBef>
              </a:pPr>
              <a:r>
                <a:rPr lang="en-GB" altLang="es-ES" sz="2000">
                  <a:solidFill>
                    <a:srgbClr val="000000"/>
                  </a:solidFill>
                </a:rPr>
                <a:t>albúmina</a:t>
              </a:r>
            </a:p>
          </p:txBody>
        </p:sp>
        <p:sp>
          <p:nvSpPr>
            <p:cNvPr id="540681" name="Rectangle 9"/>
            <p:cNvSpPr>
              <a:spLocks noChangeArrowheads="1"/>
            </p:cNvSpPr>
            <p:nvPr/>
          </p:nvSpPr>
          <p:spPr bwMode="auto">
            <a:xfrm>
              <a:off x="521" y="2931"/>
              <a:ext cx="2450" cy="3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spcBef>
                  <a:spcPts val="500"/>
                </a:spcBef>
              </a:pPr>
              <a:r>
                <a:rPr lang="en-GB" altLang="es-ES" sz="2000">
                  <a:solidFill>
                    <a:srgbClr val="000000"/>
                  </a:solidFill>
                </a:rPr>
                <a:t>proteínuria</a:t>
              </a:r>
            </a:p>
          </p:txBody>
        </p:sp>
        <p:sp>
          <p:nvSpPr>
            <p:cNvPr id="540682" name="Line 10"/>
            <p:cNvSpPr>
              <a:spLocks noChangeShapeType="1"/>
            </p:cNvSpPr>
            <p:nvPr/>
          </p:nvSpPr>
          <p:spPr bwMode="auto">
            <a:xfrm>
              <a:off x="521" y="2931"/>
              <a:ext cx="4899" cy="1"/>
            </a:xfrm>
            <a:prstGeom prst="line">
              <a:avLst/>
            </a:prstGeom>
            <a:noFill/>
            <a:ln w="2844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s-ES" altLang="en-US">
                <a:latin typeface="Arial" panose="020B0604020202020204" pitchFamily="34" charset="0"/>
              </a:endParaRPr>
            </a:p>
          </p:txBody>
        </p:sp>
        <p:sp>
          <p:nvSpPr>
            <p:cNvPr id="540683" name="Line 11"/>
            <p:cNvSpPr>
              <a:spLocks noChangeShapeType="1"/>
            </p:cNvSpPr>
            <p:nvPr/>
          </p:nvSpPr>
          <p:spPr bwMode="auto">
            <a:xfrm>
              <a:off x="521" y="3309"/>
              <a:ext cx="4899" cy="1"/>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s-ES" altLang="en-US">
                <a:latin typeface="Arial" panose="020B0604020202020204" pitchFamily="34" charset="0"/>
              </a:endParaRPr>
            </a:p>
          </p:txBody>
        </p:sp>
        <p:sp>
          <p:nvSpPr>
            <p:cNvPr id="540684" name="Line 12"/>
            <p:cNvSpPr>
              <a:spLocks noChangeShapeType="1"/>
            </p:cNvSpPr>
            <p:nvPr/>
          </p:nvSpPr>
          <p:spPr bwMode="auto">
            <a:xfrm>
              <a:off x="521" y="3687"/>
              <a:ext cx="4899" cy="1"/>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s-ES" altLang="en-US">
                <a:latin typeface="Arial" panose="020B0604020202020204" pitchFamily="34" charset="0"/>
              </a:endParaRPr>
            </a:p>
          </p:txBody>
        </p:sp>
        <p:sp>
          <p:nvSpPr>
            <p:cNvPr id="540685" name="Line 13"/>
            <p:cNvSpPr>
              <a:spLocks noChangeShapeType="1"/>
            </p:cNvSpPr>
            <p:nvPr/>
          </p:nvSpPr>
          <p:spPr bwMode="auto">
            <a:xfrm>
              <a:off x="521" y="4128"/>
              <a:ext cx="4899" cy="1"/>
            </a:xfrm>
            <a:prstGeom prst="line">
              <a:avLst/>
            </a:prstGeom>
            <a:noFill/>
            <a:ln w="2844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s-ES" altLang="en-US">
                <a:latin typeface="Arial" panose="020B0604020202020204" pitchFamily="34" charset="0"/>
              </a:endParaRPr>
            </a:p>
          </p:txBody>
        </p:sp>
        <p:sp>
          <p:nvSpPr>
            <p:cNvPr id="540686" name="Line 14"/>
            <p:cNvSpPr>
              <a:spLocks noChangeShapeType="1"/>
            </p:cNvSpPr>
            <p:nvPr/>
          </p:nvSpPr>
          <p:spPr bwMode="auto">
            <a:xfrm>
              <a:off x="521" y="2931"/>
              <a:ext cx="1" cy="1197"/>
            </a:xfrm>
            <a:prstGeom prst="line">
              <a:avLst/>
            </a:prstGeom>
            <a:noFill/>
            <a:ln w="2844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s-ES" altLang="en-US">
                <a:latin typeface="Arial" panose="020B0604020202020204" pitchFamily="34" charset="0"/>
              </a:endParaRPr>
            </a:p>
          </p:txBody>
        </p:sp>
        <p:sp>
          <p:nvSpPr>
            <p:cNvPr id="540687" name="Line 15"/>
            <p:cNvSpPr>
              <a:spLocks noChangeShapeType="1"/>
            </p:cNvSpPr>
            <p:nvPr/>
          </p:nvSpPr>
          <p:spPr bwMode="auto">
            <a:xfrm>
              <a:off x="2971" y="2931"/>
              <a:ext cx="1" cy="1197"/>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s-ES" altLang="en-US">
                <a:latin typeface="Arial" panose="020B0604020202020204" pitchFamily="34" charset="0"/>
              </a:endParaRPr>
            </a:p>
          </p:txBody>
        </p:sp>
        <p:sp>
          <p:nvSpPr>
            <p:cNvPr id="540688" name="Line 16"/>
            <p:cNvSpPr>
              <a:spLocks noChangeShapeType="1"/>
            </p:cNvSpPr>
            <p:nvPr/>
          </p:nvSpPr>
          <p:spPr bwMode="auto">
            <a:xfrm>
              <a:off x="5420" y="2931"/>
              <a:ext cx="1" cy="1197"/>
            </a:xfrm>
            <a:prstGeom prst="line">
              <a:avLst/>
            </a:prstGeom>
            <a:noFill/>
            <a:ln w="2844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s-ES" altLang="en-US">
                <a:latin typeface="Arial" panose="020B0604020202020204" pitchFamily="34" charset="0"/>
              </a:endParaRPr>
            </a:p>
          </p:txBody>
        </p:sp>
      </p:grpSp>
    </p:spTree>
    <p:extLst>
      <p:ext uri="{BB962C8B-B14F-4D97-AF65-F5344CB8AC3E}">
        <p14:creationId xmlns:p14="http://schemas.microsoft.com/office/powerpoint/2010/main" val="2389946774"/>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additive="repl">
                                        <p:cTn id="6" dur="1" fill="hold">
                                          <p:stCondLst>
                                            <p:cond delay="0"/>
                                          </p:stCondLst>
                                        </p:cTn>
                                        <p:tgtEl>
                                          <p:spTgt spid="273409">
                                            <p:txEl>
                                              <p:charRg st="0" end="14"/>
                                            </p:txEl>
                                          </p:spTgt>
                                        </p:tgtEl>
                                        <p:attrNameLst>
                                          <p:attrName>style.visibility</p:attrName>
                                        </p:attrNameLst>
                                      </p:cBhvr>
                                      <p:to>
                                        <p:strVal val="visible"/>
                                      </p:to>
                                    </p:set>
                                    <p:animEffect transition="in" filter="slide(fromBottom)">
                                      <p:cBhvr additive="repl">
                                        <p:cTn id="7" dur="500">
                                          <p:stCondLst>
                                            <p:cond delay="0"/>
                                          </p:stCondLst>
                                        </p:cTn>
                                        <p:tgtEl>
                                          <p:spTgt spid="273409">
                                            <p:txEl>
                                              <p:charRg st="0" end="14"/>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additive="repl">
                                        <p:cTn id="11" dur="1" fill="hold">
                                          <p:stCondLst>
                                            <p:cond delay="0"/>
                                          </p:stCondLst>
                                        </p:cTn>
                                        <p:tgtEl>
                                          <p:spTgt spid="273409">
                                            <p:txEl>
                                              <p:charRg st="14" end="50"/>
                                            </p:txEl>
                                          </p:spTgt>
                                        </p:tgtEl>
                                        <p:attrNameLst>
                                          <p:attrName>style.visibility</p:attrName>
                                        </p:attrNameLst>
                                      </p:cBhvr>
                                      <p:to>
                                        <p:strVal val="visible"/>
                                      </p:to>
                                    </p:set>
                                    <p:animEffect transition="in" filter="slide(fromBottom)">
                                      <p:cBhvr additive="repl">
                                        <p:cTn id="12" dur="500">
                                          <p:stCondLst>
                                            <p:cond delay="0"/>
                                          </p:stCondLst>
                                        </p:cTn>
                                        <p:tgtEl>
                                          <p:spTgt spid="273409">
                                            <p:txEl>
                                              <p:charRg st="14" end="5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nodeType="clickEffect">
                                  <p:stCondLst>
                                    <p:cond delay="0"/>
                                  </p:stCondLst>
                                  <p:childTnLst>
                                    <p:set>
                                      <p:cBhvr additive="repl">
                                        <p:cTn id="16" dur="1" fill="hold">
                                          <p:stCondLst>
                                            <p:cond delay="0"/>
                                          </p:stCondLst>
                                        </p:cTn>
                                        <p:tgtEl>
                                          <p:spTgt spid="273409">
                                            <p:txEl>
                                              <p:charRg st="50" end="92"/>
                                            </p:txEl>
                                          </p:spTgt>
                                        </p:tgtEl>
                                        <p:attrNameLst>
                                          <p:attrName>style.visibility</p:attrName>
                                        </p:attrNameLst>
                                      </p:cBhvr>
                                      <p:to>
                                        <p:strVal val="visible"/>
                                      </p:to>
                                    </p:set>
                                    <p:animEffect transition="in" filter="slide(fromBottom)">
                                      <p:cBhvr additive="repl">
                                        <p:cTn id="17" dur="500">
                                          <p:stCondLst>
                                            <p:cond delay="0"/>
                                          </p:stCondLst>
                                        </p:cTn>
                                        <p:tgtEl>
                                          <p:spTgt spid="273409">
                                            <p:txEl>
                                              <p:charRg st="50" end="9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nodeType="clickEffect">
                                  <p:stCondLst>
                                    <p:cond delay="0"/>
                                  </p:stCondLst>
                                  <p:childTnLst>
                                    <p:set>
                                      <p:cBhvr additive="repl">
                                        <p:cTn id="21" dur="1" fill="hold">
                                          <p:stCondLst>
                                            <p:cond delay="0"/>
                                          </p:stCondLst>
                                        </p:cTn>
                                        <p:tgtEl>
                                          <p:spTgt spid="273409">
                                            <p:txEl>
                                              <p:charRg st="92" end="135"/>
                                            </p:txEl>
                                          </p:spTgt>
                                        </p:tgtEl>
                                        <p:attrNameLst>
                                          <p:attrName>style.visibility</p:attrName>
                                        </p:attrNameLst>
                                      </p:cBhvr>
                                      <p:to>
                                        <p:strVal val="visible"/>
                                      </p:to>
                                    </p:set>
                                    <p:animEffect transition="in" filter="slide(fromBottom)">
                                      <p:cBhvr additive="repl">
                                        <p:cTn id="22" dur="500">
                                          <p:stCondLst>
                                            <p:cond delay="0"/>
                                          </p:stCondLst>
                                        </p:cTn>
                                        <p:tgtEl>
                                          <p:spTgt spid="273409">
                                            <p:txEl>
                                              <p:charRg st="92" end="13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3" name="Rectangle 1"/>
          <p:cNvSpPr>
            <a:spLocks noGrp="1" noChangeArrowheads="1"/>
          </p:cNvSpPr>
          <p:nvPr>
            <p:ph type="title"/>
          </p:nvPr>
        </p:nvSpPr>
        <p:spPr>
          <a:xfrm>
            <a:off x="1981200" y="1117601"/>
            <a:ext cx="8229600" cy="4525963"/>
          </a:xfrm>
        </p:spPr>
        <p:txBody>
          <a:bodyPr>
            <a:normAutofit fontScale="90000"/>
          </a:bodyPr>
          <a:lstStyle/>
          <a:p>
            <a:pPr marL="323850" indent="-323850" algn="just">
              <a:spcBef>
                <a:spcPts val="8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altLang="es-ES" sz="3600" dirty="0">
                <a:latin typeface="Arial" panose="020B0604020202020204" pitchFamily="34" charset="0"/>
                <a:cs typeface="Arial" panose="020B0604020202020204" pitchFamily="34" charset="0"/>
              </a:rPr>
              <a:t>Son </a:t>
            </a:r>
            <a:r>
              <a:rPr lang="en-GB" altLang="es-ES" sz="3600" dirty="0" err="1">
                <a:latin typeface="Arial" panose="020B0604020202020204" pitchFamily="34" charset="0"/>
                <a:cs typeface="Arial" panose="020B0604020202020204" pitchFamily="34" charset="0"/>
              </a:rPr>
              <a:t>motivo</a:t>
            </a:r>
            <a:r>
              <a:rPr lang="en-GB" altLang="es-ES" sz="3600" dirty="0">
                <a:latin typeface="Arial" panose="020B0604020202020204" pitchFamily="34" charset="0"/>
                <a:cs typeface="Arial" panose="020B0604020202020204" pitchFamily="34" charset="0"/>
              </a:rPr>
              <a:t> de </a:t>
            </a:r>
            <a:r>
              <a:rPr lang="es-ES_tradnl" altLang="es-ES" sz="3600" dirty="0">
                <a:latin typeface="Arial" panose="020B0604020202020204" pitchFamily="34" charset="0"/>
                <a:cs typeface="Arial" panose="020B0604020202020204" pitchFamily="34" charset="0"/>
              </a:rPr>
              <a:t>consulta</a:t>
            </a:r>
            <a:r>
              <a:rPr lang="en-GB" altLang="es-ES" sz="3600" dirty="0">
                <a:latin typeface="Arial" panose="020B0604020202020204" pitchFamily="34" charset="0"/>
                <a:cs typeface="Arial" panose="020B0604020202020204" pitchFamily="34" charset="0"/>
              </a:rPr>
              <a:t> y se </a:t>
            </a:r>
            <a:r>
              <a:rPr lang="en-GB" altLang="es-ES" sz="3600" dirty="0" err="1">
                <a:latin typeface="Arial" panose="020B0604020202020204" pitchFamily="34" charset="0"/>
                <a:cs typeface="Arial" panose="020B0604020202020204" pitchFamily="34" charset="0"/>
              </a:rPr>
              <a:t>caracterizan</a:t>
            </a:r>
            <a:r>
              <a:rPr lang="en-GB" altLang="es-ES" sz="3600" dirty="0">
                <a:latin typeface="Arial" panose="020B0604020202020204" pitchFamily="34" charset="0"/>
                <a:cs typeface="Arial" panose="020B0604020202020204" pitchFamily="34" charset="0"/>
              </a:rPr>
              <a:t>:</a:t>
            </a:r>
            <a:br>
              <a:rPr lang="en-GB" altLang="es-ES" sz="3600" dirty="0">
                <a:latin typeface="Arial" panose="020B0604020202020204" pitchFamily="34" charset="0"/>
                <a:cs typeface="Arial" panose="020B0604020202020204" pitchFamily="34" charset="0"/>
              </a:rPr>
            </a:br>
            <a:r>
              <a:rPr lang="en-GB" altLang="es-ES" sz="3600" dirty="0" err="1">
                <a:latin typeface="Arial" panose="020B0604020202020204" pitchFamily="34" charset="0"/>
                <a:cs typeface="Arial" panose="020B0604020202020204" pitchFamily="34" charset="0"/>
              </a:rPr>
              <a:t>Blandos</a:t>
            </a:r>
            <a:r>
              <a:rPr lang="en-GB" altLang="es-ES" sz="3600" dirty="0">
                <a:latin typeface="Arial" panose="020B0604020202020204" pitchFamily="34" charset="0"/>
                <a:cs typeface="Arial" panose="020B0604020202020204" pitchFamily="34" charset="0"/>
              </a:rPr>
              <a:t/>
            </a:r>
            <a:br>
              <a:rPr lang="en-GB" altLang="es-ES" sz="3600" dirty="0">
                <a:latin typeface="Arial" panose="020B0604020202020204" pitchFamily="34" charset="0"/>
                <a:cs typeface="Arial" panose="020B0604020202020204" pitchFamily="34" charset="0"/>
              </a:rPr>
            </a:br>
            <a:r>
              <a:rPr lang="en-GB" altLang="es-ES" sz="3600" dirty="0">
                <a:latin typeface="Arial" panose="020B0604020202020204" pitchFamily="34" charset="0"/>
                <a:cs typeface="Arial" panose="020B0604020202020204" pitchFamily="34" charset="0"/>
              </a:rPr>
              <a:t/>
            </a:r>
            <a:br>
              <a:rPr lang="en-GB" altLang="es-ES" sz="3600" dirty="0">
                <a:latin typeface="Arial" panose="020B0604020202020204" pitchFamily="34" charset="0"/>
                <a:cs typeface="Arial" panose="020B0604020202020204" pitchFamily="34" charset="0"/>
              </a:rPr>
            </a:br>
            <a:r>
              <a:rPr lang="en-GB" altLang="es-ES" sz="3600" dirty="0" err="1">
                <a:latin typeface="Arial" panose="020B0604020202020204" pitchFamily="34" charset="0"/>
                <a:cs typeface="Arial" panose="020B0604020202020204" pitchFamily="34" charset="0"/>
              </a:rPr>
              <a:t>Dejan</a:t>
            </a:r>
            <a:r>
              <a:rPr lang="en-GB" altLang="es-ES" sz="3600" dirty="0">
                <a:latin typeface="Arial" panose="020B0604020202020204" pitchFamily="34" charset="0"/>
                <a:cs typeface="Arial" panose="020B0604020202020204" pitchFamily="34" charset="0"/>
              </a:rPr>
              <a:t> fovea</a:t>
            </a:r>
            <a:br>
              <a:rPr lang="en-GB" altLang="es-ES" sz="3600" dirty="0">
                <a:latin typeface="Arial" panose="020B0604020202020204" pitchFamily="34" charset="0"/>
                <a:cs typeface="Arial" panose="020B0604020202020204" pitchFamily="34" charset="0"/>
              </a:rPr>
            </a:br>
            <a:r>
              <a:rPr lang="en-GB" altLang="es-ES" sz="3600" dirty="0">
                <a:latin typeface="Arial" panose="020B0604020202020204" pitchFamily="34" charset="0"/>
                <a:cs typeface="Arial" panose="020B0604020202020204" pitchFamily="34" charset="0"/>
              </a:rPr>
              <a:t/>
            </a:r>
            <a:br>
              <a:rPr lang="en-GB" altLang="es-ES" sz="3600" dirty="0">
                <a:latin typeface="Arial" panose="020B0604020202020204" pitchFamily="34" charset="0"/>
                <a:cs typeface="Arial" panose="020B0604020202020204" pitchFamily="34" charset="0"/>
              </a:rPr>
            </a:br>
            <a:r>
              <a:rPr lang="en-GB" altLang="es-ES" sz="3600" dirty="0">
                <a:latin typeface="Arial" panose="020B0604020202020204" pitchFamily="34" charset="0"/>
                <a:cs typeface="Arial" panose="020B0604020202020204" pitchFamily="34" charset="0"/>
              </a:rPr>
              <a:t>Se </a:t>
            </a:r>
            <a:r>
              <a:rPr lang="en-GB" altLang="es-ES" sz="3600" dirty="0" err="1">
                <a:latin typeface="Arial" panose="020B0604020202020204" pitchFamily="34" charset="0"/>
                <a:cs typeface="Arial" panose="020B0604020202020204" pitchFamily="34" charset="0"/>
              </a:rPr>
              <a:t>localizan</a:t>
            </a:r>
            <a:r>
              <a:rPr lang="en-GB" altLang="es-ES" sz="3600" dirty="0">
                <a:latin typeface="Arial" panose="020B0604020202020204" pitchFamily="34" charset="0"/>
                <a:cs typeface="Arial" panose="020B0604020202020204" pitchFamily="34" charset="0"/>
              </a:rPr>
              <a:t> en </a:t>
            </a:r>
            <a:r>
              <a:rPr lang="en-GB" altLang="es-ES" sz="3600" dirty="0" err="1">
                <a:latin typeface="Arial" panose="020B0604020202020204" pitchFamily="34" charset="0"/>
                <a:cs typeface="Arial" panose="020B0604020202020204" pitchFamily="34" charset="0"/>
              </a:rPr>
              <a:t>zonas</a:t>
            </a:r>
            <a:r>
              <a:rPr lang="en-GB" altLang="es-ES" sz="3600" dirty="0">
                <a:latin typeface="Arial" panose="020B0604020202020204" pitchFamily="34" charset="0"/>
                <a:cs typeface="Arial" panose="020B0604020202020204" pitchFamily="34" charset="0"/>
              </a:rPr>
              <a:t> </a:t>
            </a:r>
            <a:r>
              <a:rPr lang="en-GB" altLang="es-ES" sz="3600" dirty="0" err="1">
                <a:latin typeface="Arial" panose="020B0604020202020204" pitchFamily="34" charset="0"/>
                <a:cs typeface="Arial" panose="020B0604020202020204" pitchFamily="34" charset="0"/>
              </a:rPr>
              <a:t>declives</a:t>
            </a:r>
            <a:r>
              <a:rPr lang="en-GB" altLang="es-ES" sz="3600" dirty="0">
                <a:latin typeface="Arial" panose="020B0604020202020204" pitchFamily="34" charset="0"/>
                <a:cs typeface="Arial" panose="020B0604020202020204" pitchFamily="34" charset="0"/>
              </a:rPr>
              <a:t> (pies </a:t>
            </a:r>
            <a:r>
              <a:rPr lang="en-GB" altLang="es-ES" sz="3600" dirty="0" err="1">
                <a:latin typeface="Arial" panose="020B0604020202020204" pitchFamily="34" charset="0"/>
                <a:cs typeface="Arial" panose="020B0604020202020204" pitchFamily="34" charset="0"/>
              </a:rPr>
              <a:t>sacro</a:t>
            </a:r>
            <a:r>
              <a:rPr lang="en-GB" altLang="es-ES" sz="3600" dirty="0">
                <a:latin typeface="Arial" panose="020B0604020202020204" pitchFamily="34" charset="0"/>
                <a:cs typeface="Arial" panose="020B0604020202020204" pitchFamily="34" charset="0"/>
              </a:rPr>
              <a:t>)</a:t>
            </a:r>
            <a:r>
              <a:rPr lang="ar-SA" altLang="es-ES" sz="3600" dirty="0">
                <a:latin typeface="Arial" panose="020B0604020202020204" pitchFamily="34" charset="0"/>
                <a:cs typeface="Arial" panose="020B0604020202020204" pitchFamily="34" charset="0"/>
              </a:rPr>
              <a:t>‏</a:t>
            </a:r>
            <a:r>
              <a:rPr lang="en-GB" altLang="es-ES" sz="3600" dirty="0">
                <a:latin typeface="Arial" panose="020B0604020202020204" pitchFamily="34" charset="0"/>
                <a:cs typeface="Arial" panose="020B0604020202020204" pitchFamily="34" charset="0"/>
              </a:rPr>
              <a:t/>
            </a:r>
            <a:br>
              <a:rPr lang="en-GB" altLang="es-ES" sz="3600" dirty="0">
                <a:latin typeface="Arial" panose="020B0604020202020204" pitchFamily="34" charset="0"/>
                <a:cs typeface="Arial" panose="020B0604020202020204" pitchFamily="34" charset="0"/>
              </a:rPr>
            </a:br>
            <a:r>
              <a:rPr lang="en-GB" altLang="es-ES" sz="3600" dirty="0">
                <a:latin typeface="Arial" panose="020B0604020202020204" pitchFamily="34" charset="0"/>
                <a:cs typeface="Arial" panose="020B0604020202020204" pitchFamily="34" charset="0"/>
              </a:rPr>
              <a:t/>
            </a:r>
            <a:br>
              <a:rPr lang="en-GB" altLang="es-ES" sz="3600" dirty="0">
                <a:latin typeface="Arial" panose="020B0604020202020204" pitchFamily="34" charset="0"/>
                <a:cs typeface="Arial" panose="020B0604020202020204" pitchFamily="34" charset="0"/>
              </a:rPr>
            </a:br>
            <a:r>
              <a:rPr lang="en-GB" altLang="es-ES" sz="3600" dirty="0" err="1">
                <a:latin typeface="Arial" panose="020B0604020202020204" pitchFamily="34" charset="0"/>
                <a:cs typeface="Arial" panose="020B0604020202020204" pitchFamily="34" charset="0"/>
              </a:rPr>
              <a:t>Región</a:t>
            </a:r>
            <a:r>
              <a:rPr lang="en-GB" altLang="es-ES" sz="3600" dirty="0">
                <a:latin typeface="Arial" panose="020B0604020202020204" pitchFamily="34" charset="0"/>
                <a:cs typeface="Arial" panose="020B0604020202020204" pitchFamily="34" charset="0"/>
              </a:rPr>
              <a:t> </a:t>
            </a:r>
            <a:r>
              <a:rPr lang="en-GB" altLang="es-ES" sz="3600" dirty="0" err="1">
                <a:latin typeface="Arial" panose="020B0604020202020204" pitchFamily="34" charset="0"/>
                <a:cs typeface="Arial" panose="020B0604020202020204" pitchFamily="34" charset="0"/>
              </a:rPr>
              <a:t>periorbitaria</a:t>
            </a:r>
            <a:endParaRPr lang="en-GB" altLang="es-ES" sz="3600" dirty="0">
              <a:latin typeface="Arial" panose="020B0604020202020204" pitchFamily="34" charset="0"/>
              <a:cs typeface="Arial" panose="020B0604020202020204" pitchFamily="34" charset="0"/>
            </a:endParaRPr>
          </a:p>
        </p:txBody>
      </p:sp>
      <p:sp>
        <p:nvSpPr>
          <p:cNvPr id="542722" name="Rectangle 2"/>
          <p:cNvSpPr>
            <a:spLocks noChangeArrowheads="1"/>
          </p:cNvSpPr>
          <p:nvPr/>
        </p:nvSpPr>
        <p:spPr bwMode="auto">
          <a:xfrm>
            <a:off x="3432175" y="142876"/>
            <a:ext cx="511175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s-ES" sz="4000" b="1" dirty="0">
                <a:solidFill>
                  <a:srgbClr val="000000"/>
                </a:solidFill>
              </a:rPr>
              <a:t>EDEMA</a:t>
            </a:r>
          </a:p>
        </p:txBody>
      </p:sp>
    </p:spTree>
    <p:extLst>
      <p:ext uri="{BB962C8B-B14F-4D97-AF65-F5344CB8AC3E}">
        <p14:creationId xmlns:p14="http://schemas.microsoft.com/office/powerpoint/2010/main" val="2351662814"/>
      </p:ext>
    </p:extLst>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additive="repl">
                                        <p:cTn id="6" dur="1" fill="hold">
                                          <p:stCondLst>
                                            <p:cond delay="0"/>
                                          </p:stCondLst>
                                        </p:cTn>
                                        <p:tgtEl>
                                          <p:spTgt spid="274433">
                                            <p:txEl>
                                              <p:charRg st="0" end="42"/>
                                            </p:txEl>
                                          </p:spTgt>
                                        </p:tgtEl>
                                        <p:attrNameLst>
                                          <p:attrName>style.visibility</p:attrName>
                                        </p:attrNameLst>
                                      </p:cBhvr>
                                      <p:to>
                                        <p:strVal val="visible"/>
                                      </p:to>
                                    </p:set>
                                    <p:anim calcmode="lin" valueType="num">
                                      <p:cBhvr additive="repl">
                                        <p:cTn id="7" dur="500" fill="hold"/>
                                        <p:tgtEl>
                                          <p:spTgt spid="274433">
                                            <p:txEl>
                                              <p:charRg st="0" end="42"/>
                                            </p:txEl>
                                          </p:spTgt>
                                        </p:tgtEl>
                                        <p:attrNameLst>
                                          <p:attrName>ppt_w</p:attrName>
                                        </p:attrNameLst>
                                      </p:cBhvr>
                                      <p:tavLst>
                                        <p:tav tm="100000">
                                          <p:val>
                                            <p:fltVal val="0"/>
                                          </p:val>
                                        </p:tav>
                                        <p:tav tm="100000">
                                          <p:val>
                                            <p:strVal val="#ppt_w"/>
                                          </p:val>
                                        </p:tav>
                                      </p:tavLst>
                                    </p:anim>
                                    <p:anim calcmode="lin" valueType="num">
                                      <p:cBhvr additive="repl">
                                        <p:cTn id="8" dur="500" fill="hold"/>
                                        <p:tgtEl>
                                          <p:spTgt spid="274433">
                                            <p:txEl>
                                              <p:charRg st="0" end="42"/>
                                            </p:txEl>
                                          </p:spTgt>
                                        </p:tgtEl>
                                        <p:attrNameLst>
                                          <p:attrName>ppt_h</p:attrName>
                                        </p:attrNameLst>
                                      </p:cBhvr>
                                      <p:tavLst>
                                        <p:tav tm="100000">
                                          <p:val>
                                            <p:fltVal val="0"/>
                                          </p:val>
                                        </p:tav>
                                        <p:tav tm="100000">
                                          <p:val>
                                            <p:strVal val="#ppt_h"/>
                                          </p:val>
                                        </p:tav>
                                      </p:tavLst>
                                    </p:anim>
                                    <p:animEffect transition="in" filter="fade">
                                      <p:cBhvr additive="repl">
                                        <p:cTn id="9" dur="500"/>
                                        <p:tgtEl>
                                          <p:spTgt spid="274433">
                                            <p:txEl>
                                              <p:charRg st="0" end="42"/>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nodeType="clickEffect">
                                  <p:stCondLst>
                                    <p:cond delay="0"/>
                                  </p:stCondLst>
                                  <p:childTnLst>
                                    <p:set>
                                      <p:cBhvr additive="repl">
                                        <p:cTn id="13" dur="1" fill="hold">
                                          <p:stCondLst>
                                            <p:cond delay="0"/>
                                          </p:stCondLst>
                                        </p:cTn>
                                        <p:tgtEl>
                                          <p:spTgt spid="274433">
                                            <p:txEl>
                                              <p:charRg st="42" end="50"/>
                                            </p:txEl>
                                          </p:spTgt>
                                        </p:tgtEl>
                                        <p:attrNameLst>
                                          <p:attrName>style.visibility</p:attrName>
                                        </p:attrNameLst>
                                      </p:cBhvr>
                                      <p:to>
                                        <p:strVal val="visible"/>
                                      </p:to>
                                    </p:set>
                                    <p:anim calcmode="lin" valueType="num">
                                      <p:cBhvr additive="repl">
                                        <p:cTn id="14" dur="500" fill="hold"/>
                                        <p:tgtEl>
                                          <p:spTgt spid="274433">
                                            <p:txEl>
                                              <p:charRg st="42" end="50"/>
                                            </p:txEl>
                                          </p:spTgt>
                                        </p:tgtEl>
                                        <p:attrNameLst>
                                          <p:attrName>ppt_w</p:attrName>
                                        </p:attrNameLst>
                                      </p:cBhvr>
                                      <p:tavLst>
                                        <p:tav tm="100000">
                                          <p:val>
                                            <p:fltVal val="0"/>
                                          </p:val>
                                        </p:tav>
                                        <p:tav tm="100000">
                                          <p:val>
                                            <p:strVal val="#ppt_w"/>
                                          </p:val>
                                        </p:tav>
                                      </p:tavLst>
                                    </p:anim>
                                    <p:anim calcmode="lin" valueType="num">
                                      <p:cBhvr additive="repl">
                                        <p:cTn id="15" dur="500" fill="hold"/>
                                        <p:tgtEl>
                                          <p:spTgt spid="274433">
                                            <p:txEl>
                                              <p:charRg st="42" end="50"/>
                                            </p:txEl>
                                          </p:spTgt>
                                        </p:tgtEl>
                                        <p:attrNameLst>
                                          <p:attrName>ppt_h</p:attrName>
                                        </p:attrNameLst>
                                      </p:cBhvr>
                                      <p:tavLst>
                                        <p:tav tm="100000">
                                          <p:val>
                                            <p:fltVal val="0"/>
                                          </p:val>
                                        </p:tav>
                                        <p:tav tm="100000">
                                          <p:val>
                                            <p:strVal val="#ppt_h"/>
                                          </p:val>
                                        </p:tav>
                                      </p:tavLst>
                                    </p:anim>
                                    <p:animEffect transition="in" filter="fade">
                                      <p:cBhvr additive="repl">
                                        <p:cTn id="16" dur="500"/>
                                        <p:tgtEl>
                                          <p:spTgt spid="274433">
                                            <p:txEl>
                                              <p:charRg st="42" end="5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0" fill="hold" nodeType="clickEffect">
                                  <p:stCondLst>
                                    <p:cond delay="0"/>
                                  </p:stCondLst>
                                  <p:childTnLst>
                                    <p:set>
                                      <p:cBhvr additive="repl">
                                        <p:cTn id="20" dur="1" fill="hold">
                                          <p:stCondLst>
                                            <p:cond delay="0"/>
                                          </p:stCondLst>
                                        </p:cTn>
                                        <p:tgtEl>
                                          <p:spTgt spid="274433">
                                            <p:txEl>
                                              <p:charRg st="51" end="63"/>
                                            </p:txEl>
                                          </p:spTgt>
                                        </p:tgtEl>
                                        <p:attrNameLst>
                                          <p:attrName>style.visibility</p:attrName>
                                        </p:attrNameLst>
                                      </p:cBhvr>
                                      <p:to>
                                        <p:strVal val="visible"/>
                                      </p:to>
                                    </p:set>
                                    <p:anim calcmode="lin" valueType="num">
                                      <p:cBhvr additive="repl">
                                        <p:cTn id="21" dur="500" fill="hold"/>
                                        <p:tgtEl>
                                          <p:spTgt spid="274433">
                                            <p:txEl>
                                              <p:charRg st="51" end="63"/>
                                            </p:txEl>
                                          </p:spTgt>
                                        </p:tgtEl>
                                        <p:attrNameLst>
                                          <p:attrName>ppt_w</p:attrName>
                                        </p:attrNameLst>
                                      </p:cBhvr>
                                      <p:tavLst>
                                        <p:tav tm="100000">
                                          <p:val>
                                            <p:fltVal val="0"/>
                                          </p:val>
                                        </p:tav>
                                        <p:tav tm="100000">
                                          <p:val>
                                            <p:strVal val="#ppt_w"/>
                                          </p:val>
                                        </p:tav>
                                      </p:tavLst>
                                    </p:anim>
                                    <p:anim calcmode="lin" valueType="num">
                                      <p:cBhvr additive="repl">
                                        <p:cTn id="22" dur="500" fill="hold"/>
                                        <p:tgtEl>
                                          <p:spTgt spid="274433">
                                            <p:txEl>
                                              <p:charRg st="51" end="63"/>
                                            </p:txEl>
                                          </p:spTgt>
                                        </p:tgtEl>
                                        <p:attrNameLst>
                                          <p:attrName>ppt_h</p:attrName>
                                        </p:attrNameLst>
                                      </p:cBhvr>
                                      <p:tavLst>
                                        <p:tav tm="100000">
                                          <p:val>
                                            <p:fltVal val="0"/>
                                          </p:val>
                                        </p:tav>
                                        <p:tav tm="100000">
                                          <p:val>
                                            <p:strVal val="#ppt_h"/>
                                          </p:val>
                                        </p:tav>
                                      </p:tavLst>
                                    </p:anim>
                                    <p:animEffect transition="in" filter="fade">
                                      <p:cBhvr additive="repl">
                                        <p:cTn id="23" dur="500"/>
                                        <p:tgtEl>
                                          <p:spTgt spid="274433">
                                            <p:txEl>
                                              <p:charRg st="51" end="6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3" presetClass="entr" presetSubtype="0" fill="hold" nodeType="clickEffect">
                                  <p:stCondLst>
                                    <p:cond delay="0"/>
                                  </p:stCondLst>
                                  <p:childTnLst>
                                    <p:set>
                                      <p:cBhvr additive="repl">
                                        <p:cTn id="27" dur="1" fill="hold">
                                          <p:stCondLst>
                                            <p:cond delay="0"/>
                                          </p:stCondLst>
                                        </p:cTn>
                                        <p:tgtEl>
                                          <p:spTgt spid="274433">
                                            <p:txEl>
                                              <p:charRg st="64" end="109"/>
                                            </p:txEl>
                                          </p:spTgt>
                                        </p:tgtEl>
                                        <p:attrNameLst>
                                          <p:attrName>style.visibility</p:attrName>
                                        </p:attrNameLst>
                                      </p:cBhvr>
                                      <p:to>
                                        <p:strVal val="visible"/>
                                      </p:to>
                                    </p:set>
                                    <p:anim calcmode="lin" valueType="num">
                                      <p:cBhvr additive="repl">
                                        <p:cTn id="28" dur="500" fill="hold"/>
                                        <p:tgtEl>
                                          <p:spTgt spid="274433">
                                            <p:txEl>
                                              <p:charRg st="64" end="109"/>
                                            </p:txEl>
                                          </p:spTgt>
                                        </p:tgtEl>
                                        <p:attrNameLst>
                                          <p:attrName>ppt_w</p:attrName>
                                        </p:attrNameLst>
                                      </p:cBhvr>
                                      <p:tavLst>
                                        <p:tav tm="100000">
                                          <p:val>
                                            <p:fltVal val="0"/>
                                          </p:val>
                                        </p:tav>
                                        <p:tav tm="100000">
                                          <p:val>
                                            <p:strVal val="#ppt_w"/>
                                          </p:val>
                                        </p:tav>
                                      </p:tavLst>
                                    </p:anim>
                                    <p:anim calcmode="lin" valueType="num">
                                      <p:cBhvr additive="repl">
                                        <p:cTn id="29" dur="500" fill="hold"/>
                                        <p:tgtEl>
                                          <p:spTgt spid="274433">
                                            <p:txEl>
                                              <p:charRg st="64" end="109"/>
                                            </p:txEl>
                                          </p:spTgt>
                                        </p:tgtEl>
                                        <p:attrNameLst>
                                          <p:attrName>ppt_h</p:attrName>
                                        </p:attrNameLst>
                                      </p:cBhvr>
                                      <p:tavLst>
                                        <p:tav tm="100000">
                                          <p:val>
                                            <p:fltVal val="0"/>
                                          </p:val>
                                        </p:tav>
                                        <p:tav tm="100000">
                                          <p:val>
                                            <p:strVal val="#ppt_h"/>
                                          </p:val>
                                        </p:tav>
                                      </p:tavLst>
                                    </p:anim>
                                    <p:animEffect transition="in" filter="fade">
                                      <p:cBhvr additive="repl">
                                        <p:cTn id="30" dur="500"/>
                                        <p:tgtEl>
                                          <p:spTgt spid="274433">
                                            <p:txEl>
                                              <p:charRg st="64" end="109"/>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3" presetClass="entr" presetSubtype="0" fill="hold" nodeType="clickEffect">
                                  <p:stCondLst>
                                    <p:cond delay="0"/>
                                  </p:stCondLst>
                                  <p:childTnLst>
                                    <p:set>
                                      <p:cBhvr additive="repl">
                                        <p:cTn id="34" dur="1" fill="hold">
                                          <p:stCondLst>
                                            <p:cond delay="0"/>
                                          </p:stCondLst>
                                        </p:cTn>
                                        <p:tgtEl>
                                          <p:spTgt spid="274433">
                                            <p:txEl>
                                              <p:charRg st="110" end="131"/>
                                            </p:txEl>
                                          </p:spTgt>
                                        </p:tgtEl>
                                        <p:attrNameLst>
                                          <p:attrName>style.visibility</p:attrName>
                                        </p:attrNameLst>
                                      </p:cBhvr>
                                      <p:to>
                                        <p:strVal val="visible"/>
                                      </p:to>
                                    </p:set>
                                    <p:anim calcmode="lin" valueType="num">
                                      <p:cBhvr additive="repl">
                                        <p:cTn id="35" dur="500" fill="hold"/>
                                        <p:tgtEl>
                                          <p:spTgt spid="274433">
                                            <p:txEl>
                                              <p:charRg st="110" end="131"/>
                                            </p:txEl>
                                          </p:spTgt>
                                        </p:tgtEl>
                                        <p:attrNameLst>
                                          <p:attrName>ppt_w</p:attrName>
                                        </p:attrNameLst>
                                      </p:cBhvr>
                                      <p:tavLst>
                                        <p:tav tm="100000">
                                          <p:val>
                                            <p:fltVal val="0"/>
                                          </p:val>
                                        </p:tav>
                                        <p:tav tm="100000">
                                          <p:val>
                                            <p:strVal val="#ppt_w"/>
                                          </p:val>
                                        </p:tav>
                                      </p:tavLst>
                                    </p:anim>
                                    <p:anim calcmode="lin" valueType="num">
                                      <p:cBhvr additive="repl">
                                        <p:cTn id="36" dur="500" fill="hold"/>
                                        <p:tgtEl>
                                          <p:spTgt spid="274433">
                                            <p:txEl>
                                              <p:charRg st="110" end="131"/>
                                            </p:txEl>
                                          </p:spTgt>
                                        </p:tgtEl>
                                        <p:attrNameLst>
                                          <p:attrName>ppt_h</p:attrName>
                                        </p:attrNameLst>
                                      </p:cBhvr>
                                      <p:tavLst>
                                        <p:tav tm="100000">
                                          <p:val>
                                            <p:fltVal val="0"/>
                                          </p:val>
                                        </p:tav>
                                        <p:tav tm="100000">
                                          <p:val>
                                            <p:strVal val="#ppt_h"/>
                                          </p:val>
                                        </p:tav>
                                      </p:tavLst>
                                    </p:anim>
                                    <p:animEffect transition="in" filter="fade">
                                      <p:cBhvr additive="repl">
                                        <p:cTn id="37" dur="500"/>
                                        <p:tgtEl>
                                          <p:spTgt spid="274433">
                                            <p:txEl>
                                              <p:charRg st="110" end="13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4769" name="13 Grupo"/>
          <p:cNvGrpSpPr>
            <a:grpSpLocks/>
          </p:cNvGrpSpPr>
          <p:nvPr/>
        </p:nvGrpSpPr>
        <p:grpSpPr bwMode="auto">
          <a:xfrm>
            <a:off x="2263313" y="333376"/>
            <a:ext cx="7786688" cy="6238875"/>
            <a:chOff x="1619250" y="333375"/>
            <a:chExt cx="6121400" cy="5472113"/>
          </a:xfrm>
        </p:grpSpPr>
        <p:sp>
          <p:nvSpPr>
            <p:cNvPr id="544770" name="Rectangle 1"/>
            <p:cNvSpPr>
              <a:spLocks noChangeArrowheads="1"/>
            </p:cNvSpPr>
            <p:nvPr/>
          </p:nvSpPr>
          <p:spPr bwMode="auto">
            <a:xfrm>
              <a:off x="1908175" y="333375"/>
              <a:ext cx="5327650" cy="793750"/>
            </a:xfrm>
            <a:prstGeom prst="rect">
              <a:avLst/>
            </a:prstGeom>
            <a:ln>
              <a:headEnd/>
              <a:tailEnd/>
            </a:ln>
            <a:extLst/>
          </p:spPr>
          <p:style>
            <a:lnRef idx="1">
              <a:schemeClr val="accent5"/>
            </a:lnRef>
            <a:fillRef idx="2">
              <a:schemeClr val="accent5"/>
            </a:fillRef>
            <a:effectRef idx="1">
              <a:schemeClr val="accent5"/>
            </a:effectRef>
            <a:fontRef idx="minor">
              <a:schemeClr val="dk1"/>
            </a:fontRef>
          </p:style>
          <p:txBody>
            <a:bodyPr wrap="none" anchor="ctr"/>
            <a:lstStyle/>
            <a:p>
              <a:endParaRPr lang="es-ES" altLang="es-ES"/>
            </a:p>
          </p:txBody>
        </p:sp>
        <p:sp>
          <p:nvSpPr>
            <p:cNvPr id="305156" name="Text Box 2"/>
            <p:cNvSpPr txBox="1">
              <a:spLocks noChangeArrowheads="1"/>
            </p:cNvSpPr>
            <p:nvPr/>
          </p:nvSpPr>
          <p:spPr bwMode="auto">
            <a:xfrm>
              <a:off x="3639749" y="404388"/>
              <a:ext cx="2614542" cy="622400"/>
            </a:xfrm>
            <a:prstGeom prst="rect">
              <a:avLst/>
            </a:prstGeom>
            <a:ln/>
          </p:spPr>
          <p:style>
            <a:lnRef idx="1">
              <a:schemeClr val="accent5"/>
            </a:lnRef>
            <a:fillRef idx="2">
              <a:schemeClr val="accent5"/>
            </a:fillRef>
            <a:effectRef idx="1">
              <a:schemeClr val="accent5"/>
            </a:effectRef>
            <a:fontRef idx="minor">
              <a:schemeClr val="dk1"/>
            </a:fontRef>
          </p:style>
          <p:txBody>
            <a:bodyPr wrap="none" lIns="90000" tIns="46800" rIns="90000" bIns="46800">
              <a:spAutoFit/>
            </a:bodyP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r>
                <a:rPr lang="en-GB" altLang="en-US" sz="4000" b="1">
                  <a:solidFill>
                    <a:srgbClr val="000000"/>
                  </a:solidFill>
                  <a:latin typeface="Calibri" panose="020F0502020204030204" pitchFamily="34" charset="0"/>
                  <a:ea typeface="SimSun" panose="02010600030101010101" pitchFamily="2" charset="-122"/>
                </a:rPr>
                <a:t>ALBUMINURIA</a:t>
              </a:r>
              <a:endParaRPr lang="es-ES" altLang="es-ES" sz="4000" b="1">
                <a:solidFill>
                  <a:srgbClr val="000000"/>
                </a:solidFill>
                <a:latin typeface="Calibri" panose="020F0502020204030204" pitchFamily="34" charset="0"/>
                <a:ea typeface="SimSun" panose="02010600030101010101" pitchFamily="2" charset="-122"/>
              </a:endParaRPr>
            </a:p>
          </p:txBody>
        </p:sp>
        <p:sp>
          <p:nvSpPr>
            <p:cNvPr id="544772" name="Line 3"/>
            <p:cNvSpPr>
              <a:spLocks noChangeShapeType="1"/>
            </p:cNvSpPr>
            <p:nvPr/>
          </p:nvSpPr>
          <p:spPr bwMode="auto">
            <a:xfrm>
              <a:off x="4427538" y="1125538"/>
              <a:ext cx="1587" cy="215900"/>
            </a:xfrm>
            <a:prstGeom prst="line">
              <a:avLst/>
            </a:prstGeom>
            <a:ln>
              <a:headEnd/>
              <a:tailEnd type="triangle" w="med" len="med"/>
            </a:ln>
            <a:extLst/>
          </p:spPr>
          <p:style>
            <a:lnRef idx="1">
              <a:schemeClr val="accent5"/>
            </a:lnRef>
            <a:fillRef idx="2">
              <a:schemeClr val="accent5"/>
            </a:fillRef>
            <a:effectRef idx="1">
              <a:schemeClr val="accent5"/>
            </a:effectRef>
            <a:fontRef idx="minor">
              <a:schemeClr val="dk1"/>
            </a:fontRef>
          </p:style>
          <p:txBody>
            <a:bodyPr/>
            <a:lstStyle/>
            <a:p>
              <a:endParaRPr lang="es-ES" altLang="en-US">
                <a:latin typeface="Arial" panose="020B0604020202020204" pitchFamily="34" charset="0"/>
              </a:endParaRPr>
            </a:p>
          </p:txBody>
        </p:sp>
        <p:sp>
          <p:nvSpPr>
            <p:cNvPr id="544773" name="Rectangle 4"/>
            <p:cNvSpPr>
              <a:spLocks noChangeArrowheads="1"/>
            </p:cNvSpPr>
            <p:nvPr/>
          </p:nvSpPr>
          <p:spPr bwMode="auto">
            <a:xfrm>
              <a:off x="1979613" y="1412875"/>
              <a:ext cx="5329237" cy="576263"/>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s-ES">
                  <a:solidFill>
                    <a:srgbClr val="000000"/>
                  </a:solidFill>
                </a:rPr>
                <a:t>HIPOALBUMINEMIA</a:t>
              </a:r>
            </a:p>
          </p:txBody>
        </p:sp>
        <p:sp>
          <p:nvSpPr>
            <p:cNvPr id="544774" name="Line 5"/>
            <p:cNvSpPr>
              <a:spLocks noChangeShapeType="1"/>
            </p:cNvSpPr>
            <p:nvPr/>
          </p:nvSpPr>
          <p:spPr bwMode="auto">
            <a:xfrm>
              <a:off x="4427538" y="1916113"/>
              <a:ext cx="1587" cy="288925"/>
            </a:xfrm>
            <a:prstGeom prst="line">
              <a:avLst/>
            </a:prstGeom>
            <a:ln>
              <a:headEnd/>
              <a:tailEnd type="triangle" w="med" len="med"/>
            </a:ln>
            <a:extLst/>
          </p:spPr>
          <p:style>
            <a:lnRef idx="1">
              <a:schemeClr val="accent5"/>
            </a:lnRef>
            <a:fillRef idx="2">
              <a:schemeClr val="accent5"/>
            </a:fillRef>
            <a:effectRef idx="1">
              <a:schemeClr val="accent5"/>
            </a:effectRef>
            <a:fontRef idx="minor">
              <a:schemeClr val="dk1"/>
            </a:fontRef>
          </p:style>
          <p:txBody>
            <a:bodyPr/>
            <a:lstStyle/>
            <a:p>
              <a:endParaRPr lang="es-ES" altLang="en-US">
                <a:latin typeface="Arial" panose="020B0604020202020204" pitchFamily="34" charset="0"/>
              </a:endParaRPr>
            </a:p>
          </p:txBody>
        </p:sp>
        <p:sp>
          <p:nvSpPr>
            <p:cNvPr id="544775" name="Rectangle 6"/>
            <p:cNvSpPr>
              <a:spLocks noChangeArrowheads="1"/>
            </p:cNvSpPr>
            <p:nvPr/>
          </p:nvSpPr>
          <p:spPr bwMode="auto">
            <a:xfrm>
              <a:off x="2051050" y="2492375"/>
              <a:ext cx="5257800" cy="792163"/>
            </a:xfrm>
            <a:prstGeom prst="rect">
              <a:avLst/>
            </a:prstGeom>
            <a:ln>
              <a:headEnd/>
              <a:tailEnd/>
            </a:ln>
            <a:extLst/>
          </p:spPr>
          <p:style>
            <a:lnRef idx="1">
              <a:schemeClr val="accent5"/>
            </a:lnRef>
            <a:fillRef idx="2">
              <a:schemeClr val="accent5"/>
            </a:fillRef>
            <a:effectRef idx="1">
              <a:schemeClr val="accent5"/>
            </a:effectRef>
            <a:fontRef idx="minor">
              <a:schemeClr val="dk1"/>
            </a:fontRef>
          </p:style>
          <p:txBody>
            <a:bodyPr wrap="none" anchor="ctr"/>
            <a:lstStyle/>
            <a:p>
              <a:endParaRPr lang="es-ES" altLang="es-ES"/>
            </a:p>
          </p:txBody>
        </p:sp>
        <p:sp>
          <p:nvSpPr>
            <p:cNvPr id="544776" name="Line 7"/>
            <p:cNvSpPr>
              <a:spLocks noChangeShapeType="1"/>
            </p:cNvSpPr>
            <p:nvPr/>
          </p:nvSpPr>
          <p:spPr bwMode="auto">
            <a:xfrm>
              <a:off x="2627313" y="2636838"/>
              <a:ext cx="1587" cy="431800"/>
            </a:xfrm>
            <a:prstGeom prst="line">
              <a:avLst/>
            </a:prstGeom>
            <a:ln>
              <a:headEnd/>
              <a:tailEnd type="triangle" w="med" len="med"/>
            </a:ln>
            <a:extLst/>
          </p:spPr>
          <p:style>
            <a:lnRef idx="1">
              <a:schemeClr val="accent5"/>
            </a:lnRef>
            <a:fillRef idx="2">
              <a:schemeClr val="accent5"/>
            </a:fillRef>
            <a:effectRef idx="1">
              <a:schemeClr val="accent5"/>
            </a:effectRef>
            <a:fontRef idx="minor">
              <a:schemeClr val="dk1"/>
            </a:fontRef>
          </p:style>
          <p:txBody>
            <a:bodyPr/>
            <a:lstStyle/>
            <a:p>
              <a:endParaRPr lang="es-ES" altLang="en-US">
                <a:latin typeface="Arial" panose="020B0604020202020204" pitchFamily="34" charset="0"/>
              </a:endParaRPr>
            </a:p>
          </p:txBody>
        </p:sp>
        <p:sp>
          <p:nvSpPr>
            <p:cNvPr id="544777" name="Text Box 8"/>
            <p:cNvSpPr txBox="1">
              <a:spLocks noChangeArrowheads="1"/>
            </p:cNvSpPr>
            <p:nvPr/>
          </p:nvSpPr>
          <p:spPr bwMode="auto">
            <a:xfrm>
              <a:off x="2751138" y="2728913"/>
              <a:ext cx="2532237" cy="325854"/>
            </a:xfrm>
            <a:prstGeom prst="rect">
              <a:avLst/>
            </a:prstGeom>
            <a:ln/>
            <a:extLst/>
          </p:spPr>
          <p:style>
            <a:lnRef idx="1">
              <a:schemeClr val="accent5"/>
            </a:lnRef>
            <a:fillRef idx="2">
              <a:schemeClr val="accent5"/>
            </a:fillRef>
            <a:effectRef idx="1">
              <a:schemeClr val="accent5"/>
            </a:effectRef>
            <a:fontRef idx="minor">
              <a:schemeClr val="dk1"/>
            </a:fontRef>
          </p:style>
          <p:txBody>
            <a:bodyPr wrap="none" lIns="90000" tIns="46800" rIns="90000" bIns="46800">
              <a:spAutoFit/>
            </a:bodyP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r>
                <a:rPr lang="en-GB" altLang="es-ES">
                  <a:solidFill>
                    <a:srgbClr val="000000"/>
                  </a:solidFill>
                </a:rPr>
                <a:t>DE LA PRESION ONCOTICA</a:t>
              </a:r>
            </a:p>
          </p:txBody>
        </p:sp>
        <p:sp>
          <p:nvSpPr>
            <p:cNvPr id="544778" name="Line 9"/>
            <p:cNvSpPr>
              <a:spLocks noChangeShapeType="1"/>
            </p:cNvSpPr>
            <p:nvPr/>
          </p:nvSpPr>
          <p:spPr bwMode="auto">
            <a:xfrm>
              <a:off x="4427538" y="3284538"/>
              <a:ext cx="1587" cy="431800"/>
            </a:xfrm>
            <a:prstGeom prst="line">
              <a:avLst/>
            </a:prstGeom>
            <a:ln>
              <a:headEnd/>
              <a:tailEnd type="triangle" w="med" len="med"/>
            </a:ln>
            <a:extLst/>
          </p:spPr>
          <p:style>
            <a:lnRef idx="1">
              <a:schemeClr val="accent5"/>
            </a:lnRef>
            <a:fillRef idx="2">
              <a:schemeClr val="accent5"/>
            </a:fillRef>
            <a:effectRef idx="1">
              <a:schemeClr val="accent5"/>
            </a:effectRef>
            <a:fontRef idx="minor">
              <a:schemeClr val="dk1"/>
            </a:fontRef>
          </p:style>
          <p:txBody>
            <a:bodyPr/>
            <a:lstStyle/>
            <a:p>
              <a:endParaRPr lang="es-ES" altLang="en-US">
                <a:latin typeface="Arial" panose="020B0604020202020204" pitchFamily="34" charset="0"/>
              </a:endParaRPr>
            </a:p>
          </p:txBody>
        </p:sp>
        <p:sp>
          <p:nvSpPr>
            <p:cNvPr id="544779" name="Rectangle 10"/>
            <p:cNvSpPr>
              <a:spLocks noChangeArrowheads="1"/>
            </p:cNvSpPr>
            <p:nvPr/>
          </p:nvSpPr>
          <p:spPr bwMode="auto">
            <a:xfrm>
              <a:off x="1619250" y="3789363"/>
              <a:ext cx="6121400" cy="792162"/>
            </a:xfrm>
            <a:prstGeom prst="rect">
              <a:avLst/>
            </a:prstGeom>
            <a:ln>
              <a:headEnd/>
              <a:tailEnd/>
            </a:ln>
            <a:extLst/>
          </p:spPr>
          <p:style>
            <a:lnRef idx="1">
              <a:schemeClr val="accent5"/>
            </a:lnRef>
            <a:fillRef idx="2">
              <a:schemeClr val="accent5"/>
            </a:fillRef>
            <a:effectRef idx="1">
              <a:schemeClr val="accent5"/>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s-ES">
                  <a:solidFill>
                    <a:srgbClr val="000000"/>
                  </a:solidFill>
                </a:rPr>
                <a:t>TRASUDADO DE AGUA AL ESPACIO INTERTICIAL</a:t>
              </a:r>
            </a:p>
          </p:txBody>
        </p:sp>
        <p:sp>
          <p:nvSpPr>
            <p:cNvPr id="544780" name="Line 11"/>
            <p:cNvSpPr>
              <a:spLocks noChangeShapeType="1"/>
            </p:cNvSpPr>
            <p:nvPr/>
          </p:nvSpPr>
          <p:spPr bwMode="auto">
            <a:xfrm>
              <a:off x="4427538" y="4581525"/>
              <a:ext cx="1587" cy="433388"/>
            </a:xfrm>
            <a:prstGeom prst="line">
              <a:avLst/>
            </a:prstGeom>
            <a:ln>
              <a:headEnd/>
              <a:tailEnd type="triangle" w="med" len="med"/>
            </a:ln>
            <a:extLst/>
          </p:spPr>
          <p:style>
            <a:lnRef idx="1">
              <a:schemeClr val="accent5"/>
            </a:lnRef>
            <a:fillRef idx="2">
              <a:schemeClr val="accent5"/>
            </a:fillRef>
            <a:effectRef idx="1">
              <a:schemeClr val="accent5"/>
            </a:effectRef>
            <a:fontRef idx="minor">
              <a:schemeClr val="dk1"/>
            </a:fontRef>
          </p:style>
          <p:txBody>
            <a:bodyPr/>
            <a:lstStyle/>
            <a:p>
              <a:endParaRPr lang="es-ES" altLang="en-US">
                <a:latin typeface="Arial" panose="020B0604020202020204" pitchFamily="34" charset="0"/>
              </a:endParaRPr>
            </a:p>
          </p:txBody>
        </p:sp>
        <p:sp>
          <p:nvSpPr>
            <p:cNvPr id="544781" name="Rectangle 12"/>
            <p:cNvSpPr>
              <a:spLocks noChangeArrowheads="1"/>
            </p:cNvSpPr>
            <p:nvPr/>
          </p:nvSpPr>
          <p:spPr bwMode="auto">
            <a:xfrm>
              <a:off x="1692275" y="5084763"/>
              <a:ext cx="5903913" cy="720725"/>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none" lIns="90000" tIns="46800" rIns="90000" bIns="46800" anchor="ctr"/>
            <a:lstStyle>
              <a:lvl1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1pPr>
              <a:lvl2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2pPr>
              <a:lvl3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3pPr>
              <a:lvl4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4pPr>
              <a:lvl5pPr>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5pPr>
              <a:lvl6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6pPr>
              <a:lvl7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7pPr>
              <a:lvl8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8pPr>
              <a:lvl9pPr fontAlgn="base">
                <a:spcBef>
                  <a:spcPct val="0"/>
                </a:spcBef>
                <a:spcAft>
                  <a:spcPct val="0"/>
                </a:spcAft>
                <a:buFont typeface="Arial" panose="020B0604020202020204" pitchFamily="34" charset="0"/>
                <a:tabLst>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anose="020B0604020202020204" pitchFamily="34" charset="0"/>
                  <a:cs typeface="Arial" panose="020B0604020202020204" pitchFamily="34" charset="0"/>
                </a:defRPr>
              </a:lvl9pPr>
            </a:lstStyle>
            <a:p>
              <a:pPr algn="ctr"/>
              <a:r>
                <a:rPr lang="en-GB" altLang="es-ES">
                  <a:solidFill>
                    <a:srgbClr val="000000"/>
                  </a:solidFill>
                </a:rPr>
                <a:t>HIPOVOLEMIA</a:t>
              </a:r>
            </a:p>
          </p:txBody>
        </p:sp>
      </p:grpSp>
    </p:spTree>
    <p:extLst>
      <p:ext uri="{BB962C8B-B14F-4D97-AF65-F5344CB8AC3E}">
        <p14:creationId xmlns:p14="http://schemas.microsoft.com/office/powerpoint/2010/main" val="3343748915"/>
      </p:ext>
    </p:extLst>
  </p:cSld>
  <p:clrMapOvr>
    <a:masterClrMapping/>
  </p:clrMapOvr>
  <p:transition>
    <p:wedge/>
  </p:transition>
</p:sld>
</file>

<file path=ppt/theme/theme1.xml><?xml version="1.0" encoding="utf-8"?>
<a:theme xmlns:a="http://schemas.openxmlformats.org/drawingml/2006/main" name="Retrospección">
  <a:themeElements>
    <a:clrScheme name="Naranja amarillo">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16</TotalTime>
  <Words>438</Words>
  <Application>Microsoft Office PowerPoint</Application>
  <PresentationFormat>Panorámica</PresentationFormat>
  <Paragraphs>172</Paragraphs>
  <Slides>25</Slides>
  <Notes>24</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25</vt:i4>
      </vt:variant>
    </vt:vector>
  </HeadingPairs>
  <TitlesOfParts>
    <vt:vector size="33" baseType="lpstr">
      <vt:lpstr>SimSun</vt:lpstr>
      <vt:lpstr>Arial</vt:lpstr>
      <vt:lpstr>Calibri</vt:lpstr>
      <vt:lpstr>Calibri Light</vt:lpstr>
      <vt:lpstr>Century Schoolbook</vt:lpstr>
      <vt:lpstr>Times New Roman</vt:lpstr>
      <vt:lpstr>Wingdings</vt:lpstr>
      <vt:lpstr>Retrospección</vt:lpstr>
      <vt:lpstr>Presentación de PowerPoint</vt:lpstr>
      <vt:lpstr>Presentación de PowerPoint</vt:lpstr>
      <vt:lpstr>Presentación de PowerPoint</vt:lpstr>
      <vt:lpstr> Fatiga y malestar  Disminución del apetito  Aumento del peso y tumefacción facial  Dolor y tumefacción abdominal  Orina espumosa  Edema  Lechos ungueales pálidos  Cabello sin brillo  Alergia o intolerancia a los alimentos</vt:lpstr>
      <vt:lpstr>Presentación de PowerPoint</vt:lpstr>
      <vt:lpstr> Pérdida de la electronegatividad o desestructuración de la barrera de filtración   Esto provoca aumento en el tamaño de los poros  Pérdidas de la albúmina   Retenidas las moléculas de mayor peso molecular IgG  Es de causa desconocida   Factor circulante liberado por los monocitos y linfocitos </vt:lpstr>
      <vt:lpstr>  Es producida:   Pérdida de proteínas por la orina   Degradación de la albúmina por el riñón   Alteraciones en la síntesis hepáticaínas </vt:lpstr>
      <vt:lpstr>Son motivo de consulta y se caracterizan: Blandos  Dejan fovea  Se localizan en zonas declives (pies sacro)‏  Región periorbitaria</vt:lpstr>
      <vt:lpstr>Presentación de PowerPoint</vt:lpstr>
      <vt:lpstr>Presentación de PowerPoint</vt:lpstr>
      <vt:lpstr>Presentación de PowerPoint</vt:lpstr>
      <vt:lpstr>Presentación de PowerPoint</vt:lpstr>
      <vt:lpstr>HIPERLIPIDEMAS  Lesiona el riñón  Acelerando el daño renal  Empeora el pronostico de la nefropatia  Hipercolesterolemia superior de 400mg/dl  Hipertrigliceridemia con relación de una    hipoalbuminuria inferior a 1.2gr/dl</vt:lpstr>
      <vt:lpstr>Hiperlipemia nefrotica caracterizada: Incremento:  LDL  VLDL  IDL  Lipoproteinemia  Lipiduria  Cilindros grasos en el sedimento de orina  Es de causa multifactorial</vt:lpstr>
      <vt:lpstr>Presentación de PowerPoint</vt:lpstr>
      <vt:lpstr>PRESENTACIÓN CLÍNICA</vt:lpstr>
      <vt:lpstr>INFECCIONES</vt:lpstr>
      <vt:lpstr>Presentación de PowerPoint</vt:lpstr>
      <vt:lpstr>Presentación de PowerPoint</vt:lpstr>
      <vt:lpstr>TRATAMIENTO PARA LOS EDEMAS</vt:lpstr>
      <vt:lpstr>   DIURÉTICOS DE ASA:   Furosemida (80-120mg i.v) (160-240mg v.o  Torasemida  (15-50mg)‏    Hipoproteinemia  Se recomienda una restricción proteica moderada  80,6g/Kg. de peso y día suplementada con aminoácidos</vt:lpstr>
      <vt:lpstr>Presentación de PowerPoint</vt:lpstr>
      <vt:lpstr>HIPERLIPEMIA</vt:lpstr>
      <vt:lpstr>TROMBÓTICAS Heparina sodica  Seguida de anticuagulacion oral durante 6 meses   Es aconsejable mantener la anticuagulaciòn hasta que la albúmina serica sea superior a 2g/dl (20g/l (0.31 mmol/l)‏</vt:lpstr>
      <vt:lpstr>INMUNOSUPRESORES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Cuenta Microsoft</cp:lastModifiedBy>
  <cp:revision>3</cp:revision>
  <dcterms:created xsi:type="dcterms:W3CDTF">2020-04-14T19:22:06Z</dcterms:created>
  <dcterms:modified xsi:type="dcterms:W3CDTF">2022-04-12T22:13:11Z</dcterms:modified>
</cp:coreProperties>
</file>