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D201-6195-491E-8A24-0216917F2325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FB48-3EEA-4DFF-B12D-5E0773D51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5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795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1738" cy="4456113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Times New Roman" panose="02020603050405020304" pitchFamily="18" charset="0"/>
            </a:endParaRPr>
          </a:p>
        </p:txBody>
      </p:sp>
      <p:sp>
        <p:nvSpPr>
          <p:cNvPr id="57958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7958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53A7B0-0A16-440C-A622-6EF3B253DC81}" type="slidenum">
              <a:rPr lang="es-ES_tradnl" altLang="es-ES"/>
              <a:pPr/>
              <a:t>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50355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687F511E-E4B9-428D-915C-4575E7DBA910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10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8019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59802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598021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98022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F404C38-1E7D-4CB6-95AE-8952CC67AFE2}" type="slidenum">
              <a:rPr lang="es-ES_tradnl" altLang="es-ES"/>
              <a:pPr/>
              <a:t>10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3778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3A64864C-6A53-4BE1-A29D-C158802C1BFC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11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00067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0006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00069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00070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0D5265E-3EC6-4917-85D3-AC4D4234468A}" type="slidenum">
              <a:rPr lang="es-ES_tradnl" altLang="es-ES"/>
              <a:pPr/>
              <a:t>11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02588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F28B6AAB-C0AD-4FE2-AECA-4C900FB5D357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12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02115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0211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02117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02118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793665-B77E-4CDC-A190-C8DD9F5D6DEC}" type="slidenum">
              <a:rPr lang="es-ES_tradnl" altLang="es-ES"/>
              <a:pPr/>
              <a:t>12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6238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56DE5ED8-37AE-46A9-A1C1-8A37B9C2FA56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13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04163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0416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04165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04166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3333D7F-BB50-42BE-AC2D-E8EEA63365B0}" type="slidenum">
              <a:rPr lang="es-ES_tradnl" altLang="es-ES"/>
              <a:pPr/>
              <a:t>13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0441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2BA0E425-A11E-47B1-8C33-0EFB9FFEDC77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14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06211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0621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06213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06214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D0E514-97DB-405C-976B-DB60C723E942}" type="slidenum">
              <a:rPr lang="es-ES_tradnl" altLang="es-ES"/>
              <a:pPr/>
              <a:t>14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26426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0D828B5B-5C35-456F-BC4A-0F177496DD70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15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08259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082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08261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08262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A3A7B1-3971-451D-9D6C-8CECE2947111}" type="slidenum">
              <a:rPr lang="es-ES_tradnl" altLang="es-ES"/>
              <a:pPr/>
              <a:t>15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11315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898724A4-86D8-4471-92EF-E56C5E9CFAF2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16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0307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1030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10309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10310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E79DA6-6E50-4F70-86E6-05D739732779}" type="slidenum">
              <a:rPr lang="es-ES_tradnl" altLang="es-ES"/>
              <a:pPr/>
              <a:t>16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47945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2921FC77-CB90-495A-90EE-75CA90084A43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17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2355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1235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12357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12358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65CCD2-CAC4-4D86-A414-9541C6672B29}" type="slidenum">
              <a:rPr lang="es-ES_tradnl" altLang="es-ES"/>
              <a:pPr/>
              <a:t>17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860342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D9168814-B68F-4B48-A4AC-641DD3A3CE1F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18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403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1440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14405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14406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62E740-E1F3-44E3-AF9F-C4977A0B66D3}" type="slidenum">
              <a:rPr lang="es-ES_tradnl" altLang="es-ES"/>
              <a:pPr/>
              <a:t>18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55498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BD9780DD-D04E-499E-BFE0-7D48FA99D980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19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6451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1645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16453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16454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4C2564-65E6-4DAA-85E9-0BD919367AB7}" type="slidenum">
              <a:rPr lang="es-ES_tradnl" altLang="es-ES"/>
              <a:pPr/>
              <a:t>19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07861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816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1738" cy="4456113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Times New Roman" panose="02020603050405020304" pitchFamily="18" charset="0"/>
            </a:endParaRPr>
          </a:p>
        </p:txBody>
      </p:sp>
      <p:sp>
        <p:nvSpPr>
          <p:cNvPr id="58163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8163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264382D-6A06-4662-B95A-22D63142469F}" type="slidenum">
              <a:rPr lang="es-ES_tradnl" altLang="es-ES"/>
              <a:pPr/>
              <a:t>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55059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0CDF536E-CAD4-4E26-9CC9-EAD9F5425180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20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8499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185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18501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18502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2BB48A-595E-4CB0-9F51-6F950B255751}" type="slidenum">
              <a:rPr lang="es-ES_tradnl" altLang="es-ES"/>
              <a:pPr/>
              <a:t>20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71753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3969CED1-6E0C-4B88-AED7-D1CC11FD5303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21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0547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205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20549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20550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5B56D5A-5B0F-4925-B931-C797E61E3155}" type="slidenum">
              <a:rPr lang="es-ES_tradnl" altLang="es-ES"/>
              <a:pPr/>
              <a:t>21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58191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FE0503E4-574D-4398-A4F1-08232ABBC956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22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2595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225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22597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22598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B398D5B-F5D3-4D5F-A02F-21101D2ADC0B}" type="slidenum">
              <a:rPr lang="es-ES_tradnl" altLang="es-ES"/>
              <a:pPr/>
              <a:t>22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33753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D95F2491-D50C-4D90-A0B2-43791C699F3E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23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4643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246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24645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24646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7E4C70D-CFA3-4470-942E-0845B876D073}" type="slidenum">
              <a:rPr lang="es-ES_tradnl" altLang="es-ES"/>
              <a:pPr/>
              <a:t>23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2715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320121ED-1287-4586-9012-643EA30702D1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24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6691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2669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26693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26694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1FEF42-4EAE-4814-B77A-F466FB309F98}" type="slidenum">
              <a:rPr lang="es-ES_tradnl" altLang="es-ES"/>
              <a:pPr/>
              <a:t>24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06499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6001387A-6D73-4C05-8476-09A798E0B10F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25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8739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2874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28741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28742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762DDBC-4834-4039-BF5E-24C604CEA8C9}" type="slidenum">
              <a:rPr lang="es-ES_tradnl" altLang="es-ES"/>
              <a:pPr/>
              <a:t>25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98390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C6E8D472-4485-4763-9E2D-12EAC9682201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26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0787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3078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30789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30790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9BBCF1B-8848-4B1C-9346-E0C6A98E3D77}" type="slidenum">
              <a:rPr lang="es-ES_tradnl" altLang="es-ES"/>
              <a:pPr/>
              <a:t>26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66756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75AD5A07-5A48-4A88-BA00-5CA0C712CEDE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27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2835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3283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32837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32838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8E8A088-3CCB-46E3-B9EB-6E28CE5001A3}" type="slidenum">
              <a:rPr lang="es-ES_tradnl" altLang="es-ES"/>
              <a:pPr/>
              <a:t>27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27685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C7F4BD5F-B70C-4B7D-9F45-5AC2C997A37B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28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4883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3488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34885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34886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B3D5B1-9CB7-4EE0-AF25-4E571E4AF96C}" type="slidenum">
              <a:rPr lang="es-ES_tradnl" altLang="es-ES"/>
              <a:pPr/>
              <a:t>28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82411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32D126D7-2CAA-4F63-A102-7B5F87883A22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29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6931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3693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36933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36934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5057FFA-3E4A-4294-8209-12EEA326DA15}" type="slidenum">
              <a:rPr lang="es-ES_tradnl" altLang="es-ES"/>
              <a:pPr/>
              <a:t>29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786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836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1738" cy="4456113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Times New Roman" panose="02020603050405020304" pitchFamily="18" charset="0"/>
            </a:endParaRPr>
          </a:p>
        </p:txBody>
      </p:sp>
      <p:sp>
        <p:nvSpPr>
          <p:cNvPr id="58368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8368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310D474-BABC-4859-9F83-C6C71AE2FFA6}" type="slidenum">
              <a:rPr lang="es-ES_tradnl" altLang="es-ES"/>
              <a:pPr/>
              <a:t>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49269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01BB5543-59E4-448F-ADB4-ABFEBCA7D69F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30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8979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3898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38981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38982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7ADEF4E-F343-4489-9971-03B449F94A4B}" type="slidenum">
              <a:rPr lang="es-ES_tradnl" altLang="es-ES"/>
              <a:pPr/>
              <a:t>30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98660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C8F8DCC5-077D-48E1-8548-C28DEE4DB014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31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1027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4102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41029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41030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2987B9-9998-4F70-AF39-2A545ADB4DAD}" type="slidenum">
              <a:rPr lang="es-ES_tradnl" altLang="es-ES"/>
              <a:pPr/>
              <a:t>31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4590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56743926-E6BC-40C0-93CF-00DE4D075459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32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3075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4307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43077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43078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AFA648-F38A-478C-B21D-16FCB4C3EE58}" type="slidenum">
              <a:rPr lang="es-ES_tradnl" altLang="es-ES"/>
              <a:pPr/>
              <a:t>32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29416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31C40B5A-A08C-47B4-B603-55EF6331D68B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33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5123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4512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45125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45126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2B7F267-8AF7-4FA2-B535-D297D9B73296}" type="slidenum">
              <a:rPr lang="es-ES_tradnl" altLang="es-ES"/>
              <a:pPr/>
              <a:t>33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64673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65BCE5D7-5825-4E0E-A165-28AC02998D89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34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7171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4717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47173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47174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C8AA41-5047-4C02-B11A-0C9E5043F878}" type="slidenum">
              <a:rPr lang="es-ES_tradnl" altLang="es-ES"/>
              <a:pPr/>
              <a:t>34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17057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A39DE8F0-439D-4A5F-A805-F00B8DFA8EDB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35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9219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4922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49221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49222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C5C7622-F35D-415D-AB17-5F4BF62BACD0}" type="slidenum">
              <a:rPr lang="es-ES_tradnl" altLang="es-ES"/>
              <a:pPr/>
              <a:t>35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30851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9D90EC91-3772-42D5-A88C-5191EE5887E8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36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51267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5126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51269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51270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209828-644C-43E1-AF95-1AEB68F8C63C}" type="slidenum">
              <a:rPr lang="es-ES_tradnl" altLang="es-ES"/>
              <a:pPr/>
              <a:t>36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565963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C8DC88D9-7963-4C8D-B811-4E6DCF1BBDBA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37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53315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5331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53317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53318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EE44BE-E1A5-4D70-80D1-C8519AEDE71C}" type="slidenum">
              <a:rPr lang="es-ES_tradnl" altLang="es-ES"/>
              <a:pPr/>
              <a:t>37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07399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539370C5-D67A-4DAD-95DC-3835D161AF99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38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55363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5536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55365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55366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62B2560-483E-4B82-918F-37D30B17A0E0}" type="slidenum">
              <a:rPr lang="es-ES_tradnl" altLang="es-ES"/>
              <a:pPr/>
              <a:t>38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05246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29788995-6430-4F62-B08B-709BE73C6838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39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57411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5741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57413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57414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2B00448-C0BF-403C-B0BC-5777C0A35C45}" type="slidenum">
              <a:rPr lang="es-ES_tradnl" altLang="es-ES"/>
              <a:pPr/>
              <a:t>39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1807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857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1738" cy="4456113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Times New Roman" panose="02020603050405020304" pitchFamily="18" charset="0"/>
            </a:endParaRPr>
          </a:p>
        </p:txBody>
      </p:sp>
      <p:sp>
        <p:nvSpPr>
          <p:cNvPr id="58573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8573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DA8AD7-0748-424A-A479-72E2C5B40F61}" type="slidenum">
              <a:rPr lang="es-ES_tradnl" altLang="es-ES"/>
              <a:pPr/>
              <a:t>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131060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16A4B52D-5C41-47CE-8ADE-83FE08E29445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40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59459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6594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659461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659462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4F2C05-E059-4E09-94C7-F0A4053D9AD0}" type="slidenum">
              <a:rPr lang="es-ES_tradnl" altLang="es-ES"/>
              <a:pPr/>
              <a:t>40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2181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877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1738" cy="4456113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Times New Roman" panose="02020603050405020304" pitchFamily="18" charset="0"/>
            </a:endParaRPr>
          </a:p>
        </p:txBody>
      </p:sp>
      <p:sp>
        <p:nvSpPr>
          <p:cNvPr id="58778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8778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4CD2DE4-23BC-47F6-99D8-C6305360DDB4}" type="slidenum">
              <a:rPr lang="es-ES_tradnl" altLang="es-ES"/>
              <a:pPr/>
              <a:t>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9571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898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1738" cy="4456113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Times New Roman" panose="02020603050405020304" pitchFamily="18" charset="0"/>
            </a:endParaRPr>
          </a:p>
        </p:txBody>
      </p:sp>
      <p:sp>
        <p:nvSpPr>
          <p:cNvPr id="58982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8982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F424CC3-79D6-4A46-88DE-F1C98F14A491}" type="slidenum">
              <a:rPr lang="es-ES_tradnl" altLang="es-ES"/>
              <a:pPr/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1131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91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1738" cy="4456113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Times New Roman" panose="02020603050405020304" pitchFamily="18" charset="0"/>
            </a:endParaRPr>
          </a:p>
        </p:txBody>
      </p:sp>
      <p:sp>
        <p:nvSpPr>
          <p:cNvPr id="59187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9187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C8E4FBE-7CDE-4B24-9C4D-E22ED0BB9B46}" type="slidenum">
              <a:rPr lang="es-ES_tradnl" altLang="es-ES"/>
              <a:pPr/>
              <a:t>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3975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E55C62B8-5DE3-410B-9D5C-6C4549097578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8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3923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59392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593925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93926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12D065-9060-4005-8E4D-148CF35EDF65}" type="slidenum">
              <a:rPr lang="es-ES_tradnl" altLang="es-ES"/>
              <a:pPr/>
              <a:t>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410013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17"/>
          <p:cNvSpPr txBox="1">
            <a:spLocks noGrp="1" noChangeArrowheads="1"/>
          </p:cNvSpPr>
          <p:nvPr/>
        </p:nvSpPr>
        <p:spPr bwMode="auto">
          <a:xfrm>
            <a:off x="3886200" y="9448800"/>
            <a:ext cx="2954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300"/>
              </a:spcBef>
              <a:buSzPct val="100000"/>
              <a:buFont typeface="Times New Roman" panose="02020603050405020304" pitchFamily="18" charset="0"/>
              <a:buChar char="•"/>
            </a:pPr>
            <a:fld id="{4A2E814D-D8A0-4CD8-A180-BA6FE0E079BE}" type="slidenum">
              <a:rPr lang="en-GB" altLang="es-ES" sz="1200">
                <a:solidFill>
                  <a:srgbClr val="000000"/>
                </a:solidFill>
                <a:latin typeface="Calibri" panose="020F0502020204030204" pitchFamily="34" charset="0"/>
              </a:rPr>
              <a:pPr algn="r">
                <a:spcBef>
                  <a:spcPts val="300"/>
                </a:spcBef>
                <a:buSzPct val="100000"/>
                <a:buFont typeface="Times New Roman" panose="02020603050405020304" pitchFamily="18" charset="0"/>
                <a:buChar char="•"/>
              </a:pPr>
              <a:t>9</a:t>
            </a:fld>
            <a:endParaRPr lang="en-GB" altLang="es-E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5971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59597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595973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595974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4A3F564-6E0E-4B09-BCDD-F59EBDAE4127}" type="slidenum">
              <a:rPr lang="es-ES_tradnl" altLang="es-ES"/>
              <a:pPr/>
              <a:t>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3707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24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08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656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673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73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02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8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31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44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47400" cy="1433512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10FF55-EDB7-4058-8371-C617FB485CF7}" type="datetime1">
              <a:rPr lang="es-ES" altLang="en-US"/>
              <a:pPr/>
              <a:t>13/04/2022</a:t>
            </a:fld>
            <a:endParaRPr lang="es-E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E0EF7D-3F4E-462F-9EBD-9DD1670BD243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410133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85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49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8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54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12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87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87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94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C1D09C-22AA-4D50-A856-9527145D8481}" type="datetimeFigureOut">
              <a:rPr lang="es-ES" smtClean="0"/>
              <a:t>13/04/2022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909A167-9A69-4415-AB34-0D0902642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56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ucpr.edu/alianzas/instituto-secular/images/enfermos.gif&amp;imgrefurl=http://www.pucpr.edu/alianzas/instituto-secular/joven.htm&amp;h=380&amp;w=556&amp;sz=154&amp;hl=en&amp;start=2&amp;tbnid=5mhc4QWtQJL8tM:&amp;tbnh=91&amp;tbnw=133&amp;prev=/images?q=ENFERMOS&amp;ndsp=20&amp;svnum=10&amp;hl=en&amp;lr=&amp;sa=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spanish/ency/article/003200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rans-net.org/gtr/pacientes/img/25bis.jpg&amp;imgrefurl=http://www.trans-net.org/gtr/pacientes/indice.htm&amp;h=201&amp;w=200&amp;sz=8&amp;hl=en&amp;start=2&amp;tbnid=xcHHfOdZE_b1EM:&amp;tbnh=104&amp;tbnw=103&amp;prev=/images?q=BIOPSIA+RENAL&amp;ndsp=20&amp;svnum=10&amp;hl=en&amp;lr=&amp;sa=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milpitaschiropractic.com/bimages/b25e.jpg&amp;imgrefurl=http://www.milpitaschiropractic.com/b25.htm&amp;h=333&amp;w=423&amp;sz=80&amp;hl=en&amp;start=29&amp;tbnid=QI6aVSwioHpVgM:&amp;tbnh=99&amp;tbnw=126&amp;prev=/images?q=DOLOR+DE+CABEZA&amp;start=20&amp;ndsp=20&amp;svnum=10&amp;hl=en&amp;lr=&amp;sa=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270000"/>
            <a:ext cx="4572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9680" y="2723674"/>
            <a:ext cx="4752528" cy="2519239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5400" b="1" dirty="0">
                <a:solidFill>
                  <a:schemeClr val="tx1"/>
                </a:solidFill>
              </a:rPr>
              <a:t>SÍNDROME  NEFRÍTICO  HEMATURIA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46168" y="180415"/>
            <a:ext cx="8978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altLang="es-E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UNIDAD  </a:t>
            </a:r>
            <a:r>
              <a:rPr lang="es-ES_tradnl" altLang="es-E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 </a:t>
            </a:r>
            <a:r>
              <a:rPr lang="es-ES_tradnl" altLang="es-E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C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25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94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4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29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70116" y="334962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CUADRO CLÍNICO</a:t>
            </a: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asintomáticos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(facial,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periorbitario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postural)</a:t>
            </a:r>
            <a:r>
              <a:rPr lang="ar-SA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Oliguria , Anuria.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Hipertensión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arterial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Artralgias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Mialgias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Letárgia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699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16" y="2453481"/>
            <a:ext cx="42116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598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0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304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304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304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304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304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500"/>
                                        <p:tgtEl>
                                          <p:spTgt spid="304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1272" y="478502"/>
            <a:ext cx="8243888" cy="1285875"/>
          </a:xfrm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LOS SÍNTOMAS TARDÍOS SON LOS SIGUIENTES:</a:t>
            </a:r>
            <a:r>
              <a:rPr lang="en-GB" altLang="es-ES" sz="4000" dirty="0">
                <a:solidFill>
                  <a:schemeClr val="tx1"/>
                </a:solidFill>
                <a:hlinkClick r:id="rId3"/>
              </a:rPr>
              <a:t/>
            </a:r>
            <a:br>
              <a:rPr lang="en-GB" altLang="es-ES" sz="4000" dirty="0">
                <a:solidFill>
                  <a:schemeClr val="tx1"/>
                </a:solidFill>
                <a:hlinkClick r:id="rId3"/>
              </a:rPr>
            </a:br>
            <a:endParaRPr lang="en-GB" altLang="es-ES" sz="4000" dirty="0">
              <a:solidFill>
                <a:schemeClr val="tx1"/>
              </a:solidFill>
              <a:hlinkClick r:id="rId3"/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05013"/>
            <a:ext cx="8229600" cy="4071591"/>
          </a:xfr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Convulsiones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Disminución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agudeza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mental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Somnolencia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confusión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vómitos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hematomas o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sangrado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Dificultad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respiratoria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b="1" dirty="0" smtClean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53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500"/>
                                        <p:tgtEl>
                                          <p:spTgt spid="305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305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" dur="500"/>
                                        <p:tgtEl>
                                          <p:spTgt spid="305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89" name="Text Box 2"/>
          <p:cNvSpPr txBox="1">
            <a:spLocks noChangeArrowheads="1"/>
          </p:cNvSpPr>
          <p:nvPr/>
        </p:nvSpPr>
        <p:spPr bwMode="auto">
          <a:xfrm>
            <a:off x="3736976" y="920751"/>
            <a:ext cx="1825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buSzPct val="100000"/>
              <a:buFont typeface="Garamond" panose="02020404030301010803" pitchFamily="18" charset="0"/>
              <a:buNone/>
            </a:pPr>
            <a:r>
              <a:rPr lang="en-GB" altLang="es-ES" b="1"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601090" name="Text Box 3"/>
          <p:cNvSpPr txBox="1">
            <a:spLocks noChangeArrowheads="1"/>
          </p:cNvSpPr>
          <p:nvPr/>
        </p:nvSpPr>
        <p:spPr bwMode="auto">
          <a:xfrm>
            <a:off x="1881188" y="1428750"/>
            <a:ext cx="182562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Garamond" panose="02020404030301010803" pitchFamily="18" charset="0"/>
              <a:buNone/>
            </a:pPr>
            <a:endParaRPr lang="en-GB" altLang="es-ES" sz="2000" b="1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buSzPct val="100000"/>
              <a:buFont typeface="Garamond" panose="02020404030301010803" pitchFamily="18" charset="0"/>
              <a:buNone/>
            </a:pPr>
            <a:endParaRPr lang="en-GB" altLang="es-ES" sz="2000" b="1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buSzPct val="100000"/>
              <a:buFont typeface="Garamond" panose="02020404030301010803" pitchFamily="18" charset="0"/>
              <a:buNone/>
            </a:pPr>
            <a:endParaRPr lang="en-GB" altLang="es-ES" sz="2000" b="1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buSzPct val="100000"/>
              <a:buFont typeface="Garamond" panose="02020404030301010803" pitchFamily="18" charset="0"/>
              <a:buNone/>
            </a:pPr>
            <a:endParaRPr lang="en-GB" altLang="es-ES" sz="2000" b="1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buSzPct val="100000"/>
              <a:buFont typeface="Garamond" panose="02020404030301010803" pitchFamily="18" charset="0"/>
              <a:buNone/>
            </a:pPr>
            <a:endParaRPr lang="en-GB" altLang="es-ES" sz="2000" b="1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01091" name="Text Box 5"/>
          <p:cNvSpPr txBox="1">
            <a:spLocks noChangeArrowheads="1"/>
          </p:cNvSpPr>
          <p:nvPr/>
        </p:nvSpPr>
        <p:spPr bwMode="auto">
          <a:xfrm>
            <a:off x="4668839" y="2168526"/>
            <a:ext cx="2028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Garamond" panose="02020404030301010803" pitchFamily="18" charset="0"/>
              <a:buNone/>
            </a:pPr>
            <a:r>
              <a:rPr lang="en-GB" altLang="es-ES" b="1">
                <a:solidFill>
                  <a:srgbClr val="000000"/>
                </a:solidFill>
                <a:latin typeface="Garamond" panose="02020404030301010803" pitchFamily="18" charset="0"/>
              </a:rPr>
              <a:t>			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2238376" y="71438"/>
          <a:ext cx="7929563" cy="71208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5973"/>
                <a:gridCol w="3000402"/>
                <a:gridCol w="2643188"/>
              </a:tblGrid>
              <a:tr h="1211678"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400" dirty="0" err="1" smtClean="0"/>
                        <a:t>Síndrome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Nefrótico</a:t>
                      </a:r>
                      <a:endParaRPr lang="es-ES_tradnl" sz="2400" dirty="0" smtClean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400" dirty="0" err="1" smtClean="0"/>
                        <a:t>Síndrome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Nefrítico</a:t>
                      </a:r>
                      <a:endParaRPr lang="en-GB" sz="2400" dirty="0" smtClean="0"/>
                    </a:p>
                    <a:p>
                      <a:endParaRPr lang="es-ES_tradnl" sz="2400" dirty="0"/>
                    </a:p>
                  </a:txBody>
                  <a:tcPr marL="91439" marR="91439" marT="45823" marB="45823"/>
                </a:tc>
              </a:tr>
              <a:tr h="947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800" dirty="0" err="1" smtClean="0"/>
                        <a:t>Proteinuria</a:t>
                      </a:r>
                      <a:endParaRPr lang="en-GB" sz="2800" dirty="0" smtClean="0"/>
                    </a:p>
                    <a:p>
                      <a:endParaRPr lang="es-ES_tradnl" sz="2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&gt;3.5g/d</a:t>
                      </a:r>
                      <a:endParaRPr lang="es-ES_tradnl" sz="2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800" dirty="0" smtClean="0"/>
                        <a:t>&lt; 2.5 g/d</a:t>
                      </a:r>
                    </a:p>
                    <a:p>
                      <a:endParaRPr lang="es-ES_tradnl" sz="2800" dirty="0"/>
                    </a:p>
                  </a:txBody>
                  <a:tcPr marL="91439" marR="91439" marT="45823" marB="45823"/>
                </a:tc>
              </a:tr>
              <a:tr h="947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800" dirty="0" err="1" smtClean="0"/>
                        <a:t>Hematuria</a:t>
                      </a:r>
                      <a:endParaRPr lang="en-GB" sz="2800" dirty="0" smtClean="0"/>
                    </a:p>
                    <a:p>
                      <a:endParaRPr lang="es-ES_tradnl" sz="2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Si	</a:t>
                      </a:r>
                      <a:endParaRPr lang="es-ES_tradnl" sz="2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800" dirty="0" smtClean="0"/>
                        <a:t>Si</a:t>
                      </a:r>
                    </a:p>
                    <a:p>
                      <a:endParaRPr lang="es-ES_tradnl" sz="2800" dirty="0"/>
                    </a:p>
                  </a:txBody>
                  <a:tcPr marL="91439" marR="91439" marT="45823" marB="45823"/>
                </a:tc>
              </a:tr>
              <a:tr h="848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800" dirty="0" smtClean="0"/>
                        <a:t>HTA</a:t>
                      </a:r>
                    </a:p>
                    <a:p>
                      <a:endParaRPr lang="es-ES_tradnl" sz="1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/>
                        <a:t>     </a:t>
                      </a:r>
                      <a:endParaRPr lang="es-ES_tradnl" sz="1800" dirty="0"/>
                    </a:p>
                  </a:txBody>
                  <a:tcPr marL="91439" marR="91439" marT="45823" marB="45823"/>
                </a:tc>
              </a:tr>
              <a:tr h="848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800" dirty="0" err="1" smtClean="0"/>
                        <a:t>Edemas</a:t>
                      </a:r>
                      <a:endParaRPr lang="en-GB" sz="2800" dirty="0" smtClean="0"/>
                    </a:p>
                    <a:p>
                      <a:endParaRPr lang="es-ES_tradnl" sz="1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endParaRPr lang="es-ES_tradnl" sz="1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endParaRPr lang="es-ES_tradnl" sz="1800"/>
                    </a:p>
                  </a:txBody>
                  <a:tcPr marL="91439" marR="91439" marT="45823" marB="45823"/>
                </a:tc>
              </a:tr>
              <a:tr h="947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800" dirty="0" err="1" smtClean="0"/>
                        <a:t>Hiperlipemia</a:t>
                      </a:r>
                      <a:endParaRPr lang="en-GB" sz="2800" dirty="0" smtClean="0"/>
                    </a:p>
                    <a:p>
                      <a:endParaRPr lang="es-ES_tradnl" sz="2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Si</a:t>
                      </a:r>
                      <a:endParaRPr lang="es-ES_tradnl" sz="2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No</a:t>
                      </a:r>
                      <a:endParaRPr lang="es-ES_tradnl" sz="2800" dirty="0"/>
                    </a:p>
                  </a:txBody>
                  <a:tcPr marL="91439" marR="91439" marT="45823" marB="45823"/>
                </a:tc>
              </a:tr>
              <a:tr h="947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800" dirty="0" err="1" smtClean="0"/>
                        <a:t>Azotemia</a:t>
                      </a:r>
                      <a:endParaRPr lang="en-GB" sz="2800" dirty="0" smtClean="0"/>
                    </a:p>
                    <a:p>
                      <a:endParaRPr lang="es-ES_tradnl" sz="2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Variable</a:t>
                      </a:r>
                      <a:endParaRPr lang="es-ES_tradnl" sz="2800" dirty="0"/>
                    </a:p>
                  </a:txBody>
                  <a:tcPr marL="91439" marR="91439" marT="45823" marB="45823"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Variable</a:t>
                      </a:r>
                      <a:endParaRPr lang="es-ES_tradnl" sz="2800" dirty="0"/>
                    </a:p>
                  </a:txBody>
                  <a:tcPr marL="91439" marR="91439" marT="45823" marB="45823"/>
                </a:tc>
              </a:tr>
            </a:tbl>
          </a:graphicData>
        </a:graphic>
      </p:graphicFrame>
      <p:grpSp>
        <p:nvGrpSpPr>
          <p:cNvPr id="601126" name="23 Grupo"/>
          <p:cNvGrpSpPr>
            <a:grpSpLocks/>
          </p:cNvGrpSpPr>
          <p:nvPr/>
        </p:nvGrpSpPr>
        <p:grpSpPr bwMode="auto">
          <a:xfrm>
            <a:off x="5810251" y="3429001"/>
            <a:ext cx="2562225" cy="1152525"/>
            <a:chOff x="4071934" y="6348410"/>
            <a:chExt cx="2562244" cy="1152556"/>
          </a:xfrm>
        </p:grpSpPr>
        <p:sp>
          <p:nvSpPr>
            <p:cNvPr id="18" name="17 Flecha arriba"/>
            <p:cNvSpPr/>
            <p:nvPr/>
          </p:nvSpPr>
          <p:spPr>
            <a:xfrm>
              <a:off x="4286249" y="6357935"/>
              <a:ext cx="214314" cy="500076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_tradnl" altLang="es-ES" b="1">
                <a:solidFill>
                  <a:srgbClr val="FFFFFF"/>
                </a:solidFill>
                <a:effectLst>
                  <a:outerShdw blurRad="38100" dist="38100" dir="2700000" algn="tl">
                    <a:srgbClr val="EEECE1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9" name="18 Flecha arriba"/>
            <p:cNvSpPr/>
            <p:nvPr/>
          </p:nvSpPr>
          <p:spPr>
            <a:xfrm>
              <a:off x="6072199" y="6357935"/>
              <a:ext cx="214315" cy="500076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_tradnl" altLang="es-E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19 Flecha arriba"/>
            <p:cNvSpPr/>
            <p:nvPr/>
          </p:nvSpPr>
          <p:spPr>
            <a:xfrm>
              <a:off x="6357951" y="6348410"/>
              <a:ext cx="276227" cy="509602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_tradnl" altLang="es-E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20 Flecha arriba"/>
            <p:cNvSpPr/>
            <p:nvPr/>
          </p:nvSpPr>
          <p:spPr>
            <a:xfrm>
              <a:off x="4438650" y="6929451"/>
              <a:ext cx="214314" cy="500076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_tradnl" altLang="es-E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21 Flecha arriba"/>
            <p:cNvSpPr/>
            <p:nvPr/>
          </p:nvSpPr>
          <p:spPr>
            <a:xfrm>
              <a:off x="4071934" y="6929451"/>
              <a:ext cx="214315" cy="500076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_tradnl" altLang="es-E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22 Flecha arriba"/>
            <p:cNvSpPr/>
            <p:nvPr/>
          </p:nvSpPr>
          <p:spPr>
            <a:xfrm>
              <a:off x="6143637" y="7000891"/>
              <a:ext cx="214314" cy="500075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_tradnl" altLang="es-E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94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09949" y="357188"/>
            <a:ext cx="8229600" cy="77787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PROTEINURIA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4500"/>
            <a:ext cx="8229600" cy="4857750"/>
          </a:xfrm>
        </p:spPr>
        <p:txBody>
          <a:bodyPr>
            <a:normAutofit/>
          </a:bodyPr>
          <a:lstStyle/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(&lt;1g/24h)</a:t>
            </a:r>
            <a:r>
              <a:rPr lang="ar-SA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Moderada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(1-3.5g/24h)</a:t>
            </a:r>
            <a:r>
              <a:rPr lang="ar-SA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(&gt;3.5g/24h): </a:t>
            </a:r>
          </a:p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Proteinuria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nefrótico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En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aislada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3.5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mayor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creatinina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3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23" y="1822104"/>
            <a:ext cx="30972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12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0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71438"/>
            <a:ext cx="8229600" cy="6572251"/>
          </a:xfrm>
        </p:spPr>
        <p:txBody>
          <a:bodyPr/>
          <a:lstStyle/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Proteinuria 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no: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prot.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alto PM (Ig)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otra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PM (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transferrina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Ig /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transferrina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&gt;0.2.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estructural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Ig /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transferrina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&lt;0.2.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albúmina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&gt;90%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prot.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tanto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pronóstico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856858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0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0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08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08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08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08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08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08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08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08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08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46415" y="134563"/>
            <a:ext cx="8672513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EXAMENES COMPLEMENTARIOS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06190" y="1556558"/>
            <a:ext cx="8229600" cy="478631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/>
              <a:t>Análisis</a:t>
            </a:r>
            <a:r>
              <a:rPr lang="en-GB" altLang="es-ES" sz="2400" dirty="0" smtClean="0"/>
              <a:t> de </a:t>
            </a:r>
            <a:r>
              <a:rPr lang="en-GB" altLang="es-ES" sz="2400" dirty="0" err="1" smtClean="0"/>
              <a:t>orina</a:t>
            </a:r>
            <a:r>
              <a:rPr lang="en-GB" altLang="es-ES" sz="2400" dirty="0" smtClean="0"/>
              <a:t>: </a:t>
            </a:r>
            <a:r>
              <a:rPr lang="en-GB" altLang="es-ES" sz="2400" dirty="0" err="1" smtClean="0"/>
              <a:t>proteína</a:t>
            </a:r>
            <a:r>
              <a:rPr lang="en-GB" altLang="es-ES" sz="2400" dirty="0" smtClean="0"/>
              <a:t>, </a:t>
            </a:r>
            <a:r>
              <a:rPr lang="en-GB" altLang="es-ES" sz="2400" dirty="0" err="1" smtClean="0"/>
              <a:t>células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tubulares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renales</a:t>
            </a:r>
            <a:r>
              <a:rPr lang="en-GB" altLang="es-ES" sz="2400" dirty="0" smtClean="0"/>
              <a:t>, </a:t>
            </a:r>
            <a:r>
              <a:rPr lang="en-GB" altLang="es-ES" sz="2400" dirty="0" err="1" smtClean="0"/>
              <a:t>sangre</a:t>
            </a:r>
            <a:r>
              <a:rPr lang="en-GB" altLang="es-ES" sz="2400" dirty="0" smtClean="0"/>
              <a:t>, </a:t>
            </a:r>
            <a:r>
              <a:rPr lang="en-GB" altLang="es-ES" sz="2400" dirty="0" err="1" smtClean="0"/>
              <a:t>glóbulos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blancos</a:t>
            </a:r>
            <a:r>
              <a:rPr lang="en-GB" altLang="es-ES" sz="2400" dirty="0" smtClean="0"/>
              <a:t> y </a:t>
            </a:r>
            <a:r>
              <a:rPr lang="en-GB" altLang="es-ES" sz="2400" dirty="0" err="1" smtClean="0"/>
              <a:t>cilindros</a:t>
            </a:r>
            <a:endParaRPr lang="en-GB" altLang="es-ES" sz="2400" dirty="0" smtClean="0"/>
          </a:p>
          <a:p>
            <a:pPr algn="just">
              <a:lnSpc>
                <a:spcPct val="8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/>
          </a:p>
          <a:p>
            <a:pPr algn="just">
              <a:lnSpc>
                <a:spcPct val="8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/>
              <a:t>La </a:t>
            </a:r>
            <a:r>
              <a:rPr lang="en-GB" altLang="es-ES" sz="2400" dirty="0" err="1" smtClean="0"/>
              <a:t>azotemia</a:t>
            </a:r>
            <a:r>
              <a:rPr lang="en-GB" altLang="es-ES" sz="2400" dirty="0" smtClean="0"/>
              <a:t> (</a:t>
            </a:r>
            <a:r>
              <a:rPr lang="en-GB" altLang="es-ES" sz="2400" dirty="0" err="1" smtClean="0"/>
              <a:t>acumulación</a:t>
            </a:r>
            <a:r>
              <a:rPr lang="en-GB" altLang="es-ES" sz="2400" dirty="0" smtClean="0"/>
              <a:t> de </a:t>
            </a:r>
            <a:r>
              <a:rPr lang="en-GB" altLang="es-ES" sz="2400" dirty="0" err="1" smtClean="0"/>
              <a:t>productos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residuales</a:t>
            </a:r>
            <a:r>
              <a:rPr lang="en-GB" altLang="es-ES" sz="2400" dirty="0" smtClean="0"/>
              <a:t> en la </a:t>
            </a:r>
            <a:r>
              <a:rPr lang="en-GB" altLang="es-ES" sz="2400" dirty="0" err="1" smtClean="0"/>
              <a:t>sangre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que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contienen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nitrógeno</a:t>
            </a:r>
            <a:r>
              <a:rPr lang="en-GB" altLang="es-ES" sz="2400" dirty="0" smtClean="0"/>
              <a:t>) se </a:t>
            </a:r>
            <a:r>
              <a:rPr lang="en-GB" altLang="es-ES" sz="2400" dirty="0" err="1" smtClean="0"/>
              <a:t>puede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evidenciar</a:t>
            </a:r>
            <a:r>
              <a:rPr lang="en-GB" altLang="es-ES" sz="2400" dirty="0" smtClean="0"/>
              <a:t>                                            </a:t>
            </a:r>
            <a:r>
              <a:rPr lang="en-GB" altLang="es-ES" sz="2400" dirty="0" err="1" smtClean="0"/>
              <a:t>por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medio</a:t>
            </a:r>
            <a:r>
              <a:rPr lang="en-GB" altLang="es-ES" sz="2400" dirty="0" smtClean="0"/>
              <a:t> de: </a:t>
            </a:r>
          </a:p>
          <a:p>
            <a:pPr algn="just">
              <a:lnSpc>
                <a:spcPct val="8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/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/>
              <a:t>BUN </a:t>
            </a:r>
            <a:r>
              <a:rPr lang="en-GB" altLang="es-ES" sz="2400" dirty="0" err="1" smtClean="0"/>
              <a:t>elevado</a:t>
            </a:r>
            <a:r>
              <a:rPr lang="en-GB" altLang="es-ES" sz="2400" dirty="0" smtClean="0"/>
              <a:t>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/>
              <a:t>Creatinina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elevada</a:t>
            </a:r>
            <a:endParaRPr lang="en-GB" alt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780013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0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46167" y="285750"/>
            <a:ext cx="8002588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EXAMENES COMPLEMENTARIOS</a:t>
            </a:r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5950"/>
            <a:ext cx="8229600" cy="3543300"/>
          </a:xfrm>
        </p:spPr>
        <p:txBody>
          <a:bodyPr>
            <a:normAutofit/>
          </a:bodyPr>
          <a:lstStyle/>
          <a:p>
            <a:pPr algn="just">
              <a:spcBef>
                <a:spcPts val="9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eliminación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creatinina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mostrarse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disminuida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9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prueba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potasio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elevada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9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biopsia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renal,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podría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indicar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9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9282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43" y="3253337"/>
            <a:ext cx="2159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376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8720" y="235932"/>
            <a:ext cx="8232775" cy="171132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EXÁMENES QUE PUEDEN INDICAR LA CAUSA DE SÍNDROME NEFRÍTICO AGUDO SON:</a:t>
            </a: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6371"/>
            <a:ext cx="8229600" cy="4721629"/>
          </a:xfrm>
        </p:spPr>
        <p:txBody>
          <a:bodyPr/>
          <a:lstStyle/>
          <a:p>
            <a:pPr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Cultivo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garganta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de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piel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Hemocultivo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AAN (lupus) </a:t>
            </a:r>
          </a:p>
          <a:p>
            <a:pPr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Complemento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sérico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(C3 y C4)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ANCA (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anticuerpo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citoplasmático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antineutrófilo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vasculitis)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Anticuerpo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anti-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basal glomerular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4925890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11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3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898" decel="100000" fill="hold"/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898" decel="100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898" decel="100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898" decel="100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898" decel="100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898" decel="100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0153" y="149629"/>
            <a:ext cx="8229600" cy="9286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PRONÓSTICO</a:t>
            </a: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0125"/>
            <a:ext cx="8572500" cy="5857875"/>
          </a:xfrm>
        </p:spPr>
        <p:txBody>
          <a:bodyPr>
            <a:normAutofit/>
          </a:bodyPr>
          <a:lstStyle/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lo general se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recuperan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(+) proteinuria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alteración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igual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insuficiencia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renal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lesiones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permanentes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 10 %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adultos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evoluciona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síndrome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nefrítico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rápidamente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progresivo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85 al 95 % de los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vuelve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normalidad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 mayor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desarrollar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hipertensión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arterial.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40 %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adultos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recupera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continuará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teniendo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alteraciones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renal. </a:t>
            </a:r>
          </a:p>
        </p:txBody>
      </p:sp>
    </p:spTree>
    <p:extLst>
      <p:ext uri="{BB962C8B-B14F-4D97-AF65-F5344CB8AC3E}">
        <p14:creationId xmlns:p14="http://schemas.microsoft.com/office/powerpoint/2010/main" val="11658861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12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3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898" decel="100000" fill="hold"/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1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1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898" decel="100000" fill="hold"/>
                                        <p:tgtEl>
                                          <p:spTgt spid="31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31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1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898" decel="100000" fill="hold"/>
                                        <p:tgtEl>
                                          <p:spTgt spid="31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31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31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898" decel="100000" fill="hold"/>
                                        <p:tgtEl>
                                          <p:spTgt spid="31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31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31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898" decel="100000" fill="hold"/>
                                        <p:tgtEl>
                                          <p:spTgt spid="31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5542" y="103130"/>
            <a:ext cx="8229600" cy="1139826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13410"/>
            <a:ext cx="8229600" cy="5088977"/>
          </a:xfrm>
        </p:spPr>
        <p:txBody>
          <a:bodyPr>
            <a:normAutofit/>
          </a:bodyPr>
          <a:lstStyle/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Dieta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restablezca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renal</a:t>
            </a:r>
          </a:p>
          <a:p>
            <a:pPr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Diuréticos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ayudar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excretar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hipertensión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arterial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probablemente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tratada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fármacos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sujetos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desarrollan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insuficiencia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renal grave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necesitar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diálisis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02955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13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3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898" decel="100000" fill="hold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898" decel="100000" fill="hold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898" decel="100000" fill="hold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31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31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898" decel="100000" fill="hold"/>
                                        <p:tgtEl>
                                          <p:spTgt spid="31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1482726"/>
            <a:ext cx="5140325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51760" y="0"/>
            <a:ext cx="954024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NOMBRES ALTERNATIVOS</a:t>
            </a: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3571875" cy="4525963"/>
          </a:xfrm>
        </p:spPr>
        <p:txBody>
          <a:bodyPr/>
          <a:lstStyle/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Glomerulonefritis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aguda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Síndrome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nefritis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aguda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58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9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95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95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95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295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909454" y="198871"/>
            <a:ext cx="10515600" cy="13255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COMPLICACIONES</a:t>
            </a: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891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99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Insuficiencia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aguda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Insuficiencia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crónica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Enfermedad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renal en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Terminal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Hipertensión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Insuficiencia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cardiaca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congestiva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pulmonar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Glomerulonefritis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crónica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Síndrome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nefrótico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275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3571875"/>
            <a:ext cx="255746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24792" y="162618"/>
            <a:ext cx="8229600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GLOMERULONEFRITIS AGUDA POSINFECCIOSA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1643063"/>
            <a:ext cx="8229600" cy="4525962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Agudo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precedida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estreptocócica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tendencia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espontánea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recuperación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540696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08662" y="208453"/>
            <a:ext cx="8229600" cy="7048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ETIOLOGÍA Y PATOGENIA</a:t>
            </a: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14254" y="1365626"/>
            <a:ext cx="8229600" cy="5073650"/>
          </a:xfrm>
        </p:spPr>
        <p:txBody>
          <a:bodyPr>
            <a:normAutofit/>
          </a:bodyPr>
          <a:lstStyle/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antígeno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probablemente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estreptococo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endostreptosin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en el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mesangio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glomerular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presencia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monocitos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macrófagos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 los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glomerulos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frecuente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sugiere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adicional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inmunidad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celular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628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16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86248" y="260812"/>
            <a:ext cx="8229600" cy="70643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ETIOLOGÍA Y PATOGENIA</a:t>
            </a: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8229600" cy="5232400"/>
          </a:xfrm>
        </p:spPr>
        <p:txBody>
          <a:bodyPr/>
          <a:lstStyle/>
          <a:p>
            <a:pPr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faringoamigdalar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cutánea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germen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Estreptococo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Beta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hemolítico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GNA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enfermedad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depósito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complejos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inmunes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relacionados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estreptococos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nefritógenos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956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17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32662" y="299243"/>
            <a:ext cx="8229600" cy="7032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EPIDEMIOLOGÍA</a:t>
            </a: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8401050" cy="5222875"/>
          </a:xfrm>
        </p:spPr>
        <p:txBody>
          <a:bodyPr>
            <a:noAutofit/>
          </a:bodyPr>
          <a:lstStyle/>
          <a:p>
            <a:pPr lvl="1" algn="just">
              <a:spcBef>
                <a:spcPts val="8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 GNA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posestreptococica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predomina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infancia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( 2-12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1" algn="just">
              <a:spcBef>
                <a:spcPts val="8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8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faringoamigdalar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frecuentes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varones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mientras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precedidas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cutánea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predominio</a:t>
            </a:r>
            <a:r>
              <a:rPr lang="en-GB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  <a:endParaRPr lang="en-GB" alt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56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787" y="3940118"/>
            <a:ext cx="28575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03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18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84022" y="113001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PERIODO DE LATENCIA</a:t>
            </a: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1068" y="1467196"/>
            <a:ext cx="10141527" cy="5257800"/>
          </a:xfrm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localiza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R.A.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Mientras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cutánea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2 – 3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semanas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exacerbación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nefropatía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17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51513" y="204442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CUADRO CLÍNICO</a:t>
            </a:r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" y="1285875"/>
            <a:ext cx="9044247" cy="4857750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Síndrome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nefrítico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Agudo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macroscopica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frecuente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Hipertensión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arterial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</p:txBody>
      </p:sp>
      <p:pic>
        <p:nvPicPr>
          <p:cNvPr id="6297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89" y="2841020"/>
            <a:ext cx="345598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52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2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2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2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2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2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2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320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20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20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93324" y="84686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 CLÍNICO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" y="1071563"/>
            <a:ext cx="8578735" cy="5786437"/>
          </a:xfrm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Encefalopatía</a:t>
            </a: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Hipertensiva</a:t>
            </a: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frecuente</a:t>
            </a: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y se </a:t>
            </a: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manifiesta</a:t>
            </a: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Cefalea</a:t>
            </a:r>
            <a:endParaRPr lang="en-GB" alt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Vómito</a:t>
            </a:r>
            <a:endParaRPr lang="en-GB" alt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Somnolencia</a:t>
            </a:r>
            <a:endParaRPr lang="en-GB" alt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alt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Convulsiones</a:t>
            </a:r>
            <a:endParaRPr lang="en-GB" alt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181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98" y="2736849"/>
            <a:ext cx="3744912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43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21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500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0"/>
            <a:ext cx="9144000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EXPLORACIONES COMPLEMENTARIAS</a:t>
            </a: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4814" y="1438882"/>
            <a:ext cx="9285316" cy="4525962"/>
          </a:xfrm>
        </p:spPr>
        <p:txBody>
          <a:bodyPr>
            <a:no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Proteinuria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( 0.2 -3 gr./d)</a:t>
            </a:r>
            <a:r>
              <a:rPr lang="ar-SA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examen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sedimento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urinario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muestran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abundantes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hematíes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dismorfos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cilindros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hemáticos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lo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origen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renal de 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concentración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Na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Urea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elevada</a:t>
            </a: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38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775" y="2419163"/>
            <a:ext cx="20034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906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22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190500"/>
            <a:ext cx="8229600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EXPLORACIONES COMPLEMENTARIAS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5511" y="1878475"/>
            <a:ext cx="9119063" cy="4525962"/>
          </a:xfrm>
        </p:spPr>
        <p:txBody>
          <a:bodyPr>
            <a:normAutofit/>
          </a:bodyPr>
          <a:lstStyle/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cultivos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faringe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piel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positivos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 1/4 de los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Pruebas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serológicas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positivas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 el 75%.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3-5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semanas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elevan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títulos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antiestreptolisina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O.</a:t>
            </a:r>
          </a:p>
        </p:txBody>
      </p:sp>
    </p:spTree>
    <p:extLst>
      <p:ext uri="{BB962C8B-B14F-4D97-AF65-F5344CB8AC3E}">
        <p14:creationId xmlns:p14="http://schemas.microsoft.com/office/powerpoint/2010/main" val="36153444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23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3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898" decel="100000" fill="hold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898" decel="100000" fill="hold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323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23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898" decel="100000" fill="hold"/>
                                        <p:tgtEl>
                                          <p:spTgt spid="323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4143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</a:p>
        </p:txBody>
      </p:sp>
      <p:sp>
        <p:nvSpPr>
          <p:cNvPr id="296962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5114925"/>
          </a:xfrm>
        </p:spPr>
        <p:txBody>
          <a:bodyPr/>
          <a:lstStyle/>
          <a:p>
            <a:pPr marL="0" indent="0"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 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/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causan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inflamación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estructuras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riñón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específicamente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glomérulos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265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4" y="3786188"/>
            <a:ext cx="4179887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110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6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6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9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55231" y="229379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513" y="1593186"/>
            <a:ext cx="8643937" cy="4525962"/>
          </a:xfrm>
        </p:spPr>
        <p:txBody>
          <a:bodyPr>
            <a:normAutofit/>
          </a:bodyPr>
          <a:lstStyle/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Ausencia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enfermedad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renal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previa</a:t>
            </a: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Cuadro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clínico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Sd.Nefrítico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Agudo</a:t>
            </a: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faringoamigdalar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cutánea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origen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estreptocócico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Disminución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transitoria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del C3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serico</a:t>
            </a: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Ausencia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puedan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presentar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cuadro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similar</a:t>
            </a:r>
          </a:p>
        </p:txBody>
      </p:sp>
    </p:spTree>
    <p:extLst>
      <p:ext uri="{BB962C8B-B14F-4D97-AF65-F5344CB8AC3E}">
        <p14:creationId xmlns:p14="http://schemas.microsoft.com/office/powerpoint/2010/main" val="2556932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24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85505" y="94816"/>
            <a:ext cx="8229600" cy="1143001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EVOLUCIÓN FAVORABLE</a:t>
            </a: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85505" y="1533699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inmediata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favorable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diuresis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aumenta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superando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edemas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HTA y la IC.</a:t>
            </a:r>
          </a:p>
          <a:p>
            <a:pPr algn="just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creatinina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sérica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normaliza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mejoría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biológica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evidente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 final de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tercera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8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12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25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3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25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25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325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325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25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325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325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325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319001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EVOLUCIÓN FAVORABLE</a:t>
            </a: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proteinuria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anomalías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sedimento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permanecer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incluso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</p:txBody>
      </p:sp>
      <p:pic>
        <p:nvPicPr>
          <p:cNvPr id="64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141664"/>
            <a:ext cx="30972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77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19004" y="146049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EVOLUCIONES POSIBLES</a:t>
            </a: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29600" cy="4933950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muerte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pude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aguda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IC,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accidentes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hipertensivos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IR.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Oliguria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prolongada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 anuria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asociada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proliferación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extracapilar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Evolucionar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cronicidad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proteinuria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tardío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IRC.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</p:txBody>
      </p:sp>
      <p:pic>
        <p:nvPicPr>
          <p:cNvPr id="64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22" y="3331010"/>
            <a:ext cx="23399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687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27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27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27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74720" y="5974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TRATAMIENTO</a:t>
            </a: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41234" y="1748270"/>
            <a:ext cx="8643937" cy="4525963"/>
          </a:xfrm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GNA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asintomático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indicado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restricción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sodio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líquidos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dieta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prevenir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edemas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IC.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diuréticos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furosemida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Hipertensión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nitroprusiato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diazoxido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hidralasina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nifedipino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doxazosina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17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2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2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2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28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28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28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328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28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28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48075" y="0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9425" y="1443817"/>
            <a:ext cx="8858250" cy="4525963"/>
          </a:xfrm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combatir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hiperpotasemia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con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restricción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K,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resinas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intercambio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iónico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diálisis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GNA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cultivo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faringeo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cutáneo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estreptococo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tratarse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con : 600000 U /d 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penicilina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procaina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7-10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054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29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TRATAMIENTO</a:t>
            </a: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229600" cy="4525963"/>
          </a:xfrm>
        </p:spPr>
        <p:txBody>
          <a:bodyPr>
            <a:normAutofit/>
          </a:bodyPr>
          <a:lstStyle/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solo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1200000 U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penicilina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benzatina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amoxicilina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750 mg.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frotis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familiares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contactos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portadores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5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69" y="3821692"/>
            <a:ext cx="394493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835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30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71438"/>
            <a:ext cx="8229600" cy="9080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HEMATURIA</a:t>
            </a: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82982" y="1071563"/>
            <a:ext cx="8229600" cy="5078412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producir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coloración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parda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rojiza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sangre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acidez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patológica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presencia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&gt; 3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hematíes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/campo en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orina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</p:txBody>
      </p:sp>
      <p:pic>
        <p:nvPicPr>
          <p:cNvPr id="65229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4" y="4221163"/>
            <a:ext cx="27717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948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31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3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898" decel="100000" fill="hold"/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898" decel="100000" fill="hold"/>
                                        <p:tgtEl>
                                          <p:spTgt spid="3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105" y="3647124"/>
            <a:ext cx="20891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73731" y="124691"/>
            <a:ext cx="8229600" cy="7032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HEMATURIA</a:t>
            </a: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0125"/>
            <a:ext cx="8229600" cy="5000625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indolora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alteraciones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renales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vesicales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prostáticas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silente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tumores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vesicales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renales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Tumores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sangran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forma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intermitente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528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328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62298" y="44450"/>
            <a:ext cx="8243888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CAUSAS DE HEMATURIA ASINTOMÁTICA INCLUYEN</a:t>
            </a:r>
            <a:r>
              <a:rPr lang="en-GB" altLang="es-ES" sz="4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7313"/>
            <a:ext cx="8686800" cy="4433887"/>
          </a:xfrm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Cálculos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Poliquistosis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renal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Quistes</a:t>
            </a: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renales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Drepanocitosis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Hidronefrosis</a:t>
            </a:r>
            <a:endParaRPr lang="en-GB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HPV.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5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9" y="1571625"/>
            <a:ext cx="49736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539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33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33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33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33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33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33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333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33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33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333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33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33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333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33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333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500"/>
                                        <p:tgtEl>
                                          <p:spTgt spid="333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333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333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94" y="2976562"/>
            <a:ext cx="20891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-285750"/>
            <a:ext cx="8229600" cy="6524625"/>
          </a:xfrm>
        </p:spPr>
        <p:txBody>
          <a:bodyPr/>
          <a:lstStyle/>
          <a:p>
            <a:pPr marL="323850" indent="-323850" algn="just">
              <a:spcBef>
                <a:spcPts val="800"/>
              </a:spcBef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n-GB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RENAL AGUDO QUE SE MANIFIESTA POR:</a:t>
            </a:r>
            <a:r>
              <a:rPr lang="en-GB" alt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Proteinuria </a:t>
            </a:r>
            <a:r>
              <a:rPr lang="en-GB" altLang="es-E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moderada</a:t>
            </a:r>
            <a:r>
              <a:rPr lang="en-GB" alt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(&lt; 2.5 g/24 </a:t>
            </a:r>
            <a:r>
              <a:rPr lang="en-GB" altLang="es-E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</a:t>
            </a:r>
            <a:r>
              <a:rPr lang="en-GB" alt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)‏</a:t>
            </a:r>
            <a:br>
              <a:rPr lang="en-GB" alt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3200" dirty="0">
                <a:solidFill>
                  <a:schemeClr val="tx1"/>
                </a:solidFill>
              </a:rPr>
              <a:t> </a:t>
            </a:r>
            <a:r>
              <a:rPr lang="en-GB" altLang="es-ES" sz="3200" dirty="0" err="1">
                <a:solidFill>
                  <a:schemeClr val="tx1"/>
                </a:solidFill>
              </a:rPr>
              <a:t>Insuficiencia</a:t>
            </a:r>
            <a:r>
              <a:rPr lang="en-GB" altLang="es-ES" sz="3200" dirty="0">
                <a:solidFill>
                  <a:schemeClr val="tx1"/>
                </a:solidFill>
              </a:rPr>
              <a:t> renal (oliguria, </a:t>
            </a:r>
            <a:r>
              <a:rPr lang="en-GB" altLang="es-ES" sz="3200" dirty="0" err="1">
                <a:solidFill>
                  <a:schemeClr val="tx1"/>
                </a:solidFill>
              </a:rPr>
              <a:t>azotemia</a:t>
            </a:r>
            <a:r>
              <a:rPr lang="en-GB" altLang="es-ES" sz="3200" dirty="0">
                <a:solidFill>
                  <a:schemeClr val="tx1"/>
                </a:solidFill>
              </a:rPr>
              <a:t>)‏</a:t>
            </a:r>
            <a:br>
              <a:rPr lang="en-GB" altLang="es-ES" sz="3200" dirty="0">
                <a:solidFill>
                  <a:schemeClr val="tx1"/>
                </a:solidFill>
              </a:rPr>
            </a:br>
            <a:r>
              <a:rPr lang="en-GB" altLang="es-ES" sz="3200" dirty="0">
                <a:solidFill>
                  <a:schemeClr val="tx1"/>
                </a:solidFill>
              </a:rPr>
              <a:t> HTA</a:t>
            </a:r>
            <a:r>
              <a:rPr lang="es-EC" altLang="en-GB" sz="3200" dirty="0">
                <a:solidFill>
                  <a:schemeClr val="tx1"/>
                </a:solidFill>
              </a:rPr>
              <a:t>													</a:t>
            </a:r>
            <a:r>
              <a:rPr lang="en-GB" altLang="es-ES" sz="3200" dirty="0">
                <a:solidFill>
                  <a:schemeClr val="tx1"/>
                </a:solidFill>
              </a:rPr>
              <a:t/>
            </a:r>
            <a:br>
              <a:rPr lang="en-GB" altLang="es-ES" sz="3200" dirty="0">
                <a:solidFill>
                  <a:schemeClr val="tx1"/>
                </a:solidFill>
              </a:rPr>
            </a:br>
            <a:r>
              <a:rPr lang="en-GB" altLang="es-ES" sz="3200" dirty="0">
                <a:solidFill>
                  <a:schemeClr val="tx1"/>
                </a:solidFill>
              </a:rPr>
              <a:t> </a:t>
            </a:r>
            <a:r>
              <a:rPr lang="en-GB" altLang="es-ES" sz="3200" dirty="0" err="1">
                <a:solidFill>
                  <a:schemeClr val="tx1"/>
                </a:solidFill>
              </a:rPr>
              <a:t>Hematuria</a:t>
            </a:r>
            <a:r>
              <a:rPr lang="es-EC" altLang="en-GB" sz="3200" dirty="0">
                <a:solidFill>
                  <a:schemeClr val="tx1"/>
                </a:solidFill>
              </a:rPr>
              <a:t>											</a:t>
            </a:r>
            <a:r>
              <a:rPr lang="en-GB" altLang="es-ES" sz="3200" dirty="0" smtClean="0">
                <a:solidFill>
                  <a:schemeClr val="tx1"/>
                </a:solidFill>
              </a:rPr>
              <a:t/>
            </a:r>
            <a:br>
              <a:rPr lang="en-GB" altLang="es-ES" sz="3200" dirty="0" smtClean="0">
                <a:solidFill>
                  <a:schemeClr val="tx1"/>
                </a:solidFill>
              </a:rPr>
            </a:br>
            <a:r>
              <a:rPr lang="en-GB" altLang="es-ES" sz="3200" dirty="0" smtClean="0">
                <a:solidFill>
                  <a:schemeClr val="tx1"/>
                </a:solidFill>
              </a:rPr>
              <a:t> </a:t>
            </a:r>
            <a:r>
              <a:rPr lang="en-GB" altLang="es-ES" sz="3200" dirty="0">
                <a:solidFill>
                  <a:schemeClr val="tx1"/>
                </a:solidFill>
              </a:rPr>
              <a:t>+ </a:t>
            </a:r>
            <a:r>
              <a:rPr lang="en-GB" altLang="es-ES" sz="3200" dirty="0" err="1">
                <a:solidFill>
                  <a:schemeClr val="tx1"/>
                </a:solidFill>
              </a:rPr>
              <a:t>cilindros</a:t>
            </a:r>
            <a:r>
              <a:rPr lang="en-GB" altLang="es-ES" sz="3200" dirty="0">
                <a:solidFill>
                  <a:schemeClr val="tx1"/>
                </a:solidFill>
              </a:rPr>
              <a:t> de </a:t>
            </a:r>
            <a:r>
              <a:rPr lang="en-GB" altLang="es-ES" sz="3200" dirty="0" err="1">
                <a:solidFill>
                  <a:schemeClr val="tx1"/>
                </a:solidFill>
              </a:rPr>
              <a:t>hematíes</a:t>
            </a:r>
            <a:r>
              <a:rPr lang="es-EC" altLang="en-GB" sz="3200" dirty="0">
                <a:solidFill>
                  <a:schemeClr val="tx1"/>
                </a:solidFill>
              </a:rPr>
              <a:t>					</a:t>
            </a:r>
            <a:r>
              <a:rPr lang="en-GB" altLang="es-ES" sz="3200" dirty="0">
                <a:solidFill>
                  <a:schemeClr val="tx1"/>
                </a:solidFill>
              </a:rPr>
              <a:t/>
            </a:r>
            <a:br>
              <a:rPr lang="en-GB" altLang="es-ES" sz="3200" dirty="0">
                <a:solidFill>
                  <a:schemeClr val="tx1"/>
                </a:solidFill>
              </a:rPr>
            </a:br>
            <a:r>
              <a:rPr lang="en-GB" altLang="es-ES" sz="3200" dirty="0">
                <a:solidFill>
                  <a:schemeClr val="tx1"/>
                </a:solidFill>
              </a:rPr>
              <a:t> </a:t>
            </a:r>
            <a:r>
              <a:rPr lang="en-GB" altLang="es-ES" sz="3200" dirty="0" smtClean="0">
                <a:solidFill>
                  <a:schemeClr val="tx1"/>
                </a:solidFill>
              </a:rPr>
              <a:t>  </a:t>
            </a:r>
            <a:r>
              <a:rPr lang="en-GB" altLang="es-ES" sz="2800" dirty="0" err="1" smtClean="0">
                <a:solidFill>
                  <a:schemeClr val="tx1"/>
                </a:solidFill>
              </a:rPr>
              <a:t>Edema</a:t>
            </a:r>
            <a:r>
              <a:rPr lang="es-EC" altLang="en-GB" sz="2800" dirty="0">
                <a:solidFill>
                  <a:schemeClr val="tx1"/>
                </a:solidFill>
              </a:rPr>
              <a:t>s													</a:t>
            </a:r>
            <a:r>
              <a:rPr lang="en-GB" altLang="es-ES" dirty="0" smtClean="0">
                <a:solidFill>
                  <a:schemeClr val="tx1"/>
                </a:solidFill>
              </a:rPr>
              <a:t/>
            </a:r>
            <a:br>
              <a:rPr lang="en-GB" altLang="es-ES" dirty="0" smtClean="0">
                <a:solidFill>
                  <a:schemeClr val="tx1"/>
                </a:solidFill>
              </a:rPr>
            </a:br>
            <a:endParaRPr lang="en-GB" alt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24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68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68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68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43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43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43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32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32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32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27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27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127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84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84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84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43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43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>
                                            <p:txEl>
                                              <p:charRg st="43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32661" y="189705"/>
            <a:ext cx="8229600" cy="776287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HEMATURIA</a:t>
            </a: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8229600" cy="5078412"/>
          </a:xfrm>
        </p:spPr>
        <p:txBody>
          <a:bodyPr/>
          <a:lstStyle/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asociación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cólico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renal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sugiere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eliminación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cálculo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ureteral. 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asociada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disuria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sugiere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infecciones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vesicales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litiasis</a:t>
            </a:r>
            <a:r>
              <a:rPr lang="en-GB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</p:txBody>
      </p:sp>
      <p:pic>
        <p:nvPicPr>
          <p:cNvPr id="65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80" y="382723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665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3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3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34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34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34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3" name="Picture 2" descr="http://www.ferra65.com.mx/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89" y="3347693"/>
            <a:ext cx="28559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6754" name="Rectangle 1"/>
          <p:cNvSpPr>
            <a:spLocks noGrp="1" noChangeArrowheads="1"/>
          </p:cNvSpPr>
          <p:nvPr>
            <p:ph type="title"/>
          </p:nvPr>
        </p:nvSpPr>
        <p:spPr>
          <a:xfrm>
            <a:off x="1957389" y="214313"/>
            <a:ext cx="8067675" cy="8302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 smtClean="0"/>
              <a:t/>
            </a:r>
            <a:br>
              <a:rPr lang="en-GB" altLang="es-ES" sz="4000" b="1" dirty="0" smtClean="0"/>
            </a:br>
            <a:r>
              <a:rPr lang="en-GB" alt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SÍNDROME </a:t>
            </a:r>
            <a:r>
              <a:rPr lang="en-GB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NEFRÍTICO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idx="1"/>
          </p:nvPr>
        </p:nvSpPr>
        <p:spPr>
          <a:xfrm>
            <a:off x="1952626" y="857251"/>
            <a:ext cx="8501063" cy="4786313"/>
          </a:xfrm>
        </p:spPr>
        <p:txBody>
          <a:bodyPr/>
          <a:lstStyle/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Agudo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transitorio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(GA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postinfecciosa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Fulminante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insuficiencia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renal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rápida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[GNRP]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Indolente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nefropatía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IgA). </a:t>
            </a:r>
          </a:p>
        </p:txBody>
      </p:sp>
    </p:spTree>
    <p:extLst>
      <p:ext uri="{BB962C8B-B14F-4D97-AF65-F5344CB8AC3E}">
        <p14:creationId xmlns:p14="http://schemas.microsoft.com/office/powerpoint/2010/main" val="1086786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9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9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99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99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99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ETIOLOGÍA</a:t>
            </a:r>
          </a:p>
        </p:txBody>
      </p:sp>
      <p:sp>
        <p:nvSpPr>
          <p:cNvPr id="300034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2011363"/>
            <a:ext cx="8229600" cy="4703762"/>
          </a:xfrm>
        </p:spPr>
        <p:txBody>
          <a:bodyPr/>
          <a:lstStyle/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GLOMERULONEFRITIS IDIOPÁTICAS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GN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aguda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proliferativa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GN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mesangioproliferativa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(IgA)</a:t>
            </a:r>
            <a:r>
              <a:rPr lang="ar-SA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GN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membranoproliferativa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80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00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0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0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00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00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00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668339"/>
            <a:ext cx="8229600" cy="706437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ETIOPATOGENIA</a:t>
            </a:r>
          </a:p>
        </p:txBody>
      </p:sp>
      <p:sp>
        <p:nvSpPr>
          <p:cNvPr id="301058" name="Rectangle 2"/>
          <p:cNvSpPr>
            <a:spLocks noGrp="1" noChangeArrowheads="1"/>
          </p:cNvSpPr>
          <p:nvPr>
            <p:ph idx="1"/>
          </p:nvPr>
        </p:nvSpPr>
        <p:spPr>
          <a:xfrm>
            <a:off x="1952625" y="1536700"/>
            <a:ext cx="8229600" cy="5392738"/>
          </a:xfrm>
        </p:spPr>
        <p:txBody>
          <a:bodyPr/>
          <a:lstStyle/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/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Glomerulonefritis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infecciosa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GN post-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estreptocócica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Endocarditis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bacteriana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Abscesos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viscerales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Hepatitis B y C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</p:txBody>
      </p:sp>
      <p:pic>
        <p:nvPicPr>
          <p:cNvPr id="590851" name="6 Imagen" descr="http://www.sepexpal.org/wp-content/uploads/2008/05/hisopo-en-amigd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3429000"/>
            <a:ext cx="337026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692150"/>
            <a:ext cx="18573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58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01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7" dur="500"/>
                                        <p:tgtEl>
                                          <p:spTgt spid="301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2" dur="500"/>
                                        <p:tgtEl>
                                          <p:spTgt spid="301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7" dur="500"/>
                                        <p:tgtEl>
                                          <p:spTgt spid="301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2" dur="500"/>
                                        <p:tgtEl>
                                          <p:spTgt spid="301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8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4789489"/>
            <a:ext cx="2417762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01389" y="214313"/>
            <a:ext cx="8229600" cy="8572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ETIOPATOGENIA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Asociadas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sistémicas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Síndrome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Goodpasture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Vasculitis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sistémicas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Carcinomas,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linfomas</a:t>
            </a:r>
            <a:r>
              <a:rPr lang="en-GB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fármacos</a:t>
            </a:r>
            <a:endParaRPr lang="en-GB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11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0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302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302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Text Box 1"/>
          <p:cNvSpPr txBox="1">
            <a:spLocks noChangeArrowheads="1"/>
          </p:cNvSpPr>
          <p:nvPr/>
        </p:nvSpPr>
        <p:spPr bwMode="auto">
          <a:xfrm>
            <a:off x="1766664" y="3027364"/>
            <a:ext cx="1381573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Garamond" panose="02020404030301010803" pitchFamily="18" charset="0"/>
              <a:buNone/>
            </a:pPr>
            <a:r>
              <a:rPr lang="en-GB" altLang="es-ES" b="1">
                <a:solidFill>
                  <a:srgbClr val="000000"/>
                </a:solidFill>
                <a:latin typeface="Garamond" panose="02020404030301010803" pitchFamily="18" charset="0"/>
              </a:rPr>
              <a:t>Inflamación</a:t>
            </a:r>
          </a:p>
          <a:p>
            <a:pPr algn="ctr">
              <a:buSzPct val="100000"/>
              <a:buFont typeface="Garamond" panose="02020404030301010803" pitchFamily="18" charset="0"/>
              <a:buNone/>
            </a:pPr>
            <a:r>
              <a:rPr lang="en-GB" altLang="es-ES" b="1">
                <a:solidFill>
                  <a:srgbClr val="000000"/>
                </a:solidFill>
                <a:latin typeface="Garamond" panose="02020404030301010803" pitchFamily="18" charset="0"/>
              </a:rPr>
              <a:t>aguda del </a:t>
            </a:r>
          </a:p>
          <a:p>
            <a:pPr algn="ctr">
              <a:buSzPct val="100000"/>
              <a:buFont typeface="Garamond" panose="02020404030301010803" pitchFamily="18" charset="0"/>
              <a:buNone/>
            </a:pPr>
            <a:r>
              <a:rPr lang="en-GB" altLang="es-ES" b="1">
                <a:solidFill>
                  <a:srgbClr val="000000"/>
                </a:solidFill>
                <a:latin typeface="Garamond" panose="02020404030301010803" pitchFamily="18" charset="0"/>
              </a:rPr>
              <a:t>glomérulo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79814" y="1460500"/>
            <a:ext cx="2951163" cy="4764088"/>
            <a:chOff x="1295" y="920"/>
            <a:chExt cx="1859" cy="3001"/>
          </a:xfrm>
        </p:grpSpPr>
        <p:sp>
          <p:nvSpPr>
            <p:cNvPr id="594947" name="Rectangle 3"/>
            <p:cNvSpPr>
              <a:spLocks noChangeArrowheads="1"/>
            </p:cNvSpPr>
            <p:nvPr/>
          </p:nvSpPr>
          <p:spPr bwMode="auto">
            <a:xfrm>
              <a:off x="1295" y="920"/>
              <a:ext cx="1859" cy="300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grpSp>
          <p:nvGrpSpPr>
            <p:cNvPr id="594948" name="Group 4"/>
            <p:cNvGrpSpPr>
              <a:grpSpLocks/>
            </p:cNvGrpSpPr>
            <p:nvPr/>
          </p:nvGrpSpPr>
          <p:grpSpPr bwMode="auto">
            <a:xfrm>
              <a:off x="1406" y="947"/>
              <a:ext cx="1278" cy="2824"/>
              <a:chOff x="1406" y="947"/>
              <a:chExt cx="1278" cy="2824"/>
            </a:xfrm>
          </p:grpSpPr>
          <p:sp>
            <p:nvSpPr>
              <p:cNvPr id="594949" name="Text Box 5"/>
              <p:cNvSpPr txBox="1">
                <a:spLocks noChangeArrowheads="1"/>
              </p:cNvSpPr>
              <p:nvPr/>
            </p:nvSpPr>
            <p:spPr bwMode="auto">
              <a:xfrm>
                <a:off x="1411" y="947"/>
                <a:ext cx="909" cy="2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SzPct val="100000"/>
                  <a:buFont typeface="Garamond" panose="02020404030301010803" pitchFamily="18" charset="0"/>
                  <a:buNone/>
                </a:pPr>
                <a:r>
                  <a:rPr lang="en-GB" altLang="es-ES" b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Daño capilar</a:t>
                </a:r>
              </a:p>
            </p:txBody>
          </p:sp>
          <p:sp>
            <p:nvSpPr>
              <p:cNvPr id="594950" name="Text Box 6"/>
              <p:cNvSpPr txBox="1">
                <a:spLocks noChangeArrowheads="1"/>
              </p:cNvSpPr>
              <p:nvPr/>
            </p:nvSpPr>
            <p:spPr bwMode="auto">
              <a:xfrm>
                <a:off x="1411" y="1378"/>
                <a:ext cx="1016" cy="4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SzPct val="100000"/>
                  <a:buFont typeface="Garamond" panose="02020404030301010803" pitchFamily="18" charset="0"/>
                  <a:buNone/>
                </a:pPr>
                <a:r>
                  <a:rPr lang="en-GB" altLang="es-ES" b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Perdida de</a:t>
                </a:r>
              </a:p>
              <a:p>
                <a:pPr>
                  <a:buSzPct val="100000"/>
                  <a:buFont typeface="Garamond" panose="02020404030301010803" pitchFamily="18" charset="0"/>
                  <a:buNone/>
                </a:pPr>
                <a:r>
                  <a:rPr lang="en-GB" altLang="es-ES" b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carga aniónica</a:t>
                </a:r>
              </a:p>
            </p:txBody>
          </p:sp>
          <p:sp>
            <p:nvSpPr>
              <p:cNvPr id="594951" name="Text Box 7"/>
              <p:cNvSpPr txBox="1">
                <a:spLocks noChangeArrowheads="1"/>
              </p:cNvSpPr>
              <p:nvPr/>
            </p:nvSpPr>
            <p:spPr bwMode="auto">
              <a:xfrm>
                <a:off x="1406" y="2039"/>
                <a:ext cx="1278" cy="4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SzPct val="100000"/>
                  <a:buFont typeface="Garamond" panose="02020404030301010803" pitchFamily="18" charset="0"/>
                  <a:buNone/>
                </a:pPr>
                <a:r>
                  <a:rPr lang="en-GB" altLang="es-ES" b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Aumento diámetro</a:t>
                </a:r>
              </a:p>
              <a:p>
                <a:pPr>
                  <a:buSzPct val="100000"/>
                  <a:buFont typeface="Garamond" panose="02020404030301010803" pitchFamily="18" charset="0"/>
                  <a:buNone/>
                </a:pPr>
                <a:r>
                  <a:rPr lang="en-GB" altLang="es-ES" b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 poros da MB</a:t>
                </a:r>
              </a:p>
            </p:txBody>
          </p:sp>
          <p:sp>
            <p:nvSpPr>
              <p:cNvPr id="594952" name="Text Box 8"/>
              <p:cNvSpPr txBox="1">
                <a:spLocks noChangeArrowheads="1"/>
              </p:cNvSpPr>
              <p:nvPr/>
            </p:nvSpPr>
            <p:spPr bwMode="auto">
              <a:xfrm>
                <a:off x="1406" y="2700"/>
                <a:ext cx="1168" cy="4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SzPct val="100000"/>
                  <a:buFont typeface="Garamond" panose="02020404030301010803" pitchFamily="18" charset="0"/>
                  <a:buNone/>
                </a:pPr>
                <a:r>
                  <a:rPr lang="en-GB" altLang="es-ES" b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Hipercelularidad</a:t>
                </a:r>
              </a:p>
              <a:p>
                <a:pPr>
                  <a:buSzPct val="100000"/>
                  <a:buFont typeface="Garamond" panose="02020404030301010803" pitchFamily="18" charset="0"/>
                  <a:buNone/>
                </a:pPr>
                <a:r>
                  <a:rPr lang="en-GB" altLang="es-ES" b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glomerular</a:t>
                </a:r>
              </a:p>
            </p:txBody>
          </p:sp>
          <p:sp>
            <p:nvSpPr>
              <p:cNvPr id="594953" name="Text Box 9"/>
              <p:cNvSpPr txBox="1">
                <a:spLocks noChangeArrowheads="1"/>
              </p:cNvSpPr>
              <p:nvPr/>
            </p:nvSpPr>
            <p:spPr bwMode="auto">
              <a:xfrm>
                <a:off x="1409" y="3362"/>
                <a:ext cx="1094" cy="4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SzPct val="100000"/>
                  <a:buFont typeface="Garamond" panose="02020404030301010803" pitchFamily="18" charset="0"/>
                  <a:buNone/>
                </a:pPr>
                <a:r>
                  <a:rPr lang="en-GB" altLang="es-ES" b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Contracción del</a:t>
                </a:r>
              </a:p>
              <a:p>
                <a:pPr>
                  <a:buSzPct val="100000"/>
                  <a:buFont typeface="Garamond" panose="02020404030301010803" pitchFamily="18" charset="0"/>
                  <a:buNone/>
                </a:pPr>
                <a:r>
                  <a:rPr lang="en-GB" altLang="es-ES" b="1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mesangio</a:t>
                </a:r>
              </a:p>
            </p:txBody>
          </p:sp>
        </p:grpSp>
      </p:grp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8750301" y="1360488"/>
            <a:ext cx="14712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Garamond" panose="02020404030301010803" pitchFamily="18" charset="0"/>
              <a:buNone/>
            </a:pPr>
            <a:r>
              <a:rPr lang="en-GB" altLang="es-ES" b="1">
                <a:solidFill>
                  <a:srgbClr val="000000"/>
                </a:solidFill>
                <a:latin typeface="Garamond" panose="02020404030301010803" pitchFamily="18" charset="0"/>
              </a:rPr>
              <a:t>Hematuria</a:t>
            </a:r>
          </a:p>
          <a:p>
            <a:pPr>
              <a:buSzPct val="100000"/>
              <a:buFont typeface="Garamond" panose="02020404030301010803" pitchFamily="18" charset="0"/>
              <a:buNone/>
            </a:pPr>
            <a:r>
              <a:rPr lang="en-GB" altLang="es-ES" b="1">
                <a:solidFill>
                  <a:srgbClr val="000000"/>
                </a:solidFill>
                <a:latin typeface="Garamond" panose="02020404030301010803" pitchFamily="18" charset="0"/>
              </a:rPr>
              <a:t>Cilindros GR</a:t>
            </a:r>
          </a:p>
        </p:txBody>
      </p:sp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8745539" y="2784475"/>
            <a:ext cx="19383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Garamond" panose="02020404030301010803" pitchFamily="18" charset="0"/>
              <a:buNone/>
            </a:pPr>
            <a:r>
              <a:rPr lang="en-GB" altLang="es-ES" sz="2800" b="1">
                <a:solidFill>
                  <a:srgbClr val="000000"/>
                </a:solidFill>
                <a:latin typeface="Garamond" panose="02020404030301010803" pitchFamily="18" charset="0"/>
              </a:rPr>
              <a:t>Proteinuria</a:t>
            </a:r>
          </a:p>
        </p:txBody>
      </p:sp>
      <p:sp>
        <p:nvSpPr>
          <p:cNvPr id="303116" name="Text Box 12"/>
          <p:cNvSpPr txBox="1">
            <a:spLocks noChangeArrowheads="1"/>
          </p:cNvSpPr>
          <p:nvPr/>
        </p:nvSpPr>
        <p:spPr bwMode="auto">
          <a:xfrm>
            <a:off x="7181851" y="5608638"/>
            <a:ext cx="1196459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Garamond" panose="02020404030301010803" pitchFamily="18" charset="0"/>
              <a:buNone/>
            </a:pPr>
            <a:r>
              <a:rPr lang="en-GB" altLang="es-ES">
                <a:solidFill>
                  <a:srgbClr val="000000"/>
                </a:solidFill>
                <a:latin typeface="Garamond" panose="02020404030301010803" pitchFamily="18" charset="0"/>
              </a:rPr>
              <a:t>Retención</a:t>
            </a:r>
          </a:p>
          <a:p>
            <a:pPr>
              <a:buSzPct val="100000"/>
              <a:buFont typeface="Garamond" panose="02020404030301010803" pitchFamily="18" charset="0"/>
              <a:buNone/>
            </a:pPr>
            <a:r>
              <a:rPr lang="en-GB" altLang="es-ES">
                <a:solidFill>
                  <a:srgbClr val="000000"/>
                </a:solidFill>
                <a:latin typeface="Garamond" panose="02020404030301010803" pitchFamily="18" charset="0"/>
              </a:rPr>
              <a:t>H</a:t>
            </a:r>
            <a:r>
              <a:rPr lang="en-GB" altLang="es-ES" baseline="-25000">
                <a:solidFill>
                  <a:srgbClr val="000000"/>
                </a:solidFill>
                <a:latin typeface="Garamond" panose="02020404030301010803" pitchFamily="18" charset="0"/>
              </a:rPr>
              <a:t>2</a:t>
            </a:r>
            <a:r>
              <a:rPr lang="en-GB" altLang="es-ES">
                <a:solidFill>
                  <a:srgbClr val="000000"/>
                </a:solidFill>
                <a:latin typeface="Garamond" panose="02020404030301010803" pitchFamily="18" charset="0"/>
              </a:rPr>
              <a:t>O e Na</a:t>
            </a:r>
            <a:r>
              <a:rPr lang="en-GB" altLang="es-ES" baseline="30000">
                <a:solidFill>
                  <a:srgbClr val="000000"/>
                </a:solidFill>
                <a:latin typeface="Garamond" panose="02020404030301010803" pitchFamily="18" charset="0"/>
              </a:rPr>
              <a:t>+</a:t>
            </a:r>
          </a:p>
        </p:txBody>
      </p:sp>
      <p:sp>
        <p:nvSpPr>
          <p:cNvPr id="303117" name="Text Box 13"/>
          <p:cNvSpPr txBox="1">
            <a:spLocks noChangeArrowheads="1"/>
          </p:cNvSpPr>
          <p:nvPr/>
        </p:nvSpPr>
        <p:spPr bwMode="auto">
          <a:xfrm>
            <a:off x="9140826" y="4243389"/>
            <a:ext cx="16176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Garamond" panose="02020404030301010803" pitchFamily="18" charset="0"/>
              <a:buNone/>
            </a:pPr>
            <a:r>
              <a:rPr lang="en-GB" altLang="es-ES" sz="2800" b="1">
                <a:solidFill>
                  <a:srgbClr val="000000"/>
                </a:solidFill>
                <a:latin typeface="Garamond" panose="02020404030301010803" pitchFamily="18" charset="0"/>
              </a:rPr>
              <a:t>Oliguria</a:t>
            </a:r>
          </a:p>
          <a:p>
            <a:pPr>
              <a:buSzPct val="100000"/>
              <a:buFont typeface="Garamond" panose="02020404030301010803" pitchFamily="18" charset="0"/>
              <a:buNone/>
            </a:pPr>
            <a:r>
              <a:rPr lang="en-GB" altLang="es-ES" sz="2800" b="1">
                <a:solidFill>
                  <a:srgbClr val="000000"/>
                </a:solidFill>
                <a:latin typeface="Garamond" panose="02020404030301010803" pitchFamily="18" charset="0"/>
              </a:rPr>
              <a:t>Azotemia</a:t>
            </a:r>
          </a:p>
        </p:txBody>
      </p:sp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9209088" y="5553075"/>
            <a:ext cx="1427292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Garamond" panose="02020404030301010803" pitchFamily="18" charset="0"/>
              <a:buNone/>
            </a:pPr>
            <a:r>
              <a:rPr lang="en-GB" altLang="es-ES" sz="2800" b="1">
                <a:solidFill>
                  <a:srgbClr val="000000"/>
                </a:solidFill>
                <a:latin typeface="Garamond" panose="02020404030301010803" pitchFamily="18" charset="0"/>
              </a:rPr>
              <a:t>HTA</a:t>
            </a:r>
          </a:p>
          <a:p>
            <a:pPr>
              <a:buSzPct val="100000"/>
              <a:buFont typeface="Garamond" panose="02020404030301010803" pitchFamily="18" charset="0"/>
              <a:buNone/>
            </a:pPr>
            <a:r>
              <a:rPr lang="en-GB" altLang="es-ES" sz="2800" b="1">
                <a:solidFill>
                  <a:srgbClr val="000000"/>
                </a:solidFill>
                <a:latin typeface="Garamond" panose="02020404030301010803" pitchFamily="18" charset="0"/>
              </a:rPr>
              <a:t>Edemas</a:t>
            </a:r>
          </a:p>
        </p:txBody>
      </p:sp>
      <p:sp>
        <p:nvSpPr>
          <p:cNvPr id="303119" name="Line 15"/>
          <p:cNvSpPr>
            <a:spLocks noChangeShapeType="1"/>
          </p:cNvSpPr>
          <p:nvPr/>
        </p:nvSpPr>
        <p:spPr bwMode="auto">
          <a:xfrm flipV="1">
            <a:off x="5983288" y="1730375"/>
            <a:ext cx="2824162" cy="52388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013450" y="2427289"/>
            <a:ext cx="2774950" cy="1328737"/>
            <a:chOff x="2828" y="1529"/>
            <a:chExt cx="1748" cy="837"/>
          </a:xfrm>
        </p:grpSpPr>
        <p:sp>
          <p:nvSpPr>
            <p:cNvPr id="594961" name="Text Box 17"/>
            <p:cNvSpPr txBox="1">
              <a:spLocks noChangeArrowheads="1"/>
            </p:cNvSpPr>
            <p:nvPr/>
          </p:nvSpPr>
          <p:spPr bwMode="auto">
            <a:xfrm>
              <a:off x="3312" y="1708"/>
              <a:ext cx="1239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00000"/>
                <a:buFont typeface="Garamond" panose="02020404030301010803" pitchFamily="18" charset="0"/>
                <a:buNone/>
              </a:pPr>
              <a:r>
                <a:rPr lang="en-GB" altLang="es-ES" sz="2000">
                  <a:solidFill>
                    <a:srgbClr val="000000"/>
                  </a:solidFill>
                  <a:latin typeface="Garamond" panose="02020404030301010803" pitchFamily="18" charset="0"/>
                </a:rPr>
                <a:t>Alteración de</a:t>
              </a:r>
            </a:p>
            <a:p>
              <a:pPr>
                <a:buSzPct val="100000"/>
                <a:buFont typeface="Garamond" panose="02020404030301010803" pitchFamily="18" charset="0"/>
                <a:buNone/>
              </a:pPr>
              <a:r>
                <a:rPr lang="en-GB" altLang="es-ES" sz="2000">
                  <a:solidFill>
                    <a:srgbClr val="000000"/>
                  </a:solidFill>
                  <a:latin typeface="Garamond" panose="02020404030301010803" pitchFamily="18" charset="0"/>
                </a:rPr>
                <a:t>La permeabilidad</a:t>
              </a:r>
            </a:p>
          </p:txBody>
        </p:sp>
        <p:sp>
          <p:nvSpPr>
            <p:cNvPr id="594962" name="Freeform 18"/>
            <p:cNvSpPr>
              <a:spLocks noChangeArrowheads="1"/>
            </p:cNvSpPr>
            <p:nvPr/>
          </p:nvSpPr>
          <p:spPr bwMode="auto">
            <a:xfrm>
              <a:off x="2828" y="1529"/>
              <a:ext cx="984" cy="209"/>
            </a:xfrm>
            <a:custGeom>
              <a:avLst/>
              <a:gdLst>
                <a:gd name="T0" fmla="*/ 0 w 984"/>
                <a:gd name="T1" fmla="*/ 0 h 209"/>
                <a:gd name="T2" fmla="*/ 984 w 984"/>
                <a:gd name="T3" fmla="*/ 0 h 209"/>
                <a:gd name="T4" fmla="*/ 984 w 984"/>
                <a:gd name="T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4" h="209">
                  <a:moveTo>
                    <a:pt x="0" y="0"/>
                  </a:moveTo>
                  <a:lnTo>
                    <a:pt x="984" y="0"/>
                  </a:lnTo>
                  <a:lnTo>
                    <a:pt x="984" y="209"/>
                  </a:lnTo>
                </a:path>
              </a:pathLst>
            </a:custGeom>
            <a:noFill/>
            <a:ln w="5724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17819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594963" name="Freeform 19"/>
            <p:cNvSpPr>
              <a:spLocks noChangeArrowheads="1"/>
            </p:cNvSpPr>
            <p:nvPr/>
          </p:nvSpPr>
          <p:spPr bwMode="auto">
            <a:xfrm>
              <a:off x="3100" y="2147"/>
              <a:ext cx="723" cy="220"/>
            </a:xfrm>
            <a:custGeom>
              <a:avLst/>
              <a:gdLst>
                <a:gd name="T0" fmla="*/ 0 w 733"/>
                <a:gd name="T1" fmla="*/ 178 h 178"/>
                <a:gd name="T2" fmla="*/ 733 w 733"/>
                <a:gd name="T3" fmla="*/ 178 h 178"/>
                <a:gd name="T4" fmla="*/ 733 w 733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3" h="178">
                  <a:moveTo>
                    <a:pt x="0" y="178"/>
                  </a:moveTo>
                  <a:lnTo>
                    <a:pt x="733" y="178"/>
                  </a:lnTo>
                  <a:lnTo>
                    <a:pt x="733" y="0"/>
                  </a:lnTo>
                </a:path>
              </a:pathLst>
            </a:custGeom>
            <a:noFill/>
            <a:ln w="5724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17819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303124" name="Line 20"/>
            <p:cNvSpPr>
              <a:spLocks noChangeShapeType="1"/>
            </p:cNvSpPr>
            <p:nvPr/>
          </p:nvSpPr>
          <p:spPr bwMode="auto">
            <a:xfrm>
              <a:off x="4283" y="1927"/>
              <a:ext cx="294" cy="1"/>
            </a:xfrm>
            <a:prstGeom prst="line">
              <a:avLst/>
            </a:prstGeom>
            <a:noFill/>
            <a:ln w="57240">
              <a:solidFill>
                <a:srgbClr val="FFFFFF"/>
              </a:solidFill>
              <a:miter lim="800000"/>
              <a:tailEnd type="triangle" w="med" len="med"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n-US"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303125" name="Line 21"/>
          <p:cNvSpPr>
            <a:spLocks noChangeShapeType="1"/>
          </p:cNvSpPr>
          <p:nvPr/>
        </p:nvSpPr>
        <p:spPr bwMode="auto">
          <a:xfrm>
            <a:off x="3119439" y="3657600"/>
            <a:ext cx="466725" cy="1588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229352" y="4519611"/>
            <a:ext cx="2925763" cy="1216024"/>
            <a:chOff x="2964" y="2847"/>
            <a:chExt cx="1843" cy="766"/>
          </a:xfrm>
        </p:grpSpPr>
        <p:sp>
          <p:nvSpPr>
            <p:cNvPr id="594967" name="Line 23"/>
            <p:cNvSpPr>
              <a:spLocks noChangeShapeType="1"/>
            </p:cNvSpPr>
            <p:nvPr/>
          </p:nvSpPr>
          <p:spPr bwMode="auto">
            <a:xfrm>
              <a:off x="3100" y="2985"/>
              <a:ext cx="503" cy="1"/>
            </a:xfrm>
            <a:prstGeom prst="line">
              <a:avLst/>
            </a:prstGeom>
            <a:noFill/>
            <a:ln w="57240">
              <a:solidFill>
                <a:srgbClr val="FFFF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grpSp>
          <p:nvGrpSpPr>
            <p:cNvPr id="594968" name="Group 24"/>
            <p:cNvGrpSpPr>
              <a:grpSpLocks/>
            </p:cNvGrpSpPr>
            <p:nvPr/>
          </p:nvGrpSpPr>
          <p:grpSpPr bwMode="auto">
            <a:xfrm>
              <a:off x="3676" y="2847"/>
              <a:ext cx="437" cy="234"/>
              <a:chOff x="3676" y="2847"/>
              <a:chExt cx="437" cy="234"/>
            </a:xfrm>
          </p:grpSpPr>
          <p:sp>
            <p:nvSpPr>
              <p:cNvPr id="594969" name="Text Box 25"/>
              <p:cNvSpPr txBox="1">
                <a:spLocks noChangeArrowheads="1"/>
              </p:cNvSpPr>
              <p:nvPr/>
            </p:nvSpPr>
            <p:spPr bwMode="auto">
              <a:xfrm>
                <a:off x="3714" y="2847"/>
                <a:ext cx="399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SzPct val="100000"/>
                  <a:buFont typeface="Garamond" panose="02020404030301010803" pitchFamily="18" charset="0"/>
                  <a:buNone/>
                </a:pPr>
                <a:r>
                  <a:rPr lang="en-GB" altLang="es-ES">
                    <a:solidFill>
                      <a:srgbClr val="000000"/>
                    </a:solidFill>
                    <a:latin typeface="Garamond" panose="02020404030301010803" pitchFamily="18" charset="0"/>
                  </a:rPr>
                  <a:t>RFG</a:t>
                </a:r>
              </a:p>
            </p:txBody>
          </p:sp>
          <p:sp>
            <p:nvSpPr>
              <p:cNvPr id="594970" name="Line 26"/>
              <p:cNvSpPr>
                <a:spLocks noChangeShapeType="1"/>
              </p:cNvSpPr>
              <p:nvPr/>
            </p:nvSpPr>
            <p:spPr bwMode="auto">
              <a:xfrm>
                <a:off x="3676" y="2901"/>
                <a:ext cx="1" cy="168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94971" name="Line 27"/>
            <p:cNvSpPr>
              <a:spLocks noChangeShapeType="1"/>
            </p:cNvSpPr>
            <p:nvPr/>
          </p:nvSpPr>
          <p:spPr bwMode="auto">
            <a:xfrm>
              <a:off x="4273" y="3016"/>
              <a:ext cx="534" cy="1"/>
            </a:xfrm>
            <a:prstGeom prst="line">
              <a:avLst/>
            </a:prstGeom>
            <a:noFill/>
            <a:ln w="57240">
              <a:solidFill>
                <a:srgbClr val="FFFF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594972" name="Freeform 28"/>
            <p:cNvSpPr>
              <a:spLocks noChangeArrowheads="1"/>
            </p:cNvSpPr>
            <p:nvPr/>
          </p:nvSpPr>
          <p:spPr bwMode="auto">
            <a:xfrm>
              <a:off x="2964" y="3142"/>
              <a:ext cx="775" cy="471"/>
            </a:xfrm>
            <a:custGeom>
              <a:avLst/>
              <a:gdLst>
                <a:gd name="T0" fmla="*/ 0 w 775"/>
                <a:gd name="T1" fmla="*/ 471 h 471"/>
                <a:gd name="T2" fmla="*/ 419 w 775"/>
                <a:gd name="T3" fmla="*/ 471 h 471"/>
                <a:gd name="T4" fmla="*/ 419 w 775"/>
                <a:gd name="T5" fmla="*/ 188 h 471"/>
                <a:gd name="T6" fmla="*/ 775 w 775"/>
                <a:gd name="T7" fmla="*/ 188 h 471"/>
                <a:gd name="T8" fmla="*/ 775 w 775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5" h="471">
                  <a:moveTo>
                    <a:pt x="0" y="471"/>
                  </a:moveTo>
                  <a:lnTo>
                    <a:pt x="419" y="471"/>
                  </a:lnTo>
                  <a:lnTo>
                    <a:pt x="419" y="188"/>
                  </a:lnTo>
                  <a:lnTo>
                    <a:pt x="775" y="188"/>
                  </a:lnTo>
                  <a:lnTo>
                    <a:pt x="775" y="0"/>
                  </a:lnTo>
                </a:path>
              </a:pathLst>
            </a:custGeom>
            <a:noFill/>
            <a:ln w="5724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594973" name="Line 29"/>
            <p:cNvSpPr>
              <a:spLocks noChangeShapeType="1"/>
            </p:cNvSpPr>
            <p:nvPr/>
          </p:nvSpPr>
          <p:spPr bwMode="auto">
            <a:xfrm>
              <a:off x="4063" y="3184"/>
              <a:ext cx="1" cy="377"/>
            </a:xfrm>
            <a:prstGeom prst="line">
              <a:avLst/>
            </a:prstGeom>
            <a:noFill/>
            <a:ln w="57240">
              <a:solidFill>
                <a:srgbClr val="FFFF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03134" name="Line 30"/>
          <p:cNvSpPr>
            <a:spLocks noChangeShapeType="1"/>
          </p:cNvSpPr>
          <p:nvPr/>
        </p:nvSpPr>
        <p:spPr bwMode="auto">
          <a:xfrm>
            <a:off x="8594726" y="5951539"/>
            <a:ext cx="614363" cy="1587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594975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357188"/>
            <a:ext cx="8229600" cy="7032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FISIOPATOLOGÍA</a:t>
            </a:r>
          </a:p>
        </p:txBody>
      </p:sp>
    </p:spTree>
    <p:extLst>
      <p:ext uri="{BB962C8B-B14F-4D97-AF65-F5344CB8AC3E}">
        <p14:creationId xmlns:p14="http://schemas.microsoft.com/office/powerpoint/2010/main" val="1466153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</TotalTime>
  <Words>1344</Words>
  <Application>Microsoft Office PowerPoint</Application>
  <PresentationFormat>Panorámica</PresentationFormat>
  <Paragraphs>367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SimSun</vt:lpstr>
      <vt:lpstr>Arial</vt:lpstr>
      <vt:lpstr>Calibri</vt:lpstr>
      <vt:lpstr>Century Gothic</vt:lpstr>
      <vt:lpstr>Garamond</vt:lpstr>
      <vt:lpstr>Times New Roman</vt:lpstr>
      <vt:lpstr>Wingdings 3</vt:lpstr>
      <vt:lpstr>Sala de reuniones Ion</vt:lpstr>
      <vt:lpstr>SÍNDROME  NEFRÍTICO  HEMATURIA</vt:lpstr>
      <vt:lpstr>NOMBRES ALTERNATIVOS</vt:lpstr>
      <vt:lpstr>DEFINICIÓN</vt:lpstr>
      <vt:lpstr> PROCESO RENAL AGUDO QUE SE MANIFIESTA POR:   Proteinuria moderada (&lt; 2.5 g/24 horas)‏  Insuficiencia renal (oliguria, azotemia)‏  HTA               Hematuria             + cilindros de hematíes         Edemas              </vt:lpstr>
      <vt:lpstr> SÍNDROME NEFRÍTICO</vt:lpstr>
      <vt:lpstr>ETIOLOGÍA</vt:lpstr>
      <vt:lpstr>ETIOPATOGENIA</vt:lpstr>
      <vt:lpstr>ETIOPATOGENIA</vt:lpstr>
      <vt:lpstr>FISIOPATOLOGÍA</vt:lpstr>
      <vt:lpstr>CUADRO CLÍNICO</vt:lpstr>
      <vt:lpstr>LOS SÍNTOMAS TARDÍOS SON LOS SIGUIENTES: </vt:lpstr>
      <vt:lpstr>Presentación de PowerPoint</vt:lpstr>
      <vt:lpstr>PROTEINURIA</vt:lpstr>
      <vt:lpstr>Presentación de PowerPoint</vt:lpstr>
      <vt:lpstr>EXAMENES COMPLEMENTARIOS</vt:lpstr>
      <vt:lpstr>EXAMENES COMPLEMENTARIOS</vt:lpstr>
      <vt:lpstr>LOS EXÁMENES QUE PUEDEN INDICAR LA CAUSA DE SÍNDROME NEFRÍTICO AGUDO SON:</vt:lpstr>
      <vt:lpstr>PRONÓSTICO</vt:lpstr>
      <vt:lpstr>TRATAMIENTO</vt:lpstr>
      <vt:lpstr>COMPLICACIONES</vt:lpstr>
      <vt:lpstr>GLOMERULONEFRITIS AGUDA POSINFECCIOSA</vt:lpstr>
      <vt:lpstr>ETIOLOGÍA Y PATOGENIA</vt:lpstr>
      <vt:lpstr>ETIOLOGÍA Y PATOGENIA</vt:lpstr>
      <vt:lpstr>EPIDEMIOLOGÍA</vt:lpstr>
      <vt:lpstr>PERIODO DE LATENCIA</vt:lpstr>
      <vt:lpstr>CUADRO CLÍNICO</vt:lpstr>
      <vt:lpstr>CUADRO CLÍNICO</vt:lpstr>
      <vt:lpstr>EXPLORACIONES COMPLEMENTARIAS</vt:lpstr>
      <vt:lpstr>EXPLORACIONES COMPLEMENTARIAS</vt:lpstr>
      <vt:lpstr>DIAGNÓSTICO</vt:lpstr>
      <vt:lpstr>EVOLUCIÓN FAVORABLE</vt:lpstr>
      <vt:lpstr>EVOLUCIÓN FAVORABLE</vt:lpstr>
      <vt:lpstr>EVOLUCIONES POSIBLES</vt:lpstr>
      <vt:lpstr>TRATAMIENTO</vt:lpstr>
      <vt:lpstr>TRATAMIENTO</vt:lpstr>
      <vt:lpstr>TRATAMIENTO</vt:lpstr>
      <vt:lpstr>HEMATURIA</vt:lpstr>
      <vt:lpstr>HEMATURIA</vt:lpstr>
      <vt:lpstr>OTRAS CAUSAS DE HEMATURIA ASINTOMÁTICA INCLUYEN:</vt:lpstr>
      <vt:lpstr>HEMATURIA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SÍNDROME  NEFRÍTICO  HEMATURIA</dc:title>
  <dc:creator>Usuario</dc:creator>
  <cp:lastModifiedBy>Cuenta Microsoft</cp:lastModifiedBy>
  <cp:revision>5</cp:revision>
  <dcterms:created xsi:type="dcterms:W3CDTF">2020-04-14T19:18:50Z</dcterms:created>
  <dcterms:modified xsi:type="dcterms:W3CDTF">2022-04-13T21:07:16Z</dcterms:modified>
</cp:coreProperties>
</file>