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17D8B-60B2-40EC-B4E4-B8A877D85948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2E71-C9CE-45AD-8714-4707F79D2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6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1299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1299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1DD25F-3931-4D73-A3FB-0B40747EA909}" type="slidenum">
              <a:rPr lang="es-ES_tradnl" altLang="es-ES"/>
              <a:pPr/>
              <a:t>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6413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3142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3142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74A639-EE8B-4676-BA0A-6630796DB0D6}" type="slidenum">
              <a:rPr lang="es-ES_tradnl" altLang="es-ES"/>
              <a:pPr/>
              <a:t>10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06106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3347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3347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26752C0-D72B-4113-842C-809D73546484}" type="slidenum">
              <a:rPr lang="es-ES_tradnl" altLang="es-ES"/>
              <a:pPr/>
              <a:t>11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85826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3552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3552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7A4F68-D84A-4046-9C4E-A6E9ADB5FDAD}" type="slidenum">
              <a:rPr lang="es-ES_tradnl" altLang="es-ES"/>
              <a:pPr/>
              <a:t>12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88053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3757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3757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5AABE5E-E48A-45F7-BB46-A8D42F02E994}" type="slidenum">
              <a:rPr lang="es-ES_tradnl" altLang="es-ES"/>
              <a:pPr/>
              <a:t>13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14478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3962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3962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A8ED9E-26A9-4DEA-A731-695D7D786A99}" type="slidenum">
              <a:rPr lang="es-ES_tradnl" altLang="es-ES"/>
              <a:pPr/>
              <a:t>14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1785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4166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4166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5DFBF3-DF36-4541-97D7-A4907A92C9E4}" type="slidenum">
              <a:rPr lang="es-ES_tradnl" altLang="es-ES"/>
              <a:pPr/>
              <a:t>15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84401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4371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4371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F402463-A4AE-4701-8326-F42234254DDA}" type="slidenum">
              <a:rPr lang="es-ES_tradnl" altLang="es-ES"/>
              <a:pPr/>
              <a:t>16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63107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4576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4576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32DB6B-D453-4D3F-B39F-85AF90112EAE}" type="slidenum">
              <a:rPr lang="es-ES_tradnl" altLang="es-ES"/>
              <a:pPr/>
              <a:t>17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3108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4781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4781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33A94E3-A031-4A07-B12C-328AF8B53933}" type="slidenum">
              <a:rPr lang="es-ES_tradnl" altLang="es-ES"/>
              <a:pPr/>
              <a:t>18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99720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4986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4986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467C8EC-9CAF-4430-8FFF-588782BE86F0}" type="slidenum">
              <a:rPr lang="es-ES_tradnl" altLang="es-ES"/>
              <a:pPr/>
              <a:t>19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4870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1504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1504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E83FF3-D363-43C8-8AF4-A8B07ADF7B46}" type="slidenum">
              <a:rPr lang="es-ES_tradnl" altLang="es-ES"/>
              <a:pPr/>
              <a:t>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08477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5190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5190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17F5F3-B5DD-4719-8736-682FDA0B09D9}" type="slidenum">
              <a:rPr lang="es-ES_tradnl" altLang="es-ES"/>
              <a:pPr/>
              <a:t>20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91688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5395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5395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4B7D1A-B47A-4658-AD73-C2F5B9D37C9B}" type="slidenum">
              <a:rPr lang="es-ES_tradnl" altLang="es-ES"/>
              <a:pPr/>
              <a:t>21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3606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5600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5600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8B5E2D-75DD-410B-86C6-FAB417258953}" type="slidenum">
              <a:rPr lang="es-ES_tradnl" altLang="es-ES"/>
              <a:pPr/>
              <a:t>22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23640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7613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7613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8E9963F-7EE2-4D0F-ABFF-8448AC739185}" type="slidenum">
              <a:rPr lang="es-ES_tradnl" altLang="es-ES"/>
              <a:pPr/>
              <a:t>23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23177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7818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7818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66259B-0DAD-4C45-A4B5-13AF28A6E5A7}" type="slidenum">
              <a:rPr lang="es-ES_tradnl" altLang="es-ES"/>
              <a:pPr/>
              <a:t>24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11446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80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8022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8022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DF823C-F633-4E6F-9B25-164220846B8C}" type="slidenum">
              <a:rPr lang="es-ES_tradnl" altLang="es-ES"/>
              <a:pPr/>
              <a:t>25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46367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8227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8227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642DB9-F220-4286-AACE-2E415BF76DA3}" type="slidenum">
              <a:rPr lang="es-ES_tradnl" altLang="es-ES"/>
              <a:pPr/>
              <a:t>26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90191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8432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8432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650168-706C-434E-8CCE-1EB67AB82C1C}" type="slidenum">
              <a:rPr lang="es-ES_tradnl" altLang="es-ES"/>
              <a:pPr/>
              <a:t>27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14170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863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8637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8637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EFB61B-91B4-4553-8CEC-719AA329FE17}" type="slidenum">
              <a:rPr lang="es-ES_tradnl" altLang="es-ES"/>
              <a:pPr/>
              <a:t>28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31849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884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8842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8842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037951-E3CC-4F1C-80A0-346A6C3E5B52}" type="slidenum">
              <a:rPr lang="es-ES_tradnl" altLang="es-ES"/>
              <a:pPr/>
              <a:t>29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5483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1709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1709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A09DB6-33BF-4F98-9F5F-8A3FDE6649E5}" type="slidenum">
              <a:rPr lang="es-ES_tradnl" altLang="es-ES"/>
              <a:pPr/>
              <a:t>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06720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904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9046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9046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36ED687-1439-4CA7-B997-F36F17C6CE63}" type="slidenum">
              <a:rPr lang="es-ES_tradnl" altLang="es-ES"/>
              <a:pPr/>
              <a:t>30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95657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9251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9251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8BF2FB3-4667-4B8E-B837-26175CB03066}" type="slidenum">
              <a:rPr lang="es-ES_tradnl" altLang="es-ES"/>
              <a:pPr/>
              <a:t>31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90800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9456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9456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B93EA8E-914D-4AFC-B986-216DA623443F}" type="slidenum">
              <a:rPr lang="es-ES_tradnl" altLang="es-ES"/>
              <a:pPr/>
              <a:t>32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91285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9661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9661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2EDD1F0-D6CC-4874-B574-AD6039B49027}" type="slidenum">
              <a:rPr lang="es-ES_tradnl" altLang="es-ES"/>
              <a:pPr/>
              <a:t>33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83357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986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9866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9866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1676DB-1A67-4B00-BC8D-603EA67DB46B}" type="slidenum">
              <a:rPr lang="es-ES_tradnl" altLang="es-ES"/>
              <a:pPr/>
              <a:t>34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40884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0070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0070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25362BA-F1F8-40B8-89BC-D8197A651CC0}" type="slidenum">
              <a:rPr lang="es-ES_tradnl" altLang="es-ES"/>
              <a:pPr/>
              <a:t>35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1074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0275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0275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B8B6BA-277C-49C8-954B-F8AA8236F32D}" type="slidenum">
              <a:rPr lang="es-ES_tradnl" altLang="es-ES"/>
              <a:pPr/>
              <a:t>36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93942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2048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0480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0480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9AB463-0EE8-47FA-98D8-E23ECB9DC64D}" type="slidenum">
              <a:rPr lang="es-ES_tradnl" altLang="es-ES"/>
              <a:pPr/>
              <a:t>37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74027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2068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0685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0685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3D2D97-1AED-43CC-BD47-6598BA721DD3}" type="slidenum">
              <a:rPr lang="es-ES_tradnl" altLang="es-ES"/>
              <a:pPr/>
              <a:t>38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03876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0890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0890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2DB63C-A54D-464C-900D-D5339685236E}" type="slidenum">
              <a:rPr lang="es-ES_tradnl" altLang="es-ES"/>
              <a:pPr/>
              <a:t>39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8674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1914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1914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BA76E1-C08F-4E66-9832-426BD7B58D22}" type="slidenum">
              <a:rPr lang="es-ES_tradnl" altLang="es-ES"/>
              <a:pPr/>
              <a:t>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261389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2109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1094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1094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B0BF46-2C8B-4E00-90E2-EA3C391B9F4A}" type="slidenum">
              <a:rPr lang="es-ES_tradnl" altLang="es-ES"/>
              <a:pPr/>
              <a:t>40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695383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5805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5805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A500C80-132C-456D-8273-9BAED456953C}" type="slidenum">
              <a:rPr lang="es-ES_tradnl" altLang="es-ES"/>
              <a:pPr/>
              <a:t>41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513127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6010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6010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616744A-C670-48D6-AA98-D5F7A04A9531}" type="slidenum">
              <a:rPr lang="es-ES_tradnl" altLang="es-ES"/>
              <a:pPr/>
              <a:t>42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0937552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6214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6214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BB0F76E-7C44-4DB4-9116-25BBAA93AEF2}" type="slidenum">
              <a:rPr lang="es-ES_tradnl" altLang="es-ES"/>
              <a:pPr/>
              <a:t>43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838914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6419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6419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F7B2BC-BC0C-4982-B57F-CF572801D0F7}" type="slidenum">
              <a:rPr lang="es-ES_tradnl" altLang="es-ES"/>
              <a:pPr/>
              <a:t>44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023654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6624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6624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2A187B7-2029-40AE-9F61-02161CE8094A}" type="slidenum">
              <a:rPr lang="es-ES_tradnl" altLang="es-ES"/>
              <a:pPr/>
              <a:t>45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15304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6829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6829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94D8583-690A-455C-AC58-4285DCAB2F20}" type="slidenum">
              <a:rPr lang="es-ES_tradnl" altLang="es-ES"/>
              <a:pPr/>
              <a:t>46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529793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7034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7034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8B9BAB-4E20-4C99-BF6F-4769DE334207}" type="slidenum">
              <a:rPr lang="es-ES_tradnl" altLang="es-ES"/>
              <a:pPr/>
              <a:t>47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753800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7238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7238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1E72FA-03D9-4901-B56C-AFCF2B7130BD}" type="slidenum">
              <a:rPr lang="es-ES_tradnl" altLang="es-ES"/>
              <a:pPr/>
              <a:t>48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961355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7546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7546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81F682B-0E30-4F31-9E53-6574CA81C16B}" type="slidenum">
              <a:rPr lang="es-ES_tradnl" altLang="es-ES"/>
              <a:pPr/>
              <a:t>50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9971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2118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2118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336726B-715A-4909-AF41-9D383F0EE18F}" type="slidenum">
              <a:rPr lang="es-ES_tradnl" altLang="es-ES"/>
              <a:pPr/>
              <a:t>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856409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7750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7750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59CD6D-801B-4D61-A1A3-4E39CEBD424D}" type="slidenum">
              <a:rPr lang="es-ES_tradnl" altLang="es-ES"/>
              <a:pPr/>
              <a:t>51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92523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7955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7955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2F9CE35-08C6-4274-8FC8-0F230A7607AD}" type="slidenum">
              <a:rPr lang="es-ES_tradnl" altLang="es-ES"/>
              <a:pPr/>
              <a:t>52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020682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64063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8160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8160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4E763B-A1FC-4FC5-93E1-82D06D03ED2F}" type="slidenum">
              <a:rPr lang="es-ES_tradnl" altLang="es-ES"/>
              <a:pPr/>
              <a:t>53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031218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8365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8365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638BBD1-CE51-4411-AB2A-D79AD38D0DC1}" type="slidenum">
              <a:rPr lang="es-ES_tradnl" altLang="es-ES"/>
              <a:pPr/>
              <a:t>54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82738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2323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2323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FA6EB4-03B3-4469-A2F9-21BEECD79531}" type="slidenum">
              <a:rPr lang="es-ES_tradnl" altLang="es-ES"/>
              <a:pPr/>
              <a:t>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4565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2528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2528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4BEB65-8F4B-4F6E-A20A-BEEEB017BC6D}" type="slidenum">
              <a:rPr lang="es-ES_tradnl" altLang="es-ES"/>
              <a:pPr/>
              <a:t>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5896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2733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2733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AEF5A0-5F7C-4D18-B046-DAAFD2B75135}" type="slidenum">
              <a:rPr lang="es-ES_tradnl" altLang="es-ES"/>
              <a:pPr/>
              <a:t>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3834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2938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22938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82AF7BE-1577-4726-BE45-B3B383E7C09F}" type="slidenum">
              <a:rPr lang="es-ES_tradnl" altLang="es-ES"/>
              <a:pPr/>
              <a:t>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7999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07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97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2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89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317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85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80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29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771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 hasCustomPrompt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044EE5-DC25-402A-BC11-100B6906462F}" type="datetime1">
              <a:rPr lang="es-ES" altLang="en-US"/>
              <a:pPr/>
              <a:t>11/04/2022</a:t>
            </a:fld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C92AA-B8B9-4DF2-AB16-DA07F5C4B9D8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12568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47400" cy="1433512"/>
          </a:xfrm>
        </p:spPr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10FF55-EDB7-4058-8371-C617FB485CF7}" type="datetime1">
              <a:rPr lang="es-ES" altLang="en-US"/>
              <a:pPr/>
              <a:t>11/04/2022</a:t>
            </a:fld>
            <a:endParaRPr lang="es-E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E0EF7D-3F4E-462F-9EBD-9DD1670BD243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103251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87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9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16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9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11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11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62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38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5BB20A-A8E1-458F-872C-050712CF8950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F72BE3-EF37-47FE-8A4D-80F36FBCD3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48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4.bin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5.bin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6153" y="681644"/>
            <a:ext cx="10995212" cy="4447309"/>
          </a:xfrm>
          <a:ln>
            <a:miter/>
          </a:ln>
        </p:spPr>
        <p:txBody>
          <a:bodyPr vert="horz" lIns="90000" tIns="46800" rIns="90000" bIns="46800" rtlCol="0" anchor="b">
            <a:noAutofit/>
          </a:bodyPr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8000" b="1" dirty="0" smtClean="0"/>
              <a:t>MÉTODOS DIAGNÓSTICOS DE EVALUACIÓN DEL PACIENTE RENAL </a:t>
            </a:r>
            <a:endParaRPr lang="es-ES" altLang="es-ES" sz="5400" dirty="0"/>
          </a:p>
        </p:txBody>
      </p:sp>
    </p:spTree>
    <p:extLst>
      <p:ext uri="{BB962C8B-B14F-4D97-AF65-F5344CB8AC3E}">
        <p14:creationId xmlns:p14="http://schemas.microsoft.com/office/powerpoint/2010/main" val="952527876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404815"/>
            <a:ext cx="9113520" cy="1990552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 marL="325438" indent="-325438" algn="just" defTabSz="449263">
              <a:buClr>
                <a:schemeClr val="accent1"/>
              </a:buClr>
              <a:buSzPct val="6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3600" b="1" dirty="0"/>
              <a:t>Los </a:t>
            </a:r>
            <a:r>
              <a:rPr lang="en-GB" altLang="es-ES" sz="3600" b="1" dirty="0" err="1"/>
              <a:t>glóbulos</a:t>
            </a:r>
            <a:r>
              <a:rPr lang="en-GB" altLang="es-ES" sz="3600" b="1" dirty="0"/>
              <a:t> </a:t>
            </a:r>
            <a:r>
              <a:rPr lang="en-GB" altLang="es-ES" sz="3600" b="1" dirty="0" err="1"/>
              <a:t>rojos</a:t>
            </a:r>
            <a:r>
              <a:rPr lang="en-GB" altLang="es-ES" sz="3600" b="1" dirty="0"/>
              <a:t>: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están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presentes</a:t>
            </a:r>
            <a:r>
              <a:rPr lang="en-GB" altLang="es-ES" dirty="0" smtClean="0"/>
              <a:t> en la </a:t>
            </a:r>
            <a:r>
              <a:rPr lang="en-GB" altLang="es-ES" dirty="0" err="1" smtClean="0"/>
              <a:t>orina</a:t>
            </a:r>
            <a:r>
              <a:rPr lang="en-GB" altLang="es-ES" dirty="0" smtClean="0"/>
              <a:t> en </a:t>
            </a:r>
            <a:r>
              <a:rPr lang="en-GB" altLang="es-ES" dirty="0" err="1" smtClean="0"/>
              <a:t>caso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cistitis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cálculos</a:t>
            </a:r>
            <a:r>
              <a:rPr lang="en-GB" altLang="es-ES" dirty="0" smtClean="0"/>
              <a:t> o </a:t>
            </a:r>
            <a:r>
              <a:rPr lang="en-GB" altLang="es-ES" dirty="0" err="1" smtClean="0"/>
              <a:t>glomérulo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nefritis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así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como</a:t>
            </a:r>
            <a:r>
              <a:rPr lang="en-GB" altLang="es-ES" dirty="0" smtClean="0"/>
              <a:t> en la tuberculosis y en </a:t>
            </a:r>
            <a:r>
              <a:rPr lang="en-GB" altLang="es-ES" dirty="0" err="1" smtClean="0"/>
              <a:t>las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neoplasias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las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vías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urinarias</a:t>
            </a:r>
            <a:r>
              <a:rPr lang="en-GB" altLang="es-ES" dirty="0" smtClean="0"/>
              <a:t>. </a:t>
            </a:r>
          </a:p>
        </p:txBody>
      </p:sp>
      <p:pic>
        <p:nvPicPr>
          <p:cNvPr id="2304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6750" b="9125"/>
          <a:stretch>
            <a:fillRect/>
          </a:stretch>
        </p:blipFill>
        <p:spPr bwMode="auto">
          <a:xfrm>
            <a:off x="4637550" y="2129359"/>
            <a:ext cx="2431991" cy="16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70311" y="3454970"/>
            <a:ext cx="10909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s-ES" sz="3200" b="1" dirty="0" smtClean="0"/>
              <a:t>CILINDROS: </a:t>
            </a:r>
            <a:r>
              <a:rPr lang="en-GB" altLang="es-ES" sz="3200" dirty="0" smtClean="0"/>
              <a:t/>
            </a:r>
            <a:br>
              <a:rPr lang="en-GB" altLang="es-ES" sz="3200" dirty="0" smtClean="0"/>
            </a:br>
            <a:r>
              <a:rPr lang="en-GB" altLang="es-ES" sz="3200" dirty="0" smtClean="0"/>
              <a:t>SE FORMAN EN LOS TÚBULOS DÍSTALES Y COLECTORES.</a:t>
            </a:r>
            <a:endParaRPr lang="es-EC" sz="3200" dirty="0"/>
          </a:p>
        </p:txBody>
      </p:sp>
      <p:pic>
        <p:nvPicPr>
          <p:cNvPr id="5" name="Picture 4" descr="Cilindros en Orina: ¿Qué Son? ¿Donde se Forman? Composición, Tipos y  Significación Clínica – Arriba Salud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7873" y="4694016"/>
            <a:ext cx="6931343" cy="17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05508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85" y="476251"/>
            <a:ext cx="11454939" cy="5758293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 marL="325438" indent="-325438" algn="l" defTabSz="449263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4000" b="1" dirty="0"/>
              <a:t>CLASIFICACIÓN DE LOS </a:t>
            </a:r>
            <a:r>
              <a:rPr lang="en-GB" altLang="es-ES" sz="4000" b="1" dirty="0" smtClean="0"/>
              <a:t>CILINDROS </a:t>
            </a:r>
            <a:r>
              <a:rPr lang="en-GB" altLang="es-ES" sz="4000" b="1" dirty="0"/>
              <a:t/>
            </a:r>
            <a:br>
              <a:rPr lang="en-GB" altLang="es-ES" sz="4000" b="1" dirty="0"/>
            </a:br>
            <a:r>
              <a:rPr lang="en-GB" altLang="es-ES" sz="3600" dirty="0">
                <a:latin typeface="Footlight MT Light" panose="0204060206030A020304" pitchFamily="18" charset="0"/>
              </a:rPr>
              <a:t/>
            </a:r>
            <a:br>
              <a:rPr lang="en-GB" altLang="es-ES" sz="3600" dirty="0">
                <a:latin typeface="Footlight MT Light" panose="0204060206030A020304" pitchFamily="18" charset="0"/>
              </a:rPr>
            </a:br>
            <a:r>
              <a:rPr lang="en-GB" altLang="es-ES" dirty="0" err="1" smtClean="0"/>
              <a:t>Hialinos</a:t>
            </a:r>
            <a:r>
              <a:rPr lang="en-GB" altLang="es-ES" dirty="0" smtClean="0"/>
              <a:t> y </a:t>
            </a:r>
            <a:r>
              <a:rPr lang="en-GB" altLang="es-ES" dirty="0" err="1" smtClean="0"/>
              <a:t>granulares</a:t>
            </a:r>
            <a:r>
              <a:rPr lang="en-GB" altLang="es-ES" dirty="0" smtClean="0"/>
              <a:t>.- </a:t>
            </a:r>
            <a:r>
              <a:rPr lang="en-GB" altLang="es-ES" dirty="0" err="1" smtClean="0"/>
              <a:t>Fiebre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ejercicio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deshidratación</a:t>
            </a:r>
            <a:r>
              <a:rPr lang="en-GB" altLang="es-ES" dirty="0" smtClean="0"/>
              <a:t/>
            </a:r>
            <a:br>
              <a:rPr lang="en-GB" altLang="es-ES" dirty="0" smtClean="0"/>
            </a:br>
            <a:r>
              <a:rPr lang="en-GB" altLang="es-ES" dirty="0"/>
              <a:t/>
            </a:r>
            <a:br>
              <a:rPr lang="en-GB" altLang="es-ES" dirty="0"/>
            </a:br>
            <a:r>
              <a:rPr lang="en-GB" altLang="es-ES" dirty="0" smtClean="0"/>
              <a:t/>
            </a:r>
            <a:br>
              <a:rPr lang="en-GB" altLang="es-ES" dirty="0" smtClean="0"/>
            </a:br>
            <a:r>
              <a:rPr lang="en-GB" altLang="es-ES" dirty="0"/>
              <a:t/>
            </a:r>
            <a:br>
              <a:rPr lang="en-GB" altLang="es-ES" dirty="0"/>
            </a:br>
            <a:r>
              <a:rPr lang="en-GB" altLang="es-ES" dirty="0" smtClean="0"/>
              <a:t/>
            </a:r>
            <a:br>
              <a:rPr lang="en-GB" altLang="es-ES" dirty="0" smtClean="0"/>
            </a:br>
            <a:r>
              <a:rPr lang="en-GB" altLang="es-ES" dirty="0" smtClean="0"/>
              <a:t/>
            </a:r>
            <a:br>
              <a:rPr lang="en-GB" altLang="es-ES" dirty="0" smtClean="0"/>
            </a:br>
            <a:r>
              <a:rPr lang="en-GB" altLang="es-ES" dirty="0" err="1" smtClean="0"/>
              <a:t>Eritrocitarios</a:t>
            </a:r>
            <a:r>
              <a:rPr lang="en-GB" altLang="es-ES" dirty="0" smtClean="0"/>
              <a:t>.- </a:t>
            </a:r>
            <a:r>
              <a:rPr lang="en-GB" altLang="es-ES" dirty="0" err="1" smtClean="0"/>
              <a:t>Sangrado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parénquima</a:t>
            </a:r>
            <a:r>
              <a:rPr lang="en-GB" altLang="es-ES" dirty="0" smtClean="0"/>
              <a:t> renal</a:t>
            </a:r>
            <a:br>
              <a:rPr lang="en-GB" altLang="es-ES" dirty="0" smtClean="0"/>
            </a:br>
            <a:r>
              <a:rPr lang="en-GB" altLang="es-ES" dirty="0" err="1" smtClean="0"/>
              <a:t>Leucocitarios</a:t>
            </a:r>
            <a:r>
              <a:rPr lang="en-GB" altLang="es-ES" dirty="0" smtClean="0"/>
              <a:t>.- </a:t>
            </a:r>
            <a:r>
              <a:rPr lang="en-GB" altLang="es-ES" dirty="0" err="1" smtClean="0"/>
              <a:t>Inflamación</a:t>
            </a:r>
            <a:r>
              <a:rPr lang="en-GB" altLang="es-ES" dirty="0" smtClean="0"/>
              <a:t> renal</a:t>
            </a:r>
            <a:br>
              <a:rPr lang="en-GB" altLang="es-ES" dirty="0" smtClean="0"/>
            </a:br>
            <a:r>
              <a:rPr lang="en-GB" altLang="es-ES" dirty="0" err="1" smtClean="0"/>
              <a:t>Eosinofílicos</a:t>
            </a:r>
            <a:r>
              <a:rPr lang="en-GB" altLang="es-ES" dirty="0" smtClean="0"/>
              <a:t>.- </a:t>
            </a:r>
            <a:r>
              <a:rPr lang="en-GB" altLang="es-ES" dirty="0" err="1" smtClean="0"/>
              <a:t>Inflamación</a:t>
            </a:r>
            <a:r>
              <a:rPr lang="en-GB" altLang="es-ES" dirty="0" smtClean="0"/>
              <a:t> renal, </a:t>
            </a:r>
            <a:r>
              <a:rPr lang="en-GB" altLang="es-ES" dirty="0" err="1" smtClean="0"/>
              <a:t>alergia</a:t>
            </a:r>
            <a:r>
              <a:rPr lang="en-GB" altLang="es-ES" dirty="0" smtClean="0"/>
              <a:t>.</a:t>
            </a:r>
          </a:p>
        </p:txBody>
      </p:sp>
      <p:pic>
        <p:nvPicPr>
          <p:cNvPr id="6152" name="Picture 8" descr="Síndromes Clinicos en Nefrología | Nefrología al dí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9912" y="2420807"/>
            <a:ext cx="5151209" cy="18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1981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6" y="1500188"/>
            <a:ext cx="37560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49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571625"/>
            <a:ext cx="45989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4"/>
          <p:cNvSpPr>
            <a:spLocks noChangeArrowheads="1"/>
          </p:cNvSpPr>
          <p:nvPr/>
        </p:nvSpPr>
        <p:spPr bwMode="auto">
          <a:xfrm>
            <a:off x="1952625" y="4968875"/>
            <a:ext cx="82819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en-GB" altLang="es-ES"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  CILINDRO GRANULOSO                 CILINDRO DE LEUCOCITOS</a:t>
            </a:r>
            <a:r>
              <a:rPr lang="en-GB" altLang="es-ES" sz="2400" b="1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331755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>
          <a:xfrm>
            <a:off x="523701" y="434862"/>
            <a:ext cx="11496502" cy="2865292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 marL="325438" indent="-325438" algn="l" defTabSz="449263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b="1" dirty="0" err="1" smtClean="0"/>
              <a:t>Piuria</a:t>
            </a:r>
            <a:r>
              <a:rPr lang="en-GB" altLang="es-ES" b="1" dirty="0" smtClean="0"/>
              <a:t>.-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Característica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más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importante</a:t>
            </a:r>
            <a:r>
              <a:rPr lang="en-GB" altLang="es-ES" dirty="0" smtClean="0"/>
              <a:t> de la </a:t>
            </a:r>
            <a:r>
              <a:rPr lang="en-GB" altLang="es-ES" dirty="0" err="1" smtClean="0"/>
              <a:t>infección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tracto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urinario</a:t>
            </a:r>
            <a:r>
              <a:rPr lang="en-GB" altLang="es-ES" dirty="0" smtClean="0"/>
              <a:t/>
            </a:r>
            <a:br>
              <a:rPr lang="en-GB" altLang="es-ES" dirty="0" smtClean="0"/>
            </a:br>
            <a:r>
              <a:rPr lang="en-GB" altLang="es-ES" dirty="0" smtClean="0"/>
              <a:t/>
            </a:r>
            <a:br>
              <a:rPr lang="en-GB" altLang="es-ES" dirty="0" smtClean="0"/>
            </a:br>
            <a:r>
              <a:rPr lang="en-GB" altLang="es-ES" b="1" dirty="0" err="1" smtClean="0"/>
              <a:t>Cristales</a:t>
            </a:r>
            <a:r>
              <a:rPr lang="en-GB" altLang="es-ES" b="1" dirty="0" smtClean="0"/>
              <a:t>.-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Pueden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ser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oxalato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calcio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ácido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úrico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cisteína</a:t>
            </a:r>
            <a:r>
              <a:rPr lang="en-GB" altLang="es-ES" dirty="0" smtClean="0"/>
              <a:t>. </a:t>
            </a:r>
            <a:r>
              <a:rPr lang="en-GB" altLang="es-ES" dirty="0" err="1" smtClean="0"/>
              <a:t>Nos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hace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sospechar</a:t>
            </a:r>
            <a:r>
              <a:rPr lang="en-GB" altLang="es-ES" dirty="0" smtClean="0"/>
              <a:t> en </a:t>
            </a:r>
            <a:r>
              <a:rPr lang="en-GB" altLang="es-ES" dirty="0" err="1" smtClean="0"/>
              <a:t>litiasis</a:t>
            </a:r>
            <a:r>
              <a:rPr lang="en-GB" altLang="es-ES" dirty="0" smtClean="0"/>
              <a:t> renal.</a:t>
            </a:r>
          </a:p>
        </p:txBody>
      </p:sp>
      <p:pic>
        <p:nvPicPr>
          <p:cNvPr id="7172" name="Picture 4" descr="Cristales en Orina Alcalina | Orina | Uroanálisis | Examen de orina | uDocz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0958" y="3133901"/>
            <a:ext cx="6752301" cy="339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27616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9" y="1671639"/>
            <a:ext cx="30813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689101"/>
            <a:ext cx="35925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5" name="Rectangle 4"/>
          <p:cNvSpPr>
            <a:spLocks noChangeArrowheads="1"/>
          </p:cNvSpPr>
          <p:nvPr/>
        </p:nvSpPr>
        <p:spPr bwMode="auto">
          <a:xfrm>
            <a:off x="2138363" y="4866156"/>
            <a:ext cx="827881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en-GB" altLang="es-ES" sz="2000" dirty="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CRISTALES DE SALES DE CALCIO           </a:t>
            </a:r>
            <a:r>
              <a:rPr lang="en-GB" alt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           CRISTALES </a:t>
            </a:r>
            <a:r>
              <a:rPr lang="en-GB" altLang="es-ES" sz="2000" dirty="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DE OXALATO DE CALCIO</a:t>
            </a:r>
          </a:p>
        </p:txBody>
      </p:sp>
    </p:spTree>
    <p:extLst>
      <p:ext uri="{BB962C8B-B14F-4D97-AF65-F5344CB8AC3E}">
        <p14:creationId xmlns:p14="http://schemas.microsoft.com/office/powerpoint/2010/main" val="2301221611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ext Box 2"/>
          <p:cNvSpPr txBox="1">
            <a:spLocks noChangeArrowheads="1"/>
          </p:cNvSpPr>
          <p:nvPr/>
        </p:nvSpPr>
        <p:spPr bwMode="auto">
          <a:xfrm>
            <a:off x="2055813" y="244476"/>
            <a:ext cx="81153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4000" b="1">
                <a:latin typeface="Calibri" panose="020F0502020204030204" pitchFamily="34" charset="0"/>
                <a:cs typeface="Lucida Sans Unicode" panose="020B0602030504020204" pitchFamily="34" charset="0"/>
              </a:rPr>
              <a:t>INVESTIGACIÓN BACTERIOLÓGICA</a:t>
            </a:r>
            <a:br>
              <a:rPr lang="en-GB" altLang="es-ES" sz="4000" b="1">
                <a:latin typeface="Calibri" panose="020F0502020204030204" pitchFamily="34" charset="0"/>
                <a:cs typeface="Lucida Sans Unicode" panose="020B0602030504020204" pitchFamily="34" charset="0"/>
              </a:rPr>
            </a:br>
            <a:endParaRPr lang="en-GB" altLang="es-ES" sz="4000" b="1"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406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6" y="1500188"/>
            <a:ext cx="3000375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76822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6"/>
          <p:cNvSpPr>
            <a:spLocks noChangeArrowheads="1"/>
          </p:cNvSpPr>
          <p:nvPr/>
        </p:nvSpPr>
        <p:spPr bwMode="auto">
          <a:xfrm>
            <a:off x="2263963" y="576004"/>
            <a:ext cx="813593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s-ES" sz="3600" b="1" dirty="0"/>
              <a:t>UROCULTIVO</a:t>
            </a:r>
          </a:p>
          <a:p>
            <a:endParaRPr lang="en-GB" altLang="es-ES" sz="3600" dirty="0"/>
          </a:p>
          <a:p>
            <a:endParaRPr lang="en-GB" altLang="es-ES" dirty="0"/>
          </a:p>
          <a:p>
            <a:endParaRPr lang="en-GB" altLang="es-ES" dirty="0"/>
          </a:p>
          <a:p>
            <a:endParaRPr lang="en-GB" altLang="es-ES" dirty="0"/>
          </a:p>
          <a:p>
            <a:endParaRPr lang="en-GB" altLang="es-ES" dirty="0"/>
          </a:p>
          <a:p>
            <a:endParaRPr lang="en-GB" altLang="es-ES" dirty="0"/>
          </a:p>
          <a:p>
            <a:endParaRPr lang="en-GB" altLang="es-ES" sz="3200" dirty="0"/>
          </a:p>
          <a:p>
            <a:endParaRPr lang="en-GB" altLang="es-ES" sz="3200" dirty="0"/>
          </a:p>
          <a:p>
            <a:r>
              <a:rPr lang="en-GB" altLang="es-ES" sz="3200" dirty="0"/>
              <a:t>En general, se </a:t>
            </a:r>
            <a:r>
              <a:rPr lang="en-GB" altLang="es-ES" sz="3200" dirty="0" err="1"/>
              <a:t>considera</a:t>
            </a:r>
            <a:r>
              <a:rPr lang="en-GB" altLang="es-ES" sz="3200" dirty="0"/>
              <a:t> </a:t>
            </a:r>
            <a:r>
              <a:rPr lang="en-GB" altLang="es-ES" sz="3200" dirty="0" err="1"/>
              <a:t>positivo</a:t>
            </a:r>
            <a:r>
              <a:rPr lang="en-GB" altLang="es-ES" sz="3200" dirty="0"/>
              <a:t> </a:t>
            </a:r>
            <a:r>
              <a:rPr lang="en-GB" altLang="es-ES" sz="3200" dirty="0" err="1"/>
              <a:t>cuando</a:t>
            </a:r>
            <a:r>
              <a:rPr lang="en-GB" altLang="es-ES" sz="3200" dirty="0"/>
              <a:t> el </a:t>
            </a:r>
            <a:r>
              <a:rPr lang="en-GB" altLang="es-ES" sz="3200" dirty="0" err="1"/>
              <a:t>número</a:t>
            </a:r>
            <a:r>
              <a:rPr lang="en-GB" altLang="es-ES" sz="3200" dirty="0"/>
              <a:t> de </a:t>
            </a:r>
            <a:r>
              <a:rPr lang="en-GB" altLang="es-ES" sz="3200" dirty="0" err="1"/>
              <a:t>colonias</a:t>
            </a:r>
            <a:r>
              <a:rPr lang="en-GB" altLang="es-ES" sz="3200" dirty="0"/>
              <a:t> </a:t>
            </a:r>
            <a:r>
              <a:rPr lang="en-GB" altLang="es-ES" sz="3200" dirty="0" err="1"/>
              <a:t>que</a:t>
            </a:r>
            <a:r>
              <a:rPr lang="en-GB" altLang="es-ES" sz="3200" dirty="0"/>
              <a:t> se </a:t>
            </a:r>
            <a:r>
              <a:rPr lang="en-GB" altLang="es-ES" sz="3200" dirty="0" err="1"/>
              <a:t>desarrollan</a:t>
            </a:r>
            <a:r>
              <a:rPr lang="en-GB" altLang="es-ES" sz="3200" dirty="0"/>
              <a:t> </a:t>
            </a:r>
            <a:r>
              <a:rPr lang="en-GB" altLang="es-ES" sz="3200" dirty="0" err="1"/>
              <a:t>es</a:t>
            </a:r>
            <a:r>
              <a:rPr lang="en-GB" altLang="es-ES" sz="3200" dirty="0"/>
              <a:t> superior a 100.000.</a:t>
            </a:r>
            <a:endParaRPr lang="en-GB" altLang="es-ES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1" t="4154" r="1536" b="3813"/>
          <a:stretch/>
        </p:blipFill>
        <p:spPr>
          <a:xfrm>
            <a:off x="3025832" y="1246909"/>
            <a:ext cx="6317673" cy="26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15998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2014" y="285751"/>
            <a:ext cx="11130741" cy="3857625"/>
          </a:xfrm>
        </p:spPr>
        <p:txBody>
          <a:bodyPr vert="horz" lIns="90000" tIns="46800" rIns="90000" bIns="46800" rtlCol="0" anchor="ctr">
            <a:normAutofit/>
          </a:bodyPr>
          <a:lstStyle/>
          <a:p>
            <a:pPr marL="325438" indent="-325438" algn="l" defTabSz="449263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4000" b="1" dirty="0"/>
              <a:t>BIOMETRÍA HEMÁTICA</a:t>
            </a:r>
            <a:r>
              <a:rPr lang="en-GB" altLang="es-ES" sz="3600" b="1" dirty="0">
                <a:latin typeface="Footlight MT Light" panose="0204060206030A020304" pitchFamily="18" charset="0"/>
              </a:rPr>
              <a:t/>
            </a:r>
            <a:br>
              <a:rPr lang="en-GB" altLang="es-ES" sz="3600" b="1" dirty="0">
                <a:latin typeface="Footlight MT Light" panose="0204060206030A020304" pitchFamily="18" charset="0"/>
              </a:rPr>
            </a:br>
            <a:r>
              <a:rPr lang="en-GB" altLang="es-ES" dirty="0" err="1" smtClean="0"/>
              <a:t>Hto</a:t>
            </a:r>
            <a:r>
              <a:rPr lang="en-GB" altLang="es-ES" dirty="0" smtClean="0"/>
              <a:t>. y </a:t>
            </a:r>
            <a:r>
              <a:rPr lang="en-GB" altLang="es-ES" dirty="0" err="1" smtClean="0"/>
              <a:t>Hb</a:t>
            </a:r>
            <a:r>
              <a:rPr lang="en-GB" altLang="es-ES" dirty="0" smtClean="0"/>
              <a:t>  </a:t>
            </a:r>
            <a:r>
              <a:rPr lang="en-GB" altLang="es-ES" dirty="0" err="1" smtClean="0"/>
              <a:t>Identificar</a:t>
            </a:r>
            <a:r>
              <a:rPr lang="en-GB" altLang="es-ES" dirty="0" smtClean="0"/>
              <a:t> el </a:t>
            </a:r>
            <a:r>
              <a:rPr lang="en-GB" altLang="es-ES" dirty="0" err="1" smtClean="0"/>
              <a:t>tipo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anemia</a:t>
            </a:r>
            <a:r>
              <a:rPr lang="en-GB" altLang="es-ES" dirty="0" smtClean="0"/>
              <a:t/>
            </a:r>
            <a:br>
              <a:rPr lang="en-GB" altLang="es-ES" dirty="0" smtClean="0"/>
            </a:br>
            <a:r>
              <a:rPr lang="en-GB" altLang="es-ES" dirty="0" err="1" smtClean="0"/>
              <a:t>Contaje</a:t>
            </a:r>
            <a:r>
              <a:rPr lang="en-GB" altLang="es-ES" dirty="0" smtClean="0"/>
              <a:t> y </a:t>
            </a:r>
            <a:r>
              <a:rPr lang="en-GB" altLang="es-ES" dirty="0" err="1" smtClean="0"/>
              <a:t>fórmula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leucocitaria</a:t>
            </a:r>
            <a:r>
              <a:rPr lang="en-GB" altLang="es-ES" dirty="0" smtClean="0"/>
              <a:t>.- </a:t>
            </a:r>
            <a:r>
              <a:rPr lang="en-GB" altLang="es-ES" dirty="0" err="1" smtClean="0"/>
              <a:t>Descartar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procesos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infecciosos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agudos</a:t>
            </a:r>
            <a:r>
              <a:rPr lang="en-GB" altLang="es-ES" dirty="0" smtClean="0"/>
              <a:t> o </a:t>
            </a:r>
            <a:r>
              <a:rPr lang="en-GB" altLang="es-ES" dirty="0" err="1" smtClean="0"/>
              <a:t>crónicos</a:t>
            </a:r>
            <a:r>
              <a:rPr lang="en-GB" altLang="es-ES" dirty="0" smtClean="0"/>
              <a:t>.</a:t>
            </a:r>
          </a:p>
        </p:txBody>
      </p:sp>
      <p:pic>
        <p:nvPicPr>
          <p:cNvPr id="16388" name="Picture 4" descr="La Biometria Hematica es un... - Diagnosticate Grupo Medico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7" y="3327803"/>
            <a:ext cx="3731291" cy="31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55293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0726" y="620713"/>
            <a:ext cx="8208963" cy="863600"/>
          </a:xfrm>
          <a:ln>
            <a:miter/>
          </a:ln>
        </p:spPr>
        <p:txBody>
          <a:bodyPr vert="horz" lIns="90000" tIns="46800" rIns="90000" bIns="46800" rtlCol="0" anchor="ctr">
            <a:normAutofit/>
          </a:bodyPr>
          <a:lstStyle/>
          <a:p>
            <a:pPr marL="325438" indent="-325438" defTabSz="449263">
              <a:spcBef>
                <a:spcPts val="700"/>
              </a:spcBef>
              <a:buClr>
                <a:schemeClr val="accent1"/>
              </a:buClr>
              <a:buSzPct val="6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4000" b="1"/>
              <a:t>QUÍMICA SANGUÍNEA</a:t>
            </a:r>
            <a:endParaRPr lang="es-ES" altLang="es-ES" sz="4000" b="1"/>
          </a:p>
        </p:txBody>
      </p:sp>
      <p:grpSp>
        <p:nvGrpSpPr>
          <p:cNvPr id="246786" name="Group 3"/>
          <p:cNvGrpSpPr>
            <a:grpSpLocks/>
          </p:cNvGrpSpPr>
          <p:nvPr/>
        </p:nvGrpSpPr>
        <p:grpSpPr bwMode="auto">
          <a:xfrm>
            <a:off x="3432175" y="2060576"/>
            <a:ext cx="5735638" cy="3725863"/>
            <a:chOff x="1701" y="2046"/>
            <a:chExt cx="2676" cy="1876"/>
          </a:xfrm>
        </p:grpSpPr>
        <p:sp>
          <p:nvSpPr>
            <p:cNvPr id="246787" name="Rectangle 4"/>
            <p:cNvSpPr>
              <a:spLocks noChangeArrowheads="1"/>
            </p:cNvSpPr>
            <p:nvPr/>
          </p:nvSpPr>
          <p:spPr bwMode="auto">
            <a:xfrm>
              <a:off x="3039" y="3635"/>
              <a:ext cx="13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3.4-5.3MEQ/L</a:t>
              </a:r>
            </a:p>
          </p:txBody>
        </p:sp>
        <p:sp>
          <p:nvSpPr>
            <p:cNvPr id="246788" name="Rectangle 5"/>
            <p:cNvSpPr>
              <a:spLocks noChangeArrowheads="1"/>
            </p:cNvSpPr>
            <p:nvPr/>
          </p:nvSpPr>
          <p:spPr bwMode="auto">
            <a:xfrm>
              <a:off x="1701" y="3635"/>
              <a:ext cx="13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</a:t>
              </a:r>
            </a:p>
          </p:txBody>
        </p:sp>
        <p:sp>
          <p:nvSpPr>
            <p:cNvPr id="246789" name="Rectangle 6"/>
            <p:cNvSpPr>
              <a:spLocks noChangeArrowheads="1"/>
            </p:cNvSpPr>
            <p:nvPr/>
          </p:nvSpPr>
          <p:spPr bwMode="auto">
            <a:xfrm>
              <a:off x="3039" y="3348"/>
              <a:ext cx="13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135-155MEQ/L</a:t>
              </a:r>
            </a:p>
          </p:txBody>
        </p:sp>
        <p:sp>
          <p:nvSpPr>
            <p:cNvPr id="246790" name="Rectangle 7"/>
            <p:cNvSpPr>
              <a:spLocks noChangeArrowheads="1"/>
            </p:cNvSpPr>
            <p:nvPr/>
          </p:nvSpPr>
          <p:spPr bwMode="auto">
            <a:xfrm>
              <a:off x="1701" y="3348"/>
              <a:ext cx="13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Na </a:t>
              </a:r>
            </a:p>
          </p:txBody>
        </p:sp>
        <p:sp>
          <p:nvSpPr>
            <p:cNvPr id="246791" name="Rectangle 8"/>
            <p:cNvSpPr>
              <a:spLocks noChangeArrowheads="1"/>
            </p:cNvSpPr>
            <p:nvPr/>
          </p:nvSpPr>
          <p:spPr bwMode="auto">
            <a:xfrm>
              <a:off x="3039" y="3061"/>
              <a:ext cx="13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0.6-1. MG/DL</a:t>
              </a:r>
            </a:p>
          </p:txBody>
        </p:sp>
        <p:sp>
          <p:nvSpPr>
            <p:cNvPr id="246792" name="Rectangle 9"/>
            <p:cNvSpPr>
              <a:spLocks noChangeArrowheads="1"/>
            </p:cNvSpPr>
            <p:nvPr/>
          </p:nvSpPr>
          <p:spPr bwMode="auto">
            <a:xfrm>
              <a:off x="1701" y="3061"/>
              <a:ext cx="13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CREATININA </a:t>
              </a:r>
            </a:p>
          </p:txBody>
        </p:sp>
        <p:sp>
          <p:nvSpPr>
            <p:cNvPr id="246793" name="Rectangle 10"/>
            <p:cNvSpPr>
              <a:spLocks noChangeArrowheads="1"/>
            </p:cNvSpPr>
            <p:nvPr/>
          </p:nvSpPr>
          <p:spPr bwMode="auto">
            <a:xfrm>
              <a:off x="3039" y="2774"/>
              <a:ext cx="13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10-40 MG/DL</a:t>
              </a:r>
            </a:p>
          </p:txBody>
        </p:sp>
        <p:sp>
          <p:nvSpPr>
            <p:cNvPr id="246794" name="Rectangle 11"/>
            <p:cNvSpPr>
              <a:spLocks noChangeArrowheads="1"/>
            </p:cNvSpPr>
            <p:nvPr/>
          </p:nvSpPr>
          <p:spPr bwMode="auto">
            <a:xfrm>
              <a:off x="1701" y="2774"/>
              <a:ext cx="13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UREA</a:t>
              </a:r>
            </a:p>
          </p:txBody>
        </p:sp>
        <p:sp>
          <p:nvSpPr>
            <p:cNvPr id="246795" name="Rectangle 12"/>
            <p:cNvSpPr>
              <a:spLocks noChangeArrowheads="1"/>
            </p:cNvSpPr>
            <p:nvPr/>
          </p:nvSpPr>
          <p:spPr bwMode="auto">
            <a:xfrm>
              <a:off x="3039" y="2487"/>
              <a:ext cx="13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75-1</a:t>
              </a:r>
              <a:r>
                <a:rPr lang="es-EC" altLang="en-GB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00</a:t>
              </a: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 MG/DL</a:t>
              </a:r>
            </a:p>
          </p:txBody>
        </p:sp>
        <p:sp>
          <p:nvSpPr>
            <p:cNvPr id="246796" name="Rectangle 13"/>
            <p:cNvSpPr>
              <a:spLocks noChangeArrowheads="1"/>
            </p:cNvSpPr>
            <p:nvPr/>
          </p:nvSpPr>
          <p:spPr bwMode="auto">
            <a:xfrm>
              <a:off x="1701" y="2487"/>
              <a:ext cx="13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GLUCOSA </a:t>
              </a:r>
            </a:p>
          </p:txBody>
        </p:sp>
        <p:sp>
          <p:nvSpPr>
            <p:cNvPr id="246797" name="Rectangle 14"/>
            <p:cNvSpPr>
              <a:spLocks noChangeArrowheads="1"/>
            </p:cNvSpPr>
            <p:nvPr/>
          </p:nvSpPr>
          <p:spPr bwMode="auto">
            <a:xfrm>
              <a:off x="3039" y="2046"/>
              <a:ext cx="133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4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VN</a:t>
              </a:r>
            </a:p>
          </p:txBody>
        </p:sp>
        <p:sp>
          <p:nvSpPr>
            <p:cNvPr id="246798" name="Rectangle 15"/>
            <p:cNvSpPr>
              <a:spLocks noChangeArrowheads="1"/>
            </p:cNvSpPr>
            <p:nvPr/>
          </p:nvSpPr>
          <p:spPr bwMode="auto">
            <a:xfrm>
              <a:off x="1701" y="2046"/>
              <a:ext cx="133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/>
            <a:p>
              <a:endParaRPr lang="es-ES" altLang="es-ES"/>
            </a:p>
          </p:txBody>
        </p:sp>
        <p:sp>
          <p:nvSpPr>
            <p:cNvPr id="246799" name="Line 16"/>
            <p:cNvSpPr>
              <a:spLocks noChangeShapeType="1"/>
            </p:cNvSpPr>
            <p:nvPr/>
          </p:nvSpPr>
          <p:spPr bwMode="auto">
            <a:xfrm>
              <a:off x="1701" y="2046"/>
              <a:ext cx="2676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6800" name="Line 17"/>
            <p:cNvSpPr>
              <a:spLocks noChangeShapeType="1"/>
            </p:cNvSpPr>
            <p:nvPr/>
          </p:nvSpPr>
          <p:spPr bwMode="auto">
            <a:xfrm>
              <a:off x="1701" y="3922"/>
              <a:ext cx="2676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6801" name="Line 18"/>
            <p:cNvSpPr>
              <a:spLocks noChangeShapeType="1"/>
            </p:cNvSpPr>
            <p:nvPr/>
          </p:nvSpPr>
          <p:spPr bwMode="auto">
            <a:xfrm>
              <a:off x="1701" y="2046"/>
              <a:ext cx="1" cy="187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6802" name="Line 19"/>
            <p:cNvSpPr>
              <a:spLocks noChangeShapeType="1"/>
            </p:cNvSpPr>
            <p:nvPr/>
          </p:nvSpPr>
          <p:spPr bwMode="auto">
            <a:xfrm>
              <a:off x="4377" y="2046"/>
              <a:ext cx="1" cy="187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6803" name="Line 20"/>
            <p:cNvSpPr>
              <a:spLocks noChangeShapeType="1"/>
            </p:cNvSpPr>
            <p:nvPr/>
          </p:nvSpPr>
          <p:spPr bwMode="auto">
            <a:xfrm>
              <a:off x="1701" y="2487"/>
              <a:ext cx="26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6804" name="Line 21"/>
            <p:cNvSpPr>
              <a:spLocks noChangeShapeType="1"/>
            </p:cNvSpPr>
            <p:nvPr/>
          </p:nvSpPr>
          <p:spPr bwMode="auto">
            <a:xfrm>
              <a:off x="3039" y="2046"/>
              <a:ext cx="1" cy="18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6805" name="Line 22"/>
            <p:cNvSpPr>
              <a:spLocks noChangeShapeType="1"/>
            </p:cNvSpPr>
            <p:nvPr/>
          </p:nvSpPr>
          <p:spPr bwMode="auto">
            <a:xfrm>
              <a:off x="1701" y="2774"/>
              <a:ext cx="26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6806" name="Line 23"/>
            <p:cNvSpPr>
              <a:spLocks noChangeShapeType="1"/>
            </p:cNvSpPr>
            <p:nvPr/>
          </p:nvSpPr>
          <p:spPr bwMode="auto">
            <a:xfrm>
              <a:off x="1701" y="3061"/>
              <a:ext cx="26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6807" name="Line 24"/>
            <p:cNvSpPr>
              <a:spLocks noChangeShapeType="1"/>
            </p:cNvSpPr>
            <p:nvPr/>
          </p:nvSpPr>
          <p:spPr bwMode="auto">
            <a:xfrm>
              <a:off x="1701" y="3348"/>
              <a:ext cx="26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6808" name="Line 25"/>
            <p:cNvSpPr>
              <a:spLocks noChangeShapeType="1"/>
            </p:cNvSpPr>
            <p:nvPr/>
          </p:nvSpPr>
          <p:spPr bwMode="auto">
            <a:xfrm>
              <a:off x="1701" y="3635"/>
              <a:ext cx="26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009608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3" name="Group 2"/>
          <p:cNvGrpSpPr>
            <a:grpSpLocks/>
          </p:cNvGrpSpPr>
          <p:nvPr/>
        </p:nvGrpSpPr>
        <p:grpSpPr bwMode="auto">
          <a:xfrm>
            <a:off x="3238501" y="428625"/>
            <a:ext cx="6380163" cy="2414588"/>
            <a:chOff x="1085" y="1620"/>
            <a:chExt cx="3487" cy="1793"/>
          </a:xfrm>
        </p:grpSpPr>
        <p:sp>
          <p:nvSpPr>
            <p:cNvPr id="248834" name="Rectangle 3"/>
            <p:cNvSpPr>
              <a:spLocks noChangeArrowheads="1"/>
            </p:cNvSpPr>
            <p:nvPr/>
          </p:nvSpPr>
          <p:spPr bwMode="auto">
            <a:xfrm>
              <a:off x="2875" y="2964"/>
              <a:ext cx="1696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3.5 -4.8 G/DL</a:t>
              </a:r>
            </a:p>
          </p:txBody>
        </p:sp>
        <p:sp>
          <p:nvSpPr>
            <p:cNvPr id="248835" name="Rectangle 4"/>
            <p:cNvSpPr>
              <a:spLocks noChangeArrowheads="1"/>
            </p:cNvSpPr>
            <p:nvPr/>
          </p:nvSpPr>
          <p:spPr bwMode="auto">
            <a:xfrm>
              <a:off x="1085" y="2964"/>
              <a:ext cx="1790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ALBÚMINA</a:t>
              </a:r>
            </a:p>
          </p:txBody>
        </p:sp>
        <p:sp>
          <p:nvSpPr>
            <p:cNvPr id="248836" name="Rectangle 5"/>
            <p:cNvSpPr>
              <a:spLocks noChangeArrowheads="1"/>
            </p:cNvSpPr>
            <p:nvPr/>
          </p:nvSpPr>
          <p:spPr bwMode="auto">
            <a:xfrm>
              <a:off x="2875" y="2516"/>
              <a:ext cx="169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2-6 MG/DL</a:t>
              </a:r>
            </a:p>
          </p:txBody>
        </p:sp>
        <p:sp>
          <p:nvSpPr>
            <p:cNvPr id="248837" name="Rectangle 6"/>
            <p:cNvSpPr>
              <a:spLocks noChangeArrowheads="1"/>
            </p:cNvSpPr>
            <p:nvPr/>
          </p:nvSpPr>
          <p:spPr bwMode="auto">
            <a:xfrm>
              <a:off x="1085" y="2516"/>
              <a:ext cx="179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ACIDO ÚRICO</a:t>
              </a:r>
            </a:p>
          </p:txBody>
        </p:sp>
        <p:sp>
          <p:nvSpPr>
            <p:cNvPr id="248838" name="Rectangle 9"/>
            <p:cNvSpPr>
              <a:spLocks noChangeArrowheads="1"/>
            </p:cNvSpPr>
            <p:nvPr/>
          </p:nvSpPr>
          <p:spPr bwMode="auto">
            <a:xfrm>
              <a:off x="2875" y="1620"/>
              <a:ext cx="1696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8.5-10.5MG/DL</a:t>
              </a:r>
            </a:p>
          </p:txBody>
        </p:sp>
        <p:sp>
          <p:nvSpPr>
            <p:cNvPr id="248839" name="Rectangle 10"/>
            <p:cNvSpPr>
              <a:spLocks noChangeArrowheads="1"/>
            </p:cNvSpPr>
            <p:nvPr/>
          </p:nvSpPr>
          <p:spPr bwMode="auto">
            <a:xfrm>
              <a:off x="1085" y="1620"/>
              <a:ext cx="1790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CA</a:t>
              </a:r>
            </a:p>
          </p:txBody>
        </p:sp>
        <p:sp>
          <p:nvSpPr>
            <p:cNvPr id="248840" name="Line 11"/>
            <p:cNvSpPr>
              <a:spLocks noChangeShapeType="1"/>
            </p:cNvSpPr>
            <p:nvPr/>
          </p:nvSpPr>
          <p:spPr bwMode="auto">
            <a:xfrm>
              <a:off x="1085" y="1620"/>
              <a:ext cx="3486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41" name="Line 12"/>
            <p:cNvSpPr>
              <a:spLocks noChangeShapeType="1"/>
            </p:cNvSpPr>
            <p:nvPr/>
          </p:nvSpPr>
          <p:spPr bwMode="auto">
            <a:xfrm>
              <a:off x="1085" y="3412"/>
              <a:ext cx="3486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42" name="Line 13"/>
            <p:cNvSpPr>
              <a:spLocks noChangeShapeType="1"/>
            </p:cNvSpPr>
            <p:nvPr/>
          </p:nvSpPr>
          <p:spPr bwMode="auto">
            <a:xfrm>
              <a:off x="1085" y="1620"/>
              <a:ext cx="1" cy="179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43" name="Line 14"/>
            <p:cNvSpPr>
              <a:spLocks noChangeShapeType="1"/>
            </p:cNvSpPr>
            <p:nvPr/>
          </p:nvSpPr>
          <p:spPr bwMode="auto">
            <a:xfrm>
              <a:off x="4571" y="1620"/>
              <a:ext cx="1" cy="179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44" name="Line 15"/>
            <p:cNvSpPr>
              <a:spLocks noChangeShapeType="1"/>
            </p:cNvSpPr>
            <p:nvPr/>
          </p:nvSpPr>
          <p:spPr bwMode="auto">
            <a:xfrm>
              <a:off x="1085" y="2067"/>
              <a:ext cx="348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45" name="Line 16"/>
            <p:cNvSpPr>
              <a:spLocks noChangeShapeType="1"/>
            </p:cNvSpPr>
            <p:nvPr/>
          </p:nvSpPr>
          <p:spPr bwMode="auto">
            <a:xfrm>
              <a:off x="2875" y="1620"/>
              <a:ext cx="1" cy="17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46" name="Line 17"/>
            <p:cNvSpPr>
              <a:spLocks noChangeShapeType="1"/>
            </p:cNvSpPr>
            <p:nvPr/>
          </p:nvSpPr>
          <p:spPr bwMode="auto">
            <a:xfrm>
              <a:off x="1085" y="2516"/>
              <a:ext cx="348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47" name="Line 18"/>
            <p:cNvSpPr>
              <a:spLocks noChangeShapeType="1"/>
            </p:cNvSpPr>
            <p:nvPr/>
          </p:nvSpPr>
          <p:spPr bwMode="auto">
            <a:xfrm>
              <a:off x="1085" y="2964"/>
              <a:ext cx="348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48848" name="Group 20"/>
          <p:cNvGrpSpPr>
            <a:grpSpLocks/>
          </p:cNvGrpSpPr>
          <p:nvPr/>
        </p:nvGrpSpPr>
        <p:grpSpPr bwMode="auto">
          <a:xfrm>
            <a:off x="3238501" y="3048000"/>
            <a:ext cx="6359525" cy="3024188"/>
            <a:chOff x="1156" y="1616"/>
            <a:chExt cx="3398" cy="2422"/>
          </a:xfrm>
        </p:grpSpPr>
        <p:sp>
          <p:nvSpPr>
            <p:cNvPr id="248849" name="Rectangle 21"/>
            <p:cNvSpPr>
              <a:spLocks noChangeArrowheads="1"/>
            </p:cNvSpPr>
            <p:nvPr/>
          </p:nvSpPr>
          <p:spPr bwMode="auto">
            <a:xfrm>
              <a:off x="3107" y="3720"/>
              <a:ext cx="144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23.4 – 36.2 SEG</a:t>
              </a:r>
            </a:p>
          </p:txBody>
        </p:sp>
        <p:sp>
          <p:nvSpPr>
            <p:cNvPr id="248850" name="Rectangle 22"/>
            <p:cNvSpPr>
              <a:spLocks noChangeArrowheads="1"/>
            </p:cNvSpPr>
            <p:nvPr/>
          </p:nvSpPr>
          <p:spPr bwMode="auto">
            <a:xfrm>
              <a:off x="1156" y="3720"/>
              <a:ext cx="195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TTP</a:t>
              </a:r>
            </a:p>
          </p:txBody>
        </p:sp>
        <p:sp>
          <p:nvSpPr>
            <p:cNvPr id="248851" name="Rectangle 23"/>
            <p:cNvSpPr>
              <a:spLocks noChangeArrowheads="1"/>
            </p:cNvSpPr>
            <p:nvPr/>
          </p:nvSpPr>
          <p:spPr bwMode="auto">
            <a:xfrm>
              <a:off x="3107" y="3402"/>
              <a:ext cx="144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12-15 SEG</a:t>
              </a:r>
            </a:p>
          </p:txBody>
        </p:sp>
        <p:sp>
          <p:nvSpPr>
            <p:cNvPr id="248852" name="Rectangle 24"/>
            <p:cNvSpPr>
              <a:spLocks noChangeArrowheads="1"/>
            </p:cNvSpPr>
            <p:nvPr/>
          </p:nvSpPr>
          <p:spPr bwMode="auto">
            <a:xfrm>
              <a:off x="1156" y="3402"/>
              <a:ext cx="195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TP</a:t>
              </a:r>
            </a:p>
          </p:txBody>
        </p:sp>
        <p:sp>
          <p:nvSpPr>
            <p:cNvPr id="248853" name="Rectangle 25"/>
            <p:cNvSpPr>
              <a:spLocks noChangeArrowheads="1"/>
            </p:cNvSpPr>
            <p:nvPr/>
          </p:nvSpPr>
          <p:spPr bwMode="auto">
            <a:xfrm>
              <a:off x="3107" y="2693"/>
              <a:ext cx="1447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D HASTA 0.36</a:t>
              </a:r>
            </a:p>
            <a:p>
              <a:pPr algn="ctr"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TOTAL 1</a:t>
              </a:r>
            </a:p>
          </p:txBody>
        </p:sp>
        <p:sp>
          <p:nvSpPr>
            <p:cNvPr id="248854" name="Rectangle 26"/>
            <p:cNvSpPr>
              <a:spLocks noChangeArrowheads="1"/>
            </p:cNvSpPr>
            <p:nvPr/>
          </p:nvSpPr>
          <p:spPr bwMode="auto">
            <a:xfrm>
              <a:off x="1156" y="2693"/>
              <a:ext cx="1951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BILIRRUBINAS</a:t>
              </a:r>
            </a:p>
          </p:txBody>
        </p:sp>
        <p:sp>
          <p:nvSpPr>
            <p:cNvPr id="248855" name="Rectangle 27"/>
            <p:cNvSpPr>
              <a:spLocks noChangeArrowheads="1"/>
            </p:cNvSpPr>
            <p:nvPr/>
          </p:nvSpPr>
          <p:spPr bwMode="auto">
            <a:xfrm>
              <a:off x="3107" y="2375"/>
              <a:ext cx="144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50-150 MG/DL</a:t>
              </a:r>
            </a:p>
          </p:txBody>
        </p:sp>
        <p:sp>
          <p:nvSpPr>
            <p:cNvPr id="248856" name="Rectangle 28"/>
            <p:cNvSpPr>
              <a:spLocks noChangeArrowheads="1"/>
            </p:cNvSpPr>
            <p:nvPr/>
          </p:nvSpPr>
          <p:spPr bwMode="auto">
            <a:xfrm>
              <a:off x="1156" y="2375"/>
              <a:ext cx="195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TRIGLICÉRIDOS</a:t>
              </a:r>
            </a:p>
          </p:txBody>
        </p:sp>
        <p:sp>
          <p:nvSpPr>
            <p:cNvPr id="248857" name="Rectangle 29"/>
            <p:cNvSpPr>
              <a:spLocks noChangeArrowheads="1"/>
            </p:cNvSpPr>
            <p:nvPr/>
          </p:nvSpPr>
          <p:spPr bwMode="auto">
            <a:xfrm>
              <a:off x="3107" y="1934"/>
              <a:ext cx="1447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HASTA 200 MG/DL</a:t>
              </a:r>
            </a:p>
          </p:txBody>
        </p:sp>
        <p:sp>
          <p:nvSpPr>
            <p:cNvPr id="248858" name="Rectangle 30"/>
            <p:cNvSpPr>
              <a:spLocks noChangeArrowheads="1"/>
            </p:cNvSpPr>
            <p:nvPr/>
          </p:nvSpPr>
          <p:spPr bwMode="auto">
            <a:xfrm>
              <a:off x="1156" y="1934"/>
              <a:ext cx="195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COLESTEROL</a:t>
              </a:r>
            </a:p>
          </p:txBody>
        </p:sp>
        <p:sp>
          <p:nvSpPr>
            <p:cNvPr id="248859" name="Rectangle 31"/>
            <p:cNvSpPr>
              <a:spLocks noChangeArrowheads="1"/>
            </p:cNvSpPr>
            <p:nvPr/>
          </p:nvSpPr>
          <p:spPr bwMode="auto">
            <a:xfrm>
              <a:off x="3107" y="1616"/>
              <a:ext cx="144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46800" rIns="90000" bIns="46800" anchor="ctr" anchorCtr="1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500"/>
                </a:spcBef>
                <a:buSzPct val="100000"/>
              </a:pPr>
              <a:r>
                <a:rPr lang="en-GB" altLang="es-ES" sz="2400">
                  <a:solidFill>
                    <a:srgbClr val="000000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rPr>
                <a:t>6.1-7.9G/DL</a:t>
              </a:r>
            </a:p>
          </p:txBody>
        </p:sp>
        <p:sp>
          <p:nvSpPr>
            <p:cNvPr id="248860" name="Rectangle 32"/>
            <p:cNvSpPr>
              <a:spLocks noChangeArrowheads="1"/>
            </p:cNvSpPr>
            <p:nvPr/>
          </p:nvSpPr>
          <p:spPr bwMode="auto">
            <a:xfrm>
              <a:off x="1156" y="1616"/>
              <a:ext cx="195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46800" rIns="90000" bIns="46800" anchor="ctr" anchorCtr="1"/>
            <a:lstStyle>
              <a:lvl1pPr marL="325438" indent="-325438"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73113" algn="l"/>
                  <a:tab pos="1222375" algn="l"/>
                  <a:tab pos="1671638" algn="l"/>
                  <a:tab pos="2120900" algn="l"/>
                  <a:tab pos="2570163" algn="l"/>
                  <a:tab pos="3019425" algn="l"/>
                  <a:tab pos="3468688" algn="l"/>
                  <a:tab pos="3917950" algn="l"/>
                  <a:tab pos="4367213" algn="l"/>
                  <a:tab pos="4816475" algn="l"/>
                  <a:tab pos="5265738" algn="l"/>
                  <a:tab pos="5715000" algn="l"/>
                  <a:tab pos="6164263" algn="l"/>
                  <a:tab pos="6613525" algn="l"/>
                  <a:tab pos="7062788" algn="l"/>
                  <a:tab pos="7512050" algn="l"/>
                  <a:tab pos="7961313" algn="l"/>
                  <a:tab pos="8410575" algn="l"/>
                  <a:tab pos="8859838" algn="l"/>
                  <a:tab pos="9309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rial Unicode MS" panose="020B0604020202020204" pitchFamily="34" charset="-128"/>
                <a:buNone/>
              </a:pPr>
              <a:r>
                <a:rPr lang="en-GB" altLang="es-ES" sz="2800" b="1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PROTEÍNAS TOTALES</a:t>
              </a:r>
            </a:p>
          </p:txBody>
        </p:sp>
        <p:sp>
          <p:nvSpPr>
            <p:cNvPr id="248861" name="Line 33"/>
            <p:cNvSpPr>
              <a:spLocks noChangeShapeType="1"/>
            </p:cNvSpPr>
            <p:nvPr/>
          </p:nvSpPr>
          <p:spPr bwMode="auto">
            <a:xfrm>
              <a:off x="1156" y="1616"/>
              <a:ext cx="3398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62" name="Line 34"/>
            <p:cNvSpPr>
              <a:spLocks noChangeShapeType="1"/>
            </p:cNvSpPr>
            <p:nvPr/>
          </p:nvSpPr>
          <p:spPr bwMode="auto">
            <a:xfrm>
              <a:off x="1156" y="4038"/>
              <a:ext cx="3398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63" name="Line 35"/>
            <p:cNvSpPr>
              <a:spLocks noChangeShapeType="1"/>
            </p:cNvSpPr>
            <p:nvPr/>
          </p:nvSpPr>
          <p:spPr bwMode="auto">
            <a:xfrm>
              <a:off x="1156" y="1616"/>
              <a:ext cx="1" cy="242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64" name="Line 36"/>
            <p:cNvSpPr>
              <a:spLocks noChangeShapeType="1"/>
            </p:cNvSpPr>
            <p:nvPr/>
          </p:nvSpPr>
          <p:spPr bwMode="auto">
            <a:xfrm>
              <a:off x="4554" y="1616"/>
              <a:ext cx="1" cy="242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65" name="Line 37"/>
            <p:cNvSpPr>
              <a:spLocks noChangeShapeType="1"/>
            </p:cNvSpPr>
            <p:nvPr/>
          </p:nvSpPr>
          <p:spPr bwMode="auto">
            <a:xfrm>
              <a:off x="1156" y="1934"/>
              <a:ext cx="339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66" name="Line 38"/>
            <p:cNvSpPr>
              <a:spLocks noChangeShapeType="1"/>
            </p:cNvSpPr>
            <p:nvPr/>
          </p:nvSpPr>
          <p:spPr bwMode="auto">
            <a:xfrm>
              <a:off x="3107" y="1616"/>
              <a:ext cx="1" cy="242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67" name="Line 39"/>
            <p:cNvSpPr>
              <a:spLocks noChangeShapeType="1"/>
            </p:cNvSpPr>
            <p:nvPr/>
          </p:nvSpPr>
          <p:spPr bwMode="auto">
            <a:xfrm>
              <a:off x="1156" y="2375"/>
              <a:ext cx="339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68" name="Line 40"/>
            <p:cNvSpPr>
              <a:spLocks noChangeShapeType="1"/>
            </p:cNvSpPr>
            <p:nvPr/>
          </p:nvSpPr>
          <p:spPr bwMode="auto">
            <a:xfrm>
              <a:off x="1156" y="2693"/>
              <a:ext cx="339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69" name="Line 41"/>
            <p:cNvSpPr>
              <a:spLocks noChangeShapeType="1"/>
            </p:cNvSpPr>
            <p:nvPr/>
          </p:nvSpPr>
          <p:spPr bwMode="auto">
            <a:xfrm>
              <a:off x="1156" y="3402"/>
              <a:ext cx="339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248870" name="Line 42"/>
            <p:cNvSpPr>
              <a:spLocks noChangeShapeType="1"/>
            </p:cNvSpPr>
            <p:nvPr/>
          </p:nvSpPr>
          <p:spPr bwMode="auto">
            <a:xfrm>
              <a:off x="1156" y="3720"/>
              <a:ext cx="339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929948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ext Box 2"/>
          <p:cNvSpPr txBox="1">
            <a:spLocks noChangeArrowheads="1"/>
          </p:cNvSpPr>
          <p:nvPr/>
        </p:nvSpPr>
        <p:spPr bwMode="auto">
          <a:xfrm>
            <a:off x="2036764" y="330201"/>
            <a:ext cx="81184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4000" b="1">
                <a:latin typeface="Calibri" panose="020F0502020204030204" pitchFamily="34" charset="0"/>
                <a:cs typeface="Lucida Sans Unicode" panose="020B0602030504020204" pitchFamily="34" charset="0"/>
              </a:rPr>
              <a:t>EMO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40" y="1483563"/>
            <a:ext cx="385762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727847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/>
          </p:nvPr>
        </p:nvSpPr>
        <p:spPr>
          <a:xfrm>
            <a:off x="598516" y="404814"/>
            <a:ext cx="9659909" cy="5832475"/>
          </a:xfrm>
        </p:spPr>
        <p:txBody>
          <a:bodyPr vert="horz" lIns="90000" tIns="46800" rIns="90000" bIns="46800" rtlCol="0" anchor="ctr">
            <a:normAutofit/>
          </a:bodyPr>
          <a:lstStyle/>
          <a:p>
            <a:pPr marL="325438" indent="-325438" algn="just" defTabSz="449263">
              <a:lnSpc>
                <a:spcPct val="80000"/>
              </a:lnSpc>
              <a:buClr>
                <a:schemeClr val="accent1"/>
              </a:buClr>
              <a:buSzPct val="6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4000" b="1" dirty="0"/>
              <a:t>DEPURACIÓN DE CREATININA EN 24 h</a:t>
            </a:r>
            <a:br>
              <a:rPr lang="en-GB" altLang="es-ES" sz="4000" b="1" dirty="0"/>
            </a:br>
            <a:r>
              <a:rPr lang="en-GB" altLang="es-ES" sz="4000" b="1" dirty="0"/>
              <a:t/>
            </a:r>
            <a:br>
              <a:rPr lang="en-GB" altLang="es-ES" sz="4000" b="1" dirty="0"/>
            </a:br>
            <a:r>
              <a:rPr lang="en-GB" altLang="es-ES" sz="1000" b="1" dirty="0">
                <a:latin typeface="Footlight MT Light" panose="0204060206030A020304" pitchFamily="18" charset="0"/>
              </a:rPr>
              <a:t/>
            </a:r>
            <a:br>
              <a:rPr lang="en-GB" altLang="es-ES" sz="1000" b="1" dirty="0">
                <a:latin typeface="Footlight MT Light" panose="0204060206030A020304" pitchFamily="18" charset="0"/>
              </a:rPr>
            </a:br>
            <a:r>
              <a:rPr lang="en-GB" altLang="es-ES" dirty="0" smtClean="0"/>
              <a:t>Normal.- 80 a 120 ml.</a:t>
            </a:r>
            <a:br>
              <a:rPr lang="en-GB" altLang="es-ES" dirty="0" smtClean="0"/>
            </a:br>
            <a:r>
              <a:rPr lang="en-GB" altLang="es-ES" dirty="0" err="1" smtClean="0"/>
              <a:t>Disminución</a:t>
            </a:r>
            <a:r>
              <a:rPr lang="en-GB" altLang="es-ES" dirty="0" smtClean="0"/>
              <a:t>.- </a:t>
            </a:r>
            <a:r>
              <a:rPr lang="en-GB" altLang="es-ES" dirty="0" err="1" smtClean="0"/>
              <a:t>Insuficiencia</a:t>
            </a:r>
            <a:r>
              <a:rPr lang="en-GB" altLang="es-ES" dirty="0" smtClean="0"/>
              <a:t> renal </a:t>
            </a:r>
            <a:r>
              <a:rPr lang="en-GB" altLang="es-ES" dirty="0" err="1" smtClean="0"/>
              <a:t>aguda</a:t>
            </a:r>
            <a:r>
              <a:rPr lang="en-GB" altLang="es-ES" dirty="0" smtClean="0"/>
              <a:t> o </a:t>
            </a:r>
            <a:r>
              <a:rPr lang="en-GB" altLang="es-ES" dirty="0" err="1" smtClean="0"/>
              <a:t>crónica</a:t>
            </a:r>
            <a:r>
              <a:rPr lang="en-GB" altLang="es-ES" dirty="0" smtClean="0"/>
              <a:t>.   					</a:t>
            </a:r>
            <a:br>
              <a:rPr lang="en-GB" altLang="es-ES" dirty="0" smtClean="0"/>
            </a:br>
            <a:r>
              <a:rPr lang="en-GB" altLang="es-ES" b="1" dirty="0" smtClean="0"/>
              <a:t/>
            </a:r>
            <a:br>
              <a:rPr lang="en-GB" altLang="es-ES" b="1" dirty="0" smtClean="0"/>
            </a:br>
            <a:r>
              <a:rPr lang="en-GB" altLang="es-ES" b="1" dirty="0" err="1" smtClean="0"/>
              <a:t>Fórmula</a:t>
            </a:r>
            <a:r>
              <a:rPr lang="en-GB" altLang="es-ES" b="1" dirty="0" smtClean="0"/>
              <a:t>:</a:t>
            </a:r>
            <a:r>
              <a:rPr lang="en-GB" altLang="es-ES" dirty="0" smtClean="0"/>
              <a:t> V x U / P</a:t>
            </a:r>
            <a:br>
              <a:rPr lang="en-GB" altLang="es-ES" dirty="0" smtClean="0"/>
            </a:br>
            <a:r>
              <a:rPr lang="en-GB" altLang="es-ES" dirty="0" smtClean="0"/>
              <a:t/>
            </a:r>
            <a:br>
              <a:rPr lang="en-GB" altLang="es-ES" dirty="0" smtClean="0"/>
            </a:br>
            <a:r>
              <a:rPr lang="en-GB" altLang="es-ES" dirty="0" smtClean="0"/>
              <a:t>   V = </a:t>
            </a:r>
            <a:r>
              <a:rPr lang="en-GB" altLang="es-ES" dirty="0" err="1" smtClean="0"/>
              <a:t>volumen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urinario</a:t>
            </a:r>
            <a:r>
              <a:rPr lang="en-GB" altLang="es-ES" dirty="0" smtClean="0"/>
              <a:t/>
            </a:r>
            <a:br>
              <a:rPr lang="en-GB" altLang="es-ES" dirty="0" smtClean="0"/>
            </a:br>
            <a:r>
              <a:rPr lang="en-GB" altLang="es-ES" dirty="0" smtClean="0"/>
              <a:t>      U = </a:t>
            </a:r>
            <a:r>
              <a:rPr lang="en-GB" altLang="es-ES" dirty="0" err="1" smtClean="0"/>
              <a:t>creatinina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urinaria</a:t>
            </a:r>
            <a:r>
              <a:rPr lang="en-GB" altLang="es-ES" dirty="0" smtClean="0"/>
              <a:t/>
            </a:r>
            <a:br>
              <a:rPr lang="en-GB" altLang="es-ES" dirty="0" smtClean="0"/>
            </a:br>
            <a:r>
              <a:rPr lang="en-GB" altLang="es-ES" dirty="0" smtClean="0"/>
              <a:t>   P = </a:t>
            </a:r>
            <a:r>
              <a:rPr lang="en-GB" altLang="es-ES" dirty="0" err="1" smtClean="0"/>
              <a:t>creatinina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sérica</a:t>
            </a:r>
            <a:endParaRPr lang="en-GB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492571693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76251"/>
            <a:ext cx="8229600" cy="5649913"/>
          </a:xfrm>
        </p:spPr>
        <p:txBody>
          <a:bodyPr vert="horz" lIns="90000" tIns="46800" rIns="90000" bIns="46800" rtlCol="0" anchor="ctr">
            <a:normAutofit/>
          </a:bodyPr>
          <a:lstStyle/>
          <a:p>
            <a:pPr algn="just" defTabSz="449263">
              <a:buClr>
                <a:schemeClr val="accent1"/>
              </a:buClr>
              <a:buSzPct val="6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4000" b="1"/>
              <a:t>PROTEINURIA EN 24 h</a:t>
            </a:r>
            <a:br>
              <a:rPr lang="en-GB" altLang="es-ES" sz="4000" b="1"/>
            </a:br>
            <a:r>
              <a:rPr lang="en-GB" altLang="es-ES" sz="1800" b="1">
                <a:latin typeface="Footlight MT Light" panose="0204060206030A020304" pitchFamily="18" charset="0"/>
              </a:rPr>
              <a:t/>
            </a:r>
            <a:br>
              <a:rPr lang="en-GB" altLang="es-ES" sz="1800" b="1">
                <a:latin typeface="Footlight MT Light" panose="0204060206030A020304" pitchFamily="18" charset="0"/>
              </a:rPr>
            </a:br>
            <a:r>
              <a:rPr lang="en-GB" altLang="es-ES" smtClean="0"/>
              <a:t>Normal.- 150 mg.</a:t>
            </a:r>
            <a:br>
              <a:rPr lang="en-GB" altLang="es-ES" smtClean="0"/>
            </a:br>
            <a:r>
              <a:rPr lang="en-GB" altLang="es-ES" smtClean="0"/>
              <a:t>Proteinuria de 3,5 gr. Se ve en síndrome nefrótico</a:t>
            </a:r>
            <a:br>
              <a:rPr lang="en-GB" altLang="es-ES" smtClean="0"/>
            </a:br>
            <a:r>
              <a:rPr lang="en-GB" altLang="es-ES" b="1" smtClean="0"/>
              <a:t/>
            </a:r>
            <a:br>
              <a:rPr lang="en-GB" altLang="es-ES" b="1" smtClean="0"/>
            </a:br>
            <a:r>
              <a:rPr lang="en-GB" altLang="es-ES" b="1" smtClean="0"/>
              <a:t>Osmolaridad y Na urinario.-</a:t>
            </a:r>
            <a:r>
              <a:rPr lang="en-GB" altLang="es-ES" smtClean="0"/>
              <a:t> Para distinguir necrosis tubular aguda de insuficiencia prerenal aguda.</a:t>
            </a:r>
          </a:p>
        </p:txBody>
      </p:sp>
    </p:spTree>
    <p:extLst>
      <p:ext uri="{BB962C8B-B14F-4D97-AF65-F5344CB8AC3E}">
        <p14:creationId xmlns:p14="http://schemas.microsoft.com/office/powerpoint/2010/main" val="3313863794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476250"/>
            <a:ext cx="8305800" cy="5545138"/>
          </a:xfrm>
        </p:spPr>
        <p:txBody>
          <a:bodyPr vert="horz" lIns="90000" tIns="46800" rIns="90000" bIns="46800" rtlCol="0" anchor="ctr">
            <a:normAutofit/>
          </a:bodyPr>
          <a:lstStyle/>
          <a:p>
            <a:pPr marL="325438" indent="-325438" algn="just" defTabSz="449263"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4000" b="1"/>
              <a:t>GASOMETRÍA</a:t>
            </a:r>
            <a:br>
              <a:rPr lang="en-GB" altLang="es-ES" sz="4000" b="1"/>
            </a:br>
            <a:r>
              <a:rPr lang="en-GB" altLang="es-ES" sz="3000" b="1">
                <a:latin typeface="Footlight MT Light" panose="0204060206030A020304" pitchFamily="18" charset="0"/>
              </a:rPr>
              <a:t/>
            </a:r>
            <a:br>
              <a:rPr lang="en-GB" altLang="es-ES" sz="3000" b="1">
                <a:latin typeface="Footlight MT Light" panose="0204060206030A020304" pitchFamily="18" charset="0"/>
              </a:rPr>
            </a:br>
            <a:r>
              <a:rPr lang="en-GB" altLang="es-ES" smtClean="0"/>
              <a:t>Indica las alteraciones o la normalidad del equilibrio ácido- básico:</a:t>
            </a:r>
            <a:br>
              <a:rPr lang="en-GB" altLang="es-ES" smtClean="0"/>
            </a:br>
            <a:r>
              <a:rPr lang="en-GB" altLang="es-ES" sz="3200"/>
              <a:t>Acidosis metabólica.</a:t>
            </a:r>
            <a:br>
              <a:rPr lang="en-GB" altLang="es-ES" sz="3200"/>
            </a:br>
            <a:r>
              <a:rPr lang="en-GB" altLang="es-ES" sz="3200"/>
              <a:t>Alcalosis metabólica.</a:t>
            </a:r>
            <a:br>
              <a:rPr lang="en-GB" altLang="es-ES" sz="3200"/>
            </a:br>
            <a:r>
              <a:rPr lang="en-GB" altLang="es-ES" sz="3200"/>
              <a:t>Acidosis respiratoria.</a:t>
            </a:r>
            <a:br>
              <a:rPr lang="en-GB" altLang="es-ES" sz="3200"/>
            </a:br>
            <a:r>
              <a:rPr lang="en-GB" altLang="es-ES" sz="3200"/>
              <a:t>Alcalosis respiratoria.</a:t>
            </a:r>
          </a:p>
        </p:txBody>
      </p:sp>
    </p:spTree>
    <p:extLst>
      <p:ext uri="{BB962C8B-B14F-4D97-AF65-F5344CB8AC3E}">
        <p14:creationId xmlns:p14="http://schemas.microsoft.com/office/powerpoint/2010/main" val="3344304489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/>
          <p:cNvSpPr>
            <a:spLocks noGrp="1" noChangeArrowheads="1"/>
          </p:cNvSpPr>
          <p:nvPr>
            <p:ph type="title"/>
          </p:nvPr>
        </p:nvSpPr>
        <p:spPr>
          <a:xfrm>
            <a:off x="276039" y="2044931"/>
            <a:ext cx="11517031" cy="3693042"/>
          </a:xfrm>
        </p:spPr>
        <p:txBody>
          <a:bodyPr>
            <a:noAutofit/>
          </a:bodyPr>
          <a:lstStyle/>
          <a:p>
            <a:pPr algn="ctr">
              <a:spcBef>
                <a:spcPts val="11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7200" b="1" dirty="0"/>
              <a:t>FÓRMULAS DE APLICACIÓN EN EL ÁREA DE NEFROLOGÍA</a:t>
            </a:r>
            <a:r>
              <a:rPr lang="en-GB" altLang="es-ES" sz="7200" b="1" dirty="0" smtClean="0"/>
              <a:t>.</a:t>
            </a:r>
            <a:endParaRPr lang="en-GB" altLang="es-ES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12900471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1"/>
          <p:cNvSpPr>
            <a:spLocks noGrp="1" noChangeArrowheads="1"/>
          </p:cNvSpPr>
          <p:nvPr>
            <p:ph type="title"/>
          </p:nvPr>
        </p:nvSpPr>
        <p:spPr>
          <a:xfrm>
            <a:off x="2066925" y="285750"/>
            <a:ext cx="8243888" cy="13144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/>
              <a:t>DÉFICIT DE PROTEÍNAS</a:t>
            </a:r>
          </a:p>
        </p:txBody>
      </p:sp>
      <p:sp>
        <p:nvSpPr>
          <p:cNvPr id="17715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847850" y="2357438"/>
            <a:ext cx="8496300" cy="2095500"/>
          </a:xfrm>
        </p:spPr>
        <p:txBody>
          <a:bodyPr/>
          <a:lstStyle/>
          <a:p>
            <a:pPr algn="ctr">
              <a:spcBef>
                <a:spcPts val="9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Prot. Ideal – Prot. Real x Déficit de volumen Plasmático x 2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1992314" y="4143376"/>
            <a:ext cx="81359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en-GB" altLang="es-ES" sz="3200">
                <a:solidFill>
                  <a:srgbClr val="000000"/>
                </a:solidFill>
                <a:latin typeface="Calibri" panose="020F0502020204030204" pitchFamily="34" charset="0"/>
              </a:rPr>
              <a:t>Déficit de volumen Plasmático= ( 40 x Kg. )</a:t>
            </a:r>
            <a:r>
              <a:rPr lang="ar-SA" altLang="es-ES" sz="3200">
                <a:solidFill>
                  <a:srgbClr val="000000"/>
                </a:solidFill>
                <a:latin typeface="Calibri" panose="020F0502020204030204" pitchFamily="34" charset="0"/>
              </a:rPr>
              <a:t>‏</a:t>
            </a:r>
            <a:endParaRPr lang="en-GB" altLang="es-ES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952751" y="5127626"/>
            <a:ext cx="6480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</a:pPr>
            <a:r>
              <a:rPr lang="en-GB" altLang="es-ES" b="1">
                <a:solidFill>
                  <a:srgbClr val="000000"/>
                </a:solidFill>
                <a:latin typeface="Verdana" panose="020B0604030504040204" pitchFamily="34" charset="0"/>
              </a:rPr>
              <a:t>V.N. proteína sérica  6.0-8.0mg/L</a:t>
            </a:r>
          </a:p>
          <a:p>
            <a:pPr algn="ctr">
              <a:spcBef>
                <a:spcPts val="1500"/>
              </a:spcBef>
              <a:buSzPct val="100000"/>
            </a:pPr>
            <a:r>
              <a:rPr lang="en-GB" altLang="es-ES" b="1">
                <a:solidFill>
                  <a:srgbClr val="000000"/>
                </a:solidFill>
                <a:latin typeface="Verdana" panose="020B0604030504040204" pitchFamily="34" charset="0"/>
              </a:rPr>
              <a:t>proteína orina. máx. 150mg/24h.</a:t>
            </a:r>
            <a:r>
              <a:rPr lang="en-GB" altLang="es-ES">
                <a:solidFill>
                  <a:srgbClr val="000000"/>
                </a:solidFill>
                <a:latin typeface="Verdana" panose="020B060403050404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1476727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6429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/>
              <a:t>DÉFICIT DE HIERRO</a:t>
            </a:r>
          </a:p>
        </p:txBody>
      </p:sp>
      <p:sp>
        <p:nvSpPr>
          <p:cNvPr id="17920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919288" y="2349501"/>
            <a:ext cx="8229600" cy="2970213"/>
          </a:xfrm>
        </p:spPr>
        <p:txBody>
          <a:bodyPr/>
          <a:lstStyle/>
          <a:p>
            <a:pPr algn="ctr">
              <a:spcBef>
                <a:spcPts val="9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Hb. Ideal – Hb. Real x Kg. X 0.24 más depósito de hierro adulto.</a:t>
            </a:r>
          </a:p>
          <a:p>
            <a:pPr algn="ctr">
              <a:spcBef>
                <a:spcPts val="9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 Depósito de hierro(500mg.)</a:t>
            </a:r>
            <a:r>
              <a:rPr lang="ar-SA" altLang="es-ES" smtClean="0"/>
              <a:t>‏</a:t>
            </a:r>
            <a:endParaRPr lang="en-GB" altLang="es-ES" smtClean="0"/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2208214" y="4797426"/>
            <a:ext cx="7850187" cy="13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en-GB" altLang="es-ES" b="1">
                <a:solidFill>
                  <a:srgbClr val="000000"/>
                </a:solidFill>
                <a:latin typeface="Verdana" panose="020B0604030504040204" pitchFamily="34" charset="0"/>
              </a:rPr>
              <a:t>V.N= Suero 0.8-1.6mg/L (H)    </a:t>
            </a:r>
          </a:p>
          <a:p>
            <a:pPr>
              <a:spcBef>
                <a:spcPts val="1500"/>
              </a:spcBef>
              <a:buSzPct val="100000"/>
            </a:pPr>
            <a:r>
              <a:rPr lang="en-GB" altLang="es-ES" b="1">
                <a:solidFill>
                  <a:srgbClr val="000000"/>
                </a:solidFill>
                <a:latin typeface="Verdana" panose="020B0604030504040204" pitchFamily="34" charset="0"/>
              </a:rPr>
              <a:t>0.5-1.5mg/L (M)</a:t>
            </a:r>
            <a:r>
              <a:rPr lang="ar-SA" altLang="es-ES" b="1">
                <a:solidFill>
                  <a:srgbClr val="000000"/>
                </a:solidFill>
                <a:latin typeface="Verdana" panose="020B0604030504040204" pitchFamily="34" charset="0"/>
              </a:rPr>
              <a:t>‏</a:t>
            </a:r>
            <a:endParaRPr lang="en-GB" altLang="es-ES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ts val="1500"/>
              </a:spcBef>
              <a:buSzPct val="100000"/>
            </a:pPr>
            <a:r>
              <a:rPr lang="en-GB" altLang="es-ES" b="1">
                <a:solidFill>
                  <a:srgbClr val="000000"/>
                </a:solidFill>
                <a:latin typeface="Verdana" panose="020B0604030504040204" pitchFamily="34" charset="0"/>
              </a:rPr>
              <a:t>Orina 15-550mg/L</a:t>
            </a:r>
          </a:p>
        </p:txBody>
      </p:sp>
    </p:spTree>
    <p:extLst>
      <p:ext uri="{BB962C8B-B14F-4D97-AF65-F5344CB8AC3E}">
        <p14:creationId xmlns:p14="http://schemas.microsoft.com/office/powerpoint/2010/main" val="419949912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/>
          <p:cNvSpPr>
            <a:spLocks noGrp="1" noChangeArrowheads="1"/>
          </p:cNvSpPr>
          <p:nvPr>
            <p:ph type="title"/>
          </p:nvPr>
        </p:nvSpPr>
        <p:spPr>
          <a:xfrm>
            <a:off x="1952625" y="428625"/>
            <a:ext cx="8382000" cy="1143000"/>
          </a:xfrm>
        </p:spPr>
        <p:txBody>
          <a:bodyPr/>
          <a:lstStyle/>
          <a:p>
            <a:pPr>
              <a:buFont typeface="Bookman Old Style" panose="020506040505050202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DEPURACIÓN DE CREATININA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38375" y="1928814"/>
            <a:ext cx="7772400" cy="2166937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140 – Edad (Kg)</a:t>
            </a:r>
            <a:r>
              <a:rPr lang="ar-SA" altLang="es-ES" smtClean="0"/>
              <a:t>‏</a:t>
            </a: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Creatinina Sérica x 72</a:t>
            </a:r>
          </a:p>
        </p:txBody>
      </p:sp>
      <p:sp>
        <p:nvSpPr>
          <p:cNvPr id="181251" name="Line 3"/>
          <p:cNvSpPr>
            <a:spLocks noChangeShapeType="1"/>
          </p:cNvSpPr>
          <p:nvPr/>
        </p:nvSpPr>
        <p:spPr bwMode="auto">
          <a:xfrm>
            <a:off x="4114800" y="2413808"/>
            <a:ext cx="3886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3667125" y="4214814"/>
            <a:ext cx="53276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en-GB" altLang="es-ES" sz="3200">
                <a:solidFill>
                  <a:srgbClr val="000000"/>
                </a:solidFill>
                <a:latin typeface="Calibri" panose="020F0502020204030204" pitchFamily="34" charset="0"/>
              </a:rPr>
              <a:t>En hombres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792538" y="5229226"/>
            <a:ext cx="53276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en-GB" altLang="es-ES" sz="3200">
                <a:solidFill>
                  <a:srgbClr val="000000"/>
                </a:solidFill>
                <a:latin typeface="Calibri" panose="020F0502020204030204" pitchFamily="34" charset="0"/>
              </a:rPr>
              <a:t>V.N= 80 110</a:t>
            </a:r>
          </a:p>
        </p:txBody>
      </p:sp>
    </p:spTree>
    <p:extLst>
      <p:ext uri="{BB962C8B-B14F-4D97-AF65-F5344CB8AC3E}">
        <p14:creationId xmlns:p14="http://schemas.microsoft.com/office/powerpoint/2010/main" val="131726257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>
            <a:spLocks noGrp="1" noChangeArrowheads="1"/>
          </p:cNvSpPr>
          <p:nvPr>
            <p:ph type="title"/>
          </p:nvPr>
        </p:nvSpPr>
        <p:spPr>
          <a:xfrm>
            <a:off x="1952625" y="428625"/>
            <a:ext cx="8382000" cy="1143000"/>
          </a:xfrm>
        </p:spPr>
        <p:txBody>
          <a:bodyPr/>
          <a:lstStyle/>
          <a:p>
            <a:pPr>
              <a:buFont typeface="Bookman Old Style" panose="020506040505050202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DEPURACIÓN DE CREATININA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38375" y="1928814"/>
            <a:ext cx="7772400" cy="2166937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140 – Edad (Kg)</a:t>
            </a:r>
            <a:r>
              <a:rPr lang="ar-SA" altLang="es-ES" smtClean="0"/>
              <a:t>‏</a:t>
            </a: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72 x Creatinina Sérica 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Todo x 0.85</a:t>
            </a:r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auto">
          <a:xfrm>
            <a:off x="4181475" y="2447059"/>
            <a:ext cx="3886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3667125" y="4214814"/>
            <a:ext cx="53276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en-GB" altLang="es-ES" sz="3200">
                <a:solidFill>
                  <a:srgbClr val="000000"/>
                </a:solidFill>
                <a:latin typeface="Calibri" panose="020F0502020204030204" pitchFamily="34" charset="0"/>
              </a:rPr>
              <a:t>En mujeres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3792538" y="5229226"/>
            <a:ext cx="53276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en-GB" altLang="es-ES" sz="3200">
                <a:solidFill>
                  <a:srgbClr val="000000"/>
                </a:solidFill>
                <a:latin typeface="Calibri" panose="020F0502020204030204" pitchFamily="34" charset="0"/>
              </a:rPr>
              <a:t>V.N= 80 110</a:t>
            </a:r>
          </a:p>
        </p:txBody>
      </p:sp>
    </p:spTree>
    <p:extLst>
      <p:ext uri="{BB962C8B-B14F-4D97-AF65-F5344CB8AC3E}">
        <p14:creationId xmlns:p14="http://schemas.microsoft.com/office/powerpoint/2010/main" val="146457790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706439"/>
            <a:ext cx="9144000" cy="1508125"/>
          </a:xfrm>
        </p:spPr>
        <p:txBody>
          <a:bodyPr/>
          <a:lstStyle/>
          <a:p>
            <a:pPr>
              <a:buFont typeface="Bookman Old Style" panose="020506040505050202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DEPURACIÓN DE CREATININA EN 24H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981200" y="1768475"/>
            <a:ext cx="8229600" cy="4852988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  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 V x U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  P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V=  Volumen urinario en 24h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U=  Creatinina urinaria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P=  Creatinina sérica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</p:txBody>
      </p:sp>
      <p:sp>
        <p:nvSpPr>
          <p:cNvPr id="185347" name="Line 3"/>
          <p:cNvSpPr>
            <a:spLocks noChangeShapeType="1"/>
          </p:cNvSpPr>
          <p:nvPr/>
        </p:nvSpPr>
        <p:spPr bwMode="auto">
          <a:xfrm>
            <a:off x="5303838" y="3068639"/>
            <a:ext cx="1828800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7680326" y="2636839"/>
            <a:ext cx="298767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en-GB" altLang="es-ES" b="1">
                <a:solidFill>
                  <a:srgbClr val="000000"/>
                </a:solidFill>
                <a:latin typeface="Verdana" panose="020B0604030504040204" pitchFamily="34" charset="0"/>
              </a:rPr>
              <a:t>V.N. 80 120 ml</a:t>
            </a:r>
          </a:p>
        </p:txBody>
      </p:sp>
    </p:spTree>
    <p:extLst>
      <p:ext uri="{BB962C8B-B14F-4D97-AF65-F5344CB8AC3E}">
        <p14:creationId xmlns:p14="http://schemas.microsoft.com/office/powerpoint/2010/main" val="145870532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0" y="1073150"/>
            <a:ext cx="7772400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FÓRMULA DE LA SUPERFICIE CORPORAL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057400" y="3457576"/>
            <a:ext cx="7772400" cy="2632075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Peso (Kg) x 4 +7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Peso (Kg)+90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>
            <a:off x="3664700" y="4209473"/>
            <a:ext cx="467995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608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 Box 2"/>
          <p:cNvSpPr txBox="1">
            <a:spLocks noChangeArrowheads="1"/>
          </p:cNvSpPr>
          <p:nvPr/>
        </p:nvSpPr>
        <p:spPr bwMode="auto">
          <a:xfrm>
            <a:off x="2036764" y="330201"/>
            <a:ext cx="81184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4000" b="1">
                <a:latin typeface="Calibri" panose="020F0502020204030204" pitchFamily="34" charset="0"/>
                <a:cs typeface="Lucida Sans Unicode" panose="020B0602030504020204" pitchFamily="34" charset="0"/>
              </a:rPr>
              <a:t>FÍSICO – QUÍMICAS</a:t>
            </a:r>
          </a:p>
        </p:txBody>
      </p:sp>
      <p:pic>
        <p:nvPicPr>
          <p:cNvPr id="13314" name="Picture 2" descr="Cómo leer un examen de orin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35" y="1362076"/>
            <a:ext cx="68961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43978"/>
      </p:ext>
    </p:extLst>
  </p:cSld>
  <p:clrMapOvr>
    <a:masterClrMapping/>
  </p:clrMapOvr>
  <p:transition>
    <p:cover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0" y="1285876"/>
            <a:ext cx="8610600" cy="13128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BMI </a:t>
            </a:r>
            <a:br>
              <a:rPr lang="en-GB" altLang="es-ES" sz="4000" b="1"/>
            </a:br>
            <a:r>
              <a:rPr lang="en-GB" altLang="es-ES" sz="4000" b="1"/>
              <a:t>(ÍNDICE DE MASA CORPORAL)</a:t>
            </a:r>
            <a:r>
              <a:rPr lang="ar-SA" altLang="es-ES" sz="4000" i="1" u="sng">
                <a:cs typeface="Arial" panose="020B0604020202020204" pitchFamily="34" charset="0"/>
              </a:rPr>
              <a:t>‏</a:t>
            </a:r>
            <a:endParaRPr lang="en-GB" altLang="es-ES" sz="4000" i="1" u="sng"/>
          </a:p>
        </p:txBody>
      </p:sp>
      <p:sp>
        <p:nvSpPr>
          <p:cNvPr id="18944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133600" y="3429000"/>
            <a:ext cx="7772400" cy="3124200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Peso (Kg)</a:t>
            </a:r>
            <a:r>
              <a:rPr lang="ar-SA" altLang="es-ES" smtClean="0"/>
              <a:t>‏</a:t>
            </a: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(Talla) 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6743700" y="4437064"/>
            <a:ext cx="8382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en-GB" altLang="es-ES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89444" name="Line 4"/>
          <p:cNvSpPr>
            <a:spLocks noChangeShapeType="1"/>
          </p:cNvSpPr>
          <p:nvPr/>
        </p:nvSpPr>
        <p:spPr bwMode="auto">
          <a:xfrm>
            <a:off x="4872038" y="4365625"/>
            <a:ext cx="24384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4151313" y="5589589"/>
            <a:ext cx="439261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</a:pPr>
            <a:r>
              <a:rPr lang="en-GB" altLang="es-ES" b="1">
                <a:solidFill>
                  <a:srgbClr val="000000"/>
                </a:solidFill>
                <a:latin typeface="Verdana" panose="020B0604030504040204" pitchFamily="34" charset="0"/>
              </a:rPr>
              <a:t>V.N. 19 a 25</a:t>
            </a:r>
          </a:p>
        </p:txBody>
      </p:sp>
    </p:spTree>
    <p:extLst>
      <p:ext uri="{BB962C8B-B14F-4D97-AF65-F5344CB8AC3E}">
        <p14:creationId xmlns:p14="http://schemas.microsoft.com/office/powerpoint/2010/main" val="71234192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0" y="15240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CORRECCIÓN DEL SODIO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981200" y="3000376"/>
            <a:ext cx="8229600" cy="2849563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Na ideal </a:t>
            </a:r>
            <a:r>
              <a:rPr lang="en-GB" altLang="es-ES" b="1" smtClean="0"/>
              <a:t>– </a:t>
            </a:r>
            <a:r>
              <a:rPr lang="en-GB" altLang="es-ES" smtClean="0"/>
              <a:t>Na real </a:t>
            </a:r>
            <a:r>
              <a:rPr lang="en-GB" altLang="es-ES" b="1" smtClean="0"/>
              <a:t>x </a:t>
            </a:r>
            <a:r>
              <a:rPr lang="en-GB" altLang="es-ES" smtClean="0"/>
              <a:t>(Kg) </a:t>
            </a:r>
            <a:r>
              <a:rPr lang="en-GB" altLang="es-ES" b="1" smtClean="0"/>
              <a:t>x</a:t>
            </a:r>
            <a:r>
              <a:rPr lang="en-GB" altLang="es-ES" smtClean="0"/>
              <a:t> 0,6 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495551" y="5373688"/>
            <a:ext cx="417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3360738" y="4929189"/>
            <a:ext cx="5111750" cy="111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Verdana" panose="020B0604030504040204" pitchFamily="34" charset="0"/>
              <a:buNone/>
            </a:pPr>
            <a:r>
              <a:rPr lang="en-GB" altLang="es-ES" b="1">
                <a:solidFill>
                  <a:srgbClr val="000000"/>
                </a:solidFill>
                <a:latin typeface="Verdana" panose="020B0604030504040204" pitchFamily="34" charset="0"/>
              </a:rPr>
              <a:t>V.N= suero 135-145mmol/l</a:t>
            </a:r>
          </a:p>
          <a:p>
            <a:pPr>
              <a:buSzPct val="100000"/>
              <a:buFont typeface="Verdana" panose="020B0604030504040204" pitchFamily="34" charset="0"/>
              <a:buNone/>
            </a:pPr>
            <a:r>
              <a:rPr lang="en-GB" altLang="es-ES" b="1">
                <a:solidFill>
                  <a:srgbClr val="000000"/>
                </a:solidFill>
                <a:latin typeface="Verdana" panose="020B0604030504040204" pitchFamily="34" charset="0"/>
              </a:rPr>
              <a:t>         orina 100-300mmol/l</a:t>
            </a:r>
          </a:p>
          <a:p>
            <a:pPr>
              <a:spcBef>
                <a:spcPts val="1500"/>
              </a:spcBef>
              <a:buSzPct val="100000"/>
            </a:pPr>
            <a:endParaRPr lang="en-GB" altLang="es-ES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3870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2954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CORRECCIÓN DE POTASIO</a:t>
            </a:r>
          </a:p>
        </p:txBody>
      </p:sp>
      <p:sp>
        <p:nvSpPr>
          <p:cNvPr id="19353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981200" y="3192463"/>
            <a:ext cx="8229600" cy="2347912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K ideal </a:t>
            </a:r>
            <a:r>
              <a:rPr lang="en-GB" altLang="es-ES" b="1" smtClean="0"/>
              <a:t>– </a:t>
            </a:r>
            <a:r>
              <a:rPr lang="en-GB" altLang="es-ES" smtClean="0"/>
              <a:t>K real </a:t>
            </a:r>
            <a:r>
              <a:rPr lang="en-GB" altLang="es-ES" b="1" smtClean="0"/>
              <a:t>x </a:t>
            </a:r>
            <a:r>
              <a:rPr lang="en-GB" altLang="es-ES" smtClean="0"/>
              <a:t>(Kg) </a:t>
            </a:r>
            <a:r>
              <a:rPr lang="en-GB" altLang="es-ES" b="1" smtClean="0"/>
              <a:t>x</a:t>
            </a:r>
            <a:r>
              <a:rPr lang="en-GB" altLang="es-ES" smtClean="0"/>
              <a:t> 0,4 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2208214" y="5429251"/>
            <a:ext cx="45354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GB" altLang="es-ES">
                <a:solidFill>
                  <a:srgbClr val="000000"/>
                </a:solidFill>
                <a:latin typeface="Verdana" panose="020B0604030504040204" pitchFamily="34" charset="0"/>
              </a:rPr>
              <a:t>V.N= suero 3.5-5.5mmol/l</a:t>
            </a:r>
          </a:p>
          <a:p>
            <a:pPr>
              <a:spcBef>
                <a:spcPts val="1125"/>
              </a:spcBef>
              <a:buSzPct val="100000"/>
            </a:pPr>
            <a:r>
              <a:rPr lang="en-GB" altLang="es-ES">
                <a:solidFill>
                  <a:srgbClr val="000000"/>
                </a:solidFill>
                <a:latin typeface="Verdana" panose="020B0604030504040204" pitchFamily="34" charset="0"/>
              </a:rPr>
              <a:t>         orina 50-100mmol/l</a:t>
            </a:r>
          </a:p>
        </p:txBody>
      </p:sp>
    </p:spTree>
    <p:extLst>
      <p:ext uri="{BB962C8B-B14F-4D97-AF65-F5344CB8AC3E}">
        <p14:creationId xmlns:p14="http://schemas.microsoft.com/office/powerpoint/2010/main" val="107174624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1"/>
          <p:cNvSpPr>
            <a:spLocks noGrp="1" noChangeArrowheads="1"/>
          </p:cNvSpPr>
          <p:nvPr>
            <p:ph type="title"/>
          </p:nvPr>
        </p:nvSpPr>
        <p:spPr>
          <a:xfrm>
            <a:off x="1752600" y="1225550"/>
            <a:ext cx="8686800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CORRECCIÓN DE BICARBONATO</a:t>
            </a:r>
          </a:p>
        </p:txBody>
      </p:sp>
      <p:sp>
        <p:nvSpPr>
          <p:cNvPr id="19558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828800" y="3357564"/>
            <a:ext cx="8382000" cy="2835275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Bicarbonato ideal </a:t>
            </a:r>
            <a:r>
              <a:rPr lang="en-GB" altLang="es-ES" b="1" smtClean="0"/>
              <a:t>– </a:t>
            </a:r>
            <a:r>
              <a:rPr lang="en-GB" altLang="es-ES" smtClean="0"/>
              <a:t>Bicarbonato real </a:t>
            </a:r>
            <a:r>
              <a:rPr lang="en-GB" altLang="es-ES" b="1" smtClean="0"/>
              <a:t>x </a:t>
            </a:r>
            <a:r>
              <a:rPr lang="en-GB" altLang="es-ES" smtClean="0"/>
              <a:t>(Kg) </a:t>
            </a:r>
            <a:r>
              <a:rPr lang="en-GB" altLang="es-ES" b="1" smtClean="0"/>
              <a:t>x</a:t>
            </a:r>
            <a:r>
              <a:rPr lang="en-GB" altLang="es-ES" smtClean="0"/>
              <a:t> 0,6 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2495550" y="5516563"/>
            <a:ext cx="388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GB" altLang="es-ES">
                <a:solidFill>
                  <a:srgbClr val="000000"/>
                </a:solidFill>
                <a:latin typeface="Verdana" panose="020B0604030504040204" pitchFamily="34" charset="0"/>
              </a:rPr>
              <a:t>V.N= 20 más menos 2</a:t>
            </a:r>
          </a:p>
        </p:txBody>
      </p:sp>
    </p:spTree>
    <p:extLst>
      <p:ext uri="{BB962C8B-B14F-4D97-AF65-F5344CB8AC3E}">
        <p14:creationId xmlns:p14="http://schemas.microsoft.com/office/powerpoint/2010/main" val="314206022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585789"/>
            <a:ext cx="7772400" cy="21050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mtClean="0"/>
              <a:t/>
            </a:r>
            <a:br>
              <a:rPr lang="en-GB" altLang="es-ES" smtClean="0"/>
            </a:br>
            <a:r>
              <a:rPr lang="en-GB" altLang="es-ES" sz="4000" b="1"/>
              <a:t>CLEARANCE DE CREATININA 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981200" y="2941639"/>
            <a:ext cx="8229600" cy="3184525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Clearens obtenido x 1.73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Superficie corporal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</p:txBody>
      </p:sp>
      <p:sp>
        <p:nvSpPr>
          <p:cNvPr id="197635" name="Line 3"/>
          <p:cNvSpPr>
            <a:spLocks noChangeShapeType="1"/>
          </p:cNvSpPr>
          <p:nvPr/>
        </p:nvSpPr>
        <p:spPr bwMode="auto">
          <a:xfrm>
            <a:off x="3000376" y="3789363"/>
            <a:ext cx="6170613" cy="50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2135189" y="5805488"/>
            <a:ext cx="554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GB" altLang="es-ES">
                <a:solidFill>
                  <a:srgbClr val="000000"/>
                </a:solidFill>
                <a:latin typeface="Verdana" panose="020B0604030504040204" pitchFamily="34" charset="0"/>
              </a:rPr>
              <a:t>V.N= 80-120ml/min</a:t>
            </a:r>
          </a:p>
        </p:txBody>
      </p:sp>
    </p:spTree>
    <p:extLst>
      <p:ext uri="{BB962C8B-B14F-4D97-AF65-F5344CB8AC3E}">
        <p14:creationId xmlns:p14="http://schemas.microsoft.com/office/powerpoint/2010/main" val="243489383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8213" y="1125538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OSMOLARIDAD PLASMÁTICA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09800" y="2928938"/>
            <a:ext cx="7772400" cy="2819400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2Na + Glucosa   +     BUN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                18                   2.8          </a:t>
            </a:r>
          </a:p>
        </p:txBody>
      </p:sp>
      <p:sp>
        <p:nvSpPr>
          <p:cNvPr id="199683" name="Line 3"/>
          <p:cNvSpPr>
            <a:spLocks noChangeShapeType="1"/>
          </p:cNvSpPr>
          <p:nvPr/>
        </p:nvSpPr>
        <p:spPr bwMode="auto">
          <a:xfrm flipV="1">
            <a:off x="5151439" y="3395663"/>
            <a:ext cx="1558925" cy="3016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s-EC" altLang="es-ES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>
            <a:off x="7167563" y="3500439"/>
            <a:ext cx="1439862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2208214" y="5060951"/>
            <a:ext cx="39957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GB" altLang="es-ES">
                <a:solidFill>
                  <a:srgbClr val="000000"/>
                </a:solidFill>
                <a:latin typeface="Verdana" panose="020B0604030504040204" pitchFamily="34" charset="0"/>
              </a:rPr>
              <a:t>V.N= 285-295 </a:t>
            </a:r>
          </a:p>
          <a:p>
            <a:pPr>
              <a:spcBef>
                <a:spcPts val="1125"/>
              </a:spcBef>
              <a:buSzPct val="100000"/>
            </a:pPr>
            <a:r>
              <a:rPr lang="en-GB" altLang="es-ES">
                <a:solidFill>
                  <a:srgbClr val="000000"/>
                </a:solidFill>
                <a:latin typeface="Verdana" panose="020B0604030504040204" pitchFamily="34" charset="0"/>
              </a:rPr>
              <a:t>osmolaridad urinario: 400-800</a:t>
            </a:r>
          </a:p>
        </p:txBody>
      </p:sp>
    </p:spTree>
    <p:extLst>
      <p:ext uri="{BB962C8B-B14F-4D97-AF65-F5344CB8AC3E}">
        <p14:creationId xmlns:p14="http://schemas.microsoft.com/office/powerpoint/2010/main" val="377847346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Grp="1" noChangeArrowheads="1"/>
          </p:cNvSpPr>
          <p:nvPr>
            <p:ph type="title"/>
          </p:nvPr>
        </p:nvSpPr>
        <p:spPr>
          <a:xfrm>
            <a:off x="2063750" y="476250"/>
            <a:ext cx="7772400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BUN (nitrógeno uréico en sangre)</a:t>
            </a:r>
            <a:r>
              <a:rPr lang="ar-SA" altLang="es-ES" sz="4000" b="1">
                <a:cs typeface="Arial" panose="020B0604020202020204" pitchFamily="34" charset="0"/>
              </a:rPr>
              <a:t>‏</a:t>
            </a:r>
            <a:endParaRPr lang="en-GB" altLang="es-ES" sz="4000" b="1"/>
          </a:p>
        </p:txBody>
      </p:sp>
      <p:sp>
        <p:nvSpPr>
          <p:cNvPr id="201730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135188" y="1920875"/>
            <a:ext cx="7772400" cy="4179888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Urea 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2.14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ó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Urea x 0,45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>
            <a:off x="4921250" y="2438661"/>
            <a:ext cx="2057400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6860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377950"/>
            <a:ext cx="7772400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PROTEÍNAS EN ORINA DE 24h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981200" y="3695701"/>
            <a:ext cx="8229600" cy="2430463"/>
          </a:xfrm>
        </p:spPr>
        <p:txBody>
          <a:bodyPr/>
          <a:lstStyle/>
          <a:p>
            <a:pPr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Volumen urinario en 24h x Proteínas en 24h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                          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					              100</a:t>
            </a:r>
          </a:p>
        </p:txBody>
      </p:sp>
      <p:sp>
        <p:nvSpPr>
          <p:cNvPr id="203779" name="Line 3"/>
          <p:cNvSpPr>
            <a:spLocks noChangeShapeType="1"/>
          </p:cNvSpPr>
          <p:nvPr/>
        </p:nvSpPr>
        <p:spPr bwMode="auto">
          <a:xfrm>
            <a:off x="1981200" y="4440209"/>
            <a:ext cx="8415337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1926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1"/>
          <p:cNvSpPr>
            <a:spLocks noGrp="1" noChangeArrowheads="1"/>
          </p:cNvSpPr>
          <p:nvPr>
            <p:ph type="title"/>
          </p:nvPr>
        </p:nvSpPr>
        <p:spPr>
          <a:xfrm>
            <a:off x="2024063" y="785813"/>
            <a:ext cx="8305800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FRACCIÓN DE EXCRESIÓN DE SODIO 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752600" y="2857501"/>
            <a:ext cx="7772400" cy="2790825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(Na urinario x Creatinina plasmática)</a:t>
            </a:r>
            <a:r>
              <a:rPr lang="ar-SA" altLang="es-ES" smtClean="0"/>
              <a:t>‏</a:t>
            </a: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(Na plasmática x Creatinina urinaria)</a:t>
            </a:r>
            <a:r>
              <a:rPr lang="ar-SA" altLang="es-ES" smtClean="0"/>
              <a:t>‏</a:t>
            </a:r>
            <a:endParaRPr lang="en-GB" altLang="es-ES" smtClean="0"/>
          </a:p>
        </p:txBody>
      </p:sp>
      <p:sp>
        <p:nvSpPr>
          <p:cNvPr id="205827" name="Line 3"/>
          <p:cNvSpPr>
            <a:spLocks noChangeShapeType="1"/>
          </p:cNvSpPr>
          <p:nvPr/>
        </p:nvSpPr>
        <p:spPr bwMode="auto">
          <a:xfrm>
            <a:off x="1752600" y="3617941"/>
            <a:ext cx="7848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9625013" y="3716339"/>
            <a:ext cx="1295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en-GB" altLang="es-ES">
                <a:solidFill>
                  <a:srgbClr val="000000"/>
                </a:solidFill>
                <a:latin typeface="Calibri" panose="020F0502020204030204" pitchFamily="34" charset="0"/>
              </a:rPr>
              <a:t>X 100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2135189" y="5734050"/>
            <a:ext cx="81375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GB" altLang="es-ES">
                <a:solidFill>
                  <a:srgbClr val="000000"/>
                </a:solidFill>
                <a:latin typeface="Verdana" panose="020B0604030504040204" pitchFamily="34" charset="0"/>
              </a:rPr>
              <a:t>Una fracción excretada de sodio inferior a 1%= azoemia prerrenal, valor superior a 3% necrosis tubular,</a:t>
            </a:r>
          </a:p>
        </p:txBody>
      </p:sp>
    </p:spTree>
    <p:extLst>
      <p:ext uri="{BB962C8B-B14F-4D97-AF65-F5344CB8AC3E}">
        <p14:creationId xmlns:p14="http://schemas.microsoft.com/office/powerpoint/2010/main" val="202716465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79650" y="981075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ÍNDICE DE FALLA RENAL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981200" y="3192464"/>
            <a:ext cx="8229600" cy="2346325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Na urinario x Creatinina plasmática </a:t>
            </a:r>
            <a:r>
              <a:rPr lang="es-EC" altLang="en-GB" smtClean="0"/>
              <a:t>x 100</a:t>
            </a:r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 Creatinina urinaria</a:t>
            </a:r>
          </a:p>
        </p:txBody>
      </p:sp>
      <p:sp>
        <p:nvSpPr>
          <p:cNvPr id="207875" name="Line 3"/>
          <p:cNvSpPr>
            <a:spLocks noChangeShapeType="1"/>
          </p:cNvSpPr>
          <p:nvPr/>
        </p:nvSpPr>
        <p:spPr bwMode="auto">
          <a:xfrm>
            <a:off x="2279650" y="3933825"/>
            <a:ext cx="7488238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63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ext Box 2"/>
          <p:cNvSpPr txBox="1">
            <a:spLocks noChangeArrowheads="1"/>
          </p:cNvSpPr>
          <p:nvPr/>
        </p:nvSpPr>
        <p:spPr bwMode="auto">
          <a:xfrm>
            <a:off x="2036764" y="330201"/>
            <a:ext cx="81184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4400" b="1">
                <a:latin typeface="Calibri" panose="020F0502020204030204" pitchFamily="34" charset="0"/>
                <a:cs typeface="Lucida Sans Unicode" panose="020B0602030504020204" pitchFamily="34" charset="0"/>
              </a:rPr>
              <a:t> </a:t>
            </a:r>
            <a:r>
              <a:rPr lang="en-GB" altLang="es-ES" sz="4000" b="1">
                <a:latin typeface="Calibri" panose="020F0502020204030204" pitchFamily="34" charset="0"/>
                <a:cs typeface="Lucida Sans Unicode" panose="020B0602030504020204" pitchFamily="34" charset="0"/>
              </a:rPr>
              <a:t>ANÁLISIS QUÍMICO</a:t>
            </a:r>
          </a:p>
        </p:txBody>
      </p:sp>
      <p:pic>
        <p:nvPicPr>
          <p:cNvPr id="12290" name="Picture 2" descr="Qué revela un análisis de orina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57" y="1262323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06411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4478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ANIÓN GAP</a:t>
            </a:r>
          </a:p>
        </p:txBody>
      </p:sp>
      <p:sp>
        <p:nvSpPr>
          <p:cNvPr id="20992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00" y="3379788"/>
            <a:ext cx="7772400" cy="1935162"/>
          </a:xfrm>
        </p:spPr>
        <p:txBody>
          <a:bodyPr/>
          <a:lstStyle/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Na </a:t>
            </a:r>
            <a:r>
              <a:rPr lang="en-GB" altLang="es-ES" b="1" smtClean="0"/>
              <a:t>– (</a:t>
            </a:r>
            <a:r>
              <a:rPr lang="en-GB" altLang="es-ES" smtClean="0"/>
              <a:t> Bicarbonato </a:t>
            </a:r>
            <a:r>
              <a:rPr lang="en-GB" altLang="es-ES" b="1" smtClean="0"/>
              <a:t>+</a:t>
            </a:r>
            <a:r>
              <a:rPr lang="en-GB" altLang="es-ES" smtClean="0"/>
              <a:t> Cl </a:t>
            </a:r>
            <a:r>
              <a:rPr lang="en-GB" altLang="es-ES" b="1" smtClean="0"/>
              <a:t>)</a:t>
            </a:r>
            <a:r>
              <a:rPr lang="ar-SA" altLang="es-ES" b="1" smtClean="0"/>
              <a:t>‏</a:t>
            </a:r>
            <a:endParaRPr lang="en-GB" altLang="es-ES" b="1" smtClean="0"/>
          </a:p>
          <a:p>
            <a:pPr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b="1" smtClean="0"/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2135189" y="5286375"/>
            <a:ext cx="410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GB" altLang="es-ES">
                <a:solidFill>
                  <a:srgbClr val="000000"/>
                </a:solidFill>
                <a:latin typeface="Verdana" panose="020B0604030504040204" pitchFamily="34" charset="0"/>
              </a:rPr>
              <a:t>V.N= 8-16 mmol/l.</a:t>
            </a:r>
          </a:p>
        </p:txBody>
      </p:sp>
    </p:spTree>
    <p:extLst>
      <p:ext uri="{BB962C8B-B14F-4D97-AF65-F5344CB8AC3E}">
        <p14:creationId xmlns:p14="http://schemas.microsoft.com/office/powerpoint/2010/main" val="161101183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Text Box 2"/>
          <p:cNvSpPr txBox="1">
            <a:spLocks noChangeArrowheads="1"/>
          </p:cNvSpPr>
          <p:nvPr/>
        </p:nvSpPr>
        <p:spPr bwMode="auto">
          <a:xfrm>
            <a:off x="2036764" y="214313"/>
            <a:ext cx="81184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4000" b="1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IMAGENOLOGíA</a:t>
            </a:r>
          </a:p>
        </p:txBody>
      </p:sp>
      <p:sp>
        <p:nvSpPr>
          <p:cNvPr id="257026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000125"/>
            <a:ext cx="8147050" cy="1150938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 algn="just" defTabSz="449263"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3200"/>
              <a:t>Sirve para evaluar: silueta  cardiaca, campos pulmonares, riñones, pelvis renal, ureteres y vejiga.</a:t>
            </a:r>
          </a:p>
        </p:txBody>
      </p:sp>
      <p:graphicFrame>
        <p:nvGraphicFramePr>
          <p:cNvPr id="257027" name="Object 4"/>
          <p:cNvGraphicFramePr>
            <a:graphicFrameLocks/>
          </p:cNvGraphicFramePr>
          <p:nvPr/>
        </p:nvGraphicFramePr>
        <p:xfrm>
          <a:off x="6672263" y="2312988"/>
          <a:ext cx="3046412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5" imgW="1905266" imgH="2486372" progId="">
                  <p:embed/>
                </p:oleObj>
              </mc:Choice>
              <mc:Fallback>
                <p:oleObj r:id="rId5" imgW="1905266" imgH="248637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2312988"/>
                        <a:ext cx="3046412" cy="397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7028" name="Picture 5" descr="normal_iv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4" y="2327276"/>
            <a:ext cx="26765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99104"/>
      </p:ext>
    </p:extLst>
  </p:cSld>
  <p:clrMapOvr>
    <a:masterClrMapping/>
  </p:clrMapOvr>
  <p:transition spd="slow">
    <p:strips dir="ru"/>
    <p:sndAc>
      <p:stSnd>
        <p:snd r:embed="rId4" name="breeze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214314"/>
            <a:ext cx="8229600" cy="2928937"/>
          </a:xfrm>
          <a:ln>
            <a:miter/>
          </a:ln>
        </p:spPr>
        <p:txBody>
          <a:bodyPr vert="horz" lIns="90000" tIns="46800" rIns="90000" bIns="46800" rtlCol="0" anchor="ctr">
            <a:normAutofit/>
          </a:bodyPr>
          <a:lstStyle/>
          <a:p>
            <a:pPr marL="325438" indent="-325438" algn="just"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600" b="1"/>
              <a:t>RX SIMPLE DE ABDOMEN.-</a:t>
            </a:r>
            <a:r>
              <a:rPr lang="en-GB" altLang="en-US" sz="3200" b="1"/>
              <a:t> </a:t>
            </a:r>
            <a:r>
              <a:rPr lang="en-GB" altLang="en-US" sz="3200"/>
              <a:t>para evaluar tamaño renal, calcificaciones o cálculos.</a:t>
            </a:r>
            <a:br>
              <a:rPr lang="en-GB" altLang="en-US" sz="3200"/>
            </a:br>
            <a:r>
              <a:rPr lang="en-GB" altLang="en-US" sz="3600" b="1"/>
              <a:t>TOMOGRAFÍA LINEAL RENAL.-</a:t>
            </a:r>
            <a:r>
              <a:rPr lang="en-GB" altLang="en-US" sz="3200" b="1"/>
              <a:t> </a:t>
            </a:r>
            <a:r>
              <a:rPr lang="en-GB" altLang="en-US" sz="3200"/>
              <a:t>nos delimita la silueta renal y calcificaciones .</a:t>
            </a:r>
          </a:p>
        </p:txBody>
      </p:sp>
      <p:pic>
        <p:nvPicPr>
          <p:cNvPr id="259074" name="Picture 4" descr="untitle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143251"/>
            <a:ext cx="81788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278254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2"/>
          <p:cNvSpPr>
            <a:spLocks noGrp="1" noChangeArrowheads="1"/>
          </p:cNvSpPr>
          <p:nvPr>
            <p:ph type="title"/>
          </p:nvPr>
        </p:nvSpPr>
        <p:spPr>
          <a:xfrm>
            <a:off x="2062164" y="476251"/>
            <a:ext cx="4319587" cy="5095875"/>
          </a:xfrm>
        </p:spPr>
        <p:txBody>
          <a:bodyPr vert="horz" lIns="90000" tIns="46800" rIns="90000" bIns="46800" rtlCol="0" anchor="ctr">
            <a:normAutofit/>
          </a:bodyPr>
          <a:lstStyle/>
          <a:p>
            <a:pPr marL="174625" indent="-174625" algn="just" defTabSz="449263">
              <a:spcBef>
                <a:spcPts val="7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4000" b="1"/>
              <a:t>UROGRAMA EXCRETOR</a:t>
            </a:r>
            <a:br>
              <a:rPr lang="en-GB" altLang="es-ES" sz="4000" b="1"/>
            </a:br>
            <a:r>
              <a:rPr lang="en-GB" altLang="es-ES" b="1" smtClean="0">
                <a:latin typeface="Footlight MT Light" panose="0204060206030A020304" pitchFamily="18" charset="0"/>
              </a:rPr>
              <a:t/>
            </a:r>
            <a:br>
              <a:rPr lang="en-GB" altLang="es-ES" b="1" smtClean="0">
                <a:latin typeface="Footlight MT Light" panose="0204060206030A020304" pitchFamily="18" charset="0"/>
              </a:rPr>
            </a:br>
            <a:r>
              <a:rPr lang="en-GB" altLang="es-ES" smtClean="0"/>
              <a:t>Debe realizarse con función renal normal hasta 2 de creatinina.</a:t>
            </a:r>
          </a:p>
        </p:txBody>
      </p:sp>
      <p:graphicFrame>
        <p:nvGraphicFramePr>
          <p:cNvPr id="261122" name="Object 3"/>
          <p:cNvGraphicFramePr>
            <a:graphicFrameLocks/>
          </p:cNvGraphicFramePr>
          <p:nvPr/>
        </p:nvGraphicFramePr>
        <p:xfrm>
          <a:off x="7072314" y="836613"/>
          <a:ext cx="3140075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5" imgW="1619476" imgH="3524742" progId="">
                  <p:embed/>
                </p:oleObj>
              </mc:Choice>
              <mc:Fallback>
                <p:oleObj r:id="rId5" imgW="1619476" imgH="352474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4" y="836613"/>
                        <a:ext cx="3140075" cy="516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213820"/>
      </p:ext>
    </p:extLst>
  </p:cSld>
  <p:clrMapOvr>
    <a:masterClrMapping/>
  </p:clrMapOvr>
  <p:transition spd="slow">
    <p:strips dir="ru"/>
    <p:sndAc>
      <p:stSnd>
        <p:snd r:embed="rId4" name="breeze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3376"/>
            <a:ext cx="8147050" cy="1800225"/>
          </a:xfrm>
          <a:ln>
            <a:miter/>
          </a:ln>
        </p:spPr>
        <p:txBody>
          <a:bodyPr vert="horz" lIns="90000" tIns="46800" rIns="90000" bIns="46800" rtlCol="0" anchor="ctr">
            <a:normAutofit fontScale="90000"/>
          </a:bodyPr>
          <a:lstStyle/>
          <a:p>
            <a:pPr algn="just" defTabSz="449263">
              <a:spcBef>
                <a:spcPts val="7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4000" b="1"/>
              <a:t>PIELOGRAFÍA RETRÓGRADA</a:t>
            </a:r>
            <a:br>
              <a:rPr lang="en-GB" altLang="en-US" sz="4000" b="1"/>
            </a:br>
            <a:r>
              <a:rPr lang="en-GB" altLang="en-US" sz="3200"/>
              <a:t>Evalúa tumores uroepiteliales, define lesiones ureterales obstructivas de causa no aclarada.</a:t>
            </a:r>
            <a:endParaRPr lang="es-ES" altLang="es-ES" sz="3200"/>
          </a:p>
        </p:txBody>
      </p:sp>
      <p:graphicFrame>
        <p:nvGraphicFramePr>
          <p:cNvPr id="263170" name="Object 3"/>
          <p:cNvGraphicFramePr>
            <a:graphicFrameLocks/>
          </p:cNvGraphicFramePr>
          <p:nvPr/>
        </p:nvGraphicFramePr>
        <p:xfrm>
          <a:off x="4440239" y="2133600"/>
          <a:ext cx="3328987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5" imgW="1905266" imgH="2285714" progId="">
                  <p:embed/>
                </p:oleObj>
              </mc:Choice>
              <mc:Fallback>
                <p:oleObj r:id="rId5" imgW="1905266" imgH="228571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9" y="2133600"/>
                        <a:ext cx="3328987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259622"/>
      </p:ext>
    </p:extLst>
  </p:cSld>
  <p:clrMapOvr>
    <a:masterClrMapping/>
  </p:clrMapOvr>
  <p:transition spd="slow">
    <p:strips dir="ru"/>
    <p:sndAc>
      <p:stSnd>
        <p:snd r:embed="rId4" name="breeze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76250"/>
            <a:ext cx="8147050" cy="2592388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 algn="just" defTabSz="449263">
              <a:spcBef>
                <a:spcPts val="7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4000" b="1"/>
              <a:t>ECOGRAFÍA RENAL</a:t>
            </a:r>
            <a:r>
              <a:rPr lang="en-GB" altLang="es-ES" sz="1000" b="1">
                <a:latin typeface="Footlight MT Light" panose="0204060206030A020304" pitchFamily="18" charset="0"/>
              </a:rPr>
              <a:t/>
            </a:r>
            <a:br>
              <a:rPr lang="en-GB" altLang="es-ES" sz="1000" b="1">
                <a:latin typeface="Footlight MT Light" panose="0204060206030A020304" pitchFamily="18" charset="0"/>
              </a:rPr>
            </a:br>
            <a:r>
              <a:rPr lang="en-GB" altLang="es-ES" smtClean="0"/>
              <a:t>Evalúa tamaño renal, presencia de masas, diagnostica obstrucción, y delinea procesos peri renales, relación corteza – médula del riñón.</a:t>
            </a:r>
          </a:p>
        </p:txBody>
      </p:sp>
      <p:graphicFrame>
        <p:nvGraphicFramePr>
          <p:cNvPr id="265218" name="Object 3"/>
          <p:cNvGraphicFramePr>
            <a:graphicFrameLocks/>
          </p:cNvGraphicFramePr>
          <p:nvPr/>
        </p:nvGraphicFramePr>
        <p:xfrm>
          <a:off x="6383339" y="3284538"/>
          <a:ext cx="4033837" cy="323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r:id="rId5" imgW="5714286" imgH="3742857" progId="">
                  <p:embed/>
                </p:oleObj>
              </mc:Choice>
              <mc:Fallback>
                <p:oleObj r:id="rId5" imgW="5714286" imgH="3742857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168"/>
                      <a:stretch>
                        <a:fillRect/>
                      </a:stretch>
                    </p:blipFill>
                    <p:spPr bwMode="auto">
                      <a:xfrm>
                        <a:off x="6383339" y="3284538"/>
                        <a:ext cx="4033837" cy="323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5219" name="Group 4"/>
          <p:cNvGrpSpPr>
            <a:grpSpLocks/>
          </p:cNvGrpSpPr>
          <p:nvPr/>
        </p:nvGrpSpPr>
        <p:grpSpPr bwMode="auto">
          <a:xfrm>
            <a:off x="2063750" y="3573464"/>
            <a:ext cx="4032250" cy="3241675"/>
            <a:chOff x="1474" y="935"/>
            <a:chExt cx="3583" cy="3211"/>
          </a:xfrm>
        </p:grpSpPr>
        <p:pic>
          <p:nvPicPr>
            <p:cNvPr id="265220" name="Picture 5" descr="ECO_normal_blad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3"/>
            <a:stretch>
              <a:fillRect/>
            </a:stretch>
          </p:blipFill>
          <p:spPr bwMode="auto">
            <a:xfrm>
              <a:off x="1474" y="935"/>
              <a:ext cx="3493" cy="3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486" name="Text Box 6"/>
            <p:cNvSpPr txBox="1">
              <a:spLocks noChangeArrowheads="1"/>
            </p:cNvSpPr>
            <p:nvPr/>
          </p:nvSpPr>
          <p:spPr bwMode="auto">
            <a:xfrm>
              <a:off x="3377" y="976"/>
              <a:ext cx="1680" cy="30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alt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SimSun" panose="02010600030101010101" pitchFamily="2" charset="-122"/>
                </a:rPr>
                <a:t>ECO normal de vejiga</a:t>
              </a:r>
              <a:endParaRPr lang="es-ES" alt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55838"/>
      </p:ext>
    </p:extLst>
  </p:cSld>
  <p:clrMapOvr>
    <a:masterClrMapping/>
  </p:clrMapOvr>
  <p:transition spd="slow">
    <p:strips dir="ru"/>
    <p:sndAc>
      <p:stSnd>
        <p:snd r:embed="rId4" name="breeze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638" y="836613"/>
            <a:ext cx="7859712" cy="50927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 marL="325438" indent="-325438" algn="just" defTabSz="449263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3600" b="1"/>
              <a:t>ECO DOP</a:t>
            </a:r>
            <a:r>
              <a:rPr lang="es-EC" altLang="en-GB" sz="3600" b="1"/>
              <a:t>P</a:t>
            </a:r>
            <a:r>
              <a:rPr lang="en-GB" altLang="es-ES" sz="3600" b="1"/>
              <a:t>LER.- </a:t>
            </a:r>
            <a:r>
              <a:rPr lang="en-GB" altLang="es-ES" sz="3600"/>
              <a:t>Evalúa el flujo sanguíneo de la arteria renal. Detecta estenosis de la arteria renal y rechazo de transplante renal.</a:t>
            </a:r>
            <a:br>
              <a:rPr lang="en-GB" altLang="es-ES" sz="3600"/>
            </a:br>
            <a:r>
              <a:rPr lang="en-GB" altLang="es-ES" sz="3600"/>
              <a:t/>
            </a:r>
            <a:br>
              <a:rPr lang="en-GB" altLang="es-ES" sz="3600"/>
            </a:br>
            <a:r>
              <a:rPr lang="en-GB" altLang="es-ES" sz="3600" b="1"/>
              <a:t>TOMOGRAFÍA AXIAL COMPUTARIZADA.-</a:t>
            </a:r>
            <a:r>
              <a:rPr lang="en-GB" altLang="es-ES" sz="3600"/>
              <a:t>Proporciona cortes topográficos de los órganos y de los sectores de órganos en estudio.</a:t>
            </a:r>
          </a:p>
        </p:txBody>
      </p:sp>
    </p:spTree>
    <p:extLst>
      <p:ext uri="{BB962C8B-B14F-4D97-AF65-F5344CB8AC3E}">
        <p14:creationId xmlns:p14="http://schemas.microsoft.com/office/powerpoint/2010/main" val="3009880301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415926"/>
            <a:ext cx="8075613" cy="1141413"/>
          </a:xfrm>
        </p:spPr>
        <p:txBody>
          <a:bodyPr vert="horz" lIns="90000" tIns="46800" rIns="90000" bIns="46800" rtlCol="0" anchor="ctr">
            <a:normAutofit/>
          </a:bodyPr>
          <a:lstStyle/>
          <a:p>
            <a:pPr algn="just" defTabSz="449263">
              <a:spcBef>
                <a:spcPts val="700"/>
              </a:spcBef>
              <a:buClr>
                <a:schemeClr val="accent1"/>
              </a:buClr>
              <a:buSzPct val="6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4000" b="1"/>
              <a:t>RESONANCIA MAGNÉTICA</a:t>
            </a:r>
            <a:br>
              <a:rPr lang="en-GB" altLang="es-ES" sz="4000" b="1"/>
            </a:br>
            <a:endParaRPr lang="en-GB" altLang="es-ES" smtClean="0">
              <a:latin typeface="Footlight MT Light" panose="0204060206030A020304" pitchFamily="18" charset="0"/>
            </a:endParaRPr>
          </a:p>
        </p:txBody>
      </p:sp>
      <p:graphicFrame>
        <p:nvGraphicFramePr>
          <p:cNvPr id="269314" name="Object 3"/>
          <p:cNvGraphicFramePr>
            <a:graphicFrameLocks/>
          </p:cNvGraphicFramePr>
          <p:nvPr/>
        </p:nvGraphicFramePr>
        <p:xfrm>
          <a:off x="6381750" y="1643063"/>
          <a:ext cx="3557588" cy="435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5" imgW="3333333" imgH="3591426" progId="">
                  <p:embed/>
                </p:oleObj>
              </mc:Choice>
              <mc:Fallback>
                <p:oleObj r:id="rId5" imgW="3333333" imgH="3591426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1643063"/>
                        <a:ext cx="3557588" cy="435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15" name="4 CuadroTexto"/>
          <p:cNvSpPr txBox="1">
            <a:spLocks noChangeArrowheads="1"/>
          </p:cNvSpPr>
          <p:nvPr/>
        </p:nvSpPr>
        <p:spPr bwMode="auto">
          <a:xfrm>
            <a:off x="2238376" y="1500188"/>
            <a:ext cx="3571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s-ES" sz="3200"/>
              <a:t>Evalúa quistes renales. </a:t>
            </a:r>
            <a:endParaRPr lang="es-ES" altLang="es-ES" sz="3200"/>
          </a:p>
        </p:txBody>
      </p:sp>
    </p:spTree>
    <p:extLst>
      <p:ext uri="{BB962C8B-B14F-4D97-AF65-F5344CB8AC3E}">
        <p14:creationId xmlns:p14="http://schemas.microsoft.com/office/powerpoint/2010/main" val="784906037"/>
      </p:ext>
    </p:extLst>
  </p:cSld>
  <p:clrMapOvr>
    <a:masterClrMapping/>
  </p:clrMapOvr>
  <p:transition spd="slow">
    <p:strips dir="ru"/>
    <p:sndAc>
      <p:stSnd>
        <p:snd r:embed="rId4" name="breeze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714376"/>
            <a:ext cx="8229600" cy="4525963"/>
          </a:xfrm>
        </p:spPr>
        <p:txBody>
          <a:bodyPr vert="horz" lIns="90000" tIns="46800" rIns="90000" bIns="46800" rtlCol="0" anchor="ctr">
            <a:normAutofit/>
          </a:bodyPr>
          <a:lstStyle/>
          <a:p>
            <a:pPr marL="325438" indent="-325438" algn="just" defTabSz="449263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3600" b="1"/>
              <a:t>RENOGRAFÍA</a:t>
            </a:r>
            <a:r>
              <a:rPr lang="en-GB" altLang="es-ES" sz="3600"/>
              <a:t>.- </a:t>
            </a:r>
            <a:r>
              <a:rPr lang="en-GB" altLang="es-ES" smtClean="0"/>
              <a:t>evalúa el tiempo y la intensidad de la perfusión renal y define en forma clara la localización, tamaño y características morfológicas del riñón.</a:t>
            </a:r>
            <a:br>
              <a:rPr lang="en-GB" altLang="es-ES" smtClean="0"/>
            </a:br>
            <a:endParaRPr lang="en-GB" altLang="es-ES" smtClean="0"/>
          </a:p>
        </p:txBody>
      </p:sp>
    </p:spTree>
    <p:extLst>
      <p:ext uri="{BB962C8B-B14F-4D97-AF65-F5344CB8AC3E}">
        <p14:creationId xmlns:p14="http://schemas.microsoft.com/office/powerpoint/2010/main" val="1712583149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95501" y="2571750"/>
            <a:ext cx="8215313" cy="1570038"/>
          </a:xfrm>
          <a:prstGeom prst="rect">
            <a:avLst/>
          </a:prstGeom>
        </p:spPr>
        <p:txBody>
          <a:bodyPr>
            <a:spAutoFit/>
          </a:bodyPr>
          <a:lstStyle>
            <a:lvl1pPr marL="325438" indent="-325438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GB" altLang="en-US" sz="3200" b="1">
                <a:latin typeface="Calibri" panose="020F0502020204030204" pitchFamily="34" charset="0"/>
                <a:ea typeface="SimSun" panose="02010600030101010101" pitchFamily="2" charset="-122"/>
              </a:rPr>
              <a:t>GAMAGRAFÍA RENAL.- </a:t>
            </a:r>
            <a:r>
              <a:rPr lang="en-GB" altLang="en-US" sz="3200">
                <a:latin typeface="Calibri" panose="020F0502020204030204" pitchFamily="34" charset="0"/>
                <a:ea typeface="SimSun" panose="02010600030101010101" pitchFamily="2" charset="-122"/>
              </a:rPr>
              <a:t>estudia la localización de riñones ectópicos anomalías congénitas (riñón en herradura, riñones poliquísticos). </a:t>
            </a:r>
            <a:endParaRPr lang="es-ES" altLang="es-ES" sz="3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7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462" y="127549"/>
            <a:ext cx="10864734" cy="4070378"/>
          </a:xfrm>
          <a:ln>
            <a:miter/>
          </a:ln>
        </p:spPr>
        <p:txBody>
          <a:bodyPr vert="horz" lIns="90000" tIns="46800" rIns="90000" bIns="46800" rtlCol="0" anchor="ctr">
            <a:normAutofit/>
          </a:bodyPr>
          <a:lstStyle/>
          <a:p>
            <a:pPr marL="325438" indent="-325438" algn="l" defTabSz="449263">
              <a:spcBef>
                <a:spcPct val="20000"/>
              </a:spcBef>
              <a:buClr>
                <a:schemeClr val="accent1"/>
              </a:buClr>
              <a:buSzPct val="65000"/>
              <a:buFont typeface="Arial" panose="020B0604020202020204" pitchFamily="34" charset="0"/>
              <a:buChar char="-"/>
              <a:tabLst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2623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en-US" sz="3200" b="1" dirty="0" err="1"/>
              <a:t>Glucosuria</a:t>
            </a:r>
            <a:r>
              <a:rPr lang="en-GB" altLang="en-US" sz="3200" b="1" dirty="0"/>
              <a:t>: 	</a:t>
            </a:r>
            <a:r>
              <a:rPr lang="en-GB" altLang="en-US" sz="3200" b="1" dirty="0" err="1"/>
              <a:t>negativo</a:t>
            </a:r>
            <a:r>
              <a:rPr lang="en-GB" altLang="en-US" sz="3200" b="1" dirty="0"/>
              <a:t> y </a:t>
            </a:r>
            <a:r>
              <a:rPr lang="en-GB" altLang="en-US" sz="3200" b="1" dirty="0" err="1"/>
              <a:t>positivo</a:t>
            </a:r>
            <a:r>
              <a:rPr lang="en-GB" altLang="en-US" sz="3200" b="1" dirty="0"/>
              <a:t> (diabetes</a:t>
            </a:r>
            <a:r>
              <a:rPr lang="en-GB" altLang="en-US" sz="3200" b="1" dirty="0" smtClean="0"/>
              <a:t>).</a:t>
            </a:r>
            <a:br>
              <a:rPr lang="en-GB" altLang="en-US" sz="3200" b="1" dirty="0" smtClean="0"/>
            </a:br>
            <a:r>
              <a:rPr lang="en-GB" altLang="en-US" sz="3200" b="1" dirty="0"/>
              <a:t/>
            </a:r>
            <a:br>
              <a:rPr lang="en-GB" altLang="en-US" sz="3200" b="1" dirty="0"/>
            </a:br>
            <a:r>
              <a:rPr lang="en-GB" altLang="en-US" sz="3200" b="1" dirty="0" err="1"/>
              <a:t>Proteínas</a:t>
            </a:r>
            <a:r>
              <a:rPr lang="en-GB" altLang="en-US" sz="3200" dirty="0"/>
              <a:t> .- </a:t>
            </a:r>
            <a:r>
              <a:rPr lang="en-GB" altLang="en-US" sz="3200" dirty="0" err="1"/>
              <a:t>aumentan</a:t>
            </a:r>
            <a:r>
              <a:rPr lang="en-GB" altLang="en-US" sz="3200" dirty="0"/>
              <a:t> en los </a:t>
            </a:r>
            <a:r>
              <a:rPr lang="en-GB" altLang="en-US" sz="3200" dirty="0" err="1"/>
              <a:t>estados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febriles</a:t>
            </a:r>
            <a:r>
              <a:rPr lang="en-GB" altLang="en-US" sz="3200" dirty="0"/>
              <a:t>, en el </a:t>
            </a:r>
            <a:r>
              <a:rPr lang="en-GB" altLang="en-US" sz="3200" dirty="0" err="1"/>
              <a:t>embarazo</a:t>
            </a:r>
            <a:r>
              <a:rPr lang="en-GB" altLang="en-US" sz="3200" dirty="0"/>
              <a:t>, </a:t>
            </a:r>
            <a:r>
              <a:rPr lang="en-GB" altLang="en-US" sz="3200" dirty="0" err="1"/>
              <a:t>después</a:t>
            </a:r>
            <a:r>
              <a:rPr lang="en-GB" altLang="en-US" sz="3200" dirty="0"/>
              <a:t> de un </a:t>
            </a:r>
            <a:r>
              <a:rPr lang="en-GB" altLang="en-US" sz="3200" dirty="0" err="1"/>
              <a:t>esfuerzo</a:t>
            </a:r>
            <a:r>
              <a:rPr lang="en-GB" altLang="en-US" sz="3200" dirty="0"/>
              <a:t> </a:t>
            </a:r>
            <a:r>
              <a:rPr lang="en-GB" altLang="en-US" sz="3200" dirty="0" err="1"/>
              <a:t>físico</a:t>
            </a:r>
            <a:r>
              <a:rPr lang="en-GB" altLang="en-US" sz="3200" dirty="0"/>
              <a:t> </a:t>
            </a:r>
            <a:r>
              <a:rPr lang="en-GB" altLang="en-US" sz="3200" dirty="0" err="1"/>
              <a:t>intenso</a:t>
            </a:r>
            <a:r>
              <a:rPr lang="en-GB" altLang="en-US" sz="3200" dirty="0"/>
              <a:t> o en </a:t>
            </a:r>
            <a:r>
              <a:rPr lang="en-GB" altLang="en-US" sz="3200" dirty="0" err="1"/>
              <a:t>condiciones</a:t>
            </a:r>
            <a:r>
              <a:rPr lang="en-GB" altLang="en-US" sz="3200" dirty="0"/>
              <a:t> de </a:t>
            </a:r>
            <a:r>
              <a:rPr lang="en-GB" altLang="en-US" sz="3200" dirty="0" err="1"/>
              <a:t>enfermedad</a:t>
            </a:r>
            <a:r>
              <a:rPr lang="en-GB" altLang="en-US" sz="3200" dirty="0"/>
              <a:t> renal:</a:t>
            </a:r>
            <a:br>
              <a:rPr lang="en-GB" altLang="en-US" sz="3200" dirty="0"/>
            </a:br>
            <a:r>
              <a:rPr lang="en-GB" altLang="en-US" sz="3200" dirty="0" err="1"/>
              <a:t>Síndrome</a:t>
            </a:r>
            <a:r>
              <a:rPr lang="en-GB" altLang="en-US" sz="3200" dirty="0"/>
              <a:t> </a:t>
            </a:r>
            <a:r>
              <a:rPr lang="en-GB" altLang="en-US" sz="3200" dirty="0" err="1"/>
              <a:t>nefrótico</a:t>
            </a:r>
            <a:r>
              <a:rPr lang="en-GB" altLang="en-US" sz="3200" dirty="0"/>
              <a:t>, </a:t>
            </a:r>
            <a:br>
              <a:rPr lang="en-GB" altLang="en-US" sz="3200" dirty="0"/>
            </a:br>
            <a:r>
              <a:rPr lang="en-GB" altLang="en-US" sz="3200" dirty="0" err="1"/>
              <a:t>Mieloma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múltiple</a:t>
            </a:r>
            <a:endParaRPr lang="en-GB" altLang="en-US" sz="3200" dirty="0"/>
          </a:p>
        </p:txBody>
      </p:sp>
      <p:pic>
        <p:nvPicPr>
          <p:cNvPr id="11266" name="Picture 2" descr="Anatomía Humana Fisiología, Clínica De Las Pruebas De Orina, Tira Reactiva  De Orina imagen png - imagen transparente descarga gratui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01" y="2818015"/>
            <a:ext cx="5912715" cy="384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849687" y="4031673"/>
            <a:ext cx="2851266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C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849687" y="5555673"/>
            <a:ext cx="2851266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419529017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3376"/>
            <a:ext cx="8229600" cy="1655763"/>
          </a:xfrm>
          <a:ln>
            <a:miter/>
          </a:ln>
        </p:spPr>
        <p:txBody>
          <a:bodyPr vert="horz" lIns="90000" tIns="46800" rIns="90000" bIns="46800" rtlCol="0" anchor="ctr">
            <a:normAutofit fontScale="90000"/>
          </a:bodyPr>
          <a:lstStyle/>
          <a:p>
            <a:pPr marL="325438" indent="-325438" algn="just"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600" b="1"/>
              <a:t>ANGIOGRAFÍA RENAL.-</a:t>
            </a:r>
            <a:r>
              <a:rPr lang="en-GB" altLang="en-US" sz="3200" b="1"/>
              <a:t> </a:t>
            </a:r>
            <a:r>
              <a:rPr lang="en-GB" altLang="en-US" sz="3200"/>
              <a:t>evalúa las arterias renales principales, identifica fístulas arterio-venosas y aneurismas de arterias pequeñas.</a:t>
            </a:r>
            <a:endParaRPr lang="es-ES" altLang="es-ES" sz="3200"/>
          </a:p>
        </p:txBody>
      </p:sp>
      <p:grpSp>
        <p:nvGrpSpPr>
          <p:cNvPr id="274434" name="Group 6"/>
          <p:cNvGrpSpPr>
            <a:grpSpLocks/>
          </p:cNvGrpSpPr>
          <p:nvPr/>
        </p:nvGrpSpPr>
        <p:grpSpPr bwMode="auto">
          <a:xfrm>
            <a:off x="3575050" y="2205038"/>
            <a:ext cx="5113338" cy="3816350"/>
            <a:chOff x="1292" y="1389"/>
            <a:chExt cx="3221" cy="2404"/>
          </a:xfrm>
        </p:grpSpPr>
        <p:pic>
          <p:nvPicPr>
            <p:cNvPr id="274435" name="Picture 4" descr="nefrolog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389"/>
              <a:ext cx="2268" cy="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4436" name="Text Box 5"/>
            <p:cNvSpPr txBox="1">
              <a:spLocks noChangeArrowheads="1"/>
            </p:cNvSpPr>
            <p:nvPr/>
          </p:nvSpPr>
          <p:spPr bwMode="auto">
            <a:xfrm>
              <a:off x="1292" y="3505"/>
              <a:ext cx="3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altLang="es-ES" sz="2400"/>
                <a:t>Angiografía de las venas renales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837439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477838"/>
            <a:ext cx="8351837" cy="1727200"/>
          </a:xfrm>
          <a:ln>
            <a:miter/>
          </a:ln>
        </p:spPr>
        <p:txBody>
          <a:bodyPr vert="horz" lIns="90000" tIns="46800" rIns="90000" bIns="46800" rtlCol="0" anchor="ctr">
            <a:normAutofit fontScale="90000"/>
          </a:bodyPr>
          <a:lstStyle/>
          <a:p>
            <a:pPr marL="325755" indent="-325755" algn="just" defTabSz="448945">
              <a:spcBef>
                <a:spcPts val="7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  <a:defRPr/>
            </a:pPr>
            <a:r>
              <a:rPr lang="en-GB" sz="3600" b="1" dirty="0"/>
              <a:t>ARTERIOGRAFÍA RENAL.-</a:t>
            </a:r>
            <a:r>
              <a:rPr lang="en-GB" sz="3200" b="1" dirty="0"/>
              <a:t> </a:t>
            </a:r>
            <a:r>
              <a:rPr lang="en-GB" sz="3000" dirty="0"/>
              <a:t>en </a:t>
            </a:r>
            <a:r>
              <a:rPr lang="en-GB" sz="3000" dirty="0" err="1"/>
              <a:t>casos</a:t>
            </a:r>
            <a:r>
              <a:rPr lang="en-GB" sz="3000" dirty="0"/>
              <a:t> de </a:t>
            </a:r>
            <a:r>
              <a:rPr lang="en-GB" sz="3000" dirty="0" err="1"/>
              <a:t>hipertensión</a:t>
            </a:r>
            <a:r>
              <a:rPr lang="en-GB" sz="3000" dirty="0"/>
              <a:t> </a:t>
            </a:r>
            <a:r>
              <a:rPr lang="en-GB" sz="3000" dirty="0" err="1"/>
              <a:t>renovascular</a:t>
            </a:r>
            <a:r>
              <a:rPr lang="en-GB" sz="3000" dirty="0"/>
              <a:t> o de </a:t>
            </a:r>
            <a:r>
              <a:rPr lang="en-GB" sz="3000" dirty="0" err="1"/>
              <a:t>tumor</a:t>
            </a:r>
            <a:r>
              <a:rPr lang="en-GB" sz="3000" dirty="0"/>
              <a:t> renal, </a:t>
            </a:r>
            <a:r>
              <a:rPr lang="en-GB" sz="3000" dirty="0" err="1"/>
              <a:t>precirugías</a:t>
            </a:r>
            <a:r>
              <a:rPr lang="en-GB" sz="3000" dirty="0"/>
              <a:t> </a:t>
            </a:r>
            <a:r>
              <a:rPr lang="en-GB" sz="3000" dirty="0" err="1"/>
              <a:t>renales</a:t>
            </a:r>
            <a:r>
              <a:rPr lang="en-GB" sz="3000" dirty="0"/>
              <a:t> </a:t>
            </a:r>
            <a:r>
              <a:rPr lang="en-GB" sz="3000" dirty="0" err="1"/>
              <a:t>para</a:t>
            </a:r>
            <a:r>
              <a:rPr lang="en-GB" sz="3000" dirty="0"/>
              <a:t> </a:t>
            </a:r>
            <a:r>
              <a:rPr lang="en-GB" sz="3000" dirty="0" err="1"/>
              <a:t>embolizar</a:t>
            </a:r>
            <a:r>
              <a:rPr lang="en-GB" sz="3000" dirty="0"/>
              <a:t> </a:t>
            </a:r>
            <a:r>
              <a:rPr lang="en-GB" sz="3000" dirty="0" err="1"/>
              <a:t>vasos</a:t>
            </a:r>
            <a:r>
              <a:rPr lang="en-GB" sz="3000" dirty="0"/>
              <a:t> </a:t>
            </a:r>
            <a:r>
              <a:rPr lang="en-GB" sz="3000" dirty="0" err="1"/>
              <a:t>que</a:t>
            </a:r>
            <a:r>
              <a:rPr lang="en-GB" sz="3000" dirty="0"/>
              <a:t> </a:t>
            </a:r>
            <a:r>
              <a:rPr lang="en-GB" sz="3000" dirty="0" err="1"/>
              <a:t>nutren</a:t>
            </a:r>
            <a:r>
              <a:rPr lang="en-GB" sz="3000" dirty="0"/>
              <a:t> </a:t>
            </a:r>
            <a:r>
              <a:rPr lang="en-GB" sz="3000" dirty="0" err="1"/>
              <a:t>tumores</a:t>
            </a:r>
            <a:r>
              <a:rPr lang="en-GB" sz="3000" dirty="0"/>
              <a:t>. </a:t>
            </a:r>
          </a:p>
        </p:txBody>
      </p:sp>
      <p:pic>
        <p:nvPicPr>
          <p:cNvPr id="2764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205039"/>
            <a:ext cx="28956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37049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4" y="357188"/>
            <a:ext cx="8137525" cy="3001962"/>
          </a:xfrm>
          <a:ln>
            <a:miter/>
          </a:ln>
        </p:spPr>
        <p:txBody>
          <a:bodyPr vert="horz" lIns="90000" tIns="46800" rIns="90000" bIns="46800" rtlCol="0" anchor="ctr">
            <a:normAutofit/>
          </a:bodyPr>
          <a:lstStyle/>
          <a:p>
            <a:pPr marL="325438" indent="-325438" algn="just" defTabSz="449263">
              <a:spcBef>
                <a:spcPts val="7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600" b="1"/>
              <a:t>BIOPSIA RENAL</a:t>
            </a:r>
            <a:r>
              <a:rPr lang="en-GB" altLang="en-US" sz="3600"/>
              <a:t>.-</a:t>
            </a:r>
            <a:r>
              <a:rPr lang="en-GB" altLang="en-US" sz="3200"/>
              <a:t> en casos de síndrome nefrótico, lupus eritematoso sistémico, hematuria de origen desconocido, transplante renal.</a:t>
            </a:r>
            <a:endParaRPr lang="es-ES" altLang="es-ES" sz="3200"/>
          </a:p>
        </p:txBody>
      </p:sp>
      <p:grpSp>
        <p:nvGrpSpPr>
          <p:cNvPr id="278530" name="Group 6"/>
          <p:cNvGrpSpPr>
            <a:grpSpLocks/>
          </p:cNvGrpSpPr>
          <p:nvPr/>
        </p:nvGrpSpPr>
        <p:grpSpPr bwMode="auto">
          <a:xfrm>
            <a:off x="2286000" y="3082925"/>
            <a:ext cx="7626350" cy="3009900"/>
            <a:chOff x="480" y="1942"/>
            <a:chExt cx="4804" cy="1896"/>
          </a:xfrm>
        </p:grpSpPr>
        <p:pic>
          <p:nvPicPr>
            <p:cNvPr id="2785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942"/>
              <a:ext cx="2223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532" name="Picture 5" descr="enfermedad_quistica_quistes_interpuestos_por_tejido_fibros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66"/>
              <a:ext cx="240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8544072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1" y="549275"/>
            <a:ext cx="8221663" cy="787400"/>
          </a:xfrm>
        </p:spPr>
        <p:txBody>
          <a:bodyPr vert="horz" lIns="0" tIns="0" rIns="0" bIns="0" rtlCol="0" anchor="b">
            <a:normAutofit fontScale="90000"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>
                <a:solidFill>
                  <a:srgbClr val="000000"/>
                </a:solidFill>
                <a:cs typeface="Lucida Sans Unicode" panose="020B0602030504020204" pitchFamily="34" charset="0"/>
              </a:rPr>
              <a:t>CONTRAINDICACIÓN DE BIOPSIA RENAL</a:t>
            </a:r>
          </a:p>
        </p:txBody>
      </p:sp>
      <p:sp>
        <p:nvSpPr>
          <p:cNvPr id="2805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9814" y="1857376"/>
            <a:ext cx="6492875" cy="3673475"/>
          </a:xfrm>
        </p:spPr>
        <p:txBody>
          <a:bodyPr vert="horz" lIns="0" tIns="0" rIns="0" bIns="0" rtlCol="0" anchor="ctr">
            <a:normAutofit/>
          </a:bodyPr>
          <a:lstStyle/>
          <a:p>
            <a:pPr algn="just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mtClean="0">
                <a:solidFill>
                  <a:schemeClr val="tx1"/>
                </a:solidFill>
              </a:rPr>
              <a:t>Riñón único.</a:t>
            </a:r>
          </a:p>
          <a:p>
            <a:pPr algn="just" defTabSz="449263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s-ES" smtClean="0">
              <a:solidFill>
                <a:schemeClr val="tx1"/>
              </a:solidFill>
            </a:endParaRPr>
          </a:p>
          <a:p>
            <a:pPr algn="just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mtClean="0">
                <a:solidFill>
                  <a:schemeClr val="tx1"/>
                </a:solidFill>
              </a:rPr>
              <a:t>Hipertensión arterial no controlada.</a:t>
            </a:r>
          </a:p>
          <a:p>
            <a:pPr algn="just" defTabSz="449263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s-ES" smtClean="0">
              <a:solidFill>
                <a:schemeClr val="tx1"/>
              </a:solidFill>
            </a:endParaRPr>
          </a:p>
          <a:p>
            <a:pPr algn="just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mtClean="0">
                <a:solidFill>
                  <a:schemeClr val="tx1"/>
                </a:solidFill>
              </a:rPr>
              <a:t>Trastornos de la coagulación.</a:t>
            </a:r>
          </a:p>
          <a:p>
            <a:pPr algn="just" defTabSz="449263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s-ES" smtClean="0">
              <a:solidFill>
                <a:schemeClr val="tx1"/>
              </a:solidFill>
            </a:endParaRPr>
          </a:p>
          <a:p>
            <a:pPr algn="just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mtClean="0">
                <a:solidFill>
                  <a:schemeClr val="tx1"/>
                </a:solidFill>
              </a:rPr>
              <a:t>Insuficiencia renal crónica.</a:t>
            </a:r>
          </a:p>
        </p:txBody>
      </p:sp>
    </p:spTree>
    <p:extLst>
      <p:ext uri="{BB962C8B-B14F-4D97-AF65-F5344CB8AC3E}">
        <p14:creationId xmlns:p14="http://schemas.microsoft.com/office/powerpoint/2010/main" val="3061487017"/>
      </p:ext>
    </p:extLst>
  </p:cSld>
  <p:clrMapOvr>
    <a:masterClrMapping/>
  </p:clrMapOvr>
  <p:transition spd="slow">
    <p:strips dir="r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938" y="1214439"/>
            <a:ext cx="7848600" cy="2668587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 marL="325438" indent="-325438" algn="just" defTabSz="449263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b="1" smtClean="0">
                <a:latin typeface="Footlight MT Light" panose="0204060206030A020304" pitchFamily="18" charset="0"/>
              </a:rPr>
              <a:t/>
            </a:r>
            <a:br>
              <a:rPr lang="en-GB" altLang="es-ES" b="1" smtClean="0">
                <a:latin typeface="Footlight MT Light" panose="0204060206030A020304" pitchFamily="18" charset="0"/>
              </a:rPr>
            </a:br>
            <a:r>
              <a:rPr lang="en-GB" altLang="es-ES" b="1" smtClean="0"/>
              <a:t>RENOGRAMA ISOTÓPICO.- </a:t>
            </a:r>
            <a:r>
              <a:rPr lang="en-GB" altLang="es-ES" smtClean="0"/>
              <a:t>demuestra zonas ocupativas dentro del parénquima , masas tumorales, condiciones anatómicas y funcionales. </a:t>
            </a:r>
          </a:p>
        </p:txBody>
      </p:sp>
    </p:spTree>
    <p:extLst>
      <p:ext uri="{BB962C8B-B14F-4D97-AF65-F5344CB8AC3E}">
        <p14:creationId xmlns:p14="http://schemas.microsoft.com/office/powerpoint/2010/main" val="4204878102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4196" y="727884"/>
            <a:ext cx="6841375" cy="5232341"/>
          </a:xfrm>
          <a:ln>
            <a:miter/>
          </a:ln>
        </p:spPr>
        <p:txBody>
          <a:bodyPr vert="horz" lIns="90000" tIns="46800" rIns="90000" bIns="46800" rtlCol="0" anchor="ctr">
            <a:normAutofit/>
          </a:bodyPr>
          <a:lstStyle/>
          <a:p>
            <a:pPr marL="325438" indent="-325438" algn="l"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 err="1"/>
              <a:t>Hemoglobina</a:t>
            </a:r>
            <a:r>
              <a:rPr lang="en-GB" altLang="en-US" sz="3200" b="1" dirty="0"/>
              <a:t>: </a:t>
            </a:r>
            <a:r>
              <a:rPr lang="en-GB" altLang="en-US" sz="3200" dirty="0" err="1"/>
              <a:t>negativo</a:t>
            </a:r>
            <a:r>
              <a:rPr lang="en-GB" altLang="en-US" sz="3200" dirty="0"/>
              <a:t> y </a:t>
            </a:r>
            <a:r>
              <a:rPr lang="en-GB" altLang="en-US" sz="3200" dirty="0" err="1"/>
              <a:t>positivo</a:t>
            </a:r>
            <a:r>
              <a:rPr lang="en-GB" altLang="en-US" sz="3200" dirty="0"/>
              <a:t> (</a:t>
            </a:r>
            <a:r>
              <a:rPr lang="en-GB" altLang="en-US" sz="3200" dirty="0" err="1"/>
              <a:t>pielonefritis</a:t>
            </a:r>
            <a:r>
              <a:rPr lang="en-GB" altLang="en-US" sz="3200" dirty="0"/>
              <a:t>, </a:t>
            </a:r>
            <a:r>
              <a:rPr lang="en-GB" altLang="en-US" sz="3200" dirty="0" err="1"/>
              <a:t>litiasis</a:t>
            </a:r>
            <a:r>
              <a:rPr lang="en-GB" altLang="en-US" sz="3200" dirty="0"/>
              <a:t> renal, </a:t>
            </a:r>
            <a:r>
              <a:rPr lang="en-GB" altLang="en-US" sz="3200" dirty="0" err="1"/>
              <a:t>quiste</a:t>
            </a:r>
            <a:r>
              <a:rPr lang="en-GB" altLang="en-US" sz="3200" dirty="0"/>
              <a:t> renal, Tb renal, ca renal</a:t>
            </a:r>
            <a:r>
              <a:rPr lang="en-GB" altLang="en-US" sz="3200" dirty="0" smtClean="0"/>
              <a:t>).</a:t>
            </a:r>
            <a:br>
              <a:rPr lang="en-GB" altLang="en-US" sz="3200" dirty="0" smtClean="0"/>
            </a:br>
            <a:r>
              <a:rPr lang="en-GB" altLang="en-US" sz="3200" b="1" dirty="0"/>
              <a:t/>
            </a:r>
            <a:br>
              <a:rPr lang="en-GB" altLang="en-US" sz="3200" b="1" dirty="0"/>
            </a:br>
            <a:r>
              <a:rPr lang="en-GB" altLang="en-US" sz="3200" b="1" dirty="0" err="1"/>
              <a:t>Bilirrubina</a:t>
            </a:r>
            <a:r>
              <a:rPr lang="en-GB" altLang="en-US" sz="3200" b="1" dirty="0"/>
              <a:t>:</a:t>
            </a:r>
            <a:r>
              <a:rPr lang="en-GB" altLang="en-US" sz="3200" dirty="0"/>
              <a:t> En la </a:t>
            </a:r>
            <a:r>
              <a:rPr lang="en-GB" altLang="en-US" sz="3200" dirty="0" err="1"/>
              <a:t>ictericia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obstructiva</a:t>
            </a:r>
            <a:r>
              <a:rPr lang="en-GB" altLang="en-US" sz="3200" dirty="0"/>
              <a:t> la </a:t>
            </a:r>
            <a:r>
              <a:rPr lang="en-GB" altLang="en-US" sz="3200" dirty="0" err="1"/>
              <a:t>orina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revela</a:t>
            </a:r>
            <a:r>
              <a:rPr lang="en-GB" altLang="en-US" sz="3200" dirty="0"/>
              <a:t> la </a:t>
            </a:r>
            <a:r>
              <a:rPr lang="en-GB" altLang="en-US" sz="3200" dirty="0" err="1"/>
              <a:t>presencia</a:t>
            </a:r>
            <a:r>
              <a:rPr lang="en-GB" altLang="en-US" sz="3200" dirty="0"/>
              <a:t> de </a:t>
            </a:r>
            <a:r>
              <a:rPr lang="en-GB" altLang="en-US" sz="3200" dirty="0" err="1"/>
              <a:t>bilirrubina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directa</a:t>
            </a:r>
            <a:r>
              <a:rPr lang="en-GB" altLang="en-US" sz="3200" dirty="0"/>
              <a:t> (</a:t>
            </a:r>
            <a:r>
              <a:rPr lang="en-GB" altLang="en-US" sz="3200" dirty="0" err="1"/>
              <a:t>ello</a:t>
            </a:r>
            <a:r>
              <a:rPr lang="en-GB" altLang="en-US" sz="3200" dirty="0"/>
              <a:t> </a:t>
            </a:r>
            <a:r>
              <a:rPr lang="en-GB" altLang="en-US" sz="3200" dirty="0" err="1"/>
              <a:t>es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debido</a:t>
            </a:r>
            <a:r>
              <a:rPr lang="en-GB" altLang="en-US" sz="3200" dirty="0"/>
              <a:t> al </a:t>
            </a:r>
            <a:r>
              <a:rPr lang="en-GB" altLang="en-US" sz="3200" dirty="0" err="1"/>
              <a:t>hecho</a:t>
            </a:r>
            <a:r>
              <a:rPr lang="en-GB" altLang="en-US" sz="3200" dirty="0"/>
              <a:t> de </a:t>
            </a:r>
            <a:r>
              <a:rPr lang="en-GB" altLang="en-US" sz="3200" dirty="0" err="1"/>
              <a:t>que</a:t>
            </a:r>
            <a:r>
              <a:rPr lang="en-GB" altLang="en-US" sz="3200" dirty="0"/>
              <a:t> los </a:t>
            </a:r>
            <a:r>
              <a:rPr lang="en-GB" altLang="en-US" sz="3200" dirty="0" err="1"/>
              <a:t>túbulos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renales</a:t>
            </a:r>
            <a:r>
              <a:rPr lang="en-GB" altLang="en-US" sz="3200" dirty="0"/>
              <a:t> no </a:t>
            </a:r>
            <a:r>
              <a:rPr lang="en-GB" altLang="en-US" sz="3200" dirty="0" err="1"/>
              <a:t>consiguen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reabsorberla</a:t>
            </a:r>
            <a:r>
              <a:rPr lang="en-GB" altLang="en-US" sz="3200" dirty="0"/>
              <a:t>. </a:t>
            </a:r>
            <a:endParaRPr lang="es-ES" altLang="es-ES" sz="3200" dirty="0"/>
          </a:p>
        </p:txBody>
      </p:sp>
      <p:pic>
        <p:nvPicPr>
          <p:cNvPr id="10242" name="Picture 2" descr="Procedimiento análisis de orina. Tira reactiva y sediment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09" y="1521229"/>
            <a:ext cx="4524375" cy="48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296209" y="4031673"/>
            <a:ext cx="4524375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C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296209" y="5389418"/>
            <a:ext cx="4524375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683691318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975" y="274061"/>
            <a:ext cx="9246264" cy="2809961"/>
          </a:xfrm>
          <a:ln>
            <a:miter/>
          </a:ln>
        </p:spPr>
        <p:txBody>
          <a:bodyPr vert="horz" lIns="90000" tIns="46800" rIns="90000" bIns="46800" rtlCol="0" anchor="ctr">
            <a:normAutofit/>
          </a:bodyPr>
          <a:lstStyle/>
          <a:p>
            <a:pPr marL="325755" indent="-325755" algn="just" defTabSz="448945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  <a:tabLst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  <a:defRPr/>
            </a:pPr>
            <a:r>
              <a:rPr lang="en-GB" sz="3200" b="1" dirty="0" err="1"/>
              <a:t>Cuerpos</a:t>
            </a:r>
            <a:r>
              <a:rPr lang="en-GB" sz="3200" b="1" dirty="0"/>
              <a:t> </a:t>
            </a:r>
            <a:r>
              <a:rPr lang="en-GB" sz="3200" b="1" dirty="0" err="1"/>
              <a:t>Cetónicos</a:t>
            </a:r>
            <a:r>
              <a:rPr lang="en-GB" sz="3200" b="1" u="sng" dirty="0"/>
              <a:t>:</a:t>
            </a:r>
            <a:r>
              <a:rPr lang="en-GB" sz="3200" dirty="0"/>
              <a:t> </a:t>
            </a:r>
            <a:r>
              <a:rPr lang="en-GB" sz="3200" dirty="0" err="1"/>
              <a:t>aparecen</a:t>
            </a:r>
            <a:r>
              <a:rPr lang="en-GB" sz="3200" dirty="0"/>
              <a:t> en la </a:t>
            </a:r>
            <a:r>
              <a:rPr lang="en-GB" sz="3200" dirty="0" err="1"/>
              <a:t>cetoacidosis</a:t>
            </a:r>
            <a:r>
              <a:rPr lang="en-GB" sz="3200" dirty="0"/>
              <a:t> </a:t>
            </a:r>
            <a:r>
              <a:rPr lang="en-GB" sz="3200" dirty="0" err="1"/>
              <a:t>diabética</a:t>
            </a:r>
            <a:r>
              <a:rPr lang="en-GB" sz="3200" dirty="0"/>
              <a:t>, en el </a:t>
            </a:r>
            <a:r>
              <a:rPr lang="en-GB" sz="3200" dirty="0" err="1"/>
              <a:t>embarazo</a:t>
            </a:r>
            <a:r>
              <a:rPr lang="en-GB" sz="3200" dirty="0"/>
              <a:t>, en  </a:t>
            </a:r>
            <a:r>
              <a:rPr lang="en-GB" sz="3200" dirty="0" err="1"/>
              <a:t>enfermedades</a:t>
            </a:r>
            <a:r>
              <a:rPr lang="en-GB" sz="3200" dirty="0"/>
              <a:t> </a:t>
            </a:r>
            <a:r>
              <a:rPr lang="en-GB" sz="3200" dirty="0" err="1"/>
              <a:t>febriles</a:t>
            </a:r>
            <a:r>
              <a:rPr lang="en-GB" sz="3200" dirty="0"/>
              <a:t> y en la </a:t>
            </a:r>
            <a:r>
              <a:rPr lang="en-GB" sz="3200" dirty="0" err="1"/>
              <a:t>caquexia</a:t>
            </a:r>
            <a:r>
              <a:rPr lang="en-GB" sz="3200" dirty="0"/>
              <a:t>. </a:t>
            </a:r>
          </a:p>
        </p:txBody>
      </p:sp>
      <p:pic>
        <p:nvPicPr>
          <p:cNvPr id="9218" name="Picture 2" descr="Analisis de orina. MU – Urología Peruana. Dr. Susaní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2" y="2609009"/>
            <a:ext cx="5203768" cy="38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031672" y="5303520"/>
            <a:ext cx="5203768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413724459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ext Box 2"/>
          <p:cNvSpPr txBox="1">
            <a:spLocks noChangeArrowheads="1"/>
          </p:cNvSpPr>
          <p:nvPr/>
        </p:nvSpPr>
        <p:spPr bwMode="auto">
          <a:xfrm>
            <a:off x="2036764" y="330201"/>
            <a:ext cx="81184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4000" b="1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EXAMEN MICROSCÓPICO</a:t>
            </a:r>
          </a:p>
        </p:txBody>
      </p:sp>
      <p:pic>
        <p:nvPicPr>
          <p:cNvPr id="2263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857376"/>
            <a:ext cx="74295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42948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357189"/>
            <a:ext cx="8229600" cy="3408477"/>
          </a:xfrm>
          <a:ln>
            <a:miter/>
          </a:ln>
        </p:spPr>
        <p:txBody>
          <a:bodyPr vert="horz" lIns="90000" tIns="46800" rIns="90000" bIns="46800" rtlCol="0" anchor="ctr">
            <a:normAutofit/>
          </a:bodyPr>
          <a:lstStyle/>
          <a:p>
            <a:pPr marL="325438" indent="-325438" algn="just"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/>
              <a:t>Los </a:t>
            </a:r>
            <a:r>
              <a:rPr lang="en-GB" altLang="en-US" sz="3200" b="1" dirty="0" err="1"/>
              <a:t>leucocitos</a:t>
            </a:r>
            <a:r>
              <a:rPr lang="en-GB" altLang="en-US" sz="3200" b="1" dirty="0"/>
              <a:t>:</a:t>
            </a:r>
            <a:r>
              <a:rPr lang="en-GB" altLang="en-US" sz="3200" dirty="0"/>
              <a:t> </a:t>
            </a:r>
            <a:r>
              <a:rPr lang="en-GB" altLang="en-US" sz="3200" dirty="0" err="1"/>
              <a:t>aumentan</a:t>
            </a:r>
            <a:r>
              <a:rPr lang="en-GB" altLang="en-US" sz="3200" dirty="0"/>
              <a:t> en </a:t>
            </a:r>
            <a:r>
              <a:rPr lang="en-GB" altLang="en-US" sz="3200" dirty="0" err="1"/>
              <a:t>caso</a:t>
            </a:r>
            <a:r>
              <a:rPr lang="en-GB" altLang="en-US" sz="3200" dirty="0"/>
              <a:t> de </a:t>
            </a:r>
            <a:r>
              <a:rPr lang="en-GB" altLang="en-US" sz="3200" dirty="0" err="1"/>
              <a:t>infecciones</a:t>
            </a:r>
            <a:r>
              <a:rPr lang="en-GB" altLang="en-US" sz="3200" dirty="0"/>
              <a:t> de </a:t>
            </a:r>
            <a:r>
              <a:rPr lang="en-GB" altLang="en-US" sz="3200" dirty="0" err="1"/>
              <a:t>las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vías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urinarias</a:t>
            </a:r>
            <a:r>
              <a:rPr lang="en-GB" altLang="en-US" sz="3200" dirty="0"/>
              <a:t> (</a:t>
            </a:r>
            <a:r>
              <a:rPr lang="en-GB" altLang="en-US" sz="3200" dirty="0" err="1"/>
              <a:t>como</a:t>
            </a:r>
            <a:r>
              <a:rPr lang="en-GB" altLang="en-US" sz="3200" dirty="0"/>
              <a:t> la </a:t>
            </a:r>
            <a:r>
              <a:rPr lang="en-GB" altLang="en-US" sz="3200" dirty="0" err="1"/>
              <a:t>pielonefritis</a:t>
            </a:r>
            <a:r>
              <a:rPr lang="en-GB" altLang="en-US" sz="3200" dirty="0"/>
              <a:t>) o de </a:t>
            </a:r>
            <a:r>
              <a:rPr lang="en-GB" altLang="en-US" sz="3200" dirty="0" err="1"/>
              <a:t>las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vías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genitales</a:t>
            </a:r>
            <a:r>
              <a:rPr lang="en-GB" altLang="en-US" sz="3200" dirty="0"/>
              <a:t> (</a:t>
            </a:r>
            <a:r>
              <a:rPr lang="en-GB" altLang="en-US" sz="3200" dirty="0" err="1"/>
              <a:t>epididimitis</a:t>
            </a:r>
            <a:r>
              <a:rPr lang="en-GB" altLang="en-US" sz="3200" dirty="0"/>
              <a:t> en el hombre, </a:t>
            </a:r>
            <a:r>
              <a:rPr lang="en-GB" altLang="en-US" sz="3200" dirty="0" err="1"/>
              <a:t>salpingitis</a:t>
            </a:r>
            <a:r>
              <a:rPr lang="en-GB" altLang="en-US" sz="3200" dirty="0"/>
              <a:t> en la </a:t>
            </a:r>
            <a:r>
              <a:rPr lang="en-GB" altLang="en-US" sz="3200" dirty="0" err="1"/>
              <a:t>mujer</a:t>
            </a:r>
            <a:r>
              <a:rPr lang="en-GB" altLang="en-US" sz="3200" dirty="0"/>
              <a:t>). </a:t>
            </a:r>
            <a:endParaRPr lang="es-ES" altLang="es-ES" sz="3200" dirty="0"/>
          </a:p>
        </p:txBody>
      </p:sp>
      <p:pic>
        <p:nvPicPr>
          <p:cNvPr id="8194" name="Picture 2" descr="Qué es la leucocitosis? | Síntomas, causas y cómo tratar la enfermeda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3646" y="3765666"/>
            <a:ext cx="4347557" cy="26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39094"/>
      </p:ext>
    </p:extLst>
  </p:cSld>
  <p:clrMapOvr>
    <a:masterClrMapping/>
  </p:clrMapOvr>
  <p:transition spd="slow">
    <p:strips dir="ru"/>
    <p:sndAc>
      <p:stSnd>
        <p:snd r:embed="rId3" name="breeze.wav"/>
      </p:stSnd>
    </p:sndAc>
  </p:transition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54</TotalTime>
  <Words>892</Words>
  <Application>Microsoft Office PowerPoint</Application>
  <PresentationFormat>Panorámica</PresentationFormat>
  <Paragraphs>230</Paragraphs>
  <Slides>54</Slides>
  <Notes>53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54</vt:i4>
      </vt:variant>
    </vt:vector>
  </HeadingPairs>
  <TitlesOfParts>
    <vt:vector size="66" baseType="lpstr">
      <vt:lpstr>Arial Unicode MS</vt:lpstr>
      <vt:lpstr>SimSun</vt:lpstr>
      <vt:lpstr>Arial</vt:lpstr>
      <vt:lpstr>Bookman Old Style</vt:lpstr>
      <vt:lpstr>Calibri</vt:lpstr>
      <vt:lpstr>Footlight MT Light</vt:lpstr>
      <vt:lpstr>Lucida Sans Unicode</vt:lpstr>
      <vt:lpstr>Times New Roman</vt:lpstr>
      <vt:lpstr>Tw Cen MT</vt:lpstr>
      <vt:lpstr>Verdana</vt:lpstr>
      <vt:lpstr>Wingdings</vt:lpstr>
      <vt:lpstr>Gota</vt:lpstr>
      <vt:lpstr>MÉTODOS DIAGNÓSTICOS DE EVALUACIÓN DEL PACIENTE RENAL </vt:lpstr>
      <vt:lpstr>Presentación de PowerPoint</vt:lpstr>
      <vt:lpstr>Presentación de PowerPoint</vt:lpstr>
      <vt:lpstr>Presentación de PowerPoint</vt:lpstr>
      <vt:lpstr>Glucosuria:  negativo y positivo (diabetes).  Proteínas .- aumentan en los estados febriles, en el embarazo, después de un esfuerzo físico intenso o en condiciones de enfermedad renal: Síndrome nefrótico,  Mieloma múltiple</vt:lpstr>
      <vt:lpstr>Hemoglobina: negativo y positivo (pielonefritis, litiasis renal, quiste renal, Tb renal, ca renal).  Bilirrubina: En la ictericia obstructiva la orina revela la presencia de bilirrubina directa (ello es debido al hecho de que los túbulos renales no consiguen reabsorberla. </vt:lpstr>
      <vt:lpstr>Cuerpos Cetónicos: aparecen en la cetoacidosis diabética, en el embarazo, en  enfermedades febriles y en la caquexia. </vt:lpstr>
      <vt:lpstr>Presentación de PowerPoint</vt:lpstr>
      <vt:lpstr>Los leucocitos: aumentan en caso de infecciones de las vías urinarias (como la pielonefritis) o de las vías genitales (epididimitis en el hombre, salpingitis en la mujer). </vt:lpstr>
      <vt:lpstr>Los glóbulos rojos: están presentes en la orina en caso de cistitis, cálculos o glomérulo nefritis, así como en la tuberculosis y en las neoplasias de las vías urinarias. </vt:lpstr>
      <vt:lpstr>CLASIFICACIÓN DE LOS CILINDROS   Hialinos y granulares.- Fiebre, ejercicio, deshidratación      Eritrocitarios.- Sangrado del parénquima renal Leucocitarios.- Inflamación renal Eosinofílicos.- Inflamación renal, alergia.</vt:lpstr>
      <vt:lpstr>Presentación de PowerPoint</vt:lpstr>
      <vt:lpstr>Piuria.- Característica más importante de la infección del tracto urinario  Cristales.- Pueden ser de oxalato de calcio, ácido úrico, cisteína. Nos hace sospechar en litiasis renal.</vt:lpstr>
      <vt:lpstr>Presentación de PowerPoint</vt:lpstr>
      <vt:lpstr>Presentación de PowerPoint</vt:lpstr>
      <vt:lpstr>Presentación de PowerPoint</vt:lpstr>
      <vt:lpstr>BIOMETRÍA HEMÁTICA Hto. y Hb  Identificar el tipo de anemia Contaje y fórmula leucocitaria.- Descartar procesos infecciosos agudos o crónicos.</vt:lpstr>
      <vt:lpstr>QUÍMICA SANGUÍNEA</vt:lpstr>
      <vt:lpstr>Presentación de PowerPoint</vt:lpstr>
      <vt:lpstr>DEPURACIÓN DE CREATININA EN 24 h   Normal.- 80 a 120 ml. Disminución.- Insuficiencia renal aguda o crónica.          Fórmula: V x U / P     V = volumen urinario       U = creatinina urinaria    P = creatinina sérica</vt:lpstr>
      <vt:lpstr>PROTEINURIA EN 24 h  Normal.- 150 mg. Proteinuria de 3,5 gr. Se ve en síndrome nefrótico  Osmolaridad y Na urinario.- Para distinguir necrosis tubular aguda de insuficiencia prerenal aguda.</vt:lpstr>
      <vt:lpstr>GASOMETRÍA  Indica las alteraciones o la normalidad del equilibrio ácido- básico: Acidosis metabólica. Alcalosis metabólica. Acidosis respiratoria. Alcalosis respiratoria.</vt:lpstr>
      <vt:lpstr>FÓRMULAS DE APLICACIÓN EN EL ÁREA DE NEFROLOGÍA.</vt:lpstr>
      <vt:lpstr>DÉFICIT DE PROTEÍNAS</vt:lpstr>
      <vt:lpstr>DÉFICIT DE HIERRO</vt:lpstr>
      <vt:lpstr>DEPURACIÓN DE CREATININA</vt:lpstr>
      <vt:lpstr>DEPURACIÓN DE CREATININA</vt:lpstr>
      <vt:lpstr>DEPURACIÓN DE CREATININA EN 24H</vt:lpstr>
      <vt:lpstr>FÓRMULA DE LA SUPERFICIE CORPORAL</vt:lpstr>
      <vt:lpstr>BMI  (ÍNDICE DE MASA CORPORAL)‏</vt:lpstr>
      <vt:lpstr>CORRECCIÓN DEL SODIO</vt:lpstr>
      <vt:lpstr>CORRECCIÓN DE POTASIO</vt:lpstr>
      <vt:lpstr>CORRECCIÓN DE BICARBONATO</vt:lpstr>
      <vt:lpstr> CLEARANCE DE CREATININA </vt:lpstr>
      <vt:lpstr>OSMOLARIDAD PLASMÁTICA</vt:lpstr>
      <vt:lpstr>BUN (nitrógeno uréico en sangre)‏</vt:lpstr>
      <vt:lpstr>PROTEÍNAS EN ORINA DE 24h</vt:lpstr>
      <vt:lpstr>FRACCIÓN DE EXCRESIÓN DE SODIO </vt:lpstr>
      <vt:lpstr>ÍNDICE DE FALLA RENAL</vt:lpstr>
      <vt:lpstr>ANIÓN GAP</vt:lpstr>
      <vt:lpstr>Sirve para evaluar: silueta  cardiaca, campos pulmonares, riñones, pelvis renal, ureteres y vejiga.</vt:lpstr>
      <vt:lpstr>RX SIMPLE DE ABDOMEN.- para evaluar tamaño renal, calcificaciones o cálculos. TOMOGRAFÍA LINEAL RENAL.- nos delimita la silueta renal y calcificaciones .</vt:lpstr>
      <vt:lpstr>UROGRAMA EXCRETOR  Debe realizarse con función renal normal hasta 2 de creatinina.</vt:lpstr>
      <vt:lpstr>PIELOGRAFÍA RETRÓGRADA Evalúa tumores uroepiteliales, define lesiones ureterales obstructivas de causa no aclarada.</vt:lpstr>
      <vt:lpstr>ECOGRAFÍA RENAL Evalúa tamaño renal, presencia de masas, diagnostica obstrucción, y delinea procesos peri renales, relación corteza – médula del riñón.</vt:lpstr>
      <vt:lpstr>ECO DOPPLER.- Evalúa el flujo sanguíneo de la arteria renal. Detecta estenosis de la arteria renal y rechazo de transplante renal.  TOMOGRAFÍA AXIAL COMPUTARIZADA.-Proporciona cortes topográficos de los órganos y de los sectores de órganos en estudio.</vt:lpstr>
      <vt:lpstr>RESONANCIA MAGNÉTICA </vt:lpstr>
      <vt:lpstr>RENOGRAFÍA.- evalúa el tiempo y la intensidad de la perfusión renal y define en forma clara la localización, tamaño y características morfológicas del riñón. </vt:lpstr>
      <vt:lpstr>Presentación de PowerPoint</vt:lpstr>
      <vt:lpstr>ANGIOGRAFÍA RENAL.- evalúa las arterias renales principales, identifica fístulas arterio-venosas y aneurismas de arterias pequeñas.</vt:lpstr>
      <vt:lpstr>ARTERIOGRAFÍA RENAL.- en casos de hipertensión renovascular o de tumor renal, precirugías renales para embolizar vasos que nutren tumores. </vt:lpstr>
      <vt:lpstr>BIOPSIA RENAL.- en casos de síndrome nefrótico, lupus eritematoso sistémico, hematuria de origen desconocido, transplante renal.</vt:lpstr>
      <vt:lpstr>CONTRAINDICACIÓN DE BIOPSIA RENAL</vt:lpstr>
      <vt:lpstr> RENOGRAMA ISOTÓPICO.- demuestra zonas ocupativas dentro del parénquima , masas tumorales, condiciones anatómicas y funcionales.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DIAGNÓSTICOS DE EVALUACIÓN DEL PACIENTE RENAL</dc:title>
  <dc:creator>Usuario</dc:creator>
  <cp:lastModifiedBy>Cuenta Microsoft</cp:lastModifiedBy>
  <cp:revision>7</cp:revision>
  <dcterms:created xsi:type="dcterms:W3CDTF">2020-04-14T18:48:11Z</dcterms:created>
  <dcterms:modified xsi:type="dcterms:W3CDTF">2022-04-11T22:56:01Z</dcterms:modified>
</cp:coreProperties>
</file>