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9"/>
  </p:notesMasterIdLst>
  <p:sldIdLst>
    <p:sldId id="307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74D91-8F1C-43B0-935F-C1113B67102D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924AA-31E7-48B1-A78E-50EC0FECCA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076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42340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42341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4CAA03-0AC9-4C6A-86F5-E44655421D57}" type="slidenum">
              <a:rPr lang="es-ES_tradnl" altLang="es-ES"/>
              <a:pPr/>
              <a:t>1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46446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60772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60773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7AF0CE3-21B2-4EBC-8E9D-005D5138DC8C}" type="slidenum">
              <a:rPr lang="es-ES_tradnl" altLang="es-ES"/>
              <a:pPr/>
              <a:t>10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447791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62820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62821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BAD773B-2303-460D-9A39-BEC940F4B826}" type="slidenum">
              <a:rPr lang="es-ES_tradnl" altLang="es-ES"/>
              <a:pPr/>
              <a:t>11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517159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64868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64869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6FFA1EC-F587-4412-A02D-3E94A111F3D0}" type="slidenum">
              <a:rPr lang="es-ES_tradnl" altLang="es-ES"/>
              <a:pPr/>
              <a:t>12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574708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66916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66917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6D89A03-BC34-4675-A118-05A0A1A8C9F0}" type="slidenum">
              <a:rPr lang="es-ES_tradnl" altLang="es-ES"/>
              <a:pPr/>
              <a:t>13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350987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68964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68965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41A3275-FBC6-42A4-A352-E116353F0F12}" type="slidenum">
              <a:rPr lang="es-ES_tradnl" altLang="es-ES"/>
              <a:pPr/>
              <a:t>14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767296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71012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71013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DA8C818-9D07-442B-A2B4-49FA64BBCEC3}" type="slidenum">
              <a:rPr lang="es-ES_tradnl" altLang="es-ES"/>
              <a:pPr/>
              <a:t>15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337412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73060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73061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B94C817-95AE-4DBD-B2E8-A424F363B15E}" type="slidenum">
              <a:rPr lang="es-ES_tradnl" altLang="es-ES"/>
              <a:pPr/>
              <a:t>16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791202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44388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44389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C6B0062-82A2-4412-B46A-0D1B2E897A0B}" type="slidenum">
              <a:rPr lang="es-ES_tradnl" altLang="es-ES"/>
              <a:pPr/>
              <a:t>2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543424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46436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46437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61E62EF-B419-4661-BB27-C11A582A623E}" type="slidenum">
              <a:rPr lang="es-ES_tradnl" altLang="es-ES"/>
              <a:pPr/>
              <a:t>3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103120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48484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48485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24814B3-D147-4944-8F8F-EEDC664C8826}" type="slidenum">
              <a:rPr lang="es-ES_tradnl" altLang="es-ES"/>
              <a:pPr/>
              <a:t>4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700348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50532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50533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5D93F61-CA83-4445-84D3-BFC2EA19F90D}" type="slidenum">
              <a:rPr lang="es-ES_tradnl" altLang="es-ES"/>
              <a:pPr/>
              <a:t>5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729425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52580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52581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C5E49A4-833D-4D1E-931E-1B2B7BD2B5B8}" type="slidenum">
              <a:rPr lang="es-ES_tradnl" altLang="es-ES"/>
              <a:pPr/>
              <a:t>6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948797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54628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54629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51D1ADB-99FE-4B5B-93B0-6DE268E79249}" type="slidenum">
              <a:rPr lang="es-ES_tradnl" altLang="es-ES"/>
              <a:pPr/>
              <a:t>7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047095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56676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56677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07C6DDD-529F-4C4C-AD00-A89B118EA4E6}" type="slidenum">
              <a:rPr lang="es-ES_tradnl" altLang="es-ES"/>
              <a:pPr/>
              <a:t>8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919669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58724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58725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94A2DA7-1A07-4AE9-A0B9-6D17974CCA6E}" type="slidenum">
              <a:rPr lang="es-ES_tradnl" altLang="es-ES"/>
              <a:pPr/>
              <a:t>9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65390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A197-5EEF-418C-93CE-71B46AA12F2A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D220120-B256-41AA-9938-4D8EDA98AB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77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A197-5EEF-418C-93CE-71B46AA12F2A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220120-B256-41AA-9938-4D8EDA98AB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203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A197-5EEF-418C-93CE-71B46AA12F2A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220120-B256-41AA-9938-4D8EDA98ABA7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7986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A197-5EEF-418C-93CE-71B46AA12F2A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220120-B256-41AA-9938-4D8EDA98AB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7086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A197-5EEF-418C-93CE-71B46AA12F2A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220120-B256-41AA-9938-4D8EDA98ABA7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9017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A197-5EEF-418C-93CE-71B46AA12F2A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220120-B256-41AA-9938-4D8EDA98AB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6066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A197-5EEF-418C-93CE-71B46AA12F2A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0120-B256-41AA-9938-4D8EDA98AB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628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A197-5EEF-418C-93CE-71B46AA12F2A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0120-B256-41AA-9938-4D8EDA98AB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6336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 hasCustomPrompt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s-ES" noProof="1" smtClean="0"/>
              <a:t>Haga clic para modificar el estilo de texto del patrón</a:t>
            </a:r>
          </a:p>
          <a:p>
            <a:pPr lvl="1"/>
            <a:r>
              <a:rPr lang="es-ES" noProof="1" smtClean="0"/>
              <a:t>Segundo nivel</a:t>
            </a:r>
          </a:p>
          <a:p>
            <a:pPr lvl="2"/>
            <a:r>
              <a:rPr lang="es-ES" noProof="1" smtClean="0"/>
              <a:t>Tercer nivel</a:t>
            </a:r>
          </a:p>
          <a:p>
            <a:pPr lvl="3"/>
            <a:r>
              <a:rPr lang="es-ES" noProof="1" smtClean="0"/>
              <a:t>Cuarto nivel</a:t>
            </a:r>
          </a:p>
          <a:p>
            <a:pPr lvl="4"/>
            <a:r>
              <a:rPr lang="es-ES" noProof="1" smtClean="0"/>
              <a:t>Quinto nivel</a:t>
            </a:r>
            <a:endParaRPr lang="es-ES" noProof="1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s-ES" noProof="1" smtClean="0"/>
              <a:t>Haga clic para modificar el estilo de texto del patrón</a:t>
            </a:r>
          </a:p>
          <a:p>
            <a:pPr lvl="1"/>
            <a:r>
              <a:rPr lang="es-ES" noProof="1" smtClean="0"/>
              <a:t>Segundo nivel</a:t>
            </a:r>
          </a:p>
          <a:p>
            <a:pPr lvl="2"/>
            <a:r>
              <a:rPr lang="es-ES" noProof="1" smtClean="0"/>
              <a:t>Tercer nivel</a:t>
            </a:r>
          </a:p>
          <a:p>
            <a:pPr lvl="3"/>
            <a:r>
              <a:rPr lang="es-ES" noProof="1" smtClean="0"/>
              <a:t>Cuarto nivel</a:t>
            </a:r>
          </a:p>
          <a:p>
            <a:pPr lvl="4"/>
            <a:r>
              <a:rPr lang="es-ES" noProof="1" smtClean="0"/>
              <a:t>Quinto nivel</a:t>
            </a:r>
            <a:endParaRPr lang="es-ES" noProof="1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044EE5-DC25-402A-BC11-100B6906462F}" type="datetime1">
              <a:rPr lang="es-ES" altLang="en-US"/>
              <a:pPr/>
              <a:t>11/04/2022</a:t>
            </a:fld>
            <a:endParaRPr lang="es-E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C92AA-B8B9-4DF2-AB16-DA07F5C4B9D8}" type="slidenum">
              <a:rPr lang="es-ES_tradnl" altLang="en-US"/>
              <a:pPr/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1422828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objetos y tex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s-ES" noProof="1" smtClean="0"/>
              <a:t>Haga clic para modificar el estilo de texto del patrón</a:t>
            </a:r>
          </a:p>
          <a:p>
            <a:pPr lvl="1"/>
            <a:r>
              <a:rPr lang="es-ES" noProof="1" smtClean="0"/>
              <a:t>Segundo nivel</a:t>
            </a:r>
          </a:p>
          <a:p>
            <a:pPr lvl="2"/>
            <a:r>
              <a:rPr lang="es-ES" noProof="1" smtClean="0"/>
              <a:t>Tercer nivel</a:t>
            </a:r>
          </a:p>
          <a:p>
            <a:pPr lvl="3"/>
            <a:r>
              <a:rPr lang="es-ES" noProof="1" smtClean="0"/>
              <a:t>Cuarto nivel</a:t>
            </a:r>
          </a:p>
          <a:p>
            <a:pPr lvl="4"/>
            <a:r>
              <a:rPr lang="es-ES" noProof="1" smtClean="0"/>
              <a:t>Quinto nivel</a:t>
            </a:r>
            <a:endParaRPr lang="es-ES" noProof="1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s-ES" noProof="1" smtClean="0"/>
              <a:t>Haga clic para modificar el estilo de texto del patrón</a:t>
            </a:r>
          </a:p>
          <a:p>
            <a:pPr lvl="1"/>
            <a:r>
              <a:rPr lang="es-ES" noProof="1" smtClean="0"/>
              <a:t>Segundo nivel</a:t>
            </a:r>
          </a:p>
          <a:p>
            <a:pPr lvl="2"/>
            <a:r>
              <a:rPr lang="es-ES" noProof="1" smtClean="0"/>
              <a:t>Tercer nivel</a:t>
            </a:r>
          </a:p>
          <a:p>
            <a:pPr lvl="3"/>
            <a:r>
              <a:rPr lang="es-ES" noProof="1" smtClean="0"/>
              <a:t>Cuarto nivel</a:t>
            </a:r>
          </a:p>
          <a:p>
            <a:pPr lvl="4"/>
            <a:r>
              <a:rPr lang="es-ES" noProof="1" smtClean="0"/>
              <a:t>Quinto nivel</a:t>
            </a:r>
            <a:endParaRPr lang="es-ES" noProof="1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1C42D8-41EB-4954-8E25-4B2CB8FF11F2}" type="datetime1">
              <a:rPr lang="es-ES" altLang="en-US"/>
              <a:pPr/>
              <a:t>11/04/2022</a:t>
            </a:fld>
            <a:endParaRPr lang="es-E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19491-8963-4542-A174-989BBEEEB747}" type="slidenum">
              <a:rPr lang="es-ES_tradnl" altLang="en-US"/>
              <a:pPr/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72460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A197-5EEF-418C-93CE-71B46AA12F2A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0120-B256-41AA-9938-4D8EDA98AB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435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A197-5EEF-418C-93CE-71B46AA12F2A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220120-B256-41AA-9938-4D8EDA98AB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459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A197-5EEF-418C-93CE-71B46AA12F2A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D220120-B256-41AA-9938-4D8EDA98AB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90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A197-5EEF-418C-93CE-71B46AA12F2A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D220120-B256-41AA-9938-4D8EDA98AB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189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A197-5EEF-418C-93CE-71B46AA12F2A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0120-B256-41AA-9938-4D8EDA98AB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834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A197-5EEF-418C-93CE-71B46AA12F2A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0120-B256-41AA-9938-4D8EDA98AB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63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A197-5EEF-418C-93CE-71B46AA12F2A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0120-B256-41AA-9938-4D8EDA98AB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8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A197-5EEF-418C-93CE-71B46AA12F2A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220120-B256-41AA-9938-4D8EDA98AB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3419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1A197-5EEF-418C-93CE-71B46AA12F2A}" type="datetimeFigureOut">
              <a:rPr lang="es-ES" smtClean="0"/>
              <a:t>11/04/2022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D220120-B256-41AA-9938-4D8EDA98AB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359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7 Imagen" descr="CONSULTORIO D NEFRO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626" y="2482144"/>
            <a:ext cx="6205444" cy="37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4" name="Text Box 3"/>
          <p:cNvSpPr txBox="1">
            <a:spLocks noChangeArrowheads="1"/>
          </p:cNvSpPr>
          <p:nvPr/>
        </p:nvSpPr>
        <p:spPr bwMode="auto">
          <a:xfrm>
            <a:off x="2279650" y="1052513"/>
            <a:ext cx="784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813920" y="356305"/>
            <a:ext cx="11378080" cy="2125839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wrap="square" lIns="90000" tIns="46800" rIns="90000" bIns="46800">
            <a:spAutoFit/>
          </a:bodyPr>
          <a:lstStyle>
            <a:lvl1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2250"/>
              </a:spcBef>
              <a:buSzPct val="100000"/>
            </a:pPr>
            <a:r>
              <a:rPr lang="en-GB" altLang="en-US" sz="6600" b="1" dirty="0">
                <a:latin typeface="Calibri" panose="020F0502020204030204" pitchFamily="34" charset="0"/>
                <a:ea typeface="SimSun" panose="02010600030101010101" pitchFamily="2" charset="-122"/>
              </a:rPr>
              <a:t>EVALUACIÓN CLÍNICA DEL PACIENTE RENAL</a:t>
            </a:r>
            <a:endParaRPr lang="es-ES" altLang="es-ES" sz="6600" b="1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877386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1919289" y="404813"/>
            <a:ext cx="8353425" cy="5232400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lIns="90000" tIns="46800" rIns="90000" bIns="46800">
            <a:spAutoFit/>
          </a:bodyPr>
          <a:lstStyle>
            <a:lvl1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2000"/>
              </a:spcBef>
              <a:buSzPct val="100000"/>
            </a:pPr>
            <a:r>
              <a:rPr lang="en-GB" altLang="en-US" sz="4000" b="1" dirty="0">
                <a:solidFill>
                  <a:srgbClr val="000000"/>
                </a:solidFill>
                <a:ea typeface="SimSun" panose="02010600030101010101" pitchFamily="2" charset="-122"/>
              </a:rPr>
              <a:t>ALTERACIONES DEL COLOR DE LA ORINA</a:t>
            </a:r>
          </a:p>
          <a:p>
            <a:pPr algn="ctr">
              <a:spcBef>
                <a:spcPts val="2000"/>
              </a:spcBef>
              <a:buSzPct val="100000"/>
            </a:pPr>
            <a:r>
              <a:rPr lang="en-GB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 </a:t>
            </a:r>
          </a:p>
          <a:p>
            <a:pPr>
              <a:lnSpc>
                <a:spcPct val="60000"/>
              </a:lnSpc>
              <a:spcBef>
                <a:spcPts val="1750"/>
              </a:spcBef>
              <a:buSzPct val="100000"/>
              <a:buFont typeface="American Classic Extra Bold"/>
              <a:buChar char="•"/>
            </a:pPr>
            <a:r>
              <a:rPr lang="en-GB" altLang="en-US" sz="3200" dirty="0">
                <a:solidFill>
                  <a:srgbClr val="000000"/>
                </a:solidFill>
                <a:ea typeface="SimSun" panose="02010600030101010101" pitchFamily="2" charset="-122"/>
              </a:rPr>
              <a:t>PARDO ROJIZO</a:t>
            </a:r>
          </a:p>
          <a:p>
            <a:pPr>
              <a:lnSpc>
                <a:spcPct val="60000"/>
              </a:lnSpc>
              <a:spcBef>
                <a:spcPts val="1750"/>
              </a:spcBef>
              <a:buSzPct val="100000"/>
              <a:buFont typeface="American Classic Extra Bold"/>
              <a:buChar char="•"/>
            </a:pPr>
            <a:r>
              <a:rPr lang="en-GB" altLang="en-US" sz="3200" dirty="0">
                <a:solidFill>
                  <a:srgbClr val="000000"/>
                </a:solidFill>
                <a:ea typeface="SimSun" panose="02010600030101010101" pitchFamily="2" charset="-122"/>
              </a:rPr>
              <a:t>AMARILLO INTENSO</a:t>
            </a:r>
          </a:p>
          <a:p>
            <a:pPr>
              <a:lnSpc>
                <a:spcPct val="60000"/>
              </a:lnSpc>
              <a:spcBef>
                <a:spcPts val="1750"/>
              </a:spcBef>
              <a:buSzPct val="100000"/>
              <a:buFont typeface="American Classic Extra Bold"/>
              <a:buChar char="•"/>
            </a:pPr>
            <a:r>
              <a:rPr lang="en-GB" altLang="en-US" sz="3200" dirty="0">
                <a:solidFill>
                  <a:srgbClr val="000000"/>
                </a:solidFill>
                <a:ea typeface="SimSun" panose="02010600030101010101" pitchFamily="2" charset="-122"/>
              </a:rPr>
              <a:t>ROJO O ROJIZO</a:t>
            </a:r>
          </a:p>
          <a:p>
            <a:pPr>
              <a:lnSpc>
                <a:spcPct val="60000"/>
              </a:lnSpc>
              <a:spcBef>
                <a:spcPts val="1750"/>
              </a:spcBef>
              <a:buSzPct val="100000"/>
              <a:buFont typeface="American Classic Extra Bold"/>
              <a:buChar char="•"/>
            </a:pPr>
            <a:r>
              <a:rPr lang="en-GB" altLang="en-US" sz="3200" dirty="0">
                <a:solidFill>
                  <a:srgbClr val="000000"/>
                </a:solidFill>
                <a:ea typeface="SimSun" panose="02010600030101010101" pitchFamily="2" charset="-122"/>
              </a:rPr>
              <a:t>PARDUSCO</a:t>
            </a:r>
          </a:p>
          <a:p>
            <a:pPr>
              <a:lnSpc>
                <a:spcPct val="60000"/>
              </a:lnSpc>
              <a:spcBef>
                <a:spcPts val="1750"/>
              </a:spcBef>
              <a:buSzPct val="100000"/>
              <a:buFont typeface="American Classic Extra Bold"/>
              <a:buChar char="•"/>
            </a:pPr>
            <a:r>
              <a:rPr lang="en-GB" altLang="en-US" sz="3200" dirty="0">
                <a:solidFill>
                  <a:srgbClr val="000000"/>
                </a:solidFill>
                <a:ea typeface="SimSun" panose="02010600030101010101" pitchFamily="2" charset="-122"/>
              </a:rPr>
              <a:t>ROJO VIOLÁCEO</a:t>
            </a:r>
          </a:p>
          <a:p>
            <a:pPr>
              <a:lnSpc>
                <a:spcPct val="60000"/>
              </a:lnSpc>
              <a:spcBef>
                <a:spcPts val="1750"/>
              </a:spcBef>
              <a:buSzPct val="100000"/>
              <a:buFont typeface="American Classic Extra Bold"/>
              <a:buChar char="•"/>
            </a:pPr>
            <a:r>
              <a:rPr lang="en-GB" altLang="en-US" sz="3200" dirty="0">
                <a:solidFill>
                  <a:srgbClr val="000000"/>
                </a:solidFill>
                <a:ea typeface="SimSun" panose="02010600030101010101" pitchFamily="2" charset="-122"/>
              </a:rPr>
              <a:t>LECHOSO</a:t>
            </a:r>
            <a:r>
              <a:rPr lang="en-GB" altLang="en-US" sz="3200" dirty="0">
                <a:solidFill>
                  <a:srgbClr val="FFFFFF"/>
                </a:solidFill>
                <a:ea typeface="SimSun" panose="02010600030101010101" pitchFamily="2" charset="-122"/>
              </a:rPr>
              <a:t> </a:t>
            </a:r>
            <a:endParaRPr lang="es-ES" altLang="es-ES" sz="3200" dirty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pic>
        <p:nvPicPr>
          <p:cNvPr id="1597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1628776"/>
            <a:ext cx="19812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4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3644900"/>
            <a:ext cx="19431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894721"/>
      </p:ext>
    </p:extLst>
  </p:cSld>
  <p:clrMapOvr>
    <a:masterClrMapping/>
  </p:clrMapOvr>
  <p:transition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2595563" y="1000126"/>
            <a:ext cx="7200900" cy="4134081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lIns="90000" tIns="46800" rIns="90000" bIns="46800">
            <a:spAutoFit/>
          </a:bodyPr>
          <a:lstStyle>
            <a:lvl1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2250"/>
              </a:spcBef>
            </a:pPr>
            <a:r>
              <a:rPr lang="en-GB" altLang="es-ES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Lucida Sans Unicode" panose="020B0602030504020204" pitchFamily="34" charset="0"/>
              </a:rPr>
              <a:t>ALTERACIONES DE LA DENSIDAD</a:t>
            </a:r>
          </a:p>
          <a:p>
            <a:pPr>
              <a:spcBef>
                <a:spcPts val="2250"/>
              </a:spcBef>
            </a:pPr>
            <a:endParaRPr lang="en-GB" altLang="es-ES" sz="4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50000"/>
              </a:lnSpc>
              <a:spcBef>
                <a:spcPts val="2000"/>
              </a:spcBef>
              <a:buFont typeface="American Classic Extra Bold"/>
              <a:buChar char="•"/>
            </a:pPr>
            <a:r>
              <a:rPr lang="en-GB" altLang="es-ES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Lucida Sans Unicode" panose="020B0602030504020204" pitchFamily="34" charset="0"/>
              </a:rPr>
              <a:t>Normal: 1005-1025</a:t>
            </a:r>
          </a:p>
          <a:p>
            <a:pPr>
              <a:lnSpc>
                <a:spcPct val="50000"/>
              </a:lnSpc>
              <a:spcBef>
                <a:spcPts val="2000"/>
              </a:spcBef>
              <a:buFont typeface="American Classic Extra Bold"/>
              <a:buChar char="•"/>
            </a:pPr>
            <a:endParaRPr lang="en-GB" altLang="es-ES" sz="3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50000"/>
              </a:lnSpc>
              <a:spcBef>
                <a:spcPts val="2000"/>
              </a:spcBef>
              <a:buFont typeface="American Classic Extra Bold"/>
              <a:buChar char="•"/>
            </a:pPr>
            <a:r>
              <a:rPr lang="en-GB" altLang="es-ES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Lucida Sans Unicode" panose="020B0602030504020204" pitchFamily="34" charset="0"/>
              </a:rPr>
              <a:t>Menor: 1001-1003</a:t>
            </a:r>
          </a:p>
          <a:p>
            <a:pPr>
              <a:lnSpc>
                <a:spcPct val="50000"/>
              </a:lnSpc>
              <a:spcBef>
                <a:spcPts val="2000"/>
              </a:spcBef>
              <a:buFont typeface="American Classic Extra Bold"/>
              <a:buChar char="•"/>
            </a:pPr>
            <a:endParaRPr lang="en-GB" altLang="es-ES" sz="3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50000"/>
              </a:lnSpc>
              <a:spcBef>
                <a:spcPts val="2000"/>
              </a:spcBef>
              <a:buFont typeface="American Classic Extra Bold"/>
              <a:buChar char="•"/>
            </a:pPr>
            <a:r>
              <a:rPr lang="en-GB" altLang="es-ES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Lucida Sans Unicode" panose="020B0602030504020204" pitchFamily="34" charset="0"/>
              </a:rPr>
              <a:t>Mayor: hasta 1040</a:t>
            </a:r>
          </a:p>
        </p:txBody>
      </p:sp>
    </p:spTree>
    <p:extLst>
      <p:ext uri="{BB962C8B-B14F-4D97-AF65-F5344CB8AC3E}">
        <p14:creationId xmlns:p14="http://schemas.microsoft.com/office/powerpoint/2010/main" val="2595178658"/>
      </p:ext>
    </p:extLst>
  </p:cSld>
  <p:clrMapOvr>
    <a:masterClrMapping/>
  </p:clrMapOvr>
  <p:transition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71203" y="901421"/>
            <a:ext cx="7775575" cy="434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2500"/>
              </a:spcBef>
              <a:buSzPct val="100000"/>
            </a:pPr>
            <a:r>
              <a:rPr lang="en-GB" altLang="es-ES" sz="13800" b="1" dirty="0"/>
              <a:t>EXAMEN FÍSICO</a:t>
            </a:r>
          </a:p>
        </p:txBody>
      </p:sp>
    </p:spTree>
    <p:extLst>
      <p:ext uri="{BB962C8B-B14F-4D97-AF65-F5344CB8AC3E}">
        <p14:creationId xmlns:p14="http://schemas.microsoft.com/office/powerpoint/2010/main" val="2509784695"/>
      </p:ext>
    </p:extLst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Text Box 2"/>
          <p:cNvSpPr txBox="1">
            <a:spLocks noChangeArrowheads="1"/>
          </p:cNvSpPr>
          <p:nvPr/>
        </p:nvSpPr>
        <p:spPr bwMode="auto">
          <a:xfrm>
            <a:off x="1992313" y="476250"/>
            <a:ext cx="8280400" cy="5128264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lIns="90000" tIns="46800" rIns="90000" bIns="46800">
            <a:spAutoFit/>
          </a:bodyPr>
          <a:lstStyle>
            <a:lvl1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2500"/>
              </a:spcBef>
            </a:pPr>
            <a:r>
              <a:rPr lang="en-GB" altLang="es-E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INSPECCIÓN</a:t>
            </a:r>
          </a:p>
          <a:p>
            <a:pPr>
              <a:spcBef>
                <a:spcPts val="2500"/>
              </a:spcBef>
            </a:pPr>
            <a:endParaRPr lang="en-GB" altLang="es-E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ts val="2500"/>
              </a:spcBef>
            </a:pPr>
            <a:endParaRPr lang="en-GB" altLang="es-E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40000"/>
              </a:lnSpc>
              <a:spcBef>
                <a:spcPts val="2500"/>
              </a:spcBef>
              <a:buFont typeface="Lucida Handwriting" panose="03010101010101010101" pitchFamily="66" charset="0"/>
              <a:buChar char="•"/>
            </a:pPr>
            <a:r>
              <a:rPr lang="en-GB" altLang="es-ES" sz="3200" dirty="0">
                <a:solidFill>
                  <a:srgbClr val="000000"/>
                </a:solidFill>
              </a:rPr>
              <a:t>Facie</a:t>
            </a:r>
          </a:p>
          <a:p>
            <a:pPr>
              <a:lnSpc>
                <a:spcPct val="40000"/>
              </a:lnSpc>
              <a:spcBef>
                <a:spcPts val="2500"/>
              </a:spcBef>
              <a:buFont typeface="Lucida Handwriting" panose="03010101010101010101" pitchFamily="66" charset="0"/>
              <a:buChar char="•"/>
            </a:pPr>
            <a:r>
              <a:rPr lang="en-GB" altLang="es-ES" sz="3200" dirty="0" err="1">
                <a:solidFill>
                  <a:srgbClr val="000000"/>
                </a:solidFill>
              </a:rPr>
              <a:t>Palidez</a:t>
            </a:r>
            <a:endParaRPr lang="en-GB" altLang="es-ES" sz="3200" dirty="0">
              <a:solidFill>
                <a:srgbClr val="000000"/>
              </a:solidFill>
            </a:endParaRPr>
          </a:p>
          <a:p>
            <a:pPr>
              <a:lnSpc>
                <a:spcPct val="40000"/>
              </a:lnSpc>
              <a:spcBef>
                <a:spcPts val="2500"/>
              </a:spcBef>
              <a:buFont typeface="Lucida Handwriting" panose="03010101010101010101" pitchFamily="66" charset="0"/>
              <a:buChar char="•"/>
            </a:pPr>
            <a:r>
              <a:rPr lang="en-GB" altLang="es-ES" sz="3200" dirty="0" err="1">
                <a:solidFill>
                  <a:srgbClr val="000000"/>
                </a:solidFill>
              </a:rPr>
              <a:t>Respiración</a:t>
            </a:r>
            <a:r>
              <a:rPr lang="en-GB" altLang="es-ES" sz="3200" dirty="0">
                <a:solidFill>
                  <a:srgbClr val="000000"/>
                </a:solidFill>
              </a:rPr>
              <a:t> (de </a:t>
            </a:r>
            <a:r>
              <a:rPr lang="en-GB" altLang="es-ES" sz="3200" dirty="0" err="1">
                <a:solidFill>
                  <a:srgbClr val="000000"/>
                </a:solidFill>
              </a:rPr>
              <a:t>Kussmaul</a:t>
            </a:r>
            <a:r>
              <a:rPr lang="en-GB" altLang="es-ES" sz="3200" dirty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30000"/>
              </a:lnSpc>
              <a:spcBef>
                <a:spcPts val="2500"/>
              </a:spcBef>
              <a:buFont typeface="Lucida Handwriting" panose="03010101010101010101" pitchFamily="66" charset="0"/>
              <a:buChar char="•"/>
            </a:pPr>
            <a:r>
              <a:rPr lang="en-GB" altLang="es-ES" sz="3200" dirty="0" err="1">
                <a:solidFill>
                  <a:srgbClr val="000000"/>
                </a:solidFill>
              </a:rPr>
              <a:t>Edemas</a:t>
            </a:r>
            <a:endParaRPr lang="en-GB" altLang="es-ES" sz="3200" dirty="0">
              <a:solidFill>
                <a:srgbClr val="000000"/>
              </a:solidFill>
            </a:endParaRPr>
          </a:p>
          <a:p>
            <a:pPr>
              <a:lnSpc>
                <a:spcPct val="30000"/>
              </a:lnSpc>
              <a:spcBef>
                <a:spcPts val="2500"/>
              </a:spcBef>
              <a:buFont typeface="Lucida Handwriting" panose="03010101010101010101" pitchFamily="66" charset="0"/>
              <a:buChar char="•"/>
            </a:pPr>
            <a:r>
              <a:rPr lang="en-GB" altLang="es-ES" sz="3200" dirty="0" err="1">
                <a:solidFill>
                  <a:srgbClr val="000000"/>
                </a:solidFill>
              </a:rPr>
              <a:t>Circulación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colateral</a:t>
            </a:r>
            <a:endParaRPr lang="en-GB" altLang="es-ES" sz="3200" dirty="0">
              <a:solidFill>
                <a:srgbClr val="000000"/>
              </a:solidFill>
            </a:endParaRPr>
          </a:p>
        </p:txBody>
      </p:sp>
      <p:pic>
        <p:nvPicPr>
          <p:cNvPr id="1658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6" y="1857376"/>
            <a:ext cx="3394075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9821"/>
      </p:ext>
    </p:extLst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1" y="990601"/>
            <a:ext cx="4225925" cy="4670425"/>
          </a:xfrm>
        </p:spPr>
        <p:txBody>
          <a:bodyPr vert="horz" lIns="90000" tIns="46800" rIns="90000" bIns="46800" rtlCol="0" anchor="ctr">
            <a:normAutofit fontScale="90000"/>
          </a:bodyPr>
          <a:lstStyle/>
          <a:p>
            <a:pPr marL="325438" indent="-325438" algn="just" defTabSz="449263">
              <a:spcBef>
                <a:spcPts val="700"/>
              </a:spcBef>
              <a:buClr>
                <a:schemeClr val="accent1"/>
              </a:buClr>
              <a:buSzPct val="65000"/>
              <a:buFont typeface="Lucida Handwriting" panose="03010101010101010101" pitchFamily="6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PALPACIÓN</a:t>
            </a:r>
            <a:br>
              <a:rPr lang="en-GB" altLang="es-E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s-ES" sz="1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s-ES" sz="1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Maniobra</a:t>
            </a:r>
            <a:r>
              <a:rPr lang="en-GB" alt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Guyón</a:t>
            </a:r>
            <a:r>
              <a:rPr lang="en-GB" altLang="es-E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GB" altLang="es-E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Maniobra</a:t>
            </a:r>
            <a:r>
              <a:rPr lang="en-GB" alt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peloteo</a:t>
            </a:r>
            <a:r>
              <a:rPr lang="en-GB" alt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renal.</a:t>
            </a:r>
            <a:br>
              <a:rPr lang="en-GB" altLang="es-E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Maniobra</a:t>
            </a:r>
            <a:r>
              <a:rPr lang="en-GB" alt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Glenard</a:t>
            </a:r>
            <a:r>
              <a:rPr lang="en-GB" altLang="es-E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GB" altLang="es-E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Maniobra</a:t>
            </a:r>
            <a:r>
              <a:rPr lang="en-GB" alt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Goelet</a:t>
            </a:r>
            <a:r>
              <a:rPr lang="en-GB" altLang="es-E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GB" altLang="es-E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Puntos</a:t>
            </a:r>
            <a:r>
              <a:rPr lang="en-GB" alt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ureterales</a:t>
            </a:r>
            <a:endParaRPr lang="en-GB" alt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793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" t="4927" r="3772" b="2477"/>
          <a:stretch>
            <a:fillRect/>
          </a:stretch>
        </p:blipFill>
        <p:spPr bwMode="auto">
          <a:xfrm>
            <a:off x="6342064" y="260350"/>
            <a:ext cx="38576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47671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85" name="Group 6"/>
          <p:cNvGrpSpPr>
            <a:grpSpLocks/>
          </p:cNvGrpSpPr>
          <p:nvPr/>
        </p:nvGrpSpPr>
        <p:grpSpPr bwMode="auto">
          <a:xfrm>
            <a:off x="1919288" y="374651"/>
            <a:ext cx="8424862" cy="5776913"/>
            <a:chOff x="249" y="236"/>
            <a:chExt cx="5307" cy="3639"/>
          </a:xfrm>
        </p:grpSpPr>
        <p:pic>
          <p:nvPicPr>
            <p:cNvPr id="16998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0"/>
            <a:stretch>
              <a:fillRect/>
            </a:stretch>
          </p:blipFill>
          <p:spPr bwMode="auto">
            <a:xfrm>
              <a:off x="249" y="237"/>
              <a:ext cx="2624" cy="3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998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0" t="1437"/>
            <a:stretch>
              <a:fillRect/>
            </a:stretch>
          </p:blipFill>
          <p:spPr bwMode="auto">
            <a:xfrm>
              <a:off x="3091" y="236"/>
              <a:ext cx="2465" cy="3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3396030"/>
      </p:ext>
    </p:extLst>
  </p:cSld>
  <p:clrMapOvr>
    <a:masterClrMapping/>
  </p:clrMapOvr>
  <p:transition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ext Box 2"/>
          <p:cNvSpPr txBox="1">
            <a:spLocks noChangeArrowheads="1"/>
          </p:cNvSpPr>
          <p:nvPr/>
        </p:nvSpPr>
        <p:spPr bwMode="auto">
          <a:xfrm>
            <a:off x="2351089" y="836613"/>
            <a:ext cx="30241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2281238" y="692150"/>
            <a:ext cx="7199312" cy="2802948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lIns="90000" tIns="46800" rIns="90000" bIns="46800">
            <a:spAutoFit/>
          </a:bodyPr>
          <a:lstStyle>
            <a:lvl1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Lucida Handwriting" panose="03010101010101010101" pitchFamily="66" charset="0"/>
              <a:buNone/>
            </a:pPr>
            <a:r>
              <a:rPr lang="en-GB" altLang="es-E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PERCUCIÓN:</a:t>
            </a:r>
          </a:p>
          <a:p>
            <a:pPr>
              <a:buFont typeface="Lucida Handwriting" panose="03010101010101010101" pitchFamily="66" charset="0"/>
              <a:buNone/>
            </a:pPr>
            <a:endParaRPr lang="en-GB" altLang="es-E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en-GB" altLang="es-E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Puñopercución</a:t>
            </a:r>
            <a:r>
              <a:rPr lang="en-GB" altLang="es-E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>
              <a:buSzPct val="70000"/>
              <a:buFont typeface="Wingdings" panose="05000000000000000000" pitchFamily="2" charset="2"/>
              <a:buNone/>
            </a:pPr>
            <a:r>
              <a:rPr lang="en-GB" altLang="es-E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-</a:t>
            </a:r>
            <a:r>
              <a:rPr lang="en-GB" altLang="es-E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Positivo</a:t>
            </a:r>
            <a:r>
              <a:rPr lang="en-GB" altLang="es-E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doloroso</a:t>
            </a:r>
          </a:p>
          <a:p>
            <a:pPr>
              <a:buSzPct val="70000"/>
              <a:buFont typeface="Wingdings" panose="05000000000000000000" pitchFamily="2" charset="2"/>
              <a:buNone/>
            </a:pPr>
            <a:r>
              <a:rPr lang="en-GB" altLang="es-E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-</a:t>
            </a:r>
            <a:r>
              <a:rPr lang="en-GB" altLang="es-E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Negativo</a:t>
            </a:r>
            <a:r>
              <a:rPr lang="en-GB" altLang="es-E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no doloroso</a:t>
            </a:r>
          </a:p>
        </p:txBody>
      </p:sp>
    </p:spTree>
    <p:extLst>
      <p:ext uri="{BB962C8B-B14F-4D97-AF65-F5344CB8AC3E}">
        <p14:creationId xmlns:p14="http://schemas.microsoft.com/office/powerpoint/2010/main" val="239997758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1 Rectángulo"/>
          <p:cNvSpPr>
            <a:spLocks noChangeArrowheads="1"/>
          </p:cNvSpPr>
          <p:nvPr/>
        </p:nvSpPr>
        <p:spPr bwMode="auto">
          <a:xfrm>
            <a:off x="2238376" y="1214439"/>
            <a:ext cx="735806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endParaRPr lang="en-GB" altLang="es-ES" sz="3200" dirty="0">
              <a:solidFill>
                <a:srgbClr val="000000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  <a:p>
            <a:pPr>
              <a:buSzPct val="100000"/>
              <a:buFont typeface="Lucida Handwriting" panose="03010101010101010101" pitchFamily="66" charset="0"/>
              <a:buNone/>
            </a:pPr>
            <a:r>
              <a:rPr lang="en-GB" altLang="es-ES" sz="3200" b="1" dirty="0">
                <a:solidFill>
                  <a:srgbClr val="000000"/>
                </a:solidFill>
              </a:rPr>
              <a:t>AUSCULTACIÓN:</a:t>
            </a:r>
            <a:r>
              <a:rPr lang="en-GB" altLang="es-ES" sz="3200" dirty="0">
                <a:solidFill>
                  <a:srgbClr val="000000"/>
                </a:solidFill>
              </a:rPr>
              <a:t> no se </a:t>
            </a:r>
            <a:r>
              <a:rPr lang="en-GB" altLang="es-ES" sz="3200" dirty="0" err="1">
                <a:solidFill>
                  <a:srgbClr val="000000"/>
                </a:solidFill>
              </a:rPr>
              <a:t>debe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oir</a:t>
            </a:r>
            <a:r>
              <a:rPr lang="en-GB" altLang="es-ES" sz="3200" dirty="0">
                <a:solidFill>
                  <a:srgbClr val="000000"/>
                </a:solidFill>
              </a:rPr>
              <a:t> nada</a:t>
            </a:r>
            <a:endParaRPr lang="en-GB" altLang="es-ES" sz="3200" b="1" dirty="0">
              <a:solidFill>
                <a:srgbClr val="000000"/>
              </a:solidFill>
            </a:endParaRPr>
          </a:p>
          <a:p>
            <a:pPr>
              <a:buSzPct val="100000"/>
              <a:buFont typeface="Lucida Handwriting" panose="03010101010101010101" pitchFamily="66" charset="0"/>
              <a:buNone/>
            </a:pPr>
            <a:endParaRPr lang="en-GB" altLang="es-ES" sz="3200" b="1" dirty="0">
              <a:solidFill>
                <a:srgbClr val="000000"/>
              </a:solidFill>
            </a:endParaRPr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en-GB" altLang="es-ES" sz="3200" dirty="0" err="1">
                <a:solidFill>
                  <a:srgbClr val="000000"/>
                </a:solidFill>
              </a:rPr>
              <a:t>Soplo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sistólico</a:t>
            </a:r>
            <a:r>
              <a:rPr lang="en-GB" altLang="es-ES" sz="3200" dirty="0">
                <a:solidFill>
                  <a:srgbClr val="000000"/>
                </a:solidFill>
              </a:rPr>
              <a:t>: </a:t>
            </a:r>
            <a:r>
              <a:rPr lang="en-GB" altLang="es-ES" sz="3200" dirty="0" err="1">
                <a:solidFill>
                  <a:srgbClr val="000000"/>
                </a:solidFill>
              </a:rPr>
              <a:t>cuando</a:t>
            </a:r>
            <a:r>
              <a:rPr lang="en-GB" altLang="es-ES" sz="3200" dirty="0">
                <a:solidFill>
                  <a:srgbClr val="000000"/>
                </a:solidFill>
              </a:rPr>
              <a:t> hay </a:t>
            </a:r>
            <a:r>
              <a:rPr lang="en-GB" altLang="es-ES" sz="3200" dirty="0" err="1">
                <a:solidFill>
                  <a:srgbClr val="000000"/>
                </a:solidFill>
              </a:rPr>
              <a:t>estenosis</a:t>
            </a:r>
            <a:r>
              <a:rPr lang="en-GB" altLang="es-ES" sz="3200" dirty="0">
                <a:solidFill>
                  <a:srgbClr val="000000"/>
                </a:solidFill>
              </a:rPr>
              <a:t> de la </a:t>
            </a:r>
            <a:r>
              <a:rPr lang="en-GB" altLang="es-ES" sz="3200" dirty="0" err="1">
                <a:solidFill>
                  <a:srgbClr val="000000"/>
                </a:solidFill>
              </a:rPr>
              <a:t>arteria</a:t>
            </a:r>
            <a:r>
              <a:rPr lang="en-GB" altLang="es-ES" sz="3200" dirty="0">
                <a:solidFill>
                  <a:srgbClr val="000000"/>
                </a:solidFill>
              </a:rPr>
              <a:t> renal.</a:t>
            </a:r>
          </a:p>
        </p:txBody>
      </p:sp>
    </p:spTree>
    <p:extLst>
      <p:ext uri="{BB962C8B-B14F-4D97-AF65-F5344CB8AC3E}">
        <p14:creationId xmlns:p14="http://schemas.microsoft.com/office/powerpoint/2010/main" val="4135216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 vert="horz" lIns="90000" tIns="46800" rIns="90000" bIns="46800" rtlCol="0" anchor="ctr">
            <a:normAutofit/>
          </a:bodyPr>
          <a:lstStyle/>
          <a:p>
            <a:pPr defTabSz="449263">
              <a:buFont typeface="Lucida Handwriting" panose="03010101010101010101" pitchFamily="6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SIGNOS Y </a:t>
            </a:r>
            <a:r>
              <a:rPr lang="en-GB" altLang="es-E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SíNTOMAS</a:t>
            </a:r>
            <a:r>
              <a:rPr lang="en-GB" altLang="es-E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03389" y="1600201"/>
            <a:ext cx="4537075" cy="4525963"/>
          </a:xfrm>
        </p:spPr>
        <p:txBody>
          <a:bodyPr vert="horz" lIns="90000" tIns="46800" rIns="90000" bIns="46800" rtlCol="0">
            <a:normAutofit/>
          </a:bodyPr>
          <a:lstStyle/>
          <a:p>
            <a:pPr marL="325438" indent="-325438" defTabSz="449263">
              <a:buFont typeface="American Classic Extra Bold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</a:p>
          <a:p>
            <a:pPr marL="325438" indent="-325438" defTabSz="449263">
              <a:buFont typeface="American Classic Extra Bold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HEMATURIA</a:t>
            </a:r>
          </a:p>
          <a:p>
            <a:pPr marL="325438" indent="-325438" defTabSz="449263">
              <a:buFont typeface="American Classic Extra Bold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TRASTORNOS DE LA EVACUACIÓN DE LA ORINA</a:t>
            </a:r>
          </a:p>
          <a:p>
            <a:pPr marL="325438" indent="-325438" defTabSz="449263">
              <a:buFont typeface="American Classic Extra Bold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ALTERACIONES DE LA DENSIDAD </a:t>
            </a:r>
          </a:p>
        </p:txBody>
      </p:sp>
      <p:pic>
        <p:nvPicPr>
          <p:cNvPr id="1433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68" y="1906962"/>
            <a:ext cx="2444600" cy="30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361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09" name="Group 2"/>
          <p:cNvGrpSpPr>
            <a:grpSpLocks/>
          </p:cNvGrpSpPr>
          <p:nvPr/>
        </p:nvGrpSpPr>
        <p:grpSpPr bwMode="auto">
          <a:xfrm>
            <a:off x="1598614" y="428625"/>
            <a:ext cx="9069387" cy="4884738"/>
            <a:chOff x="58" y="527"/>
            <a:chExt cx="5713" cy="3077"/>
          </a:xfrm>
        </p:grpSpPr>
        <p:sp>
          <p:nvSpPr>
            <p:cNvPr id="145410" name="AutoShape 3"/>
            <p:cNvSpPr>
              <a:spLocks noChangeArrowheads="1"/>
            </p:cNvSpPr>
            <p:nvPr/>
          </p:nvSpPr>
          <p:spPr bwMode="auto">
            <a:xfrm>
              <a:off x="204" y="527"/>
              <a:ext cx="5422" cy="3078"/>
            </a:xfrm>
            <a:prstGeom prst="roundRect">
              <a:avLst>
                <a:gd name="adj" fmla="val 32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 altLang="es-ES"/>
            </a:p>
          </p:txBody>
        </p:sp>
        <p:cxnSp>
          <p:nvCxnSpPr>
            <p:cNvPr id="145411" name="AutoShape 4"/>
            <p:cNvCxnSpPr>
              <a:cxnSpLocks noChangeShapeType="1"/>
              <a:stCxn id="145417" idx="0"/>
              <a:endCxn id="145414" idx="2"/>
            </p:cNvCxnSpPr>
            <p:nvPr/>
          </p:nvCxnSpPr>
          <p:spPr bwMode="auto">
            <a:xfrm flipH="1" flipV="1">
              <a:off x="2915" y="1446"/>
              <a:ext cx="1882" cy="144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5412" name="AutoShape 5"/>
            <p:cNvCxnSpPr>
              <a:cxnSpLocks noChangeShapeType="1"/>
              <a:stCxn id="145416" idx="0"/>
              <a:endCxn id="145414" idx="2"/>
            </p:cNvCxnSpPr>
            <p:nvPr/>
          </p:nvCxnSpPr>
          <p:spPr bwMode="auto">
            <a:xfrm flipH="1" flipV="1">
              <a:off x="2915" y="1446"/>
              <a:ext cx="1" cy="144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5413" name="AutoShape 6"/>
            <p:cNvCxnSpPr>
              <a:cxnSpLocks noChangeShapeType="1"/>
              <a:stCxn id="145415" idx="0"/>
              <a:endCxn id="145414" idx="2"/>
            </p:cNvCxnSpPr>
            <p:nvPr/>
          </p:nvCxnSpPr>
          <p:spPr bwMode="auto">
            <a:xfrm flipV="1">
              <a:off x="1032" y="1446"/>
              <a:ext cx="1883" cy="144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5414" name="AutoShape 7"/>
            <p:cNvSpPr>
              <a:spLocks noChangeArrowheads="1"/>
            </p:cNvSpPr>
            <p:nvPr/>
          </p:nvSpPr>
          <p:spPr bwMode="auto">
            <a:xfrm>
              <a:off x="1877" y="1040"/>
              <a:ext cx="2076" cy="40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41760" tIns="20880" rIns="41760" bIns="20880" anchor="ctr"/>
            <a:lstStyle>
              <a:lvl1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American Classic Extra Bold"/>
                <a:buNone/>
              </a:pPr>
              <a:r>
                <a:rPr lang="en-GB" altLang="es-ES" sz="3500" dirty="0">
                  <a:solidFill>
                    <a:srgbClr val="000000"/>
                  </a:solidFill>
                  <a:latin typeface="American Classic Extra Bold"/>
                  <a:cs typeface="Lucida Sans Unicode" panose="020B0602030504020204" pitchFamily="34" charset="0"/>
                </a:rPr>
                <a:t>ANAMNESIS</a:t>
              </a:r>
            </a:p>
          </p:txBody>
        </p:sp>
        <p:sp>
          <p:nvSpPr>
            <p:cNvPr id="145415" name="AutoShape 8"/>
            <p:cNvSpPr>
              <a:spLocks noChangeArrowheads="1"/>
            </p:cNvSpPr>
            <p:nvPr/>
          </p:nvSpPr>
          <p:spPr bwMode="auto">
            <a:xfrm>
              <a:off x="204" y="1590"/>
              <a:ext cx="1657" cy="33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41760" tIns="20880" rIns="41760" bIns="20880" anchor="ctr"/>
            <a:lstStyle>
              <a:lvl1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American Classic Extra Bold"/>
                <a:buNone/>
              </a:pPr>
              <a:r>
                <a:rPr lang="en-GB" altLang="es-ES" sz="2800" dirty="0">
                  <a:solidFill>
                    <a:srgbClr val="000000"/>
                  </a:solidFill>
                  <a:latin typeface="American Classic Extra Bold"/>
                  <a:cs typeface="Lucida Sans Unicode" panose="020B0602030504020204" pitchFamily="34" charset="0"/>
                </a:rPr>
                <a:t>EDAD</a:t>
              </a:r>
            </a:p>
          </p:txBody>
        </p:sp>
        <p:sp>
          <p:nvSpPr>
            <p:cNvPr id="145416" name="AutoShape 9"/>
            <p:cNvSpPr>
              <a:spLocks noChangeArrowheads="1"/>
            </p:cNvSpPr>
            <p:nvPr/>
          </p:nvSpPr>
          <p:spPr bwMode="auto">
            <a:xfrm>
              <a:off x="2087" y="1590"/>
              <a:ext cx="1657" cy="33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41760" tIns="20880" rIns="41760" bIns="20880" anchor="ctr"/>
            <a:lstStyle>
              <a:lvl1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American Classic Extra Bold"/>
                <a:buNone/>
              </a:pPr>
              <a:r>
                <a:rPr lang="en-GB" altLang="es-ES" sz="2800" dirty="0">
                  <a:solidFill>
                    <a:srgbClr val="000000"/>
                  </a:solidFill>
                  <a:latin typeface="American Classic Extra Bold"/>
                  <a:cs typeface="Lucida Sans Unicode" panose="020B0602030504020204" pitchFamily="34" charset="0"/>
                </a:rPr>
                <a:t>SEXO</a:t>
              </a:r>
            </a:p>
          </p:txBody>
        </p:sp>
        <p:sp>
          <p:nvSpPr>
            <p:cNvPr id="145417" name="AutoShape 10"/>
            <p:cNvSpPr>
              <a:spLocks noChangeArrowheads="1"/>
            </p:cNvSpPr>
            <p:nvPr/>
          </p:nvSpPr>
          <p:spPr bwMode="auto">
            <a:xfrm>
              <a:off x="3969" y="1590"/>
              <a:ext cx="1657" cy="33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41760" tIns="20880" rIns="41760" bIns="20880" anchor="ctr"/>
            <a:lstStyle>
              <a:lvl1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American Classic Extra Bold"/>
                <a:buNone/>
              </a:pPr>
              <a:r>
                <a:rPr lang="en-GB" altLang="es-ES" sz="2800" dirty="0">
                  <a:solidFill>
                    <a:srgbClr val="000000"/>
                  </a:solidFill>
                  <a:latin typeface="American Classic Extra Bold"/>
                  <a:cs typeface="Lucida Sans Unicode" panose="020B0602030504020204" pitchFamily="34" charset="0"/>
                </a:rPr>
                <a:t>OCUPACIÓN</a:t>
              </a:r>
            </a:p>
          </p:txBody>
        </p:sp>
      </p:grpSp>
      <p:pic>
        <p:nvPicPr>
          <p:cNvPr id="14541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716339"/>
            <a:ext cx="1223962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9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3716339"/>
            <a:ext cx="12128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2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3716339"/>
            <a:ext cx="143986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22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6" y="3704433"/>
            <a:ext cx="13684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23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3716339"/>
            <a:ext cx="13684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807921"/>
      </p:ext>
    </p:extLst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57" name="Group 2"/>
          <p:cNvGrpSpPr>
            <a:grpSpLocks/>
          </p:cNvGrpSpPr>
          <p:nvPr/>
        </p:nvGrpSpPr>
        <p:grpSpPr bwMode="auto">
          <a:xfrm>
            <a:off x="1992313" y="571500"/>
            <a:ext cx="8221662" cy="5378450"/>
            <a:chOff x="295" y="360"/>
            <a:chExt cx="5179" cy="3388"/>
          </a:xfrm>
        </p:grpSpPr>
        <p:sp>
          <p:nvSpPr>
            <p:cNvPr id="147458" name="AutoShape 3"/>
            <p:cNvSpPr>
              <a:spLocks noChangeArrowheads="1"/>
            </p:cNvSpPr>
            <p:nvPr/>
          </p:nvSpPr>
          <p:spPr bwMode="auto">
            <a:xfrm>
              <a:off x="295" y="436"/>
              <a:ext cx="5113" cy="3312"/>
            </a:xfrm>
            <a:prstGeom prst="roundRect">
              <a:avLst>
                <a:gd name="adj" fmla="val 2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 altLang="es-ES"/>
            </a:p>
          </p:txBody>
        </p:sp>
        <p:cxnSp>
          <p:nvCxnSpPr>
            <p:cNvPr id="147459" name="AutoShape 4"/>
            <p:cNvCxnSpPr>
              <a:cxnSpLocks noChangeShapeType="1"/>
              <a:stCxn id="147463" idx="0"/>
              <a:endCxn id="147461" idx="2"/>
            </p:cNvCxnSpPr>
            <p:nvPr/>
          </p:nvCxnSpPr>
          <p:spPr bwMode="auto">
            <a:xfrm rot="16200000" flipV="1">
              <a:off x="3221" y="529"/>
              <a:ext cx="652" cy="1341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7460" name="AutoShape 5"/>
            <p:cNvCxnSpPr>
              <a:cxnSpLocks noChangeShapeType="1"/>
              <a:stCxn id="147462" idx="0"/>
              <a:endCxn id="147461" idx="2"/>
            </p:cNvCxnSpPr>
            <p:nvPr/>
          </p:nvCxnSpPr>
          <p:spPr bwMode="auto">
            <a:xfrm rot="5400000" flipH="1" flipV="1">
              <a:off x="1898" y="547"/>
              <a:ext cx="652" cy="1314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7461" name="AutoShape 6"/>
            <p:cNvSpPr>
              <a:spLocks noChangeArrowheads="1"/>
            </p:cNvSpPr>
            <p:nvPr/>
          </p:nvSpPr>
          <p:spPr bwMode="auto">
            <a:xfrm>
              <a:off x="2070" y="360"/>
              <a:ext cx="1622" cy="51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lIns="36360" tIns="18360" rIns="36360" bIns="18360" anchor="ctr"/>
            <a:lstStyle>
              <a:lvl1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American Classic Extra Bold"/>
                <a:buNone/>
              </a:pPr>
              <a:r>
                <a:rPr lang="en-GB" altLang="es-ES" sz="4600" dirty="0">
                  <a:solidFill>
                    <a:srgbClr val="000000"/>
                  </a:solidFill>
                  <a:latin typeface="American Classic Extra Bold"/>
                  <a:cs typeface="Lucida Sans Unicode" panose="020B0602030504020204" pitchFamily="34" charset="0"/>
                </a:rPr>
                <a:t>DOLOR</a:t>
              </a:r>
            </a:p>
          </p:txBody>
        </p:sp>
        <p:sp>
          <p:nvSpPr>
            <p:cNvPr id="147462" name="AutoShape 7"/>
            <p:cNvSpPr>
              <a:spLocks noChangeArrowheads="1"/>
            </p:cNvSpPr>
            <p:nvPr/>
          </p:nvSpPr>
          <p:spPr bwMode="auto">
            <a:xfrm>
              <a:off x="315" y="1530"/>
              <a:ext cx="2504" cy="55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lIns="36360" tIns="18360" rIns="36360" bIns="18360" anchor="ctr"/>
            <a:lstStyle>
              <a:lvl1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American Classic Extra Bold"/>
                <a:buNone/>
              </a:pPr>
              <a:endParaRPr lang="en-GB" altLang="es-ES" sz="1900" dirty="0">
                <a:solidFill>
                  <a:srgbClr val="000000"/>
                </a:solidFill>
                <a:latin typeface="American Classic Extra Bold"/>
                <a:cs typeface="Lucida Sans Unicode" panose="020B0602030504020204" pitchFamily="34" charset="0"/>
              </a:endParaRPr>
            </a:p>
            <a:p>
              <a:pPr algn="ctr">
                <a:buSzPct val="100000"/>
                <a:buFont typeface="American Classic Extra Bold"/>
                <a:buNone/>
              </a:pPr>
              <a:r>
                <a:rPr lang="en-GB" altLang="es-ES" sz="2800" dirty="0">
                  <a:solidFill>
                    <a:srgbClr val="000000"/>
                  </a:solidFill>
                  <a:latin typeface="American Classic Extra Bold"/>
                  <a:cs typeface="Lucida Sans Unicode" panose="020B0602030504020204" pitchFamily="34" charset="0"/>
                </a:rPr>
                <a:t>SIMPLE O CAPSULAR</a:t>
              </a:r>
            </a:p>
            <a:p>
              <a:pPr algn="ctr">
                <a:buSzPct val="100000"/>
                <a:buFont typeface="American Classic Extra Bold"/>
                <a:buNone/>
              </a:pPr>
              <a:endParaRPr lang="en-GB" altLang="es-ES" sz="2800" dirty="0">
                <a:solidFill>
                  <a:srgbClr val="000000"/>
                </a:solidFill>
                <a:latin typeface="American Classic Extra Bold"/>
                <a:cs typeface="Lucida Sans Unicode" panose="020B0602030504020204" pitchFamily="34" charset="0"/>
              </a:endParaRPr>
            </a:p>
          </p:txBody>
        </p:sp>
        <p:sp>
          <p:nvSpPr>
            <p:cNvPr id="147463" name="AutoShape 8"/>
            <p:cNvSpPr>
              <a:spLocks noChangeArrowheads="1"/>
            </p:cNvSpPr>
            <p:nvPr/>
          </p:nvSpPr>
          <p:spPr bwMode="auto">
            <a:xfrm>
              <a:off x="2970" y="1530"/>
              <a:ext cx="2504" cy="55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lIns="36360" tIns="18360" rIns="36360" bIns="18360" anchor="ctr"/>
            <a:lstStyle>
              <a:lvl1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49263"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American Classic Extra Bold"/>
                <a:buNone/>
              </a:pPr>
              <a:r>
                <a:rPr lang="en-GB" altLang="es-ES" sz="2800" dirty="0">
                  <a:solidFill>
                    <a:srgbClr val="000000"/>
                  </a:solidFill>
                  <a:latin typeface="American Classic Extra Bold"/>
                  <a:cs typeface="Lucida Sans Unicode" panose="020B0602030504020204" pitchFamily="34" charset="0"/>
                </a:rPr>
                <a:t>CÓLICO NEFRÍTICO</a:t>
              </a:r>
            </a:p>
          </p:txBody>
        </p:sp>
        <p:pic>
          <p:nvPicPr>
            <p:cNvPr id="147464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" y="2273"/>
              <a:ext cx="1813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746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606" y="3586334"/>
            <a:ext cx="2822854" cy="179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153040"/>
      </p:ext>
    </p:extLst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 vert="horz" lIns="90000" tIns="46800" rIns="90000" bIns="46800" rtlCol="0" anchor="ctr">
            <a:normAutofit/>
          </a:bodyPr>
          <a:lstStyle/>
          <a:p>
            <a:pPr defTabSz="449263">
              <a:buFont typeface="Lucida Handwriting" panose="03010101010101010101" pitchFamily="6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HEMATURIA 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38313" y="1500189"/>
            <a:ext cx="4259262" cy="4911725"/>
          </a:xfrm>
        </p:spPr>
        <p:txBody>
          <a:bodyPr vert="horz" lIns="90000" tIns="46800" rIns="90000" bIns="46800" rtlCol="0">
            <a:normAutofit/>
          </a:bodyPr>
          <a:lstStyle/>
          <a:p>
            <a:pPr marL="325438" indent="-325438" defTabSz="449263">
              <a:spcBef>
                <a:spcPts val="825"/>
              </a:spcBef>
              <a:buFont typeface="American Classic Extra Bold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SEMIOGÉNESIS</a:t>
            </a:r>
          </a:p>
          <a:p>
            <a:pPr marL="325438" indent="-325438" defTabSz="449263">
              <a:spcBef>
                <a:spcPts val="825"/>
              </a:spcBef>
              <a:buFont typeface="American Classic Extra Bold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5438" indent="-325438" defTabSz="449263">
              <a:spcBef>
                <a:spcPts val="825"/>
              </a:spcBef>
              <a:buFont typeface="American Classic Extra Bold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SEMIOTECNIA Y SEMIOGRAFÍA (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prueba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de los 3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vasos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ar-SA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‏</a:t>
            </a:r>
            <a:endParaRPr lang="en-GB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5438" indent="-325438" defTabSz="449263">
              <a:spcBef>
                <a:spcPts val="825"/>
              </a:spcBef>
              <a:buFont typeface="American Classic Extra Bold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5438" indent="-325438" defTabSz="449263">
              <a:spcBef>
                <a:spcPts val="825"/>
              </a:spcBef>
              <a:buFont typeface="American Classic Extra Bold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SEMIODIAGNÓSTICO.</a:t>
            </a:r>
          </a:p>
        </p:txBody>
      </p:sp>
      <p:pic>
        <p:nvPicPr>
          <p:cNvPr id="1904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" t="3189"/>
          <a:stretch>
            <a:fillRect/>
          </a:stretch>
        </p:blipFill>
        <p:spPr bwMode="auto">
          <a:xfrm>
            <a:off x="7674817" y="1500189"/>
            <a:ext cx="3026545" cy="350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446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ext Box 2"/>
          <p:cNvSpPr txBox="1">
            <a:spLocks noChangeArrowheads="1"/>
          </p:cNvSpPr>
          <p:nvPr/>
        </p:nvSpPr>
        <p:spPr bwMode="auto">
          <a:xfrm>
            <a:off x="2279650" y="2205038"/>
            <a:ext cx="7704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51554" name="Text Box 3"/>
          <p:cNvSpPr txBox="1">
            <a:spLocks noChangeArrowheads="1"/>
          </p:cNvSpPr>
          <p:nvPr/>
        </p:nvSpPr>
        <p:spPr bwMode="auto">
          <a:xfrm>
            <a:off x="2640014" y="1052513"/>
            <a:ext cx="7273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51555" name="Rectangle 4"/>
          <p:cNvSpPr>
            <a:spLocks noGrp="1" noChangeArrowheads="1"/>
          </p:cNvSpPr>
          <p:nvPr>
            <p:ph type="title"/>
          </p:nvPr>
        </p:nvSpPr>
        <p:spPr>
          <a:xfrm>
            <a:off x="2052638" y="404814"/>
            <a:ext cx="8147050" cy="1501775"/>
          </a:xfrm>
        </p:spPr>
        <p:txBody>
          <a:bodyPr vert="horz" lIns="90000" tIns="46800" rIns="90000" bIns="46800" rtlCol="0" anchor="ctr">
            <a:normAutofit fontScale="90000"/>
          </a:bodyPr>
          <a:lstStyle/>
          <a:p>
            <a:pPr defTabSz="449263">
              <a:buFont typeface="Lucida Handwriting" panose="03010101010101010101" pitchFamily="6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TRASTORNOS DE LA EVACUACIÓN DE LA ORINA</a:t>
            </a:r>
            <a:r>
              <a:rPr lang="en-GB" altLang="es-ES" sz="3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s-ES" sz="3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s-E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135188" y="2133601"/>
            <a:ext cx="4038600" cy="4054475"/>
          </a:xfrm>
        </p:spPr>
        <p:txBody>
          <a:bodyPr vert="horz" lIns="90000" tIns="46800" rIns="90000" bIns="46800" rtlCol="0">
            <a:normAutofit/>
          </a:bodyPr>
          <a:lstStyle/>
          <a:p>
            <a:pPr marL="325438" indent="-325438" algn="just" defTabSz="449263">
              <a:spcBef>
                <a:spcPts val="750"/>
              </a:spcBef>
              <a:buFont typeface="American Classic Extra Bold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Cantidad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.-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Poliuria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, oliguria, anuria</a:t>
            </a:r>
          </a:p>
          <a:p>
            <a:pPr marL="325438" indent="-325438" algn="just" defTabSz="449263">
              <a:spcBef>
                <a:spcPts val="750"/>
              </a:spcBef>
              <a:buFont typeface="American Classic Extra Bold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Ritmo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eliminación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nicturia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opsiuria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25438" indent="-325438" algn="just" defTabSz="449263">
              <a:spcBef>
                <a:spcPts val="750"/>
              </a:spcBef>
              <a:buFont typeface="American Classic Extra Bold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Forma de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micción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Disuria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polaquiuria</a:t>
            </a:r>
            <a:r>
              <a:rPr lang="en-GB" altLang="es-E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25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60" y="2133601"/>
            <a:ext cx="2367343" cy="276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142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2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2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2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ext Box 2"/>
          <p:cNvSpPr txBox="1">
            <a:spLocks noChangeArrowheads="1"/>
          </p:cNvSpPr>
          <p:nvPr/>
        </p:nvSpPr>
        <p:spPr bwMode="auto">
          <a:xfrm>
            <a:off x="2351088" y="1773238"/>
            <a:ext cx="698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53602" name="Rectangle 3"/>
          <p:cNvSpPr>
            <a:spLocks noGrp="1" noChangeArrowheads="1"/>
          </p:cNvSpPr>
          <p:nvPr>
            <p:ph type="title"/>
          </p:nvPr>
        </p:nvSpPr>
        <p:spPr>
          <a:xfrm>
            <a:off x="1970088" y="333376"/>
            <a:ext cx="8229600" cy="658813"/>
          </a:xfrm>
        </p:spPr>
        <p:txBody>
          <a:bodyPr vert="horz" lIns="90000" tIns="46800" rIns="90000" bIns="46800" rtlCol="0" anchor="ctr">
            <a:normAutofit fontScale="90000"/>
          </a:bodyPr>
          <a:lstStyle/>
          <a:p>
            <a:pPr defTabSz="449263">
              <a:buFont typeface="Lucida Handwriting" panose="03010101010101010101" pitchFamily="6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3200" b="1" dirty="0">
                <a:latin typeface="Footlight MT Light" panose="0204060206030A020304" pitchFamily="18" charset="0"/>
              </a:rPr>
              <a:t/>
            </a:r>
            <a:br>
              <a:rPr lang="en-GB" altLang="es-ES" sz="3200" b="1" dirty="0">
                <a:latin typeface="Footlight MT Light" panose="0204060206030A020304" pitchFamily="18" charset="0"/>
              </a:rPr>
            </a:br>
            <a:r>
              <a:rPr lang="en-GB" alt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POLIURIA</a:t>
            </a:r>
            <a:r>
              <a:rPr lang="en-GB" alt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s-E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64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5664200" y="1600201"/>
            <a:ext cx="4546600" cy="4525963"/>
          </a:xfrm>
          <a:ln>
            <a:miter/>
          </a:ln>
        </p:spPr>
        <p:txBody>
          <a:bodyPr vert="horz" lIns="90000" tIns="46800" rIns="90000" bIns="46800" rtlCol="0">
            <a:normAutofit/>
          </a:bodyPr>
          <a:lstStyle/>
          <a:p>
            <a:pPr marL="325438" indent="-325438" defTabSz="449263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American Classic Extra Bold"/>
            </a:endParaRPr>
          </a:p>
          <a:p>
            <a:pPr marL="325438" indent="-325438" defTabSz="449263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FISIOPATOLOGÍA:</a:t>
            </a:r>
          </a:p>
          <a:p>
            <a:pPr marL="325438" indent="-325438" defTabSz="449263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5438" indent="-325438" defTabSz="449263">
              <a:buFont typeface="American Classic Extra Bold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POLIURIA HIPOTÓNICA</a:t>
            </a:r>
          </a:p>
          <a:p>
            <a:pPr marL="325438" indent="-325438" defTabSz="449263">
              <a:buFont typeface="American Classic Extra Bold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POLIURIA OSMÓTICA</a:t>
            </a:r>
          </a:p>
        </p:txBody>
      </p:sp>
      <p:pic>
        <p:nvPicPr>
          <p:cNvPr id="1945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700214"/>
            <a:ext cx="34004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244791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4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4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ext Box 3"/>
          <p:cNvSpPr txBox="1">
            <a:spLocks noChangeArrowheads="1"/>
          </p:cNvSpPr>
          <p:nvPr/>
        </p:nvSpPr>
        <p:spPr bwMode="auto">
          <a:xfrm>
            <a:off x="2135189" y="765176"/>
            <a:ext cx="8137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2012204" y="765176"/>
            <a:ext cx="9027831" cy="4810164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wrap="square" lIns="90000" tIns="46800" rIns="90000" bIns="46800">
            <a:spAutoFit/>
          </a:bodyPr>
          <a:lstStyle>
            <a:lvl1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2500"/>
              </a:spcBef>
            </a:pPr>
            <a:r>
              <a:rPr lang="en-GB" altLang="es-ES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OLIGURIA </a:t>
            </a:r>
            <a:r>
              <a:rPr lang="en-GB" altLang="es-E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ANURIA</a:t>
            </a:r>
          </a:p>
          <a:p>
            <a:pPr algn="ctr">
              <a:spcBef>
                <a:spcPts val="2500"/>
              </a:spcBef>
            </a:pPr>
            <a:endParaRPr lang="en-GB" altLang="es-ES" sz="4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60000"/>
              </a:lnSpc>
              <a:spcBef>
                <a:spcPts val="1750"/>
              </a:spcBef>
              <a:buFont typeface="American Classic Extra Bold"/>
              <a:buChar char="•"/>
            </a:pPr>
            <a:r>
              <a:rPr lang="en-GB" altLang="es-ES" sz="4000" dirty="0">
                <a:solidFill>
                  <a:srgbClr val="000000"/>
                </a:solidFill>
              </a:rPr>
              <a:t>OLIGURIA</a:t>
            </a:r>
          </a:p>
          <a:p>
            <a:pPr>
              <a:lnSpc>
                <a:spcPct val="60000"/>
              </a:lnSpc>
              <a:spcBef>
                <a:spcPts val="1750"/>
              </a:spcBef>
              <a:buFont typeface="American Classic Extra Bold"/>
              <a:buChar char="•"/>
            </a:pPr>
            <a:r>
              <a:rPr lang="en-GB" altLang="es-ES" sz="4000" dirty="0">
                <a:solidFill>
                  <a:srgbClr val="000000"/>
                </a:solidFill>
              </a:rPr>
              <a:t>ANURIA</a:t>
            </a:r>
          </a:p>
          <a:p>
            <a:pPr>
              <a:lnSpc>
                <a:spcPct val="60000"/>
              </a:lnSpc>
              <a:spcBef>
                <a:spcPts val="1750"/>
              </a:spcBef>
              <a:buFont typeface="American Classic Extra Bold"/>
              <a:buChar char="•"/>
            </a:pPr>
            <a:r>
              <a:rPr lang="en-GB" altLang="es-ES" sz="4000" dirty="0">
                <a:solidFill>
                  <a:srgbClr val="000000"/>
                </a:solidFill>
              </a:rPr>
              <a:t>OLIGOANURIA: </a:t>
            </a:r>
            <a:r>
              <a:rPr lang="en-GB" altLang="es-ES" sz="3600" dirty="0" err="1">
                <a:solidFill>
                  <a:srgbClr val="000000"/>
                </a:solidFill>
              </a:rPr>
              <a:t>Prerrenal</a:t>
            </a:r>
            <a:r>
              <a:rPr lang="en-GB" altLang="es-ES" sz="3600" dirty="0">
                <a:solidFill>
                  <a:srgbClr val="000000"/>
                </a:solidFill>
              </a:rPr>
              <a:t>, renal y </a:t>
            </a:r>
            <a:r>
              <a:rPr lang="en-GB" altLang="es-ES" sz="3600" dirty="0" err="1">
                <a:solidFill>
                  <a:srgbClr val="000000"/>
                </a:solidFill>
              </a:rPr>
              <a:t>posrenal</a:t>
            </a:r>
            <a:r>
              <a:rPr lang="en-GB" altLang="es-ES" sz="3600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1750"/>
              </a:spcBef>
            </a:pPr>
            <a:endParaRPr lang="en-GB" altLang="es-E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35174"/>
      </p:ext>
    </p:extLst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2"/>
          <p:cNvSpPr txBox="1">
            <a:spLocks noChangeArrowheads="1"/>
          </p:cNvSpPr>
          <p:nvPr/>
        </p:nvSpPr>
        <p:spPr bwMode="auto">
          <a:xfrm>
            <a:off x="2135188" y="476250"/>
            <a:ext cx="7200900" cy="5551488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lIns="90000" tIns="46800" rIns="90000" bIns="46800">
            <a:spAutoFit/>
          </a:bodyPr>
          <a:lstStyle>
            <a:lvl1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2000"/>
              </a:spcBef>
            </a:pPr>
            <a:r>
              <a:rPr lang="en-GB" altLang="es-ES" sz="4000" b="1" dirty="0">
                <a:solidFill>
                  <a:srgbClr val="000000"/>
                </a:solidFill>
              </a:rPr>
              <a:t>OTROS TRASTORNOS DE LA EVACUACIÓN</a:t>
            </a:r>
          </a:p>
          <a:p>
            <a:pPr algn="ctr">
              <a:spcBef>
                <a:spcPts val="2000"/>
              </a:spcBef>
            </a:pPr>
            <a:r>
              <a:rPr lang="en-GB" altLang="es-E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lnSpc>
                <a:spcPct val="60000"/>
              </a:lnSpc>
              <a:spcBef>
                <a:spcPts val="1500"/>
              </a:spcBef>
              <a:buFont typeface="American Classic Extra Bold"/>
              <a:buChar char="•"/>
            </a:pPr>
            <a:r>
              <a:rPr lang="en-GB" altLang="es-E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Polaquiuria</a:t>
            </a:r>
            <a:endParaRPr lang="en-GB" altLang="es-ES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60000"/>
              </a:lnSpc>
              <a:spcBef>
                <a:spcPts val="1500"/>
              </a:spcBef>
              <a:buFont typeface="American Classic Extra Bold"/>
              <a:buChar char="•"/>
            </a:pPr>
            <a:r>
              <a:rPr lang="en-GB" altLang="es-E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Nicturia</a:t>
            </a:r>
            <a:endParaRPr lang="en-GB" altLang="es-ES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60000"/>
              </a:lnSpc>
              <a:spcBef>
                <a:spcPts val="1500"/>
              </a:spcBef>
              <a:buFont typeface="American Classic Extra Bold"/>
              <a:buChar char="•"/>
            </a:pPr>
            <a:r>
              <a:rPr lang="en-GB" altLang="es-E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Opsiuria</a:t>
            </a:r>
            <a:endParaRPr lang="en-GB" altLang="es-ES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60000"/>
              </a:lnSpc>
              <a:spcBef>
                <a:spcPts val="1500"/>
              </a:spcBef>
              <a:buFont typeface="American Classic Extra Bold"/>
              <a:buChar char="•"/>
            </a:pPr>
            <a:r>
              <a:rPr lang="en-GB" altLang="es-E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Disuria</a:t>
            </a:r>
            <a:endParaRPr lang="en-GB" altLang="es-ES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60000"/>
              </a:lnSpc>
              <a:spcBef>
                <a:spcPts val="1500"/>
              </a:spcBef>
              <a:buFont typeface="American Classic Extra Bold"/>
              <a:buChar char="•"/>
            </a:pPr>
            <a:r>
              <a:rPr lang="en-GB" altLang="es-E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Tenesmo</a:t>
            </a:r>
            <a:r>
              <a:rPr lang="en-GB" altLang="es-E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vesical</a:t>
            </a:r>
            <a:endParaRPr lang="en-GB" altLang="es-ES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60000"/>
              </a:lnSpc>
              <a:spcBef>
                <a:spcPts val="1500"/>
              </a:spcBef>
              <a:buFont typeface="American Classic Extra Bold"/>
              <a:buChar char="•"/>
            </a:pPr>
            <a:r>
              <a:rPr lang="en-GB" altLang="es-E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Micción</a:t>
            </a:r>
            <a:r>
              <a:rPr lang="en-GB" altLang="es-E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</a:t>
            </a:r>
            <a:r>
              <a:rPr lang="en-GB" altLang="es-E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rebosamiento</a:t>
            </a:r>
            <a:endParaRPr lang="en-GB" altLang="es-ES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60000"/>
              </a:lnSpc>
              <a:spcBef>
                <a:spcPts val="1500"/>
              </a:spcBef>
              <a:buFont typeface="American Classic Extra Bold"/>
              <a:buChar char="•"/>
            </a:pPr>
            <a:r>
              <a:rPr lang="en-GB" altLang="es-E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Incontinencia</a:t>
            </a:r>
            <a:r>
              <a:rPr lang="en-GB" altLang="es-E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GB" altLang="es-E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orina</a:t>
            </a:r>
            <a:endParaRPr lang="en-GB" altLang="es-ES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83965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/>
    </p:bld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TM02892315[[fn=Espiral]]</Template>
  <TotalTime>1102</TotalTime>
  <Words>197</Words>
  <Application>Microsoft Office PowerPoint</Application>
  <PresentationFormat>Panorámica</PresentationFormat>
  <Paragraphs>94</Paragraphs>
  <Slides>17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8" baseType="lpstr">
      <vt:lpstr>SimSun</vt:lpstr>
      <vt:lpstr>American Classic Extra Bold</vt:lpstr>
      <vt:lpstr>Arial</vt:lpstr>
      <vt:lpstr>Calibri</vt:lpstr>
      <vt:lpstr>Century Gothic</vt:lpstr>
      <vt:lpstr>Footlight MT Light</vt:lpstr>
      <vt:lpstr>Lucida Handwriting</vt:lpstr>
      <vt:lpstr>Lucida Sans Unicode</vt:lpstr>
      <vt:lpstr>Wingdings</vt:lpstr>
      <vt:lpstr>Wingdings 3</vt:lpstr>
      <vt:lpstr>Espiral</vt:lpstr>
      <vt:lpstr>Presentación de PowerPoint</vt:lpstr>
      <vt:lpstr>SIGNOS Y SíNTOMAS </vt:lpstr>
      <vt:lpstr>Presentación de PowerPoint</vt:lpstr>
      <vt:lpstr>Presentación de PowerPoint</vt:lpstr>
      <vt:lpstr>HEMATURIA </vt:lpstr>
      <vt:lpstr>TRASTORNOS DE LA EVACUACIÓN DE LA ORINA </vt:lpstr>
      <vt:lpstr> POLIURIA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PALPACIÓN  Maniobra de Guyón. Maniobra de peloteo renal. Maniobra de Glenard. Maniobra de Goelet. Puntos ureterales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Cuenta Microsoft</cp:lastModifiedBy>
  <cp:revision>9</cp:revision>
  <dcterms:created xsi:type="dcterms:W3CDTF">2020-04-14T00:49:34Z</dcterms:created>
  <dcterms:modified xsi:type="dcterms:W3CDTF">2022-04-11T20:40:40Z</dcterms:modified>
</cp:coreProperties>
</file>