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D61AA-0DFE-443E-A874-2FCFEC2E6A4B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A62A-60C4-4075-BF3B-50DECF2DF9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37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11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11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3EA8C96-9A31-4E60-8FDA-973F75BADB16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48343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05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05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D6AA2AE-9AAD-4AB2-849C-85915A6FED1A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85064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6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6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E73E0F-50EC-47FD-875F-16FA6B0AC5F4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59282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6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6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6D6CA26-5439-41D4-AB94-970E75877154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73354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7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7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CA88765-DE03-4572-8BB1-9290C405BEB1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79707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87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87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793007F-351F-4571-AC1E-8862720FA735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36525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08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208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DD7D4BF-7C7F-4D0A-9404-F9FE280D89B8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25935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239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239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29A1034-1B71-440A-869B-EAD60D9DE148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63850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341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341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5645A18-2CFE-4AB7-9699-88E57F9189C0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89760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361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361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A64F30-AA61-4198-9309-9BC4592FA3F5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75325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382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382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927F83C-6D69-4C61-B6BE-04DCECA56258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83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31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31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D975590-C009-4983-A4BC-45ABA194F5D1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098533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402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402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881AD96-9F14-4547-8B8F-9F0BAACE7354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6002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52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52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CCCF8D3-184A-4F80-ADD5-1FE78A7F14B1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67789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72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72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B3A2759-FE06-4910-9E7A-F2FF01A8337D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0010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993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993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CEB94C9-D977-4A4D-AADD-683419F55FF0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30603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13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13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3D4469E-4EFB-4CC0-A3EA-F7F055FB1FCE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56652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44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44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9C207A4-4BD3-4F60-808F-F1C08FCF84F2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1433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5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5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0649029-D913-48DF-B2E8-3368091AE6B7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17727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149350" y="747713"/>
            <a:ext cx="4567238" cy="3725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5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5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C7AA63A-9BF1-4CAC-B0F9-4DB58D2199B6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521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4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74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80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2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7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27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78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44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28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184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25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B627B5-1642-4228-94B1-F2DBF8AC9F7A}" type="datetimeFigureOut">
              <a:rPr lang="es-ES" smtClean="0"/>
              <a:t>11/04/2022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EC42310-205B-4FE8-AE97-10B9B9DFB52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14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69"/>
          <a:stretch>
            <a:fillRect/>
          </a:stretch>
        </p:blipFill>
        <p:spPr bwMode="auto">
          <a:xfrm>
            <a:off x="2024063" y="1857375"/>
            <a:ext cx="4513262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89" name="AutoShape 17"/>
          <p:cNvSpPr>
            <a:spLocks noChangeArrowheads="1"/>
          </p:cNvSpPr>
          <p:nvPr/>
        </p:nvSpPr>
        <p:spPr bwMode="auto">
          <a:xfrm>
            <a:off x="3863976" y="2708276"/>
            <a:ext cx="144463" cy="142875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21600 w 21600"/>
              <a:gd name="T5" fmla="*/ 10800 h 21600"/>
              <a:gd name="T6" fmla="*/ 10800 w 21600"/>
              <a:gd name="T7" fmla="*/ 21600 h 21600"/>
              <a:gd name="T8" fmla="*/ 0 w 21600"/>
              <a:gd name="T9" fmla="*/ 10800 h 21600"/>
              <a:gd name="T10" fmla="*/ 17401 w 21600"/>
              <a:gd name="T11" fmla="*/ 15493 h 21600"/>
              <a:gd name="T12" fmla="*/ 18900 w 21600"/>
              <a:gd name="T13" fmla="*/ 10800 h 21600"/>
              <a:gd name="T14" fmla="*/ 10800 w 21600"/>
              <a:gd name="T15" fmla="*/ 2700 h 21600"/>
              <a:gd name="T16" fmla="*/ 6106 w 21600"/>
              <a:gd name="T17" fmla="*/ 4198 h 21600"/>
              <a:gd name="T18" fmla="*/ 4198 w 21600"/>
              <a:gd name="T19" fmla="*/ 6106 h 21600"/>
              <a:gd name="T20" fmla="*/ 2700 w 21600"/>
              <a:gd name="T21" fmla="*/ 10799 h 21600"/>
              <a:gd name="T22" fmla="*/ 10800 w 21600"/>
              <a:gd name="T23" fmla="*/ 18900 h 21600"/>
              <a:gd name="T24" fmla="*/ 15493 w 21600"/>
              <a:gd name="T25" fmla="*/ 1740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CC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grpSp>
        <p:nvGrpSpPr>
          <p:cNvPr id="90115" name="Group 2"/>
          <p:cNvGrpSpPr>
            <a:grpSpLocks/>
          </p:cNvGrpSpPr>
          <p:nvPr/>
        </p:nvGrpSpPr>
        <p:grpSpPr bwMode="auto">
          <a:xfrm>
            <a:off x="1952626" y="2278064"/>
            <a:ext cx="8462963" cy="2243137"/>
            <a:chOff x="284" y="1435"/>
            <a:chExt cx="5331" cy="1413"/>
          </a:xfrm>
        </p:grpSpPr>
        <p:sp>
          <p:nvSpPr>
            <p:cNvPr id="90116" name="Rectangle 3"/>
            <p:cNvSpPr>
              <a:spLocks noChangeArrowheads="1"/>
            </p:cNvSpPr>
            <p:nvPr/>
          </p:nvSpPr>
          <p:spPr bwMode="auto">
            <a:xfrm>
              <a:off x="284" y="1514"/>
              <a:ext cx="5332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90117" name="Rectangle 4"/>
            <p:cNvSpPr>
              <a:spLocks noChangeArrowheads="1"/>
            </p:cNvSpPr>
            <p:nvPr/>
          </p:nvSpPr>
          <p:spPr bwMode="auto">
            <a:xfrm flipV="1">
              <a:off x="1024" y="2785"/>
              <a:ext cx="3852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endParaRPr lang="es-ES" altLang="es-ES"/>
            </a:p>
          </p:txBody>
        </p:sp>
        <p:sp>
          <p:nvSpPr>
            <p:cNvPr id="90118" name="Text Box 5"/>
            <p:cNvSpPr txBox="1">
              <a:spLocks noChangeArrowheads="1"/>
            </p:cNvSpPr>
            <p:nvPr/>
          </p:nvSpPr>
          <p:spPr bwMode="auto">
            <a:xfrm>
              <a:off x="2852" y="1435"/>
              <a:ext cx="122" cy="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 altLang="es-E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130425" y="407124"/>
            <a:ext cx="8286750" cy="1000125"/>
            <a:chOff x="579" y="-105"/>
            <a:chExt cx="5220" cy="804"/>
          </a:xfrm>
        </p:grpSpPr>
        <p:grpSp>
          <p:nvGrpSpPr>
            <p:cNvPr id="90120" name="Group 27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90121" name="Rectangle 28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90122" name="Rectangle 29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31102" name="Rectangle 30"/>
            <p:cNvSpPr>
              <a:spLocks noChangeArrowheads="1"/>
            </p:cNvSpPr>
            <p:nvPr/>
          </p:nvSpPr>
          <p:spPr bwMode="auto">
            <a:xfrm>
              <a:off x="579" y="-105"/>
              <a:ext cx="5220" cy="804"/>
            </a:xfrm>
            <a:prstGeom prst="rect">
              <a:avLst/>
            </a:prstGeom>
            <a:noFill/>
            <a:ln w="9525">
              <a:noFill/>
              <a:round/>
            </a:ln>
            <a:effectLst/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n-US" sz="6600" b="1" dirty="0">
                  <a:solidFill>
                    <a:srgbClr val="000000"/>
                  </a:solidFill>
                  <a:ea typeface="SimSun" panose="02010600030101010101" pitchFamily="2" charset="-122"/>
                </a:rPr>
                <a:t>FISIOLOGÍA RENAL</a:t>
              </a:r>
              <a:endParaRPr lang="es-ES" altLang="es-ES" sz="6600" b="1" dirty="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pic>
        <p:nvPicPr>
          <p:cNvPr id="90124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785938"/>
            <a:ext cx="3771900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074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7 0.01135 C 0.01388 0.01389 0.01076 0.01875 0.01649 0.02385 C 0.01996 0.03079 0.02621 0.03426 0.03211 0.03635 C 0.03923 0.04283 0.03593 0.04074 0.04149 0.04329 C 0.04218 0.04468 0.04253 0.0463 0.04357 0.04746 C 0.04444 0.04838 0.046 0.04792 0.0467 0.04885 C 0.04739 0.04977 0.04704 0.05186 0.04774 0.05301 C 0.05121 0.05996 0.05625 0.0669 0.06232 0.06968 C 0.07066 0.07801 0.08211 0.08403 0.09253 0.08635 C 0.09826 0.09144 0.09739 0.10093 0.10191 0.10579 C 0.10364 0.10764 0.10607 0.10857 0.10816 0.10996 C 0.11319 0.11343 0.11857 0.11667 0.12378 0.11968 C 0.12586 0.12084 0.13003 0.12246 0.13003 0.12246 C 0.13038 0.12385 0.1302 0.12593 0.13107 0.12662 C 0.1335 0.12848 0.14479 0.13079 0.14878 0.13218 C 0.15086 0.13287 0.15503 0.13496 0.15503 0.13496 C 0.15694 0.14283 0.16597 0.1463 0.1717 0.14885 C 0.17482 0.15024 0.17795 0.15162 0.18107 0.15301 C 0.18663 0.15556 0.19305 0.15394 0.19878 0.15579 C 0.20503 0.15787 0.21128 0.16065 0.21753 0.16274 C 0.22864 0.16227 0.23975 0.16181 0.25086 0.16135 C 0.25816 0.16088 0.26562 0.16181 0.27274 0.15996 C 0.27517 0.15926 0.27899 0.1544 0.27899 0.1544 C 0.27968 0.15301 0.2802 0.15139 0.28107 0.15024 C 0.28298 0.14815 0.28732 0.14468 0.28732 0.14468 C 0.28871 0.13704 0.28871 0.12778 0.29461 0.12524 C 0.29791 0.11852 0.30138 0.11737 0.30711 0.11551 C 0.3092 0.11366 0.31197 0.11274 0.31336 0.10996 C 0.31406 0.10857 0.31458 0.10695 0.31545 0.10579 C 0.31736 0.10371 0.3217 0.10024 0.3217 0.10024 C 0.32239 0.09885 0.32274 0.09723 0.32378 0.09607 C 0.32465 0.09514 0.32621 0.09561 0.32691 0.09468 C 0.32881 0.09213 0.32916 0.08473 0.33107 0.08218 C 0.33281 0.07987 0.33732 0.07662 0.33732 0.07662 C 0.33888 0.07037 0.34253 0.06528 0.34253 0.05857 " pathEditMode="relative" rAng="0" ptsTypes="ffffffffffffffffffffffffffffffffffA">
                                      <p:cBhvr>
                                        <p:cTn id="16" dur="3000" fill="hold"/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9" grpId="0" animBg="1"/>
      <p:bldP spid="131089" grpId="1" animBg="1"/>
      <p:bldP spid="131089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1" name="Group 2"/>
          <p:cNvGrpSpPr>
            <a:grpSpLocks/>
          </p:cNvGrpSpPr>
          <p:nvPr/>
        </p:nvGrpSpPr>
        <p:grpSpPr bwMode="auto">
          <a:xfrm>
            <a:off x="1919288" y="512763"/>
            <a:ext cx="8285162" cy="684212"/>
            <a:chOff x="537" y="135"/>
            <a:chExt cx="5219" cy="431"/>
          </a:xfrm>
        </p:grpSpPr>
        <p:grpSp>
          <p:nvGrpSpPr>
            <p:cNvPr id="107522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07523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07524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07525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REGULACIÓN DE LA PRESIÓN ARTERIAL</a:t>
              </a:r>
            </a:p>
          </p:txBody>
        </p:sp>
      </p:grpSp>
      <p:sp>
        <p:nvSpPr>
          <p:cNvPr id="147463" name="Rectangle 7"/>
          <p:cNvSpPr>
            <a:spLocks noGrp="1" noChangeArrowheads="1"/>
          </p:cNvSpPr>
          <p:nvPr>
            <p:ph type="title"/>
          </p:nvPr>
        </p:nvSpPr>
        <p:spPr>
          <a:xfrm>
            <a:off x="5842001" y="3355975"/>
            <a:ext cx="4183063" cy="1296988"/>
          </a:xfrm>
          <a:ln w="38160">
            <a:solidFill>
              <a:srgbClr val="CC00CC"/>
            </a:solidFill>
            <a:prstDash val="dash"/>
            <a:miter/>
          </a:ln>
        </p:spPr>
        <p:txBody>
          <a:bodyPr vert="horz" lIns="90000" tIns="46800" rIns="90000" bIns="46800" rtlCol="0" anchor="ctr">
            <a:normAutofit/>
          </a:bodyPr>
          <a:lstStyle/>
          <a:p>
            <a:pPr marL="325438" indent="-325438" algn="just" defTabSz="449263">
              <a:spcBef>
                <a:spcPts val="700"/>
              </a:spcBef>
              <a:buClr>
                <a:schemeClr val="accent1"/>
              </a:buClr>
              <a:buSzPct val="65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/>
              <a:t>Sustancias vasoactivas:</a:t>
            </a:r>
            <a:br>
              <a:rPr lang="en-GB" altLang="en-US" sz="3200"/>
            </a:br>
            <a:r>
              <a:rPr lang="en-GB" altLang="en-US" sz="3200"/>
              <a:t>renina y angiotensina</a:t>
            </a:r>
          </a:p>
        </p:txBody>
      </p:sp>
      <p:sp>
        <p:nvSpPr>
          <p:cNvPr id="147464" name="AutoShape 8"/>
          <p:cNvSpPr>
            <a:spLocks noChangeArrowheads="1"/>
          </p:cNvSpPr>
          <p:nvPr/>
        </p:nvSpPr>
        <p:spPr bwMode="auto">
          <a:xfrm>
            <a:off x="2127250" y="1739900"/>
            <a:ext cx="2959100" cy="1117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Largo plazo</a:t>
            </a: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47465" name="AutoShape 9"/>
          <p:cNvSpPr>
            <a:spLocks noChangeArrowheads="1"/>
          </p:cNvSpPr>
          <p:nvPr/>
        </p:nvSpPr>
        <p:spPr bwMode="auto">
          <a:xfrm>
            <a:off x="2063750" y="3398838"/>
            <a:ext cx="2971800" cy="1066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Corto plazo</a:t>
            </a:r>
          </a:p>
        </p:txBody>
      </p:sp>
      <p:sp>
        <p:nvSpPr>
          <p:cNvPr id="147466" name="Rectangle 10"/>
          <p:cNvSpPr>
            <a:spLocks noChangeArrowheads="1"/>
          </p:cNvSpPr>
          <p:nvPr/>
        </p:nvSpPr>
        <p:spPr bwMode="auto">
          <a:xfrm>
            <a:off x="5821363" y="2003425"/>
            <a:ext cx="4248150" cy="706438"/>
          </a:xfrm>
          <a:prstGeom prst="rect">
            <a:avLst/>
          </a:prstGeom>
          <a:noFill/>
          <a:ln w="28440">
            <a:solidFill>
              <a:srgbClr val="CC00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marL="325438" indent="-325438" defTabSz="449263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Excreción de Na y H2O</a:t>
            </a:r>
          </a:p>
        </p:txBody>
      </p:sp>
      <p:sp>
        <p:nvSpPr>
          <p:cNvPr id="147467" name="AutoShape 11"/>
          <p:cNvSpPr>
            <a:spLocks noChangeArrowheads="1"/>
          </p:cNvSpPr>
          <p:nvPr/>
        </p:nvSpPr>
        <p:spPr bwMode="auto">
          <a:xfrm>
            <a:off x="4930776" y="2276476"/>
            <a:ext cx="696913" cy="214313"/>
          </a:xfrm>
          <a:prstGeom prst="rightArrow">
            <a:avLst>
              <a:gd name="adj1" fmla="val 50000"/>
              <a:gd name="adj2" fmla="val 81236"/>
            </a:avLst>
          </a:prstGeom>
          <a:solidFill>
            <a:srgbClr val="CC00CC"/>
          </a:solidFill>
          <a:ln w="9360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47469" name="AutoShape 13"/>
          <p:cNvSpPr>
            <a:spLocks noChangeArrowheads="1"/>
          </p:cNvSpPr>
          <p:nvPr/>
        </p:nvSpPr>
        <p:spPr bwMode="auto">
          <a:xfrm>
            <a:off x="4937126" y="3862388"/>
            <a:ext cx="696913" cy="214312"/>
          </a:xfrm>
          <a:prstGeom prst="rightArrow">
            <a:avLst>
              <a:gd name="adj1" fmla="val 50000"/>
              <a:gd name="adj2" fmla="val 81236"/>
            </a:avLst>
          </a:prstGeom>
          <a:solidFill>
            <a:srgbClr val="CC00CC"/>
          </a:solidFill>
          <a:ln w="9360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pic>
        <p:nvPicPr>
          <p:cNvPr id="107532" name="Picture 20" descr="j02171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4691064"/>
            <a:ext cx="16732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083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4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7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3" grpId="0" build="p" animBg="1"/>
      <p:bldP spid="147464" grpId="0"/>
      <p:bldP spid="147465" grpId="0"/>
      <p:bldP spid="147466" grpId="0" animBg="1"/>
      <p:bldP spid="147467" grpId="0" animBg="1"/>
      <p:bldP spid="1474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69" name="Group 2"/>
          <p:cNvGrpSpPr>
            <a:grpSpLocks/>
          </p:cNvGrpSpPr>
          <p:nvPr/>
        </p:nvGrpSpPr>
        <p:grpSpPr bwMode="auto">
          <a:xfrm>
            <a:off x="1914526" y="657226"/>
            <a:ext cx="8285163" cy="684213"/>
            <a:chOff x="537" y="135"/>
            <a:chExt cx="5219" cy="431"/>
          </a:xfrm>
        </p:grpSpPr>
        <p:grpSp>
          <p:nvGrpSpPr>
            <p:cNvPr id="109570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09571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09572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09573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REGULACIÓN DEL EQUILIBRIO HÍDRICO ELECTROLÍTICO.</a:t>
              </a:r>
            </a:p>
          </p:txBody>
        </p:sp>
      </p:grpSp>
      <p:sp>
        <p:nvSpPr>
          <p:cNvPr id="149511" name="Rectangle 7"/>
          <p:cNvSpPr>
            <a:spLocks noGrp="1" noChangeArrowheads="1"/>
          </p:cNvSpPr>
          <p:nvPr>
            <p:ph type="title"/>
          </p:nvPr>
        </p:nvSpPr>
        <p:spPr>
          <a:xfrm>
            <a:off x="2043114" y="1714500"/>
            <a:ext cx="7940675" cy="2928938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marL="325438" indent="-325438" algn="just" defTabSz="449263">
              <a:buClr>
                <a:schemeClr val="accent1"/>
              </a:buClr>
              <a:buSzPct val="65000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Gobernado por los hábit</a:t>
            </a:r>
            <a:br>
              <a:rPr lang="en-GB" altLang="es-ES" sz="3200"/>
            </a:br>
            <a:r>
              <a:rPr lang="en-GB" altLang="es-ES" sz="3200"/>
              <a:t>os de las comidas y bebidas.</a:t>
            </a:r>
            <a:br>
              <a:rPr lang="en-GB" altLang="es-ES" sz="3200"/>
            </a:br>
            <a:r>
              <a:rPr lang="en-GB" altLang="es-ES" sz="3200"/>
              <a:t/>
            </a:r>
            <a:br>
              <a:rPr lang="en-GB" altLang="es-ES" sz="3200"/>
            </a:br>
            <a:r>
              <a:rPr lang="en-GB" altLang="es-ES" sz="3200"/>
              <a:t>En los riñones la excreción (2300ml) debe ser igual a los ingesta (2300ml) de líquidos.</a:t>
            </a:r>
          </a:p>
        </p:txBody>
      </p:sp>
      <p:pic>
        <p:nvPicPr>
          <p:cNvPr id="109575" name="Picture 10" descr="j028685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4579939"/>
            <a:ext cx="2198687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4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utoShape 2"/>
          <p:cNvSpPr>
            <a:spLocks noChangeArrowheads="1"/>
          </p:cNvSpPr>
          <p:nvPr/>
        </p:nvSpPr>
        <p:spPr bwMode="auto">
          <a:xfrm>
            <a:off x="6240464" y="2016125"/>
            <a:ext cx="3525837" cy="1206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Síntesis de la</a:t>
            </a:r>
          </a:p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forma activa de </a:t>
            </a:r>
          </a:p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vitamina D</a:t>
            </a:r>
          </a:p>
        </p:txBody>
      </p:sp>
      <p:sp>
        <p:nvSpPr>
          <p:cNvPr id="151555" name="AutoShape 3"/>
          <p:cNvSpPr>
            <a:spLocks noChangeArrowheads="1"/>
          </p:cNvSpPr>
          <p:nvPr/>
        </p:nvSpPr>
        <p:spPr bwMode="auto">
          <a:xfrm>
            <a:off x="2827338" y="1844675"/>
            <a:ext cx="2692400" cy="1206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Eritropoyetina</a:t>
            </a:r>
          </a:p>
        </p:txBody>
      </p:sp>
      <p:grpSp>
        <p:nvGrpSpPr>
          <p:cNvPr id="111619" name="Group 4"/>
          <p:cNvGrpSpPr>
            <a:grpSpLocks/>
          </p:cNvGrpSpPr>
          <p:nvPr/>
        </p:nvGrpSpPr>
        <p:grpSpPr bwMode="auto">
          <a:xfrm>
            <a:off x="1919288" y="368301"/>
            <a:ext cx="8285162" cy="684213"/>
            <a:chOff x="537" y="135"/>
            <a:chExt cx="5219" cy="431"/>
          </a:xfrm>
        </p:grpSpPr>
        <p:grpSp>
          <p:nvGrpSpPr>
            <p:cNvPr id="111620" name="Group 5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11621" name="Rectangle 6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11622" name="Rectangle 7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11623" name="Rectangle 8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SECRECIÓN DE HORMONAS</a:t>
              </a:r>
            </a:p>
          </p:txBody>
        </p:sp>
      </p:grpSp>
      <p:sp>
        <p:nvSpPr>
          <p:cNvPr id="151561" name="Rectangle 9"/>
          <p:cNvSpPr>
            <a:spLocks noGrp="1" noChangeArrowheads="1"/>
          </p:cNvSpPr>
          <p:nvPr>
            <p:ph type="title"/>
          </p:nvPr>
        </p:nvSpPr>
        <p:spPr>
          <a:xfrm>
            <a:off x="1952626" y="3692526"/>
            <a:ext cx="4429125" cy="576263"/>
          </a:xfrm>
          <a:ln>
            <a:miter/>
          </a:ln>
        </p:spPr>
        <p:txBody>
          <a:bodyPr vert="horz" lIns="90000" tIns="46800" rIns="90000" bIns="46800" rtlCol="0" anchor="ctr">
            <a:noAutofit/>
          </a:bodyPr>
          <a:lstStyle/>
          <a:p>
            <a:pPr defTabSz="448945">
              <a:spcBef>
                <a:spcPts val="700"/>
              </a:spcBef>
              <a:buClr>
                <a:schemeClr val="accent1"/>
              </a:buClr>
              <a:buSzPct val="65000"/>
              <a:tabLst>
                <a:tab pos="445770" algn="l"/>
                <a:tab pos="895350" algn="l"/>
                <a:tab pos="1344295" algn="l"/>
                <a:tab pos="1793875" algn="l"/>
                <a:tab pos="2242820" algn="l"/>
                <a:tab pos="2692400" algn="l"/>
                <a:tab pos="3141345" algn="l"/>
                <a:tab pos="3590925" algn="l"/>
                <a:tab pos="4039870" algn="l"/>
                <a:tab pos="4489450" algn="l"/>
                <a:tab pos="4938395" algn="l"/>
                <a:tab pos="5387975" algn="l"/>
                <a:tab pos="5836920" algn="l"/>
                <a:tab pos="6286500" algn="l"/>
                <a:tab pos="6735445" algn="l"/>
                <a:tab pos="7185025" algn="l"/>
                <a:tab pos="7633970" algn="l"/>
                <a:tab pos="8083550" algn="l"/>
                <a:tab pos="8532495" algn="l"/>
                <a:tab pos="8982075" algn="l"/>
              </a:tabLst>
              <a:defRPr/>
            </a:pPr>
            <a:r>
              <a:rPr lang="en-GB" sz="3200" dirty="0" err="1"/>
              <a:t>Producción</a:t>
            </a:r>
            <a:r>
              <a:rPr lang="en-GB" sz="3200" dirty="0"/>
              <a:t> de </a:t>
            </a:r>
            <a:r>
              <a:rPr lang="en-GB" sz="3200" dirty="0" err="1"/>
              <a:t>hematíes</a:t>
            </a:r>
            <a:endParaRPr lang="en-GB" sz="3200" dirty="0"/>
          </a:p>
        </p:txBody>
      </p:sp>
      <p:sp>
        <p:nvSpPr>
          <p:cNvPr id="111625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6310313" y="4429125"/>
            <a:ext cx="4000500" cy="719138"/>
          </a:xfrm>
        </p:spPr>
        <p:txBody>
          <a:bodyPr vert="horz" lIns="90000" tIns="46800" rIns="90000" bIns="46800" rtlCol="0">
            <a:normAutofit/>
          </a:bodyPr>
          <a:lstStyle/>
          <a:p>
            <a:pPr marL="0" indent="0" defTabSz="449263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Regulación del Ca y P</a:t>
            </a:r>
          </a:p>
        </p:txBody>
      </p:sp>
      <p:sp>
        <p:nvSpPr>
          <p:cNvPr id="111626" name="AutoShape 11"/>
          <p:cNvSpPr>
            <a:spLocks noChangeArrowheads="1"/>
          </p:cNvSpPr>
          <p:nvPr/>
        </p:nvSpPr>
        <p:spPr bwMode="auto">
          <a:xfrm>
            <a:off x="4008439" y="2900364"/>
            <a:ext cx="287337" cy="771525"/>
          </a:xfrm>
          <a:prstGeom prst="downArrow">
            <a:avLst>
              <a:gd name="adj1" fmla="val 50000"/>
              <a:gd name="adj2" fmla="val 67077"/>
            </a:avLst>
          </a:prstGeom>
          <a:solidFill>
            <a:srgbClr val="CC00CC"/>
          </a:solidFill>
          <a:ln w="19050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11627" name="AutoShape 12"/>
          <p:cNvSpPr>
            <a:spLocks noChangeArrowheads="1"/>
          </p:cNvSpPr>
          <p:nvPr/>
        </p:nvSpPr>
        <p:spPr bwMode="auto">
          <a:xfrm>
            <a:off x="8113714" y="3573464"/>
            <a:ext cx="287337" cy="784225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CC00CC"/>
          </a:solidFill>
          <a:ln w="19050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13473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7" dur="2000"/>
                                        <p:tgtEl>
                                          <p:spTgt spid="15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10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5" name="Group 2"/>
          <p:cNvGrpSpPr>
            <a:grpSpLocks/>
          </p:cNvGrpSpPr>
          <p:nvPr/>
        </p:nvGrpSpPr>
        <p:grpSpPr bwMode="auto">
          <a:xfrm>
            <a:off x="2208213" y="404813"/>
            <a:ext cx="8285162" cy="684212"/>
            <a:chOff x="537" y="135"/>
            <a:chExt cx="5219" cy="431"/>
          </a:xfrm>
        </p:grpSpPr>
        <p:grpSp>
          <p:nvGrpSpPr>
            <p:cNvPr id="113666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13667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13668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13669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GLUCONEOGÉNESIS</a:t>
              </a:r>
            </a:p>
          </p:txBody>
        </p:sp>
      </p:grpSp>
      <p:sp>
        <p:nvSpPr>
          <p:cNvPr id="153607" name="Rectangle 7"/>
          <p:cNvSpPr>
            <a:spLocks noGrp="1" noChangeArrowheads="1"/>
          </p:cNvSpPr>
          <p:nvPr>
            <p:ph type="title"/>
          </p:nvPr>
        </p:nvSpPr>
        <p:spPr>
          <a:xfrm>
            <a:off x="1981200" y="1600201"/>
            <a:ext cx="8229600" cy="4525963"/>
          </a:xfrm>
          <a:ln>
            <a:miter/>
          </a:ln>
        </p:spPr>
        <p:txBody>
          <a:bodyPr vert="horz" lIns="90000" tIns="46800" rIns="90000" bIns="46800" rtlCol="0" anchor="ctr">
            <a:normAutofit/>
          </a:bodyPr>
          <a:lstStyle/>
          <a:p>
            <a:pPr marL="325438" indent="-325438" defTabSz="449263">
              <a:spcBef>
                <a:spcPct val="20000"/>
              </a:spcBef>
              <a:buClr>
                <a:schemeClr val="accent1"/>
              </a:buClr>
              <a:buSzPct val="65000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>
                <a:latin typeface="Footlight MT Light" panose="0204060206030A020304" pitchFamily="18" charset="0"/>
              </a:rPr>
              <a:t>Glucosa a partir de aminoácidos.</a:t>
            </a:r>
            <a:endParaRPr lang="es-ES" altLang="es-ES" sz="3200">
              <a:latin typeface="Footlight MT Light" panose="0204060206030A020304" pitchFamily="18" charset="0"/>
            </a:endParaRPr>
          </a:p>
        </p:txBody>
      </p:sp>
      <p:pic>
        <p:nvPicPr>
          <p:cNvPr id="11367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6" y="1714500"/>
            <a:ext cx="7396163" cy="43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026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53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AutoShape 8"/>
          <p:cNvSpPr>
            <a:spLocks noChangeArrowheads="1"/>
          </p:cNvSpPr>
          <p:nvPr/>
        </p:nvSpPr>
        <p:spPr bwMode="auto">
          <a:xfrm>
            <a:off x="2208213" y="476251"/>
            <a:ext cx="7962900" cy="5618163"/>
          </a:xfrm>
          <a:prstGeom prst="roundRect">
            <a:avLst>
              <a:gd name="adj" fmla="val 2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  <p:cxnSp>
        <p:nvCxnSpPr>
          <p:cNvPr id="115714" name="AutoShape 9"/>
          <p:cNvCxnSpPr>
            <a:cxnSpLocks noChangeShapeType="1"/>
            <a:stCxn id="115720" idx="3"/>
            <a:endCxn id="115717" idx="2"/>
          </p:cNvCxnSpPr>
          <p:nvPr/>
        </p:nvCxnSpPr>
        <p:spPr bwMode="auto">
          <a:xfrm flipV="1">
            <a:off x="5619751" y="1497013"/>
            <a:ext cx="727075" cy="819150"/>
          </a:xfrm>
          <a:prstGeom prst="bentConnector2">
            <a:avLst/>
          </a:prstGeom>
          <a:noFill/>
          <a:ln w="2844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715" name="AutoShape 10"/>
          <p:cNvCxnSpPr>
            <a:cxnSpLocks noChangeShapeType="1"/>
            <a:stCxn id="115719" idx="1"/>
            <a:endCxn id="115717" idx="2"/>
          </p:cNvCxnSpPr>
          <p:nvPr/>
        </p:nvCxnSpPr>
        <p:spPr bwMode="auto">
          <a:xfrm rot="10800000">
            <a:off x="6346826" y="1497013"/>
            <a:ext cx="441325" cy="2082800"/>
          </a:xfrm>
          <a:prstGeom prst="bentConnector2">
            <a:avLst/>
          </a:prstGeom>
          <a:noFill/>
          <a:ln w="3816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716" name="AutoShape 11"/>
          <p:cNvCxnSpPr>
            <a:cxnSpLocks noChangeShapeType="1"/>
            <a:stCxn id="115718" idx="1"/>
            <a:endCxn id="115717" idx="2"/>
          </p:cNvCxnSpPr>
          <p:nvPr/>
        </p:nvCxnSpPr>
        <p:spPr bwMode="auto">
          <a:xfrm rot="10800000">
            <a:off x="6346826" y="1497014"/>
            <a:ext cx="411163" cy="81597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717" name="AutoShape 12"/>
          <p:cNvSpPr>
            <a:spLocks noChangeArrowheads="1"/>
          </p:cNvSpPr>
          <p:nvPr/>
        </p:nvSpPr>
        <p:spPr bwMode="auto">
          <a:xfrm>
            <a:off x="3524251" y="476251"/>
            <a:ext cx="5643563" cy="10207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44450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 sz="40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FORMACIÓN DE LA ORINA</a:t>
            </a:r>
          </a:p>
        </p:txBody>
      </p:sp>
      <p:sp>
        <p:nvSpPr>
          <p:cNvPr id="115718" name="AutoShape 13"/>
          <p:cNvSpPr>
            <a:spLocks noChangeArrowheads="1"/>
          </p:cNvSpPr>
          <p:nvPr/>
        </p:nvSpPr>
        <p:spPr bwMode="auto">
          <a:xfrm>
            <a:off x="6757988" y="1801813"/>
            <a:ext cx="3624262" cy="10207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rgbClr val="009999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s-ES" sz="3200">
                <a:latin typeface="Calibri" panose="020F0502020204030204" pitchFamily="34" charset="0"/>
                <a:cs typeface="Lucida Sans Unicode" panose="020B0602030504020204" pitchFamily="34" charset="0"/>
              </a:rPr>
              <a:t>Filtración Glomerular</a:t>
            </a:r>
          </a:p>
        </p:txBody>
      </p:sp>
      <p:sp>
        <p:nvSpPr>
          <p:cNvPr id="115719" name="AutoShape 14"/>
          <p:cNvSpPr>
            <a:spLocks noChangeArrowheads="1"/>
          </p:cNvSpPr>
          <p:nvPr/>
        </p:nvSpPr>
        <p:spPr bwMode="auto">
          <a:xfrm>
            <a:off x="6788151" y="3068638"/>
            <a:ext cx="3522663" cy="10207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rgbClr val="009999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s-ES" sz="3200">
                <a:latin typeface="Calibri" panose="020F0502020204030204" pitchFamily="34" charset="0"/>
                <a:cs typeface="Lucida Sans Unicode" panose="020B0602030504020204" pitchFamily="34" charset="0"/>
              </a:rPr>
              <a:t>Reabsorción y </a:t>
            </a:r>
          </a:p>
          <a:p>
            <a:pPr algn="ctr">
              <a:buClr>
                <a:srgbClr val="009999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s-ES" sz="3200">
                <a:latin typeface="Calibri" panose="020F0502020204030204" pitchFamily="34" charset="0"/>
                <a:cs typeface="Lucida Sans Unicode" panose="020B0602030504020204" pitchFamily="34" charset="0"/>
              </a:rPr>
              <a:t>secreción tubular</a:t>
            </a:r>
          </a:p>
        </p:txBody>
      </p:sp>
      <p:sp>
        <p:nvSpPr>
          <p:cNvPr id="115720" name="AutoShape 15"/>
          <p:cNvSpPr>
            <a:spLocks noChangeArrowheads="1"/>
          </p:cNvSpPr>
          <p:nvPr/>
        </p:nvSpPr>
        <p:spPr bwMode="auto">
          <a:xfrm>
            <a:off x="2208214" y="1804988"/>
            <a:ext cx="3411537" cy="10207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rgbClr val="009999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s-ES" sz="3200">
                <a:latin typeface="Calibri" panose="020F0502020204030204" pitchFamily="34" charset="0"/>
                <a:cs typeface="Lucida Sans Unicode" panose="020B0602030504020204" pitchFamily="34" charset="0"/>
              </a:rPr>
              <a:t>Nefrona funcional</a:t>
            </a:r>
          </a:p>
        </p:txBody>
      </p:sp>
      <p:pic>
        <p:nvPicPr>
          <p:cNvPr id="115721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2932114"/>
            <a:ext cx="3173412" cy="373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5343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6" name="Picture 10" descr="untitledc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5" r="13480"/>
          <a:stretch>
            <a:fillRect/>
          </a:stretch>
        </p:blipFill>
        <p:spPr bwMode="auto">
          <a:xfrm>
            <a:off x="6348413" y="2139950"/>
            <a:ext cx="4176712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7762" name="Group 2"/>
          <p:cNvGrpSpPr>
            <a:grpSpLocks/>
          </p:cNvGrpSpPr>
          <p:nvPr/>
        </p:nvGrpSpPr>
        <p:grpSpPr bwMode="auto">
          <a:xfrm>
            <a:off x="1900238" y="368301"/>
            <a:ext cx="8285162" cy="684213"/>
            <a:chOff x="537" y="135"/>
            <a:chExt cx="5219" cy="431"/>
          </a:xfrm>
        </p:grpSpPr>
        <p:grpSp>
          <p:nvGrpSpPr>
            <p:cNvPr id="117763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17764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17765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17766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FILTRACIÓN GLOMERULAR</a:t>
              </a:r>
            </a:p>
          </p:txBody>
        </p:sp>
      </p:grpSp>
      <p:sp>
        <p:nvSpPr>
          <p:cNvPr id="157703" name="Rectangle 7"/>
          <p:cNvSpPr>
            <a:spLocks noGrp="1" noChangeArrowheads="1"/>
          </p:cNvSpPr>
          <p:nvPr>
            <p:ph type="title"/>
          </p:nvPr>
        </p:nvSpPr>
        <p:spPr>
          <a:xfrm>
            <a:off x="1960563" y="1125538"/>
            <a:ext cx="4279900" cy="5372100"/>
          </a:xfrm>
          <a:ln>
            <a:miter/>
          </a:ln>
        </p:spPr>
        <p:txBody>
          <a:bodyPr vert="horz" lIns="90000" tIns="46800" rIns="90000" bIns="46800" rtlCol="0" anchor="ctr">
            <a:normAutofit/>
          </a:bodyPr>
          <a:lstStyle/>
          <a:p>
            <a:pPr marL="325438" indent="-325438" algn="just" defTabSz="449263">
              <a:spcBef>
                <a:spcPts val="700"/>
              </a:spcBef>
              <a:buClr>
                <a:schemeClr val="accent1"/>
              </a:buClr>
              <a:buSzPct val="65000"/>
              <a:buBlip>
                <a:blip r:embed="rId4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800"/>
              <a:t>A través capilares glomeruares 125ml/min (180Lts/24h).</a:t>
            </a:r>
            <a:br>
              <a:rPr lang="en-GB" altLang="en-US" sz="2800"/>
            </a:br>
            <a:r>
              <a:rPr lang="en-GB" altLang="en-US" sz="2800"/>
              <a:t>Formación de un ultrafiltrado del plasma que carece de células y proteínas. </a:t>
            </a:r>
            <a:br>
              <a:rPr lang="en-GB" altLang="en-US" sz="2800"/>
            </a:br>
            <a:r>
              <a:rPr lang="en-GB" altLang="en-US" sz="2800"/>
              <a:t>Túbulo proximal: agua y pequeños solutos en concentración isosmótica a la del plasma. </a:t>
            </a:r>
            <a:endParaRPr lang="es-ES" altLang="es-ES" sz="2800"/>
          </a:p>
        </p:txBody>
      </p:sp>
      <p:sp>
        <p:nvSpPr>
          <p:cNvPr id="157707" name="AutoShape 11"/>
          <p:cNvSpPr>
            <a:spLocks noChangeArrowheads="1"/>
          </p:cNvSpPr>
          <p:nvPr/>
        </p:nvSpPr>
        <p:spPr bwMode="auto">
          <a:xfrm>
            <a:off x="9840913" y="3429001"/>
            <a:ext cx="144462" cy="144463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08" name="AutoShape 12"/>
          <p:cNvSpPr>
            <a:spLocks noChangeArrowheads="1"/>
          </p:cNvSpPr>
          <p:nvPr/>
        </p:nvSpPr>
        <p:spPr bwMode="auto">
          <a:xfrm>
            <a:off x="8832851" y="3211514"/>
            <a:ext cx="73025" cy="73025"/>
          </a:xfrm>
          <a:prstGeom prst="flowChartConnector">
            <a:avLst/>
          </a:pr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09" name="AutoShape 13"/>
          <p:cNvSpPr>
            <a:spLocks noChangeArrowheads="1"/>
          </p:cNvSpPr>
          <p:nvPr/>
        </p:nvSpPr>
        <p:spPr bwMode="auto">
          <a:xfrm>
            <a:off x="8112126" y="2646364"/>
            <a:ext cx="73025" cy="73025"/>
          </a:xfrm>
          <a:prstGeom prst="flowChartConnector">
            <a:avLst/>
          </a:pr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10" name="AutoShape 14"/>
          <p:cNvSpPr>
            <a:spLocks noChangeArrowheads="1"/>
          </p:cNvSpPr>
          <p:nvPr/>
        </p:nvSpPr>
        <p:spPr bwMode="auto">
          <a:xfrm>
            <a:off x="7391401" y="3284539"/>
            <a:ext cx="73025" cy="73025"/>
          </a:xfrm>
          <a:prstGeom prst="flowChartConnector">
            <a:avLst/>
          </a:pr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11" name="AutoShape 15"/>
          <p:cNvSpPr>
            <a:spLocks noChangeArrowheads="1"/>
          </p:cNvSpPr>
          <p:nvPr/>
        </p:nvSpPr>
        <p:spPr bwMode="auto">
          <a:xfrm>
            <a:off x="7381876" y="3789364"/>
            <a:ext cx="73025" cy="73025"/>
          </a:xfrm>
          <a:prstGeom prst="flowChartConnector">
            <a:avLst/>
          </a:pr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12" name="AutoShape 16"/>
          <p:cNvSpPr>
            <a:spLocks noChangeArrowheads="1"/>
          </p:cNvSpPr>
          <p:nvPr/>
        </p:nvSpPr>
        <p:spPr bwMode="auto">
          <a:xfrm>
            <a:off x="8039101" y="4572001"/>
            <a:ext cx="73025" cy="73025"/>
          </a:xfrm>
          <a:prstGeom prst="flowChartConnector">
            <a:avLst/>
          </a:prstGeom>
          <a:solidFill>
            <a:srgbClr val="FFFF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57713" name="AutoShape 17"/>
          <p:cNvSpPr>
            <a:spLocks noChangeArrowheads="1"/>
          </p:cNvSpPr>
          <p:nvPr/>
        </p:nvSpPr>
        <p:spPr bwMode="auto">
          <a:xfrm>
            <a:off x="9840913" y="3429001"/>
            <a:ext cx="144462" cy="144463"/>
          </a:xfrm>
          <a:prstGeom prst="star32">
            <a:avLst>
              <a:gd name="adj" fmla="val 37500"/>
            </a:avLst>
          </a:prstGeom>
          <a:solidFill>
            <a:srgbClr val="FF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84650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70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70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7703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charRg st="5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7703">
                                            <p:txEl>
                                              <p:charRg st="55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03">
                                            <p:txEl>
                                              <p:charRg st="5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03">
                                            <p:txEl>
                                              <p:charRg st="5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7.77778E-6 C -0.00034 0.00416 6.11111E-6 0.00856 -0.00104 0.01249 C -0.00138 0.01411 -0.00329 0.01388 -0.00416 0.01527 C -0.00555 0.01759 -0.00607 0.02106 -0.00729 0.02361 C -0.00763 0.02546 -0.00798 0.02731 -0.00833 0.02916 C -0.00902 0.03194 -0.01041 0.03749 -0.01041 0.03749 C -0.01076 0.0412 -0.00989 0.0456 -0.01145 0.04861 C -0.01267 0.05092 -0.0177 0.05138 -0.0177 0.05138 C -0.02013 0.05624 -0.02569 0.05949 -0.0302 0.05972 C -0.04722 0.06018 -0.06423 0.06064 -0.08124 0.06111 C -0.09861 0.05972 -0.09809 0.06273 -0.10937 0.05277 C -0.11249 0.04999 -0.11562 0.04722 -0.11874 0.04444 C -0.12083 0.04259 -0.12499 0.03888 -0.12499 0.03888 C -0.13177 0.01157 -0.12708 0.03356 -0.12604 -0.02917 C -0.12864 -0.03959 -0.1309 -0.05579 -0.13958 -0.05973 C -0.14114 -0.06575 -0.14374 -0.07084 -0.14583 -0.07639 C -0.14704 -0.07964 -0.14652 -0.08218 -0.14895 -0.08473 C -0.14982 -0.08565 -0.15104 -0.08565 -0.15208 -0.08612 C -0.15434 -0.09514 -0.1585 -0.09329 -0.16562 -0.09445 C -0.16996 -0.0963 -0.17413 -0.09839 -0.17812 -0.10139 C -0.18038 -0.10301 -0.18194 -0.10579 -0.18437 -0.10695 C -0.18645 -0.10788 -0.18854 -0.1088 -0.19062 -0.10973 C -0.19166 -0.11019 -0.19374 -0.11112 -0.19374 -0.11112 C -0.19861 -0.11065 -0.20347 -0.11065 -0.20833 -0.10973 C -0.21059 -0.10926 -0.21249 -0.10788 -0.21458 -0.10695 C -0.21562 -0.10649 -0.2177 -0.10556 -0.2177 -0.10556 C -0.21701 -0.09954 -0.21579 -0.08241 -0.21458 -0.07778 C -0.21423 -0.07639 -0.21249 -0.07709 -0.21145 -0.07639 C -0.20277 -0.06991 -0.20451 -0.06991 -0.19374 -0.06806 C -0.18871 -0.05811 -0.196 -0.07014 -0.18437 -0.06251 C -0.18333 -0.06181 -0.18437 -0.0588 -0.18333 -0.05834 C -0.17934 -0.05672 -0.17499 -0.05741 -0.17083 -0.05695 C -0.17048 -0.05556 -0.17065 -0.05348 -0.16979 -0.05278 C -0.1651 -0.04931 -0.15833 -0.05139 -0.15208 -0.04584 C -0.14722 -0.03612 -0.14999 -0.03936 -0.14479 -0.03473 C -0.14288 -0.02732 -0.1401 -0.02778 -0.13437 -0.02639 C -0.13159 -0.02061 -0.13177 -0.01482 -0.1302 -0.00834 C -0.13142 0.00833 -0.12986 0.00902 -0.14062 0.01388 C -0.14409 0.01319 -0.14826 0.01411 -0.15104 0.01111 C -0.15208 0.00995 -0.15225 0.0081 -0.15312 0.00694 C -0.15399 0.00578 -0.1552 0.00509 -0.15624 0.00416 C -0.15763 -0.00139 -0.15885 -0.00371 -0.16249 -0.00695 C -0.16284 -0.00834 -0.16284 -0.01019 -0.16354 -0.01112 C -0.16527 -0.01343 -0.16979 -0.01667 -0.16979 -0.01667 C -0.17361 -0.02431 -0.18576 -0.03195 -0.1927 -0.03612 C -0.19479 -0.03727 -0.19704 -0.03727 -0.19895 -0.03889 C -0.20329 -0.0426 -0.20972 -0.04792 -0.21458 -0.05001 C -0.22204 -0.05325 -0.23385 -0.05371 -0.24062 -0.05973 C -0.2467 -0.06505 -0.25329 -0.06829 -0.25937 -0.07362 C -0.26041 -0.07315 -0.2618 -0.07339 -0.26249 -0.07223 C -0.26371 -0.06991 -0.26458 -0.06389 -0.26458 -0.06389 C -0.26388 -0.05348 -0.26579 -0.0463 -0.25833 -0.04306 C -0.25694 -0.04028 -0.25555 -0.03751 -0.25416 -0.03473 C -0.25347 -0.03357 -0.25208 -0.03403 -0.25104 -0.03334 C -0.246 -0.02987 -0.24079 -0.02732 -0.23541 -0.02501 C -0.22986 -0.02246 -0.22621 -0.0176 -0.22083 -0.01528 C -0.21493 -0.00325 -0.22274 -0.01737 -0.21562 -0.00973 C -0.20885 -0.00255 -0.21822 -0.00764 -0.21041 -0.00417 C -0.20208 0.01249 -0.21493 -0.01204 -0.2052 0.00277 C -0.2026 0.00671 -0.20052 0.0162 -0.19583 0.01805 C -0.19184 0.01967 -0.18732 0.01944 -0.18333 0.02083 C -0.18124 0.02152 -0.17708 0.02361 -0.17708 0.02361 C -0.17413 0.02939 -0.17378 0.0331 -0.17291 0.04027 C -0.18072 0.05578 -0.20295 0.0449 -0.21249 0.04444 C -0.21579 0.04143 -0.21857 0.03773 -0.22187 0.03472 C -0.22378 0.0331 -0.22621 0.03217 -0.22812 0.03055 C -0.22881 0.02916 -0.22934 0.02754 -0.2302 0.02638 C -0.23107 0.02523 -0.23246 0.02476 -0.23333 0.02361 C -0.24184 0.01064 -0.23368 0.01874 -0.24062 0.01249 C -0.24427 0.00509 -0.24965 0.00138 -0.2552 -0.00278 C -0.25746 -0.0044 -0.26145 -0.00834 -0.26145 -0.00834 C -0.26527 -0.01598 -0.26562 -0.01806 -0.27187 -0.02084 C -0.27847 -0.01968 -0.28263 -0.01922 -0.28854 -0.01528 C -0.28923 -0.01227 -0.29131 -0.00996 -0.29166 -0.00695 C -0.29184 -0.00464 -0.29097 -0.00232 -0.29062 -7.77778E-6 C -0.29027 0.0037 -0.29097 0.00786 -0.28958 0.01111 C -0.2868 0.01736 -0.28142 0.01689 -0.27708 0.01805 C -0.26371 0.02175 -0.25121 0.02615 -0.23749 0.02777 C -0.23055 0.03078 -0.22361 0.02893 -0.2177 0.02361 C -0.21493 0.01249 -0.21753 0.01874 -0.19999 0.02083 C -0.19392 0.02152 -0.18819 0.02476 -0.18229 0.02638 C -0.17986 0.03124 -0.18038 0.03425 -0.17604 0.03611 C -0.17499 0.04166 -0.1743 0.04722 -0.17291 0.05277 C -0.17361 0.05416 -0.17395 0.05601 -0.17499 0.05694 C -0.1769 0.05856 -0.18124 0.05972 -0.18124 0.05972 C -0.20468 0.05879 -0.21597 0.06458 -0.23229 0.04999 C -0.26753 0.05185 -0.25104 0.04999 -0.2677 0.05555 C -0.27638 0.06319 -0.27413 0.05949 -0.26979 0.08749 C -0.26944 0.08981 -0.26701 0.09027 -0.26562 0.09166 C -0.26354 0.09351 -0.25937 0.09722 -0.25937 0.09722 C -0.25624 0.1037 -0.25381 0.10277 -0.24791 0.10416 C -0.23611 0.1037 -0.2243 0.1037 -0.21249 0.10277 C -0.20607 0.10231 -0.20173 0.0956 -0.19583 0.09305 C -0.19166 0.08749 -0.18802 0.08379 -0.18229 0.08194 C -0.17725 0.08333 -0.17447 0.0824 -0.17291 0.08888 C -0.1717 0.10161 -0.16805 0.11365 -0.16562 0.12638 C -0.16788 0.14675 -0.1644 0.13749 -0.19166 0.13472 C -0.20173 0.13379 -0.21041 0.12222 -0.21979 0.11805 C -0.22465 0.11157 -0.22743 0.1037 -0.23229 0.09722 C -0.23298 0.09421 -0.23506 0.09189 -0.23541 0.08888 C -0.23559 0.08703 -0.23472 0.08518 -0.23437 0.08333 C -0.23194 0.07222 -0.22465 0.07384 -0.2177 0.07083 C -0.18454 0.07175 -0.1769 0.05856 -0.16145 0.07916 C -0.15937 0.08749 -0.15607 0.09027 -0.14999 0.09305 C -0.1427 0.10763 -0.15034 0.0949 -0.12083 0.09861 C -0.1177 0.09907 -0.11336 0.10231 -0.11041 0.10416 C -0.1092 0.10671 -0.10885 0.11018 -0.10729 0.11249 C -0.10642 0.11388 -0.10138 0.11828 -0.09999 0.11944 C -0.09756 0.1243 -0.09583 0.12592 -0.09166 0.12777 C -0.09062 0.12916 -0.08975 0.13101 -0.08854 0.13194 C -0.08663 0.13333 -0.08229 0.13472 -0.08229 0.13472 C -0.07968 0.14004 -0.07864 0.14606 -0.07604 0.15138 C -0.07465 0.16249 -0.07569 0.15694 -0.07291 0.16805 C -0.07222 0.17083 -0.07083 0.17638 -0.07083 0.17638 C -0.06996 0.18657 -0.07048 0.18911 -0.06458 0.19444 C -0.06284 0.20138 -0.06319 0.20833 -0.06145 0.21527 C -0.06111 0.22129 -0.06163 0.22754 -0.06041 0.23333 C -0.06006 0.23495 -0.05746 0.23449 -0.05729 0.23611 C -0.05607 0.24421 -0.05659 0.25277 -0.05624 0.26111 C -0.0559 0.26666 -0.05815 0.27384 -0.0552 0.27777 C -0.05243 0.28148 -0.0552 0.26759 -0.0552 0.26249 " pathEditMode="relative" rAng="0" ptsTypes="ffffffffffffffffffffffffffffffffffffffffffffffffffffffffffffffffffffffffffffffffffffffffffffffffffffffffffffffffffffffffA">
                                      <p:cBhvr>
                                        <p:cTn id="23" dur="5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2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6.11111E-6 -7.77778E-6 C -0.00034 0.00416 6.11111E-6 0.00856 -0.00104 0.01249 C -0.00138 0.01411 -0.00329 0.01388 -0.00416 0.01527 C -0.00555 0.01759 -0.00607 0.02106 -0.00729 0.02361 C -0.00763 0.02546 -0.00798 0.02731 -0.00833 0.02916 C -0.00902 0.03194 -0.01041 0.03749 -0.01041 0.03749 C -0.01076 0.0412 -0.00989 0.0456 -0.01145 0.04861 C -0.01267 0.05092 -0.0177 0.05138 -0.0177 0.05138 C -0.02013 0.05624 -0.02569 0.05949 -0.0302 0.05972 C -0.04722 0.06018 -0.06423 0.06064 -0.08124 0.06111 C -0.09861 0.05972 -0.09809 0.06273 -0.10937 0.05277 C -0.11249 0.04999 -0.11562 0.04722 -0.11874 0.04444 C -0.12083 0.04259 -0.12499 0.03888 -0.12499 0.03888 C -0.13177 0.01157 -0.12708 0.03356 -0.12604 -0.02917 C -0.12864 -0.03959 -0.1309 -0.05579 -0.13958 -0.05973 C -0.14114 -0.06575 -0.14374 -0.07084 -0.14583 -0.07639 C -0.14704 -0.07964 -0.14652 -0.08218 -0.14895 -0.08473 C -0.14982 -0.08565 -0.15104 -0.08565 -0.15208 -0.08612 C -0.15434 -0.09514 -0.1585 -0.09329 -0.16562 -0.09445 C -0.16996 -0.0963 -0.17413 -0.09839 -0.17812 -0.10139 C -0.18038 -0.10301 -0.18194 -0.10579 -0.18437 -0.10695 C -0.18645 -0.10788 -0.18854 -0.1088 -0.19062 -0.10973 C -0.19166 -0.11019 -0.19374 -0.11112 -0.19374 -0.11112 C -0.19861 -0.11065 -0.20347 -0.11065 -0.20833 -0.10973 C -0.21059 -0.10926 -0.21249 -0.10788 -0.21458 -0.10695 C -0.21562 -0.10649 -0.2177 -0.10556 -0.2177 -0.10556 C -0.21701 -0.09954 -0.21579 -0.08241 -0.21458 -0.07778 C -0.21423 -0.07639 -0.21249 -0.07709 -0.21145 -0.07639 C -0.20277 -0.06991 -0.20451 -0.06991 -0.19374 -0.06806 C -0.18871 -0.05811 -0.196 -0.07014 -0.18437 -0.06251 C -0.18333 -0.06181 -0.18437 -0.0588 -0.18333 -0.05834 C -0.17934 -0.05672 -0.17499 -0.05741 -0.17083 -0.05695 C -0.17048 -0.05556 -0.17065 -0.05348 -0.16979 -0.05278 C -0.1651 -0.04931 -0.15833 -0.05139 -0.15208 -0.04584 C -0.14722 -0.03612 -0.14999 -0.03936 -0.14479 -0.03473 C -0.14288 -0.02732 -0.1401 -0.02778 -0.13437 -0.02639 C -0.13159 -0.02061 -0.13177 -0.01482 -0.1302 -0.00834 C -0.13142 0.00833 -0.12986 0.00902 -0.14062 0.01388 C -0.14409 0.01319 -0.14826 0.01411 -0.15104 0.01111 C -0.15208 0.00995 -0.15225 0.0081 -0.15312 0.00694 C -0.15399 0.00578 -0.1552 0.00509 -0.15624 0.00416 C -0.15763 -0.00139 -0.15885 -0.00371 -0.16249 -0.00695 C -0.16284 -0.00834 -0.16284 -0.01019 -0.16354 -0.01112 C -0.16527 -0.01343 -0.16979 -0.01667 -0.16979 -0.01667 C -0.17361 -0.02431 -0.18576 -0.03195 -0.1927 -0.03612 C -0.19479 -0.03727 -0.19704 -0.03727 -0.19895 -0.03889 C -0.20329 -0.0426 -0.20972 -0.04792 -0.21458 -0.05001 C -0.22204 -0.05325 -0.23385 -0.05371 -0.24062 -0.05973 C -0.2467 -0.06505 -0.25329 -0.06829 -0.25937 -0.07362 C -0.26041 -0.07315 -0.2618 -0.07339 -0.26249 -0.07223 C -0.26371 -0.06991 -0.26458 -0.06389 -0.26458 -0.06389 C -0.26388 -0.05348 -0.26579 -0.0463 -0.25833 -0.04306 C -0.25694 -0.04028 -0.25555 -0.03751 -0.25416 -0.03473 C -0.25347 -0.03357 -0.25208 -0.03403 -0.25104 -0.03334 C -0.246 -0.02987 -0.24079 -0.02732 -0.23541 -0.02501 C -0.22986 -0.02246 -0.22621 -0.0176 -0.22083 -0.01528 C -0.21493 -0.00325 -0.22274 -0.01737 -0.21562 -0.00973 C -0.20885 -0.00255 -0.21822 -0.00764 -0.21041 -0.00417 C -0.20208 0.01249 -0.21493 -0.01204 -0.2052 0.00277 C -0.2026 0.00671 -0.20052 0.0162 -0.19583 0.01805 C -0.19184 0.01967 -0.18732 0.01944 -0.18333 0.02083 C -0.18124 0.02152 -0.17708 0.02361 -0.17708 0.02361 C -0.17413 0.02939 -0.17378 0.0331 -0.17291 0.04027 C -0.18072 0.05578 -0.20295 0.0449 -0.21249 0.04444 C -0.21579 0.04143 -0.21857 0.03773 -0.22187 0.03472 C -0.22378 0.0331 -0.22621 0.03217 -0.22812 0.03055 C -0.22881 0.02916 -0.22934 0.02754 -0.2302 0.02638 C -0.23107 0.02523 -0.23246 0.02476 -0.23333 0.02361 C -0.24184 0.01064 -0.23368 0.01874 -0.24062 0.01249 C -0.24427 0.00509 -0.24965 0.00138 -0.2552 -0.00278 C -0.25746 -0.0044 -0.26145 -0.00834 -0.26145 -0.00834 C -0.26527 -0.01598 -0.26562 -0.01806 -0.27187 -0.02084 C -0.27847 -0.01968 -0.28263 -0.01922 -0.28854 -0.01528 C -0.28923 -0.01227 -0.29131 -0.00996 -0.29166 -0.00695 C -0.29184 -0.00464 -0.29097 -0.00232 -0.29062 -7.77778E-6 C -0.29027 0.0037 -0.29097 0.00786 -0.28958 0.01111 C -0.2868 0.01736 -0.28142 0.01689 -0.27708 0.01805 C -0.26371 0.02175 -0.25121 0.02615 -0.23749 0.02777 C -0.23055 0.03078 -0.22361 0.02893 -0.2177 0.02361 C -0.21493 0.01249 -0.21753 0.01874 -0.19999 0.02083 C -0.19392 0.02152 -0.18819 0.02476 -0.18229 0.02638 C -0.17986 0.03124 -0.18038 0.03425 -0.17604 0.03611 C -0.17499 0.04166 -0.1743 0.04722 -0.17291 0.05277 C -0.17361 0.05416 -0.17395 0.05601 -0.17499 0.05694 C -0.1769 0.05856 -0.18124 0.05972 -0.18124 0.05972 C -0.20468 0.05879 -0.21597 0.06458 -0.23229 0.04999 C -0.26753 0.05185 -0.25104 0.04999 -0.2677 0.05555 C -0.27638 0.06319 -0.27413 0.05949 -0.26979 0.08749 C -0.26944 0.08981 -0.26701 0.09027 -0.26562 0.09166 C -0.26354 0.09351 -0.25937 0.09722 -0.25937 0.09722 C -0.25624 0.1037 -0.25381 0.10277 -0.24791 0.10416 C -0.23611 0.1037 -0.2243 0.1037 -0.21249 0.10277 C -0.20607 0.10231 -0.20173 0.0956 -0.19583 0.09305 C -0.19166 0.08749 -0.18802 0.08379 -0.18229 0.08194 C -0.17725 0.08333 -0.17447 0.0824 -0.17291 0.08888 C -0.1717 0.10161 -0.16805 0.11365 -0.16562 0.12638 C -0.16788 0.14675 -0.1644 0.13749 -0.19166 0.13472 C -0.20173 0.13379 -0.21041 0.12222 -0.21979 0.11805 C -0.22465 0.11157 -0.22743 0.1037 -0.23229 0.09722 C -0.23298 0.09421 -0.23506 0.09189 -0.23541 0.08888 C -0.23559 0.08703 -0.23472 0.08518 -0.23437 0.08333 C -0.23194 0.07222 -0.22465 0.07384 -0.2177 0.07083 C -0.18454 0.07175 -0.1769 0.05856 -0.16145 0.07916 C -0.15937 0.08749 -0.15607 0.09027 -0.14999 0.09305 C -0.1427 0.10763 -0.15034 0.0949 -0.12083 0.09861 C -0.1177 0.09907 -0.11336 0.10231 -0.11041 0.10416 C -0.1092 0.10671 -0.10885 0.11018 -0.10729 0.11249 C -0.10642 0.11388 -0.10138 0.11828 -0.09999 0.11944 C -0.09756 0.1243 -0.09583 0.12592 -0.09166 0.12777 C -0.09062 0.12916 -0.08975 0.13101 -0.08854 0.13194 C -0.08663 0.13333 -0.08229 0.13472 -0.08229 0.13472 C -0.07968 0.14004 -0.07864 0.14606 -0.07604 0.15138 C -0.07465 0.16249 -0.07569 0.15694 -0.07291 0.16805 C -0.07222 0.17083 -0.07083 0.17638 -0.07083 0.17638 C -0.06996 0.18657 -0.07048 0.18911 -0.06458 0.19444 C -0.06284 0.20138 -0.06319 0.20833 -0.06145 0.21527 C -0.06111 0.22129 -0.06163 0.22754 -0.06041 0.23333 C -0.06006 0.23495 -0.05746 0.23449 -0.05729 0.23611 C -0.05607 0.24421 -0.05659 0.25277 -0.05624 0.26111 C -0.0559 0.26666 -0.05815 0.27384 -0.0552 0.27777 C -0.05243 0.28148 -0.0552 0.26759 -0.0552 0.26249 " pathEditMode="relative" rAng="0" ptsTypes="fffffffffffffffffffffffffffffffffffffffffffffffffffffffffffffff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4.72222E-6 -3.33333E-6 C 0.00261 -0.01041 0.00052 -0.02175 -0.00625 -0.02777 C -0.0085 -0.0324 -0.01458 -0.04027 -0.01458 -0.04027 C -0.01614 -0.04629 -0.02083 -0.04768 -0.025 -0.05138 C -0.02951 -0.05532 -0.03368 -0.05879 -0.0375 -0.06388 C -0.03958 -0.07199 -0.04496 -0.07476 -0.05 -0.07916 C -0.0559 -0.0912 -0.04809 -0.07708 -0.0552 -0.08472 C -0.05625 -0.08588 -0.05642 -0.08773 -0.05729 -0.08888 C -0.0592 -0.09143 -0.06406 -0.09421 -0.06666 -0.09583 C -0.06875 -0.09699 -0.071 -0.09699 -0.07291 -0.09861 C -0.07569 -0.10115 -0.08229 -0.10416 -0.08229 -0.10416 C -0.09687 -0.10324 -0.10364 -0.1074 -0.11354 -0.09861 C -0.11632 -0.08726 -0.12413 -0.08865 -0.1302 -0.08333 C -0.13229 -0.08148 -0.13645 -0.07777 -0.13645 -0.07777 C -0.14236 -0.06574 -0.13455 -0.07986 -0.14166 -0.07222 C -0.1427 -0.07106 -0.1427 -0.06921 -0.14375 -0.06805 C -0.146 -0.06574 -0.15399 -0.06203 -0.15625 -0.06111 C -0.15972 -0.05949 -0.16562 -0.05416 -0.16562 -0.05416 C -0.16632 -0.05277 -0.16684 -0.05115 -0.1677 -0.05 C -0.16961 -0.04791 -0.17395 -0.04444 -0.17395 -0.04444 C -0.18784 -0.0449 -0.20173 -0.0449 -0.21562 -0.04583 C -0.21805 -0.04606 -0.22395 -0.05347 -0.22708 -0.05555 C -0.2302 -0.05763 -0.23645 -0.0625 -0.23645 -0.0625 C -0.23871 -0.07152 -0.23559 -0.06273 -0.24062 -0.06805 C -0.24166 -0.06921 -0.24166 -0.07106 -0.2427 -0.07222 C -0.24444 -0.07407 -0.24705 -0.07476 -0.24895 -0.07638 C -0.25086 -0.08657 -0.25017 -0.08356 -0.2552 -0.09027 " pathEditMode="relative" rAng="0" ptsTypes="ffffffffffffffffffffffffffA">
                                      <p:cBhvr>
                                        <p:cTn id="48" dur="2000" fill="hold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4.16667E-6 2.96296E-6 C -0.00642 0.00023 -0.03003 -0.00162 -0.03611 0.0037 C -0.03923 0.00972 -0.04461 0.0162 -0.0493 0.02037 C -0.05173 0.03032 -0.06614 0.02847 -0.07083 0.0287 C -0.07448 0.0294 -0.07621 0.02986 -0.07916 0.03241 C -0.0802 0.03449 -0.08298 0.04028 -0.08402 0.04167 C -0.08524 0.04329 -0.0868 0.04421 -0.08819 0.04537 C -0.08889 0.04607 -0.09027 0.04722 -0.09027 0.04722 C -0.10399 0.04653 -0.11354 0.04468 -0.12639 0.04352 C -0.12986 0.04259 -0.14149 0.03472 -0.14444 0.03148 C -0.14739 0.02824 -0.14774 0.02384 -0.15139 0.02222 C -0.15191 0.0213 -0.15225 0.02014 -0.15277 0.01945 C -0.1533 0.01875 -0.15434 0.01852 -0.15486 0.01759 C -0.15868 0.01111 -0.15173 0.01829 -0.15764 0.01296 C -0.16024 0.00764 -0.16406 0.0007 -0.16805 -0.00278 C -0.16875 -0.00579 -0.16979 -0.00787 -0.17152 -0.01018 " pathEditMode="relative" rAng="0" ptsTypes="fffffffffffffffA">
                                      <p:cBhvr>
                                        <p:cTn id="50" dur="20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150"/>
                            </p:stCondLst>
                            <p:childTnLst>
                              <p:par>
                                <p:cTn id="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>
                                            <p:txEl>
                                              <p:charRg st="132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7703">
                                            <p:txEl>
                                              <p:charRg st="132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7703">
                                            <p:txEl>
                                              <p:charRg st="132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7703">
                                            <p:txEl>
                                              <p:charRg st="132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747 -0.00278 C -0.00938 -0.00648 -0.01233 -0.00949 -0.0151 -0.01204 C -0.01806 -0.01806 -0.02396 -0.02269 -0.02899 -0.025 C -0.03264 -0.03218 -0.03889 -0.03495 -0.04427 -0.03982 C -0.04549 -0.04097 -0.04705 -0.04097 -0.04844 -0.04167 C -0.05 -0.04236 -0.0526 -0.04537 -0.0526 -0.04514 C -0.05365 -0.04931 -0.05521 -0.05046 -0.05816 -0.05185 C -0.06076 -0.05695 -0.06493 -0.0588 -0.06858 -0.06204 C -0.07014 -0.06528 -0.06927 -0.07407 -0.0658 -0.07037 C -0.06736 -0.07361 -0.07309 -0.07662 -0.07552 -0.0787 C -0.0783 -0.08403 -0.08108 -0.08796 -0.08455 -0.09259 C -0.08628 -0.09491 -0.08941 -0.10046 -0.08941 -0.10463 " pathEditMode="relative" rAng="0" ptsTypes="ffffffffffff">
                                      <p:cBhvr>
                                        <p:cTn id="67" dur="20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4100" y="-51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504 0.00232 C -0.01823 0.00185 -0.02587 0.0044 -0.03559 -0.00417 C -0.03611 -0.00509 -0.03646 -0.00625 -0.03698 -0.00694 C -0.0375 -0.00764 -0.03854 -0.00787 -0.03906 -0.0088 C -0.04011 -0.01042 -0.04184 -0.01435 -0.04184 -0.01435 C -0.04097 -0.05116 -0.04254 -0.03843 -0.03768 -0.05787 C -0.03681 -0.06852 -0.0382 -0.06389 -0.0342 -0.07176 C -0.03299 -0.07431 -0.03281 -0.07731 -0.03212 -0.08009 C -0.03195 -0.08102 -0.03143 -0.08287 -0.03143 -0.08287 C -0.0316 -0.09375 -0.02709 -0.10764 -0.03281 -0.11528 C -0.03281 -0.11528 -0.03802 -0.11991 -0.03906 -0.12083 C -0.04045 -0.12199 -0.04323 -0.12454 -0.04323 -0.12454 C -0.04549 -0.12893 -0.04375 -0.12685 -0.04879 -0.12917 C -0.05035 -0.12986 -0.05156 -0.13171 -0.05295 -0.13287 C -0.05365 -0.13356 -0.05504 -0.13472 -0.05504 -0.13472 C -0.05625 -0.13727 -0.0599 -0.1412 -0.06198 -0.14213 C -0.06389 -0.14606 -0.06875 -0.15069 -0.0717 -0.15324 C -0.07309 -0.1544 -0.07448 -0.15579 -0.07587 -0.15694 C -0.07656 -0.15764 -0.07795 -0.1588 -0.07795 -0.1588 C -0.08021 -0.16319 -0.07847 -0.16111 -0.08351 -0.16343 C -0.0842 -0.16366 -0.08559 -0.16435 -0.08559 -0.16435 C -0.08629 -0.16574 -0.09306 -0.17268 -0.09393 -0.17268 " pathEditMode="relative" rAng="0" ptsTypes="fffffffffffffffffffffA">
                                      <p:cBhvr>
                                        <p:cTn id="69" dur="2000" fill="hold"/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05556E-6 -7.40741E-7 C -0.0184 0.00625 -0.00468 0.00185 -0.04861 0.00093 C -0.04982 -0.00023 -0.05173 -0.00046 -0.05277 -0.00185 C -0.0533 -0.00255 -0.05295 -0.00393 -0.05347 -0.00463 C -0.05399 -0.00532 -0.05486 -0.00509 -0.05555 -0.00555 C -0.05833 -0.00764 -0.06111 -0.01065 -0.06389 -0.01296 C -0.06753 -0.0162 -0.06961 -0.02315 -0.07291 -0.02685 C -0.07517 -0.0294 -0.07725 -0.03079 -0.07986 -0.03241 C -0.08038 -0.03333 -0.08055 -0.03449 -0.08125 -0.03518 C -0.08177 -0.03588 -0.08281 -0.03542 -0.08333 -0.03611 C -0.08507 -0.03843 -0.08402 -0.04051 -0.0875 -0.04352 C -0.08906 -0.04954 -0.09184 -0.05463 -0.09375 -0.06018 C -0.09427 -0.06204 -0.09461 -0.06389 -0.09514 -0.06574 C -0.09531 -0.06667 -0.09583 -0.06852 -0.09583 -0.06829 C -0.09531 -0.08657 -0.08993 -0.11435 -0.10069 -0.1287 C -0.10139 -0.13171 -0.10416 -0.13704 -0.10416 -0.1368 C -0.10434 -0.13819 -0.10451 -0.13958 -0.10486 -0.14074 C -0.10555 -0.14282 -0.10711 -0.14421 -0.10764 -0.1463 C -0.1092 -0.15255 -0.10972 -0.15463 -0.1125 -0.16018 C -0.11336 -0.1618 -0.11336 -0.16389 -0.11389 -0.16574 C -0.11406 -0.16667 -0.11458 -0.16852 -0.11458 -0.16829 C -0.11354 -0.17847 -0.1125 -0.18981 -0.10694 -0.19722 C -0.10642 -0.20046 -0.10486 -0.20648 -0.10486 -0.20625 C -0.10503 -0.21643 -0.1026 -0.22755 -0.10625 -0.23611 C -0.10711 -0.23796 -0.10816 -0.23981 -0.10902 -0.24167 C -0.10989 -0.24352 -0.11319 -0.24537 -0.11319 -0.24514 C -0.11458 -0.25069 -0.11909 -0.25393 -0.12222 -0.25741 C -0.12743 -0.26319 -0.13298 -0.26968 -0.13889 -0.27407 C -0.14236 -0.27662 -0.14618 -0.27963 -0.1493 -0.28241 C -0.15069 -0.28356 -0.15347 -0.28611 -0.15347 -0.28588 C -0.15521 -0.28981 -0.14809 -0.27986 -0.15052 -0.2831 " pathEditMode="relative" rAng="0" ptsTypes="fffffffffffffffffffffffffffffff">
                                      <p:cBhvr>
                                        <p:cTn id="71" dur="2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780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69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7" grpId="0" animBg="1"/>
      <p:bldP spid="157707" grpId="1" animBg="1"/>
      <p:bldP spid="157707" grpId="2" animBg="1"/>
      <p:bldP spid="157708" grpId="0" animBg="1"/>
      <p:bldP spid="157708" grpId="1" animBg="1"/>
      <p:bldP spid="157708" grpId="2" animBg="1"/>
      <p:bldP spid="157709" grpId="0" animBg="1"/>
      <p:bldP spid="157709" grpId="1" animBg="1"/>
      <p:bldP spid="157709" grpId="2" animBg="1"/>
      <p:bldP spid="157710" grpId="0" animBg="1"/>
      <p:bldP spid="157710" grpId="1" animBg="1"/>
      <p:bldP spid="157710" grpId="2" animBg="1"/>
      <p:bldP spid="157711" grpId="0" animBg="1"/>
      <p:bldP spid="157711" grpId="1" animBg="1"/>
      <p:bldP spid="157711" grpId="2" animBg="1"/>
      <p:bldP spid="157712" grpId="0" animBg="1"/>
      <p:bldP spid="157712" grpId="1" animBg="1"/>
      <p:bldP spid="157712" grpId="2" animBg="1"/>
      <p:bldP spid="157713" grpId="0" animBg="1"/>
      <p:bldP spid="157713" grpId="1" animBg="1"/>
      <p:bldP spid="157713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07989"/>
            <a:ext cx="8293100" cy="6021387"/>
          </a:xfrm>
          <a:ln>
            <a:miter/>
          </a:ln>
        </p:spPr>
        <p:txBody>
          <a:bodyPr vert="horz" lIns="90000" tIns="46800" rIns="90000" bIns="46800" rtlCol="0" anchor="ctr">
            <a:noAutofit/>
          </a:bodyPr>
          <a:lstStyle/>
          <a:p>
            <a:pPr marL="325438" indent="-325438" algn="just" defTabSz="449263">
              <a:spcBef>
                <a:spcPts val="600"/>
              </a:spcBef>
              <a:buClr>
                <a:schemeClr val="accent2"/>
              </a:buClr>
              <a:buSzPct val="60000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/>
              <a:t>El filtrado es producto únicamente  de fuerzas físicas. </a:t>
            </a:r>
            <a:br>
              <a:rPr lang="en-GB" altLang="en-US" sz="3200"/>
            </a:br>
            <a:r>
              <a:rPr lang="en-GB" altLang="en-US" sz="3200"/>
              <a:t>La presión sanguínea en el interior del capilar favorece,  la  presión oncótica y la presión hidrostática del espacio urinario actúan en contra de la filtración.</a:t>
            </a:r>
          </a:p>
        </p:txBody>
      </p:sp>
    </p:spTree>
    <p:extLst>
      <p:ext uri="{BB962C8B-B14F-4D97-AF65-F5344CB8AC3E}">
        <p14:creationId xmlns:p14="http://schemas.microsoft.com/office/powerpoint/2010/main" val="2615823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746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9746">
                                            <p:txEl>
                                              <p:charRg st="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>
                                            <p:txEl>
                                              <p:charRg st="5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9746">
                                            <p:txEl>
                                              <p:charRg st="5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6">
                                            <p:txEl>
                                              <p:charRg st="5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6">
                                            <p:txEl>
                                              <p:charRg st="5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09813" y="928689"/>
            <a:ext cx="7358062" cy="3616325"/>
          </a:xfrm>
          <a:prstGeom prst="rect">
            <a:avLst/>
          </a:prstGeom>
        </p:spPr>
        <p:txBody>
          <a:bodyPr>
            <a:spAutoFit/>
          </a:bodyPr>
          <a:lstStyle>
            <a:lvl1pPr marL="325438" indent="-325438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5488" indent="-268288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Para la medición del filtrado glomerular existen diferentes métodos. </a:t>
            </a:r>
          </a:p>
          <a:p>
            <a:pPr lvl="1" algn="just">
              <a:spcBef>
                <a:spcPts val="6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ü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El aclaramiento de inulina, concentración de urea plasmática, concentración plasmática de creatinina y su aclaramiento (VN: 90 y 110ml/mm).</a:t>
            </a:r>
            <a:endParaRPr lang="es-ES" altLang="es-ES" sz="320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439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1" name="Group 2"/>
          <p:cNvGrpSpPr>
            <a:grpSpLocks/>
          </p:cNvGrpSpPr>
          <p:nvPr/>
        </p:nvGrpSpPr>
        <p:grpSpPr bwMode="auto">
          <a:xfrm>
            <a:off x="1558926" y="441326"/>
            <a:ext cx="8932863" cy="684213"/>
            <a:chOff x="129" y="135"/>
            <a:chExt cx="5627" cy="431"/>
          </a:xfrm>
        </p:grpSpPr>
        <p:grpSp>
          <p:nvGrpSpPr>
            <p:cNvPr id="122882" name="Group 3"/>
            <p:cNvGrpSpPr>
              <a:grpSpLocks/>
            </p:cNvGrpSpPr>
            <p:nvPr/>
          </p:nvGrpSpPr>
          <p:grpSpPr bwMode="auto">
            <a:xfrm>
              <a:off x="259" y="142"/>
              <a:ext cx="5299" cy="420"/>
              <a:chOff x="259" y="142"/>
              <a:chExt cx="5299" cy="420"/>
            </a:xfrm>
          </p:grpSpPr>
          <p:sp>
            <p:nvSpPr>
              <p:cNvPr id="122883" name="Rectangle 4"/>
              <p:cNvSpPr>
                <a:spLocks noChangeArrowheads="1"/>
              </p:cNvSpPr>
              <p:nvPr/>
            </p:nvSpPr>
            <p:spPr bwMode="auto">
              <a:xfrm>
                <a:off x="260" y="142"/>
                <a:ext cx="5299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22884" name="Rectangle 5"/>
              <p:cNvSpPr>
                <a:spLocks noChangeArrowheads="1"/>
              </p:cNvSpPr>
              <p:nvPr/>
            </p:nvSpPr>
            <p:spPr bwMode="auto">
              <a:xfrm>
                <a:off x="259" y="507"/>
                <a:ext cx="5299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22885" name="Rectangle 6"/>
            <p:cNvSpPr>
              <a:spLocks noChangeArrowheads="1"/>
            </p:cNvSpPr>
            <p:nvPr/>
          </p:nvSpPr>
          <p:spPr bwMode="auto">
            <a:xfrm>
              <a:off x="129" y="135"/>
              <a:ext cx="56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REABSORCIÓN Y SECRECIÓN A LO LARGO DE LA NEFRONA</a:t>
              </a:r>
              <a:endParaRPr lang="en-GB" altLang="es-ES" sz="4000" b="1">
                <a:solidFill>
                  <a:srgbClr val="FFFF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</p:grpSp>
      <p:pic>
        <p:nvPicPr>
          <p:cNvPr id="161802" name="Picture 10" descr="Dibu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6" y="1700214"/>
            <a:ext cx="8569325" cy="430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696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21" name="Group 2"/>
          <p:cNvGrpSpPr>
            <a:grpSpLocks/>
          </p:cNvGrpSpPr>
          <p:nvPr/>
        </p:nvGrpSpPr>
        <p:grpSpPr bwMode="auto">
          <a:xfrm>
            <a:off x="1919288" y="296863"/>
            <a:ext cx="8285162" cy="684212"/>
            <a:chOff x="540" y="151"/>
            <a:chExt cx="5219" cy="431"/>
          </a:xfrm>
        </p:grpSpPr>
        <p:grpSp>
          <p:nvGrpSpPr>
            <p:cNvPr id="133122" name="Group 3"/>
            <p:cNvGrpSpPr>
              <a:grpSpLocks/>
            </p:cNvGrpSpPr>
            <p:nvPr/>
          </p:nvGrpSpPr>
          <p:grpSpPr bwMode="auto">
            <a:xfrm>
              <a:off x="660" y="158"/>
              <a:ext cx="4915" cy="420"/>
              <a:chOff x="660" y="158"/>
              <a:chExt cx="4915" cy="420"/>
            </a:xfrm>
          </p:grpSpPr>
          <p:sp>
            <p:nvSpPr>
              <p:cNvPr id="133123" name="Rectangle 4"/>
              <p:cNvSpPr>
                <a:spLocks noChangeArrowheads="1"/>
              </p:cNvSpPr>
              <p:nvPr/>
            </p:nvSpPr>
            <p:spPr bwMode="auto">
              <a:xfrm>
                <a:off x="661" y="158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33124" name="Rectangle 5"/>
              <p:cNvSpPr>
                <a:spLocks noChangeArrowheads="1"/>
              </p:cNvSpPr>
              <p:nvPr/>
            </p:nvSpPr>
            <p:spPr bwMode="auto">
              <a:xfrm>
                <a:off x="660" y="523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33125" name="Rectangle 6"/>
            <p:cNvSpPr>
              <a:spLocks noChangeArrowheads="1"/>
            </p:cNvSpPr>
            <p:nvPr/>
          </p:nvSpPr>
          <p:spPr bwMode="auto">
            <a:xfrm>
              <a:off x="540" y="151"/>
              <a:ext cx="5220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REGULACIÓN DE LA REABSORCIÓN TUBULAR 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714500" y="1462088"/>
            <a:ext cx="8763000" cy="4775200"/>
            <a:chOff x="120" y="921"/>
            <a:chExt cx="5520" cy="2815"/>
          </a:xfrm>
        </p:grpSpPr>
        <p:sp>
          <p:nvSpPr>
            <p:cNvPr id="133127" name="Rectangle 8"/>
            <p:cNvSpPr>
              <a:spLocks noChangeArrowheads="1"/>
            </p:cNvSpPr>
            <p:nvPr/>
          </p:nvSpPr>
          <p:spPr bwMode="auto">
            <a:xfrm>
              <a:off x="3800" y="1225"/>
              <a:ext cx="1840" cy="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&gt;reabsorción ClNa, H2O; &gt;secreción de K</a:t>
              </a:r>
            </a:p>
          </p:txBody>
        </p:sp>
        <p:sp>
          <p:nvSpPr>
            <p:cNvPr id="133128" name="Rectangle 9"/>
            <p:cNvSpPr>
              <a:spLocks noChangeArrowheads="1"/>
            </p:cNvSpPr>
            <p:nvPr/>
          </p:nvSpPr>
          <p:spPr bwMode="auto">
            <a:xfrm>
              <a:off x="1360" y="1225"/>
              <a:ext cx="2440" cy="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Túbulo colector</a:t>
              </a:r>
            </a:p>
          </p:txBody>
        </p:sp>
        <p:sp>
          <p:nvSpPr>
            <p:cNvPr id="133129" name="Rectangle 10"/>
            <p:cNvSpPr>
              <a:spLocks noChangeArrowheads="1"/>
            </p:cNvSpPr>
            <p:nvPr/>
          </p:nvSpPr>
          <p:spPr bwMode="auto">
            <a:xfrm>
              <a:off x="120" y="1225"/>
              <a:ext cx="1240" cy="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1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Aldosterona</a:t>
              </a:r>
            </a:p>
          </p:txBody>
        </p:sp>
        <p:sp>
          <p:nvSpPr>
            <p:cNvPr id="133130" name="Rectangle 11"/>
            <p:cNvSpPr>
              <a:spLocks noChangeArrowheads="1"/>
            </p:cNvSpPr>
            <p:nvPr/>
          </p:nvSpPr>
          <p:spPr bwMode="auto">
            <a:xfrm>
              <a:off x="3800" y="2377"/>
              <a:ext cx="1840" cy="4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&gt;reabsorción de H2O</a:t>
              </a:r>
            </a:p>
          </p:txBody>
        </p:sp>
        <p:sp>
          <p:nvSpPr>
            <p:cNvPr id="133131" name="Rectangle 12"/>
            <p:cNvSpPr>
              <a:spLocks noChangeArrowheads="1"/>
            </p:cNvSpPr>
            <p:nvPr/>
          </p:nvSpPr>
          <p:spPr bwMode="auto">
            <a:xfrm>
              <a:off x="1360" y="2377"/>
              <a:ext cx="2440" cy="4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Túbulo distal/ túbulo y conducto colector.</a:t>
              </a:r>
            </a:p>
          </p:txBody>
        </p:sp>
        <p:sp>
          <p:nvSpPr>
            <p:cNvPr id="133132" name="Rectangle 13"/>
            <p:cNvSpPr>
              <a:spLocks noChangeArrowheads="1"/>
            </p:cNvSpPr>
            <p:nvPr/>
          </p:nvSpPr>
          <p:spPr bwMode="auto">
            <a:xfrm>
              <a:off x="120" y="2377"/>
              <a:ext cx="1240" cy="4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1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H. Antidiurética</a:t>
              </a:r>
            </a:p>
          </p:txBody>
        </p:sp>
        <p:sp>
          <p:nvSpPr>
            <p:cNvPr id="133133" name="Rectangle 14"/>
            <p:cNvSpPr>
              <a:spLocks noChangeArrowheads="1"/>
            </p:cNvSpPr>
            <p:nvPr/>
          </p:nvSpPr>
          <p:spPr bwMode="auto">
            <a:xfrm>
              <a:off x="3800" y="1704"/>
              <a:ext cx="1840" cy="6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&gt;reabsorción de ClNa, H2O; &gt;secreción de H</a:t>
              </a:r>
            </a:p>
          </p:txBody>
        </p:sp>
        <p:sp>
          <p:nvSpPr>
            <p:cNvPr id="133134" name="Rectangle 15"/>
            <p:cNvSpPr>
              <a:spLocks noChangeArrowheads="1"/>
            </p:cNvSpPr>
            <p:nvPr/>
          </p:nvSpPr>
          <p:spPr bwMode="auto">
            <a:xfrm>
              <a:off x="1360" y="1704"/>
              <a:ext cx="2440" cy="6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Túbulo proximal, porción gruesa ascendente del asa de Henle/túbulo distal.</a:t>
              </a:r>
            </a:p>
          </p:txBody>
        </p:sp>
        <p:sp>
          <p:nvSpPr>
            <p:cNvPr id="133135" name="Rectangle 16"/>
            <p:cNvSpPr>
              <a:spLocks noChangeArrowheads="1"/>
            </p:cNvSpPr>
            <p:nvPr/>
          </p:nvSpPr>
          <p:spPr bwMode="auto">
            <a:xfrm>
              <a:off x="120" y="1704"/>
              <a:ext cx="1240" cy="6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1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Angiotensina II</a:t>
              </a:r>
            </a:p>
          </p:txBody>
        </p:sp>
        <p:sp>
          <p:nvSpPr>
            <p:cNvPr id="133136" name="Rectangle 17"/>
            <p:cNvSpPr>
              <a:spLocks noChangeArrowheads="1"/>
            </p:cNvSpPr>
            <p:nvPr/>
          </p:nvSpPr>
          <p:spPr bwMode="auto">
            <a:xfrm>
              <a:off x="3800" y="2873"/>
              <a:ext cx="1840" cy="8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&lt;reabsorción de PO4; &gt; secreción de Ca.</a:t>
              </a:r>
            </a:p>
          </p:txBody>
        </p:sp>
        <p:sp>
          <p:nvSpPr>
            <p:cNvPr id="133137" name="Rectangle 18"/>
            <p:cNvSpPr>
              <a:spLocks noChangeArrowheads="1"/>
            </p:cNvSpPr>
            <p:nvPr/>
          </p:nvSpPr>
          <p:spPr bwMode="auto">
            <a:xfrm>
              <a:off x="1360" y="2873"/>
              <a:ext cx="2440" cy="8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3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Túbulo proximal, porción gruesa ascendente del A. H. / túbulo distal.</a:t>
              </a:r>
            </a:p>
          </p:txBody>
        </p:sp>
        <p:sp>
          <p:nvSpPr>
            <p:cNvPr id="133138" name="Rectangle 19"/>
            <p:cNvSpPr>
              <a:spLocks noChangeArrowheads="1"/>
            </p:cNvSpPr>
            <p:nvPr/>
          </p:nvSpPr>
          <p:spPr bwMode="auto">
            <a:xfrm>
              <a:off x="120" y="2873"/>
              <a:ext cx="1240" cy="8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500"/>
                </a:spcBef>
                <a:buSzPct val="100000"/>
              </a:pPr>
              <a:r>
                <a:rPr lang="en-GB" altLang="es-ES" sz="21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H. Paratiroidea</a:t>
              </a:r>
            </a:p>
          </p:txBody>
        </p:sp>
        <p:sp>
          <p:nvSpPr>
            <p:cNvPr id="133139" name="Rectangle 20"/>
            <p:cNvSpPr>
              <a:spLocks noChangeArrowheads="1"/>
            </p:cNvSpPr>
            <p:nvPr/>
          </p:nvSpPr>
          <p:spPr bwMode="auto">
            <a:xfrm>
              <a:off x="3800" y="921"/>
              <a:ext cx="1840" cy="3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550"/>
                </a:spcBef>
                <a:buSzPct val="100000"/>
              </a:pPr>
              <a:r>
                <a:rPr lang="en-GB" altLang="es-ES" sz="32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Efectos</a:t>
              </a:r>
            </a:p>
          </p:txBody>
        </p:sp>
        <p:sp>
          <p:nvSpPr>
            <p:cNvPr id="133140" name="Rectangle 21"/>
            <p:cNvSpPr>
              <a:spLocks noChangeArrowheads="1"/>
            </p:cNvSpPr>
            <p:nvPr/>
          </p:nvSpPr>
          <p:spPr bwMode="auto">
            <a:xfrm>
              <a:off x="1360" y="921"/>
              <a:ext cx="2440" cy="3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550"/>
                </a:spcBef>
                <a:buSzPct val="100000"/>
              </a:pPr>
              <a:r>
                <a:rPr lang="en-GB" altLang="es-ES" sz="32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Lugar de acción</a:t>
              </a:r>
            </a:p>
          </p:txBody>
        </p:sp>
        <p:sp>
          <p:nvSpPr>
            <p:cNvPr id="133141" name="Rectangle 22"/>
            <p:cNvSpPr>
              <a:spLocks noChangeArrowheads="1"/>
            </p:cNvSpPr>
            <p:nvPr/>
          </p:nvSpPr>
          <p:spPr bwMode="auto">
            <a:xfrm>
              <a:off x="120" y="921"/>
              <a:ext cx="1240" cy="3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550"/>
                </a:spcBef>
                <a:buSzPct val="100000"/>
              </a:pPr>
              <a:r>
                <a:rPr lang="en-GB" altLang="es-ES" sz="32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Hormona</a:t>
              </a:r>
            </a:p>
          </p:txBody>
        </p:sp>
        <p:sp>
          <p:nvSpPr>
            <p:cNvPr id="133142" name="Freeform 23"/>
            <p:cNvSpPr>
              <a:spLocks noChangeArrowheads="1"/>
            </p:cNvSpPr>
            <p:nvPr/>
          </p:nvSpPr>
          <p:spPr bwMode="auto">
            <a:xfrm>
              <a:off x="120" y="921"/>
              <a:ext cx="5520" cy="1"/>
            </a:xfrm>
            <a:custGeom>
              <a:avLst/>
              <a:gdLst>
                <a:gd name="T0" fmla="*/ 0 w 24343"/>
                <a:gd name="T1" fmla="*/ 0 h 1"/>
                <a:gd name="T2" fmla="*/ 24342 w 24343"/>
                <a:gd name="T3" fmla="*/ 0 h 1"/>
                <a:gd name="T4" fmla="*/ 0 w 2434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43" h="1">
                  <a:moveTo>
                    <a:pt x="0" y="0"/>
                  </a:moveTo>
                  <a:lnTo>
                    <a:pt x="24342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3" name="Freeform 24"/>
            <p:cNvSpPr>
              <a:spLocks noChangeArrowheads="1"/>
            </p:cNvSpPr>
            <p:nvPr/>
          </p:nvSpPr>
          <p:spPr bwMode="auto">
            <a:xfrm>
              <a:off x="120" y="1225"/>
              <a:ext cx="5520" cy="1"/>
            </a:xfrm>
            <a:custGeom>
              <a:avLst/>
              <a:gdLst>
                <a:gd name="T0" fmla="*/ 0 w 24343"/>
                <a:gd name="T1" fmla="*/ 0 h 1"/>
                <a:gd name="T2" fmla="*/ 24342 w 24343"/>
                <a:gd name="T3" fmla="*/ 0 h 1"/>
                <a:gd name="T4" fmla="*/ 0 w 2434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43" h="1">
                  <a:moveTo>
                    <a:pt x="0" y="0"/>
                  </a:moveTo>
                  <a:lnTo>
                    <a:pt x="24342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4" name="Freeform 25"/>
            <p:cNvSpPr>
              <a:spLocks noChangeArrowheads="1"/>
            </p:cNvSpPr>
            <p:nvPr/>
          </p:nvSpPr>
          <p:spPr bwMode="auto">
            <a:xfrm>
              <a:off x="120" y="3736"/>
              <a:ext cx="5520" cy="1"/>
            </a:xfrm>
            <a:custGeom>
              <a:avLst/>
              <a:gdLst>
                <a:gd name="T0" fmla="*/ 0 w 24343"/>
                <a:gd name="T1" fmla="*/ 0 h 1"/>
                <a:gd name="T2" fmla="*/ 24342 w 24343"/>
                <a:gd name="T3" fmla="*/ 0 h 1"/>
                <a:gd name="T4" fmla="*/ 0 w 2434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43" h="1">
                  <a:moveTo>
                    <a:pt x="0" y="0"/>
                  </a:moveTo>
                  <a:lnTo>
                    <a:pt x="24342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5" name="Freeform 26"/>
            <p:cNvSpPr>
              <a:spLocks noChangeArrowheads="1"/>
            </p:cNvSpPr>
            <p:nvPr/>
          </p:nvSpPr>
          <p:spPr bwMode="auto">
            <a:xfrm>
              <a:off x="120" y="921"/>
              <a:ext cx="1" cy="2815"/>
            </a:xfrm>
            <a:custGeom>
              <a:avLst/>
              <a:gdLst>
                <a:gd name="T0" fmla="*/ 0 w 1"/>
                <a:gd name="T1" fmla="*/ 0 h 12415"/>
                <a:gd name="T2" fmla="*/ 0 w 1"/>
                <a:gd name="T3" fmla="*/ 12414 h 12415"/>
                <a:gd name="T4" fmla="*/ 0 w 1"/>
                <a:gd name="T5" fmla="*/ 0 h 1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415">
                  <a:moveTo>
                    <a:pt x="0" y="0"/>
                  </a:moveTo>
                  <a:lnTo>
                    <a:pt x="0" y="1241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6" name="Freeform 27"/>
            <p:cNvSpPr>
              <a:spLocks noChangeArrowheads="1"/>
            </p:cNvSpPr>
            <p:nvPr/>
          </p:nvSpPr>
          <p:spPr bwMode="auto">
            <a:xfrm>
              <a:off x="1360" y="921"/>
              <a:ext cx="1" cy="2815"/>
            </a:xfrm>
            <a:custGeom>
              <a:avLst/>
              <a:gdLst>
                <a:gd name="T0" fmla="*/ 0 w 1"/>
                <a:gd name="T1" fmla="*/ 0 h 12415"/>
                <a:gd name="T2" fmla="*/ 0 w 1"/>
                <a:gd name="T3" fmla="*/ 12414 h 12415"/>
                <a:gd name="T4" fmla="*/ 0 w 1"/>
                <a:gd name="T5" fmla="*/ 0 h 1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415">
                  <a:moveTo>
                    <a:pt x="0" y="0"/>
                  </a:moveTo>
                  <a:lnTo>
                    <a:pt x="0" y="1241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7" name="Freeform 28"/>
            <p:cNvSpPr>
              <a:spLocks noChangeArrowheads="1"/>
            </p:cNvSpPr>
            <p:nvPr/>
          </p:nvSpPr>
          <p:spPr bwMode="auto">
            <a:xfrm>
              <a:off x="3800" y="921"/>
              <a:ext cx="1" cy="2815"/>
            </a:xfrm>
            <a:custGeom>
              <a:avLst/>
              <a:gdLst>
                <a:gd name="T0" fmla="*/ 0 w 1"/>
                <a:gd name="T1" fmla="*/ 0 h 12415"/>
                <a:gd name="T2" fmla="*/ 0 w 1"/>
                <a:gd name="T3" fmla="*/ 12414 h 12415"/>
                <a:gd name="T4" fmla="*/ 0 w 1"/>
                <a:gd name="T5" fmla="*/ 0 h 1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415">
                  <a:moveTo>
                    <a:pt x="0" y="0"/>
                  </a:moveTo>
                  <a:lnTo>
                    <a:pt x="0" y="1241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8" name="Freeform 29"/>
            <p:cNvSpPr>
              <a:spLocks noChangeArrowheads="1"/>
            </p:cNvSpPr>
            <p:nvPr/>
          </p:nvSpPr>
          <p:spPr bwMode="auto">
            <a:xfrm>
              <a:off x="5640" y="921"/>
              <a:ext cx="1" cy="2815"/>
            </a:xfrm>
            <a:custGeom>
              <a:avLst/>
              <a:gdLst>
                <a:gd name="T0" fmla="*/ 0 w 1"/>
                <a:gd name="T1" fmla="*/ 0 h 12415"/>
                <a:gd name="T2" fmla="*/ 0 w 1"/>
                <a:gd name="T3" fmla="*/ 12414 h 12415"/>
                <a:gd name="T4" fmla="*/ 0 w 1"/>
                <a:gd name="T5" fmla="*/ 0 h 1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415">
                  <a:moveTo>
                    <a:pt x="0" y="0"/>
                  </a:moveTo>
                  <a:lnTo>
                    <a:pt x="0" y="1241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171746"/>
                </a:gs>
                <a:gs pos="50000">
                  <a:srgbClr val="333399"/>
                </a:gs>
                <a:gs pos="100000">
                  <a:srgbClr val="171746"/>
                </a:gs>
              </a:gsLst>
              <a:lin ang="8100000" scaled="1"/>
            </a:gradFill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49" name="Line 30"/>
            <p:cNvSpPr>
              <a:spLocks noChangeShapeType="1"/>
            </p:cNvSpPr>
            <p:nvPr/>
          </p:nvSpPr>
          <p:spPr bwMode="auto">
            <a:xfrm>
              <a:off x="120" y="2377"/>
              <a:ext cx="5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50" name="Line 31"/>
            <p:cNvSpPr>
              <a:spLocks noChangeShapeType="1"/>
            </p:cNvSpPr>
            <p:nvPr/>
          </p:nvSpPr>
          <p:spPr bwMode="auto">
            <a:xfrm>
              <a:off x="120" y="2873"/>
              <a:ext cx="5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33151" name="Line 32"/>
            <p:cNvSpPr>
              <a:spLocks noChangeShapeType="1"/>
            </p:cNvSpPr>
            <p:nvPr/>
          </p:nvSpPr>
          <p:spPr bwMode="auto">
            <a:xfrm>
              <a:off x="120" y="1704"/>
              <a:ext cx="5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9757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662739" y="1143001"/>
            <a:ext cx="3470275" cy="709613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SzPct val="100000"/>
            </a:pPr>
            <a:r>
              <a:rPr lang="en-GB" altLang="es-ES" sz="3200" b="1" dirty="0" err="1">
                <a:solidFill>
                  <a:srgbClr val="000000"/>
                </a:solidFill>
              </a:rPr>
              <a:t>Pérdidas</a:t>
            </a:r>
            <a:r>
              <a:rPr lang="en-GB" altLang="es-ES" sz="3200" b="1" dirty="0">
                <a:solidFill>
                  <a:srgbClr val="000000"/>
                </a:solidFill>
              </a:rPr>
              <a:t> </a:t>
            </a:r>
            <a:r>
              <a:rPr lang="en-GB" altLang="es-ES" sz="3200" b="1" dirty="0" err="1">
                <a:solidFill>
                  <a:srgbClr val="000000"/>
                </a:solidFill>
              </a:rPr>
              <a:t>diarias</a:t>
            </a:r>
            <a:endParaRPr lang="en-GB" altLang="es-ES" sz="3200" b="1" dirty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SzPct val="100000"/>
            </a:pPr>
            <a:r>
              <a:rPr lang="en-GB" altLang="es-ES" sz="3200" b="1" dirty="0">
                <a:solidFill>
                  <a:srgbClr val="000000"/>
                </a:solidFill>
              </a:rPr>
              <a:t>de </a:t>
            </a:r>
            <a:r>
              <a:rPr lang="en-GB" altLang="es-ES" sz="3200" b="1" dirty="0" err="1">
                <a:solidFill>
                  <a:srgbClr val="000000"/>
                </a:solidFill>
              </a:rPr>
              <a:t>agua</a:t>
            </a:r>
            <a:r>
              <a:rPr lang="en-GB" altLang="es-ES" sz="32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33123" name="AutoShape 3"/>
          <p:cNvSpPr>
            <a:spLocks noChangeArrowheads="1"/>
          </p:cNvSpPr>
          <p:nvPr/>
        </p:nvSpPr>
        <p:spPr bwMode="auto">
          <a:xfrm>
            <a:off x="2135189" y="1071564"/>
            <a:ext cx="3455987" cy="719137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SzPct val="100000"/>
            </a:pPr>
            <a:r>
              <a:rPr lang="en-GB" altLang="es-ES" sz="3200" b="1" dirty="0" err="1">
                <a:solidFill>
                  <a:srgbClr val="000000"/>
                </a:solidFill>
              </a:rPr>
              <a:t>Aportes</a:t>
            </a:r>
            <a:r>
              <a:rPr lang="en-GB" altLang="es-ES" sz="3200" b="1" dirty="0">
                <a:solidFill>
                  <a:srgbClr val="000000"/>
                </a:solidFill>
              </a:rPr>
              <a:t> </a:t>
            </a:r>
            <a:r>
              <a:rPr lang="en-GB" altLang="es-ES" sz="3200" b="1" dirty="0" err="1">
                <a:solidFill>
                  <a:srgbClr val="000000"/>
                </a:solidFill>
              </a:rPr>
              <a:t>diarios</a:t>
            </a:r>
            <a:endParaRPr lang="en-GB" altLang="es-ES" sz="3200" b="1" dirty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SzPct val="100000"/>
            </a:pPr>
            <a:r>
              <a:rPr lang="en-GB" altLang="es-ES" sz="3200" b="1" dirty="0">
                <a:solidFill>
                  <a:srgbClr val="000000"/>
                </a:solidFill>
              </a:rPr>
              <a:t>de </a:t>
            </a:r>
            <a:r>
              <a:rPr lang="en-GB" altLang="es-ES" sz="3200" b="1" dirty="0" err="1">
                <a:solidFill>
                  <a:srgbClr val="000000"/>
                </a:solidFill>
              </a:rPr>
              <a:t>agua</a:t>
            </a:r>
            <a:r>
              <a:rPr lang="en-GB" altLang="es-ES" sz="3200" b="1" dirty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92163" name="Group 4"/>
          <p:cNvGrpSpPr>
            <a:grpSpLocks/>
          </p:cNvGrpSpPr>
          <p:nvPr/>
        </p:nvGrpSpPr>
        <p:grpSpPr bwMode="auto">
          <a:xfrm>
            <a:off x="2279650" y="214313"/>
            <a:ext cx="8286750" cy="831850"/>
            <a:chOff x="537" y="38"/>
            <a:chExt cx="5220" cy="524"/>
          </a:xfrm>
        </p:grpSpPr>
        <p:grpSp>
          <p:nvGrpSpPr>
            <p:cNvPr id="92164" name="Group 5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92165" name="Rectangle 6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92166" name="Rectangle 7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92167" name="Rectangle 8"/>
            <p:cNvSpPr>
              <a:spLocks noChangeArrowheads="1"/>
            </p:cNvSpPr>
            <p:nvPr/>
          </p:nvSpPr>
          <p:spPr bwMode="auto">
            <a:xfrm>
              <a:off x="537" y="38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 dirty="0">
                  <a:solidFill>
                    <a:srgbClr val="000000"/>
                  </a:solidFill>
                </a:rPr>
                <a:t>INTRODUCCIÓN</a:t>
              </a:r>
            </a:p>
          </p:txBody>
        </p:sp>
      </p:grpSp>
      <p:sp>
        <p:nvSpPr>
          <p:cNvPr id="133129" name="Rectangle 9"/>
          <p:cNvSpPr>
            <a:spLocks noGrp="1" noChangeArrowheads="1"/>
          </p:cNvSpPr>
          <p:nvPr>
            <p:ph type="title"/>
          </p:nvPr>
        </p:nvSpPr>
        <p:spPr>
          <a:xfrm>
            <a:off x="2192338" y="2000251"/>
            <a:ext cx="3255962" cy="1584325"/>
          </a:xfrm>
          <a:ln>
            <a:solidFill>
              <a:srgbClr val="3399FF"/>
            </a:solidFill>
            <a:round/>
          </a:ln>
        </p:spPr>
        <p:txBody>
          <a:bodyPr vert="horz" lIns="90000" tIns="46800" rIns="90000" bIns="46800" rtlCol="0" anchor="ctr">
            <a:noAutofit/>
          </a:bodyPr>
          <a:lstStyle/>
          <a:p>
            <a:pPr marL="174625" indent="-174625" algn="just" defTabSz="449263">
              <a:spcBef>
                <a:spcPct val="20000"/>
              </a:spcBef>
              <a:buClr>
                <a:schemeClr val="accent1"/>
              </a:buClr>
              <a:buSzPct val="65000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2100ml/d.</a:t>
            </a:r>
            <a:b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Metabolismo</a:t>
            </a: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200ml/d.</a:t>
            </a:r>
            <a:endParaRPr lang="es-ES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30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6350000" y="2000250"/>
            <a:ext cx="4032250" cy="4286250"/>
          </a:xfrm>
          <a:ln>
            <a:solidFill>
              <a:srgbClr val="3399FF"/>
            </a:solidFill>
            <a:round/>
            <a:headEnd/>
            <a:tailEnd/>
          </a:ln>
        </p:spPr>
        <p:txBody>
          <a:bodyPr vert="horz" lIns="90000" tIns="46800" rIns="90000" bIns="46800" rtlCol="0">
            <a:normAutofit fontScale="92500"/>
          </a:bodyPr>
          <a:lstStyle/>
          <a:p>
            <a:pPr marL="174625" indent="-174625" defTabSz="449263"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Hídricas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insensibles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4625" indent="-174625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Piel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350ml.</a:t>
            </a:r>
          </a:p>
          <a:p>
            <a:pPr marL="174625" indent="-174625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Respiración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350ml.</a:t>
            </a:r>
          </a:p>
          <a:p>
            <a:pPr marL="174625" indent="-174625" defTabSz="449263"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Hídricas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sensibles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4625" indent="-174625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Sudor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100ml.</a:t>
            </a:r>
          </a:p>
          <a:p>
            <a:pPr marL="174625" indent="-174625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	-Heces:100ml.</a:t>
            </a:r>
          </a:p>
          <a:p>
            <a:pPr marL="174625" indent="-174625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Orina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: 1400ml/24h.</a:t>
            </a:r>
          </a:p>
        </p:txBody>
      </p:sp>
    </p:spTree>
    <p:extLst>
      <p:ext uri="{BB962C8B-B14F-4D97-AF65-F5344CB8AC3E}">
        <p14:creationId xmlns:p14="http://schemas.microsoft.com/office/powerpoint/2010/main" val="1995245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4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3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550"/>
                            </p:stCondLst>
                            <p:childTnLst>
                              <p:par>
                                <p:cTn id="5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6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/>
      <p:bldP spid="133129" grpId="0" build="p" animBg="1"/>
      <p:bldP spid="133130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AutoShape 7"/>
          <p:cNvSpPr>
            <a:spLocks noChangeArrowheads="1"/>
          </p:cNvSpPr>
          <p:nvPr/>
        </p:nvSpPr>
        <p:spPr bwMode="auto">
          <a:xfrm>
            <a:off x="2392363" y="1643063"/>
            <a:ext cx="7632700" cy="2857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El riñón en función normal puede variar las</a:t>
            </a:r>
          </a:p>
          <a:p>
            <a:pPr algn="just"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proporciones relativas de agua y solutos.</a:t>
            </a:r>
          </a:p>
          <a:p>
            <a:pPr algn="just">
              <a:buSzPct val="100000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Orina diluida (H2O&gt;solutos).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Orina concentrada (H2O&lt;solutos).</a:t>
            </a:r>
          </a:p>
        </p:txBody>
      </p:sp>
    </p:spTree>
    <p:extLst>
      <p:ext uri="{BB962C8B-B14F-4D97-AF65-F5344CB8AC3E}">
        <p14:creationId xmlns:p14="http://schemas.microsoft.com/office/powerpoint/2010/main" val="312104426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2"/>
          <p:cNvGrpSpPr>
            <a:grpSpLocks/>
          </p:cNvGrpSpPr>
          <p:nvPr/>
        </p:nvGrpSpPr>
        <p:grpSpPr bwMode="auto">
          <a:xfrm>
            <a:off x="2166938" y="285751"/>
            <a:ext cx="8285162" cy="684213"/>
            <a:chOff x="537" y="135"/>
            <a:chExt cx="5219" cy="431"/>
          </a:xfrm>
        </p:grpSpPr>
        <p:grpSp>
          <p:nvGrpSpPr>
            <p:cNvPr id="137218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37219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37220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37221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COMPOSICIÓN DE LA ORINA</a:t>
              </a:r>
            </a:p>
          </p:txBody>
        </p:sp>
      </p:grpSp>
      <p:sp>
        <p:nvSpPr>
          <p:cNvPr id="174087" name="Rectangle 7"/>
          <p:cNvSpPr>
            <a:spLocks noGrp="1" noChangeArrowheads="1"/>
          </p:cNvSpPr>
          <p:nvPr>
            <p:ph type="title"/>
          </p:nvPr>
        </p:nvSpPr>
        <p:spPr>
          <a:xfrm>
            <a:off x="1809751" y="1252539"/>
            <a:ext cx="4092575" cy="4891087"/>
          </a:xfrm>
          <a:ln>
            <a:miter/>
          </a:ln>
        </p:spPr>
        <p:txBody>
          <a:bodyPr vert="horz" lIns="90000" tIns="46800" rIns="90000" bIns="46800" rtlCol="0" anchor="ctr">
            <a:normAutofit/>
          </a:bodyPr>
          <a:lstStyle/>
          <a:p>
            <a:pPr marL="87313" indent="-87313" algn="just" defTabSz="449263">
              <a:spcBef>
                <a:spcPts val="625"/>
              </a:spcBef>
              <a:buClr>
                <a:schemeClr val="accent1"/>
              </a:buClr>
              <a:buSzPct val="65000"/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/>
              <a:t>Agua (en cantidad variable), urea, ácido úrico, nitrógeno total, amoniaco, cloruros, fosfatos, creatinina, 17-cetosteroides.</a:t>
            </a:r>
            <a:br>
              <a:rPr lang="en-GB" altLang="en-US" sz="3200"/>
            </a:br>
            <a:r>
              <a:rPr lang="en-GB" altLang="en-US" sz="3200"/>
              <a:t>Densidad específica: 1,005-1,025.</a:t>
            </a:r>
            <a:br>
              <a:rPr lang="en-GB" altLang="en-US" sz="3200"/>
            </a:br>
            <a:r>
              <a:rPr lang="en-GB" altLang="en-US" sz="3200"/>
              <a:t>Reacción: ligeramente ácida (ph: 5-6).</a:t>
            </a:r>
            <a:endParaRPr lang="es-ES" altLang="es-ES" sz="3200"/>
          </a:p>
        </p:txBody>
      </p:sp>
      <p:pic>
        <p:nvPicPr>
          <p:cNvPr id="17408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500313"/>
            <a:ext cx="442912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493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65" name="Group 2"/>
          <p:cNvGrpSpPr>
            <a:grpSpLocks/>
          </p:cNvGrpSpPr>
          <p:nvPr/>
        </p:nvGrpSpPr>
        <p:grpSpPr bwMode="auto">
          <a:xfrm>
            <a:off x="1919288" y="296863"/>
            <a:ext cx="8285162" cy="684212"/>
            <a:chOff x="537" y="135"/>
            <a:chExt cx="5219" cy="431"/>
          </a:xfrm>
        </p:grpSpPr>
        <p:grpSp>
          <p:nvGrpSpPr>
            <p:cNvPr id="139266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39267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39268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39269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MICCIÓN</a:t>
              </a:r>
              <a:endParaRPr lang="en-GB" altLang="es-ES" sz="40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</p:grpSp>
      <p:sp>
        <p:nvSpPr>
          <p:cNvPr id="176135" name="Rectangle 7"/>
          <p:cNvSpPr>
            <a:spLocks noGrp="1" noChangeArrowheads="1"/>
          </p:cNvSpPr>
          <p:nvPr>
            <p:ph type="title"/>
          </p:nvPr>
        </p:nvSpPr>
        <p:spPr>
          <a:xfrm>
            <a:off x="1919288" y="1125539"/>
            <a:ext cx="8280400" cy="5303837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algn="just" defTabSz="449263">
              <a:buClr>
                <a:schemeClr val="accent1"/>
              </a:buClr>
              <a:buSzPct val="65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b="1"/>
              <a:t>Simpático:</a:t>
            </a:r>
            <a:r>
              <a:rPr lang="en-GB" altLang="es-ES" sz="2800"/>
              <a:t> relaje la vejiga y se contraiga el esfínter. Cierran los orificios ureterales, contrae el esfínter</a:t>
            </a:r>
            <a:r>
              <a:rPr lang="en-GB" altLang="es-ES" sz="2800" b="1"/>
              <a:t> </a:t>
            </a:r>
            <a:r>
              <a:rPr lang="en-GB" altLang="es-ES" sz="1600" b="1"/>
              <a:t>interno</a:t>
            </a:r>
            <a:r>
              <a:rPr lang="es-EC" altLang="en-GB" sz="1600" b="1"/>
              <a:t>.</a:t>
            </a:r>
            <a:r>
              <a:rPr lang="es-EC" altLang="en-GB" sz="2400"/>
              <a:t>	</a:t>
            </a: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 b="1"/>
              <a:t>Parasimpático</a:t>
            </a:r>
            <a:r>
              <a:rPr lang="en-GB" altLang="es-ES" sz="2800"/>
              <a:t>: relaja el esfínter interno, estimula el músculo detrusor y hace que se vacíe la vejiga.</a:t>
            </a:r>
            <a:br>
              <a:rPr lang="en-GB" altLang="es-ES" sz="2800"/>
            </a:b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 i="1"/>
              <a:t>Llena la vejiga, P. int. estimula los receptores de tensión… contracciones reflejas del músculo detrusor… necesidad de la micción.</a:t>
            </a:r>
          </a:p>
        </p:txBody>
      </p:sp>
    </p:spTree>
    <p:extLst>
      <p:ext uri="{BB962C8B-B14F-4D97-AF65-F5344CB8AC3E}">
        <p14:creationId xmlns:p14="http://schemas.microsoft.com/office/powerpoint/2010/main" val="531639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charRg st="0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76135">
                                            <p:txEl>
                                              <p:charRg st="0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charRg st="120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176135">
                                            <p:txEl>
                                              <p:charRg st="120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charRg st="224" end="3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176135">
                                            <p:txEl>
                                              <p:charRg st="224" end="3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09" name="Group 2"/>
          <p:cNvGrpSpPr>
            <a:grpSpLocks/>
          </p:cNvGrpSpPr>
          <p:nvPr/>
        </p:nvGrpSpPr>
        <p:grpSpPr bwMode="auto">
          <a:xfrm>
            <a:off x="2135188" y="296863"/>
            <a:ext cx="8285162" cy="684212"/>
            <a:chOff x="537" y="135"/>
            <a:chExt cx="5219" cy="431"/>
          </a:xfrm>
        </p:grpSpPr>
        <p:grpSp>
          <p:nvGrpSpPr>
            <p:cNvPr id="94210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94211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94212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94213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LÍQUIDOS EN EL CUERPO</a:t>
              </a:r>
            </a:p>
          </p:txBody>
        </p:sp>
      </p:grpSp>
      <p:sp>
        <p:nvSpPr>
          <p:cNvPr id="135175" name="AutoShape 7"/>
          <p:cNvSpPr>
            <a:spLocks noChangeArrowheads="1"/>
          </p:cNvSpPr>
          <p:nvPr/>
        </p:nvSpPr>
        <p:spPr bwMode="auto">
          <a:xfrm>
            <a:off x="2106613" y="2781300"/>
            <a:ext cx="2476500" cy="1079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60% del peso</a:t>
            </a:r>
          </a:p>
          <a:p>
            <a:pPr algn="ctr"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corporal.</a:t>
            </a:r>
          </a:p>
        </p:txBody>
      </p:sp>
      <p:sp>
        <p:nvSpPr>
          <p:cNvPr id="135178" name="AutoShape 10"/>
          <p:cNvSpPr>
            <a:spLocks noChangeArrowheads="1"/>
          </p:cNvSpPr>
          <p:nvPr/>
        </p:nvSpPr>
        <p:spPr bwMode="auto">
          <a:xfrm>
            <a:off x="4953000" y="1928813"/>
            <a:ext cx="2540000" cy="952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LEC</a:t>
            </a:r>
          </a:p>
        </p:txBody>
      </p:sp>
      <p:sp>
        <p:nvSpPr>
          <p:cNvPr id="135179" name="AutoShape 11"/>
          <p:cNvSpPr>
            <a:spLocks noChangeArrowheads="1"/>
          </p:cNvSpPr>
          <p:nvPr/>
        </p:nvSpPr>
        <p:spPr bwMode="auto">
          <a:xfrm>
            <a:off x="5156200" y="3917950"/>
            <a:ext cx="2540000" cy="952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LIC</a:t>
            </a:r>
          </a:p>
        </p:txBody>
      </p:sp>
      <p:sp>
        <p:nvSpPr>
          <p:cNvPr id="135180" name="AutoShape 12"/>
          <p:cNvSpPr>
            <a:spLocks/>
          </p:cNvSpPr>
          <p:nvPr/>
        </p:nvSpPr>
        <p:spPr bwMode="auto">
          <a:xfrm>
            <a:off x="6456363" y="1600201"/>
            <a:ext cx="355600" cy="1541463"/>
          </a:xfrm>
          <a:prstGeom prst="leftBrace">
            <a:avLst>
              <a:gd name="adj1" fmla="val 36043"/>
              <a:gd name="adj2" fmla="val 50000"/>
            </a:avLst>
          </a:prstGeom>
          <a:noFill/>
          <a:ln w="57240">
            <a:solidFill>
              <a:srgbClr val="B122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35181" name="AutoShape 13"/>
          <p:cNvSpPr>
            <a:spLocks/>
          </p:cNvSpPr>
          <p:nvPr/>
        </p:nvSpPr>
        <p:spPr bwMode="auto">
          <a:xfrm>
            <a:off x="6456363" y="3717925"/>
            <a:ext cx="292100" cy="1371600"/>
          </a:xfrm>
          <a:prstGeom prst="leftBrace">
            <a:avLst>
              <a:gd name="adj1" fmla="val 39043"/>
              <a:gd name="adj2" fmla="val 50000"/>
            </a:avLst>
          </a:prstGeom>
          <a:noFill/>
          <a:ln w="57240">
            <a:solidFill>
              <a:srgbClr val="B122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135182" name="Text Box 14"/>
          <p:cNvSpPr txBox="1">
            <a:spLocks noChangeArrowheads="1"/>
          </p:cNvSpPr>
          <p:nvPr/>
        </p:nvSpPr>
        <p:spPr bwMode="auto">
          <a:xfrm>
            <a:off x="6773863" y="1771650"/>
            <a:ext cx="3643312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Plasma sang.</a:t>
            </a:r>
          </a:p>
          <a:p>
            <a:pPr>
              <a:spcBef>
                <a:spcPts val="1750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20% peso corp</a:t>
            </a:r>
            <a:r>
              <a:rPr lang="en-GB" altLang="es-ES" sz="2800">
                <a:solidFill>
                  <a:srgbClr val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.</a:t>
            </a: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6761163" y="3862389"/>
            <a:ext cx="372745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40% peso corporal.</a:t>
            </a:r>
          </a:p>
          <a:p>
            <a:pPr>
              <a:spcBef>
                <a:spcPts val="1750"/>
              </a:spcBef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Células</a:t>
            </a:r>
          </a:p>
        </p:txBody>
      </p:sp>
      <p:sp>
        <p:nvSpPr>
          <p:cNvPr id="135184" name="AutoShape 16"/>
          <p:cNvSpPr>
            <a:spLocks/>
          </p:cNvSpPr>
          <p:nvPr/>
        </p:nvSpPr>
        <p:spPr bwMode="auto">
          <a:xfrm>
            <a:off x="4872038" y="1268413"/>
            <a:ext cx="355600" cy="4176712"/>
          </a:xfrm>
          <a:prstGeom prst="leftBrace">
            <a:avLst>
              <a:gd name="adj1" fmla="val 97662"/>
              <a:gd name="adj2" fmla="val 50000"/>
            </a:avLst>
          </a:prstGeom>
          <a:noFill/>
          <a:ln w="57240">
            <a:solidFill>
              <a:srgbClr val="B122B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19175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5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5" grpId="0"/>
      <p:bldP spid="135178" grpId="0"/>
      <p:bldP spid="135179" grpId="0"/>
      <p:bldP spid="135180" grpId="0" animBg="1"/>
      <p:bldP spid="135181" grpId="0" animBg="1"/>
      <p:bldP spid="135182" grpId="0"/>
      <p:bldP spid="135183" grpId="0"/>
      <p:bldP spid="1351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AutoShape 2"/>
          <p:cNvSpPr>
            <a:spLocks noChangeArrowheads="1"/>
          </p:cNvSpPr>
          <p:nvPr/>
        </p:nvSpPr>
        <p:spPr bwMode="auto">
          <a:xfrm>
            <a:off x="5667376" y="1411288"/>
            <a:ext cx="2379663" cy="9525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Aparato </a:t>
            </a:r>
          </a:p>
          <a:p>
            <a:pPr algn="ctr">
              <a:buSzPct val="100000"/>
            </a:pPr>
            <a:r>
              <a:rPr lang="en-GB" altLang="es-ES" sz="24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circulatorio</a:t>
            </a:r>
          </a:p>
        </p:txBody>
      </p:sp>
      <p:sp>
        <p:nvSpPr>
          <p:cNvPr id="137219" name="AutoShape 3"/>
          <p:cNvSpPr>
            <a:spLocks noChangeArrowheads="1"/>
          </p:cNvSpPr>
          <p:nvPr/>
        </p:nvSpPr>
        <p:spPr bwMode="auto">
          <a:xfrm>
            <a:off x="2024063" y="1454151"/>
            <a:ext cx="3243262" cy="822325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Wingdings" panose="05000000000000000000" pitchFamily="2" charset="2"/>
              <a:buChar char="q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Volumen sanguíneo</a:t>
            </a:r>
          </a:p>
        </p:txBody>
      </p:sp>
      <p:sp>
        <p:nvSpPr>
          <p:cNvPr id="137220" name="AutoShape 4"/>
          <p:cNvSpPr>
            <a:spLocks noChangeArrowheads="1"/>
          </p:cNvSpPr>
          <p:nvPr/>
        </p:nvSpPr>
        <p:spPr bwMode="auto">
          <a:xfrm>
            <a:off x="1952626" y="3933825"/>
            <a:ext cx="5572125" cy="719138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Wingdings" panose="05000000000000000000" pitchFamily="2" charset="2"/>
              <a:buChar char="q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Exceso de líquidos en los tejidos </a:t>
            </a:r>
          </a:p>
        </p:txBody>
      </p:sp>
      <p:sp>
        <p:nvSpPr>
          <p:cNvPr id="96260" name="AutoShape 6"/>
          <p:cNvSpPr>
            <a:spLocks/>
          </p:cNvSpPr>
          <p:nvPr/>
        </p:nvSpPr>
        <p:spPr bwMode="auto">
          <a:xfrm>
            <a:off x="7596188" y="1196975"/>
            <a:ext cx="292100" cy="1371600"/>
          </a:xfrm>
          <a:prstGeom prst="leftBrace">
            <a:avLst>
              <a:gd name="adj1" fmla="val 39043"/>
              <a:gd name="adj2" fmla="val 50000"/>
            </a:avLst>
          </a:prstGeom>
          <a:noFill/>
          <a:ln w="63627">
            <a:pattFill prst="lgCheck">
              <a:fgClr>
                <a:srgbClr val="B122BC"/>
              </a:fgClr>
              <a:bgClr>
                <a:schemeClr val="tx1"/>
              </a:bgClr>
            </a:patt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 altLang="es-ES"/>
          </a:p>
        </p:txBody>
      </p:sp>
      <p:sp>
        <p:nvSpPr>
          <p:cNvPr id="96261" name="Text Box 8"/>
          <p:cNvSpPr txBox="1">
            <a:spLocks noChangeArrowheads="1"/>
          </p:cNvSpPr>
          <p:nvPr/>
        </p:nvSpPr>
        <p:spPr bwMode="auto">
          <a:xfrm>
            <a:off x="7810501" y="1347789"/>
            <a:ext cx="2786063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750"/>
              </a:spcBef>
              <a:buSzPct val="70000"/>
              <a:buFont typeface="Wingdings" panose="05000000000000000000" pitchFamily="2" charset="2"/>
              <a:buChar char="q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LEC. Plasma.</a:t>
            </a:r>
          </a:p>
          <a:p>
            <a:pPr algn="just">
              <a:spcBef>
                <a:spcPts val="1750"/>
              </a:spcBef>
              <a:buSzPct val="70000"/>
              <a:buFont typeface="Wingdings" panose="05000000000000000000" pitchFamily="2" charset="2"/>
              <a:buChar char="q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LIC. Hematíes</a:t>
            </a:r>
          </a:p>
        </p:txBody>
      </p:sp>
      <p:sp>
        <p:nvSpPr>
          <p:cNvPr id="96262" name="Text Box 9"/>
          <p:cNvSpPr txBox="1">
            <a:spLocks noChangeArrowheads="1"/>
          </p:cNvSpPr>
          <p:nvPr/>
        </p:nvSpPr>
        <p:spPr bwMode="auto">
          <a:xfrm>
            <a:off x="8382000" y="4000501"/>
            <a:ext cx="1905000" cy="587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Edema </a:t>
            </a:r>
          </a:p>
        </p:txBody>
      </p:sp>
      <p:sp>
        <p:nvSpPr>
          <p:cNvPr id="137226" name="AutoShape 10"/>
          <p:cNvSpPr>
            <a:spLocks noChangeArrowheads="1"/>
          </p:cNvSpPr>
          <p:nvPr/>
        </p:nvSpPr>
        <p:spPr bwMode="auto">
          <a:xfrm>
            <a:off x="1857375" y="2767014"/>
            <a:ext cx="4902200" cy="676275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Wingdings" panose="05000000000000000000" pitchFamily="2" charset="2"/>
              <a:buChar char="q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Distribución de los LIC y LEC</a:t>
            </a:r>
          </a:p>
        </p:txBody>
      </p:sp>
      <p:sp>
        <p:nvSpPr>
          <p:cNvPr id="96264" name="Text Box 11"/>
          <p:cNvSpPr txBox="1">
            <a:spLocks noChangeArrowheads="1"/>
          </p:cNvSpPr>
          <p:nvPr/>
        </p:nvSpPr>
        <p:spPr bwMode="auto">
          <a:xfrm>
            <a:off x="7739063" y="2857501"/>
            <a:ext cx="25781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750"/>
              </a:spcBef>
              <a:buSzPct val="100000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Osmosis.</a:t>
            </a:r>
          </a:p>
        </p:txBody>
      </p:sp>
      <p:sp>
        <p:nvSpPr>
          <p:cNvPr id="96265" name="Line 12"/>
          <p:cNvSpPr>
            <a:spLocks noChangeShapeType="1"/>
          </p:cNvSpPr>
          <p:nvPr/>
        </p:nvSpPr>
        <p:spPr bwMode="auto">
          <a:xfrm>
            <a:off x="7024689" y="3071813"/>
            <a:ext cx="617537" cy="12700"/>
          </a:xfrm>
          <a:prstGeom prst="line">
            <a:avLst/>
          </a:prstGeom>
          <a:noFill/>
          <a:ln w="63627">
            <a:pattFill prst="lgCheck">
              <a:fgClr>
                <a:srgbClr val="B122BC"/>
              </a:fgClr>
              <a:bgClr>
                <a:schemeClr val="tx1"/>
              </a:bgClr>
            </a:patt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6266" name="Line 14"/>
          <p:cNvSpPr>
            <a:spLocks noChangeShapeType="1"/>
          </p:cNvSpPr>
          <p:nvPr/>
        </p:nvSpPr>
        <p:spPr bwMode="auto">
          <a:xfrm>
            <a:off x="5608639" y="1898650"/>
            <a:ext cx="617537" cy="12700"/>
          </a:xfrm>
          <a:prstGeom prst="line">
            <a:avLst/>
          </a:prstGeom>
          <a:noFill/>
          <a:ln w="63627">
            <a:pattFill prst="lgCheck">
              <a:fgClr>
                <a:srgbClr val="B122BC"/>
              </a:fgClr>
              <a:bgClr>
                <a:schemeClr val="tx1"/>
              </a:bgClr>
            </a:patt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96267" name="Line 15"/>
          <p:cNvSpPr>
            <a:spLocks noChangeShapeType="1"/>
          </p:cNvSpPr>
          <p:nvPr/>
        </p:nvSpPr>
        <p:spPr bwMode="auto">
          <a:xfrm>
            <a:off x="7621589" y="4286250"/>
            <a:ext cx="617537" cy="12700"/>
          </a:xfrm>
          <a:prstGeom prst="line">
            <a:avLst/>
          </a:prstGeom>
          <a:noFill/>
          <a:ln w="63627">
            <a:pattFill prst="lgCheck">
              <a:fgClr>
                <a:srgbClr val="B122BC"/>
              </a:fgClr>
              <a:bgClr>
                <a:schemeClr val="tx1"/>
              </a:bgClr>
            </a:pattFill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134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13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AutoShape 8"/>
          <p:cNvSpPr/>
          <p:nvPr/>
        </p:nvSpPr>
        <p:spPr>
          <a:xfrm>
            <a:off x="4403726" y="2163763"/>
            <a:ext cx="3997325" cy="2633662"/>
          </a:xfrm>
          <a:prstGeom prst="irregularSeal1">
            <a:avLst/>
          </a:prstGeom>
          <a:solidFill>
            <a:srgbClr val="FFFFFF"/>
          </a:solidFill>
          <a:ln w="28575" cap="flat" cmpd="sng">
            <a:pattFill prst="dkHorz">
              <a:fgClr>
                <a:schemeClr val="tx1"/>
              </a:fgClr>
              <a:bgClr>
                <a:schemeClr val="hlink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90000" tIns="46800" rIns="90000" bIns="46800" anchor="ctr"/>
          <a:lstStyle/>
          <a:p>
            <a:pPr algn="ctr" defTabSz="449580">
              <a:buClr>
                <a:srgbClr val="000000"/>
              </a:buClr>
              <a:tabLst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r>
              <a:rPr lang="en-GB" altLang="x-none" sz="3600" noProof="1">
                <a:effectLst>
                  <a:outerShdw blurRad="38100" dist="38100" dir="2700000">
                    <a:srgbClr val="C0C0C0"/>
                  </a:outerShdw>
                </a:effectLst>
                <a:ea typeface="Lucida Sans Unicode" pitchFamily="34" charset="0"/>
                <a:cs typeface="+mn-ea"/>
              </a:rPr>
              <a:t>Riñones</a:t>
            </a:r>
            <a:endParaRPr lang="en-GB" altLang="x-none" sz="3600" noProof="1">
              <a:effectLst>
                <a:outerShdw blurRad="38100" dist="38100" dir="2700000">
                  <a:srgbClr val="C0C0C0"/>
                </a:outerShdw>
              </a:effectLst>
              <a:ea typeface="Lucida Sans Unicode" pitchFamily="34" charset="0"/>
            </a:endParaRPr>
          </a:p>
        </p:txBody>
      </p:sp>
      <p:sp>
        <p:nvSpPr>
          <p:cNvPr id="139266" name="AutoShape 2"/>
          <p:cNvSpPr>
            <a:spLocks noChangeArrowheads="1"/>
          </p:cNvSpPr>
          <p:nvPr/>
        </p:nvSpPr>
        <p:spPr bwMode="auto">
          <a:xfrm>
            <a:off x="7997825" y="2205038"/>
            <a:ext cx="2362200" cy="1320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Gluconeogénesis</a:t>
            </a:r>
          </a:p>
        </p:txBody>
      </p:sp>
      <p:sp>
        <p:nvSpPr>
          <p:cNvPr id="139267" name="AutoShape 3"/>
          <p:cNvSpPr>
            <a:spLocks noChangeArrowheads="1"/>
          </p:cNvSpPr>
          <p:nvPr/>
        </p:nvSpPr>
        <p:spPr bwMode="auto">
          <a:xfrm>
            <a:off x="6743700" y="1354138"/>
            <a:ext cx="3479800" cy="1498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Regulación del equilibrio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Ácido-básico</a:t>
            </a:r>
          </a:p>
        </p:txBody>
      </p:sp>
      <p:sp>
        <p:nvSpPr>
          <p:cNvPr id="139268" name="AutoShap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035925" y="3171825"/>
            <a:ext cx="2438400" cy="9779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Secreción de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Hormonas</a:t>
            </a:r>
            <a:endParaRPr lang="en-GB" altLang="es-ES" sz="24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9269" name="AutoShape 5"/>
          <p:cNvSpPr>
            <a:spLocks noChangeArrowheads="1"/>
          </p:cNvSpPr>
          <p:nvPr/>
        </p:nvSpPr>
        <p:spPr bwMode="auto">
          <a:xfrm>
            <a:off x="2381250" y="1285875"/>
            <a:ext cx="3429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Regulación del equilibrio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hídrico y electrolítico</a:t>
            </a:r>
          </a:p>
        </p:txBody>
      </p:sp>
      <p:sp>
        <p:nvSpPr>
          <p:cNvPr id="139270" name="AutoShape 6"/>
          <p:cNvSpPr>
            <a:spLocks noChangeArrowheads="1"/>
          </p:cNvSpPr>
          <p:nvPr/>
        </p:nvSpPr>
        <p:spPr bwMode="auto">
          <a:xfrm>
            <a:off x="1704975" y="2551113"/>
            <a:ext cx="3022600" cy="1422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Excreción de los 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Productos del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metabolismo</a:t>
            </a:r>
          </a:p>
        </p:txBody>
      </p:sp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2279650" y="3954463"/>
            <a:ext cx="3225800" cy="11303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Regulación de la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presión arterial</a:t>
            </a:r>
          </a:p>
        </p:txBody>
      </p:sp>
      <p:grpSp>
        <p:nvGrpSpPr>
          <p:cNvPr id="98312" name="Group 9"/>
          <p:cNvGrpSpPr>
            <a:grpSpLocks/>
          </p:cNvGrpSpPr>
          <p:nvPr/>
        </p:nvGrpSpPr>
        <p:grpSpPr bwMode="auto">
          <a:xfrm>
            <a:off x="1987551" y="368301"/>
            <a:ext cx="8285163" cy="684213"/>
            <a:chOff x="537" y="135"/>
            <a:chExt cx="5219" cy="431"/>
          </a:xfrm>
        </p:grpSpPr>
        <p:grpSp>
          <p:nvGrpSpPr>
            <p:cNvPr id="98313" name="Group 10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98314" name="Rectangle 11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98315" name="Rectangle 12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98316" name="Rectangle 13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FUNCIONES DE LOS RIÑONES</a:t>
              </a:r>
            </a:p>
          </p:txBody>
        </p:sp>
      </p:grpSp>
      <p:sp>
        <p:nvSpPr>
          <p:cNvPr id="139279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761288" y="4106863"/>
            <a:ext cx="2438400" cy="9779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Producción de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eritropoyetina</a:t>
            </a:r>
          </a:p>
        </p:txBody>
      </p:sp>
      <p:sp>
        <p:nvSpPr>
          <p:cNvPr id="139280" name="AutoShape 16"/>
          <p:cNvSpPr>
            <a:spLocks noChangeArrowheads="1"/>
          </p:cNvSpPr>
          <p:nvPr/>
        </p:nvSpPr>
        <p:spPr bwMode="auto">
          <a:xfrm>
            <a:off x="4945063" y="4437063"/>
            <a:ext cx="3022600" cy="1422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marL="342900" indent="-342900"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Char char="ü"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Excreción de</a:t>
            </a:r>
          </a:p>
          <a:p>
            <a:pPr algn="ctr">
              <a:buClr>
                <a:schemeClr val="hlink"/>
              </a:buClr>
              <a:buSzPct val="100000"/>
              <a:buFont typeface="Wingdings" panose="05000000000000000000" pitchFamily="2" charset="2"/>
              <a:buNone/>
            </a:pPr>
            <a:r>
              <a:rPr lang="en-GB" altLang="es-ES" sz="2800">
                <a:latin typeface="Calibri" panose="020F0502020204030204" pitchFamily="34" charset="0"/>
                <a:cs typeface="Times New Roman" panose="02020603050405020304" pitchFamily="18" charset="0"/>
              </a:rPr>
              <a:t>farmácos</a:t>
            </a:r>
          </a:p>
        </p:txBody>
      </p:sp>
    </p:spTree>
    <p:extLst>
      <p:ext uri="{BB962C8B-B14F-4D97-AF65-F5344CB8AC3E}">
        <p14:creationId xmlns:p14="http://schemas.microsoft.com/office/powerpoint/2010/main" val="819390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  <p:bldP spid="139267" grpId="0"/>
      <p:bldP spid="139268" grpId="0"/>
      <p:bldP spid="139269" grpId="0"/>
      <p:bldP spid="139270" grpId="0"/>
      <p:bldP spid="139271" grpId="0"/>
      <p:bldP spid="139279" grpId="0"/>
      <p:bldP spid="1392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3" name="Group 2"/>
          <p:cNvGrpSpPr>
            <a:grpSpLocks/>
          </p:cNvGrpSpPr>
          <p:nvPr/>
        </p:nvGrpSpPr>
        <p:grpSpPr bwMode="auto">
          <a:xfrm>
            <a:off x="1919288" y="441326"/>
            <a:ext cx="8286750" cy="1058863"/>
            <a:chOff x="537" y="135"/>
            <a:chExt cx="5220" cy="667"/>
          </a:xfrm>
        </p:grpSpPr>
        <p:grpSp>
          <p:nvGrpSpPr>
            <p:cNvPr id="100354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00355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00356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00357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REGULACIÓN DEL EQUILIBRIO ÁCIDO - BASE</a:t>
              </a:r>
              <a:r>
                <a:rPr lang="en-GB" altLang="es-ES" sz="40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.</a:t>
              </a:r>
            </a:p>
          </p:txBody>
        </p:sp>
      </p:grp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2024063" y="1928814"/>
            <a:ext cx="8064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Eliminación de hidrogeniones.</a:t>
            </a:r>
          </a:p>
          <a:p>
            <a:pPr algn="just"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Reabsorción y neoformación de HCO3.</a:t>
            </a:r>
          </a:p>
          <a:p>
            <a:pPr algn="just"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Se filtran unos 4.300 mEq de HCO3.</a:t>
            </a:r>
          </a:p>
        </p:txBody>
      </p:sp>
      <p:pic>
        <p:nvPicPr>
          <p:cNvPr id="100359" name="Picture 18" descr="j03363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1" y="3489326"/>
            <a:ext cx="2747963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592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09813" y="1643064"/>
            <a:ext cx="7358062" cy="2554287"/>
          </a:xfrm>
          <a:prstGeom prst="rect">
            <a:avLst/>
          </a:prstGeom>
        </p:spPr>
        <p:txBody>
          <a:bodyPr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SzPct val="100000"/>
              <a:buFont typeface="Times New Roman" panose="02020603050405020304" pitchFamily="18" charset="0"/>
              <a:buChar char="•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La pérdida urinaria de una pequeña fracción de HCO3 conduciría a una severa acidosis metabólica. </a:t>
            </a:r>
          </a:p>
          <a:p>
            <a:pPr algn="just">
              <a:buSzPct val="100000"/>
              <a:buFont typeface="Times New Roman" panose="02020603050405020304" pitchFamily="18" charset="0"/>
              <a:buChar char="•"/>
            </a:pP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La reabsorción de HCO3 es en el túbulo contorneado proximal.</a:t>
            </a:r>
            <a:endParaRPr lang="es-ES" altLang="es-ES" sz="32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816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2063751" y="620713"/>
            <a:ext cx="7993063" cy="354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En condiciones normales se eliminan de 10 a 30 mEq de hidrogeniones.</a:t>
            </a:r>
            <a:endParaRPr lang="en-GB" altLang="es-ES" sz="3200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  <a:p>
            <a:pPr>
              <a:buSzPct val="100000"/>
              <a:buFont typeface="Times New Roman" panose="02020603050405020304" pitchFamily="18" charset="0"/>
              <a:buChar char="•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En el túbulo contorneado proximal se sintetiza amoniaco (NH3) a partir de la glutamina, este pasa a la luz tubular y se combina con H+ formando el ión amonio que se elimina por la orina (30 a 50 mEq).</a:t>
            </a:r>
          </a:p>
        </p:txBody>
      </p:sp>
      <p:pic>
        <p:nvPicPr>
          <p:cNvPr id="10342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88" y="4340226"/>
            <a:ext cx="2005012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270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3" name="Group 2"/>
          <p:cNvGrpSpPr>
            <a:grpSpLocks/>
          </p:cNvGrpSpPr>
          <p:nvPr/>
        </p:nvGrpSpPr>
        <p:grpSpPr bwMode="auto">
          <a:xfrm>
            <a:off x="1919288" y="441326"/>
            <a:ext cx="8285162" cy="684213"/>
            <a:chOff x="537" y="135"/>
            <a:chExt cx="5219" cy="431"/>
          </a:xfrm>
        </p:grpSpPr>
        <p:grpSp>
          <p:nvGrpSpPr>
            <p:cNvPr id="105474" name="Group 3"/>
            <p:cNvGrpSpPr>
              <a:grpSpLocks/>
            </p:cNvGrpSpPr>
            <p:nvPr/>
          </p:nvGrpSpPr>
          <p:grpSpPr bwMode="auto">
            <a:xfrm>
              <a:off x="657" y="142"/>
              <a:ext cx="4916" cy="420"/>
              <a:chOff x="657" y="142"/>
              <a:chExt cx="4916" cy="420"/>
            </a:xfrm>
          </p:grpSpPr>
          <p:sp>
            <p:nvSpPr>
              <p:cNvPr id="105475" name="Rectangle 4"/>
              <p:cNvSpPr>
                <a:spLocks noChangeArrowheads="1"/>
              </p:cNvSpPr>
              <p:nvPr/>
            </p:nvSpPr>
            <p:spPr bwMode="auto">
              <a:xfrm>
                <a:off x="659" y="142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  <p:sp>
            <p:nvSpPr>
              <p:cNvPr id="105476" name="Rectangle 5"/>
              <p:cNvSpPr>
                <a:spLocks noChangeArrowheads="1"/>
              </p:cNvSpPr>
              <p:nvPr/>
            </p:nvSpPr>
            <p:spPr bwMode="auto">
              <a:xfrm>
                <a:off x="657" y="507"/>
                <a:ext cx="4915" cy="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 altLang="es-ES"/>
              </a:p>
            </p:txBody>
          </p:sp>
        </p:grpSp>
        <p:sp>
          <p:nvSpPr>
            <p:cNvPr id="105477" name="Rectangle 6"/>
            <p:cNvSpPr>
              <a:spLocks noChangeArrowheads="1"/>
            </p:cNvSpPr>
            <p:nvPr/>
          </p:nvSpPr>
          <p:spPr bwMode="auto">
            <a:xfrm>
              <a:off x="537" y="135"/>
              <a:ext cx="522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Arial Black" panose="020B0A04020102020204" pitchFamily="34" charset="0"/>
                <a:buNone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EXCRECIÓN DE LOS PRODUCTOS DE DESECHO</a:t>
              </a:r>
            </a:p>
          </p:txBody>
        </p:sp>
      </p:grpSp>
      <p:sp>
        <p:nvSpPr>
          <p:cNvPr id="145415" name="Rectangle 7"/>
          <p:cNvSpPr>
            <a:spLocks noGrp="1" noChangeArrowheads="1"/>
          </p:cNvSpPr>
          <p:nvPr>
            <p:ph type="title"/>
          </p:nvPr>
        </p:nvSpPr>
        <p:spPr>
          <a:xfrm>
            <a:off x="2289175" y="1819276"/>
            <a:ext cx="7912100" cy="4467225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marL="571500" indent="-571500" algn="just" defTabSz="449263">
              <a:spcBef>
                <a:spcPts val="700"/>
              </a:spcBef>
              <a:buClr>
                <a:schemeClr val="tx1"/>
              </a:buClr>
              <a:buBlip>
                <a:blip r:embed="rId3"/>
              </a:buBlip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/>
              <a:t>Urea del metabolismo de los aminoácidos.</a:t>
            </a:r>
            <a:br>
              <a:rPr lang="en-GB" altLang="es-ES" sz="2800"/>
            </a:b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>Ácido úrico del metabolismo de los ácidos nucleicos.</a:t>
            </a:r>
            <a:br>
              <a:rPr lang="en-GB" altLang="es-ES" sz="2800"/>
            </a:b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>Productos finales de la degradación de Hb: bilirrubina. (urobilinógeno)</a:t>
            </a:r>
            <a:br>
              <a:rPr lang="en-GB" altLang="es-ES" sz="2800"/>
            </a:br>
            <a:r>
              <a:rPr lang="en-GB" altLang="es-ES" sz="2800"/>
              <a:t/>
            </a:r>
            <a:br>
              <a:rPr lang="en-GB" altLang="es-ES" sz="2800"/>
            </a:br>
            <a:r>
              <a:rPr lang="en-GB" altLang="es-ES" sz="2800"/>
              <a:t>De agentes tóxicos (plaguicidas) y fármacos.</a:t>
            </a:r>
          </a:p>
        </p:txBody>
      </p:sp>
    </p:spTree>
    <p:extLst>
      <p:ext uri="{BB962C8B-B14F-4D97-AF65-F5344CB8AC3E}">
        <p14:creationId xmlns:p14="http://schemas.microsoft.com/office/powerpoint/2010/main" val="60039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5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5" grpId="0" build="p"/>
    </p:bldLst>
  </p:timing>
</p:sld>
</file>

<file path=ppt/theme/theme1.xml><?xml version="1.0" encoding="utf-8"?>
<a:theme xmlns:a="http://schemas.openxmlformats.org/drawingml/2006/main" name="Retrospección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546</Words>
  <Application>Microsoft Office PowerPoint</Application>
  <PresentationFormat>Panorámica</PresentationFormat>
  <Paragraphs>133</Paragraphs>
  <Slides>22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2" baseType="lpstr">
      <vt:lpstr>SimSun</vt:lpstr>
      <vt:lpstr>Arial</vt:lpstr>
      <vt:lpstr>Arial Black</vt:lpstr>
      <vt:lpstr>Calibri</vt:lpstr>
      <vt:lpstr>Calibri Light</vt:lpstr>
      <vt:lpstr>Footlight MT Light</vt:lpstr>
      <vt:lpstr>Lucida Sans Unicode</vt:lpstr>
      <vt:lpstr>Times New Roman</vt:lpstr>
      <vt:lpstr>Wingdings</vt:lpstr>
      <vt:lpstr>Retrospección</vt:lpstr>
      <vt:lpstr>Presentación de PowerPoint</vt:lpstr>
      <vt:lpstr>Dieta: 2100ml/d. Metabolismo: 200ml/d.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Urea del metabolismo de los aminoácidos.  Ácido úrico del metabolismo de los ácidos nucleicos.  Productos finales de la degradación de Hb: bilirrubina. (urobilinógeno)  De agentes tóxicos (plaguicidas) y fármacos.</vt:lpstr>
      <vt:lpstr>Sustancias vasoactivas: renina y angiotensina</vt:lpstr>
      <vt:lpstr>Gobernado por los hábit os de las comidas y bebidas.  En los riñones la excreción (2300ml) debe ser igual a los ingesta (2300ml) de líquidos.</vt:lpstr>
      <vt:lpstr>Producción de hematíes</vt:lpstr>
      <vt:lpstr>Glucosa a partir de aminoácidos.</vt:lpstr>
      <vt:lpstr>Presentación de PowerPoint</vt:lpstr>
      <vt:lpstr>A través capilares glomeruares 125ml/min (180Lts/24h). Formación de un ultrafiltrado del plasma que carece de células y proteínas.  Túbulo proximal: agua y pequeños solutos en concentración isosmótica a la del plasma. </vt:lpstr>
      <vt:lpstr>El filtrado es producto únicamente  de fuerzas físicas.  La presión sanguínea en el interior del capilar favorece,  la  presión oncótica y la presión hidrostática del espacio urinario actúan en contra de la filtración.</vt:lpstr>
      <vt:lpstr>Presentación de PowerPoint</vt:lpstr>
      <vt:lpstr>Presentación de PowerPoint</vt:lpstr>
      <vt:lpstr>Presentación de PowerPoint</vt:lpstr>
      <vt:lpstr>Presentación de PowerPoint</vt:lpstr>
      <vt:lpstr>Agua (en cantidad variable), urea, ácido úrico, nitrógeno total, amoniaco, cloruros, fosfatos, creatinina, 17-cetosteroides. Densidad específica: 1,005-1,025. Reacción: ligeramente ácida (ph: 5-6).</vt:lpstr>
      <vt:lpstr>Simpático: relaje la vejiga y se contraiga el esfínter. Cierran los orificios ureterales, contrae el esfínter interno.   Parasimpático: relaja el esfínter interno, estimula el músculo detrusor y hace que se vacíe la vejiga.  Llena la vejiga, P. int. estimula los receptores de tensión… contracciones reflejas del músculo detrusor… necesidad de la micción.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2020-04-14T18:53:30Z</dcterms:created>
  <dcterms:modified xsi:type="dcterms:W3CDTF">2022-04-11T20:17:23Z</dcterms:modified>
</cp:coreProperties>
</file>