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796B-EA4A-441E-B08A-1B932EB1D663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09D1-748A-44F2-8BDC-7E9EE9B4BF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6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Marcador de imagen de diapositiva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2 Marcador de notas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endParaRPr lang="es-ES_tradnl" altLang="es-ES" smtClean="0"/>
          </a:p>
        </p:txBody>
      </p:sp>
      <p:sp>
        <p:nvSpPr>
          <p:cNvPr id="1126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26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C0C72A-2862-4DDD-ABA7-08739F6BFBC9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2750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73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73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8E031D-6021-44E3-83C7-AEB0B2F284DA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2525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93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93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DDC1CC-993C-4E2E-ACFD-06A463AF5D81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7812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4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4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753C9D-9EC5-4228-9154-3907C339DE88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1208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4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4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C9255E-BF6F-4EB7-92DE-1F021BF97980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05877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5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5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5166DD-4536-4754-9D75-6D393C4DEF27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7086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75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75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3D0F8C-DD32-4D55-9FFF-BA910AB4AE9A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6752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96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96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59415E-E5BB-4ED1-B881-A91120274718}" type="slidenum">
              <a:rPr lang="es-ES_tradnl" altLang="es-ES"/>
              <a:pPr/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0956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727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727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D7774A-7843-4023-8888-337530A58CDE}" type="slidenum">
              <a:rPr lang="es-ES_tradnl" altLang="es-ES"/>
              <a:pPr/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4771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747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747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4E3AE6-E0C2-4881-9612-7B3EA2554806}" type="slidenum">
              <a:rPr lang="es-ES_tradnl" altLang="es-ES"/>
              <a:pPr/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4265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768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768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C6C64F-9843-47B7-B68A-E7A339129DD8}" type="slidenum">
              <a:rPr lang="es-ES_tradnl" altLang="es-ES"/>
              <a:pPr/>
              <a:t>22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3742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endParaRPr lang="es-ES_tradnl" altLang="es-ES" smtClean="0"/>
          </a:p>
        </p:txBody>
      </p:sp>
      <p:sp>
        <p:nvSpPr>
          <p:cNvPr id="3993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3994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83316A-A6F2-4CB7-A002-D4D4FC1B6CC4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95425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788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788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15BE8C-BF29-4907-9826-A5ABE964372A}" type="slidenum">
              <a:rPr lang="es-ES_tradnl" altLang="es-ES"/>
              <a:pPr/>
              <a:t>23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24892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809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809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7DB163-FCFE-4CB8-A87D-B18746705E11}" type="slidenum">
              <a:rPr lang="es-ES_tradnl" altLang="es-ES"/>
              <a:pPr/>
              <a:t>24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2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829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829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96017E-52CF-4B01-8304-62385257B25B}" type="slidenum">
              <a:rPr lang="es-ES_tradnl" altLang="es-ES"/>
              <a:pPr/>
              <a:t>25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4106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849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849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3751AE-3242-4A58-8165-94F76C9A690D}" type="slidenum">
              <a:rPr lang="es-ES_tradnl" altLang="es-ES"/>
              <a:pPr/>
              <a:t>26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20962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870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870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A04CBA-7B8B-4561-88A3-3193C7432135}" type="slidenum">
              <a:rPr lang="es-ES_tradnl" altLang="es-ES"/>
              <a:pPr/>
              <a:t>27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69910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890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890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98716D-D235-4E5C-8459-8BDA058E320F}" type="slidenum">
              <a:rPr lang="es-ES_tradnl" altLang="es-ES"/>
              <a:pPr/>
              <a:t>28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0473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419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419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386329-0B00-400C-8834-80748CE16164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9856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440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440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ACC623-0B8A-4739-A233-DA7F51AF569B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9668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4608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4608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7C1935-97F1-42CF-8234-CFF0F6CA423E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2296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481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481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985967-AC99-4089-9C87-8FE84D50385D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2460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01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01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7FE9DF-D730-4828-9478-C5EC6EF165E1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809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22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22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85E965-9AC8-4998-AD1B-378476AFEA28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4888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29200" cy="4475163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53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53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05DEA0-FA42-46F1-94CD-3D5B4A5B542B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5307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65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15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78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54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43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92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13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7400" cy="1433512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10FF55-EDB7-4058-8371-C617FB485CF7}" type="datetime1">
              <a:rPr lang="es-ES" altLang="en-US"/>
              <a:pPr/>
              <a:t>14/04/2022</a:t>
            </a:fld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E0EF7D-3F4E-462F-9EBD-9DD1670BD243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94975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7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90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8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21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DC57-F957-4D07-B37E-FE8282ED8B92}" type="datetimeFigureOut">
              <a:rPr lang="es-ES" smtClean="0"/>
              <a:t>14/04/2022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91FBC3-9DDC-40DF-BEE4-9285C0469E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4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85294" y="299000"/>
            <a:ext cx="8249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4000" b="1" dirty="0">
                <a:ea typeface="SimSun" panose="02010600030101010101" pitchFamily="2" charset="-122"/>
              </a:rPr>
              <a:t>CATEDRÁ MEDICINA INTERNA </a:t>
            </a:r>
            <a:r>
              <a:rPr lang="es-ES_tradnl" altLang="en-US" sz="4000" b="1" dirty="0" smtClean="0">
                <a:ea typeface="SimSun" panose="02010600030101010101" pitchFamily="2" charset="-122"/>
              </a:rPr>
              <a:t>II </a:t>
            </a:r>
            <a:r>
              <a:rPr lang="es-ES_tradnl" altLang="en-US" sz="4000" b="1" dirty="0">
                <a:ea typeface="SimSun" panose="02010600030101010101" pitchFamily="2" charset="-122"/>
              </a:rPr>
              <a:t>– NEFROLÓGIA</a:t>
            </a:r>
            <a:endParaRPr lang="es-ES" altLang="es-ES" sz="4000" b="1" dirty="0">
              <a:ea typeface="SimSun" panose="02010600030101010101" pitchFamily="2" charset="-122"/>
            </a:endParaRPr>
          </a:p>
        </p:txBody>
      </p:sp>
      <p:pic>
        <p:nvPicPr>
          <p:cNvPr id="10242" name="Picture 24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"/>
          <a:stretch>
            <a:fillRect/>
          </a:stretch>
        </p:blipFill>
        <p:spPr bwMode="auto">
          <a:xfrm>
            <a:off x="3719736" y="1809750"/>
            <a:ext cx="511333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Nef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3937" r="27054" b="920"/>
          <a:stretch>
            <a:fillRect/>
          </a:stretch>
        </p:blipFill>
        <p:spPr bwMode="auto">
          <a:xfrm>
            <a:off x="3779839" y="0"/>
            <a:ext cx="4979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5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06051" y="428625"/>
            <a:ext cx="4978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5738" indent="-18573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GLOMÉRULO:</a:t>
            </a:r>
          </a:p>
          <a:p>
            <a:pPr algn="just">
              <a:spcBef>
                <a:spcPts val="700"/>
              </a:spcBef>
              <a:buSzPct val="100000"/>
            </a:pPr>
            <a:r>
              <a:rPr lang="en-GB" altLang="es-ES" sz="3200" b="1" dirty="0">
                <a:solidFill>
                  <a:srgbClr val="000000"/>
                </a:solidFill>
              </a:rPr>
              <a:t>  </a:t>
            </a:r>
            <a:r>
              <a:rPr lang="en-GB" altLang="es-ES" sz="3200" dirty="0" err="1">
                <a:solidFill>
                  <a:srgbClr val="000000"/>
                </a:solidFill>
              </a:rPr>
              <a:t>Pelota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constituida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una</a:t>
            </a:r>
            <a:r>
              <a:rPr lang="en-GB" altLang="es-ES" sz="3200" dirty="0">
                <a:solidFill>
                  <a:srgbClr val="000000"/>
                </a:solidFill>
              </a:rPr>
              <a:t> red de </a:t>
            </a:r>
            <a:r>
              <a:rPr lang="en-GB" altLang="es-ES" sz="3200" dirty="0" err="1">
                <a:solidFill>
                  <a:srgbClr val="000000"/>
                </a:solidFill>
              </a:rPr>
              <a:t>capilares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aferente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eferente</a:t>
            </a:r>
            <a:r>
              <a:rPr lang="en-GB" altLang="es-ES" sz="3200" dirty="0">
                <a:solidFill>
                  <a:srgbClr val="000000"/>
                </a:solidFill>
              </a:rPr>
              <a:t>).</a:t>
            </a:r>
          </a:p>
          <a:p>
            <a:pPr lvl="1" algn="just">
              <a:spcBef>
                <a:spcPts val="6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CÁPSULA DE BOWMAN: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Rodea</a:t>
            </a:r>
            <a:r>
              <a:rPr lang="en-GB" altLang="es-ES" sz="3200" dirty="0">
                <a:solidFill>
                  <a:srgbClr val="000000"/>
                </a:solidFill>
              </a:rPr>
              <a:t> al </a:t>
            </a:r>
            <a:r>
              <a:rPr lang="en-GB" altLang="es-ES" sz="3200" dirty="0" err="1">
                <a:solidFill>
                  <a:srgbClr val="000000"/>
                </a:solidFill>
              </a:rPr>
              <a:t>glomérulo</a:t>
            </a:r>
            <a:r>
              <a:rPr lang="en-GB" altLang="es-ES" sz="3200" dirty="0">
                <a:solidFill>
                  <a:srgbClr val="000000"/>
                </a:solidFill>
              </a:rPr>
              <a:t>, en </a:t>
            </a:r>
            <a:r>
              <a:rPr lang="en-GB" altLang="es-ES" sz="3200" dirty="0" err="1">
                <a:solidFill>
                  <a:srgbClr val="000000"/>
                </a:solidFill>
              </a:rPr>
              <a:t>su</a:t>
            </a:r>
            <a:r>
              <a:rPr lang="en-GB" altLang="es-ES" sz="3200" dirty="0">
                <a:solidFill>
                  <a:srgbClr val="000000"/>
                </a:solidFill>
              </a:rPr>
              <a:t> interior </a:t>
            </a:r>
            <a:r>
              <a:rPr lang="en-GB" altLang="es-ES" sz="3200" dirty="0" err="1">
                <a:solidFill>
                  <a:srgbClr val="000000"/>
                </a:solidFill>
              </a:rPr>
              <a:t>tiene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cavidad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recibe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sangre</a:t>
            </a:r>
            <a:r>
              <a:rPr lang="en-GB" altLang="es-ES" sz="3200" dirty="0">
                <a:solidFill>
                  <a:srgbClr val="000000"/>
                </a:solidFill>
              </a:rPr>
              <a:t> para </a:t>
            </a:r>
            <a:r>
              <a:rPr lang="en-GB" altLang="es-ES" sz="3200" dirty="0" err="1">
                <a:solidFill>
                  <a:srgbClr val="000000"/>
                </a:solidFill>
              </a:rPr>
              <a:t>ser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filtrarda</a:t>
            </a:r>
            <a:r>
              <a:rPr lang="en-GB" altLang="es-ES" sz="3200" dirty="0">
                <a:solidFill>
                  <a:srgbClr val="000000"/>
                </a:solidFill>
              </a:rPr>
              <a:t> en el </a:t>
            </a:r>
            <a:r>
              <a:rPr lang="en-GB" altLang="es-ES" sz="3200" dirty="0" err="1">
                <a:solidFill>
                  <a:srgbClr val="000000"/>
                </a:solidFill>
              </a:rPr>
              <a:t>glomérulo</a:t>
            </a:r>
            <a:r>
              <a:rPr lang="en-GB" altLang="es-ES" sz="2800" dirty="0">
                <a:solidFill>
                  <a:srgbClr val="000000"/>
                </a:solidFill>
              </a:rPr>
              <a:t>.</a:t>
            </a:r>
            <a:endParaRPr lang="en-GB" altLang="es-ES" sz="2000" dirty="0">
              <a:solidFill>
                <a:srgbClr val="000000"/>
              </a:solidFill>
            </a:endParaRPr>
          </a:p>
        </p:txBody>
      </p:sp>
      <p:pic>
        <p:nvPicPr>
          <p:cNvPr id="28676" name="Picture 4" descr="untitled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13480"/>
          <a:stretch>
            <a:fillRect/>
          </a:stretch>
        </p:blipFill>
        <p:spPr bwMode="auto">
          <a:xfrm>
            <a:off x="6640514" y="428625"/>
            <a:ext cx="38131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untitle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951288"/>
            <a:ext cx="32146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03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299" y="418061"/>
            <a:ext cx="8059737" cy="554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5738" indent="-18573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TUBO CONTORNEADO PROXIMAL:</a:t>
            </a:r>
            <a:r>
              <a:rPr lang="en-GB" altLang="es-ES" sz="3200" dirty="0">
                <a:solidFill>
                  <a:srgbClr val="000000"/>
                </a:solidFill>
              </a:rPr>
              <a:t> Sale de la </a:t>
            </a:r>
            <a:r>
              <a:rPr lang="en-GB" altLang="es-ES" sz="3200" dirty="0" err="1">
                <a:solidFill>
                  <a:srgbClr val="000000"/>
                </a:solidFill>
              </a:rPr>
              <a:t>Cápsula</a:t>
            </a:r>
            <a:r>
              <a:rPr lang="en-GB" altLang="es-ES" sz="3200" dirty="0">
                <a:solidFill>
                  <a:srgbClr val="000000"/>
                </a:solidFill>
              </a:rPr>
              <a:t> de Bowman y da </a:t>
            </a:r>
            <a:r>
              <a:rPr lang="en-GB" altLang="es-ES" sz="3200" dirty="0" err="1">
                <a:solidFill>
                  <a:srgbClr val="000000"/>
                </a:solidFill>
              </a:rPr>
              <a:t>múltiples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contorciones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ASA DE HENLE:</a:t>
            </a:r>
            <a:r>
              <a:rPr lang="en-GB" altLang="es-ES" sz="3200" dirty="0">
                <a:solidFill>
                  <a:srgbClr val="000000"/>
                </a:solidFill>
              </a:rPr>
              <a:t> Forma de U, sale de la </a:t>
            </a:r>
            <a:r>
              <a:rPr lang="en-GB" altLang="es-ES" sz="3200" dirty="0" err="1">
                <a:solidFill>
                  <a:srgbClr val="000000"/>
                </a:solidFill>
              </a:rPr>
              <a:t>corteza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desciende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médula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vuelve</a:t>
            </a:r>
            <a:r>
              <a:rPr lang="en-GB" altLang="es-ES" sz="3200" dirty="0">
                <a:solidFill>
                  <a:srgbClr val="000000"/>
                </a:solidFill>
              </a:rPr>
              <a:t> ascender.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TUBO CONTORNEADO DISTAL:</a:t>
            </a:r>
            <a:r>
              <a:rPr lang="en-GB" altLang="es-ES" sz="3200" dirty="0">
                <a:solidFill>
                  <a:srgbClr val="000000"/>
                </a:solidFill>
              </a:rPr>
              <a:t> Da </a:t>
            </a:r>
            <a:r>
              <a:rPr lang="en-GB" altLang="es-ES" sz="3200" dirty="0" err="1">
                <a:solidFill>
                  <a:srgbClr val="000000"/>
                </a:solidFill>
              </a:rPr>
              <a:t>múltiples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contorciones</a:t>
            </a:r>
            <a:r>
              <a:rPr lang="en-GB" altLang="es-ES" sz="3200" dirty="0">
                <a:solidFill>
                  <a:srgbClr val="000000"/>
                </a:solidFill>
              </a:rPr>
              <a:t> y se </a:t>
            </a:r>
            <a:r>
              <a:rPr lang="en-GB" altLang="es-ES" sz="3200" dirty="0" err="1">
                <a:solidFill>
                  <a:srgbClr val="000000"/>
                </a:solidFill>
              </a:rPr>
              <a:t>une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otras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nefronas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vecinas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sz="3200" b="1" dirty="0">
                <a:solidFill>
                  <a:srgbClr val="000000"/>
                </a:solidFill>
              </a:rPr>
              <a:t>TUBULOS COLECTORES: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Tubos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más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gruesos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productos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unión</a:t>
            </a:r>
            <a:r>
              <a:rPr lang="en-GB" altLang="es-ES" sz="3200" dirty="0">
                <a:solidFill>
                  <a:srgbClr val="000000"/>
                </a:solidFill>
              </a:rPr>
              <a:t> de los </a:t>
            </a:r>
            <a:r>
              <a:rPr lang="en-GB" altLang="es-ES" sz="3200" dirty="0" err="1">
                <a:solidFill>
                  <a:srgbClr val="000000"/>
                </a:solidFill>
              </a:rPr>
              <a:t>túbulos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contorneados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distales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15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>
            <a:fillRect/>
          </a:stretch>
        </p:blipFill>
        <p:spPr bwMode="auto">
          <a:xfrm>
            <a:off x="6667500" y="142876"/>
            <a:ext cx="37973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981200" y="2921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09751" y="357188"/>
            <a:ext cx="45132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NEFRONA </a:t>
            </a:r>
            <a:r>
              <a:rPr lang="en-GB" altLang="es-ES" sz="3200" b="1" dirty="0">
                <a:solidFill>
                  <a:srgbClr val="000000"/>
                </a:solidFill>
              </a:rPr>
              <a:t>CORTICAL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Glomérulos</a:t>
            </a:r>
            <a:r>
              <a:rPr lang="en-GB" altLang="es-ES" sz="3200" dirty="0">
                <a:solidFill>
                  <a:srgbClr val="000000"/>
                </a:solidFill>
              </a:rPr>
              <a:t> en la parte </a:t>
            </a:r>
            <a:r>
              <a:rPr lang="en-GB" altLang="es-ES" sz="3200" dirty="0" err="1">
                <a:solidFill>
                  <a:srgbClr val="000000"/>
                </a:solidFill>
              </a:rPr>
              <a:t>más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externa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Asas</a:t>
            </a:r>
            <a:r>
              <a:rPr lang="en-GB" altLang="es-ES" sz="3200" dirty="0">
                <a:solidFill>
                  <a:srgbClr val="000000"/>
                </a:solidFill>
              </a:rPr>
              <a:t> de Henle </a:t>
            </a:r>
            <a:r>
              <a:rPr lang="en-GB" altLang="es-ES" sz="3200" dirty="0" err="1">
                <a:solidFill>
                  <a:srgbClr val="000000"/>
                </a:solidFill>
              </a:rPr>
              <a:t>cortas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GB" altLang="es-ES" sz="3200" b="1" dirty="0">
                <a:solidFill>
                  <a:srgbClr val="000000"/>
                </a:solidFill>
              </a:rPr>
              <a:t>NEFRONA YUXTAMEDULAR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Glomérulos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corteza</a:t>
            </a:r>
            <a:r>
              <a:rPr lang="en-GB" altLang="es-ES" sz="3200" dirty="0">
                <a:solidFill>
                  <a:srgbClr val="000000"/>
                </a:solidFill>
              </a:rPr>
              <a:t> renal con </a:t>
            </a:r>
            <a:r>
              <a:rPr lang="en-GB" altLang="es-ES" sz="3200" dirty="0" err="1">
                <a:solidFill>
                  <a:srgbClr val="000000"/>
                </a:solidFill>
              </a:rPr>
              <a:t>Asas</a:t>
            </a:r>
            <a:r>
              <a:rPr lang="en-GB" altLang="es-ES" sz="3200" dirty="0">
                <a:solidFill>
                  <a:srgbClr val="000000"/>
                </a:solidFill>
              </a:rPr>
              <a:t> de Henle </a:t>
            </a:r>
            <a:r>
              <a:rPr lang="en-GB" altLang="es-ES" sz="3200" dirty="0" err="1">
                <a:solidFill>
                  <a:srgbClr val="000000"/>
                </a:solidFill>
              </a:rPr>
              <a:t>largas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llegan</a:t>
            </a:r>
            <a:r>
              <a:rPr lang="en-GB" altLang="es-ES" sz="3200" dirty="0">
                <a:solidFill>
                  <a:srgbClr val="000000"/>
                </a:solidFill>
              </a:rPr>
              <a:t> hasta </a:t>
            </a:r>
            <a:r>
              <a:rPr lang="en-GB" altLang="es-ES" sz="3200" dirty="0" err="1">
                <a:solidFill>
                  <a:srgbClr val="000000"/>
                </a:solidFill>
              </a:rPr>
              <a:t>las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papilas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renales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84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992313" y="285750"/>
            <a:ext cx="8229600" cy="782638"/>
          </a:xfrm>
          <a:prstGeom prst="rect">
            <a:avLst/>
          </a:prstGeom>
          <a:noFill/>
          <a:ln w="9525" algn="ctr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4000" b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CIRCULACIÓN E INERVACIÓN RENAL</a:t>
            </a:r>
            <a:endParaRPr lang="es-ES" altLang="es-ES" sz="4000" b="1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83974" name="Picture 6" descr="fon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8620" r="6764" b="2419"/>
          <a:stretch>
            <a:fillRect/>
          </a:stretch>
        </p:blipFill>
        <p:spPr bwMode="auto">
          <a:xfrm>
            <a:off x="2030413" y="1214438"/>
            <a:ext cx="8208962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4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87118" y="1288677"/>
            <a:ext cx="81311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5738" indent="-1857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30%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ramas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arteriales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directas</a:t>
            </a:r>
            <a:r>
              <a:rPr lang="en-GB" altLang="es-ES" sz="3200" dirty="0">
                <a:solidFill>
                  <a:srgbClr val="000000"/>
                </a:solidFill>
              </a:rPr>
              <a:t> de la aorta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van al polo sup e inferior.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70% 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renal.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renal en el </a:t>
            </a:r>
            <a:r>
              <a:rPr lang="en-GB" altLang="es-ES" sz="3200" dirty="0" err="1">
                <a:solidFill>
                  <a:srgbClr val="000000"/>
                </a:solidFill>
              </a:rPr>
              <a:t>hilio</a:t>
            </a:r>
            <a:r>
              <a:rPr lang="en-GB" altLang="es-ES" sz="3200" dirty="0">
                <a:solidFill>
                  <a:srgbClr val="000000"/>
                </a:solidFill>
              </a:rPr>
              <a:t> se divide en 2 </a:t>
            </a:r>
            <a:r>
              <a:rPr lang="en-GB" altLang="es-ES" sz="3200" dirty="0" err="1">
                <a:solidFill>
                  <a:srgbClr val="000000"/>
                </a:solidFill>
              </a:rPr>
              <a:t>ramas</a:t>
            </a:r>
            <a:r>
              <a:rPr lang="en-GB" altLang="es-ES" sz="3200" dirty="0">
                <a:solidFill>
                  <a:srgbClr val="000000"/>
                </a:solidFill>
              </a:rPr>
              <a:t>: anterior y posterior. 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rama</a:t>
            </a:r>
            <a:r>
              <a:rPr lang="en-GB" altLang="es-ES" sz="3200" dirty="0">
                <a:solidFill>
                  <a:srgbClr val="000000"/>
                </a:solidFill>
              </a:rPr>
              <a:t> anterior </a:t>
            </a:r>
            <a:r>
              <a:rPr lang="en-GB" altLang="es-ES" sz="3200" dirty="0" err="1">
                <a:solidFill>
                  <a:srgbClr val="000000"/>
                </a:solidFill>
              </a:rPr>
              <a:t>irriga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región</a:t>
            </a:r>
            <a:r>
              <a:rPr lang="en-GB" altLang="es-ES" sz="3200" dirty="0">
                <a:solidFill>
                  <a:srgbClr val="000000"/>
                </a:solidFill>
              </a:rPr>
              <a:t> apical superior, media e inferior.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rama</a:t>
            </a:r>
            <a:r>
              <a:rPr lang="en-GB" altLang="es-ES" sz="3200" dirty="0">
                <a:solidFill>
                  <a:srgbClr val="000000"/>
                </a:solidFill>
              </a:rPr>
              <a:t> posterior </a:t>
            </a:r>
            <a:r>
              <a:rPr lang="en-GB" altLang="es-ES" sz="3200" dirty="0" err="1">
                <a:solidFill>
                  <a:srgbClr val="000000"/>
                </a:solidFill>
              </a:rPr>
              <a:t>igualmente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pero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cara</a:t>
            </a:r>
            <a:r>
              <a:rPr lang="en-GB" altLang="es-ES" sz="3200" dirty="0">
                <a:solidFill>
                  <a:srgbClr val="000000"/>
                </a:solidFill>
              </a:rPr>
              <a:t> posterior.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1919288" y="261938"/>
            <a:ext cx="8208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CIRCULACIÓN</a:t>
            </a:r>
            <a:endParaRPr lang="es-ES_tradnl" altLang="es-E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6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260506" y="990947"/>
            <a:ext cx="7920037" cy="4897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renal ant. y post. al </a:t>
            </a:r>
            <a:r>
              <a:rPr lang="en-GB" altLang="es-ES" sz="3200" dirty="0" err="1">
                <a:solidFill>
                  <a:srgbClr val="000000"/>
                </a:solidFill>
              </a:rPr>
              <a:t>penetrar</a:t>
            </a:r>
            <a:r>
              <a:rPr lang="en-GB" altLang="es-ES" sz="3200" dirty="0">
                <a:solidFill>
                  <a:srgbClr val="000000"/>
                </a:solidFill>
              </a:rPr>
              <a:t> en el </a:t>
            </a:r>
            <a:r>
              <a:rPr lang="en-GB" altLang="es-ES" sz="3200" dirty="0" err="1">
                <a:solidFill>
                  <a:srgbClr val="000000"/>
                </a:solidFill>
              </a:rPr>
              <a:t>parenquima</a:t>
            </a:r>
            <a:r>
              <a:rPr lang="en-GB" altLang="es-ES" sz="3200" dirty="0">
                <a:solidFill>
                  <a:srgbClr val="000000"/>
                </a:solidFill>
              </a:rPr>
              <a:t> renal se divide en: 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lobares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interlobares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arcuatas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interlobulares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radiales</a:t>
            </a:r>
            <a:r>
              <a:rPr lang="en-GB" altLang="es-ES" sz="3200" dirty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aferentes</a:t>
            </a:r>
            <a:r>
              <a:rPr lang="en-GB" altLang="es-ES" sz="3200" dirty="0">
                <a:solidFill>
                  <a:srgbClr val="000000"/>
                </a:solidFill>
              </a:rPr>
              <a:t> (red </a:t>
            </a:r>
            <a:r>
              <a:rPr lang="en-GB" altLang="es-ES" sz="3200" dirty="0" err="1">
                <a:solidFill>
                  <a:srgbClr val="000000"/>
                </a:solidFill>
              </a:rPr>
              <a:t>capilar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glomerural</a:t>
            </a:r>
            <a:r>
              <a:rPr lang="en-GB" altLang="es-ES" sz="3200" dirty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8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</a:rPr>
              <a:t>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eferentes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4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252480" y="924676"/>
            <a:ext cx="8229600" cy="516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9713" indent="-239713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13" indent="-26828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la </a:t>
            </a:r>
            <a:r>
              <a:rPr lang="en-GB" altLang="es-ES" sz="3200" dirty="0" err="1">
                <a:solidFill>
                  <a:srgbClr val="000000"/>
                </a:solidFill>
              </a:rPr>
              <a:t>superficie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riñón</a:t>
            </a:r>
            <a:r>
              <a:rPr lang="en-GB" altLang="es-ES" sz="3200" dirty="0">
                <a:solidFill>
                  <a:srgbClr val="000000"/>
                </a:solidFill>
              </a:rPr>
              <a:t> el Sistema </a:t>
            </a:r>
            <a:r>
              <a:rPr lang="en-GB" altLang="es-ES" sz="3200" dirty="0" err="1">
                <a:solidFill>
                  <a:srgbClr val="000000"/>
                </a:solidFill>
              </a:rPr>
              <a:t>venoso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comienza</a:t>
            </a:r>
            <a:r>
              <a:rPr lang="en-GB" altLang="es-ES" sz="3200" dirty="0">
                <a:solidFill>
                  <a:srgbClr val="000000"/>
                </a:solidFill>
              </a:rPr>
              <a:t> con:</a:t>
            </a: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estrelladas</a:t>
            </a:r>
            <a:r>
              <a:rPr lang="en-GB" altLang="es-ES" sz="3200" dirty="0">
                <a:solidFill>
                  <a:srgbClr val="000000"/>
                </a:solidFill>
              </a:rPr>
              <a:t> (stellate).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interlobulares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radiales</a:t>
            </a:r>
            <a:r>
              <a:rPr lang="en-GB" altLang="es-ES" sz="3200" dirty="0">
                <a:solidFill>
                  <a:srgbClr val="000000"/>
                </a:solidFill>
              </a:rPr>
              <a:t>).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arqueadas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arcuatas</a:t>
            </a:r>
            <a:r>
              <a:rPr lang="en-GB" altLang="es-ES" sz="3200" dirty="0">
                <a:solidFill>
                  <a:srgbClr val="000000"/>
                </a:solidFill>
              </a:rPr>
              <a:t>).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interlobares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Venas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lobulares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Vena renal.</a:t>
            </a:r>
          </a:p>
        </p:txBody>
      </p:sp>
    </p:spTree>
    <p:extLst>
      <p:ext uri="{BB962C8B-B14F-4D97-AF65-F5344CB8AC3E}">
        <p14:creationId xmlns:p14="http://schemas.microsoft.com/office/powerpoint/2010/main" val="3370632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INERVACIÓN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573877" y="1558637"/>
            <a:ext cx="8229600" cy="391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9713" indent="-239713" defTabSz="449263"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2865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Inervación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simpática</a:t>
            </a:r>
            <a:r>
              <a:rPr lang="en-GB" altLang="es-ES" sz="3200" dirty="0">
                <a:solidFill>
                  <a:srgbClr val="000000"/>
                </a:solidFill>
              </a:rPr>
              <a:t>: D10-L1.</a:t>
            </a: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Inervación</a:t>
            </a:r>
            <a:r>
              <a:rPr lang="en-GB" altLang="es-ES" sz="3200" dirty="0">
                <a:solidFill>
                  <a:srgbClr val="000000"/>
                </a:solidFill>
              </a:rPr>
              <a:t> para </a:t>
            </a:r>
            <a:r>
              <a:rPr lang="en-GB" altLang="es-ES" sz="3200" dirty="0" err="1">
                <a:solidFill>
                  <a:srgbClr val="000000"/>
                </a:solidFill>
              </a:rPr>
              <a:t>simpática</a:t>
            </a:r>
            <a:r>
              <a:rPr lang="en-GB" altLang="es-ES" sz="3200" dirty="0">
                <a:solidFill>
                  <a:srgbClr val="000000"/>
                </a:solidFill>
              </a:rPr>
              <a:t>: S2-S4, </a:t>
            </a:r>
            <a:r>
              <a:rPr lang="en-GB" altLang="es-ES" sz="3200" dirty="0" err="1">
                <a:solidFill>
                  <a:srgbClr val="000000"/>
                </a:solidFill>
              </a:rPr>
              <a:t>plexo</a:t>
            </a:r>
            <a:r>
              <a:rPr lang="en-GB" altLang="es-ES" sz="3200" dirty="0">
                <a:solidFill>
                  <a:srgbClr val="000000"/>
                </a:solidFill>
              </a:rPr>
              <a:t> solar y de la </a:t>
            </a:r>
            <a:r>
              <a:rPr lang="en-GB" altLang="es-ES" sz="3200" dirty="0" err="1">
                <a:solidFill>
                  <a:srgbClr val="000000"/>
                </a:solidFill>
              </a:rPr>
              <a:t>médula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oblongada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núcleo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tracto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solitario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núcleo</a:t>
            </a:r>
            <a:r>
              <a:rPr lang="en-GB" altLang="es-ES" sz="3200" dirty="0">
                <a:solidFill>
                  <a:srgbClr val="000000"/>
                </a:solidFill>
              </a:rPr>
              <a:t> dorsal).</a:t>
            </a:r>
          </a:p>
          <a:p>
            <a:pPr>
              <a:spcBef>
                <a:spcPts val="800"/>
              </a:spcBef>
              <a:buSzPct val="100000"/>
            </a:pPr>
            <a:endParaRPr lang="en-GB" altLang="es-ES" sz="2800" dirty="0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05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10550" cy="1285875"/>
          </a:xfrm>
        </p:spPr>
        <p:txBody>
          <a:bodyPr/>
          <a:lstStyle/>
          <a:p>
            <a:r>
              <a:rPr lang="es-ES_tradnl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12792" y="1108538"/>
            <a:ext cx="8358188" cy="532453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_tradnl" altLang="en-US" sz="2800" b="1" i="1" dirty="0">
                <a:ea typeface="SimSun" panose="02010600030101010101" pitchFamily="2" charset="-122"/>
              </a:rPr>
              <a:t>DR. RAÚL INCA ANDINO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>
                <a:ea typeface="SimSun" panose="02010600030101010101" pitchFamily="2" charset="-122"/>
              </a:rPr>
              <a:t> Médico Especialista en Nefrología.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>
                <a:ea typeface="SimSun" panose="02010600030101010101" pitchFamily="2" charset="-122"/>
              </a:rPr>
              <a:t> Miembro de la Sociedad Ecuatoriana y Latinoamericana de Nefrología.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>
                <a:ea typeface="SimSun" panose="02010600030101010101" pitchFamily="2" charset="-122"/>
              </a:rPr>
              <a:t> Miembro de la Sociedad Internacional de Nefrología.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>
                <a:ea typeface="SimSun" panose="02010600030101010101" pitchFamily="2" charset="-122"/>
              </a:rPr>
              <a:t> Miembro de la Sociedad Ecuatoriana de Medicina Interna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>
                <a:ea typeface="SimSun" panose="02010600030101010101" pitchFamily="2" charset="-122"/>
              </a:rPr>
              <a:t> Profesor de la Universidad Nacional de Chimborazo de Medicina Interna - Nefrología</a:t>
            </a:r>
            <a:r>
              <a:rPr lang="es-ES_tradnl" altLang="en-US" sz="2800" dirty="0" smtClean="0">
                <a:ea typeface="SimSun" panose="02010600030101010101" pitchFamily="2" charset="-122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altLang="en-US" sz="2800" dirty="0" smtClean="0">
                <a:ea typeface="SimSun" panose="02010600030101010101" pitchFamily="2" charset="-122"/>
              </a:rPr>
              <a:t>Médico </a:t>
            </a:r>
            <a:r>
              <a:rPr lang="es-MX" altLang="en-US" sz="2800" dirty="0" smtClean="0">
                <a:ea typeface="SimSun" panose="02010600030101010101" pitchFamily="2" charset="-122"/>
              </a:rPr>
              <a:t>Nefrólogo del Hospital General Riobamba</a:t>
            </a:r>
            <a:endParaRPr lang="es-ES_tradnl" altLang="en-US" sz="2800" dirty="0">
              <a:ea typeface="SimSun" panose="02010600030101010101" pitchFamily="2" charset="-122"/>
            </a:endParaRPr>
          </a:p>
          <a:p>
            <a:pPr algn="just"/>
            <a:r>
              <a:rPr lang="es-ES_tradnl" altLang="en-US" sz="32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endParaRPr lang="es-ES" altLang="es-ES" sz="3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146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81200" y="407988"/>
            <a:ext cx="8229600" cy="7175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URETERES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24000" y="1296844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Son dos, </a:t>
            </a:r>
            <a:r>
              <a:rPr lang="en-GB" altLang="es-ES" sz="3200" dirty="0" err="1">
                <a:solidFill>
                  <a:srgbClr val="000000"/>
                </a:solidFill>
              </a:rPr>
              <a:t>uno</a:t>
            </a:r>
            <a:r>
              <a:rPr lang="en-GB" altLang="es-ES" sz="3200" dirty="0">
                <a:solidFill>
                  <a:srgbClr val="000000"/>
                </a:solidFill>
              </a:rPr>
              <a:t> para </a:t>
            </a:r>
            <a:r>
              <a:rPr lang="en-GB" altLang="es-ES" sz="3200" dirty="0" err="1">
                <a:solidFill>
                  <a:srgbClr val="000000"/>
                </a:solidFill>
              </a:rPr>
              <a:t>cada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riñón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Miden</a:t>
            </a:r>
            <a:r>
              <a:rPr lang="en-GB" altLang="es-ES" sz="3200" dirty="0">
                <a:solidFill>
                  <a:srgbClr val="000000"/>
                </a:solidFill>
              </a:rPr>
              <a:t> 30 cm de </a:t>
            </a:r>
            <a:r>
              <a:rPr lang="en-GB" altLang="es-ES" sz="3200" dirty="0" err="1">
                <a:solidFill>
                  <a:srgbClr val="000000"/>
                </a:solidFill>
              </a:rPr>
              <a:t>longitud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0.5 cm de dm.</a:t>
            </a:r>
          </a:p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Inicia</a:t>
            </a:r>
            <a:r>
              <a:rPr lang="en-GB" altLang="es-ES" sz="3200" dirty="0">
                <a:solidFill>
                  <a:srgbClr val="000000"/>
                </a:solidFill>
              </a:rPr>
              <a:t> en la pelvis renal.</a:t>
            </a:r>
          </a:p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Termina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vejiga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Inervación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simpática</a:t>
            </a:r>
            <a:r>
              <a:rPr lang="en-GB" altLang="es-ES" sz="3200" dirty="0">
                <a:solidFill>
                  <a:srgbClr val="000000"/>
                </a:solidFill>
              </a:rPr>
              <a:t> de los </a:t>
            </a:r>
            <a:r>
              <a:rPr lang="en-GB" altLang="es-ES" sz="3200" dirty="0" err="1">
                <a:solidFill>
                  <a:srgbClr val="000000"/>
                </a:solidFill>
              </a:rPr>
              <a:t>segmentos</a:t>
            </a:r>
            <a:r>
              <a:rPr lang="en-GB" altLang="es-ES" sz="3200" dirty="0">
                <a:solidFill>
                  <a:srgbClr val="000000"/>
                </a:solidFill>
              </a:rPr>
              <a:t> D10-L1 y de S2-S4.</a:t>
            </a:r>
          </a:p>
          <a:p>
            <a:pPr>
              <a:spcBef>
                <a:spcPts val="8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7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4" descr="normal_i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4288"/>
            <a:ext cx="496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4616450" y="1555751"/>
            <a:ext cx="71438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7405689" y="1498601"/>
            <a:ext cx="71437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4622800" y="1555751"/>
            <a:ext cx="71438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7412039" y="1498601"/>
            <a:ext cx="71437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4622800" y="1555751"/>
            <a:ext cx="71438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7412039" y="1498601"/>
            <a:ext cx="71437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4619625" y="1555751"/>
            <a:ext cx="71438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98326" name="AutoShape 22"/>
          <p:cNvSpPr>
            <a:spLocks noChangeArrowheads="1"/>
          </p:cNvSpPr>
          <p:nvPr/>
        </p:nvSpPr>
        <p:spPr bwMode="auto">
          <a:xfrm>
            <a:off x="7408864" y="1498601"/>
            <a:ext cx="71437" cy="73025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73738" name="Oval 7"/>
          <p:cNvSpPr>
            <a:spLocks noChangeArrowheads="1"/>
          </p:cNvSpPr>
          <p:nvPr/>
        </p:nvSpPr>
        <p:spPr bwMode="auto">
          <a:xfrm>
            <a:off x="5627689" y="5794375"/>
            <a:ext cx="1138237" cy="719138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3424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0086 -0.00208 -0.00121 -0.00463 -0.00243 -0.00648 C -0.00329 -0.00787 -0.00538 -0.0081 -0.00607 -0.00972 C -0.00746 -0.01273 -0.00711 -0.01666 -0.0085 -0.01944 C -0.00937 -0.02106 -0.01006 -0.02268 -0.01093 -0.0243 C -0.02031 -0.02384 -0.04114 -0.03333 -0.04878 -0.01782 C -0.05329 -0.00879 -0.0559 0.00093 -0.0585 0.01135 C -0.05989 0.01667 -0.06215 0.02778 -0.06215 0.02778 C -0.05954 0.0794 -0.05972 0.07014 -0.05972 0.15301 C -0.05972 0.17454 -0.05208 0.21783 -0.07065 0.23426 C -0.071 0.23588 -0.07118 0.23774 -0.07187 0.23912 C -0.07256 0.24051 -0.07395 0.24098 -0.07447 0.24237 C -0.07569 0.24537 -0.0769 0.25209 -0.0769 0.25209 C -0.07586 0.27431 -0.07881 0.30371 -0.07309 0.32362 C -0.07274 0.33334 -0.07222 0.34329 -0.07187 0.35301 C -0.07135 0.37084 -0.07135 0.38866 -0.07065 0.40649 C -0.07031 0.41505 -0.06892 0.43936 -0.06215 0.44237 C -0.0618 0.44399 -0.06145 0.44561 -0.06093 0.44723 C -0.06024 0.44908 -0.05902 0.45024 -0.0585 0.45209 C -0.05781 0.45417 -0.05833 0.45672 -0.05729 0.45857 C -0.05642 0.45996 -0.05486 0.45973 -0.05364 0.46019 C -0.05034 0.47362 -0.05329 0.46806 -0.04392 0.47639 C -0.0427 0.47755 -0.04027 0.47963 -0.04027 0.47963 C -0.03767 0.49051 -0.03541 0.50093 -0.02934 0.50903 C -0.02656 0.52037 -0.02465 0.53172 -0.02187 0.54306 C -0.0217 0.5507 -0.0177 0.62061 -0.02065 0.63426 C -0.0217 0.63936 -0.03177 0.63912 -0.03177 0.63912 C -0.03385 0.64306 -0.03506 0.6507 -0.03784 0.65371 C -0.03888 0.65487 -0.04045 0.6544 -0.04149 0.65533 C -0.0552 0.66551 -0.04184 0.66088 -0.06215 0.66343 C -0.06822 0.66875 -0.06493 0.66505 -0.07065 0.67639 C -0.07118 0.67755 -0.08038 0.68125 -0.08298 0.68125 " pathEditMode="relative" rAng="0" ptsTypes="fffffffffffffffffffffffffffffffA">
                                      <p:cBhvr>
                                        <p:cTn id="6" dur="3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1893 -0.00417 0.03837 -0.00047 0.05729 0.00185 C 0.0599 0.0125 0.06198 0.02361 0.06459 0.03426 C 0.06407 0.05 0.06962 0.07315 0.05851 0.0831 C 0.05799 0.10046 0.05209 0.15949 0.06094 0.17731 C 0.06129 0.18819 0.06129 0.19907 0.06216 0.20995 C 0.06216 0.20995 0.06511 0.22199 0.0658 0.22453 C 0.06615 0.22615 0.06702 0.2294 0.06702 0.2294 C 0.06771 0.24421 0.06754 0.25254 0.07066 0.26504 C 0.07153 0.27893 0.07361 0.28935 0.07552 0.30254 C 0.07639 0.33171 0.07674 0.36111 0.07917 0.39028 C 0.07882 0.40393 0.08611 0.43889 0.07309 0.45046 C 0.07136 0.4574 0.07327 0.46666 0.06945 0.47176 C 0.06702 0.475 0.06216 0.48148 0.06216 0.48148 C 0.06042 0.48842 0.06042 0.49583 0.05851 0.50254 C 0.05747 0.50625 0.05452 0.50856 0.05365 0.51227 C 0.0533 0.51389 0.05278 0.51551 0.05243 0.51713 C 0.054 0.52037 0.05573 0.52361 0.05729 0.52685 C 0.05816 0.52847 0.05973 0.53171 0.05973 0.53171 C 0.06268 0.54421 0.06059 0.53426 0.06216 0.55949 C 0.0625 0.56551 0.06268 0.57153 0.06337 0.57731 C 0.06389 0.58078 0.0658 0.58703 0.0658 0.58703 C 0.06702 0.6044 0.07223 0.63217 0.0842 0.64236 C 0.08907 0.65208 0.1007 0.65347 0.10851 0.65694 C 0.11563 0.6537 0.11094 0.65532 0.12309 0.65532 " pathEditMode="relative" rAng="0" ptsTypes="ffffffffffffffffffffffffA">
                                      <p:cBhvr>
                                        <p:cTn id="8" dur="3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0086 -0.00208 -0.00121 -0.00463 -0.00243 -0.00648 C -0.00329 -0.00787 -0.00538 -0.0081 -0.00607 -0.00972 C -0.00746 -0.01273 -0.00711 -0.01666 -0.0085 -0.01944 C -0.00937 -0.02106 -0.01006 -0.02268 -0.01093 -0.0243 C -0.02031 -0.02384 -0.04114 -0.03333 -0.04878 -0.01782 C -0.05329 -0.00879 -0.0559 0.00093 -0.0585 0.01135 C -0.05989 0.01667 -0.06215 0.02778 -0.06215 0.02778 C -0.05954 0.0794 -0.05972 0.07014 -0.05972 0.15301 C -0.05972 0.17454 -0.05208 0.21783 -0.07065 0.23426 C -0.071 0.23588 -0.07118 0.23774 -0.07187 0.23912 C -0.07256 0.24051 -0.07395 0.24098 -0.07447 0.24237 C -0.07569 0.24537 -0.0769 0.25209 -0.0769 0.25209 C -0.07586 0.27431 -0.07881 0.30371 -0.07309 0.32362 C -0.07274 0.33334 -0.07222 0.34329 -0.07187 0.35301 C -0.07135 0.37084 -0.07135 0.38866 -0.07065 0.40649 C -0.07031 0.41505 -0.06892 0.43936 -0.06215 0.44237 C -0.0618 0.44399 -0.06145 0.44561 -0.06093 0.44723 C -0.06024 0.44908 -0.05902 0.45024 -0.0585 0.45209 C -0.05781 0.45417 -0.05833 0.45672 -0.05729 0.45857 C -0.05642 0.45996 -0.05486 0.45973 -0.05364 0.46019 C -0.05034 0.47362 -0.05329 0.46806 -0.04392 0.47639 C -0.0427 0.47755 -0.04027 0.47963 -0.04027 0.47963 C -0.03767 0.49051 -0.03541 0.50093 -0.02934 0.50903 C -0.02656 0.52037 -0.02465 0.53172 -0.02187 0.54306 C -0.0217 0.5507 -0.0177 0.62061 -0.02065 0.63426 C -0.0217 0.63936 -0.03177 0.63912 -0.03177 0.63912 C -0.03385 0.64306 -0.03506 0.6507 -0.03784 0.65371 C -0.03888 0.65487 -0.04045 0.6544 -0.04149 0.65533 C -0.0552 0.66551 -0.04184 0.66088 -0.06215 0.66343 C -0.06822 0.66875 -0.06493 0.66505 -0.07065 0.67639 C -0.07118 0.67755 -0.08038 0.68125 -0.08298 0.68125 " pathEditMode="relative" rAng="0" ptsTypes="fffffffffffffffffffffffffffffffA">
                                      <p:cBhvr>
                                        <p:cTn id="11" dur="3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1893 -0.00417 0.03837 -0.00047 0.05729 0.00185 C 0.0599 0.0125 0.06198 0.02361 0.06459 0.03426 C 0.06407 0.05 0.06962 0.07315 0.05851 0.0831 C 0.05799 0.10046 0.05209 0.15949 0.06094 0.17731 C 0.06129 0.18819 0.06129 0.19907 0.06216 0.20995 C 0.06216 0.20995 0.06511 0.22199 0.0658 0.22453 C 0.06615 0.22615 0.06702 0.2294 0.06702 0.2294 C 0.06771 0.24421 0.06754 0.25254 0.07066 0.26504 C 0.07153 0.27893 0.07361 0.28935 0.07552 0.30254 C 0.07639 0.33171 0.07674 0.36111 0.07917 0.39028 C 0.07882 0.40393 0.08611 0.43889 0.07309 0.45046 C 0.07136 0.4574 0.07327 0.46666 0.06945 0.47176 C 0.06702 0.475 0.06216 0.48148 0.06216 0.48148 C 0.06042 0.48842 0.06042 0.49583 0.05851 0.50254 C 0.05747 0.50625 0.05452 0.50856 0.05365 0.51227 C 0.0533 0.51389 0.05278 0.51551 0.05243 0.51713 C 0.054 0.52037 0.05573 0.52361 0.05729 0.52685 C 0.05816 0.52847 0.05973 0.53171 0.05973 0.53171 C 0.06268 0.54421 0.06059 0.53426 0.06216 0.55949 C 0.0625 0.56551 0.06268 0.57153 0.06337 0.57731 C 0.06389 0.58078 0.0658 0.58703 0.0658 0.58703 C 0.06702 0.6044 0.07223 0.63217 0.0842 0.64236 C 0.08907 0.65208 0.1007 0.65347 0.10851 0.65694 C 0.11563 0.6537 0.11094 0.65532 0.12309 0.65532 " pathEditMode="relative" rAng="0" ptsTypes="ffffffffffffffffffffffffA">
                                      <p:cBhvr>
                                        <p:cTn id="13" dur="3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0086 -0.00208 -0.00121 -0.00463 -0.00243 -0.00648 C -0.00329 -0.00787 -0.00538 -0.0081 -0.00607 -0.00972 C -0.00746 -0.01273 -0.00711 -0.01666 -0.0085 -0.01944 C -0.00937 -0.02106 -0.01006 -0.02268 -0.01093 -0.0243 C -0.02031 -0.02384 -0.04114 -0.03333 -0.04878 -0.01782 C -0.05329 -0.00879 -0.0559 0.00093 -0.0585 0.01135 C -0.05989 0.01667 -0.06215 0.02778 -0.06215 0.02778 C -0.05954 0.0794 -0.05972 0.07014 -0.05972 0.15301 C -0.05972 0.17454 -0.05208 0.21783 -0.07065 0.23426 C -0.071 0.23588 -0.07118 0.23774 -0.07187 0.23912 C -0.07256 0.24051 -0.07395 0.24098 -0.07447 0.24237 C -0.07569 0.24537 -0.0769 0.25209 -0.0769 0.25209 C -0.07586 0.27431 -0.07881 0.30371 -0.07309 0.32362 C -0.07274 0.33334 -0.07222 0.34329 -0.07187 0.35301 C -0.07135 0.37084 -0.07135 0.38866 -0.07065 0.40649 C -0.07031 0.41505 -0.06892 0.43936 -0.06215 0.44237 C -0.0618 0.44399 -0.06145 0.44561 -0.06093 0.44723 C -0.06024 0.44908 -0.05902 0.45024 -0.0585 0.45209 C -0.05781 0.45417 -0.05833 0.45672 -0.05729 0.45857 C -0.05642 0.45996 -0.05486 0.45973 -0.05364 0.46019 C -0.05034 0.47362 -0.05329 0.46806 -0.04392 0.47639 C -0.0427 0.47755 -0.04027 0.47963 -0.04027 0.47963 C -0.03767 0.49051 -0.03541 0.50093 -0.02934 0.50903 C -0.02656 0.52037 -0.02465 0.53172 -0.02187 0.54306 C -0.0217 0.5507 -0.0177 0.62061 -0.02065 0.63426 C -0.0217 0.63936 -0.03177 0.63912 -0.03177 0.63912 C -0.03385 0.64306 -0.03506 0.6507 -0.03784 0.65371 C -0.03888 0.65487 -0.04045 0.6544 -0.04149 0.65533 C -0.0552 0.66551 -0.04184 0.66088 -0.06215 0.66343 C -0.06822 0.66875 -0.06493 0.66505 -0.07065 0.67639 C -0.07118 0.67755 -0.08038 0.68125 -0.08298 0.68125 " pathEditMode="relative" rAng="0" ptsTypes="fffffffffffffffffffffffffffffffA">
                                      <p:cBhvr>
                                        <p:cTn id="16" dur="3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1893 -0.00417 0.03837 -0.00047 0.05729 0.00185 C 0.0599 0.0125 0.06198 0.02361 0.06459 0.03426 C 0.06407 0.05 0.06962 0.07315 0.05851 0.0831 C 0.05799 0.10046 0.05209 0.15949 0.06094 0.17731 C 0.06129 0.18819 0.06129 0.19907 0.06216 0.20995 C 0.06216 0.20995 0.06511 0.22199 0.0658 0.22453 C 0.06615 0.22615 0.06702 0.2294 0.06702 0.2294 C 0.06771 0.24421 0.06754 0.25254 0.07066 0.26504 C 0.07153 0.27893 0.07361 0.28935 0.07552 0.30254 C 0.07639 0.33171 0.07674 0.36111 0.07917 0.39028 C 0.07882 0.40393 0.08611 0.43889 0.07309 0.45046 C 0.07136 0.4574 0.07327 0.46666 0.06945 0.47176 C 0.06702 0.475 0.06216 0.48148 0.06216 0.48148 C 0.06042 0.48842 0.06042 0.49583 0.05851 0.50254 C 0.05747 0.50625 0.05452 0.50856 0.05365 0.51227 C 0.0533 0.51389 0.05278 0.51551 0.05243 0.51713 C 0.054 0.52037 0.05573 0.52361 0.05729 0.52685 C 0.05816 0.52847 0.05973 0.53171 0.05973 0.53171 C 0.06268 0.54421 0.06059 0.53426 0.06216 0.55949 C 0.0625 0.56551 0.06268 0.57153 0.06337 0.57731 C 0.06389 0.58078 0.0658 0.58703 0.0658 0.58703 C 0.06702 0.6044 0.07223 0.63217 0.0842 0.64236 C 0.08907 0.65208 0.1007 0.65347 0.10851 0.65694 C 0.11563 0.6537 0.11094 0.65532 0.12309 0.65532 " pathEditMode="relative" rAng="0" ptsTypes="ffffffffffffffffffffffffA">
                                      <p:cBhvr>
                                        <p:cTn id="18" dur="3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0086 -0.00208 -0.00121 -0.00463 -0.00243 -0.00648 C -0.00329 -0.00787 -0.00538 -0.0081 -0.00607 -0.00972 C -0.00746 -0.01273 -0.00711 -0.01666 -0.0085 -0.01944 C -0.00937 -0.02106 -0.01006 -0.02268 -0.01093 -0.0243 C -0.02031 -0.02384 -0.04114 -0.03333 -0.04878 -0.01782 C -0.05329 -0.00879 -0.0559 0.00093 -0.0585 0.01135 C -0.05989 0.01667 -0.06215 0.02778 -0.06215 0.02778 C -0.05954 0.0794 -0.05972 0.07014 -0.05972 0.15301 C -0.05972 0.17454 -0.05208 0.21783 -0.07065 0.23426 C -0.071 0.23588 -0.07118 0.23774 -0.07187 0.23912 C -0.07256 0.24051 -0.07395 0.24098 -0.07447 0.24237 C -0.07569 0.24537 -0.0769 0.25209 -0.0769 0.25209 C -0.07586 0.27431 -0.07881 0.30371 -0.07309 0.32362 C -0.07274 0.33334 -0.07222 0.34329 -0.07187 0.35301 C -0.07135 0.37084 -0.07135 0.38866 -0.07065 0.40649 C -0.07031 0.41505 -0.06892 0.43936 -0.06215 0.44237 C -0.0618 0.44399 -0.06145 0.44561 -0.06093 0.44723 C -0.06024 0.44908 -0.05902 0.45024 -0.0585 0.45209 C -0.05781 0.45417 -0.05833 0.45672 -0.05729 0.45857 C -0.05642 0.45996 -0.05486 0.45973 -0.05364 0.46019 C -0.05034 0.47362 -0.05329 0.46806 -0.04392 0.47639 C -0.0427 0.47755 -0.04027 0.47963 -0.04027 0.47963 C -0.03767 0.49051 -0.03541 0.50093 -0.02934 0.50903 C -0.02656 0.52037 -0.02465 0.53172 -0.02187 0.54306 C -0.0217 0.5507 -0.0177 0.62061 -0.02065 0.63426 C -0.0217 0.63936 -0.03177 0.63912 -0.03177 0.63912 C -0.03385 0.64306 -0.03506 0.6507 -0.03784 0.65371 C -0.03888 0.65487 -0.04045 0.6544 -0.04149 0.65533 C -0.0552 0.66551 -0.04184 0.66088 -0.06215 0.66343 C -0.06822 0.66875 -0.06493 0.66505 -0.07065 0.67639 C -0.07118 0.67755 -0.08038 0.68125 -0.08298 0.68125 " pathEditMode="relative" rAng="0" ptsTypes="fffffffffffffffffffffffffffffffA">
                                      <p:cBhvr>
                                        <p:cTn id="21" dur="3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1893 -0.00417 0.03837 -0.00047 0.05729 0.00185 C 0.0599 0.0125 0.06198 0.02361 0.06459 0.03426 C 0.06407 0.05 0.06962 0.07315 0.05851 0.0831 C 0.05799 0.10046 0.05209 0.15949 0.06094 0.17731 C 0.06129 0.18819 0.06129 0.19907 0.06216 0.20995 C 0.06216 0.20995 0.06511 0.22199 0.0658 0.22453 C 0.06615 0.22615 0.06702 0.2294 0.06702 0.2294 C 0.06771 0.24421 0.06754 0.25254 0.07066 0.26504 C 0.07153 0.27893 0.07361 0.28935 0.07552 0.30254 C 0.07639 0.33171 0.07674 0.36111 0.07917 0.39028 C 0.07882 0.40393 0.08611 0.43889 0.07309 0.45046 C 0.07136 0.4574 0.07327 0.46666 0.06945 0.47176 C 0.06702 0.475 0.06216 0.48148 0.06216 0.48148 C 0.06042 0.48842 0.06042 0.49583 0.05851 0.50254 C 0.05747 0.50625 0.05452 0.50856 0.05365 0.51227 C 0.0533 0.51389 0.05278 0.51551 0.05243 0.51713 C 0.054 0.52037 0.05573 0.52361 0.05729 0.52685 C 0.05816 0.52847 0.05973 0.53171 0.05973 0.53171 C 0.06268 0.54421 0.06059 0.53426 0.06216 0.55949 C 0.0625 0.56551 0.06268 0.57153 0.06337 0.57731 C 0.06389 0.58078 0.0658 0.58703 0.0658 0.58703 C 0.06702 0.6044 0.07223 0.63217 0.0842 0.64236 C 0.08907 0.65208 0.1007 0.65347 0.10851 0.65694 C 0.11563 0.6537 0.11094 0.65532 0.12309 0.65532 " pathEditMode="relative" rAng="0" ptsTypes="ffffffffffffffffffffffffA">
                                      <p:cBhvr>
                                        <p:cTn id="23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5" grpId="0" animBg="1"/>
      <p:bldP spid="98321" grpId="0" animBg="1"/>
      <p:bldP spid="98322" grpId="0" animBg="1"/>
      <p:bldP spid="98323" grpId="0" animBg="1"/>
      <p:bldP spid="98324" grpId="0" animBg="1"/>
      <p:bldP spid="98325" grpId="0" animBg="1"/>
      <p:bldP spid="983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81200" y="333376"/>
            <a:ext cx="8229600" cy="809625"/>
          </a:xfrm>
          <a:prstGeom prst="rect">
            <a:avLst/>
          </a:prstGeom>
          <a:noFill/>
          <a:ln w="9525" algn="ctr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VEJIGA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738314" y="1798638"/>
            <a:ext cx="4402137" cy="391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Reservorio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orina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el hombre: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Detrás</a:t>
            </a:r>
            <a:r>
              <a:rPr lang="en-GB" altLang="es-ES" sz="3200" dirty="0">
                <a:solidFill>
                  <a:srgbClr val="000000"/>
                </a:solidFill>
              </a:rPr>
              <a:t> del pubis y </a:t>
            </a:r>
            <a:r>
              <a:rPr lang="en-GB" altLang="es-ES" sz="3200" dirty="0" err="1">
                <a:solidFill>
                  <a:srgbClr val="000000"/>
                </a:solidFill>
              </a:rPr>
              <a:t>delante</a:t>
            </a:r>
            <a:r>
              <a:rPr lang="en-GB" altLang="es-ES" sz="3200" dirty="0">
                <a:solidFill>
                  <a:srgbClr val="000000"/>
                </a:solidFill>
              </a:rPr>
              <a:t> del recto.</a:t>
            </a: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la </a:t>
            </a:r>
            <a:r>
              <a:rPr lang="en-GB" altLang="es-ES" sz="3200" dirty="0" err="1">
                <a:solidFill>
                  <a:srgbClr val="000000"/>
                </a:solidFill>
              </a:rPr>
              <a:t>mujer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Delante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útero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8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44613"/>
            <a:ext cx="41544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56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391574" y="487737"/>
            <a:ext cx="8229600" cy="5735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</a:t>
            </a:r>
            <a:r>
              <a:rPr lang="en-GB" altLang="es-ES" sz="3200" dirty="0" err="1">
                <a:solidFill>
                  <a:srgbClr val="000000"/>
                </a:solidFill>
              </a:rPr>
              <a:t>su</a:t>
            </a:r>
            <a:r>
              <a:rPr lang="en-GB" altLang="es-ES" sz="3200" dirty="0">
                <a:solidFill>
                  <a:srgbClr val="000000"/>
                </a:solidFill>
              </a:rPr>
              <a:t> interior hay 3 </a:t>
            </a:r>
            <a:r>
              <a:rPr lang="en-GB" altLang="es-ES" sz="3200" dirty="0" err="1">
                <a:solidFill>
                  <a:srgbClr val="000000"/>
                </a:solidFill>
              </a:rPr>
              <a:t>orificios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triángulo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Lietauh</a:t>
            </a:r>
            <a:r>
              <a:rPr lang="en-GB" altLang="es-ES" sz="3200" dirty="0">
                <a:solidFill>
                  <a:srgbClr val="000000"/>
                </a:solidFill>
              </a:rPr>
              <a:t>):</a:t>
            </a: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2 </a:t>
            </a:r>
            <a:r>
              <a:rPr lang="en-GB" altLang="es-ES" sz="3200" dirty="0" err="1">
                <a:solidFill>
                  <a:srgbClr val="000000"/>
                </a:solidFill>
              </a:rPr>
              <a:t>posterosuperiores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ureteres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1 </a:t>
            </a:r>
            <a:r>
              <a:rPr lang="en-GB" altLang="es-ES" sz="3200" dirty="0" err="1">
                <a:solidFill>
                  <a:srgbClr val="000000"/>
                </a:solidFill>
              </a:rPr>
              <a:t>anteroinferior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uretra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Capacidad</a:t>
            </a:r>
            <a:r>
              <a:rPr lang="en-GB" altLang="es-ES" sz="3200" dirty="0">
                <a:solidFill>
                  <a:srgbClr val="000000"/>
                </a:solidFill>
              </a:rPr>
              <a:t> de 250 cc</a:t>
            </a: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Formada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 lvl="1" algn="just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Pared muscular </a:t>
            </a:r>
            <a:r>
              <a:rPr lang="en-GB" altLang="es-ES" sz="3200" dirty="0" err="1">
                <a:solidFill>
                  <a:srgbClr val="000000"/>
                </a:solidFill>
              </a:rPr>
              <a:t>tapizada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mucosa.</a:t>
            </a:r>
          </a:p>
        </p:txBody>
      </p:sp>
    </p:spTree>
    <p:extLst>
      <p:ext uri="{BB962C8B-B14F-4D97-AF65-F5344CB8AC3E}">
        <p14:creationId xmlns:p14="http://schemas.microsoft.com/office/powerpoint/2010/main" val="152331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1981200" y="414339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IRRIGACIÓN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74618" y="1264690"/>
            <a:ext cx="8229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SzPct val="100000"/>
            </a:pPr>
            <a:r>
              <a:rPr lang="en-GB" altLang="es-ES" sz="3200" b="1" dirty="0">
                <a:solidFill>
                  <a:srgbClr val="000000"/>
                </a:solidFill>
              </a:rPr>
              <a:t>ARTERIAS : 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iliaca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directamente</a:t>
            </a:r>
            <a:r>
              <a:rPr lang="en-GB" altLang="es-ES" sz="3200" dirty="0">
                <a:solidFill>
                  <a:srgbClr val="000000"/>
                </a:solidFill>
              </a:rPr>
              <a:t> o de:</a:t>
            </a:r>
          </a:p>
          <a:p>
            <a:pPr algn="just"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umbilical en la parte superior.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genitovesical</a:t>
            </a:r>
            <a:r>
              <a:rPr lang="en-GB" altLang="es-ES" sz="3200" dirty="0">
                <a:solidFill>
                  <a:srgbClr val="000000"/>
                </a:solidFill>
              </a:rPr>
              <a:t> en </a:t>
            </a:r>
            <a:r>
              <a:rPr lang="en-GB" altLang="es-ES" sz="3200" dirty="0" err="1">
                <a:solidFill>
                  <a:srgbClr val="000000"/>
                </a:solidFill>
              </a:rPr>
              <a:t>su</a:t>
            </a:r>
            <a:r>
              <a:rPr lang="en-GB" altLang="es-ES" sz="3200" dirty="0">
                <a:solidFill>
                  <a:srgbClr val="000000"/>
                </a:solidFill>
              </a:rPr>
              <a:t> parte media.</a:t>
            </a:r>
          </a:p>
          <a:p>
            <a:pPr algn="just"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 pudenda en </a:t>
            </a:r>
            <a:r>
              <a:rPr lang="en-GB" altLang="es-ES" sz="3200" dirty="0" err="1">
                <a:solidFill>
                  <a:srgbClr val="000000"/>
                </a:solidFill>
              </a:rPr>
              <a:t>su</a:t>
            </a:r>
            <a:r>
              <a:rPr lang="en-GB" altLang="es-ES" sz="3200" dirty="0">
                <a:solidFill>
                  <a:srgbClr val="000000"/>
                </a:solidFill>
              </a:rPr>
              <a:t> parte inferior.</a:t>
            </a:r>
          </a:p>
          <a:p>
            <a:pPr algn="just"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buSzPct val="100000"/>
            </a:pPr>
            <a:r>
              <a:rPr lang="en-GB" altLang="es-ES" sz="3200" b="1" dirty="0">
                <a:solidFill>
                  <a:srgbClr val="000000"/>
                </a:solidFill>
              </a:rPr>
              <a:t>VENAS: </a:t>
            </a:r>
            <a:r>
              <a:rPr lang="en-GB" altLang="es-ES" sz="3200" dirty="0" err="1">
                <a:solidFill>
                  <a:srgbClr val="000000"/>
                </a:solidFill>
              </a:rPr>
              <a:t>Plexo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venoso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pélvico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recubre</a:t>
            </a:r>
            <a:r>
              <a:rPr lang="en-GB" altLang="es-ES" sz="3200" dirty="0">
                <a:solidFill>
                  <a:srgbClr val="000000"/>
                </a:solidFill>
              </a:rPr>
              <a:t> el </a:t>
            </a:r>
            <a:r>
              <a:rPr lang="en-GB" altLang="es-ES" sz="3200" dirty="0" err="1">
                <a:solidFill>
                  <a:srgbClr val="000000"/>
                </a:solidFill>
              </a:rPr>
              <a:t>espacio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prevesical</a:t>
            </a:r>
            <a:r>
              <a:rPr lang="en-GB" altLang="es-ES" sz="3200" dirty="0">
                <a:solidFill>
                  <a:srgbClr val="000000"/>
                </a:solidFill>
              </a:rPr>
              <a:t> en </a:t>
            </a:r>
            <a:r>
              <a:rPr lang="en-GB" altLang="es-ES" sz="3200" dirty="0" err="1">
                <a:solidFill>
                  <a:srgbClr val="000000"/>
                </a:solidFill>
              </a:rPr>
              <a:t>su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cara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postero</a:t>
            </a:r>
            <a:r>
              <a:rPr lang="en-GB" altLang="es-ES" sz="3200" dirty="0">
                <a:solidFill>
                  <a:srgbClr val="000000"/>
                </a:solidFill>
              </a:rPr>
              <a:t> inferior y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termina</a:t>
            </a:r>
            <a:r>
              <a:rPr lang="en-GB" altLang="es-ES" sz="3200" dirty="0">
                <a:solidFill>
                  <a:srgbClr val="000000"/>
                </a:solidFill>
              </a:rPr>
              <a:t> en la vena </a:t>
            </a:r>
            <a:r>
              <a:rPr lang="en-GB" altLang="es-ES" sz="3200" dirty="0" err="1">
                <a:solidFill>
                  <a:srgbClr val="000000"/>
                </a:solidFill>
              </a:rPr>
              <a:t>hipogástrica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29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1981200" y="406400"/>
            <a:ext cx="8229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INERVACIÓN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827213" y="1671639"/>
            <a:ext cx="8229600" cy="34131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</a:ln>
          <a:effectLst/>
        </p:spPr>
        <p:txBody>
          <a:bodyPr/>
          <a:lstStyle>
            <a:lvl1pPr defTabSz="449263"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888" defTabSz="449263"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462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ts val="700"/>
              </a:spcBef>
            </a:pPr>
            <a:r>
              <a:rPr lang="en-GB" altLang="es-ES" sz="32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Procede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s-E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del:</a:t>
            </a:r>
          </a:p>
          <a:p>
            <a:pPr lvl="1" algn="just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Plexo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lumboaórtico</a:t>
            </a:r>
            <a:r>
              <a:rPr lang="en-GB" altLang="es-ES" sz="3200" dirty="0">
                <a:solidFill>
                  <a:srgbClr val="000000"/>
                </a:solidFill>
              </a:rPr>
              <a:t> o </a:t>
            </a:r>
            <a:r>
              <a:rPr lang="en-GB" altLang="es-ES" sz="3200" dirty="0" err="1">
                <a:solidFill>
                  <a:srgbClr val="000000"/>
                </a:solidFill>
              </a:rPr>
              <a:t>hipogástrico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contiene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fibras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nerviosas</a:t>
            </a:r>
            <a:r>
              <a:rPr lang="en-GB" altLang="es-ES" sz="3200" dirty="0">
                <a:solidFill>
                  <a:srgbClr val="000000"/>
                </a:solidFill>
              </a:rPr>
              <a:t> del SNS.</a:t>
            </a:r>
          </a:p>
          <a:p>
            <a:pPr lvl="1" algn="just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Plexo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presacro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contiene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fibras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nerviosas</a:t>
            </a:r>
            <a:r>
              <a:rPr lang="en-GB" altLang="es-ES" sz="3200" dirty="0">
                <a:solidFill>
                  <a:srgbClr val="000000"/>
                </a:solidFill>
              </a:rPr>
              <a:t> del SNP.</a:t>
            </a:r>
            <a:endParaRPr lang="en-GB" altLang="es-E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89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1457498" y="403977"/>
            <a:ext cx="8229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URETRA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374371" y="142875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Conducto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el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elimina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orina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Dimensiones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 lvl="1"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15 a 18 cm ♂</a:t>
            </a:r>
          </a:p>
          <a:p>
            <a:pPr lvl="1"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3.5 a 4 cm ♀</a:t>
            </a:r>
          </a:p>
          <a:p>
            <a:pPr lvl="1"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endParaRPr lang="en-GB" altLang="es-ES" sz="28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el hombre </a:t>
            </a:r>
            <a:r>
              <a:rPr lang="en-GB" altLang="es-ES" sz="3200" dirty="0" err="1">
                <a:solidFill>
                  <a:srgbClr val="000000"/>
                </a:solidFill>
              </a:rPr>
              <a:t>es</a:t>
            </a:r>
            <a:r>
              <a:rPr lang="en-GB" altLang="es-ES" sz="3200" dirty="0">
                <a:solidFill>
                  <a:srgbClr val="000000"/>
                </a:solidFill>
              </a:rPr>
              <a:t> parte del </a:t>
            </a:r>
            <a:r>
              <a:rPr lang="en-GB" altLang="es-ES" sz="3200" dirty="0" err="1">
                <a:solidFill>
                  <a:srgbClr val="000000"/>
                </a:solidFill>
              </a:rPr>
              <a:t>aparato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reproductor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En la </a:t>
            </a:r>
            <a:r>
              <a:rPr lang="en-GB" altLang="es-ES" sz="3200" dirty="0" err="1">
                <a:solidFill>
                  <a:srgbClr val="000000"/>
                </a:solidFill>
              </a:rPr>
              <a:t>mujer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independiente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aparato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reproductor</a:t>
            </a:r>
            <a:endParaRPr lang="en-GB" alt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13"/>
          <p:cNvGrpSpPr>
            <a:grpSpLocks/>
          </p:cNvGrpSpPr>
          <p:nvPr/>
        </p:nvGrpSpPr>
        <p:grpSpPr bwMode="auto">
          <a:xfrm>
            <a:off x="1881188" y="571501"/>
            <a:ext cx="8482012" cy="5643563"/>
            <a:chOff x="249" y="363"/>
            <a:chExt cx="5364" cy="3430"/>
          </a:xfrm>
        </p:grpSpPr>
        <p:grpSp>
          <p:nvGrpSpPr>
            <p:cNvPr id="86018" name="Group 10"/>
            <p:cNvGrpSpPr>
              <a:grpSpLocks/>
            </p:cNvGrpSpPr>
            <p:nvPr/>
          </p:nvGrpSpPr>
          <p:grpSpPr bwMode="auto">
            <a:xfrm>
              <a:off x="376" y="681"/>
              <a:ext cx="4959" cy="1388"/>
              <a:chOff x="385" y="527"/>
              <a:chExt cx="4959" cy="1388"/>
            </a:xfrm>
          </p:grpSpPr>
          <p:pic>
            <p:nvPicPr>
              <p:cNvPr id="8601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05" t="70015" r="3488" b="5774"/>
              <a:stretch>
                <a:fillRect/>
              </a:stretch>
            </p:blipFill>
            <p:spPr bwMode="auto">
              <a:xfrm>
                <a:off x="2849" y="527"/>
                <a:ext cx="2495" cy="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2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6" t="27802" r="39815" b="52402"/>
              <a:stretch>
                <a:fillRect/>
              </a:stretch>
            </p:blipFill>
            <p:spPr bwMode="auto">
              <a:xfrm>
                <a:off x="385" y="663"/>
                <a:ext cx="2373" cy="1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6021" name="Group 9"/>
            <p:cNvGrpSpPr>
              <a:grpSpLocks/>
            </p:cNvGrpSpPr>
            <p:nvPr/>
          </p:nvGrpSpPr>
          <p:grpSpPr bwMode="auto">
            <a:xfrm>
              <a:off x="249" y="2632"/>
              <a:ext cx="5364" cy="1161"/>
              <a:chOff x="249" y="2478"/>
              <a:chExt cx="5364" cy="1161"/>
            </a:xfrm>
          </p:grpSpPr>
          <p:pic>
            <p:nvPicPr>
              <p:cNvPr id="86022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96" t="71539" r="18013" b="11371"/>
              <a:stretch>
                <a:fillRect/>
              </a:stretch>
            </p:blipFill>
            <p:spPr bwMode="auto">
              <a:xfrm>
                <a:off x="2744" y="2478"/>
                <a:ext cx="2869" cy="1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23" name="Picture 8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13" t="29897" r="19487" b="57274"/>
              <a:stretch>
                <a:fillRect/>
              </a:stretch>
            </p:blipFill>
            <p:spPr bwMode="auto">
              <a:xfrm>
                <a:off x="249" y="2523"/>
                <a:ext cx="2432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651" name="Text Box 11"/>
            <p:cNvSpPr txBox="1">
              <a:spLocks noChangeArrowheads="1"/>
            </p:cNvSpPr>
            <p:nvPr/>
          </p:nvSpPr>
          <p:spPr bwMode="auto">
            <a:xfrm>
              <a:off x="1457" y="363"/>
              <a:ext cx="2813" cy="3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altLang="en-US" sz="3200" b="1">
                  <a:latin typeface="Calibri" panose="020F0502020204030204" pitchFamily="34" charset="0"/>
                  <a:ea typeface="SimSun" panose="02010600030101010101" pitchFamily="2" charset="-122"/>
                </a:rPr>
                <a:t>URETRA MASCULINA</a:t>
              </a:r>
              <a:endParaRPr lang="es-ES" altLang="es-ES" sz="3200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1559" y="2186"/>
              <a:ext cx="2813" cy="3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altLang="en-US" sz="3200" b="1">
                  <a:latin typeface="Calibri" panose="020F0502020204030204" pitchFamily="34" charset="0"/>
                  <a:ea typeface="SimSun" panose="02010600030101010101" pitchFamily="2" charset="-122"/>
                </a:rPr>
                <a:t>URETRA FEMENINA</a:t>
              </a:r>
              <a:endParaRPr lang="es-ES" altLang="es-ES" sz="3200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35925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2"/>
          <p:cNvSpPr txBox="1">
            <a:spLocks noChangeArrowheads="1"/>
          </p:cNvSpPr>
          <p:nvPr/>
        </p:nvSpPr>
        <p:spPr bwMode="auto">
          <a:xfrm>
            <a:off x="1952625" y="357189"/>
            <a:ext cx="8229600" cy="993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IRRIGACIÓN, LINFÁTICOS E INERVACIÓN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183179" y="1635213"/>
            <a:ext cx="82296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 err="1">
                <a:solidFill>
                  <a:srgbClr val="000000"/>
                </a:solidFill>
              </a:rPr>
              <a:t>Irrigación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Hombre:arterias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vesicales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prostáticas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pudendas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ramas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ilíaca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interna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Mujer:arterias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vesicales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vaginales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pudendas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ramas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ilíaca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interna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 err="1">
                <a:solidFill>
                  <a:srgbClr val="000000"/>
                </a:solidFill>
              </a:rPr>
              <a:t>Linfáticos</a:t>
            </a:r>
            <a:r>
              <a:rPr lang="en-GB" altLang="es-ES" sz="3200" b="1" dirty="0">
                <a:solidFill>
                  <a:srgbClr val="000000"/>
                </a:solidFill>
              </a:rPr>
              <a:t>: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ganglios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inguinales</a:t>
            </a:r>
            <a:r>
              <a:rPr lang="en-GB" altLang="es-ES" sz="3200" dirty="0">
                <a:solidFill>
                  <a:srgbClr val="000000"/>
                </a:solidFill>
              </a:rPr>
              <a:t> e </a:t>
            </a:r>
            <a:r>
              <a:rPr lang="en-GB" altLang="es-ES" sz="3200" dirty="0" err="1">
                <a:solidFill>
                  <a:srgbClr val="000000"/>
                </a:solidFill>
              </a:rPr>
              <a:t>ilíacos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 err="1">
                <a:solidFill>
                  <a:srgbClr val="000000"/>
                </a:solidFill>
              </a:rPr>
              <a:t>Inervación</a:t>
            </a:r>
            <a:r>
              <a:rPr lang="en-GB" altLang="es-ES" sz="3200" b="1" dirty="0">
                <a:solidFill>
                  <a:srgbClr val="000000"/>
                </a:solidFill>
              </a:rPr>
              <a:t>: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nervios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sensitivos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vegetativos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plexo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hipogástrico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pudendo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88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1912097" y="1287195"/>
            <a:ext cx="8137525" cy="606425"/>
          </a:xfrm>
          <a:prstGeom prst="rect">
            <a:avLst/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ANATOMÍA </a:t>
            </a:r>
            <a:r>
              <a:rPr lang="en-GB" altLang="en-US" sz="80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RENAL</a:t>
            </a:r>
            <a:endParaRPr lang="es-ES" altLang="es-ES" sz="8000" b="1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38914" name="Picture 5" descr="untitledc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3116"/>
          <a:stretch>
            <a:fillRect/>
          </a:stretch>
        </p:blipFill>
        <p:spPr bwMode="auto">
          <a:xfrm>
            <a:off x="3720914" y="2279285"/>
            <a:ext cx="4414557" cy="42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5 CuadroTexto"/>
          <p:cNvSpPr txBox="1">
            <a:spLocks noChangeArrowheads="1"/>
          </p:cNvSpPr>
          <p:nvPr/>
        </p:nvSpPr>
        <p:spPr bwMode="auto">
          <a:xfrm>
            <a:off x="2030414" y="-91538"/>
            <a:ext cx="80192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 </a:t>
            </a:r>
            <a:r>
              <a:rPr lang="es-ES_tradnl" altLang="es-ES" sz="8000" dirty="0">
                <a:latin typeface="Arial" panose="020B0604020202020204" pitchFamily="34" charset="0"/>
                <a:cs typeface="Arial" panose="020B0604020202020204" pitchFamily="34" charset="0"/>
              </a:rPr>
              <a:t>#  01</a:t>
            </a:r>
          </a:p>
        </p:txBody>
      </p:sp>
    </p:spTree>
    <p:extLst>
      <p:ext uri="{BB962C8B-B14F-4D97-AF65-F5344CB8AC3E}">
        <p14:creationId xmlns:p14="http://schemas.microsoft.com/office/powerpoint/2010/main" val="335245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09750" y="285750"/>
            <a:ext cx="85725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CONSTITUIDO POR:</a:t>
            </a:r>
          </a:p>
          <a:p>
            <a:pPr>
              <a:spcBef>
                <a:spcPts val="800"/>
              </a:spcBef>
              <a:buSzPct val="100000"/>
            </a:pPr>
            <a:endParaRPr lang="en-GB" altLang="es-ES" sz="9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2 </a:t>
            </a:r>
            <a:r>
              <a:rPr lang="en-GB" altLang="es-ES" sz="3200" dirty="0" err="1">
                <a:solidFill>
                  <a:srgbClr val="000000"/>
                </a:solidFill>
              </a:rPr>
              <a:t>riñones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2 </a:t>
            </a:r>
            <a:r>
              <a:rPr lang="en-GB" altLang="es-ES" sz="3200" dirty="0" err="1">
                <a:solidFill>
                  <a:srgbClr val="000000"/>
                </a:solidFill>
              </a:rPr>
              <a:t>ureteres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vejiga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uretra</a:t>
            </a:r>
            <a:endParaRPr lang="en-GB" altLang="es-ES" sz="3600" dirty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9412" r="12692"/>
          <a:stretch>
            <a:fillRect/>
          </a:stretch>
        </p:blipFill>
        <p:spPr bwMode="auto">
          <a:xfrm>
            <a:off x="4795838" y="1071564"/>
            <a:ext cx="55562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82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370388" y="142876"/>
            <a:ext cx="3454400" cy="606425"/>
          </a:xfrm>
          <a:prstGeom prst="rect">
            <a:avLst/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RIÑONES</a:t>
            </a:r>
            <a:endParaRPr lang="es-ES" alt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52625" y="1000126"/>
            <a:ext cx="83581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Son </a:t>
            </a:r>
            <a:r>
              <a:rPr lang="en-GB" altLang="es-ES" sz="3200" dirty="0" err="1">
                <a:solidFill>
                  <a:srgbClr val="000000"/>
                </a:solidFill>
              </a:rPr>
              <a:t>derecho</a:t>
            </a:r>
            <a:r>
              <a:rPr lang="en-GB" altLang="es-ES" sz="3200" dirty="0">
                <a:solidFill>
                  <a:srgbClr val="000000"/>
                </a:solidFill>
              </a:rPr>
              <a:t> e </a:t>
            </a:r>
            <a:r>
              <a:rPr lang="en-GB" altLang="es-ES" sz="3200" dirty="0" err="1">
                <a:solidFill>
                  <a:srgbClr val="000000"/>
                </a:solidFill>
              </a:rPr>
              <a:t>izquierdo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Tienen</a:t>
            </a:r>
            <a:r>
              <a:rPr lang="en-GB" altLang="es-ES" sz="3200" dirty="0">
                <a:solidFill>
                  <a:srgbClr val="000000"/>
                </a:solidFill>
              </a:rPr>
              <a:t> forma de </a:t>
            </a:r>
            <a:r>
              <a:rPr lang="en-GB" altLang="es-ES" sz="3200" dirty="0" err="1">
                <a:solidFill>
                  <a:srgbClr val="000000"/>
                </a:solidFill>
              </a:rPr>
              <a:t>fréjol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GB" altLang="es-ES" sz="3200" dirty="0" err="1">
                <a:solidFill>
                  <a:srgbClr val="000000"/>
                </a:solidFill>
              </a:rPr>
              <a:t>Dimensiones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11 a 12 cm de largo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6 a 7 cm de </a:t>
            </a:r>
            <a:r>
              <a:rPr lang="en-GB" altLang="es-ES" sz="3200" dirty="0" err="1">
                <a:solidFill>
                  <a:srgbClr val="000000"/>
                </a:solidFill>
              </a:rPr>
              <a:t>ancho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4 a 5 cm de </a:t>
            </a:r>
            <a:r>
              <a:rPr lang="en-GB" altLang="es-ES" sz="3200" dirty="0" err="1">
                <a:solidFill>
                  <a:srgbClr val="000000"/>
                </a:solidFill>
              </a:rPr>
              <a:t>espesor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Peso: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125 a 170 gr </a:t>
            </a:r>
            <a:r>
              <a:rPr lang="en-GB" altLang="es-ES" sz="3200" b="1" dirty="0">
                <a:solidFill>
                  <a:srgbClr val="000000"/>
                </a:solidFill>
              </a:rPr>
              <a:t>♂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115 a 155 gr ♀</a:t>
            </a:r>
          </a:p>
        </p:txBody>
      </p:sp>
    </p:spTree>
    <p:extLst>
      <p:ext uri="{BB962C8B-B14F-4D97-AF65-F5344CB8AC3E}">
        <p14:creationId xmlns:p14="http://schemas.microsoft.com/office/powerpoint/2010/main" val="1615072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09750" y="538163"/>
            <a:ext cx="5214938" cy="5891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GB" altLang="es-ES" sz="3600" b="1" dirty="0">
                <a:solidFill>
                  <a:srgbClr val="000000"/>
                </a:solidFill>
              </a:rPr>
              <a:t>TIENEN LAS SIGUIENTES CARACTERÍSTICAS:</a:t>
            </a:r>
          </a:p>
          <a:p>
            <a:pPr>
              <a:spcBef>
                <a:spcPts val="800"/>
              </a:spcBef>
              <a:buSzPct val="100000"/>
            </a:pPr>
            <a:endParaRPr lang="en-GB" altLang="es-ES" sz="36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Cara anterior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Cara posterior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 err="1">
                <a:solidFill>
                  <a:srgbClr val="000000"/>
                </a:solidFill>
              </a:rPr>
              <a:t>Borde</a:t>
            </a:r>
            <a:r>
              <a:rPr lang="en-GB" altLang="es-ES" sz="2800" dirty="0">
                <a:solidFill>
                  <a:srgbClr val="000000"/>
                </a:solidFill>
              </a:rPr>
              <a:t> </a:t>
            </a:r>
            <a:r>
              <a:rPr lang="en-GB" altLang="es-ES" sz="2800" dirty="0" err="1">
                <a:solidFill>
                  <a:srgbClr val="000000"/>
                </a:solidFill>
              </a:rPr>
              <a:t>externo</a:t>
            </a:r>
            <a:r>
              <a:rPr lang="en-GB" altLang="es-ES" sz="2800" dirty="0">
                <a:solidFill>
                  <a:srgbClr val="000000"/>
                </a:solidFill>
              </a:rPr>
              <a:t> </a:t>
            </a:r>
            <a:r>
              <a:rPr lang="en-GB" altLang="es-ES" sz="2800" dirty="0" err="1">
                <a:solidFill>
                  <a:srgbClr val="000000"/>
                </a:solidFill>
              </a:rPr>
              <a:t>convexo</a:t>
            </a:r>
            <a:endParaRPr lang="en-GB" altLang="es-ES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 err="1">
                <a:solidFill>
                  <a:srgbClr val="000000"/>
                </a:solidFill>
              </a:rPr>
              <a:t>Borde</a:t>
            </a:r>
            <a:r>
              <a:rPr lang="en-GB" altLang="es-ES" sz="2800" dirty="0">
                <a:solidFill>
                  <a:srgbClr val="000000"/>
                </a:solidFill>
              </a:rPr>
              <a:t> </a:t>
            </a:r>
            <a:r>
              <a:rPr lang="en-GB" altLang="es-ES" sz="2800" dirty="0" err="1">
                <a:solidFill>
                  <a:srgbClr val="000000"/>
                </a:solidFill>
              </a:rPr>
              <a:t>interno</a:t>
            </a:r>
            <a:r>
              <a:rPr lang="en-GB" altLang="es-ES" sz="2800" dirty="0">
                <a:solidFill>
                  <a:srgbClr val="000000"/>
                </a:solidFill>
              </a:rPr>
              <a:t> </a:t>
            </a:r>
            <a:r>
              <a:rPr lang="en-GB" altLang="es-ES" sz="2800" dirty="0" err="1">
                <a:solidFill>
                  <a:srgbClr val="000000"/>
                </a:solidFill>
              </a:rPr>
              <a:t>cóncavo</a:t>
            </a:r>
            <a:endParaRPr lang="en-GB" altLang="es-ES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Polo superior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2800" dirty="0">
                <a:solidFill>
                  <a:srgbClr val="000000"/>
                </a:solidFill>
              </a:rPr>
              <a:t>Polo inferior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285876"/>
            <a:ext cx="391318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46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46538" y="882536"/>
            <a:ext cx="8358188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700"/>
              </a:spcBef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ESTA RODEADO DE 3 CAPAS:</a:t>
            </a:r>
          </a:p>
          <a:p>
            <a:pPr>
              <a:spcBef>
                <a:spcPts val="7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 dirty="0" err="1">
                <a:solidFill>
                  <a:srgbClr val="000000"/>
                </a:solidFill>
              </a:rPr>
              <a:t>Cápsula</a:t>
            </a:r>
            <a:r>
              <a:rPr lang="en-GB" altLang="es-ES" sz="3200" b="1" dirty="0">
                <a:solidFill>
                  <a:srgbClr val="000000"/>
                </a:solidFill>
              </a:rPr>
              <a:t> renal : </a:t>
            </a:r>
            <a:r>
              <a:rPr lang="en-GB" altLang="es-ES" sz="3200" dirty="0" err="1">
                <a:solidFill>
                  <a:srgbClr val="000000"/>
                </a:solidFill>
              </a:rPr>
              <a:t>fibrosa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transparente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b="1" dirty="0" err="1">
                <a:solidFill>
                  <a:srgbClr val="000000"/>
                </a:solidFill>
              </a:rPr>
              <a:t>Cápsula</a:t>
            </a:r>
            <a:r>
              <a:rPr lang="en-GB" altLang="es-ES" sz="3200" b="1" dirty="0">
                <a:solidFill>
                  <a:srgbClr val="000000"/>
                </a:solidFill>
              </a:rPr>
              <a:t> </a:t>
            </a:r>
            <a:r>
              <a:rPr lang="en-GB" altLang="es-ES" sz="3200" b="1" dirty="0" err="1">
                <a:solidFill>
                  <a:srgbClr val="000000"/>
                </a:solidFill>
              </a:rPr>
              <a:t>adiposa</a:t>
            </a:r>
            <a:r>
              <a:rPr lang="en-GB" altLang="es-ES" sz="3200" b="1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tejido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graso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b="1" dirty="0">
                <a:solidFill>
                  <a:srgbClr val="000000"/>
                </a:solidFill>
              </a:rPr>
              <a:t>Fascia renal: </a:t>
            </a:r>
            <a:r>
              <a:rPr lang="en-GB" altLang="es-ES" sz="3200" dirty="0" err="1">
                <a:solidFill>
                  <a:srgbClr val="000000"/>
                </a:solidFill>
              </a:rPr>
              <a:t>tejido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conjuntivo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7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700"/>
              </a:spcBef>
              <a:buSzPct val="100000"/>
            </a:pPr>
            <a:endParaRPr lang="en-GB" altLang="es-ES" sz="2800" dirty="0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19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/>
          <a:stretch>
            <a:fillRect/>
          </a:stretch>
        </p:blipFill>
        <p:spPr bwMode="auto">
          <a:xfrm>
            <a:off x="7180263" y="865188"/>
            <a:ext cx="33448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14488" y="357189"/>
            <a:ext cx="54102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GB" altLang="es-ES" sz="4000" b="1" dirty="0">
                <a:solidFill>
                  <a:srgbClr val="000000"/>
                </a:solidFill>
              </a:rPr>
              <a:t>ESTRUCTURA RENAL</a:t>
            </a:r>
          </a:p>
          <a:p>
            <a:pPr>
              <a:spcBef>
                <a:spcPts val="800"/>
              </a:spcBef>
              <a:buSzPct val="100000"/>
            </a:pPr>
            <a:endParaRPr lang="en-GB" altLang="es-ES" sz="10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GB" altLang="es-ES" sz="3200" dirty="0">
                <a:solidFill>
                  <a:srgbClr val="000000"/>
                </a:solidFill>
              </a:rPr>
              <a:t>2 </a:t>
            </a:r>
            <a:r>
              <a:rPr lang="en-GB" altLang="es-ES" sz="3200" dirty="0" err="1">
                <a:solidFill>
                  <a:srgbClr val="000000"/>
                </a:solidFill>
              </a:rPr>
              <a:t>zonas</a:t>
            </a:r>
            <a:r>
              <a:rPr lang="en-GB" altLang="es-ES" sz="32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700"/>
              </a:spcBef>
              <a:buSzPct val="8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Externa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corteza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Interna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médula</a:t>
            </a:r>
            <a:r>
              <a:rPr lang="en-GB" altLang="es-ES" sz="3200" dirty="0">
                <a:solidFill>
                  <a:srgbClr val="000000"/>
                </a:solidFill>
              </a:rPr>
              <a:t> (4 a 8 </a:t>
            </a:r>
            <a:r>
              <a:rPr lang="en-GB" altLang="es-ES" sz="3200" dirty="0" err="1">
                <a:solidFill>
                  <a:srgbClr val="000000"/>
                </a:solidFill>
              </a:rPr>
              <a:t>pirámides</a:t>
            </a:r>
            <a:r>
              <a:rPr lang="en-GB" altLang="es-ES" sz="3200" dirty="0">
                <a:solidFill>
                  <a:srgbClr val="000000"/>
                </a:solidFill>
              </a:rPr>
              <a:t> de Malpighi y </a:t>
            </a:r>
            <a:r>
              <a:rPr lang="en-GB" altLang="es-ES" sz="3200" dirty="0" err="1">
                <a:solidFill>
                  <a:srgbClr val="000000"/>
                </a:solidFill>
              </a:rPr>
              <a:t>columnas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Bertín</a:t>
            </a:r>
            <a:r>
              <a:rPr lang="en-GB" altLang="es-ES" sz="32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715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063750" y="1628776"/>
            <a:ext cx="81359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GB" altLang="es-ES" sz="3200" b="1" dirty="0" err="1">
                <a:solidFill>
                  <a:srgbClr val="000000"/>
                </a:solidFill>
              </a:rPr>
              <a:t>Nefrona</a:t>
            </a:r>
            <a:r>
              <a:rPr lang="en-GB" altLang="es-ES" sz="3200" b="1" dirty="0">
                <a:solidFill>
                  <a:srgbClr val="000000"/>
                </a:solidFill>
              </a:rPr>
              <a:t>:</a:t>
            </a:r>
            <a:r>
              <a:rPr lang="en-GB" altLang="es-ES" sz="3200" dirty="0"/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Unidad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antomofuncional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riñón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cada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riñón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tiene</a:t>
            </a:r>
            <a:r>
              <a:rPr lang="en-GB" altLang="es-ES" sz="3200" dirty="0">
                <a:solidFill>
                  <a:srgbClr val="000000"/>
                </a:solidFill>
              </a:rPr>
              <a:t> 1 </a:t>
            </a:r>
            <a:r>
              <a:rPr lang="en-GB" altLang="es-ES" sz="3200" dirty="0" err="1">
                <a:solidFill>
                  <a:srgbClr val="000000"/>
                </a:solidFill>
              </a:rPr>
              <a:t>millón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estas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consta</a:t>
            </a:r>
            <a:r>
              <a:rPr lang="en-GB" altLang="es-ES" sz="3200" dirty="0">
                <a:solidFill>
                  <a:srgbClr val="000000"/>
                </a:solidFill>
              </a:rPr>
              <a:t> de: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</a:pPr>
            <a:endParaRPr lang="en-GB" altLang="es-ES" sz="3200" i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Glómerulo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Cápsula</a:t>
            </a:r>
            <a:r>
              <a:rPr lang="en-GB" altLang="es-ES" sz="3200" dirty="0">
                <a:solidFill>
                  <a:srgbClr val="000000"/>
                </a:solidFill>
              </a:rPr>
              <a:t> de Bowman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Tubo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contorneado</a:t>
            </a:r>
            <a:r>
              <a:rPr lang="en-GB" altLang="es-ES" sz="3200" dirty="0">
                <a:solidFill>
                  <a:srgbClr val="000000"/>
                </a:solidFill>
              </a:rPr>
              <a:t> proximal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Asa</a:t>
            </a:r>
            <a:r>
              <a:rPr lang="en-GB" altLang="es-ES" sz="3200" dirty="0">
                <a:solidFill>
                  <a:srgbClr val="000000"/>
                </a:solidFill>
              </a:rPr>
              <a:t> de Henle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Tubo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contorneado</a:t>
            </a:r>
            <a:r>
              <a:rPr lang="en-GB" altLang="es-ES" sz="3200" dirty="0">
                <a:solidFill>
                  <a:srgbClr val="000000"/>
                </a:solidFill>
              </a:rPr>
              <a:t> distal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Tubulos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colectores</a:t>
            </a:r>
            <a:endParaRPr lang="en-GB" altLang="es-ES" sz="3200" dirty="0">
              <a:solidFill>
                <a:srgbClr val="00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57113" y="531813"/>
            <a:ext cx="5627688" cy="665162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HISTOLOGÍA</a:t>
            </a:r>
            <a:r>
              <a:rPr lang="en-GB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RENAL</a:t>
            </a:r>
            <a:endParaRPr lang="es-ES" alt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418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815</Words>
  <Application>Microsoft Office PowerPoint</Application>
  <PresentationFormat>Panorámica</PresentationFormat>
  <Paragraphs>170</Paragraphs>
  <Slides>28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SimSun</vt:lpstr>
      <vt:lpstr>Arial</vt:lpstr>
      <vt:lpstr>Calibri</vt:lpstr>
      <vt:lpstr>Lucida Sans Unicode</vt:lpstr>
      <vt:lpstr>Trebuchet MS</vt:lpstr>
      <vt:lpstr>Wingdings</vt:lpstr>
      <vt:lpstr>Wingdings 3</vt:lpstr>
      <vt:lpstr>Faceta</vt:lpstr>
      <vt:lpstr>Presentación de PowerPoint</vt:lpstr>
      <vt:lpstr>AUTOR: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Cuenta Microsoft</cp:lastModifiedBy>
  <cp:revision>4</cp:revision>
  <dcterms:created xsi:type="dcterms:W3CDTF">2020-04-14T00:55:18Z</dcterms:created>
  <dcterms:modified xsi:type="dcterms:W3CDTF">2022-04-14T20:51:48Z</dcterms:modified>
</cp:coreProperties>
</file>