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3" r:id="rId1"/>
  </p:sldMasterIdLst>
  <p:notesMasterIdLst>
    <p:notesMasterId r:id="rId19"/>
  </p:notesMasterIdLst>
  <p:sldIdLst>
    <p:sldId id="256" r:id="rId2"/>
    <p:sldId id="258" r:id="rId3"/>
    <p:sldId id="257" r:id="rId4"/>
    <p:sldId id="259" r:id="rId5"/>
    <p:sldId id="260" r:id="rId6"/>
    <p:sldId id="261" r:id="rId7"/>
    <p:sldId id="262" r:id="rId8"/>
    <p:sldId id="265" r:id="rId9"/>
    <p:sldId id="267" r:id="rId10"/>
    <p:sldId id="268" r:id="rId11"/>
    <p:sldId id="269" r:id="rId12"/>
    <p:sldId id="270" r:id="rId13"/>
    <p:sldId id="271" r:id="rId14"/>
    <p:sldId id="272" r:id="rId15"/>
    <p:sldId id="273" r:id="rId16"/>
    <p:sldId id="276" r:id="rId17"/>
    <p:sldId id="277" r:id="rId18"/>
  </p:sldIdLst>
  <p:sldSz cx="10160000" cy="7620000"/>
  <p:notesSz cx="7620000" cy="10160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94660"/>
  </p:normalViewPr>
  <p:slideViewPr>
    <p:cSldViewPr snapToGrid="0">
      <p:cViewPr varScale="1">
        <p:scale>
          <a:sx n="62" d="100"/>
          <a:sy n="62" d="100"/>
        </p:scale>
        <p:origin x="57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270250" y="762000"/>
            <a:ext cx="508025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762000" y="4826000"/>
            <a:ext cx="6096000" cy="4572000"/>
          </a:xfrm>
          <a:prstGeom prst="rect">
            <a:avLst/>
          </a:prstGeom>
          <a:noFill/>
          <a:ln>
            <a:noFill/>
          </a:ln>
        </p:spPr>
        <p:txBody>
          <a:bodyPr wrap="square" lIns="91425" tIns="91425" rIns="91425" bIns="91425" anchor="t" anchorCtr="0"/>
          <a:lstStyle>
            <a:lvl1pPr lvl="0">
              <a:spcBef>
                <a:spcPts val="0"/>
              </a:spcBef>
              <a:buChar char="●"/>
              <a:defRPr sz="1100"/>
            </a:lvl1pPr>
            <a:lvl2pPr lvl="1">
              <a:spcBef>
                <a:spcPts val="0"/>
              </a:spcBef>
              <a:buChar char="○"/>
              <a:defRPr sz="1100"/>
            </a:lvl2pPr>
            <a:lvl3pPr lvl="2">
              <a:spcBef>
                <a:spcPts val="0"/>
              </a:spcBef>
              <a:buChar char="■"/>
              <a:defRPr sz="1100"/>
            </a:lvl3pPr>
            <a:lvl4pPr lvl="3">
              <a:spcBef>
                <a:spcPts val="0"/>
              </a:spcBef>
              <a:buChar char="●"/>
              <a:defRPr sz="1100"/>
            </a:lvl4pPr>
            <a:lvl5pPr lvl="4">
              <a:spcBef>
                <a:spcPts val="0"/>
              </a:spcBef>
              <a:buChar char="○"/>
              <a:defRPr sz="1100"/>
            </a:lvl5pPr>
            <a:lvl6pPr lvl="5">
              <a:spcBef>
                <a:spcPts val="0"/>
              </a:spcBef>
              <a:buChar char="■"/>
              <a:defRPr sz="1100"/>
            </a:lvl6pPr>
            <a:lvl7pPr lvl="6">
              <a:spcBef>
                <a:spcPts val="0"/>
              </a:spcBef>
              <a:buChar char="●"/>
              <a:defRPr sz="1100"/>
            </a:lvl7pPr>
            <a:lvl8pPr lvl="7">
              <a:spcBef>
                <a:spcPts val="0"/>
              </a:spcBef>
              <a:buChar char="○"/>
              <a:defRPr sz="1100"/>
            </a:lvl8pPr>
            <a:lvl9pPr lvl="8">
              <a:spcBef>
                <a:spcPts val="0"/>
              </a:spcBef>
              <a:buChar char="■"/>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
        <p:cNvGrpSpPr/>
        <p:nvPr/>
      </p:nvGrpSpPr>
      <p:grpSpPr>
        <a:xfrm>
          <a:off x="0" y="0"/>
          <a:ext cx="0" cy="0"/>
          <a:chOff x="0" y="0"/>
          <a:chExt cx="0" cy="0"/>
        </a:xfrm>
      </p:grpSpPr>
      <p:sp>
        <p:nvSpPr>
          <p:cNvPr id="20" name="Shape 20"/>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 name="Shape 21"/>
          <p:cNvSpPr txBox="1">
            <a:spLocks noGrp="1"/>
          </p:cNvSpPr>
          <p:nvPr>
            <p:ph type="body" idx="1"/>
          </p:nvPr>
        </p:nvSpPr>
        <p:spPr>
          <a:xfrm>
            <a:off x="762000" y="4826000"/>
            <a:ext cx="6096000" cy="4572000"/>
          </a:xfrm>
          <a:prstGeom prst="rect">
            <a:avLst/>
          </a:prstGeom>
        </p:spPr>
        <p:txBody>
          <a:bodyPr wrap="square" lIns="91425" tIns="91425" rIns="91425" bIns="91425" anchor="t" anchorCtr="0">
            <a:noAutofit/>
          </a:bodyPr>
          <a:lstStyle/>
          <a:p>
            <a:pPr lvl="0">
              <a:spcBef>
                <a:spcPts val="0"/>
              </a:spcBef>
              <a:buNone/>
            </a:pPr>
            <a:endParaRPr sz="1466"/>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Shape 96"/>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7" name="Shape 97"/>
          <p:cNvSpPr txBox="1">
            <a:spLocks noGrp="1"/>
          </p:cNvSpPr>
          <p:nvPr>
            <p:ph type="body" idx="1"/>
          </p:nvPr>
        </p:nvSpPr>
        <p:spPr>
          <a:xfrm>
            <a:off x="762000" y="4826000"/>
            <a:ext cx="6096000" cy="4572000"/>
          </a:xfrm>
          <a:prstGeom prst="rect">
            <a:avLst/>
          </a:prstGeom>
        </p:spPr>
        <p:txBody>
          <a:bodyPr wrap="square" lIns="91425" tIns="91425" rIns="91425" bIns="91425" anchor="t" anchorCtr="0">
            <a:noAutofit/>
          </a:bodyPr>
          <a:lstStyle/>
          <a:p>
            <a:pPr lvl="0">
              <a:spcBef>
                <a:spcPts val="0"/>
              </a:spcBef>
              <a:buNone/>
            </a:pPr>
            <a:endParaRPr sz="1466"/>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Shape 103"/>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4" name="Shape 104"/>
          <p:cNvSpPr txBox="1">
            <a:spLocks noGrp="1"/>
          </p:cNvSpPr>
          <p:nvPr>
            <p:ph type="body" idx="1"/>
          </p:nvPr>
        </p:nvSpPr>
        <p:spPr>
          <a:xfrm>
            <a:off x="762000" y="4826000"/>
            <a:ext cx="6096000" cy="4572000"/>
          </a:xfrm>
          <a:prstGeom prst="rect">
            <a:avLst/>
          </a:prstGeom>
        </p:spPr>
        <p:txBody>
          <a:bodyPr wrap="square" lIns="91425" tIns="91425" rIns="91425" bIns="91425" anchor="t" anchorCtr="0">
            <a:noAutofit/>
          </a:bodyPr>
          <a:lstStyle/>
          <a:p>
            <a:pPr lvl="0">
              <a:spcBef>
                <a:spcPts val="0"/>
              </a:spcBef>
              <a:buNone/>
            </a:pPr>
            <a:endParaRPr sz="1466"/>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Shape 110"/>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1" name="Shape 111"/>
          <p:cNvSpPr txBox="1">
            <a:spLocks noGrp="1"/>
          </p:cNvSpPr>
          <p:nvPr>
            <p:ph type="body" idx="1"/>
          </p:nvPr>
        </p:nvSpPr>
        <p:spPr>
          <a:xfrm>
            <a:off x="762000" y="4826000"/>
            <a:ext cx="6096000" cy="4572000"/>
          </a:xfrm>
          <a:prstGeom prst="rect">
            <a:avLst/>
          </a:prstGeom>
        </p:spPr>
        <p:txBody>
          <a:bodyPr wrap="square" lIns="91425" tIns="91425" rIns="91425" bIns="91425" anchor="t" anchorCtr="0">
            <a:noAutofit/>
          </a:bodyPr>
          <a:lstStyle/>
          <a:p>
            <a:pPr lvl="0">
              <a:spcBef>
                <a:spcPts val="0"/>
              </a:spcBef>
              <a:buNone/>
            </a:pPr>
            <a:endParaRPr sz="1466"/>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8" name="Shape 118"/>
          <p:cNvSpPr txBox="1">
            <a:spLocks noGrp="1"/>
          </p:cNvSpPr>
          <p:nvPr>
            <p:ph type="body" idx="1"/>
          </p:nvPr>
        </p:nvSpPr>
        <p:spPr>
          <a:xfrm>
            <a:off x="762000" y="4826000"/>
            <a:ext cx="6096000" cy="4572000"/>
          </a:xfrm>
          <a:prstGeom prst="rect">
            <a:avLst/>
          </a:prstGeom>
        </p:spPr>
        <p:txBody>
          <a:bodyPr wrap="square" lIns="91425" tIns="91425" rIns="91425" bIns="91425" anchor="t" anchorCtr="0">
            <a:noAutofit/>
          </a:bodyPr>
          <a:lstStyle/>
          <a:p>
            <a:pPr lvl="0">
              <a:spcBef>
                <a:spcPts val="0"/>
              </a:spcBef>
              <a:buNone/>
            </a:pPr>
            <a:endParaRPr sz="1466"/>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Shape 124"/>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5" name="Shape 125"/>
          <p:cNvSpPr txBox="1">
            <a:spLocks noGrp="1"/>
          </p:cNvSpPr>
          <p:nvPr>
            <p:ph type="body" idx="1"/>
          </p:nvPr>
        </p:nvSpPr>
        <p:spPr>
          <a:xfrm>
            <a:off x="762000" y="4826000"/>
            <a:ext cx="6096000" cy="4572000"/>
          </a:xfrm>
          <a:prstGeom prst="rect">
            <a:avLst/>
          </a:prstGeom>
        </p:spPr>
        <p:txBody>
          <a:bodyPr wrap="square" lIns="91425" tIns="91425" rIns="91425" bIns="91425" anchor="t" anchorCtr="0">
            <a:noAutofit/>
          </a:bodyPr>
          <a:lstStyle/>
          <a:p>
            <a:pPr lvl="0">
              <a:spcBef>
                <a:spcPts val="0"/>
              </a:spcBef>
              <a:buNone/>
            </a:pPr>
            <a:endParaRPr sz="1466"/>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Shape 130"/>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1" name="Shape 131"/>
          <p:cNvSpPr txBox="1">
            <a:spLocks noGrp="1"/>
          </p:cNvSpPr>
          <p:nvPr>
            <p:ph type="body" idx="1"/>
          </p:nvPr>
        </p:nvSpPr>
        <p:spPr>
          <a:xfrm>
            <a:off x="762000" y="4826000"/>
            <a:ext cx="6096000" cy="4572000"/>
          </a:xfrm>
          <a:prstGeom prst="rect">
            <a:avLst/>
          </a:prstGeom>
        </p:spPr>
        <p:txBody>
          <a:bodyPr wrap="square" lIns="91425" tIns="91425" rIns="91425" bIns="91425" anchor="t" anchorCtr="0">
            <a:noAutofit/>
          </a:bodyPr>
          <a:lstStyle/>
          <a:p>
            <a:pPr lvl="0">
              <a:spcBef>
                <a:spcPts val="0"/>
              </a:spcBef>
              <a:buNone/>
            </a:pPr>
            <a:endParaRPr sz="1466"/>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9" name="Shape 149"/>
          <p:cNvSpPr txBox="1">
            <a:spLocks noGrp="1"/>
          </p:cNvSpPr>
          <p:nvPr>
            <p:ph type="body" idx="1"/>
          </p:nvPr>
        </p:nvSpPr>
        <p:spPr>
          <a:xfrm>
            <a:off x="762000" y="4826000"/>
            <a:ext cx="6096000" cy="4572000"/>
          </a:xfrm>
          <a:prstGeom prst="rect">
            <a:avLst/>
          </a:prstGeom>
        </p:spPr>
        <p:txBody>
          <a:bodyPr wrap="square" lIns="91425" tIns="91425" rIns="91425" bIns="91425" anchor="t" anchorCtr="0">
            <a:noAutofit/>
          </a:bodyPr>
          <a:lstStyle/>
          <a:p>
            <a:pPr lvl="0">
              <a:spcBef>
                <a:spcPts val="0"/>
              </a:spcBef>
              <a:buNone/>
            </a:pPr>
            <a:endParaRPr sz="1466"/>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Shape 154"/>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5" name="Shape 155"/>
          <p:cNvSpPr txBox="1">
            <a:spLocks noGrp="1"/>
          </p:cNvSpPr>
          <p:nvPr>
            <p:ph type="body" idx="1"/>
          </p:nvPr>
        </p:nvSpPr>
        <p:spPr>
          <a:xfrm>
            <a:off x="762000" y="4826000"/>
            <a:ext cx="6096000" cy="4572000"/>
          </a:xfrm>
          <a:prstGeom prst="rect">
            <a:avLst/>
          </a:prstGeom>
        </p:spPr>
        <p:txBody>
          <a:bodyPr wrap="square" lIns="91425" tIns="91425" rIns="91425" bIns="91425" anchor="t" anchorCtr="0">
            <a:noAutofit/>
          </a:bodyPr>
          <a:lstStyle/>
          <a:p>
            <a:pPr lvl="0">
              <a:spcBef>
                <a:spcPts val="0"/>
              </a:spcBef>
              <a:buNone/>
            </a:pPr>
            <a:endParaRPr sz="1466"/>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 name="Shape 37"/>
          <p:cNvSpPr txBox="1">
            <a:spLocks noGrp="1"/>
          </p:cNvSpPr>
          <p:nvPr>
            <p:ph type="body" idx="1"/>
          </p:nvPr>
        </p:nvSpPr>
        <p:spPr>
          <a:xfrm>
            <a:off x="762000" y="4826000"/>
            <a:ext cx="6096000" cy="4572000"/>
          </a:xfrm>
          <a:prstGeom prst="rect">
            <a:avLst/>
          </a:prstGeom>
        </p:spPr>
        <p:txBody>
          <a:bodyPr wrap="square" lIns="91425" tIns="91425" rIns="91425" bIns="91425" anchor="t" anchorCtr="0">
            <a:noAutofit/>
          </a:bodyPr>
          <a:lstStyle/>
          <a:p>
            <a:pPr lvl="0">
              <a:spcBef>
                <a:spcPts val="0"/>
              </a:spcBef>
              <a:buNone/>
            </a:pPr>
            <a:endParaRPr sz="1466"/>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
        <p:cNvGrpSpPr/>
        <p:nvPr/>
      </p:nvGrpSpPr>
      <p:grpSpPr>
        <a:xfrm>
          <a:off x="0" y="0"/>
          <a:ext cx="0" cy="0"/>
          <a:chOff x="0" y="0"/>
          <a:chExt cx="0" cy="0"/>
        </a:xfrm>
      </p:grpSpPr>
      <p:sp>
        <p:nvSpPr>
          <p:cNvPr id="28" name="Shape 28"/>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9" name="Shape 29"/>
          <p:cNvSpPr txBox="1">
            <a:spLocks noGrp="1"/>
          </p:cNvSpPr>
          <p:nvPr>
            <p:ph type="body" idx="1"/>
          </p:nvPr>
        </p:nvSpPr>
        <p:spPr>
          <a:xfrm>
            <a:off x="762000" y="4826000"/>
            <a:ext cx="6096000" cy="4572000"/>
          </a:xfrm>
          <a:prstGeom prst="rect">
            <a:avLst/>
          </a:prstGeom>
        </p:spPr>
        <p:txBody>
          <a:bodyPr wrap="square" lIns="91425" tIns="91425" rIns="91425" bIns="91425" anchor="t" anchorCtr="0">
            <a:noAutofit/>
          </a:bodyPr>
          <a:lstStyle/>
          <a:p>
            <a:pPr lvl="0">
              <a:spcBef>
                <a:spcPts val="0"/>
              </a:spcBef>
              <a:buNone/>
            </a:pPr>
            <a:endParaRPr sz="1466"/>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
        <p:cNvGrpSpPr/>
        <p:nvPr/>
      </p:nvGrpSpPr>
      <p:grpSpPr>
        <a:xfrm>
          <a:off x="0" y="0"/>
          <a:ext cx="0" cy="0"/>
          <a:chOff x="0" y="0"/>
          <a:chExt cx="0" cy="0"/>
        </a:xfrm>
      </p:grpSpPr>
      <p:sp>
        <p:nvSpPr>
          <p:cNvPr id="42" name="Shape 42"/>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3" name="Shape 43"/>
          <p:cNvSpPr txBox="1">
            <a:spLocks noGrp="1"/>
          </p:cNvSpPr>
          <p:nvPr>
            <p:ph type="body" idx="1"/>
          </p:nvPr>
        </p:nvSpPr>
        <p:spPr>
          <a:xfrm>
            <a:off x="762000" y="4826000"/>
            <a:ext cx="6096000" cy="4572000"/>
          </a:xfrm>
          <a:prstGeom prst="rect">
            <a:avLst/>
          </a:prstGeom>
        </p:spPr>
        <p:txBody>
          <a:bodyPr wrap="square" lIns="91425" tIns="91425" rIns="91425" bIns="91425" anchor="t" anchorCtr="0">
            <a:noAutofit/>
          </a:bodyPr>
          <a:lstStyle/>
          <a:p>
            <a:pPr lvl="0">
              <a:spcBef>
                <a:spcPts val="0"/>
              </a:spcBef>
              <a:buNone/>
            </a:pPr>
            <a:endParaRPr sz="1466"/>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
        <p:cNvGrpSpPr/>
        <p:nvPr/>
      </p:nvGrpSpPr>
      <p:grpSpPr>
        <a:xfrm>
          <a:off x="0" y="0"/>
          <a:ext cx="0" cy="0"/>
          <a:chOff x="0" y="0"/>
          <a:chExt cx="0" cy="0"/>
        </a:xfrm>
      </p:grpSpPr>
      <p:sp>
        <p:nvSpPr>
          <p:cNvPr id="48" name="Shape 48"/>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9" name="Shape 49"/>
          <p:cNvSpPr txBox="1">
            <a:spLocks noGrp="1"/>
          </p:cNvSpPr>
          <p:nvPr>
            <p:ph type="body" idx="1"/>
          </p:nvPr>
        </p:nvSpPr>
        <p:spPr>
          <a:xfrm>
            <a:off x="762000" y="4826000"/>
            <a:ext cx="6096000" cy="4572000"/>
          </a:xfrm>
          <a:prstGeom prst="rect">
            <a:avLst/>
          </a:prstGeom>
        </p:spPr>
        <p:txBody>
          <a:bodyPr wrap="square" lIns="91425" tIns="91425" rIns="91425" bIns="91425" anchor="t" anchorCtr="0">
            <a:noAutofit/>
          </a:bodyPr>
          <a:lstStyle/>
          <a:p>
            <a:pPr lvl="0">
              <a:spcBef>
                <a:spcPts val="0"/>
              </a:spcBef>
              <a:buNone/>
            </a:pPr>
            <a:endParaRPr sz="1466"/>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Shape 54"/>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5" name="Shape 55"/>
          <p:cNvSpPr txBox="1">
            <a:spLocks noGrp="1"/>
          </p:cNvSpPr>
          <p:nvPr>
            <p:ph type="body" idx="1"/>
          </p:nvPr>
        </p:nvSpPr>
        <p:spPr>
          <a:xfrm>
            <a:off x="762000" y="4826000"/>
            <a:ext cx="6096000" cy="4572000"/>
          </a:xfrm>
          <a:prstGeom prst="rect">
            <a:avLst/>
          </a:prstGeom>
        </p:spPr>
        <p:txBody>
          <a:bodyPr wrap="square" lIns="91425" tIns="91425" rIns="91425" bIns="91425" anchor="t" anchorCtr="0">
            <a:noAutofit/>
          </a:bodyPr>
          <a:lstStyle/>
          <a:p>
            <a:pPr lvl="0">
              <a:spcBef>
                <a:spcPts val="0"/>
              </a:spcBef>
              <a:buNone/>
            </a:pPr>
            <a:endParaRPr sz="1466"/>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Shape 60"/>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1" name="Shape 61"/>
          <p:cNvSpPr txBox="1">
            <a:spLocks noGrp="1"/>
          </p:cNvSpPr>
          <p:nvPr>
            <p:ph type="body" idx="1"/>
          </p:nvPr>
        </p:nvSpPr>
        <p:spPr>
          <a:xfrm>
            <a:off x="762000" y="4826000"/>
            <a:ext cx="6096000" cy="4572000"/>
          </a:xfrm>
          <a:prstGeom prst="rect">
            <a:avLst/>
          </a:prstGeom>
        </p:spPr>
        <p:txBody>
          <a:bodyPr wrap="square" lIns="91425" tIns="91425" rIns="91425" bIns="91425" anchor="t" anchorCtr="0">
            <a:noAutofit/>
          </a:bodyPr>
          <a:lstStyle/>
          <a:p>
            <a:pPr lvl="0">
              <a:spcBef>
                <a:spcPts val="0"/>
              </a:spcBef>
              <a:buNone/>
            </a:pPr>
            <a:endParaRPr sz="1466"/>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9" name="Shape 79"/>
          <p:cNvSpPr txBox="1">
            <a:spLocks noGrp="1"/>
          </p:cNvSpPr>
          <p:nvPr>
            <p:ph type="body" idx="1"/>
          </p:nvPr>
        </p:nvSpPr>
        <p:spPr>
          <a:xfrm>
            <a:off x="762000" y="4826000"/>
            <a:ext cx="6096000" cy="4572000"/>
          </a:xfrm>
          <a:prstGeom prst="rect">
            <a:avLst/>
          </a:prstGeom>
        </p:spPr>
        <p:txBody>
          <a:bodyPr wrap="square" lIns="91425" tIns="91425" rIns="91425" bIns="91425" anchor="t" anchorCtr="0">
            <a:noAutofit/>
          </a:bodyPr>
          <a:lstStyle/>
          <a:p>
            <a:pPr lvl="0">
              <a:spcBef>
                <a:spcPts val="0"/>
              </a:spcBef>
              <a:buNone/>
            </a:pPr>
            <a:endParaRPr sz="1466"/>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Shape 90"/>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1" name="Shape 91"/>
          <p:cNvSpPr txBox="1">
            <a:spLocks noGrp="1"/>
          </p:cNvSpPr>
          <p:nvPr>
            <p:ph type="body" idx="1"/>
          </p:nvPr>
        </p:nvSpPr>
        <p:spPr>
          <a:xfrm>
            <a:off x="762000" y="4826000"/>
            <a:ext cx="6096000" cy="4572000"/>
          </a:xfrm>
          <a:prstGeom prst="rect">
            <a:avLst/>
          </a:prstGeom>
        </p:spPr>
        <p:txBody>
          <a:bodyPr wrap="square" lIns="91425" tIns="91425" rIns="91425" bIns="91425" anchor="t" anchorCtr="0">
            <a:noAutofit/>
          </a:bodyPr>
          <a:lstStyle/>
          <a:p>
            <a:pPr lvl="0">
              <a:spcBef>
                <a:spcPts val="0"/>
              </a:spcBef>
              <a:buNone/>
            </a:pPr>
            <a:endParaRPr sz="1466"/>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6"/>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7"/>
        <p:cNvGrpSpPr/>
        <p:nvPr/>
      </p:nvGrpSpPr>
      <p:grpSpPr>
        <a:xfrm>
          <a:off x="0" y="0"/>
          <a:ext cx="0" cy="0"/>
          <a:chOff x="0" y="0"/>
          <a:chExt cx="0" cy="0"/>
        </a:xfrm>
      </p:grpSpPr>
      <p:sp>
        <p:nvSpPr>
          <p:cNvPr id="8" name="Shape 8"/>
          <p:cNvSpPr txBox="1">
            <a:spLocks noGrp="1"/>
          </p:cNvSpPr>
          <p:nvPr>
            <p:ph type="ctrTitle"/>
          </p:nvPr>
        </p:nvSpPr>
        <p:spPr>
          <a:xfrm>
            <a:off x="914400" y="3048000"/>
            <a:ext cx="8331200" cy="1219200"/>
          </a:xfrm>
          <a:prstGeom prst="rect">
            <a:avLst/>
          </a:prstGeom>
          <a:noFill/>
          <a:ln>
            <a:noFill/>
          </a:ln>
        </p:spPr>
        <p:txBody>
          <a:bodyPr wrap="square" lIns="91425" tIns="91425" rIns="91425" bIns="91425" anchor="t" anchorCtr="0"/>
          <a:lstStyle>
            <a:lvl1pPr lvl="0" algn="ctr">
              <a:spcBef>
                <a:spcPts val="0"/>
              </a:spcBef>
              <a:buSzPct val="100000"/>
              <a:defRPr sz="4800"/>
            </a:lvl1pPr>
            <a:lvl2pPr lvl="1" algn="ctr">
              <a:spcBef>
                <a:spcPts val="0"/>
              </a:spcBef>
              <a:buSzPct val="100000"/>
              <a:defRPr sz="4800"/>
            </a:lvl2pPr>
            <a:lvl3pPr lvl="2" algn="ctr">
              <a:spcBef>
                <a:spcPts val="0"/>
              </a:spcBef>
              <a:buSzPct val="100000"/>
              <a:defRPr sz="4800"/>
            </a:lvl3pPr>
            <a:lvl4pPr lvl="3" algn="ctr">
              <a:spcBef>
                <a:spcPts val="0"/>
              </a:spcBef>
              <a:buSzPct val="100000"/>
              <a:defRPr sz="4800"/>
            </a:lvl4pPr>
            <a:lvl5pPr lvl="4" algn="ctr">
              <a:spcBef>
                <a:spcPts val="0"/>
              </a:spcBef>
              <a:buSzPct val="100000"/>
              <a:defRPr sz="4800"/>
            </a:lvl5pPr>
            <a:lvl6pPr lvl="5" algn="ctr">
              <a:spcBef>
                <a:spcPts val="0"/>
              </a:spcBef>
              <a:buSzPct val="100000"/>
              <a:defRPr sz="4800"/>
            </a:lvl6pPr>
            <a:lvl7pPr lvl="6" algn="ctr">
              <a:spcBef>
                <a:spcPts val="0"/>
              </a:spcBef>
              <a:buSzPct val="100000"/>
              <a:defRPr sz="4800"/>
            </a:lvl7pPr>
            <a:lvl8pPr lvl="7" algn="ctr">
              <a:spcBef>
                <a:spcPts val="0"/>
              </a:spcBef>
              <a:buSzPct val="100000"/>
              <a:defRPr sz="4800"/>
            </a:lvl8pPr>
            <a:lvl9pPr lvl="8" algn="ctr">
              <a:spcBef>
                <a:spcPts val="0"/>
              </a:spcBef>
              <a:buSzPct val="100000"/>
              <a:defRPr sz="4800"/>
            </a:lvl9pPr>
          </a:lstStyle>
          <a:p>
            <a:endParaRPr/>
          </a:p>
        </p:txBody>
      </p:sp>
      <p:sp>
        <p:nvSpPr>
          <p:cNvPr id="9" name="Shape 9"/>
          <p:cNvSpPr txBox="1">
            <a:spLocks noGrp="1"/>
          </p:cNvSpPr>
          <p:nvPr>
            <p:ph type="subTitle" idx="1"/>
          </p:nvPr>
        </p:nvSpPr>
        <p:spPr>
          <a:xfrm>
            <a:off x="1828800" y="4572000"/>
            <a:ext cx="6502400" cy="914400"/>
          </a:xfrm>
          <a:prstGeom prst="rect">
            <a:avLst/>
          </a:prstGeom>
          <a:noFill/>
          <a:ln>
            <a:noFill/>
          </a:ln>
        </p:spPr>
        <p:txBody>
          <a:bodyPr wrap="square" lIns="91425" tIns="91425" rIns="91425" bIns="91425" anchor="t" anchorCtr="0"/>
          <a:lstStyle>
            <a:lvl1pPr lvl="0" algn="ctr">
              <a:spcBef>
                <a:spcPts val="0"/>
              </a:spcBef>
              <a:buSzPct val="100000"/>
              <a:defRPr sz="3200"/>
            </a:lvl1pPr>
            <a:lvl2pPr lvl="1" algn="ctr">
              <a:spcBef>
                <a:spcPts val="0"/>
              </a:spcBef>
              <a:buSzPct val="100000"/>
              <a:defRPr sz="3200"/>
            </a:lvl2pPr>
            <a:lvl3pPr lvl="2" algn="ctr">
              <a:spcBef>
                <a:spcPts val="0"/>
              </a:spcBef>
              <a:buSzPct val="100000"/>
              <a:defRPr sz="3200"/>
            </a:lvl3pPr>
            <a:lvl4pPr lvl="3" algn="ctr">
              <a:spcBef>
                <a:spcPts val="0"/>
              </a:spcBef>
              <a:buSzPct val="100000"/>
              <a:defRPr sz="3200"/>
            </a:lvl4pPr>
            <a:lvl5pPr lvl="4" algn="ctr">
              <a:spcBef>
                <a:spcPts val="0"/>
              </a:spcBef>
              <a:buSzPct val="100000"/>
              <a:defRPr sz="3200"/>
            </a:lvl5pPr>
            <a:lvl6pPr lvl="5" algn="ctr">
              <a:spcBef>
                <a:spcPts val="0"/>
              </a:spcBef>
              <a:buSzPct val="100000"/>
              <a:defRPr sz="3200"/>
            </a:lvl6pPr>
            <a:lvl7pPr lvl="6" algn="ctr">
              <a:spcBef>
                <a:spcPts val="0"/>
              </a:spcBef>
              <a:buSzPct val="100000"/>
              <a:defRPr sz="3200"/>
            </a:lvl7pPr>
            <a:lvl8pPr lvl="7" algn="ctr">
              <a:spcBef>
                <a:spcPts val="0"/>
              </a:spcBef>
              <a:buSzPct val="100000"/>
              <a:defRPr sz="3200"/>
            </a:lvl8pPr>
            <a:lvl9pPr lvl="8" algn="ctr">
              <a:spcBef>
                <a:spcPts val="0"/>
              </a:spcBef>
              <a:buSzPct val="100000"/>
              <a:defRPr sz="32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0"/>
        <p:cNvGrpSpPr/>
        <p:nvPr/>
      </p:nvGrpSpPr>
      <p:grpSpPr>
        <a:xfrm>
          <a:off x="0" y="0"/>
          <a:ext cx="0" cy="0"/>
          <a:chOff x="0" y="0"/>
          <a:chExt cx="0" cy="0"/>
        </a:xfrm>
      </p:grpSpPr>
      <p:sp>
        <p:nvSpPr>
          <p:cNvPr id="11" name="Shape 11"/>
          <p:cNvSpPr txBox="1">
            <a:spLocks noGrp="1"/>
          </p:cNvSpPr>
          <p:nvPr>
            <p:ph type="title"/>
          </p:nvPr>
        </p:nvSpPr>
        <p:spPr>
          <a:xfrm>
            <a:off x="304800" y="304800"/>
            <a:ext cx="9550400" cy="914400"/>
          </a:xfrm>
          <a:prstGeom prst="rect">
            <a:avLst/>
          </a:prstGeom>
          <a:noFill/>
          <a:ln>
            <a:noFill/>
          </a:ln>
        </p:spPr>
        <p:txBody>
          <a:bodyPr wrap="square" lIns="91425" tIns="91425" rIns="91425" bIns="91425" anchor="t" anchorCtr="0"/>
          <a:lstStyle>
            <a:lvl1pPr lvl="0">
              <a:spcBef>
                <a:spcPts val="0"/>
              </a:spcBef>
              <a:buSzPct val="99224"/>
              <a:defRPr sz="4266"/>
            </a:lvl1pPr>
            <a:lvl2pPr lvl="1">
              <a:spcBef>
                <a:spcPts val="0"/>
              </a:spcBef>
              <a:buSzPct val="99224"/>
              <a:defRPr sz="4266"/>
            </a:lvl2pPr>
            <a:lvl3pPr lvl="2">
              <a:spcBef>
                <a:spcPts val="0"/>
              </a:spcBef>
              <a:buSzPct val="99224"/>
              <a:defRPr sz="4266"/>
            </a:lvl3pPr>
            <a:lvl4pPr lvl="3">
              <a:spcBef>
                <a:spcPts val="0"/>
              </a:spcBef>
              <a:buSzPct val="99224"/>
              <a:defRPr sz="4266"/>
            </a:lvl4pPr>
            <a:lvl5pPr lvl="4">
              <a:spcBef>
                <a:spcPts val="0"/>
              </a:spcBef>
              <a:buSzPct val="99224"/>
              <a:defRPr sz="4266"/>
            </a:lvl5pPr>
            <a:lvl6pPr lvl="5">
              <a:spcBef>
                <a:spcPts val="0"/>
              </a:spcBef>
              <a:buSzPct val="99224"/>
              <a:defRPr sz="4266"/>
            </a:lvl6pPr>
            <a:lvl7pPr lvl="6">
              <a:spcBef>
                <a:spcPts val="0"/>
              </a:spcBef>
              <a:buSzPct val="99224"/>
              <a:defRPr sz="4266"/>
            </a:lvl7pPr>
            <a:lvl8pPr lvl="7">
              <a:spcBef>
                <a:spcPts val="0"/>
              </a:spcBef>
              <a:buSzPct val="99224"/>
              <a:defRPr sz="4266"/>
            </a:lvl8pPr>
            <a:lvl9pPr lvl="8">
              <a:spcBef>
                <a:spcPts val="0"/>
              </a:spcBef>
              <a:buSzPct val="99224"/>
              <a:defRPr sz="4266"/>
            </a:lvl9pPr>
          </a:lstStyle>
          <a:p>
            <a:endParaRPr/>
          </a:p>
        </p:txBody>
      </p:sp>
      <p:sp>
        <p:nvSpPr>
          <p:cNvPr id="12" name="Shape 12"/>
          <p:cNvSpPr txBox="1">
            <a:spLocks noGrp="1"/>
          </p:cNvSpPr>
          <p:nvPr>
            <p:ph type="body" idx="1"/>
          </p:nvPr>
        </p:nvSpPr>
        <p:spPr>
          <a:xfrm>
            <a:off x="304800" y="1828800"/>
            <a:ext cx="9550400" cy="5486400"/>
          </a:xfrm>
          <a:prstGeom prst="rect">
            <a:avLst/>
          </a:prstGeom>
          <a:noFill/>
          <a:ln>
            <a:noFill/>
          </a:ln>
        </p:spPr>
        <p:txBody>
          <a:bodyPr wrap="square" lIns="91425" tIns="91425" rIns="91425" bIns="91425" anchor="t" anchorCtr="0"/>
          <a:lstStyle>
            <a:lvl1pPr lvl="0">
              <a:spcBef>
                <a:spcPts val="0"/>
              </a:spcBef>
              <a:buSzPct val="98765"/>
              <a:buChar char="●"/>
              <a:defRPr sz="2666"/>
            </a:lvl1pPr>
            <a:lvl2pPr lvl="1">
              <a:spcBef>
                <a:spcPts val="0"/>
              </a:spcBef>
              <a:buSzPct val="98765"/>
              <a:buChar char="○"/>
              <a:defRPr sz="2666"/>
            </a:lvl2pPr>
            <a:lvl3pPr lvl="2">
              <a:spcBef>
                <a:spcPts val="0"/>
              </a:spcBef>
              <a:buSzPct val="98765"/>
              <a:buChar char="■"/>
              <a:defRPr sz="2666"/>
            </a:lvl3pPr>
            <a:lvl4pPr lvl="3">
              <a:spcBef>
                <a:spcPts val="0"/>
              </a:spcBef>
              <a:buSzPct val="98765"/>
              <a:buChar char="●"/>
              <a:defRPr sz="2666"/>
            </a:lvl4pPr>
            <a:lvl5pPr lvl="4">
              <a:spcBef>
                <a:spcPts val="0"/>
              </a:spcBef>
              <a:buSzPct val="98765"/>
              <a:buChar char="○"/>
              <a:defRPr sz="2666"/>
            </a:lvl5pPr>
            <a:lvl6pPr lvl="5">
              <a:spcBef>
                <a:spcPts val="0"/>
              </a:spcBef>
              <a:buSzPct val="98765"/>
              <a:buChar char="■"/>
              <a:defRPr sz="2666"/>
            </a:lvl6pPr>
            <a:lvl7pPr lvl="6">
              <a:spcBef>
                <a:spcPts val="0"/>
              </a:spcBef>
              <a:buSzPct val="98765"/>
              <a:buChar char="●"/>
              <a:defRPr sz="2666"/>
            </a:lvl7pPr>
            <a:lvl8pPr lvl="7">
              <a:spcBef>
                <a:spcPts val="0"/>
              </a:spcBef>
              <a:buSzPct val="98765"/>
              <a:buChar char="○"/>
              <a:defRPr sz="2666"/>
            </a:lvl8pPr>
            <a:lvl9pPr lvl="8">
              <a:spcBef>
                <a:spcPts val="0"/>
              </a:spcBef>
              <a:buSzPct val="98765"/>
              <a:buChar char="■"/>
              <a:defRPr sz="2666"/>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04800" y="304800"/>
            <a:ext cx="9550400" cy="914400"/>
          </a:xfrm>
          <a:prstGeom prst="rect">
            <a:avLst/>
          </a:prstGeom>
          <a:noFill/>
          <a:ln>
            <a:noFill/>
          </a:ln>
        </p:spPr>
        <p:txBody>
          <a:bodyPr wrap="square" lIns="91425" tIns="91425" rIns="91425" bIns="91425" anchor="t" anchorCtr="0"/>
          <a:lstStyle>
            <a:lvl1pPr lvl="0">
              <a:spcBef>
                <a:spcPts val="0"/>
              </a:spcBef>
              <a:buSzPct val="99224"/>
              <a:defRPr sz="4266"/>
            </a:lvl1pPr>
            <a:lvl2pPr lvl="1">
              <a:spcBef>
                <a:spcPts val="0"/>
              </a:spcBef>
              <a:buSzPct val="99224"/>
              <a:defRPr sz="4266"/>
            </a:lvl2pPr>
            <a:lvl3pPr lvl="2">
              <a:spcBef>
                <a:spcPts val="0"/>
              </a:spcBef>
              <a:buSzPct val="99224"/>
              <a:defRPr sz="4266"/>
            </a:lvl3pPr>
            <a:lvl4pPr lvl="3">
              <a:spcBef>
                <a:spcPts val="0"/>
              </a:spcBef>
              <a:buSzPct val="99224"/>
              <a:defRPr sz="4266"/>
            </a:lvl4pPr>
            <a:lvl5pPr lvl="4">
              <a:spcBef>
                <a:spcPts val="0"/>
              </a:spcBef>
              <a:buSzPct val="99224"/>
              <a:defRPr sz="4266"/>
            </a:lvl5pPr>
            <a:lvl6pPr lvl="5">
              <a:spcBef>
                <a:spcPts val="0"/>
              </a:spcBef>
              <a:buSzPct val="99224"/>
              <a:defRPr sz="4266"/>
            </a:lvl6pPr>
            <a:lvl7pPr lvl="6">
              <a:spcBef>
                <a:spcPts val="0"/>
              </a:spcBef>
              <a:buSzPct val="99224"/>
              <a:defRPr sz="4266"/>
            </a:lvl7pPr>
            <a:lvl8pPr lvl="7">
              <a:spcBef>
                <a:spcPts val="0"/>
              </a:spcBef>
              <a:buSzPct val="99224"/>
              <a:defRPr sz="4266"/>
            </a:lvl8pPr>
            <a:lvl9pPr lvl="8">
              <a:spcBef>
                <a:spcPts val="0"/>
              </a:spcBef>
              <a:buSzPct val="99224"/>
              <a:defRPr sz="4266"/>
            </a:lvl9pPr>
          </a:lstStyle>
          <a:p>
            <a:endParaRPr/>
          </a:p>
        </p:txBody>
      </p:sp>
      <p:sp>
        <p:nvSpPr>
          <p:cNvPr id="15" name="Shape 15"/>
          <p:cNvSpPr txBox="1">
            <a:spLocks noGrp="1"/>
          </p:cNvSpPr>
          <p:nvPr>
            <p:ph type="body" idx="1"/>
          </p:nvPr>
        </p:nvSpPr>
        <p:spPr>
          <a:xfrm>
            <a:off x="304800" y="1828800"/>
            <a:ext cx="4470400" cy="5486400"/>
          </a:xfrm>
          <a:prstGeom prst="rect">
            <a:avLst/>
          </a:prstGeom>
          <a:noFill/>
          <a:ln>
            <a:noFill/>
          </a:ln>
        </p:spPr>
        <p:txBody>
          <a:bodyPr wrap="square" lIns="91425" tIns="91425" rIns="91425" bIns="91425" anchor="t" anchorCtr="0"/>
          <a:lstStyle>
            <a:lvl1pPr lvl="0">
              <a:spcBef>
                <a:spcPts val="0"/>
              </a:spcBef>
              <a:buSzPct val="98765"/>
              <a:buChar char="●"/>
              <a:defRPr sz="2666"/>
            </a:lvl1pPr>
            <a:lvl2pPr lvl="1">
              <a:spcBef>
                <a:spcPts val="0"/>
              </a:spcBef>
              <a:buSzPct val="98765"/>
              <a:buChar char="○"/>
              <a:defRPr sz="2666"/>
            </a:lvl2pPr>
            <a:lvl3pPr lvl="2">
              <a:spcBef>
                <a:spcPts val="0"/>
              </a:spcBef>
              <a:buSzPct val="98765"/>
              <a:buChar char="■"/>
              <a:defRPr sz="2666"/>
            </a:lvl3pPr>
            <a:lvl4pPr lvl="3">
              <a:spcBef>
                <a:spcPts val="0"/>
              </a:spcBef>
              <a:buSzPct val="98765"/>
              <a:buChar char="●"/>
              <a:defRPr sz="2666"/>
            </a:lvl4pPr>
            <a:lvl5pPr lvl="4">
              <a:spcBef>
                <a:spcPts val="0"/>
              </a:spcBef>
              <a:buSzPct val="98765"/>
              <a:buChar char="○"/>
              <a:defRPr sz="2666"/>
            </a:lvl5pPr>
            <a:lvl6pPr lvl="5">
              <a:spcBef>
                <a:spcPts val="0"/>
              </a:spcBef>
              <a:buSzPct val="98765"/>
              <a:buChar char="■"/>
              <a:defRPr sz="2666"/>
            </a:lvl6pPr>
            <a:lvl7pPr lvl="6">
              <a:spcBef>
                <a:spcPts val="0"/>
              </a:spcBef>
              <a:buSzPct val="98765"/>
              <a:buChar char="●"/>
              <a:defRPr sz="2666"/>
            </a:lvl7pPr>
            <a:lvl8pPr lvl="7">
              <a:spcBef>
                <a:spcPts val="0"/>
              </a:spcBef>
              <a:buSzPct val="98765"/>
              <a:buChar char="○"/>
              <a:defRPr sz="2666"/>
            </a:lvl8pPr>
            <a:lvl9pPr lvl="8">
              <a:spcBef>
                <a:spcPts val="0"/>
              </a:spcBef>
              <a:buSzPct val="98765"/>
              <a:buChar char="■"/>
              <a:defRPr sz="2666"/>
            </a:lvl9pPr>
          </a:lstStyle>
          <a:p>
            <a:endParaRPr/>
          </a:p>
        </p:txBody>
      </p:sp>
      <p:sp>
        <p:nvSpPr>
          <p:cNvPr id="16" name="Shape 16"/>
          <p:cNvSpPr txBox="1">
            <a:spLocks noGrp="1"/>
          </p:cNvSpPr>
          <p:nvPr>
            <p:ph type="body" idx="2"/>
          </p:nvPr>
        </p:nvSpPr>
        <p:spPr>
          <a:xfrm>
            <a:off x="5384800" y="1828800"/>
            <a:ext cx="4470400" cy="5486400"/>
          </a:xfrm>
          <a:prstGeom prst="rect">
            <a:avLst/>
          </a:prstGeom>
          <a:noFill/>
          <a:ln>
            <a:noFill/>
          </a:ln>
        </p:spPr>
        <p:txBody>
          <a:bodyPr wrap="square" lIns="91425" tIns="91425" rIns="91425" bIns="91425" anchor="t" anchorCtr="0"/>
          <a:lstStyle>
            <a:lvl1pPr lvl="0">
              <a:spcBef>
                <a:spcPts val="0"/>
              </a:spcBef>
              <a:buSzPct val="98765"/>
              <a:buChar char="●"/>
              <a:defRPr sz="2666"/>
            </a:lvl1pPr>
            <a:lvl2pPr lvl="1">
              <a:spcBef>
                <a:spcPts val="0"/>
              </a:spcBef>
              <a:buSzPct val="98765"/>
              <a:buChar char="○"/>
              <a:defRPr sz="2666"/>
            </a:lvl2pPr>
            <a:lvl3pPr lvl="2">
              <a:spcBef>
                <a:spcPts val="0"/>
              </a:spcBef>
              <a:buSzPct val="98765"/>
              <a:buChar char="■"/>
              <a:defRPr sz="2666"/>
            </a:lvl3pPr>
            <a:lvl4pPr lvl="3">
              <a:spcBef>
                <a:spcPts val="0"/>
              </a:spcBef>
              <a:buSzPct val="98765"/>
              <a:buChar char="●"/>
              <a:defRPr sz="2666"/>
            </a:lvl4pPr>
            <a:lvl5pPr lvl="4">
              <a:spcBef>
                <a:spcPts val="0"/>
              </a:spcBef>
              <a:buSzPct val="98765"/>
              <a:buChar char="○"/>
              <a:defRPr sz="2666"/>
            </a:lvl5pPr>
            <a:lvl6pPr lvl="5">
              <a:spcBef>
                <a:spcPts val="0"/>
              </a:spcBef>
              <a:buSzPct val="98765"/>
              <a:buChar char="■"/>
              <a:defRPr sz="2666"/>
            </a:lvl6pPr>
            <a:lvl7pPr lvl="6">
              <a:spcBef>
                <a:spcPts val="0"/>
              </a:spcBef>
              <a:buSzPct val="98765"/>
              <a:buChar char="●"/>
              <a:defRPr sz="2666"/>
            </a:lvl7pPr>
            <a:lvl8pPr lvl="7">
              <a:spcBef>
                <a:spcPts val="0"/>
              </a:spcBef>
              <a:buSzPct val="98765"/>
              <a:buChar char="○"/>
              <a:defRPr sz="2666"/>
            </a:lvl8pPr>
            <a:lvl9pPr lvl="8">
              <a:spcBef>
                <a:spcPts val="0"/>
              </a:spcBef>
              <a:buSzPct val="98765"/>
              <a:buChar char="■"/>
              <a:defRPr sz="2666"/>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17"/>
        <p:cNvGrpSpPr/>
        <p:nvPr/>
      </p:nvGrpSpPr>
      <p:grpSpPr>
        <a:xfrm>
          <a:off x="0" y="0"/>
          <a:ext cx="0" cy="0"/>
          <a:chOff x="0" y="0"/>
          <a:chExt cx="0" cy="0"/>
        </a:xfrm>
      </p:grpSpPr>
      <p:sp>
        <p:nvSpPr>
          <p:cNvPr id="18" name="Shape 18"/>
          <p:cNvSpPr txBox="1">
            <a:spLocks noGrp="1"/>
          </p:cNvSpPr>
          <p:nvPr>
            <p:ph type="body" idx="1"/>
          </p:nvPr>
        </p:nvSpPr>
        <p:spPr>
          <a:xfrm>
            <a:off x="304800" y="6705600"/>
            <a:ext cx="9550400" cy="609600"/>
          </a:xfrm>
          <a:prstGeom prst="rect">
            <a:avLst/>
          </a:prstGeom>
          <a:noFill/>
          <a:ln>
            <a:noFill/>
          </a:ln>
        </p:spPr>
        <p:txBody>
          <a:bodyPr wrap="square" lIns="91425" tIns="91425" rIns="91425" bIns="91425" anchor="t" anchorCtr="0"/>
          <a:lstStyle>
            <a:lvl1pPr lvl="0" algn="ctr">
              <a:spcBef>
                <a:spcPts val="0"/>
              </a:spcBef>
              <a:buSzPct val="100000"/>
              <a:buChar char="●"/>
              <a:defRPr sz="3200"/>
            </a:lvl1pPr>
            <a:lvl2pPr lvl="1" algn="ctr">
              <a:spcBef>
                <a:spcPts val="0"/>
              </a:spcBef>
              <a:buSzPct val="100000"/>
              <a:buChar char="○"/>
              <a:defRPr sz="3200"/>
            </a:lvl2pPr>
            <a:lvl3pPr lvl="2" algn="ctr">
              <a:spcBef>
                <a:spcPts val="0"/>
              </a:spcBef>
              <a:buSzPct val="100000"/>
              <a:buChar char="■"/>
              <a:defRPr sz="3200"/>
            </a:lvl3pPr>
            <a:lvl4pPr lvl="3" algn="ctr">
              <a:spcBef>
                <a:spcPts val="0"/>
              </a:spcBef>
              <a:buSzPct val="100000"/>
              <a:buChar char="●"/>
              <a:defRPr sz="3200"/>
            </a:lvl4pPr>
            <a:lvl5pPr lvl="4" algn="ctr">
              <a:spcBef>
                <a:spcPts val="0"/>
              </a:spcBef>
              <a:buSzPct val="100000"/>
              <a:buChar char="○"/>
              <a:defRPr sz="3200"/>
            </a:lvl5pPr>
            <a:lvl6pPr lvl="5" algn="ctr">
              <a:spcBef>
                <a:spcPts val="0"/>
              </a:spcBef>
              <a:buSzPct val="100000"/>
              <a:buChar char="■"/>
              <a:defRPr sz="3200"/>
            </a:lvl6pPr>
            <a:lvl7pPr lvl="6" algn="ctr">
              <a:spcBef>
                <a:spcPts val="0"/>
              </a:spcBef>
              <a:buSzPct val="100000"/>
              <a:buChar char="●"/>
              <a:defRPr sz="3200"/>
            </a:lvl7pPr>
            <a:lvl8pPr lvl="7" algn="ctr">
              <a:spcBef>
                <a:spcPts val="0"/>
              </a:spcBef>
              <a:buSzPct val="100000"/>
              <a:buChar char="○"/>
              <a:defRPr sz="3200"/>
            </a:lvl8pPr>
            <a:lvl9pPr lvl="8" algn="ctr">
              <a:spcBef>
                <a:spcPts val="0"/>
              </a:spcBef>
              <a:buSzPct val="100000"/>
              <a:buChar char="■"/>
              <a:defRPr sz="32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2"/>
        <p:cNvGrpSpPr/>
        <p:nvPr/>
      </p:nvGrpSpPr>
      <p:grpSpPr>
        <a:xfrm>
          <a:off x="0" y="0"/>
          <a:ext cx="0" cy="0"/>
          <a:chOff x="0" y="0"/>
          <a:chExt cx="0" cy="0"/>
        </a:xfrm>
      </p:grpSpPr>
      <p:sp>
        <p:nvSpPr>
          <p:cNvPr id="23" name="Shape 23"/>
          <p:cNvSpPr txBox="1">
            <a:spLocks noGrp="1"/>
          </p:cNvSpPr>
          <p:nvPr>
            <p:ph type="ctrTitle"/>
          </p:nvPr>
        </p:nvSpPr>
        <p:spPr>
          <a:xfrm>
            <a:off x="3991675" y="3702400"/>
            <a:ext cx="5909375" cy="2512125"/>
          </a:xfrm>
          <a:prstGeom prst="rect">
            <a:avLst/>
          </a:prstGeom>
          <a:noFill/>
          <a:ln>
            <a:noFill/>
          </a:ln>
        </p:spPr>
        <p:txBody>
          <a:bodyPr wrap="square" lIns="38100" tIns="38100" rIns="38100" bIns="38100" anchor="b" anchorCtr="0">
            <a:noAutofit/>
          </a:bodyPr>
          <a:lstStyle/>
          <a:p>
            <a:pPr marL="0" marR="0" lvl="0" indent="0" algn="ctr">
              <a:lnSpc>
                <a:spcPct val="119921"/>
              </a:lnSpc>
              <a:spcBef>
                <a:spcPts val="0"/>
              </a:spcBef>
              <a:spcAft>
                <a:spcPts val="0"/>
              </a:spcAft>
              <a:buNone/>
            </a:pPr>
            <a:r>
              <a:rPr lang="en-US" sz="3555" b="1" dirty="0">
                <a:solidFill>
                  <a:srgbClr val="003366"/>
                </a:solidFill>
                <a:latin typeface="Arial"/>
                <a:ea typeface="Arial"/>
                <a:cs typeface="Arial"/>
                <a:sym typeface="Arial"/>
              </a:rPr>
              <a:t/>
            </a:r>
            <a:br>
              <a:rPr lang="en-US" sz="3555" b="1" dirty="0">
                <a:solidFill>
                  <a:srgbClr val="003366"/>
                </a:solidFill>
                <a:latin typeface="Arial"/>
                <a:ea typeface="Arial"/>
                <a:cs typeface="Arial"/>
                <a:sym typeface="Arial"/>
              </a:rPr>
            </a:br>
            <a:r>
              <a:rPr lang="en-US" sz="3555" b="1" dirty="0">
                <a:solidFill>
                  <a:srgbClr val="003366"/>
                </a:solidFill>
                <a:latin typeface="Arial"/>
                <a:ea typeface="Arial"/>
                <a:cs typeface="Arial"/>
                <a:sym typeface="Arial"/>
              </a:rPr>
              <a:t>INTRODUCCION A LA INGENIERIA AGROINDUSTRIAL</a:t>
            </a:r>
          </a:p>
        </p:txBody>
      </p:sp>
      <p:sp>
        <p:nvSpPr>
          <p:cNvPr id="24" name="Shape 24"/>
          <p:cNvSpPr txBox="1"/>
          <p:nvPr/>
        </p:nvSpPr>
        <p:spPr>
          <a:xfrm>
            <a:off x="896050" y="1718025"/>
            <a:ext cx="8911500" cy="958125"/>
          </a:xfrm>
          <a:prstGeom prst="rect">
            <a:avLst/>
          </a:prstGeom>
          <a:noFill/>
          <a:ln>
            <a:noFill/>
          </a:ln>
        </p:spPr>
        <p:txBody>
          <a:bodyPr wrap="square" lIns="38100" tIns="38100" rIns="38100" bIns="38100" anchor="t" anchorCtr="0">
            <a:noAutofit/>
          </a:bodyPr>
          <a:lstStyle/>
          <a:p>
            <a:pPr marL="0" marR="0" lvl="0" indent="0" algn="ctr">
              <a:lnSpc>
                <a:spcPct val="120089"/>
              </a:lnSpc>
              <a:spcBef>
                <a:spcPts val="0"/>
              </a:spcBef>
              <a:spcAft>
                <a:spcPts val="0"/>
              </a:spcAft>
              <a:buNone/>
            </a:pPr>
            <a:r>
              <a:rPr lang="en-US" sz="3111" dirty="0">
                <a:solidFill>
                  <a:srgbClr val="000000"/>
                </a:solidFill>
                <a:latin typeface="Arial"/>
                <a:ea typeface="Arial"/>
                <a:cs typeface="Arial"/>
                <a:sym typeface="Arial"/>
              </a:rPr>
              <a:t>UNIVERSIDAD NACIONAL DE </a:t>
            </a:r>
            <a:r>
              <a:rPr lang="en-US" sz="3111" dirty="0" smtClean="0"/>
              <a:t>CHIMBORAZO</a:t>
            </a:r>
            <a:endParaRPr lang="en-US" sz="3111" dirty="0">
              <a:solidFill>
                <a:srgbClr val="000000"/>
              </a:solidFill>
              <a:latin typeface="Arial"/>
              <a:ea typeface="Arial"/>
              <a:cs typeface="Arial"/>
              <a:sym typeface="Arial"/>
            </a:endParaRPr>
          </a:p>
        </p:txBody>
      </p:sp>
      <p:sp>
        <p:nvSpPr>
          <p:cNvPr id="25" name="Shape 25"/>
          <p:cNvSpPr txBox="1"/>
          <p:nvPr/>
        </p:nvSpPr>
        <p:spPr>
          <a:xfrm>
            <a:off x="3381375" y="6559900"/>
            <a:ext cx="6752500" cy="1444975"/>
          </a:xfrm>
          <a:prstGeom prst="rect">
            <a:avLst/>
          </a:prstGeom>
          <a:noFill/>
          <a:ln>
            <a:noFill/>
          </a:ln>
        </p:spPr>
        <p:txBody>
          <a:bodyPr wrap="square" lIns="38100" tIns="38100" rIns="38100" bIns="38100" anchor="t" anchorCtr="0">
            <a:noAutofit/>
          </a:bodyPr>
          <a:lstStyle/>
          <a:p>
            <a:pPr marL="0" marR="0" lvl="0" indent="0" algn="ctr">
              <a:lnSpc>
                <a:spcPct val="120000"/>
              </a:lnSpc>
              <a:spcBef>
                <a:spcPts val="1000"/>
              </a:spcBef>
              <a:spcAft>
                <a:spcPts val="0"/>
              </a:spcAft>
              <a:buNone/>
            </a:pPr>
            <a:endParaRPr sz="2222" dirty="0">
              <a:solidFill>
                <a:srgbClr val="000000"/>
              </a:solidFill>
              <a:latin typeface="Arial"/>
              <a:ea typeface="Arial"/>
              <a:cs typeface="Arial"/>
              <a:sym typeface="Arial"/>
            </a:endParaRPr>
          </a:p>
        </p:txBody>
      </p:sp>
      <p:pic>
        <p:nvPicPr>
          <p:cNvPr id="26" name="Shape 26"/>
          <p:cNvPicPr preferRelativeResize="0"/>
          <p:nvPr/>
        </p:nvPicPr>
        <p:blipFill>
          <a:blip r:embed="rId4">
            <a:alphaModFix/>
          </a:blip>
          <a:stretch>
            <a:fillRect/>
          </a:stretch>
        </p:blipFill>
        <p:spPr>
          <a:xfrm>
            <a:off x="232825" y="3810000"/>
            <a:ext cx="3862900" cy="2539975"/>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8"/>
        <p:cNvGrpSpPr/>
        <p:nvPr/>
      </p:nvGrpSpPr>
      <p:grpSpPr>
        <a:xfrm>
          <a:off x="0" y="0"/>
          <a:ext cx="0" cy="0"/>
          <a:chOff x="0" y="0"/>
          <a:chExt cx="0" cy="0"/>
        </a:xfrm>
      </p:grpSpPr>
      <p:sp>
        <p:nvSpPr>
          <p:cNvPr id="99" name="Shape 99"/>
          <p:cNvSpPr txBox="1"/>
          <p:nvPr/>
        </p:nvSpPr>
        <p:spPr>
          <a:xfrm>
            <a:off x="702025" y="606775"/>
            <a:ext cx="9151400" cy="1101000"/>
          </a:xfrm>
          <a:prstGeom prst="rect">
            <a:avLst/>
          </a:prstGeom>
          <a:noFill/>
          <a:ln>
            <a:noFill/>
          </a:ln>
        </p:spPr>
        <p:txBody>
          <a:bodyPr wrap="square" lIns="38100" tIns="38100" rIns="38100" bIns="38100" anchor="ctr" anchorCtr="0">
            <a:noAutofit/>
          </a:bodyPr>
          <a:lstStyle/>
          <a:p>
            <a:pPr marL="0" marR="0" lvl="0" indent="0" algn="ctr">
              <a:lnSpc>
                <a:spcPct val="119921"/>
              </a:lnSpc>
              <a:spcBef>
                <a:spcPts val="0"/>
              </a:spcBef>
              <a:spcAft>
                <a:spcPts val="0"/>
              </a:spcAft>
              <a:buNone/>
            </a:pPr>
            <a:r>
              <a:rPr lang="en-US" sz="3555">
                <a:solidFill>
                  <a:srgbClr val="003366"/>
                </a:solidFill>
                <a:latin typeface="Arial"/>
                <a:ea typeface="Arial"/>
                <a:cs typeface="Arial"/>
                <a:sym typeface="Arial"/>
              </a:rPr>
              <a:t>Mercados</a:t>
            </a:r>
          </a:p>
        </p:txBody>
      </p:sp>
      <p:sp>
        <p:nvSpPr>
          <p:cNvPr id="100" name="Shape 100"/>
          <p:cNvSpPr txBox="1"/>
          <p:nvPr/>
        </p:nvSpPr>
        <p:spPr>
          <a:xfrm>
            <a:off x="1190625" y="2035525"/>
            <a:ext cx="8648700" cy="5018600"/>
          </a:xfrm>
          <a:prstGeom prst="rect">
            <a:avLst/>
          </a:prstGeom>
          <a:noFill/>
          <a:ln>
            <a:noFill/>
          </a:ln>
        </p:spPr>
        <p:txBody>
          <a:bodyPr wrap="square" lIns="38100" tIns="38100" rIns="38100" bIns="38100" anchor="t" anchorCtr="0">
            <a:noAutofit/>
          </a:bodyPr>
          <a:lstStyle/>
          <a:p>
            <a:pPr marL="0" marR="0" lvl="0" indent="0" algn="l">
              <a:lnSpc>
                <a:spcPct val="119791"/>
              </a:lnSpc>
              <a:spcBef>
                <a:spcPts val="0"/>
              </a:spcBef>
              <a:spcAft>
                <a:spcPts val="0"/>
              </a:spcAft>
              <a:buNone/>
            </a:pPr>
            <a:endParaRPr sz="2666">
              <a:solidFill>
                <a:srgbClr val="000000"/>
              </a:solidFill>
              <a:latin typeface="Arial"/>
              <a:ea typeface="Arial"/>
              <a:cs typeface="Arial"/>
              <a:sym typeface="Arial"/>
            </a:endParaRPr>
          </a:p>
          <a:p>
            <a:pPr marL="0" marR="0" lvl="0" indent="0" algn="l">
              <a:lnSpc>
                <a:spcPct val="119791"/>
              </a:lnSpc>
              <a:spcBef>
                <a:spcPts val="0"/>
              </a:spcBef>
              <a:spcAft>
                <a:spcPts val="0"/>
              </a:spcAft>
              <a:buNone/>
            </a:pPr>
            <a:endParaRPr sz="2666">
              <a:solidFill>
                <a:srgbClr val="000000"/>
              </a:solidFill>
              <a:latin typeface="Arial"/>
              <a:ea typeface="Arial"/>
              <a:cs typeface="Arial"/>
              <a:sym typeface="Arial"/>
            </a:endParaRPr>
          </a:p>
          <a:p>
            <a:pPr marL="0" marR="0" lvl="0" indent="0" algn="l">
              <a:lnSpc>
                <a:spcPct val="119791"/>
              </a:lnSpc>
              <a:spcBef>
                <a:spcPts val="0"/>
              </a:spcBef>
              <a:spcAft>
                <a:spcPts val="0"/>
              </a:spcAft>
              <a:buNone/>
            </a:pPr>
            <a:endParaRPr sz="2666">
              <a:solidFill>
                <a:srgbClr val="000000"/>
              </a:solidFill>
              <a:latin typeface="Arial"/>
              <a:ea typeface="Arial"/>
              <a:cs typeface="Arial"/>
              <a:sym typeface="Arial"/>
            </a:endParaRPr>
          </a:p>
          <a:p>
            <a:pPr marL="0" marR="0" lvl="0" indent="0" algn="l">
              <a:lnSpc>
                <a:spcPct val="119791"/>
              </a:lnSpc>
              <a:spcBef>
                <a:spcPts val="0"/>
              </a:spcBef>
              <a:spcAft>
                <a:spcPts val="0"/>
              </a:spcAft>
              <a:buNone/>
            </a:pPr>
            <a:endParaRPr sz="2666">
              <a:solidFill>
                <a:srgbClr val="000000"/>
              </a:solidFill>
              <a:latin typeface="Arial"/>
              <a:ea typeface="Arial"/>
              <a:cs typeface="Arial"/>
              <a:sym typeface="Arial"/>
            </a:endParaRPr>
          </a:p>
          <a:p>
            <a:pPr marL="0" marR="0" lvl="0" indent="0" algn="l">
              <a:lnSpc>
                <a:spcPct val="119642"/>
              </a:lnSpc>
              <a:spcBef>
                <a:spcPts val="0"/>
              </a:spcBef>
              <a:spcAft>
                <a:spcPts val="0"/>
              </a:spcAft>
              <a:buNone/>
            </a:pPr>
            <a:endParaRPr sz="1555">
              <a:solidFill>
                <a:srgbClr val="000000"/>
              </a:solidFill>
              <a:latin typeface="Arial"/>
              <a:ea typeface="Arial"/>
              <a:cs typeface="Arial"/>
              <a:sym typeface="Arial"/>
            </a:endParaRPr>
          </a:p>
          <a:p>
            <a:pPr marL="0" marR="0" lvl="0" indent="0" algn="l">
              <a:lnSpc>
                <a:spcPct val="120089"/>
              </a:lnSpc>
              <a:spcBef>
                <a:spcPts val="1406"/>
              </a:spcBef>
              <a:spcAft>
                <a:spcPts val="0"/>
              </a:spcAft>
              <a:buNone/>
            </a:pPr>
            <a:endParaRPr sz="3111">
              <a:solidFill>
                <a:srgbClr val="000000"/>
              </a:solidFill>
              <a:latin typeface="Arial"/>
              <a:ea typeface="Arial"/>
              <a:cs typeface="Arial"/>
              <a:sym typeface="Arial"/>
            </a:endParaRPr>
          </a:p>
        </p:txBody>
      </p:sp>
      <p:sp>
        <p:nvSpPr>
          <p:cNvPr id="101" name="Shape 101"/>
          <p:cNvSpPr txBox="1"/>
          <p:nvPr/>
        </p:nvSpPr>
        <p:spPr>
          <a:xfrm>
            <a:off x="896050" y="2035525"/>
            <a:ext cx="8682200" cy="4214275"/>
          </a:xfrm>
          <a:prstGeom prst="rect">
            <a:avLst/>
          </a:prstGeom>
          <a:noFill/>
          <a:ln>
            <a:noFill/>
          </a:ln>
        </p:spPr>
        <p:txBody>
          <a:bodyPr wrap="square" lIns="38100" tIns="38100" rIns="38100" bIns="38100" anchor="t" anchorCtr="0">
            <a:noAutofit/>
          </a:bodyPr>
          <a:lstStyle/>
          <a:p>
            <a:pPr marL="0" marR="0" lvl="0" indent="0" algn="l">
              <a:lnSpc>
                <a:spcPct val="119886"/>
              </a:lnSpc>
              <a:spcBef>
                <a:spcPts val="0"/>
              </a:spcBef>
              <a:spcAft>
                <a:spcPts val="0"/>
              </a:spcAft>
              <a:buNone/>
            </a:pPr>
            <a:r>
              <a:rPr lang="en-US" sz="2444">
                <a:solidFill>
                  <a:srgbClr val="000000"/>
                </a:solidFill>
                <a:latin typeface="Arial"/>
                <a:ea typeface="Arial"/>
                <a:cs typeface="Arial"/>
                <a:sym typeface="Arial"/>
              </a:rPr>
              <a:t>Productos con potencialidad en los mercados internacionales son aquellos en los que el país tiene ventajas comparativas, tales como productos en base a fibra de alpaca, procesados de quinua y procesados de papa en la sierra, o productos derivados de la madera. </a:t>
            </a:r>
          </a:p>
          <a:p>
            <a:pPr marL="0" marR="0" lvl="0" indent="0" algn="l">
              <a:lnSpc>
                <a:spcPct val="119886"/>
              </a:lnSpc>
              <a:spcBef>
                <a:spcPts val="0"/>
              </a:spcBef>
              <a:spcAft>
                <a:spcPts val="0"/>
              </a:spcAft>
              <a:buNone/>
            </a:pPr>
            <a:r>
              <a:rPr lang="en-US" sz="2444">
                <a:solidFill>
                  <a:srgbClr val="000000"/>
                </a:solidFill>
                <a:latin typeface="Arial"/>
                <a:ea typeface="Arial"/>
                <a:cs typeface="Arial"/>
                <a:sym typeface="Arial"/>
              </a:rPr>
              <a:t>Sin embargo el abastecimiento de estos mercados exige mayores niveles de calidad, mayores volúmenes de venta, regularidad de la oferta, actualización del diseño, características del envase o empaque y condiciones de conservación.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5"/>
        <p:cNvGrpSpPr/>
        <p:nvPr/>
      </p:nvGrpSpPr>
      <p:grpSpPr>
        <a:xfrm>
          <a:off x="0" y="0"/>
          <a:ext cx="0" cy="0"/>
          <a:chOff x="0" y="0"/>
          <a:chExt cx="0" cy="0"/>
        </a:xfrm>
      </p:grpSpPr>
      <p:sp>
        <p:nvSpPr>
          <p:cNvPr id="106" name="Shape 106"/>
          <p:cNvSpPr txBox="1"/>
          <p:nvPr/>
        </p:nvSpPr>
        <p:spPr>
          <a:xfrm>
            <a:off x="702025" y="606775"/>
            <a:ext cx="9151400" cy="1101000"/>
          </a:xfrm>
          <a:prstGeom prst="rect">
            <a:avLst/>
          </a:prstGeom>
          <a:noFill/>
          <a:ln>
            <a:noFill/>
          </a:ln>
        </p:spPr>
        <p:txBody>
          <a:bodyPr wrap="square" lIns="38100" tIns="38100" rIns="38100" bIns="38100" anchor="ctr" anchorCtr="0">
            <a:noAutofit/>
          </a:bodyPr>
          <a:lstStyle/>
          <a:p>
            <a:pPr marL="0" marR="0" lvl="0" indent="0" algn="ctr">
              <a:lnSpc>
                <a:spcPct val="119921"/>
              </a:lnSpc>
              <a:spcBef>
                <a:spcPts val="0"/>
              </a:spcBef>
              <a:spcAft>
                <a:spcPts val="0"/>
              </a:spcAft>
              <a:buNone/>
            </a:pPr>
            <a:r>
              <a:rPr lang="en-US" sz="3555">
                <a:solidFill>
                  <a:srgbClr val="003366"/>
                </a:solidFill>
                <a:latin typeface="Arial"/>
                <a:ea typeface="Arial"/>
                <a:cs typeface="Arial"/>
                <a:sym typeface="Arial"/>
              </a:rPr>
              <a:t>Mercados</a:t>
            </a:r>
          </a:p>
        </p:txBody>
      </p:sp>
      <p:sp>
        <p:nvSpPr>
          <p:cNvPr id="107" name="Shape 107"/>
          <p:cNvSpPr txBox="1"/>
          <p:nvPr/>
        </p:nvSpPr>
        <p:spPr>
          <a:xfrm>
            <a:off x="1190625" y="2035525"/>
            <a:ext cx="8648700" cy="5018600"/>
          </a:xfrm>
          <a:prstGeom prst="rect">
            <a:avLst/>
          </a:prstGeom>
          <a:noFill/>
          <a:ln>
            <a:noFill/>
          </a:ln>
        </p:spPr>
        <p:txBody>
          <a:bodyPr wrap="square" lIns="38100" tIns="38100" rIns="38100" bIns="38100" anchor="t" anchorCtr="0">
            <a:noAutofit/>
          </a:bodyPr>
          <a:lstStyle/>
          <a:p>
            <a:pPr marL="0" marR="0" lvl="0" indent="0" algn="l">
              <a:lnSpc>
                <a:spcPct val="119791"/>
              </a:lnSpc>
              <a:spcBef>
                <a:spcPts val="0"/>
              </a:spcBef>
              <a:spcAft>
                <a:spcPts val="0"/>
              </a:spcAft>
              <a:buNone/>
            </a:pPr>
            <a:endParaRPr sz="2666">
              <a:solidFill>
                <a:srgbClr val="000000"/>
              </a:solidFill>
              <a:latin typeface="Arial"/>
              <a:ea typeface="Arial"/>
              <a:cs typeface="Arial"/>
              <a:sym typeface="Arial"/>
            </a:endParaRPr>
          </a:p>
          <a:p>
            <a:pPr marL="0" marR="0" lvl="0" indent="0" algn="l">
              <a:lnSpc>
                <a:spcPct val="119791"/>
              </a:lnSpc>
              <a:spcBef>
                <a:spcPts val="0"/>
              </a:spcBef>
              <a:spcAft>
                <a:spcPts val="0"/>
              </a:spcAft>
              <a:buNone/>
            </a:pPr>
            <a:endParaRPr sz="2666">
              <a:solidFill>
                <a:srgbClr val="000000"/>
              </a:solidFill>
              <a:latin typeface="Arial"/>
              <a:ea typeface="Arial"/>
              <a:cs typeface="Arial"/>
              <a:sym typeface="Arial"/>
            </a:endParaRPr>
          </a:p>
          <a:p>
            <a:pPr marL="0" marR="0" lvl="0" indent="0" algn="l">
              <a:lnSpc>
                <a:spcPct val="119791"/>
              </a:lnSpc>
              <a:spcBef>
                <a:spcPts val="0"/>
              </a:spcBef>
              <a:spcAft>
                <a:spcPts val="0"/>
              </a:spcAft>
              <a:buNone/>
            </a:pPr>
            <a:endParaRPr sz="2666">
              <a:solidFill>
                <a:srgbClr val="000000"/>
              </a:solidFill>
              <a:latin typeface="Arial"/>
              <a:ea typeface="Arial"/>
              <a:cs typeface="Arial"/>
              <a:sym typeface="Arial"/>
            </a:endParaRPr>
          </a:p>
          <a:p>
            <a:pPr marL="0" marR="0" lvl="0" indent="0" algn="l">
              <a:lnSpc>
                <a:spcPct val="119791"/>
              </a:lnSpc>
              <a:spcBef>
                <a:spcPts val="0"/>
              </a:spcBef>
              <a:spcAft>
                <a:spcPts val="0"/>
              </a:spcAft>
              <a:buNone/>
            </a:pPr>
            <a:endParaRPr sz="2666">
              <a:solidFill>
                <a:srgbClr val="000000"/>
              </a:solidFill>
              <a:latin typeface="Arial"/>
              <a:ea typeface="Arial"/>
              <a:cs typeface="Arial"/>
              <a:sym typeface="Arial"/>
            </a:endParaRPr>
          </a:p>
          <a:p>
            <a:pPr marL="0" marR="0" lvl="0" indent="0" algn="l">
              <a:lnSpc>
                <a:spcPct val="119642"/>
              </a:lnSpc>
              <a:spcBef>
                <a:spcPts val="0"/>
              </a:spcBef>
              <a:spcAft>
                <a:spcPts val="0"/>
              </a:spcAft>
              <a:buNone/>
            </a:pPr>
            <a:endParaRPr sz="1555">
              <a:solidFill>
                <a:srgbClr val="000000"/>
              </a:solidFill>
              <a:latin typeface="Arial"/>
              <a:ea typeface="Arial"/>
              <a:cs typeface="Arial"/>
              <a:sym typeface="Arial"/>
            </a:endParaRPr>
          </a:p>
          <a:p>
            <a:pPr marL="0" marR="0" lvl="0" indent="0" algn="l">
              <a:lnSpc>
                <a:spcPct val="120089"/>
              </a:lnSpc>
              <a:spcBef>
                <a:spcPts val="1406"/>
              </a:spcBef>
              <a:spcAft>
                <a:spcPts val="0"/>
              </a:spcAft>
              <a:buNone/>
            </a:pPr>
            <a:endParaRPr sz="3111">
              <a:solidFill>
                <a:srgbClr val="000000"/>
              </a:solidFill>
              <a:latin typeface="Arial"/>
              <a:ea typeface="Arial"/>
              <a:cs typeface="Arial"/>
              <a:sym typeface="Arial"/>
            </a:endParaRPr>
          </a:p>
        </p:txBody>
      </p:sp>
      <p:sp>
        <p:nvSpPr>
          <p:cNvPr id="108" name="Shape 108"/>
          <p:cNvSpPr txBox="1"/>
          <p:nvPr/>
        </p:nvSpPr>
        <p:spPr>
          <a:xfrm>
            <a:off x="737300" y="1956150"/>
            <a:ext cx="8682200" cy="4214275"/>
          </a:xfrm>
          <a:prstGeom prst="rect">
            <a:avLst/>
          </a:prstGeom>
          <a:noFill/>
          <a:ln>
            <a:noFill/>
          </a:ln>
        </p:spPr>
        <p:txBody>
          <a:bodyPr wrap="square" lIns="38100" tIns="38100" rIns="38100" bIns="38100" anchor="t" anchorCtr="0">
            <a:noAutofit/>
          </a:bodyPr>
          <a:lstStyle/>
          <a:p>
            <a:pPr marL="0" marR="0" lvl="0" indent="0" algn="l">
              <a:lnSpc>
                <a:spcPct val="119886"/>
              </a:lnSpc>
              <a:spcBef>
                <a:spcPts val="0"/>
              </a:spcBef>
              <a:spcAft>
                <a:spcPts val="0"/>
              </a:spcAft>
              <a:buNone/>
            </a:pPr>
            <a:r>
              <a:rPr lang="en-US" sz="2444">
                <a:solidFill>
                  <a:srgbClr val="000000"/>
                </a:solidFill>
                <a:latin typeface="Arial"/>
                <a:ea typeface="Arial"/>
                <a:cs typeface="Arial"/>
                <a:sym typeface="Arial"/>
              </a:rPr>
              <a:t>La diversificación de mercados impone a la pequeña agroindustria el conocimiento de las exigencias de los consumidores en relación a tipos de productos y niveles de calidad. </a:t>
            </a:r>
          </a:p>
          <a:p>
            <a:pPr marL="0" marR="0" lvl="0" indent="0" algn="l">
              <a:lnSpc>
                <a:spcPct val="119886"/>
              </a:lnSpc>
              <a:spcBef>
                <a:spcPts val="0"/>
              </a:spcBef>
              <a:spcAft>
                <a:spcPts val="0"/>
              </a:spcAft>
              <a:buNone/>
            </a:pPr>
            <a:endParaRPr sz="2444">
              <a:solidFill>
                <a:srgbClr val="000000"/>
              </a:solidFill>
              <a:latin typeface="Arial"/>
              <a:ea typeface="Arial"/>
              <a:cs typeface="Arial"/>
              <a:sym typeface="Arial"/>
            </a:endParaRPr>
          </a:p>
          <a:p>
            <a:pPr marL="0" marR="0" lvl="0" indent="0" algn="l">
              <a:lnSpc>
                <a:spcPct val="119886"/>
              </a:lnSpc>
              <a:spcBef>
                <a:spcPts val="0"/>
              </a:spcBef>
              <a:spcAft>
                <a:spcPts val="0"/>
              </a:spcAft>
              <a:buNone/>
            </a:pPr>
            <a:r>
              <a:rPr lang="en-US" sz="2444">
                <a:solidFill>
                  <a:srgbClr val="000000"/>
                </a:solidFill>
                <a:latin typeface="Arial"/>
                <a:ea typeface="Arial"/>
                <a:cs typeface="Arial"/>
                <a:sym typeface="Arial"/>
              </a:rPr>
              <a:t>Si bien en los mercados tradicionales y/o locales estas exigencias pueden ser menores, estas aumentan cuando se empieza a abastecer mercados mas grandes, tales como los mercados regionales y nacionales, por que las necesidades de modernización y superior calidad son cada vez mayores.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12"/>
        <p:cNvGrpSpPr/>
        <p:nvPr/>
      </p:nvGrpSpPr>
      <p:grpSpPr>
        <a:xfrm>
          <a:off x="0" y="0"/>
          <a:ext cx="0" cy="0"/>
          <a:chOff x="0" y="0"/>
          <a:chExt cx="0" cy="0"/>
        </a:xfrm>
      </p:grpSpPr>
      <p:sp>
        <p:nvSpPr>
          <p:cNvPr id="113" name="Shape 113"/>
          <p:cNvSpPr txBox="1"/>
          <p:nvPr/>
        </p:nvSpPr>
        <p:spPr>
          <a:xfrm>
            <a:off x="664975" y="606775"/>
            <a:ext cx="9151400" cy="1101000"/>
          </a:xfrm>
          <a:prstGeom prst="rect">
            <a:avLst/>
          </a:prstGeom>
          <a:noFill/>
          <a:ln>
            <a:noFill/>
          </a:ln>
        </p:spPr>
        <p:txBody>
          <a:bodyPr wrap="square" lIns="38100" tIns="38100" rIns="38100" bIns="38100" anchor="ctr" anchorCtr="0">
            <a:noAutofit/>
          </a:bodyPr>
          <a:lstStyle/>
          <a:p>
            <a:pPr marL="0" marR="0" lvl="0" indent="0" algn="ctr">
              <a:lnSpc>
                <a:spcPct val="119921"/>
              </a:lnSpc>
              <a:spcBef>
                <a:spcPts val="0"/>
              </a:spcBef>
              <a:spcAft>
                <a:spcPts val="0"/>
              </a:spcAft>
              <a:buNone/>
            </a:pPr>
            <a:r>
              <a:rPr lang="en-US" sz="3555">
                <a:solidFill>
                  <a:srgbClr val="003366"/>
                </a:solidFill>
                <a:latin typeface="Arial"/>
                <a:ea typeface="Arial"/>
                <a:cs typeface="Arial"/>
                <a:sym typeface="Arial"/>
              </a:rPr>
              <a:t>Los Servicios Requeridos</a:t>
            </a:r>
          </a:p>
        </p:txBody>
      </p:sp>
      <p:sp>
        <p:nvSpPr>
          <p:cNvPr id="114" name="Shape 114"/>
          <p:cNvSpPr txBox="1"/>
          <p:nvPr/>
        </p:nvSpPr>
        <p:spPr>
          <a:xfrm>
            <a:off x="1111250" y="2114900"/>
            <a:ext cx="8295900" cy="5018600"/>
          </a:xfrm>
          <a:prstGeom prst="rect">
            <a:avLst/>
          </a:prstGeom>
          <a:noFill/>
          <a:ln>
            <a:noFill/>
          </a:ln>
        </p:spPr>
        <p:txBody>
          <a:bodyPr wrap="square" lIns="38100" tIns="38100" rIns="38100" bIns="38100" anchor="t" anchorCtr="0">
            <a:noAutofit/>
          </a:bodyPr>
          <a:lstStyle/>
          <a:p>
            <a:pPr marL="0" marR="0" lvl="0" indent="0" algn="l">
              <a:lnSpc>
                <a:spcPct val="119791"/>
              </a:lnSpc>
              <a:spcBef>
                <a:spcPts val="0"/>
              </a:spcBef>
              <a:spcAft>
                <a:spcPts val="0"/>
              </a:spcAft>
              <a:buNone/>
            </a:pPr>
            <a:endParaRPr sz="2666">
              <a:solidFill>
                <a:srgbClr val="000000"/>
              </a:solidFill>
              <a:latin typeface="Arial"/>
              <a:ea typeface="Arial"/>
              <a:cs typeface="Arial"/>
              <a:sym typeface="Arial"/>
            </a:endParaRPr>
          </a:p>
          <a:p>
            <a:pPr marL="0" marR="0" lvl="0" indent="0" algn="l">
              <a:lnSpc>
                <a:spcPct val="119791"/>
              </a:lnSpc>
              <a:spcBef>
                <a:spcPts val="0"/>
              </a:spcBef>
              <a:spcAft>
                <a:spcPts val="0"/>
              </a:spcAft>
              <a:buNone/>
            </a:pPr>
            <a:endParaRPr sz="2666">
              <a:solidFill>
                <a:srgbClr val="000000"/>
              </a:solidFill>
              <a:latin typeface="Arial"/>
              <a:ea typeface="Arial"/>
              <a:cs typeface="Arial"/>
              <a:sym typeface="Arial"/>
            </a:endParaRPr>
          </a:p>
          <a:p>
            <a:pPr marL="0" marR="0" lvl="0" indent="0" algn="l">
              <a:lnSpc>
                <a:spcPct val="119791"/>
              </a:lnSpc>
              <a:spcBef>
                <a:spcPts val="0"/>
              </a:spcBef>
              <a:spcAft>
                <a:spcPts val="0"/>
              </a:spcAft>
              <a:buNone/>
            </a:pPr>
            <a:endParaRPr sz="2666">
              <a:solidFill>
                <a:srgbClr val="000000"/>
              </a:solidFill>
              <a:latin typeface="Arial"/>
              <a:ea typeface="Arial"/>
              <a:cs typeface="Arial"/>
              <a:sym typeface="Arial"/>
            </a:endParaRPr>
          </a:p>
          <a:p>
            <a:pPr marL="0" marR="0" lvl="0" indent="0" algn="l">
              <a:lnSpc>
                <a:spcPct val="119791"/>
              </a:lnSpc>
              <a:spcBef>
                <a:spcPts val="0"/>
              </a:spcBef>
              <a:spcAft>
                <a:spcPts val="0"/>
              </a:spcAft>
              <a:buNone/>
            </a:pPr>
            <a:endParaRPr sz="2666">
              <a:solidFill>
                <a:srgbClr val="000000"/>
              </a:solidFill>
              <a:latin typeface="Arial"/>
              <a:ea typeface="Arial"/>
              <a:cs typeface="Arial"/>
              <a:sym typeface="Arial"/>
            </a:endParaRPr>
          </a:p>
          <a:p>
            <a:pPr marL="0" marR="0" lvl="0" indent="0" algn="l">
              <a:lnSpc>
                <a:spcPct val="119642"/>
              </a:lnSpc>
              <a:spcBef>
                <a:spcPts val="0"/>
              </a:spcBef>
              <a:spcAft>
                <a:spcPts val="0"/>
              </a:spcAft>
              <a:buNone/>
            </a:pPr>
            <a:endParaRPr sz="1555">
              <a:solidFill>
                <a:srgbClr val="000000"/>
              </a:solidFill>
              <a:latin typeface="Arial"/>
              <a:ea typeface="Arial"/>
              <a:cs typeface="Arial"/>
              <a:sym typeface="Arial"/>
            </a:endParaRPr>
          </a:p>
          <a:p>
            <a:pPr marL="0" marR="0" lvl="0" indent="0" algn="l">
              <a:lnSpc>
                <a:spcPct val="120089"/>
              </a:lnSpc>
              <a:spcBef>
                <a:spcPts val="1406"/>
              </a:spcBef>
              <a:spcAft>
                <a:spcPts val="0"/>
              </a:spcAft>
              <a:buNone/>
            </a:pPr>
            <a:endParaRPr sz="3111">
              <a:solidFill>
                <a:srgbClr val="000000"/>
              </a:solidFill>
              <a:latin typeface="Arial"/>
              <a:ea typeface="Arial"/>
              <a:cs typeface="Arial"/>
              <a:sym typeface="Arial"/>
            </a:endParaRPr>
          </a:p>
        </p:txBody>
      </p:sp>
      <p:sp>
        <p:nvSpPr>
          <p:cNvPr id="115" name="Shape 115"/>
          <p:cNvSpPr txBox="1"/>
          <p:nvPr/>
        </p:nvSpPr>
        <p:spPr>
          <a:xfrm>
            <a:off x="896050" y="2114900"/>
            <a:ext cx="8840950" cy="5547775"/>
          </a:xfrm>
          <a:prstGeom prst="rect">
            <a:avLst/>
          </a:prstGeom>
          <a:noFill/>
          <a:ln>
            <a:noFill/>
          </a:ln>
        </p:spPr>
        <p:txBody>
          <a:bodyPr wrap="square" lIns="38100" tIns="38100" rIns="38100" bIns="38100" anchor="t" anchorCtr="0">
            <a:noAutofit/>
          </a:bodyPr>
          <a:lstStyle/>
          <a:p>
            <a:pPr marL="0" marR="0" lvl="0" indent="0" algn="l">
              <a:lnSpc>
                <a:spcPct val="120000"/>
              </a:lnSpc>
              <a:spcBef>
                <a:spcPts val="0"/>
              </a:spcBef>
              <a:spcAft>
                <a:spcPts val="0"/>
              </a:spcAft>
              <a:buNone/>
            </a:pPr>
            <a:r>
              <a:rPr lang="en-US" sz="2222" dirty="0">
                <a:solidFill>
                  <a:srgbClr val="000000"/>
                </a:solidFill>
                <a:latin typeface="Arial"/>
                <a:ea typeface="Arial"/>
                <a:cs typeface="Arial"/>
                <a:sym typeface="Arial"/>
              </a:rPr>
              <a:t>Se </a:t>
            </a:r>
            <a:r>
              <a:rPr lang="en-US" sz="2222" dirty="0" err="1">
                <a:solidFill>
                  <a:srgbClr val="000000"/>
                </a:solidFill>
                <a:latin typeface="Arial"/>
                <a:ea typeface="Arial"/>
                <a:cs typeface="Arial"/>
                <a:sym typeface="Arial"/>
              </a:rPr>
              <a:t>evidencia</a:t>
            </a:r>
            <a:r>
              <a:rPr lang="en-US" sz="2222" dirty="0">
                <a:solidFill>
                  <a:srgbClr val="000000"/>
                </a:solidFill>
                <a:latin typeface="Arial"/>
                <a:ea typeface="Arial"/>
                <a:cs typeface="Arial"/>
                <a:sym typeface="Arial"/>
              </a:rPr>
              <a:t> la </a:t>
            </a:r>
            <a:r>
              <a:rPr lang="en-US" sz="2222" dirty="0" err="1">
                <a:solidFill>
                  <a:srgbClr val="000000"/>
                </a:solidFill>
                <a:latin typeface="Arial"/>
                <a:ea typeface="Arial"/>
                <a:cs typeface="Arial"/>
                <a:sym typeface="Arial"/>
              </a:rPr>
              <a:t>carencia</a:t>
            </a:r>
            <a:r>
              <a:rPr lang="en-US" sz="2222" dirty="0">
                <a:solidFill>
                  <a:srgbClr val="000000"/>
                </a:solidFill>
                <a:latin typeface="Arial"/>
                <a:ea typeface="Arial"/>
                <a:cs typeface="Arial"/>
                <a:sym typeface="Arial"/>
              </a:rPr>
              <a:t> de la </a:t>
            </a:r>
            <a:r>
              <a:rPr lang="en-US" sz="2222" dirty="0" err="1">
                <a:solidFill>
                  <a:srgbClr val="000000"/>
                </a:solidFill>
                <a:latin typeface="Arial"/>
                <a:ea typeface="Arial"/>
                <a:cs typeface="Arial"/>
                <a:sym typeface="Arial"/>
              </a:rPr>
              <a:t>pequeña</a:t>
            </a:r>
            <a:r>
              <a:rPr lang="en-US" sz="2222" dirty="0">
                <a:solidFill>
                  <a:srgbClr val="000000"/>
                </a:solidFill>
                <a:latin typeface="Arial"/>
                <a:ea typeface="Arial"/>
                <a:cs typeface="Arial"/>
                <a:sym typeface="Arial"/>
              </a:rPr>
              <a:t> </a:t>
            </a:r>
            <a:r>
              <a:rPr lang="en-US" sz="2222" dirty="0" err="1">
                <a:solidFill>
                  <a:srgbClr val="000000"/>
                </a:solidFill>
                <a:latin typeface="Arial"/>
                <a:ea typeface="Arial"/>
                <a:cs typeface="Arial"/>
                <a:sym typeface="Arial"/>
              </a:rPr>
              <a:t>agroindustria</a:t>
            </a:r>
            <a:r>
              <a:rPr lang="en-US" sz="2222" dirty="0">
                <a:solidFill>
                  <a:srgbClr val="000000"/>
                </a:solidFill>
                <a:latin typeface="Arial"/>
                <a:ea typeface="Arial"/>
                <a:cs typeface="Arial"/>
                <a:sym typeface="Arial"/>
              </a:rPr>
              <a:t> a </a:t>
            </a:r>
            <a:r>
              <a:rPr lang="en-US" sz="2222" dirty="0" err="1">
                <a:solidFill>
                  <a:srgbClr val="000000"/>
                </a:solidFill>
                <a:latin typeface="Arial"/>
                <a:ea typeface="Arial"/>
                <a:cs typeface="Arial"/>
                <a:sym typeface="Arial"/>
              </a:rPr>
              <a:t>servicios</a:t>
            </a:r>
            <a:r>
              <a:rPr lang="en-US" sz="2222" dirty="0">
                <a:solidFill>
                  <a:srgbClr val="000000"/>
                </a:solidFill>
                <a:latin typeface="Arial"/>
                <a:ea typeface="Arial"/>
                <a:cs typeface="Arial"/>
                <a:sym typeface="Arial"/>
              </a:rPr>
              <a:t> </a:t>
            </a:r>
            <a:r>
              <a:rPr lang="en-US" sz="2222" dirty="0" err="1">
                <a:solidFill>
                  <a:srgbClr val="000000"/>
                </a:solidFill>
                <a:latin typeface="Arial"/>
                <a:ea typeface="Arial"/>
                <a:cs typeface="Arial"/>
                <a:sym typeface="Arial"/>
              </a:rPr>
              <a:t>adaptados</a:t>
            </a:r>
            <a:r>
              <a:rPr lang="en-US" sz="2222" dirty="0">
                <a:solidFill>
                  <a:srgbClr val="000000"/>
                </a:solidFill>
                <a:latin typeface="Arial"/>
                <a:ea typeface="Arial"/>
                <a:cs typeface="Arial"/>
                <a:sym typeface="Arial"/>
              </a:rPr>
              <a:t> a </a:t>
            </a:r>
            <a:r>
              <a:rPr lang="en-US" sz="2222" dirty="0" err="1">
                <a:solidFill>
                  <a:srgbClr val="000000"/>
                </a:solidFill>
                <a:latin typeface="Arial"/>
                <a:ea typeface="Arial"/>
                <a:cs typeface="Arial"/>
                <a:sym typeface="Arial"/>
              </a:rPr>
              <a:t>sus</a:t>
            </a:r>
            <a:r>
              <a:rPr lang="en-US" sz="2222" dirty="0">
                <a:solidFill>
                  <a:srgbClr val="000000"/>
                </a:solidFill>
                <a:latin typeface="Arial"/>
                <a:ea typeface="Arial"/>
                <a:cs typeface="Arial"/>
                <a:sym typeface="Arial"/>
              </a:rPr>
              <a:t> </a:t>
            </a:r>
            <a:r>
              <a:rPr lang="en-US" sz="2222" dirty="0" err="1">
                <a:solidFill>
                  <a:srgbClr val="000000"/>
                </a:solidFill>
                <a:latin typeface="Arial"/>
                <a:ea typeface="Arial"/>
                <a:cs typeface="Arial"/>
                <a:sym typeface="Arial"/>
              </a:rPr>
              <a:t>demandas</a:t>
            </a:r>
            <a:r>
              <a:rPr lang="en-US" sz="2222" dirty="0">
                <a:solidFill>
                  <a:srgbClr val="000000"/>
                </a:solidFill>
                <a:latin typeface="Arial"/>
                <a:ea typeface="Arial"/>
                <a:cs typeface="Arial"/>
                <a:sym typeface="Arial"/>
              </a:rPr>
              <a:t>.</a:t>
            </a:r>
          </a:p>
          <a:p>
            <a:pPr marL="381000" marR="0" lvl="0" indent="-191911" algn="l">
              <a:lnSpc>
                <a:spcPct val="120000"/>
              </a:lnSpc>
              <a:spcBef>
                <a:spcPts val="0"/>
              </a:spcBef>
              <a:spcAft>
                <a:spcPts val="0"/>
              </a:spcAft>
              <a:buClr>
                <a:srgbClr val="000000"/>
              </a:buClr>
              <a:buSzPct val="101010"/>
              <a:buAutoNum type="arabicPeriod"/>
            </a:pPr>
            <a:r>
              <a:rPr lang="en-US" sz="2222" b="1" dirty="0" err="1">
                <a:solidFill>
                  <a:srgbClr val="000000"/>
                </a:solidFill>
                <a:latin typeface="Arial"/>
                <a:ea typeface="Arial"/>
                <a:cs typeface="Arial"/>
                <a:sym typeface="Arial"/>
              </a:rPr>
              <a:t>Crédito</a:t>
            </a:r>
            <a:endParaRPr lang="en-US" sz="2222" b="1" dirty="0">
              <a:solidFill>
                <a:srgbClr val="000000"/>
              </a:solidFill>
              <a:latin typeface="Arial"/>
              <a:ea typeface="Arial"/>
              <a:cs typeface="Arial"/>
              <a:sym typeface="Arial"/>
            </a:endParaRPr>
          </a:p>
          <a:p>
            <a:pPr marL="0" marR="0" lvl="0" indent="0" algn="l">
              <a:lnSpc>
                <a:spcPct val="120000"/>
              </a:lnSpc>
              <a:spcBef>
                <a:spcPts val="0"/>
              </a:spcBef>
              <a:spcAft>
                <a:spcPts val="0"/>
              </a:spcAft>
              <a:buNone/>
            </a:pPr>
            <a:r>
              <a:rPr lang="en-US" sz="2222" dirty="0">
                <a:solidFill>
                  <a:srgbClr val="000000"/>
                </a:solidFill>
                <a:latin typeface="Arial"/>
                <a:ea typeface="Arial"/>
                <a:cs typeface="Arial"/>
                <a:sym typeface="Arial"/>
              </a:rPr>
              <a:t>Los </a:t>
            </a:r>
            <a:r>
              <a:rPr lang="en-US" sz="2222" dirty="0" err="1">
                <a:solidFill>
                  <a:srgbClr val="000000"/>
                </a:solidFill>
                <a:latin typeface="Arial"/>
                <a:ea typeface="Arial"/>
                <a:cs typeface="Arial"/>
                <a:sym typeface="Arial"/>
              </a:rPr>
              <a:t>servicios</a:t>
            </a:r>
            <a:r>
              <a:rPr lang="en-US" sz="2222" dirty="0">
                <a:solidFill>
                  <a:srgbClr val="000000"/>
                </a:solidFill>
                <a:latin typeface="Arial"/>
                <a:ea typeface="Arial"/>
                <a:cs typeface="Arial"/>
                <a:sym typeface="Arial"/>
              </a:rPr>
              <a:t> de </a:t>
            </a:r>
            <a:r>
              <a:rPr lang="en-US" sz="2222" dirty="0" err="1">
                <a:solidFill>
                  <a:srgbClr val="000000"/>
                </a:solidFill>
                <a:latin typeface="Arial"/>
                <a:ea typeface="Arial"/>
                <a:cs typeface="Arial"/>
                <a:sym typeface="Arial"/>
              </a:rPr>
              <a:t>crédito</a:t>
            </a:r>
            <a:r>
              <a:rPr lang="en-US" sz="2222" dirty="0">
                <a:solidFill>
                  <a:srgbClr val="000000"/>
                </a:solidFill>
                <a:latin typeface="Arial"/>
                <a:ea typeface="Arial"/>
                <a:cs typeface="Arial"/>
                <a:sym typeface="Arial"/>
              </a:rPr>
              <a:t> </a:t>
            </a:r>
            <a:r>
              <a:rPr lang="en-US" sz="2222" dirty="0" err="1">
                <a:solidFill>
                  <a:srgbClr val="000000"/>
                </a:solidFill>
                <a:latin typeface="Arial"/>
                <a:ea typeface="Arial"/>
                <a:cs typeface="Arial"/>
                <a:sym typeface="Arial"/>
              </a:rPr>
              <a:t>tienen</a:t>
            </a:r>
            <a:r>
              <a:rPr lang="en-US" sz="2222" dirty="0">
                <a:solidFill>
                  <a:srgbClr val="000000"/>
                </a:solidFill>
                <a:latin typeface="Arial"/>
                <a:ea typeface="Arial"/>
                <a:cs typeface="Arial"/>
                <a:sym typeface="Arial"/>
              </a:rPr>
              <a:t> </a:t>
            </a:r>
            <a:r>
              <a:rPr lang="en-US" sz="2222" dirty="0" err="1">
                <a:solidFill>
                  <a:srgbClr val="000000"/>
                </a:solidFill>
                <a:latin typeface="Arial"/>
                <a:ea typeface="Arial"/>
                <a:cs typeface="Arial"/>
                <a:sym typeface="Arial"/>
              </a:rPr>
              <a:t>una</a:t>
            </a:r>
            <a:r>
              <a:rPr lang="en-US" sz="2222" dirty="0">
                <a:solidFill>
                  <a:srgbClr val="000000"/>
                </a:solidFill>
                <a:latin typeface="Arial"/>
                <a:ea typeface="Arial"/>
                <a:cs typeface="Arial"/>
                <a:sym typeface="Arial"/>
              </a:rPr>
              <a:t> </a:t>
            </a:r>
            <a:r>
              <a:rPr lang="en-US" sz="2222" dirty="0" err="1">
                <a:solidFill>
                  <a:srgbClr val="000000"/>
                </a:solidFill>
                <a:latin typeface="Arial"/>
                <a:ea typeface="Arial"/>
                <a:cs typeface="Arial"/>
                <a:sym typeface="Arial"/>
              </a:rPr>
              <a:t>mínima</a:t>
            </a:r>
            <a:r>
              <a:rPr lang="en-US" sz="2222" dirty="0">
                <a:solidFill>
                  <a:srgbClr val="000000"/>
                </a:solidFill>
                <a:latin typeface="Arial"/>
                <a:ea typeface="Arial"/>
                <a:cs typeface="Arial"/>
                <a:sym typeface="Arial"/>
              </a:rPr>
              <a:t> </a:t>
            </a:r>
            <a:r>
              <a:rPr lang="en-US" sz="2222" dirty="0" err="1">
                <a:solidFill>
                  <a:srgbClr val="000000"/>
                </a:solidFill>
                <a:latin typeface="Arial"/>
                <a:ea typeface="Arial"/>
                <a:cs typeface="Arial"/>
                <a:sym typeface="Arial"/>
              </a:rPr>
              <a:t>cobertura</a:t>
            </a:r>
            <a:r>
              <a:rPr lang="en-US" sz="2222" dirty="0">
                <a:solidFill>
                  <a:srgbClr val="000000"/>
                </a:solidFill>
                <a:latin typeface="Arial"/>
                <a:ea typeface="Arial"/>
                <a:cs typeface="Arial"/>
                <a:sym typeface="Arial"/>
              </a:rPr>
              <a:t> y no </a:t>
            </a:r>
            <a:r>
              <a:rPr lang="en-US" sz="2222" dirty="0" err="1">
                <a:solidFill>
                  <a:srgbClr val="000000"/>
                </a:solidFill>
                <a:latin typeface="Arial"/>
                <a:ea typeface="Arial"/>
                <a:cs typeface="Arial"/>
                <a:sym typeface="Arial"/>
              </a:rPr>
              <a:t>están</a:t>
            </a:r>
            <a:r>
              <a:rPr lang="en-US" sz="2222" dirty="0">
                <a:solidFill>
                  <a:srgbClr val="000000"/>
                </a:solidFill>
                <a:latin typeface="Arial"/>
                <a:ea typeface="Arial"/>
                <a:cs typeface="Arial"/>
                <a:sym typeface="Arial"/>
              </a:rPr>
              <a:t> </a:t>
            </a:r>
            <a:r>
              <a:rPr lang="en-US" sz="2222" dirty="0" err="1">
                <a:solidFill>
                  <a:srgbClr val="000000"/>
                </a:solidFill>
                <a:latin typeface="Arial"/>
                <a:ea typeface="Arial"/>
                <a:cs typeface="Arial"/>
                <a:sym typeface="Arial"/>
              </a:rPr>
              <a:t>adaptados</a:t>
            </a:r>
            <a:r>
              <a:rPr lang="en-US" sz="2222" dirty="0">
                <a:solidFill>
                  <a:srgbClr val="000000"/>
                </a:solidFill>
                <a:latin typeface="Arial"/>
                <a:ea typeface="Arial"/>
                <a:cs typeface="Arial"/>
                <a:sym typeface="Arial"/>
              </a:rPr>
              <a:t> a </a:t>
            </a:r>
            <a:r>
              <a:rPr lang="en-US" sz="2222" dirty="0" err="1">
                <a:solidFill>
                  <a:srgbClr val="000000"/>
                </a:solidFill>
                <a:latin typeface="Arial"/>
                <a:ea typeface="Arial"/>
                <a:cs typeface="Arial"/>
                <a:sym typeface="Arial"/>
              </a:rPr>
              <a:t>sus</a:t>
            </a:r>
            <a:r>
              <a:rPr lang="en-US" sz="2222" dirty="0">
                <a:solidFill>
                  <a:srgbClr val="000000"/>
                </a:solidFill>
                <a:latin typeface="Arial"/>
                <a:ea typeface="Arial"/>
                <a:cs typeface="Arial"/>
                <a:sym typeface="Arial"/>
              </a:rPr>
              <a:t> </a:t>
            </a:r>
            <a:r>
              <a:rPr lang="en-US" sz="2222" dirty="0" err="1">
                <a:solidFill>
                  <a:srgbClr val="000000"/>
                </a:solidFill>
                <a:latin typeface="Arial"/>
                <a:ea typeface="Arial"/>
                <a:cs typeface="Arial"/>
                <a:sym typeface="Arial"/>
              </a:rPr>
              <a:t>características</a:t>
            </a:r>
            <a:r>
              <a:rPr lang="en-US" sz="2222" dirty="0">
                <a:solidFill>
                  <a:srgbClr val="000000"/>
                </a:solidFill>
                <a:latin typeface="Arial"/>
                <a:ea typeface="Arial"/>
                <a:cs typeface="Arial"/>
                <a:sym typeface="Arial"/>
              </a:rPr>
              <a:t>. Las </a:t>
            </a:r>
            <a:r>
              <a:rPr lang="en-US" sz="2222" dirty="0" err="1">
                <a:solidFill>
                  <a:srgbClr val="000000"/>
                </a:solidFill>
                <a:latin typeface="Arial"/>
                <a:ea typeface="Arial"/>
                <a:cs typeface="Arial"/>
                <a:sym typeface="Arial"/>
              </a:rPr>
              <a:t>exigencias</a:t>
            </a:r>
            <a:r>
              <a:rPr lang="en-US" sz="2222" dirty="0">
                <a:solidFill>
                  <a:srgbClr val="000000"/>
                </a:solidFill>
                <a:latin typeface="Arial"/>
                <a:ea typeface="Arial"/>
                <a:cs typeface="Arial"/>
                <a:sym typeface="Arial"/>
              </a:rPr>
              <a:t> de </a:t>
            </a:r>
            <a:r>
              <a:rPr lang="en-US" sz="2222" dirty="0" err="1">
                <a:solidFill>
                  <a:srgbClr val="000000"/>
                </a:solidFill>
                <a:latin typeface="Arial"/>
                <a:ea typeface="Arial"/>
                <a:cs typeface="Arial"/>
                <a:sym typeface="Arial"/>
              </a:rPr>
              <a:t>garantía</a:t>
            </a:r>
            <a:r>
              <a:rPr lang="en-US" sz="2222" dirty="0">
                <a:solidFill>
                  <a:srgbClr val="000000"/>
                </a:solidFill>
                <a:latin typeface="Arial"/>
                <a:ea typeface="Arial"/>
                <a:cs typeface="Arial"/>
                <a:sym typeface="Arial"/>
              </a:rPr>
              <a:t> y </a:t>
            </a:r>
            <a:r>
              <a:rPr lang="en-US" sz="2222" dirty="0" err="1">
                <a:solidFill>
                  <a:srgbClr val="000000"/>
                </a:solidFill>
                <a:latin typeface="Arial"/>
                <a:ea typeface="Arial"/>
                <a:cs typeface="Arial"/>
                <a:sym typeface="Arial"/>
              </a:rPr>
              <a:t>otros</a:t>
            </a:r>
            <a:r>
              <a:rPr lang="en-US" sz="2222" dirty="0">
                <a:solidFill>
                  <a:srgbClr val="000000"/>
                </a:solidFill>
                <a:latin typeface="Arial"/>
                <a:ea typeface="Arial"/>
                <a:cs typeface="Arial"/>
                <a:sym typeface="Arial"/>
              </a:rPr>
              <a:t> </a:t>
            </a:r>
            <a:r>
              <a:rPr lang="en-US" sz="2222" dirty="0" err="1">
                <a:solidFill>
                  <a:srgbClr val="000000"/>
                </a:solidFill>
                <a:latin typeface="Arial"/>
                <a:ea typeface="Arial"/>
                <a:cs typeface="Arial"/>
                <a:sym typeface="Arial"/>
              </a:rPr>
              <a:t>requisitos</a:t>
            </a:r>
            <a:r>
              <a:rPr lang="en-US" sz="2222" dirty="0">
                <a:solidFill>
                  <a:srgbClr val="000000"/>
                </a:solidFill>
                <a:latin typeface="Arial"/>
                <a:ea typeface="Arial"/>
                <a:cs typeface="Arial"/>
                <a:sym typeface="Arial"/>
              </a:rPr>
              <a:t> </a:t>
            </a:r>
            <a:r>
              <a:rPr lang="en-US" sz="2222" dirty="0" err="1">
                <a:solidFill>
                  <a:srgbClr val="000000"/>
                </a:solidFill>
                <a:latin typeface="Arial"/>
                <a:ea typeface="Arial"/>
                <a:cs typeface="Arial"/>
                <a:sym typeface="Arial"/>
              </a:rPr>
              <a:t>excluyen</a:t>
            </a:r>
            <a:r>
              <a:rPr lang="en-US" sz="2222" dirty="0">
                <a:solidFill>
                  <a:srgbClr val="000000"/>
                </a:solidFill>
                <a:latin typeface="Arial"/>
                <a:ea typeface="Arial"/>
                <a:cs typeface="Arial"/>
                <a:sym typeface="Arial"/>
              </a:rPr>
              <a:t> a </a:t>
            </a:r>
            <a:r>
              <a:rPr lang="en-US" sz="2222" dirty="0" err="1">
                <a:solidFill>
                  <a:srgbClr val="000000"/>
                </a:solidFill>
                <a:latin typeface="Arial"/>
                <a:ea typeface="Arial"/>
                <a:cs typeface="Arial"/>
                <a:sym typeface="Arial"/>
              </a:rPr>
              <a:t>los</a:t>
            </a:r>
            <a:r>
              <a:rPr lang="en-US" sz="2222" dirty="0">
                <a:solidFill>
                  <a:srgbClr val="000000"/>
                </a:solidFill>
                <a:latin typeface="Arial"/>
                <a:ea typeface="Arial"/>
                <a:cs typeface="Arial"/>
                <a:sym typeface="Arial"/>
              </a:rPr>
              <a:t> </a:t>
            </a:r>
            <a:r>
              <a:rPr lang="en-US" sz="2222" dirty="0" err="1">
                <a:solidFill>
                  <a:srgbClr val="000000"/>
                </a:solidFill>
                <a:latin typeface="Arial"/>
                <a:ea typeface="Arial"/>
                <a:cs typeface="Arial"/>
                <a:sym typeface="Arial"/>
              </a:rPr>
              <a:t>conductores</a:t>
            </a:r>
            <a:r>
              <a:rPr lang="en-US" sz="2222" dirty="0">
                <a:solidFill>
                  <a:srgbClr val="000000"/>
                </a:solidFill>
                <a:latin typeface="Arial"/>
                <a:ea typeface="Arial"/>
                <a:cs typeface="Arial"/>
                <a:sym typeface="Arial"/>
              </a:rPr>
              <a:t> de la </a:t>
            </a:r>
            <a:r>
              <a:rPr lang="en-US" sz="2222" dirty="0" err="1">
                <a:solidFill>
                  <a:srgbClr val="000000"/>
                </a:solidFill>
                <a:latin typeface="Arial"/>
                <a:ea typeface="Arial"/>
                <a:cs typeface="Arial"/>
                <a:sym typeface="Arial"/>
              </a:rPr>
              <a:t>agroindustria</a:t>
            </a:r>
            <a:r>
              <a:rPr lang="en-US" sz="2222" dirty="0">
                <a:solidFill>
                  <a:srgbClr val="000000"/>
                </a:solidFill>
                <a:latin typeface="Arial"/>
                <a:ea typeface="Arial"/>
                <a:cs typeface="Arial"/>
                <a:sym typeface="Arial"/>
              </a:rPr>
              <a:t> de </a:t>
            </a:r>
            <a:r>
              <a:rPr lang="en-US" sz="2222" dirty="0" err="1">
                <a:solidFill>
                  <a:srgbClr val="000000"/>
                </a:solidFill>
                <a:latin typeface="Arial"/>
                <a:ea typeface="Arial"/>
                <a:cs typeface="Arial"/>
                <a:sym typeface="Arial"/>
              </a:rPr>
              <a:t>los</a:t>
            </a:r>
            <a:r>
              <a:rPr lang="en-US" sz="2222" dirty="0">
                <a:solidFill>
                  <a:srgbClr val="000000"/>
                </a:solidFill>
                <a:latin typeface="Arial"/>
                <a:ea typeface="Arial"/>
                <a:cs typeface="Arial"/>
                <a:sym typeface="Arial"/>
              </a:rPr>
              <a:t> </a:t>
            </a:r>
            <a:r>
              <a:rPr lang="en-US" sz="2222" dirty="0" err="1">
                <a:solidFill>
                  <a:srgbClr val="000000"/>
                </a:solidFill>
                <a:latin typeface="Arial"/>
                <a:ea typeface="Arial"/>
                <a:cs typeface="Arial"/>
                <a:sym typeface="Arial"/>
              </a:rPr>
              <a:t>sistemas</a:t>
            </a:r>
            <a:r>
              <a:rPr lang="en-US" sz="2222" dirty="0">
                <a:solidFill>
                  <a:srgbClr val="000000"/>
                </a:solidFill>
                <a:latin typeface="Arial"/>
                <a:ea typeface="Arial"/>
                <a:cs typeface="Arial"/>
                <a:sym typeface="Arial"/>
              </a:rPr>
              <a:t> de </a:t>
            </a:r>
            <a:r>
              <a:rPr lang="en-US" sz="2222" dirty="0" err="1">
                <a:solidFill>
                  <a:srgbClr val="000000"/>
                </a:solidFill>
                <a:latin typeface="Arial"/>
                <a:ea typeface="Arial"/>
                <a:cs typeface="Arial"/>
                <a:sym typeface="Arial"/>
              </a:rPr>
              <a:t>crédito</a:t>
            </a:r>
            <a:r>
              <a:rPr lang="en-US" sz="2222" dirty="0">
                <a:solidFill>
                  <a:srgbClr val="000000"/>
                </a:solidFill>
                <a:latin typeface="Arial"/>
                <a:ea typeface="Arial"/>
                <a:cs typeface="Arial"/>
                <a:sym typeface="Arial"/>
              </a:rPr>
              <a:t>. </a:t>
            </a:r>
            <a:r>
              <a:rPr lang="en-US" sz="2222" dirty="0" err="1">
                <a:solidFill>
                  <a:srgbClr val="000000"/>
                </a:solidFill>
                <a:latin typeface="Arial"/>
                <a:ea typeface="Arial"/>
                <a:cs typeface="Arial"/>
                <a:sym typeface="Arial"/>
              </a:rPr>
              <a:t>Instituciones</a:t>
            </a:r>
            <a:r>
              <a:rPr lang="en-US" sz="2222" dirty="0">
                <a:solidFill>
                  <a:srgbClr val="000000"/>
                </a:solidFill>
                <a:latin typeface="Arial"/>
                <a:ea typeface="Arial"/>
                <a:cs typeface="Arial"/>
                <a:sym typeface="Arial"/>
              </a:rPr>
              <a:t> </a:t>
            </a:r>
            <a:r>
              <a:rPr lang="en-US" sz="2222" dirty="0" err="1">
                <a:solidFill>
                  <a:srgbClr val="000000"/>
                </a:solidFill>
                <a:latin typeface="Arial"/>
                <a:ea typeface="Arial"/>
                <a:cs typeface="Arial"/>
                <a:sym typeface="Arial"/>
              </a:rPr>
              <a:t>privadas</a:t>
            </a:r>
            <a:r>
              <a:rPr lang="en-US" sz="2222" dirty="0">
                <a:solidFill>
                  <a:srgbClr val="000000"/>
                </a:solidFill>
                <a:latin typeface="Arial"/>
                <a:ea typeface="Arial"/>
                <a:cs typeface="Arial"/>
                <a:sym typeface="Arial"/>
              </a:rPr>
              <a:t> </a:t>
            </a:r>
            <a:r>
              <a:rPr lang="en-US" sz="2222" dirty="0" err="1">
                <a:solidFill>
                  <a:srgbClr val="000000"/>
                </a:solidFill>
                <a:latin typeface="Arial"/>
                <a:ea typeface="Arial"/>
                <a:cs typeface="Arial"/>
                <a:sym typeface="Arial"/>
              </a:rPr>
              <a:t>vienen</a:t>
            </a:r>
            <a:r>
              <a:rPr lang="en-US" sz="2222" dirty="0">
                <a:solidFill>
                  <a:srgbClr val="000000"/>
                </a:solidFill>
                <a:latin typeface="Arial"/>
                <a:ea typeface="Arial"/>
                <a:cs typeface="Arial"/>
                <a:sym typeface="Arial"/>
              </a:rPr>
              <a:t> </a:t>
            </a:r>
            <a:r>
              <a:rPr lang="en-US" sz="2222" dirty="0" err="1">
                <a:solidFill>
                  <a:srgbClr val="000000"/>
                </a:solidFill>
                <a:latin typeface="Arial"/>
                <a:ea typeface="Arial"/>
                <a:cs typeface="Arial"/>
                <a:sym typeface="Arial"/>
              </a:rPr>
              <a:t>haciendo</a:t>
            </a:r>
            <a:r>
              <a:rPr lang="en-US" sz="2222" dirty="0">
                <a:solidFill>
                  <a:srgbClr val="000000"/>
                </a:solidFill>
                <a:latin typeface="Arial"/>
                <a:ea typeface="Arial"/>
                <a:cs typeface="Arial"/>
                <a:sym typeface="Arial"/>
              </a:rPr>
              <a:t> </a:t>
            </a:r>
            <a:r>
              <a:rPr lang="en-US" sz="2222" dirty="0" err="1">
                <a:solidFill>
                  <a:srgbClr val="000000"/>
                </a:solidFill>
                <a:latin typeface="Arial"/>
                <a:ea typeface="Arial"/>
                <a:cs typeface="Arial"/>
                <a:sym typeface="Arial"/>
              </a:rPr>
              <a:t>esfuerzos</a:t>
            </a:r>
            <a:r>
              <a:rPr lang="en-US" sz="2222" dirty="0">
                <a:solidFill>
                  <a:srgbClr val="000000"/>
                </a:solidFill>
                <a:latin typeface="Arial"/>
                <a:ea typeface="Arial"/>
                <a:cs typeface="Arial"/>
                <a:sym typeface="Arial"/>
              </a:rPr>
              <a:t> notables para </a:t>
            </a:r>
            <a:r>
              <a:rPr lang="en-US" sz="2222" dirty="0" err="1">
                <a:solidFill>
                  <a:srgbClr val="000000"/>
                </a:solidFill>
                <a:latin typeface="Arial"/>
                <a:ea typeface="Arial"/>
                <a:cs typeface="Arial"/>
                <a:sym typeface="Arial"/>
              </a:rPr>
              <a:t>superar</a:t>
            </a:r>
            <a:r>
              <a:rPr lang="en-US" sz="2222" dirty="0">
                <a:solidFill>
                  <a:srgbClr val="000000"/>
                </a:solidFill>
                <a:latin typeface="Arial"/>
                <a:ea typeface="Arial"/>
                <a:cs typeface="Arial"/>
                <a:sym typeface="Arial"/>
              </a:rPr>
              <a:t> </a:t>
            </a:r>
            <a:r>
              <a:rPr lang="en-US" sz="2222" dirty="0" err="1">
                <a:solidFill>
                  <a:srgbClr val="000000"/>
                </a:solidFill>
                <a:latin typeface="Arial"/>
                <a:ea typeface="Arial"/>
                <a:cs typeface="Arial"/>
                <a:sym typeface="Arial"/>
              </a:rPr>
              <a:t>estos</a:t>
            </a:r>
            <a:r>
              <a:rPr lang="en-US" sz="2222" dirty="0">
                <a:solidFill>
                  <a:srgbClr val="000000"/>
                </a:solidFill>
                <a:latin typeface="Arial"/>
                <a:ea typeface="Arial"/>
                <a:cs typeface="Arial"/>
                <a:sym typeface="Arial"/>
              </a:rPr>
              <a:t> </a:t>
            </a:r>
            <a:r>
              <a:rPr lang="en-US" sz="2222" dirty="0" err="1">
                <a:solidFill>
                  <a:srgbClr val="000000"/>
                </a:solidFill>
                <a:latin typeface="Arial"/>
                <a:ea typeface="Arial"/>
                <a:cs typeface="Arial"/>
                <a:sym typeface="Arial"/>
              </a:rPr>
              <a:t>problemas</a:t>
            </a:r>
            <a:r>
              <a:rPr lang="en-US" sz="2222" dirty="0">
                <a:solidFill>
                  <a:srgbClr val="000000"/>
                </a:solidFill>
                <a:latin typeface="Arial"/>
                <a:ea typeface="Arial"/>
                <a:cs typeface="Arial"/>
                <a:sym typeface="Arial"/>
              </a:rPr>
              <a:t>, </a:t>
            </a:r>
            <a:r>
              <a:rPr lang="en-US" sz="2222" dirty="0" err="1">
                <a:solidFill>
                  <a:srgbClr val="000000"/>
                </a:solidFill>
                <a:latin typeface="Arial"/>
                <a:ea typeface="Arial"/>
                <a:cs typeface="Arial"/>
                <a:sym typeface="Arial"/>
              </a:rPr>
              <a:t>pero</a:t>
            </a:r>
            <a:r>
              <a:rPr lang="en-US" sz="2222" dirty="0">
                <a:solidFill>
                  <a:srgbClr val="000000"/>
                </a:solidFill>
                <a:latin typeface="Arial"/>
                <a:ea typeface="Arial"/>
                <a:cs typeface="Arial"/>
                <a:sym typeface="Arial"/>
              </a:rPr>
              <a:t> </a:t>
            </a:r>
            <a:r>
              <a:rPr lang="en-US" sz="2222" dirty="0" err="1">
                <a:solidFill>
                  <a:srgbClr val="000000"/>
                </a:solidFill>
                <a:latin typeface="Arial"/>
                <a:ea typeface="Arial"/>
                <a:cs typeface="Arial"/>
                <a:sym typeface="Arial"/>
              </a:rPr>
              <a:t>los</a:t>
            </a:r>
            <a:r>
              <a:rPr lang="en-US" sz="2222" dirty="0">
                <a:solidFill>
                  <a:srgbClr val="000000"/>
                </a:solidFill>
                <a:latin typeface="Arial"/>
                <a:ea typeface="Arial"/>
                <a:cs typeface="Arial"/>
                <a:sym typeface="Arial"/>
              </a:rPr>
              <a:t> </a:t>
            </a:r>
            <a:r>
              <a:rPr lang="en-US" sz="2222" dirty="0" err="1">
                <a:solidFill>
                  <a:srgbClr val="000000"/>
                </a:solidFill>
                <a:latin typeface="Arial"/>
                <a:ea typeface="Arial"/>
                <a:cs typeface="Arial"/>
                <a:sym typeface="Arial"/>
              </a:rPr>
              <a:t>esfuerzos</a:t>
            </a:r>
            <a:r>
              <a:rPr lang="en-US" sz="2222" dirty="0">
                <a:solidFill>
                  <a:srgbClr val="000000"/>
                </a:solidFill>
                <a:latin typeface="Arial"/>
                <a:ea typeface="Arial"/>
                <a:cs typeface="Arial"/>
                <a:sym typeface="Arial"/>
              </a:rPr>
              <a:t> son </a:t>
            </a:r>
            <a:r>
              <a:rPr lang="en-US" sz="2222" dirty="0" err="1">
                <a:solidFill>
                  <a:srgbClr val="000000"/>
                </a:solidFill>
                <a:latin typeface="Arial"/>
                <a:ea typeface="Arial"/>
                <a:cs typeface="Arial"/>
                <a:sym typeface="Arial"/>
              </a:rPr>
              <a:t>insuficientes</a:t>
            </a:r>
            <a:r>
              <a:rPr lang="en-US" sz="2222" dirty="0">
                <a:solidFill>
                  <a:srgbClr val="000000"/>
                </a:solidFill>
                <a:latin typeface="Arial"/>
                <a:ea typeface="Arial"/>
                <a:cs typeface="Arial"/>
                <a:sym typeface="Arial"/>
              </a:rPr>
              <a:t> ante la </a:t>
            </a:r>
            <a:r>
              <a:rPr lang="en-US" sz="2222" dirty="0" err="1">
                <a:solidFill>
                  <a:srgbClr val="000000"/>
                </a:solidFill>
                <a:latin typeface="Arial"/>
                <a:ea typeface="Arial"/>
                <a:cs typeface="Arial"/>
                <a:sym typeface="Arial"/>
              </a:rPr>
              <a:t>magnitud</a:t>
            </a:r>
            <a:r>
              <a:rPr lang="en-US" sz="2222" dirty="0">
                <a:solidFill>
                  <a:srgbClr val="000000"/>
                </a:solidFill>
                <a:latin typeface="Arial"/>
                <a:ea typeface="Arial"/>
                <a:cs typeface="Arial"/>
                <a:sym typeface="Arial"/>
              </a:rPr>
              <a:t> de las </a:t>
            </a:r>
            <a:r>
              <a:rPr lang="en-US" sz="2222" dirty="0" err="1">
                <a:solidFill>
                  <a:srgbClr val="000000"/>
                </a:solidFill>
                <a:latin typeface="Arial"/>
                <a:ea typeface="Arial"/>
                <a:cs typeface="Arial"/>
                <a:sym typeface="Arial"/>
              </a:rPr>
              <a:t>necesidades</a:t>
            </a:r>
            <a:r>
              <a:rPr lang="en-US" sz="2222" dirty="0">
                <a:solidFill>
                  <a:srgbClr val="000000"/>
                </a:solidFill>
                <a:latin typeface="Arial"/>
                <a:ea typeface="Arial"/>
                <a:cs typeface="Arial"/>
                <a:sym typeface="Arial"/>
              </a:rPr>
              <a:t>.</a:t>
            </a:r>
          </a:p>
          <a:p>
            <a:pPr marL="189089" marR="0" lvl="0" algn="l">
              <a:lnSpc>
                <a:spcPct val="120000"/>
              </a:lnSpc>
              <a:spcBef>
                <a:spcPts val="0"/>
              </a:spcBef>
              <a:spcAft>
                <a:spcPts val="0"/>
              </a:spcAft>
              <a:buClr>
                <a:srgbClr val="000000"/>
              </a:buClr>
              <a:buSzPct val="101010"/>
            </a:pPr>
            <a:r>
              <a:rPr lang="en-US" sz="2222" b="1" dirty="0" smtClean="0">
                <a:solidFill>
                  <a:srgbClr val="000000"/>
                </a:solidFill>
                <a:latin typeface="Arial"/>
                <a:ea typeface="Arial"/>
                <a:cs typeface="Arial"/>
                <a:sym typeface="Arial"/>
              </a:rPr>
              <a:t>2. </a:t>
            </a:r>
            <a:r>
              <a:rPr lang="en-US" sz="2222" b="1" dirty="0" err="1" smtClean="0">
                <a:solidFill>
                  <a:srgbClr val="000000"/>
                </a:solidFill>
                <a:latin typeface="Arial"/>
                <a:ea typeface="Arial"/>
                <a:cs typeface="Arial"/>
                <a:sym typeface="Arial"/>
              </a:rPr>
              <a:t>Tecnología</a:t>
            </a:r>
            <a:endParaRPr lang="en-US" sz="2222" b="1" dirty="0">
              <a:solidFill>
                <a:srgbClr val="000000"/>
              </a:solidFill>
              <a:latin typeface="Arial"/>
              <a:ea typeface="Arial"/>
              <a:cs typeface="Arial"/>
              <a:sym typeface="Arial"/>
            </a:endParaRPr>
          </a:p>
          <a:p>
            <a:pPr marL="0" marR="0" lvl="0" indent="0" algn="l">
              <a:lnSpc>
                <a:spcPct val="120000"/>
              </a:lnSpc>
              <a:spcBef>
                <a:spcPts val="0"/>
              </a:spcBef>
              <a:spcAft>
                <a:spcPts val="0"/>
              </a:spcAft>
              <a:buNone/>
            </a:pPr>
            <a:r>
              <a:rPr lang="en-US" sz="2222" dirty="0" err="1">
                <a:solidFill>
                  <a:srgbClr val="000000"/>
                </a:solidFill>
                <a:latin typeface="Arial"/>
                <a:ea typeface="Arial"/>
                <a:cs typeface="Arial"/>
                <a:sym typeface="Arial"/>
              </a:rPr>
              <a:t>Una</a:t>
            </a:r>
            <a:r>
              <a:rPr lang="en-US" sz="2222" dirty="0">
                <a:solidFill>
                  <a:srgbClr val="000000"/>
                </a:solidFill>
                <a:latin typeface="Arial"/>
                <a:ea typeface="Arial"/>
                <a:cs typeface="Arial"/>
                <a:sym typeface="Arial"/>
              </a:rPr>
              <a:t> de las </a:t>
            </a:r>
            <a:r>
              <a:rPr lang="en-US" sz="2222" dirty="0" err="1">
                <a:solidFill>
                  <a:srgbClr val="000000"/>
                </a:solidFill>
                <a:latin typeface="Arial"/>
                <a:ea typeface="Arial"/>
                <a:cs typeface="Arial"/>
                <a:sym typeface="Arial"/>
              </a:rPr>
              <a:t>debilidades</a:t>
            </a:r>
            <a:r>
              <a:rPr lang="en-US" sz="2222" dirty="0">
                <a:solidFill>
                  <a:srgbClr val="000000"/>
                </a:solidFill>
                <a:latin typeface="Arial"/>
                <a:ea typeface="Arial"/>
                <a:cs typeface="Arial"/>
                <a:sym typeface="Arial"/>
              </a:rPr>
              <a:t> </a:t>
            </a:r>
            <a:r>
              <a:rPr lang="en-US" sz="2222" dirty="0" err="1">
                <a:solidFill>
                  <a:srgbClr val="000000"/>
                </a:solidFill>
                <a:latin typeface="Arial"/>
                <a:ea typeface="Arial"/>
                <a:cs typeface="Arial"/>
                <a:sym typeface="Arial"/>
              </a:rPr>
              <a:t>principales</a:t>
            </a:r>
            <a:r>
              <a:rPr lang="en-US" sz="2222" dirty="0">
                <a:solidFill>
                  <a:srgbClr val="000000"/>
                </a:solidFill>
                <a:latin typeface="Arial"/>
                <a:ea typeface="Arial"/>
                <a:cs typeface="Arial"/>
                <a:sym typeface="Arial"/>
              </a:rPr>
              <a:t> de </a:t>
            </a:r>
            <a:r>
              <a:rPr lang="en-US" sz="2222" dirty="0" err="1">
                <a:solidFill>
                  <a:srgbClr val="000000"/>
                </a:solidFill>
                <a:latin typeface="Arial"/>
                <a:ea typeface="Arial"/>
                <a:cs typeface="Arial"/>
                <a:sym typeface="Arial"/>
              </a:rPr>
              <a:t>este</a:t>
            </a:r>
            <a:r>
              <a:rPr lang="en-US" sz="2222" dirty="0">
                <a:solidFill>
                  <a:srgbClr val="000000"/>
                </a:solidFill>
                <a:latin typeface="Arial"/>
                <a:ea typeface="Arial"/>
                <a:cs typeface="Arial"/>
                <a:sym typeface="Arial"/>
              </a:rPr>
              <a:t> </a:t>
            </a:r>
            <a:r>
              <a:rPr lang="en-US" sz="2222" dirty="0" err="1">
                <a:solidFill>
                  <a:srgbClr val="000000"/>
                </a:solidFill>
                <a:latin typeface="Arial"/>
                <a:ea typeface="Arial"/>
                <a:cs typeface="Arial"/>
                <a:sym typeface="Arial"/>
              </a:rPr>
              <a:t>tipo</a:t>
            </a:r>
            <a:r>
              <a:rPr lang="en-US" sz="2222" dirty="0">
                <a:solidFill>
                  <a:srgbClr val="000000"/>
                </a:solidFill>
                <a:latin typeface="Arial"/>
                <a:ea typeface="Arial"/>
                <a:cs typeface="Arial"/>
                <a:sym typeface="Arial"/>
              </a:rPr>
              <a:t> de </a:t>
            </a:r>
            <a:r>
              <a:rPr lang="en-US" sz="2222" dirty="0" err="1">
                <a:solidFill>
                  <a:srgbClr val="000000"/>
                </a:solidFill>
                <a:latin typeface="Arial"/>
                <a:ea typeface="Arial"/>
                <a:cs typeface="Arial"/>
                <a:sym typeface="Arial"/>
              </a:rPr>
              <a:t>agroindustria</a:t>
            </a:r>
            <a:r>
              <a:rPr lang="en-US" sz="2222" dirty="0">
                <a:solidFill>
                  <a:srgbClr val="000000"/>
                </a:solidFill>
                <a:latin typeface="Arial"/>
                <a:ea typeface="Arial"/>
                <a:cs typeface="Arial"/>
                <a:sym typeface="Arial"/>
              </a:rPr>
              <a:t> </a:t>
            </a:r>
            <a:r>
              <a:rPr lang="en-US" sz="2222" dirty="0" err="1">
                <a:solidFill>
                  <a:srgbClr val="000000"/>
                </a:solidFill>
                <a:latin typeface="Arial"/>
                <a:ea typeface="Arial"/>
                <a:cs typeface="Arial"/>
                <a:sym typeface="Arial"/>
              </a:rPr>
              <a:t>es</a:t>
            </a:r>
            <a:r>
              <a:rPr lang="en-US" sz="2222" dirty="0">
                <a:solidFill>
                  <a:srgbClr val="000000"/>
                </a:solidFill>
                <a:latin typeface="Arial"/>
                <a:ea typeface="Arial"/>
                <a:cs typeface="Arial"/>
                <a:sym typeface="Arial"/>
              </a:rPr>
              <a:t> </a:t>
            </a:r>
            <a:r>
              <a:rPr lang="en-US" sz="2222" dirty="0" err="1">
                <a:solidFill>
                  <a:srgbClr val="000000"/>
                </a:solidFill>
                <a:latin typeface="Arial"/>
                <a:ea typeface="Arial"/>
                <a:cs typeface="Arial"/>
                <a:sym typeface="Arial"/>
              </a:rPr>
              <a:t>su</a:t>
            </a:r>
            <a:r>
              <a:rPr lang="en-US" sz="2222" dirty="0">
                <a:solidFill>
                  <a:srgbClr val="000000"/>
                </a:solidFill>
                <a:latin typeface="Arial"/>
                <a:ea typeface="Arial"/>
                <a:cs typeface="Arial"/>
                <a:sym typeface="Arial"/>
              </a:rPr>
              <a:t> </a:t>
            </a:r>
            <a:r>
              <a:rPr lang="en-US" sz="2222" dirty="0" err="1">
                <a:solidFill>
                  <a:srgbClr val="000000"/>
                </a:solidFill>
                <a:latin typeface="Arial"/>
                <a:ea typeface="Arial"/>
                <a:cs typeface="Arial"/>
                <a:sym typeface="Arial"/>
              </a:rPr>
              <a:t>tecnología</a:t>
            </a:r>
            <a:r>
              <a:rPr lang="en-US" sz="2222" dirty="0">
                <a:solidFill>
                  <a:srgbClr val="000000"/>
                </a:solidFill>
                <a:latin typeface="Arial"/>
                <a:ea typeface="Arial"/>
                <a:cs typeface="Arial"/>
                <a:sym typeface="Arial"/>
              </a:rPr>
              <a:t> </a:t>
            </a:r>
            <a:r>
              <a:rPr lang="en-US" sz="2222" dirty="0" err="1">
                <a:solidFill>
                  <a:srgbClr val="000000"/>
                </a:solidFill>
                <a:latin typeface="Arial"/>
                <a:ea typeface="Arial"/>
                <a:cs typeface="Arial"/>
                <a:sym typeface="Arial"/>
              </a:rPr>
              <a:t>es</a:t>
            </a:r>
            <a:r>
              <a:rPr lang="en-US" sz="2222" dirty="0">
                <a:solidFill>
                  <a:srgbClr val="000000"/>
                </a:solidFill>
                <a:latin typeface="Arial"/>
                <a:ea typeface="Arial"/>
                <a:cs typeface="Arial"/>
                <a:sym typeface="Arial"/>
              </a:rPr>
              <a:t> </a:t>
            </a:r>
            <a:r>
              <a:rPr lang="en-US" sz="2222" dirty="0" err="1">
                <a:solidFill>
                  <a:srgbClr val="000000"/>
                </a:solidFill>
                <a:latin typeface="Arial"/>
                <a:ea typeface="Arial"/>
                <a:cs typeface="Arial"/>
                <a:sym typeface="Arial"/>
              </a:rPr>
              <a:t>generalmente</a:t>
            </a:r>
            <a:r>
              <a:rPr lang="en-US" sz="2222" dirty="0">
                <a:solidFill>
                  <a:srgbClr val="000000"/>
                </a:solidFill>
                <a:latin typeface="Arial"/>
                <a:ea typeface="Arial"/>
                <a:cs typeface="Arial"/>
                <a:sym typeface="Arial"/>
              </a:rPr>
              <a:t> </a:t>
            </a:r>
            <a:r>
              <a:rPr lang="en-US" sz="2222" dirty="0" err="1">
                <a:solidFill>
                  <a:srgbClr val="000000"/>
                </a:solidFill>
                <a:latin typeface="Arial"/>
                <a:ea typeface="Arial"/>
                <a:cs typeface="Arial"/>
                <a:sym typeface="Arial"/>
              </a:rPr>
              <a:t>tradicional</a:t>
            </a:r>
            <a:r>
              <a:rPr lang="en-US" sz="2222" dirty="0">
                <a:solidFill>
                  <a:srgbClr val="000000"/>
                </a:solidFill>
                <a:latin typeface="Arial"/>
                <a:ea typeface="Arial"/>
                <a:cs typeface="Arial"/>
                <a:sym typeface="Arial"/>
              </a:rPr>
              <a:t> o </a:t>
            </a:r>
            <a:r>
              <a:rPr lang="en-US" sz="2222" dirty="0" err="1">
                <a:solidFill>
                  <a:srgbClr val="000000"/>
                </a:solidFill>
                <a:latin typeface="Arial"/>
                <a:ea typeface="Arial"/>
                <a:cs typeface="Arial"/>
                <a:sym typeface="Arial"/>
              </a:rPr>
              <a:t>artesanal</a:t>
            </a:r>
            <a:r>
              <a:rPr lang="en-US" sz="2222" dirty="0">
                <a:solidFill>
                  <a:srgbClr val="000000"/>
                </a:solidFill>
                <a:latin typeface="Arial"/>
                <a:ea typeface="Arial"/>
                <a:cs typeface="Arial"/>
                <a:sym typeface="Arial"/>
              </a:rPr>
              <a:t>. </a:t>
            </a:r>
          </a:p>
          <a:p>
            <a:pPr marL="0" marR="0" lvl="0" indent="0" algn="l">
              <a:lnSpc>
                <a:spcPct val="120000"/>
              </a:lnSpc>
              <a:spcBef>
                <a:spcPts val="0"/>
              </a:spcBef>
              <a:spcAft>
                <a:spcPts val="0"/>
              </a:spcAft>
              <a:buNone/>
            </a:pPr>
            <a:endParaRPr sz="2222" dirty="0">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19"/>
        <p:cNvGrpSpPr/>
        <p:nvPr/>
      </p:nvGrpSpPr>
      <p:grpSpPr>
        <a:xfrm>
          <a:off x="0" y="0"/>
          <a:ext cx="0" cy="0"/>
          <a:chOff x="0" y="0"/>
          <a:chExt cx="0" cy="0"/>
        </a:xfrm>
      </p:grpSpPr>
      <p:sp>
        <p:nvSpPr>
          <p:cNvPr id="120" name="Shape 120"/>
          <p:cNvSpPr txBox="1"/>
          <p:nvPr/>
        </p:nvSpPr>
        <p:spPr>
          <a:xfrm>
            <a:off x="702025" y="606775"/>
            <a:ext cx="9151400" cy="1101000"/>
          </a:xfrm>
          <a:prstGeom prst="rect">
            <a:avLst/>
          </a:prstGeom>
          <a:noFill/>
          <a:ln>
            <a:noFill/>
          </a:ln>
        </p:spPr>
        <p:txBody>
          <a:bodyPr wrap="square" lIns="38100" tIns="38100" rIns="38100" bIns="38100" anchor="ctr" anchorCtr="0">
            <a:noAutofit/>
          </a:bodyPr>
          <a:lstStyle/>
          <a:p>
            <a:pPr marL="0" marR="0" lvl="0" indent="0" algn="ctr">
              <a:lnSpc>
                <a:spcPct val="119921"/>
              </a:lnSpc>
              <a:spcBef>
                <a:spcPts val="0"/>
              </a:spcBef>
              <a:spcAft>
                <a:spcPts val="0"/>
              </a:spcAft>
              <a:buNone/>
            </a:pPr>
            <a:r>
              <a:rPr lang="en-US" sz="3555">
                <a:solidFill>
                  <a:srgbClr val="003366"/>
                </a:solidFill>
                <a:latin typeface="Arial"/>
                <a:ea typeface="Arial"/>
                <a:cs typeface="Arial"/>
                <a:sym typeface="Arial"/>
              </a:rPr>
              <a:t>Los Servicios Requeridos</a:t>
            </a:r>
          </a:p>
        </p:txBody>
      </p:sp>
      <p:sp>
        <p:nvSpPr>
          <p:cNvPr id="121" name="Shape 121"/>
          <p:cNvSpPr txBox="1"/>
          <p:nvPr/>
        </p:nvSpPr>
        <p:spPr>
          <a:xfrm>
            <a:off x="1111250" y="2114900"/>
            <a:ext cx="8295900" cy="5018600"/>
          </a:xfrm>
          <a:prstGeom prst="rect">
            <a:avLst/>
          </a:prstGeom>
          <a:noFill/>
          <a:ln>
            <a:noFill/>
          </a:ln>
        </p:spPr>
        <p:txBody>
          <a:bodyPr wrap="square" lIns="38100" tIns="38100" rIns="38100" bIns="38100" anchor="t" anchorCtr="0">
            <a:noAutofit/>
          </a:bodyPr>
          <a:lstStyle/>
          <a:p>
            <a:pPr marL="0" marR="0" lvl="0" indent="0" algn="l">
              <a:lnSpc>
                <a:spcPct val="119791"/>
              </a:lnSpc>
              <a:spcBef>
                <a:spcPts val="0"/>
              </a:spcBef>
              <a:spcAft>
                <a:spcPts val="0"/>
              </a:spcAft>
              <a:buNone/>
            </a:pPr>
            <a:endParaRPr sz="2666">
              <a:solidFill>
                <a:srgbClr val="000000"/>
              </a:solidFill>
              <a:latin typeface="Arial"/>
              <a:ea typeface="Arial"/>
              <a:cs typeface="Arial"/>
              <a:sym typeface="Arial"/>
            </a:endParaRPr>
          </a:p>
          <a:p>
            <a:pPr marL="0" marR="0" lvl="0" indent="0" algn="l">
              <a:lnSpc>
                <a:spcPct val="119791"/>
              </a:lnSpc>
              <a:spcBef>
                <a:spcPts val="0"/>
              </a:spcBef>
              <a:spcAft>
                <a:spcPts val="0"/>
              </a:spcAft>
              <a:buNone/>
            </a:pPr>
            <a:endParaRPr sz="2666">
              <a:solidFill>
                <a:srgbClr val="000000"/>
              </a:solidFill>
              <a:latin typeface="Arial"/>
              <a:ea typeface="Arial"/>
              <a:cs typeface="Arial"/>
              <a:sym typeface="Arial"/>
            </a:endParaRPr>
          </a:p>
          <a:p>
            <a:pPr marL="0" marR="0" lvl="0" indent="0" algn="l">
              <a:lnSpc>
                <a:spcPct val="119791"/>
              </a:lnSpc>
              <a:spcBef>
                <a:spcPts val="0"/>
              </a:spcBef>
              <a:spcAft>
                <a:spcPts val="0"/>
              </a:spcAft>
              <a:buNone/>
            </a:pPr>
            <a:endParaRPr sz="2666">
              <a:solidFill>
                <a:srgbClr val="000000"/>
              </a:solidFill>
              <a:latin typeface="Arial"/>
              <a:ea typeface="Arial"/>
              <a:cs typeface="Arial"/>
              <a:sym typeface="Arial"/>
            </a:endParaRPr>
          </a:p>
          <a:p>
            <a:pPr marL="0" marR="0" lvl="0" indent="0" algn="l">
              <a:lnSpc>
                <a:spcPct val="119791"/>
              </a:lnSpc>
              <a:spcBef>
                <a:spcPts val="0"/>
              </a:spcBef>
              <a:spcAft>
                <a:spcPts val="0"/>
              </a:spcAft>
              <a:buNone/>
            </a:pPr>
            <a:endParaRPr sz="2666">
              <a:solidFill>
                <a:srgbClr val="000000"/>
              </a:solidFill>
              <a:latin typeface="Arial"/>
              <a:ea typeface="Arial"/>
              <a:cs typeface="Arial"/>
              <a:sym typeface="Arial"/>
            </a:endParaRPr>
          </a:p>
          <a:p>
            <a:pPr marL="0" marR="0" lvl="0" indent="0" algn="l">
              <a:lnSpc>
                <a:spcPct val="119642"/>
              </a:lnSpc>
              <a:spcBef>
                <a:spcPts val="0"/>
              </a:spcBef>
              <a:spcAft>
                <a:spcPts val="0"/>
              </a:spcAft>
              <a:buNone/>
            </a:pPr>
            <a:endParaRPr sz="1555">
              <a:solidFill>
                <a:srgbClr val="000000"/>
              </a:solidFill>
              <a:latin typeface="Arial"/>
              <a:ea typeface="Arial"/>
              <a:cs typeface="Arial"/>
              <a:sym typeface="Arial"/>
            </a:endParaRPr>
          </a:p>
          <a:p>
            <a:pPr marL="0" marR="0" lvl="0" indent="0" algn="l">
              <a:lnSpc>
                <a:spcPct val="120089"/>
              </a:lnSpc>
              <a:spcBef>
                <a:spcPts val="1406"/>
              </a:spcBef>
              <a:spcAft>
                <a:spcPts val="0"/>
              </a:spcAft>
              <a:buNone/>
            </a:pPr>
            <a:endParaRPr sz="3111">
              <a:solidFill>
                <a:srgbClr val="000000"/>
              </a:solidFill>
              <a:latin typeface="Arial"/>
              <a:ea typeface="Arial"/>
              <a:cs typeface="Arial"/>
              <a:sym typeface="Arial"/>
            </a:endParaRPr>
          </a:p>
        </p:txBody>
      </p:sp>
      <p:sp>
        <p:nvSpPr>
          <p:cNvPr id="122" name="Shape 122"/>
          <p:cNvSpPr txBox="1"/>
          <p:nvPr/>
        </p:nvSpPr>
        <p:spPr>
          <a:xfrm>
            <a:off x="816675" y="2273650"/>
            <a:ext cx="8840950" cy="5376675"/>
          </a:xfrm>
          <a:prstGeom prst="rect">
            <a:avLst/>
          </a:prstGeom>
          <a:noFill/>
          <a:ln>
            <a:noFill/>
          </a:ln>
        </p:spPr>
        <p:txBody>
          <a:bodyPr wrap="square" lIns="38100" tIns="38100" rIns="38100" bIns="38100" anchor="t" anchorCtr="0">
            <a:noAutofit/>
          </a:bodyPr>
          <a:lstStyle/>
          <a:p>
            <a:pPr marL="0" marR="0" lvl="0" indent="0" algn="l">
              <a:lnSpc>
                <a:spcPct val="131875"/>
              </a:lnSpc>
              <a:spcBef>
                <a:spcPts val="0"/>
              </a:spcBef>
              <a:spcAft>
                <a:spcPts val="0"/>
              </a:spcAft>
              <a:buNone/>
            </a:pPr>
            <a:r>
              <a:rPr lang="en-US" sz="2444" dirty="0">
                <a:solidFill>
                  <a:srgbClr val="000000"/>
                </a:solidFill>
                <a:latin typeface="Arial"/>
                <a:ea typeface="Arial"/>
                <a:cs typeface="Arial"/>
                <a:sym typeface="Arial"/>
              </a:rPr>
              <a:t>Se </a:t>
            </a:r>
            <a:r>
              <a:rPr lang="en-US" sz="2444" dirty="0" err="1">
                <a:solidFill>
                  <a:srgbClr val="000000"/>
                </a:solidFill>
                <a:latin typeface="Arial"/>
                <a:ea typeface="Arial"/>
                <a:cs typeface="Arial"/>
                <a:sym typeface="Arial"/>
              </a:rPr>
              <a:t>emplean</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algunas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maquinarias</a:t>
            </a:r>
            <a:r>
              <a:rPr lang="en-US" sz="2444" dirty="0">
                <a:solidFill>
                  <a:srgbClr val="000000"/>
                </a:solidFill>
                <a:latin typeface="Arial"/>
                <a:ea typeface="Arial"/>
                <a:cs typeface="Arial"/>
                <a:sym typeface="Arial"/>
              </a:rPr>
              <a:t> simples, sin embargo, </a:t>
            </a:r>
            <a:r>
              <a:rPr lang="en-US" sz="2444" dirty="0" err="1">
                <a:solidFill>
                  <a:srgbClr val="000000"/>
                </a:solidFill>
                <a:latin typeface="Arial"/>
                <a:ea typeface="Arial"/>
                <a:cs typeface="Arial"/>
                <a:sym typeface="Arial"/>
              </a:rPr>
              <a:t>los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procesos</a:t>
            </a:r>
            <a:r>
              <a:rPr lang="en-US" sz="2444" dirty="0">
                <a:solidFill>
                  <a:srgbClr val="000000"/>
                </a:solidFill>
                <a:latin typeface="Arial"/>
                <a:ea typeface="Arial"/>
                <a:cs typeface="Arial"/>
                <a:sym typeface="Arial"/>
              </a:rPr>
              <a:t> son </a:t>
            </a:r>
            <a:r>
              <a:rPr lang="en-US" sz="2444" dirty="0" err="1">
                <a:solidFill>
                  <a:srgbClr val="000000"/>
                </a:solidFill>
                <a:latin typeface="Arial"/>
                <a:ea typeface="Arial"/>
                <a:cs typeface="Arial"/>
                <a:sym typeface="Arial"/>
              </a:rPr>
              <a:t>aún</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rudimentarios</a:t>
            </a:r>
            <a:r>
              <a:rPr lang="en-US" sz="2444" dirty="0">
                <a:solidFill>
                  <a:srgbClr val="000000"/>
                </a:solidFill>
                <a:latin typeface="Arial"/>
                <a:ea typeface="Arial"/>
                <a:cs typeface="Arial"/>
                <a:sym typeface="Arial"/>
              </a:rPr>
              <a:t>.</a:t>
            </a:r>
          </a:p>
          <a:p>
            <a:pPr marL="174978" marR="0" lvl="0" algn="l">
              <a:lnSpc>
                <a:spcPct val="119886"/>
              </a:lnSpc>
              <a:spcBef>
                <a:spcPts val="0"/>
              </a:spcBef>
              <a:spcAft>
                <a:spcPts val="0"/>
              </a:spcAft>
              <a:buClr>
                <a:srgbClr val="000000"/>
              </a:buClr>
              <a:buSzPct val="101851"/>
            </a:pPr>
            <a:r>
              <a:rPr lang="en-US" sz="2444" b="1" dirty="0" smtClean="0"/>
              <a:t>3. </a:t>
            </a:r>
            <a:r>
              <a:rPr lang="en-US" sz="2444" b="1" dirty="0" err="1" smtClean="0">
                <a:solidFill>
                  <a:srgbClr val="000000"/>
                </a:solidFill>
                <a:latin typeface="Arial"/>
                <a:ea typeface="Arial"/>
                <a:cs typeface="Arial"/>
                <a:sym typeface="Arial"/>
              </a:rPr>
              <a:t>Capacitación</a:t>
            </a:r>
            <a:endParaRPr lang="en-US" sz="2444" b="1" dirty="0">
              <a:solidFill>
                <a:srgbClr val="000000"/>
              </a:solidFill>
              <a:latin typeface="Arial"/>
              <a:ea typeface="Arial"/>
              <a:cs typeface="Arial"/>
              <a:sym typeface="Arial"/>
            </a:endParaRPr>
          </a:p>
          <a:p>
            <a:pPr marL="762000" marR="0" lvl="1" indent="-50800" algn="l">
              <a:lnSpc>
                <a:spcPct val="119886"/>
              </a:lnSpc>
              <a:spcBef>
                <a:spcPts val="0"/>
              </a:spcBef>
              <a:spcAft>
                <a:spcPts val="0"/>
              </a:spcAft>
              <a:buClr>
                <a:srgbClr val="000000"/>
              </a:buClr>
              <a:buSzPct val="101851"/>
              <a:buNone/>
            </a:pPr>
            <a:r>
              <a:rPr lang="en-US" sz="2444" dirty="0">
                <a:solidFill>
                  <a:srgbClr val="000000"/>
                </a:solidFill>
                <a:latin typeface="Arial"/>
                <a:ea typeface="Arial"/>
                <a:cs typeface="Arial"/>
                <a:sym typeface="Arial"/>
              </a:rPr>
              <a:t>Si </a:t>
            </a:r>
            <a:r>
              <a:rPr lang="en-US" sz="2444" dirty="0" err="1">
                <a:solidFill>
                  <a:srgbClr val="000000"/>
                </a:solidFill>
                <a:latin typeface="Arial"/>
                <a:ea typeface="Arial"/>
                <a:cs typeface="Arial"/>
                <a:sym typeface="Arial"/>
              </a:rPr>
              <a:t>bien</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algunos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conductores</a:t>
            </a:r>
            <a:r>
              <a:rPr lang="en-US" sz="2444" dirty="0">
                <a:solidFill>
                  <a:srgbClr val="000000"/>
                </a:solidFill>
                <a:latin typeface="Arial"/>
                <a:ea typeface="Arial"/>
                <a:cs typeface="Arial"/>
                <a:sym typeface="Arial"/>
              </a:rPr>
              <a:t> de las </a:t>
            </a:r>
            <a:r>
              <a:rPr lang="en-US" sz="2444" dirty="0" err="1">
                <a:solidFill>
                  <a:srgbClr val="000000"/>
                </a:solidFill>
                <a:latin typeface="Arial"/>
                <a:ea typeface="Arial"/>
                <a:cs typeface="Arial"/>
                <a:sym typeface="Arial"/>
              </a:rPr>
              <a:t>pequeñas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agroindustrias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han</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tenido</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acceso</a:t>
            </a:r>
            <a:r>
              <a:rPr lang="en-US" sz="2444" dirty="0">
                <a:solidFill>
                  <a:srgbClr val="000000"/>
                </a:solidFill>
                <a:latin typeface="Arial"/>
                <a:ea typeface="Arial"/>
                <a:cs typeface="Arial"/>
                <a:sym typeface="Arial"/>
              </a:rPr>
              <a:t> a </a:t>
            </a:r>
            <a:r>
              <a:rPr lang="en-US" sz="2444" dirty="0" err="1">
                <a:solidFill>
                  <a:srgbClr val="000000"/>
                </a:solidFill>
                <a:latin typeface="Arial"/>
                <a:ea typeface="Arial"/>
                <a:cs typeface="Arial"/>
                <a:sym typeface="Arial"/>
              </a:rPr>
              <a:t>cursos</a:t>
            </a:r>
            <a:r>
              <a:rPr lang="en-US" sz="2444" dirty="0">
                <a:solidFill>
                  <a:srgbClr val="000000"/>
                </a:solidFill>
                <a:latin typeface="Arial"/>
                <a:ea typeface="Arial"/>
                <a:cs typeface="Arial"/>
                <a:sym typeface="Arial"/>
              </a:rPr>
              <a:t> de </a:t>
            </a:r>
            <a:r>
              <a:rPr lang="en-US" sz="2444" dirty="0" err="1">
                <a:solidFill>
                  <a:srgbClr val="000000"/>
                </a:solidFill>
                <a:latin typeface="Arial"/>
                <a:ea typeface="Arial"/>
                <a:cs typeface="Arial"/>
                <a:sym typeface="Arial"/>
              </a:rPr>
              <a:t>capacitación</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esto</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ocurre</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principalmente</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en</a:t>
            </a:r>
            <a:r>
              <a:rPr lang="en-US" sz="2444" dirty="0">
                <a:solidFill>
                  <a:srgbClr val="000000"/>
                </a:solidFill>
                <a:latin typeface="Arial"/>
                <a:ea typeface="Arial"/>
                <a:cs typeface="Arial"/>
                <a:sym typeface="Arial"/>
              </a:rPr>
              <a:t> el sector de </a:t>
            </a:r>
            <a:r>
              <a:rPr lang="en-US" sz="2444" dirty="0" err="1">
                <a:solidFill>
                  <a:srgbClr val="000000"/>
                </a:solidFill>
                <a:latin typeface="Arial"/>
                <a:ea typeface="Arial"/>
                <a:cs typeface="Arial"/>
                <a:sym typeface="Arial"/>
              </a:rPr>
              <a:t>panaderías</a:t>
            </a:r>
            <a:r>
              <a:rPr lang="en-US" sz="2444" dirty="0">
                <a:solidFill>
                  <a:srgbClr val="000000"/>
                </a:solidFill>
                <a:latin typeface="Arial"/>
                <a:ea typeface="Arial"/>
                <a:cs typeface="Arial"/>
                <a:sym typeface="Arial"/>
              </a:rPr>
              <a:t>, dado que la </a:t>
            </a:r>
            <a:r>
              <a:rPr lang="en-US" sz="2444" dirty="0" err="1">
                <a:solidFill>
                  <a:srgbClr val="000000"/>
                </a:solidFill>
                <a:latin typeface="Arial"/>
                <a:ea typeface="Arial"/>
                <a:cs typeface="Arial"/>
                <a:sym typeface="Arial"/>
              </a:rPr>
              <a:t>capacitación</a:t>
            </a:r>
            <a:r>
              <a:rPr lang="en-US" sz="2444" dirty="0">
                <a:solidFill>
                  <a:srgbClr val="000000"/>
                </a:solidFill>
                <a:latin typeface="Arial"/>
                <a:ea typeface="Arial"/>
                <a:cs typeface="Arial"/>
                <a:sym typeface="Arial"/>
              </a:rPr>
              <a:t> ha </a:t>
            </a:r>
            <a:r>
              <a:rPr lang="en-US" sz="2444" dirty="0" err="1">
                <a:solidFill>
                  <a:srgbClr val="000000"/>
                </a:solidFill>
                <a:latin typeface="Arial"/>
                <a:ea typeface="Arial"/>
                <a:cs typeface="Arial"/>
                <a:sym typeface="Arial"/>
              </a:rPr>
              <a:t>sido</a:t>
            </a:r>
            <a:r>
              <a:rPr lang="en-US" sz="2444" dirty="0">
                <a:solidFill>
                  <a:srgbClr val="000000"/>
                </a:solidFill>
                <a:latin typeface="Arial"/>
                <a:ea typeface="Arial"/>
                <a:cs typeface="Arial"/>
                <a:sym typeface="Arial"/>
              </a:rPr>
              <a:t> dada </a:t>
            </a:r>
            <a:r>
              <a:rPr lang="en-US" sz="2444" dirty="0" err="1">
                <a:solidFill>
                  <a:srgbClr val="000000"/>
                </a:solidFill>
                <a:latin typeface="Arial"/>
                <a:ea typeface="Arial"/>
                <a:cs typeface="Arial"/>
                <a:sym typeface="Arial"/>
              </a:rPr>
              <a:t>por</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los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mismos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proveedores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Está</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capacitación</a:t>
            </a:r>
            <a:r>
              <a:rPr lang="en-US" sz="2444" dirty="0">
                <a:solidFill>
                  <a:srgbClr val="000000"/>
                </a:solidFill>
                <a:latin typeface="Arial"/>
                <a:ea typeface="Arial"/>
                <a:cs typeface="Arial"/>
                <a:sym typeface="Arial"/>
              </a:rPr>
              <a:t> ha </a:t>
            </a:r>
            <a:r>
              <a:rPr lang="en-US" sz="2444" dirty="0" err="1">
                <a:solidFill>
                  <a:srgbClr val="000000"/>
                </a:solidFill>
                <a:latin typeface="Arial"/>
                <a:ea typeface="Arial"/>
                <a:cs typeface="Arial"/>
                <a:sym typeface="Arial"/>
              </a:rPr>
              <a:t>sido</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sobre</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todo</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referente</a:t>
            </a:r>
            <a:r>
              <a:rPr lang="en-US" sz="2444" dirty="0">
                <a:solidFill>
                  <a:srgbClr val="000000"/>
                </a:solidFill>
                <a:latin typeface="Arial"/>
                <a:ea typeface="Arial"/>
                <a:cs typeface="Arial"/>
                <a:sym typeface="Arial"/>
              </a:rPr>
              <a:t> a </a:t>
            </a:r>
            <a:r>
              <a:rPr lang="en-US" sz="2444" dirty="0" err="1">
                <a:solidFill>
                  <a:srgbClr val="000000"/>
                </a:solidFill>
                <a:latin typeface="Arial"/>
                <a:ea typeface="Arial"/>
                <a:cs typeface="Arial"/>
                <a:sym typeface="Arial"/>
              </a:rPr>
              <a:t>aspectos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técnico</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productivos</a:t>
            </a:r>
            <a:r>
              <a:rPr lang="en-US" sz="2444" dirty="0">
                <a:solidFill>
                  <a:srgbClr val="000000"/>
                </a:solidFill>
                <a:latin typeface="Arial"/>
                <a:ea typeface="Arial"/>
                <a:cs typeface="Arial"/>
                <a:sym typeface="Arial"/>
              </a:rPr>
              <a:t> y </a:t>
            </a:r>
            <a:r>
              <a:rPr lang="en-US" sz="2444" dirty="0" err="1">
                <a:solidFill>
                  <a:srgbClr val="000000"/>
                </a:solidFill>
                <a:latin typeface="Arial"/>
                <a:ea typeface="Arial"/>
                <a:cs typeface="Arial"/>
                <a:sym typeface="Arial"/>
              </a:rPr>
              <a:t>en</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gestión</a:t>
            </a:r>
            <a:r>
              <a:rPr lang="en-US" sz="2444" dirty="0">
                <a:solidFill>
                  <a:srgbClr val="000000"/>
                </a:solidFill>
                <a:latin typeface="Arial"/>
                <a:ea typeface="Arial"/>
                <a:cs typeface="Arial"/>
                <a:sym typeface="Arial"/>
              </a:rPr>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26"/>
        <p:cNvGrpSpPr/>
        <p:nvPr/>
      </p:nvGrpSpPr>
      <p:grpSpPr>
        <a:xfrm>
          <a:off x="0" y="0"/>
          <a:ext cx="0" cy="0"/>
          <a:chOff x="0" y="0"/>
          <a:chExt cx="0" cy="0"/>
        </a:xfrm>
      </p:grpSpPr>
      <p:sp>
        <p:nvSpPr>
          <p:cNvPr id="127" name="Shape 127"/>
          <p:cNvSpPr txBox="1"/>
          <p:nvPr/>
        </p:nvSpPr>
        <p:spPr>
          <a:xfrm>
            <a:off x="816675" y="830775"/>
            <a:ext cx="8761575" cy="623000"/>
          </a:xfrm>
          <a:prstGeom prst="rect">
            <a:avLst/>
          </a:prstGeom>
          <a:noFill/>
          <a:ln>
            <a:noFill/>
          </a:ln>
        </p:spPr>
        <p:txBody>
          <a:bodyPr wrap="square" lIns="38100" tIns="38100" rIns="38100" bIns="38100" anchor="t" anchorCtr="0">
            <a:noAutofit/>
          </a:bodyPr>
          <a:lstStyle/>
          <a:p>
            <a:pPr marL="0" marR="0" lvl="0" indent="0" algn="ctr">
              <a:lnSpc>
                <a:spcPct val="119921"/>
              </a:lnSpc>
              <a:spcBef>
                <a:spcPts val="0"/>
              </a:spcBef>
              <a:spcAft>
                <a:spcPts val="0"/>
              </a:spcAft>
              <a:buNone/>
            </a:pPr>
            <a:r>
              <a:rPr lang="en-US" sz="3555">
                <a:solidFill>
                  <a:srgbClr val="003366"/>
                </a:solidFill>
                <a:latin typeface="Arial"/>
                <a:ea typeface="Arial"/>
                <a:cs typeface="Arial"/>
                <a:sym typeface="Arial"/>
              </a:rPr>
              <a:t>Ventajas y Desventajas</a:t>
            </a:r>
          </a:p>
        </p:txBody>
      </p:sp>
      <p:sp>
        <p:nvSpPr>
          <p:cNvPr id="128" name="Shape 128"/>
          <p:cNvSpPr txBox="1"/>
          <p:nvPr/>
        </p:nvSpPr>
        <p:spPr>
          <a:xfrm>
            <a:off x="816675" y="1720501"/>
            <a:ext cx="8761575" cy="6094575"/>
          </a:xfrm>
          <a:prstGeom prst="rect">
            <a:avLst/>
          </a:prstGeom>
          <a:noFill/>
          <a:ln>
            <a:noFill/>
          </a:ln>
        </p:spPr>
        <p:txBody>
          <a:bodyPr wrap="square" lIns="38100" tIns="38100" rIns="38100" bIns="38100" anchor="ctr" anchorCtr="0">
            <a:noAutofit/>
          </a:bodyPr>
          <a:lstStyle/>
          <a:p>
            <a:pPr marL="381000" marR="0" lvl="0" indent="-206022" algn="l">
              <a:lnSpc>
                <a:spcPct val="119886"/>
              </a:lnSpc>
              <a:spcBef>
                <a:spcPts val="0"/>
              </a:spcBef>
              <a:spcAft>
                <a:spcPts val="0"/>
              </a:spcAft>
              <a:buClr>
                <a:srgbClr val="000000"/>
              </a:buClr>
              <a:buSzPct val="101851"/>
              <a:buAutoNum type="arabicPeriod"/>
            </a:pPr>
            <a:r>
              <a:rPr lang="en-US" sz="2444" b="1" dirty="0" err="1">
                <a:solidFill>
                  <a:srgbClr val="000000"/>
                </a:solidFill>
                <a:latin typeface="Arial"/>
                <a:ea typeface="Arial"/>
                <a:cs typeface="Arial"/>
                <a:sym typeface="Arial"/>
              </a:rPr>
              <a:t>Ventajas</a:t>
            </a:r>
            <a:endParaRPr lang="en-US" sz="2444" b="1" dirty="0">
              <a:solidFill>
                <a:srgbClr val="000000"/>
              </a:solidFill>
              <a:latin typeface="Arial"/>
              <a:ea typeface="Arial"/>
              <a:cs typeface="Arial"/>
              <a:sym typeface="Arial"/>
            </a:endParaRPr>
          </a:p>
          <a:p>
            <a:pPr marL="0" marR="0" lvl="0" indent="0" algn="just">
              <a:lnSpc>
                <a:spcPct val="119886"/>
              </a:lnSpc>
              <a:spcBef>
                <a:spcPts val="0"/>
              </a:spcBef>
              <a:spcAft>
                <a:spcPts val="0"/>
              </a:spcAft>
              <a:buNone/>
            </a:pPr>
            <a:r>
              <a:rPr lang="en-US" sz="2444" dirty="0">
                <a:solidFill>
                  <a:srgbClr val="000000"/>
                </a:solidFill>
                <a:latin typeface="Arial"/>
                <a:ea typeface="Arial"/>
                <a:cs typeface="Arial"/>
                <a:sym typeface="Arial"/>
              </a:rPr>
              <a:t>La </a:t>
            </a:r>
            <a:r>
              <a:rPr lang="en-US" sz="2444" dirty="0" err="1">
                <a:solidFill>
                  <a:srgbClr val="000000"/>
                </a:solidFill>
                <a:latin typeface="Arial"/>
                <a:ea typeface="Arial"/>
                <a:cs typeface="Arial"/>
                <a:sym typeface="Arial"/>
              </a:rPr>
              <a:t>diversidad</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ecológica</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es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una</a:t>
            </a:r>
            <a:r>
              <a:rPr lang="en-US" sz="2444" dirty="0">
                <a:solidFill>
                  <a:srgbClr val="000000"/>
                </a:solidFill>
                <a:latin typeface="Arial"/>
                <a:ea typeface="Arial"/>
                <a:cs typeface="Arial"/>
                <a:sym typeface="Arial"/>
              </a:rPr>
              <a:t> de las </a:t>
            </a:r>
            <a:r>
              <a:rPr lang="en-US" sz="2444" dirty="0" err="1">
                <a:solidFill>
                  <a:srgbClr val="000000"/>
                </a:solidFill>
                <a:latin typeface="Arial"/>
                <a:ea typeface="Arial"/>
                <a:cs typeface="Arial"/>
                <a:sym typeface="Arial"/>
              </a:rPr>
              <a:t>ventajas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comparativas</a:t>
            </a:r>
            <a:r>
              <a:rPr lang="en-US" sz="2444" dirty="0">
                <a:solidFill>
                  <a:srgbClr val="000000"/>
                </a:solidFill>
                <a:latin typeface="Arial"/>
                <a:ea typeface="Arial"/>
                <a:cs typeface="Arial"/>
                <a:sym typeface="Arial"/>
              </a:rPr>
              <a:t> con las que </a:t>
            </a:r>
            <a:r>
              <a:rPr lang="en-US" sz="2444" dirty="0" err="1">
                <a:solidFill>
                  <a:srgbClr val="000000"/>
                </a:solidFill>
                <a:latin typeface="Arial"/>
                <a:ea typeface="Arial"/>
                <a:cs typeface="Arial"/>
                <a:sym typeface="Arial"/>
              </a:rPr>
              <a:t>cuenta</a:t>
            </a:r>
            <a:r>
              <a:rPr lang="en-US" sz="2444" dirty="0">
                <a:solidFill>
                  <a:srgbClr val="000000"/>
                </a:solidFill>
                <a:latin typeface="Arial"/>
                <a:ea typeface="Arial"/>
                <a:cs typeface="Arial"/>
                <a:sym typeface="Arial"/>
              </a:rPr>
              <a:t> la </a:t>
            </a:r>
            <a:r>
              <a:rPr lang="en-US" sz="2444" dirty="0" err="1">
                <a:solidFill>
                  <a:srgbClr val="000000"/>
                </a:solidFill>
                <a:latin typeface="Arial"/>
                <a:ea typeface="Arial"/>
                <a:cs typeface="Arial"/>
                <a:sym typeface="Arial"/>
              </a:rPr>
              <a:t>agroindustria</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en</a:t>
            </a:r>
            <a:r>
              <a:rPr lang="en-US" sz="2444" dirty="0">
                <a:solidFill>
                  <a:srgbClr val="000000"/>
                </a:solidFill>
                <a:latin typeface="Arial"/>
                <a:ea typeface="Arial"/>
                <a:cs typeface="Arial"/>
                <a:sym typeface="Arial"/>
              </a:rPr>
              <a:t> el </a:t>
            </a:r>
            <a:r>
              <a:rPr lang="en-US" sz="2444" dirty="0" err="1">
                <a:solidFill>
                  <a:srgbClr val="000000"/>
                </a:solidFill>
                <a:latin typeface="Arial"/>
                <a:ea typeface="Arial"/>
                <a:cs typeface="Arial"/>
                <a:sym typeface="Arial"/>
              </a:rPr>
              <a:t>país</a:t>
            </a:r>
            <a:r>
              <a:rPr lang="en-US" sz="2444" dirty="0">
                <a:solidFill>
                  <a:srgbClr val="000000"/>
                </a:solidFill>
                <a:latin typeface="Arial"/>
                <a:ea typeface="Arial"/>
                <a:cs typeface="Arial"/>
                <a:sym typeface="Arial"/>
              </a:rPr>
              <a:t>, que </a:t>
            </a:r>
            <a:r>
              <a:rPr lang="en-US" sz="2444" dirty="0" err="1">
                <a:solidFill>
                  <a:srgbClr val="000000"/>
                </a:solidFill>
                <a:latin typeface="Arial"/>
                <a:ea typeface="Arial"/>
                <a:cs typeface="Arial"/>
                <a:sym typeface="Arial"/>
              </a:rPr>
              <a:t>aún</a:t>
            </a:r>
            <a:r>
              <a:rPr lang="en-US" sz="2444" dirty="0">
                <a:solidFill>
                  <a:srgbClr val="000000"/>
                </a:solidFill>
                <a:latin typeface="Arial"/>
                <a:ea typeface="Arial"/>
                <a:cs typeface="Arial"/>
                <a:sym typeface="Arial"/>
              </a:rPr>
              <a:t> no ha </a:t>
            </a:r>
            <a:r>
              <a:rPr lang="en-US" sz="2444" dirty="0" err="1">
                <a:solidFill>
                  <a:srgbClr val="000000"/>
                </a:solidFill>
                <a:latin typeface="Arial"/>
                <a:ea typeface="Arial"/>
                <a:cs typeface="Arial"/>
                <a:sym typeface="Arial"/>
              </a:rPr>
              <a:t>sido</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aprovechada</a:t>
            </a:r>
            <a:r>
              <a:rPr lang="en-US" sz="2444" dirty="0">
                <a:solidFill>
                  <a:srgbClr val="000000"/>
                </a:solidFill>
                <a:latin typeface="Arial"/>
                <a:ea typeface="Arial"/>
                <a:cs typeface="Arial"/>
                <a:sym typeface="Arial"/>
              </a:rPr>
              <a:t>. El </a:t>
            </a:r>
            <a:r>
              <a:rPr lang="en-US" sz="2444" dirty="0" smtClean="0"/>
              <a:t>Ecuador</a:t>
            </a:r>
            <a:r>
              <a:rPr lang="en-US" sz="2444" dirty="0" smtClean="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es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además</a:t>
            </a:r>
            <a:r>
              <a:rPr lang="en-US" sz="2444" dirty="0">
                <a:solidFill>
                  <a:srgbClr val="000000"/>
                </a:solidFill>
                <a:latin typeface="Arial"/>
                <a:ea typeface="Arial"/>
                <a:cs typeface="Arial"/>
                <a:sym typeface="Arial"/>
              </a:rPr>
              <a:t>, un </a:t>
            </a:r>
            <a:r>
              <a:rPr lang="en-US" sz="2444" dirty="0" err="1">
                <a:solidFill>
                  <a:srgbClr val="000000"/>
                </a:solidFill>
                <a:latin typeface="Arial"/>
                <a:ea typeface="Arial"/>
                <a:cs typeface="Arial"/>
                <a:sym typeface="Arial"/>
              </a:rPr>
              <a:t>centro</a:t>
            </a:r>
            <a:r>
              <a:rPr lang="en-US" sz="2444" dirty="0">
                <a:solidFill>
                  <a:srgbClr val="000000"/>
                </a:solidFill>
                <a:latin typeface="Arial"/>
                <a:ea typeface="Arial"/>
                <a:cs typeface="Arial"/>
                <a:sym typeface="Arial"/>
              </a:rPr>
              <a:t> de </a:t>
            </a:r>
            <a:r>
              <a:rPr lang="en-US" sz="2444" dirty="0" err="1">
                <a:solidFill>
                  <a:srgbClr val="000000"/>
                </a:solidFill>
                <a:latin typeface="Arial"/>
                <a:ea typeface="Arial"/>
                <a:cs typeface="Arial"/>
                <a:sym typeface="Arial"/>
              </a:rPr>
              <a:t>diversidad</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genética</a:t>
            </a:r>
            <a:r>
              <a:rPr lang="en-US" sz="2444" dirty="0">
                <a:solidFill>
                  <a:srgbClr val="000000"/>
                </a:solidFill>
                <a:latin typeface="Arial"/>
                <a:ea typeface="Arial"/>
                <a:cs typeface="Arial"/>
                <a:sym typeface="Arial"/>
              </a:rPr>
              <a:t>, con </a:t>
            </a:r>
            <a:r>
              <a:rPr lang="en-US" sz="2444" dirty="0" err="1">
                <a:solidFill>
                  <a:srgbClr val="000000"/>
                </a:solidFill>
                <a:latin typeface="Arial"/>
                <a:ea typeface="Arial"/>
                <a:cs typeface="Arial"/>
                <a:sym typeface="Arial"/>
              </a:rPr>
              <a:t>una</a:t>
            </a:r>
            <a:r>
              <a:rPr lang="en-US" sz="2444" dirty="0">
                <a:solidFill>
                  <a:srgbClr val="000000"/>
                </a:solidFill>
                <a:latin typeface="Arial"/>
                <a:ea typeface="Arial"/>
                <a:cs typeface="Arial"/>
                <a:sym typeface="Arial"/>
              </a:rPr>
              <a:t> gran </a:t>
            </a:r>
            <a:r>
              <a:rPr lang="en-US" sz="2444" dirty="0" err="1">
                <a:solidFill>
                  <a:srgbClr val="000000"/>
                </a:solidFill>
                <a:latin typeface="Arial"/>
                <a:ea typeface="Arial"/>
                <a:cs typeface="Arial"/>
                <a:sym typeface="Arial"/>
              </a:rPr>
              <a:t>diversidad</a:t>
            </a:r>
            <a:r>
              <a:rPr lang="en-US" sz="2444" dirty="0">
                <a:solidFill>
                  <a:srgbClr val="000000"/>
                </a:solidFill>
                <a:latin typeface="Arial"/>
                <a:ea typeface="Arial"/>
                <a:cs typeface="Arial"/>
                <a:sym typeface="Arial"/>
              </a:rPr>
              <a:t> de </a:t>
            </a:r>
            <a:r>
              <a:rPr lang="en-US" sz="2444" dirty="0" err="1">
                <a:solidFill>
                  <a:srgbClr val="000000"/>
                </a:solidFill>
                <a:latin typeface="Arial"/>
                <a:ea typeface="Arial"/>
                <a:cs typeface="Arial"/>
                <a:sym typeface="Arial"/>
              </a:rPr>
              <a:t>variedades</a:t>
            </a:r>
            <a:r>
              <a:rPr lang="en-US" sz="2444" dirty="0">
                <a:solidFill>
                  <a:srgbClr val="000000"/>
                </a:solidFill>
                <a:latin typeface="Arial"/>
                <a:ea typeface="Arial"/>
                <a:cs typeface="Arial"/>
                <a:sym typeface="Arial"/>
              </a:rPr>
              <a:t> para un </a:t>
            </a:r>
            <a:r>
              <a:rPr lang="en-US" sz="2444" dirty="0" err="1">
                <a:solidFill>
                  <a:srgbClr val="000000"/>
                </a:solidFill>
                <a:latin typeface="Arial"/>
                <a:ea typeface="Arial"/>
                <a:cs typeface="Arial"/>
                <a:sym typeface="Arial"/>
              </a:rPr>
              <a:t>número</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importante</a:t>
            </a:r>
            <a:r>
              <a:rPr lang="en-US" sz="2444" dirty="0">
                <a:solidFill>
                  <a:srgbClr val="000000"/>
                </a:solidFill>
                <a:latin typeface="Arial"/>
                <a:ea typeface="Arial"/>
                <a:cs typeface="Arial"/>
                <a:sym typeface="Arial"/>
              </a:rPr>
              <a:t> de </a:t>
            </a:r>
            <a:r>
              <a:rPr lang="en-US" sz="2444" dirty="0" err="1">
                <a:solidFill>
                  <a:srgbClr val="000000"/>
                </a:solidFill>
                <a:latin typeface="Arial"/>
                <a:ea typeface="Arial"/>
                <a:cs typeface="Arial"/>
                <a:sym typeface="Arial"/>
              </a:rPr>
              <a:t>cultivos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Está</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característica</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es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especialmente</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importante</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en</a:t>
            </a:r>
            <a:r>
              <a:rPr lang="en-US" sz="2444" dirty="0">
                <a:solidFill>
                  <a:srgbClr val="000000"/>
                </a:solidFill>
                <a:latin typeface="Arial"/>
                <a:ea typeface="Arial"/>
                <a:cs typeface="Arial"/>
                <a:sym typeface="Arial"/>
              </a:rPr>
              <a:t> el </a:t>
            </a:r>
            <a:r>
              <a:rPr lang="en-US" sz="2444" dirty="0" err="1">
                <a:solidFill>
                  <a:srgbClr val="000000"/>
                </a:solidFill>
                <a:latin typeface="Arial"/>
                <a:ea typeface="Arial"/>
                <a:cs typeface="Arial"/>
                <a:sym typeface="Arial"/>
              </a:rPr>
              <a:t>desarrollo</a:t>
            </a:r>
            <a:r>
              <a:rPr lang="en-US" sz="2444" dirty="0">
                <a:solidFill>
                  <a:srgbClr val="000000"/>
                </a:solidFill>
                <a:latin typeface="Arial"/>
                <a:ea typeface="Arial"/>
                <a:cs typeface="Arial"/>
                <a:sym typeface="Arial"/>
              </a:rPr>
              <a:t> de </a:t>
            </a:r>
            <a:r>
              <a:rPr lang="en-US" sz="2444" dirty="0" err="1">
                <a:solidFill>
                  <a:srgbClr val="000000"/>
                </a:solidFill>
                <a:latin typeface="Arial"/>
                <a:ea typeface="Arial"/>
                <a:cs typeface="Arial"/>
                <a:sym typeface="Arial"/>
              </a:rPr>
              <a:t>nuevos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productos</a:t>
            </a:r>
            <a:r>
              <a:rPr lang="en-US" sz="2444" dirty="0">
                <a:solidFill>
                  <a:srgbClr val="000000"/>
                </a:solidFill>
                <a:latin typeface="Arial"/>
                <a:ea typeface="Arial"/>
                <a:cs typeface="Arial"/>
                <a:sym typeface="Arial"/>
              </a:rPr>
              <a:t> y </a:t>
            </a:r>
            <a:r>
              <a:rPr lang="en-US" sz="2444" dirty="0" err="1">
                <a:solidFill>
                  <a:srgbClr val="000000"/>
                </a:solidFill>
                <a:latin typeface="Arial"/>
                <a:ea typeface="Arial"/>
                <a:cs typeface="Arial"/>
                <a:sym typeface="Arial"/>
              </a:rPr>
              <a:t>productos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exóticos</a:t>
            </a:r>
            <a:r>
              <a:rPr lang="en-US" sz="2444" dirty="0">
                <a:solidFill>
                  <a:srgbClr val="000000"/>
                </a:solidFill>
                <a:latin typeface="Arial"/>
                <a:ea typeface="Arial"/>
                <a:cs typeface="Arial"/>
                <a:sym typeface="Arial"/>
              </a:rPr>
              <a:t>. </a:t>
            </a:r>
            <a:endParaRPr sz="2444" b="1" dirty="0">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32"/>
        <p:cNvGrpSpPr/>
        <p:nvPr/>
      </p:nvGrpSpPr>
      <p:grpSpPr>
        <a:xfrm>
          <a:off x="0" y="0"/>
          <a:ext cx="0" cy="0"/>
          <a:chOff x="0" y="0"/>
          <a:chExt cx="0" cy="0"/>
        </a:xfrm>
      </p:grpSpPr>
      <p:sp>
        <p:nvSpPr>
          <p:cNvPr id="133" name="Shape 133"/>
          <p:cNvSpPr txBox="1">
            <a:spLocks noGrp="1"/>
          </p:cNvSpPr>
          <p:nvPr>
            <p:ph type="title"/>
          </p:nvPr>
        </p:nvSpPr>
        <p:spPr>
          <a:xfrm>
            <a:off x="1070675" y="1206475"/>
            <a:ext cx="8941500" cy="623000"/>
          </a:xfrm>
          <a:prstGeom prst="rect">
            <a:avLst/>
          </a:prstGeom>
          <a:noFill/>
          <a:ln>
            <a:noFill/>
          </a:ln>
        </p:spPr>
        <p:txBody>
          <a:bodyPr wrap="square" lIns="38100" tIns="38100" rIns="38100" bIns="38100" anchor="b" anchorCtr="0">
            <a:noAutofit/>
          </a:bodyPr>
          <a:lstStyle/>
          <a:p>
            <a:pPr marL="0" marR="0" lvl="0" indent="0" algn="ctr">
              <a:lnSpc>
                <a:spcPct val="119921"/>
              </a:lnSpc>
              <a:spcBef>
                <a:spcPts val="0"/>
              </a:spcBef>
              <a:spcAft>
                <a:spcPts val="0"/>
              </a:spcAft>
              <a:buNone/>
            </a:pPr>
            <a:r>
              <a:rPr lang="en-US" sz="3555">
                <a:solidFill>
                  <a:srgbClr val="003366"/>
                </a:solidFill>
                <a:latin typeface="Arial"/>
                <a:ea typeface="Arial"/>
                <a:cs typeface="Arial"/>
                <a:sym typeface="Arial"/>
              </a:rPr>
              <a:t>Ventajas y Desventajas</a:t>
            </a:r>
          </a:p>
        </p:txBody>
      </p:sp>
      <p:sp>
        <p:nvSpPr>
          <p:cNvPr id="134" name="Shape 134"/>
          <p:cNvSpPr txBox="1">
            <a:spLocks noGrp="1"/>
          </p:cNvSpPr>
          <p:nvPr>
            <p:ph type="body" idx="1"/>
          </p:nvPr>
        </p:nvSpPr>
        <p:spPr>
          <a:xfrm>
            <a:off x="816675" y="2194275"/>
            <a:ext cx="8840950" cy="4098037"/>
          </a:xfrm>
          <a:prstGeom prst="rect">
            <a:avLst/>
          </a:prstGeom>
          <a:noFill/>
          <a:ln>
            <a:noFill/>
          </a:ln>
        </p:spPr>
        <p:txBody>
          <a:bodyPr wrap="square" lIns="38100" tIns="38100" rIns="38100" bIns="38100" anchor="t" anchorCtr="0">
            <a:noAutofit/>
          </a:bodyPr>
          <a:lstStyle/>
          <a:p>
            <a:pPr marL="0" marR="0" lvl="0" indent="0" algn="l">
              <a:lnSpc>
                <a:spcPct val="119886"/>
              </a:lnSpc>
              <a:spcBef>
                <a:spcPts val="0"/>
              </a:spcBef>
              <a:spcAft>
                <a:spcPts val="0"/>
              </a:spcAft>
              <a:buNone/>
            </a:pPr>
            <a:r>
              <a:rPr lang="en-US" sz="2444" b="1" dirty="0">
                <a:solidFill>
                  <a:srgbClr val="000000"/>
                </a:solidFill>
                <a:latin typeface="Arial"/>
                <a:ea typeface="Arial"/>
                <a:cs typeface="Arial"/>
                <a:sym typeface="Arial"/>
              </a:rPr>
              <a:t>b. </a:t>
            </a:r>
            <a:r>
              <a:rPr lang="en-US" sz="2444" b="1" dirty="0" err="1">
                <a:solidFill>
                  <a:srgbClr val="000000"/>
                </a:solidFill>
                <a:latin typeface="Arial"/>
                <a:ea typeface="Arial"/>
                <a:cs typeface="Arial"/>
                <a:sym typeface="Arial"/>
              </a:rPr>
              <a:t>Desventajas</a:t>
            </a:r>
            <a:endParaRPr lang="en-US" sz="2444" b="1" dirty="0">
              <a:solidFill>
                <a:srgbClr val="000000"/>
              </a:solidFill>
              <a:latin typeface="Arial"/>
              <a:ea typeface="Arial"/>
              <a:cs typeface="Arial"/>
              <a:sym typeface="Arial"/>
            </a:endParaRPr>
          </a:p>
          <a:p>
            <a:pPr marL="762000" marR="0" lvl="1" indent="-50800" algn="just">
              <a:lnSpc>
                <a:spcPct val="119886"/>
              </a:lnSpc>
              <a:spcBef>
                <a:spcPts val="438"/>
              </a:spcBef>
              <a:spcAft>
                <a:spcPts val="0"/>
              </a:spcAft>
              <a:buClr>
                <a:srgbClr val="000000"/>
              </a:buClr>
              <a:buSzPct val="101851"/>
              <a:buNone/>
            </a:pPr>
            <a:r>
              <a:rPr lang="en-US" sz="2444" dirty="0">
                <a:solidFill>
                  <a:srgbClr val="000000"/>
                </a:solidFill>
                <a:latin typeface="Arial"/>
                <a:ea typeface="Arial"/>
                <a:cs typeface="Arial"/>
                <a:sym typeface="Arial"/>
              </a:rPr>
              <a:t>A </a:t>
            </a:r>
            <a:r>
              <a:rPr lang="en-US" sz="2444" dirty="0" err="1">
                <a:solidFill>
                  <a:srgbClr val="000000"/>
                </a:solidFill>
                <a:latin typeface="Arial"/>
                <a:ea typeface="Arial"/>
                <a:cs typeface="Arial"/>
                <a:sym typeface="Arial"/>
              </a:rPr>
              <a:t>nivel</a:t>
            </a:r>
            <a:r>
              <a:rPr lang="en-US" sz="2444" dirty="0">
                <a:solidFill>
                  <a:srgbClr val="000000"/>
                </a:solidFill>
                <a:latin typeface="Arial"/>
                <a:ea typeface="Arial"/>
                <a:cs typeface="Arial"/>
                <a:sym typeface="Arial"/>
              </a:rPr>
              <a:t> de las </a:t>
            </a:r>
            <a:r>
              <a:rPr lang="en-US" sz="2444" dirty="0" err="1">
                <a:solidFill>
                  <a:srgbClr val="000000"/>
                </a:solidFill>
                <a:latin typeface="Arial"/>
                <a:ea typeface="Arial"/>
                <a:cs typeface="Arial"/>
                <a:sym typeface="Arial"/>
              </a:rPr>
              <a:t>diversas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líneas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agroindustriales</a:t>
            </a:r>
            <a:r>
              <a:rPr lang="en-US" sz="2444" dirty="0">
                <a:solidFill>
                  <a:srgbClr val="000000"/>
                </a:solidFill>
                <a:latin typeface="Arial"/>
                <a:ea typeface="Arial"/>
                <a:cs typeface="Arial"/>
                <a:sym typeface="Arial"/>
              </a:rPr>
              <a:t> se </a:t>
            </a:r>
            <a:r>
              <a:rPr lang="en-US" sz="2444" dirty="0" err="1">
                <a:solidFill>
                  <a:srgbClr val="000000"/>
                </a:solidFill>
                <a:latin typeface="Arial"/>
                <a:ea typeface="Arial"/>
                <a:cs typeface="Arial"/>
                <a:sym typeface="Arial"/>
              </a:rPr>
              <a:t>hacen</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evidentes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los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bajos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niveles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tecnológicos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los</a:t>
            </a:r>
            <a:r>
              <a:rPr lang="en-US" sz="2444" dirty="0">
                <a:solidFill>
                  <a:srgbClr val="000000"/>
                </a:solidFill>
                <a:latin typeface="Arial"/>
                <a:ea typeface="Arial"/>
                <a:cs typeface="Arial"/>
                <a:sym typeface="Arial"/>
              </a:rPr>
              <a:t> que </a:t>
            </a:r>
            <a:r>
              <a:rPr lang="en-US" sz="2444" dirty="0" err="1">
                <a:solidFill>
                  <a:srgbClr val="000000"/>
                </a:solidFill>
                <a:latin typeface="Arial"/>
                <a:ea typeface="Arial"/>
                <a:cs typeface="Arial"/>
                <a:sym typeface="Arial"/>
              </a:rPr>
              <a:t>redundan</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en</a:t>
            </a:r>
            <a:r>
              <a:rPr lang="en-US" sz="2444" dirty="0">
                <a:solidFill>
                  <a:srgbClr val="000000"/>
                </a:solidFill>
                <a:latin typeface="Arial"/>
                <a:ea typeface="Arial"/>
                <a:cs typeface="Arial"/>
                <a:sym typeface="Arial"/>
              </a:rPr>
              <a:t> a </a:t>
            </a:r>
            <a:r>
              <a:rPr lang="en-US" sz="2444" dirty="0" err="1">
                <a:solidFill>
                  <a:srgbClr val="000000"/>
                </a:solidFill>
                <a:latin typeface="Arial"/>
                <a:ea typeface="Arial"/>
                <a:cs typeface="Arial"/>
                <a:sym typeface="Arial"/>
              </a:rPr>
              <a:t>reducida</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competitividad</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Ocurre</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en</a:t>
            </a:r>
            <a:r>
              <a:rPr lang="en-US" sz="2444" dirty="0">
                <a:solidFill>
                  <a:srgbClr val="000000"/>
                </a:solidFill>
                <a:latin typeface="Arial"/>
                <a:ea typeface="Arial"/>
                <a:cs typeface="Arial"/>
                <a:sym typeface="Arial"/>
              </a:rPr>
              <a:t> la </a:t>
            </a:r>
            <a:r>
              <a:rPr lang="en-US" sz="2444" dirty="0" err="1">
                <a:solidFill>
                  <a:srgbClr val="000000"/>
                </a:solidFill>
                <a:latin typeface="Arial"/>
                <a:ea typeface="Arial"/>
                <a:cs typeface="Arial"/>
                <a:sym typeface="Arial"/>
              </a:rPr>
              <a:t>industria</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vitivinícola</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en</a:t>
            </a:r>
            <a:r>
              <a:rPr lang="en-US" sz="2444" dirty="0">
                <a:solidFill>
                  <a:srgbClr val="000000"/>
                </a:solidFill>
                <a:latin typeface="Arial"/>
                <a:ea typeface="Arial"/>
                <a:cs typeface="Arial"/>
                <a:sym typeface="Arial"/>
              </a:rPr>
              <a:t> la </a:t>
            </a:r>
            <a:r>
              <a:rPr lang="en-US" sz="2444" dirty="0" err="1">
                <a:solidFill>
                  <a:srgbClr val="000000"/>
                </a:solidFill>
                <a:latin typeface="Arial"/>
                <a:ea typeface="Arial"/>
                <a:cs typeface="Arial"/>
                <a:sym typeface="Arial"/>
              </a:rPr>
              <a:t>producción</a:t>
            </a:r>
            <a:r>
              <a:rPr lang="en-US" sz="2444" dirty="0">
                <a:solidFill>
                  <a:srgbClr val="000000"/>
                </a:solidFill>
                <a:latin typeface="Arial"/>
                <a:ea typeface="Arial"/>
                <a:cs typeface="Arial"/>
                <a:sym typeface="Arial"/>
              </a:rPr>
              <a:t> de </a:t>
            </a:r>
            <a:r>
              <a:rPr lang="en-US" sz="2444" dirty="0" err="1">
                <a:solidFill>
                  <a:srgbClr val="000000"/>
                </a:solidFill>
                <a:latin typeface="Arial"/>
                <a:ea typeface="Arial"/>
                <a:cs typeface="Arial"/>
                <a:sym typeface="Arial"/>
              </a:rPr>
              <a:t>lácteos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curtiembre</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madera</a:t>
            </a:r>
            <a:r>
              <a:rPr lang="en-US" sz="2444" dirty="0">
                <a:solidFill>
                  <a:srgbClr val="000000"/>
                </a:solidFill>
                <a:latin typeface="Arial"/>
                <a:ea typeface="Arial"/>
                <a:cs typeface="Arial"/>
                <a:sym typeface="Arial"/>
              </a:rPr>
              <a:t> o </a:t>
            </a:r>
            <a:r>
              <a:rPr lang="en-US" sz="2444" dirty="0" err="1">
                <a:solidFill>
                  <a:srgbClr val="000000"/>
                </a:solidFill>
                <a:latin typeface="Arial"/>
                <a:ea typeface="Arial"/>
                <a:cs typeface="Arial"/>
                <a:sym typeface="Arial"/>
              </a:rPr>
              <a:t>en</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cualquier</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otra</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rama</a:t>
            </a:r>
            <a:r>
              <a:rPr lang="en-US" sz="2444" dirty="0">
                <a:solidFill>
                  <a:srgbClr val="000000"/>
                </a:solidFill>
                <a:latin typeface="Arial"/>
                <a:ea typeface="Arial"/>
                <a:cs typeface="Arial"/>
                <a:sym typeface="Arial"/>
              </a:rPr>
              <a:t> que se </a:t>
            </a:r>
            <a:r>
              <a:rPr lang="en-US" sz="2444" dirty="0" err="1">
                <a:solidFill>
                  <a:srgbClr val="000000"/>
                </a:solidFill>
                <a:latin typeface="Arial"/>
                <a:ea typeface="Arial"/>
                <a:cs typeface="Arial"/>
                <a:sym typeface="Arial"/>
              </a:rPr>
              <a:t>pretenda</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analizar</a:t>
            </a:r>
            <a:r>
              <a:rPr lang="en-US" sz="2444" dirty="0">
                <a:solidFill>
                  <a:srgbClr val="000000"/>
                </a:solidFill>
                <a:latin typeface="Arial"/>
                <a:ea typeface="Arial"/>
                <a:cs typeface="Arial"/>
                <a:sym typeface="Arial"/>
              </a:rPr>
              <a:t>. La </a:t>
            </a:r>
            <a:r>
              <a:rPr lang="en-US" sz="2444" dirty="0" err="1">
                <a:solidFill>
                  <a:srgbClr val="000000"/>
                </a:solidFill>
                <a:latin typeface="Arial"/>
                <a:ea typeface="Arial"/>
                <a:cs typeface="Arial"/>
                <a:sym typeface="Arial"/>
              </a:rPr>
              <a:t>producción</a:t>
            </a:r>
            <a:r>
              <a:rPr lang="en-US" sz="2444" dirty="0">
                <a:solidFill>
                  <a:srgbClr val="000000"/>
                </a:solidFill>
                <a:latin typeface="Arial"/>
                <a:ea typeface="Arial"/>
                <a:cs typeface="Arial"/>
                <a:sym typeface="Arial"/>
              </a:rPr>
              <a:t> se </a:t>
            </a:r>
            <a:r>
              <a:rPr lang="en-US" sz="2444" dirty="0" err="1">
                <a:solidFill>
                  <a:srgbClr val="000000"/>
                </a:solidFill>
                <a:latin typeface="Arial"/>
                <a:ea typeface="Arial"/>
                <a:cs typeface="Arial"/>
                <a:sym typeface="Arial"/>
              </a:rPr>
              <a:t>realiza</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casi</a:t>
            </a:r>
            <a:r>
              <a:rPr lang="en-US" sz="2444" dirty="0">
                <a:solidFill>
                  <a:srgbClr val="000000"/>
                </a:solidFill>
                <a:latin typeface="Arial"/>
                <a:ea typeface="Arial"/>
                <a:cs typeface="Arial"/>
                <a:sym typeface="Arial"/>
              </a:rPr>
              <a:t> a </a:t>
            </a:r>
            <a:r>
              <a:rPr lang="en-US" sz="2444" dirty="0" err="1">
                <a:solidFill>
                  <a:srgbClr val="000000"/>
                </a:solidFill>
                <a:latin typeface="Arial"/>
                <a:ea typeface="Arial"/>
                <a:cs typeface="Arial"/>
                <a:sym typeface="Arial"/>
              </a:rPr>
              <a:t>niveles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artesanales</a:t>
            </a:r>
            <a:r>
              <a:rPr lang="en-US" sz="2444" dirty="0">
                <a:solidFill>
                  <a:srgbClr val="000000"/>
                </a:solidFill>
                <a:latin typeface="Arial"/>
                <a:ea typeface="Arial"/>
                <a:cs typeface="Arial"/>
                <a:sym typeface="Arial"/>
              </a:rPr>
              <a:t>, y </a:t>
            </a:r>
            <a:r>
              <a:rPr lang="en-US" sz="2444" dirty="0" err="1">
                <a:solidFill>
                  <a:srgbClr val="000000"/>
                </a:solidFill>
                <a:latin typeface="Arial"/>
                <a:ea typeface="Arial"/>
                <a:cs typeface="Arial"/>
                <a:sym typeface="Arial"/>
              </a:rPr>
              <a:t>basados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en</a:t>
            </a:r>
            <a:r>
              <a:rPr lang="en-US" sz="2444" dirty="0">
                <a:solidFill>
                  <a:srgbClr val="000000"/>
                </a:solidFill>
                <a:latin typeface="Arial"/>
                <a:ea typeface="Arial"/>
                <a:cs typeface="Arial"/>
                <a:sym typeface="Arial"/>
              </a:rPr>
              <a:t> el </a:t>
            </a:r>
            <a:r>
              <a:rPr lang="en-US" sz="2444" dirty="0" err="1">
                <a:solidFill>
                  <a:srgbClr val="000000"/>
                </a:solidFill>
                <a:latin typeface="Arial"/>
                <a:ea typeface="Arial"/>
                <a:cs typeface="Arial"/>
                <a:sym typeface="Arial"/>
              </a:rPr>
              <a:t>aprendizaje</a:t>
            </a:r>
            <a:r>
              <a:rPr lang="en-US" sz="2444" dirty="0">
                <a:solidFill>
                  <a:srgbClr val="000000"/>
                </a:solidFill>
                <a:latin typeface="Arial"/>
                <a:ea typeface="Arial"/>
                <a:cs typeface="Arial"/>
                <a:sym typeface="Arial"/>
              </a:rPr>
              <a:t> del </a:t>
            </a:r>
            <a:r>
              <a:rPr lang="en-US" sz="2444" dirty="0" err="1">
                <a:solidFill>
                  <a:srgbClr val="000000"/>
                </a:solidFill>
                <a:latin typeface="Arial"/>
                <a:ea typeface="Arial"/>
                <a:cs typeface="Arial"/>
                <a:sym typeface="Arial"/>
              </a:rPr>
              <a:t>oficio</a:t>
            </a:r>
            <a:r>
              <a:rPr lang="en-US" sz="2444" dirty="0" smtClean="0">
                <a:solidFill>
                  <a:srgbClr val="000000"/>
                </a:solidFill>
                <a:latin typeface="Arial"/>
                <a:ea typeface="Arial"/>
                <a:cs typeface="Arial"/>
                <a:sym typeface="Arial"/>
              </a:rPr>
              <a:t>.</a:t>
            </a:r>
            <a:endParaRPr lang="en-US" sz="2444" dirty="0">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50"/>
        <p:cNvGrpSpPr/>
        <p:nvPr/>
      </p:nvGrpSpPr>
      <p:grpSpPr>
        <a:xfrm>
          <a:off x="0" y="0"/>
          <a:ext cx="0" cy="0"/>
          <a:chOff x="0" y="0"/>
          <a:chExt cx="0" cy="0"/>
        </a:xfrm>
      </p:grpSpPr>
      <p:sp>
        <p:nvSpPr>
          <p:cNvPr id="151" name="Shape 151"/>
          <p:cNvSpPr txBox="1">
            <a:spLocks noGrp="1"/>
          </p:cNvSpPr>
          <p:nvPr>
            <p:ph type="title"/>
          </p:nvPr>
        </p:nvSpPr>
        <p:spPr>
          <a:xfrm>
            <a:off x="1192375" y="693200"/>
            <a:ext cx="8941500" cy="1171575"/>
          </a:xfrm>
          <a:prstGeom prst="rect">
            <a:avLst/>
          </a:prstGeom>
          <a:noFill/>
          <a:ln>
            <a:noFill/>
          </a:ln>
        </p:spPr>
        <p:txBody>
          <a:bodyPr wrap="square" lIns="38100" tIns="38100" rIns="38100" bIns="38100" anchor="b" anchorCtr="0">
            <a:noAutofit/>
          </a:bodyPr>
          <a:lstStyle/>
          <a:p>
            <a:pPr marL="0" marR="0" lvl="0" indent="0" algn="ctr">
              <a:lnSpc>
                <a:spcPct val="119921"/>
              </a:lnSpc>
              <a:spcBef>
                <a:spcPts val="0"/>
              </a:spcBef>
              <a:spcAft>
                <a:spcPts val="0"/>
              </a:spcAft>
              <a:buNone/>
            </a:pPr>
            <a:r>
              <a:rPr lang="en-US" sz="3555">
                <a:solidFill>
                  <a:srgbClr val="003366"/>
                </a:solidFill>
                <a:latin typeface="Arial"/>
                <a:ea typeface="Arial"/>
                <a:cs typeface="Arial"/>
                <a:sym typeface="Arial"/>
              </a:rPr>
              <a:t>La Institucionalidad de Apoyo a la Pyme Agroindustrial</a:t>
            </a:r>
          </a:p>
        </p:txBody>
      </p:sp>
      <p:sp>
        <p:nvSpPr>
          <p:cNvPr id="152" name="Shape 152"/>
          <p:cNvSpPr txBox="1"/>
          <p:nvPr/>
        </p:nvSpPr>
        <p:spPr>
          <a:xfrm>
            <a:off x="737300" y="2035525"/>
            <a:ext cx="8840950" cy="5159725"/>
          </a:xfrm>
          <a:prstGeom prst="rect">
            <a:avLst/>
          </a:prstGeom>
          <a:noFill/>
          <a:ln>
            <a:noFill/>
          </a:ln>
        </p:spPr>
        <p:txBody>
          <a:bodyPr wrap="square" lIns="38100" tIns="38100" rIns="38100" bIns="38100" anchor="t" anchorCtr="0">
            <a:noAutofit/>
          </a:bodyPr>
          <a:lstStyle/>
          <a:p>
            <a:pPr marL="0" marR="0" lvl="0" indent="0" algn="just">
              <a:lnSpc>
                <a:spcPct val="119886"/>
              </a:lnSpc>
              <a:spcBef>
                <a:spcPts val="0"/>
              </a:spcBef>
              <a:spcAft>
                <a:spcPts val="0"/>
              </a:spcAft>
              <a:buNone/>
            </a:pPr>
            <a:r>
              <a:rPr lang="en-US" sz="2444" dirty="0">
                <a:solidFill>
                  <a:srgbClr val="000000"/>
                </a:solidFill>
                <a:latin typeface="Arial"/>
                <a:ea typeface="Arial"/>
                <a:cs typeface="Arial"/>
                <a:sym typeface="Arial"/>
              </a:rPr>
              <a:t>Este </a:t>
            </a:r>
            <a:r>
              <a:rPr lang="en-US" sz="2444" dirty="0" err="1">
                <a:solidFill>
                  <a:srgbClr val="000000"/>
                </a:solidFill>
                <a:latin typeface="Arial"/>
                <a:ea typeface="Arial"/>
                <a:cs typeface="Arial"/>
                <a:sym typeface="Arial"/>
              </a:rPr>
              <a:t>apoyo</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debe</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consistir</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en</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una</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identificación</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clara</a:t>
            </a:r>
            <a:r>
              <a:rPr lang="en-US" sz="2444" dirty="0">
                <a:solidFill>
                  <a:srgbClr val="000000"/>
                </a:solidFill>
                <a:latin typeface="Arial"/>
                <a:ea typeface="Arial"/>
                <a:cs typeface="Arial"/>
                <a:sym typeface="Arial"/>
              </a:rPr>
              <a:t> de las </a:t>
            </a:r>
            <a:r>
              <a:rPr lang="en-US" sz="2444" dirty="0" err="1">
                <a:solidFill>
                  <a:srgbClr val="000000"/>
                </a:solidFill>
                <a:latin typeface="Arial"/>
                <a:ea typeface="Arial"/>
                <a:cs typeface="Arial"/>
                <a:sym typeface="Arial"/>
              </a:rPr>
              <a:t>demandas</a:t>
            </a:r>
            <a:r>
              <a:rPr lang="en-US" sz="2444" dirty="0">
                <a:solidFill>
                  <a:srgbClr val="000000"/>
                </a:solidFill>
                <a:latin typeface="Arial"/>
                <a:ea typeface="Arial"/>
                <a:cs typeface="Arial"/>
                <a:sym typeface="Arial"/>
              </a:rPr>
              <a:t> que </a:t>
            </a:r>
            <a:r>
              <a:rPr lang="en-US" sz="2444" dirty="0" err="1">
                <a:solidFill>
                  <a:srgbClr val="000000"/>
                </a:solidFill>
                <a:latin typeface="Arial"/>
                <a:ea typeface="Arial"/>
                <a:cs typeface="Arial"/>
                <a:sym typeface="Arial"/>
              </a:rPr>
              <a:t>imponen</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los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mercados</a:t>
            </a:r>
            <a:r>
              <a:rPr lang="en-US" sz="2444" dirty="0">
                <a:solidFill>
                  <a:srgbClr val="000000"/>
                </a:solidFill>
                <a:latin typeface="Arial"/>
                <a:ea typeface="Arial"/>
                <a:cs typeface="Arial"/>
                <a:sym typeface="Arial"/>
              </a:rPr>
              <a:t> a </a:t>
            </a:r>
            <a:r>
              <a:rPr lang="en-US" sz="2444" dirty="0" err="1">
                <a:solidFill>
                  <a:srgbClr val="000000"/>
                </a:solidFill>
                <a:latin typeface="Arial"/>
                <a:ea typeface="Arial"/>
                <a:cs typeface="Arial"/>
                <a:sym typeface="Arial"/>
              </a:rPr>
              <a:t>los</a:t>
            </a:r>
            <a:r>
              <a:rPr lang="en-US" sz="2444" dirty="0">
                <a:solidFill>
                  <a:srgbClr val="000000"/>
                </a:solidFill>
                <a:latin typeface="Arial"/>
                <a:ea typeface="Arial"/>
                <a:cs typeface="Arial"/>
                <a:sym typeface="Arial"/>
              </a:rPr>
              <a:t> que se </a:t>
            </a:r>
            <a:r>
              <a:rPr lang="en-US" sz="2444" dirty="0" err="1">
                <a:solidFill>
                  <a:srgbClr val="000000"/>
                </a:solidFill>
                <a:latin typeface="Arial"/>
                <a:ea typeface="Arial"/>
                <a:cs typeface="Arial"/>
                <a:sym typeface="Arial"/>
              </a:rPr>
              <a:t>orientan</a:t>
            </a:r>
            <a:r>
              <a:rPr lang="en-US" sz="2444" dirty="0">
                <a:solidFill>
                  <a:srgbClr val="000000"/>
                </a:solidFill>
                <a:latin typeface="Arial"/>
                <a:ea typeface="Arial"/>
                <a:cs typeface="Arial"/>
                <a:sym typeface="Arial"/>
              </a:rPr>
              <a:t>. Si </a:t>
            </a:r>
            <a:r>
              <a:rPr lang="en-US" sz="2444" dirty="0" err="1">
                <a:solidFill>
                  <a:srgbClr val="000000"/>
                </a:solidFill>
                <a:latin typeface="Arial"/>
                <a:ea typeface="Arial"/>
                <a:cs typeface="Arial"/>
                <a:sym typeface="Arial"/>
              </a:rPr>
              <a:t>bien</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es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posible</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decir</a:t>
            </a:r>
            <a:r>
              <a:rPr lang="en-US" sz="2444" dirty="0">
                <a:solidFill>
                  <a:srgbClr val="000000"/>
                </a:solidFill>
                <a:latin typeface="Arial"/>
                <a:ea typeface="Arial"/>
                <a:cs typeface="Arial"/>
                <a:sym typeface="Arial"/>
              </a:rPr>
              <a:t> que </a:t>
            </a:r>
            <a:r>
              <a:rPr lang="en-US" sz="2444" dirty="0" err="1">
                <a:solidFill>
                  <a:srgbClr val="000000"/>
                </a:solidFill>
                <a:latin typeface="Arial"/>
                <a:ea typeface="Arial"/>
                <a:cs typeface="Arial"/>
                <a:sym typeface="Arial"/>
              </a:rPr>
              <a:t>los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mercados</a:t>
            </a:r>
            <a:r>
              <a:rPr lang="en-US" sz="2444" dirty="0">
                <a:solidFill>
                  <a:srgbClr val="000000"/>
                </a:solidFill>
                <a:latin typeface="Arial"/>
                <a:ea typeface="Arial"/>
                <a:cs typeface="Arial"/>
                <a:sym typeface="Arial"/>
              </a:rPr>
              <a:t> locales son </a:t>
            </a:r>
            <a:r>
              <a:rPr lang="en-US" sz="2444" dirty="0" err="1">
                <a:solidFill>
                  <a:srgbClr val="000000"/>
                </a:solidFill>
                <a:latin typeface="Arial"/>
                <a:ea typeface="Arial"/>
                <a:cs typeface="Arial"/>
                <a:sym typeface="Arial"/>
              </a:rPr>
              <a:t>menos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exigentes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aún</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en</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éstos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existe</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una</a:t>
            </a:r>
            <a:r>
              <a:rPr lang="en-US" sz="2444" dirty="0">
                <a:solidFill>
                  <a:srgbClr val="000000"/>
                </a:solidFill>
                <a:latin typeface="Arial"/>
                <a:ea typeface="Arial"/>
                <a:cs typeface="Arial"/>
                <a:sym typeface="Arial"/>
              </a:rPr>
              <a:t> dura </a:t>
            </a:r>
            <a:r>
              <a:rPr lang="en-US" sz="2444" dirty="0" err="1">
                <a:solidFill>
                  <a:srgbClr val="000000"/>
                </a:solidFill>
                <a:latin typeface="Arial"/>
                <a:ea typeface="Arial"/>
                <a:cs typeface="Arial"/>
                <a:sym typeface="Arial"/>
              </a:rPr>
              <a:t>competencia</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Es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importante</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determinar</a:t>
            </a:r>
            <a:r>
              <a:rPr lang="en-US" sz="2444" dirty="0">
                <a:solidFill>
                  <a:srgbClr val="000000"/>
                </a:solidFill>
                <a:latin typeface="Arial"/>
                <a:ea typeface="Arial"/>
                <a:cs typeface="Arial"/>
                <a:sym typeface="Arial"/>
              </a:rPr>
              <a:t> las </a:t>
            </a:r>
            <a:r>
              <a:rPr lang="en-US" sz="2444" dirty="0" err="1">
                <a:solidFill>
                  <a:srgbClr val="000000"/>
                </a:solidFill>
                <a:latin typeface="Arial"/>
                <a:ea typeface="Arial"/>
                <a:cs typeface="Arial"/>
                <a:sym typeface="Arial"/>
              </a:rPr>
              <a:t>exigencias</a:t>
            </a:r>
            <a:r>
              <a:rPr lang="en-US" sz="2444" dirty="0">
                <a:solidFill>
                  <a:srgbClr val="000000"/>
                </a:solidFill>
                <a:latin typeface="Arial"/>
                <a:ea typeface="Arial"/>
                <a:cs typeface="Arial"/>
                <a:sym typeface="Arial"/>
              </a:rPr>
              <a:t> de </a:t>
            </a:r>
            <a:r>
              <a:rPr lang="en-US" sz="2444" dirty="0" err="1">
                <a:solidFill>
                  <a:srgbClr val="000000"/>
                </a:solidFill>
                <a:latin typeface="Arial"/>
                <a:ea typeface="Arial"/>
                <a:cs typeface="Arial"/>
                <a:sym typeface="Arial"/>
              </a:rPr>
              <a:t>precio</a:t>
            </a:r>
            <a:r>
              <a:rPr lang="en-US" sz="2444" dirty="0">
                <a:solidFill>
                  <a:srgbClr val="000000"/>
                </a:solidFill>
                <a:latin typeface="Arial"/>
                <a:ea typeface="Arial"/>
                <a:cs typeface="Arial"/>
                <a:sym typeface="Arial"/>
              </a:rPr>
              <a:t> y </a:t>
            </a:r>
            <a:r>
              <a:rPr lang="en-US" sz="2444" dirty="0" err="1">
                <a:solidFill>
                  <a:srgbClr val="000000"/>
                </a:solidFill>
                <a:latin typeface="Arial"/>
                <a:ea typeface="Arial"/>
                <a:cs typeface="Arial"/>
                <a:sym typeface="Arial"/>
              </a:rPr>
              <a:t>calidad</a:t>
            </a:r>
            <a:r>
              <a:rPr lang="en-US" sz="2444" dirty="0">
                <a:solidFill>
                  <a:srgbClr val="000000"/>
                </a:solidFill>
                <a:latin typeface="Arial"/>
                <a:ea typeface="Arial"/>
                <a:cs typeface="Arial"/>
                <a:sym typeface="Arial"/>
              </a:rPr>
              <a:t> que </a:t>
            </a:r>
            <a:r>
              <a:rPr lang="en-US" sz="2444" dirty="0" err="1">
                <a:solidFill>
                  <a:srgbClr val="000000"/>
                </a:solidFill>
                <a:latin typeface="Arial"/>
                <a:ea typeface="Arial"/>
                <a:cs typeface="Arial"/>
                <a:sym typeface="Arial"/>
              </a:rPr>
              <a:t>imponen</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los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mercados</a:t>
            </a:r>
            <a:r>
              <a:rPr lang="en-US" sz="2444" dirty="0">
                <a:solidFill>
                  <a:srgbClr val="000000"/>
                </a:solidFill>
                <a:latin typeface="Arial"/>
                <a:ea typeface="Arial"/>
                <a:cs typeface="Arial"/>
                <a:sym typeface="Arial"/>
              </a:rPr>
              <a:t>, y </a:t>
            </a:r>
            <a:r>
              <a:rPr lang="en-US" sz="2444" dirty="0" err="1">
                <a:solidFill>
                  <a:srgbClr val="000000"/>
                </a:solidFill>
                <a:latin typeface="Arial"/>
                <a:ea typeface="Arial"/>
                <a:cs typeface="Arial"/>
                <a:sym typeface="Arial"/>
              </a:rPr>
              <a:t>vincularlas</a:t>
            </a:r>
            <a:r>
              <a:rPr lang="en-US" sz="2444" dirty="0">
                <a:solidFill>
                  <a:srgbClr val="000000"/>
                </a:solidFill>
                <a:latin typeface="Arial"/>
                <a:ea typeface="Arial"/>
                <a:cs typeface="Arial"/>
                <a:sym typeface="Arial"/>
              </a:rPr>
              <a:t> a </a:t>
            </a:r>
            <a:r>
              <a:rPr lang="en-US" sz="2444" dirty="0" err="1">
                <a:solidFill>
                  <a:srgbClr val="000000"/>
                </a:solidFill>
                <a:latin typeface="Arial"/>
                <a:ea typeface="Arial"/>
                <a:cs typeface="Arial"/>
                <a:sym typeface="Arial"/>
              </a:rPr>
              <a:t>servicios</a:t>
            </a:r>
            <a:r>
              <a:rPr lang="en-US" sz="2444" dirty="0">
                <a:solidFill>
                  <a:srgbClr val="000000"/>
                </a:solidFill>
                <a:latin typeface="Arial"/>
                <a:ea typeface="Arial"/>
                <a:cs typeface="Arial"/>
                <a:sym typeface="Arial"/>
              </a:rPr>
              <a:t> de </a:t>
            </a:r>
            <a:r>
              <a:rPr lang="en-US" sz="2444" dirty="0" err="1">
                <a:solidFill>
                  <a:srgbClr val="000000"/>
                </a:solidFill>
                <a:latin typeface="Arial"/>
                <a:ea typeface="Arial"/>
                <a:cs typeface="Arial"/>
                <a:sym typeface="Arial"/>
              </a:rPr>
              <a:t>transferencia</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tecnológica</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asistencia</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técnica</a:t>
            </a:r>
            <a:r>
              <a:rPr lang="en-US" sz="2444" dirty="0">
                <a:solidFill>
                  <a:srgbClr val="000000"/>
                </a:solidFill>
                <a:latin typeface="Arial"/>
                <a:ea typeface="Arial"/>
                <a:cs typeface="Arial"/>
                <a:sym typeface="Arial"/>
              </a:rPr>
              <a:t> y </a:t>
            </a:r>
            <a:r>
              <a:rPr lang="en-US" sz="2444" dirty="0" err="1">
                <a:solidFill>
                  <a:srgbClr val="000000"/>
                </a:solidFill>
                <a:latin typeface="Arial"/>
                <a:ea typeface="Arial"/>
                <a:cs typeface="Arial"/>
                <a:sym typeface="Arial"/>
              </a:rPr>
              <a:t>capacitación</a:t>
            </a:r>
            <a:r>
              <a:rPr lang="en-US" sz="2444" dirty="0">
                <a:solidFill>
                  <a:srgbClr val="000000"/>
                </a:solidFill>
                <a:latin typeface="Arial"/>
                <a:ea typeface="Arial"/>
                <a:cs typeface="Arial"/>
                <a:sym typeface="Arial"/>
              </a:rPr>
              <a:t>.</a:t>
            </a:r>
          </a:p>
          <a:p>
            <a:pPr marL="0" marR="0" lvl="0" indent="0" algn="just">
              <a:lnSpc>
                <a:spcPct val="119886"/>
              </a:lnSpc>
              <a:spcBef>
                <a:spcPts val="438"/>
              </a:spcBef>
              <a:spcAft>
                <a:spcPts val="0"/>
              </a:spcAft>
              <a:buNone/>
            </a:pPr>
            <a:r>
              <a:rPr lang="en-US" sz="2444" dirty="0">
                <a:solidFill>
                  <a:srgbClr val="000000"/>
                </a:solidFill>
                <a:latin typeface="Arial"/>
                <a:ea typeface="Arial"/>
                <a:cs typeface="Arial"/>
                <a:sym typeface="Arial"/>
              </a:rPr>
              <a:t>Uno de </a:t>
            </a:r>
            <a:r>
              <a:rPr lang="en-US" sz="2444" dirty="0" err="1">
                <a:solidFill>
                  <a:srgbClr val="000000"/>
                </a:solidFill>
                <a:latin typeface="Arial"/>
                <a:ea typeface="Arial"/>
                <a:cs typeface="Arial"/>
                <a:sym typeface="Arial"/>
              </a:rPr>
              <a:t>los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problemas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más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serios</a:t>
            </a:r>
            <a:r>
              <a:rPr lang="en-US" sz="2444" dirty="0">
                <a:solidFill>
                  <a:srgbClr val="000000"/>
                </a:solidFill>
                <a:latin typeface="Arial"/>
                <a:ea typeface="Arial"/>
                <a:cs typeface="Arial"/>
                <a:sym typeface="Arial"/>
              </a:rPr>
              <a:t> de las </a:t>
            </a:r>
            <a:r>
              <a:rPr lang="en-US" sz="2444" dirty="0" err="1">
                <a:solidFill>
                  <a:srgbClr val="000000"/>
                </a:solidFill>
                <a:latin typeface="Arial"/>
                <a:ea typeface="Arial"/>
                <a:cs typeface="Arial"/>
                <a:sym typeface="Arial"/>
              </a:rPr>
              <a:t>pequeñas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empresas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rurales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es</a:t>
            </a:r>
            <a:r>
              <a:rPr lang="en-US" sz="2444" dirty="0">
                <a:solidFill>
                  <a:srgbClr val="000000"/>
                </a:solidFill>
                <a:latin typeface="Arial"/>
                <a:ea typeface="Arial"/>
                <a:cs typeface="Arial"/>
                <a:sym typeface="Arial"/>
              </a:rPr>
              <a:t> la </a:t>
            </a:r>
            <a:r>
              <a:rPr lang="en-US" sz="2444" dirty="0" err="1">
                <a:solidFill>
                  <a:srgbClr val="000000"/>
                </a:solidFill>
                <a:latin typeface="Arial"/>
                <a:ea typeface="Arial"/>
                <a:cs typeface="Arial"/>
                <a:sym typeface="Arial"/>
              </a:rPr>
              <a:t>poca</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capacidad</a:t>
            </a:r>
            <a:r>
              <a:rPr lang="en-US" sz="2444" dirty="0">
                <a:solidFill>
                  <a:srgbClr val="000000"/>
                </a:solidFill>
                <a:latin typeface="Arial"/>
                <a:ea typeface="Arial"/>
                <a:cs typeface="Arial"/>
                <a:sym typeface="Arial"/>
              </a:rPr>
              <a:t> de </a:t>
            </a:r>
            <a:r>
              <a:rPr lang="en-US" sz="2444" dirty="0" err="1">
                <a:solidFill>
                  <a:srgbClr val="000000"/>
                </a:solidFill>
                <a:latin typeface="Arial"/>
                <a:ea typeface="Arial"/>
                <a:cs typeface="Arial"/>
                <a:sym typeface="Arial"/>
              </a:rPr>
              <a:t>comercialización</a:t>
            </a:r>
            <a:r>
              <a:rPr lang="en-US" sz="2444" dirty="0">
                <a:solidFill>
                  <a:srgbClr val="000000"/>
                </a:solidFill>
                <a:latin typeface="Arial"/>
                <a:ea typeface="Arial"/>
                <a:cs typeface="Arial"/>
                <a:sym typeface="Arial"/>
              </a:rPr>
              <a:t> de </a:t>
            </a:r>
            <a:r>
              <a:rPr lang="en-US" sz="2444" dirty="0" err="1">
                <a:solidFill>
                  <a:srgbClr val="000000"/>
                </a:solidFill>
                <a:latin typeface="Arial"/>
                <a:ea typeface="Arial"/>
                <a:cs typeface="Arial"/>
                <a:sym typeface="Arial"/>
              </a:rPr>
              <a:t>sus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productos</a:t>
            </a:r>
            <a:r>
              <a:rPr lang="en-US" sz="2444" dirty="0">
                <a:solidFill>
                  <a:srgbClr val="000000"/>
                </a:solidFill>
                <a:latin typeface="Arial"/>
                <a:ea typeface="Arial"/>
                <a:cs typeface="Arial"/>
                <a:sym typeface="Arial"/>
              </a:rPr>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56"/>
        <p:cNvGrpSpPr/>
        <p:nvPr/>
      </p:nvGrpSpPr>
      <p:grpSpPr>
        <a:xfrm>
          <a:off x="0" y="0"/>
          <a:ext cx="0" cy="0"/>
          <a:chOff x="0" y="0"/>
          <a:chExt cx="0" cy="0"/>
        </a:xfrm>
      </p:grpSpPr>
      <p:sp>
        <p:nvSpPr>
          <p:cNvPr id="157" name="Shape 157"/>
          <p:cNvSpPr txBox="1">
            <a:spLocks noGrp="1"/>
          </p:cNvSpPr>
          <p:nvPr>
            <p:ph type="title"/>
          </p:nvPr>
        </p:nvSpPr>
        <p:spPr>
          <a:xfrm>
            <a:off x="1070675" y="670275"/>
            <a:ext cx="8941500" cy="1159225"/>
          </a:xfrm>
          <a:prstGeom prst="rect">
            <a:avLst/>
          </a:prstGeom>
          <a:noFill/>
          <a:ln>
            <a:noFill/>
          </a:ln>
        </p:spPr>
        <p:txBody>
          <a:bodyPr wrap="square" lIns="38100" tIns="38100" rIns="38100" bIns="38100" anchor="b" anchorCtr="0">
            <a:noAutofit/>
          </a:bodyPr>
          <a:lstStyle/>
          <a:p>
            <a:pPr marL="0" marR="0" lvl="0" indent="0" algn="ctr">
              <a:lnSpc>
                <a:spcPct val="119921"/>
              </a:lnSpc>
              <a:spcBef>
                <a:spcPts val="0"/>
              </a:spcBef>
              <a:spcAft>
                <a:spcPts val="0"/>
              </a:spcAft>
              <a:buNone/>
            </a:pPr>
            <a:r>
              <a:rPr lang="en-US" sz="3555">
                <a:solidFill>
                  <a:srgbClr val="003366"/>
                </a:solidFill>
                <a:latin typeface="Arial"/>
                <a:ea typeface="Arial"/>
                <a:cs typeface="Arial"/>
                <a:sym typeface="Arial"/>
              </a:rPr>
              <a:t>La Institucionalidad de Apoyo a la Pyme Agroindustrial</a:t>
            </a:r>
          </a:p>
        </p:txBody>
      </p:sp>
      <p:sp>
        <p:nvSpPr>
          <p:cNvPr id="158" name="Shape 158"/>
          <p:cNvSpPr txBox="1"/>
          <p:nvPr/>
        </p:nvSpPr>
        <p:spPr>
          <a:xfrm>
            <a:off x="1116525" y="2167800"/>
            <a:ext cx="8883275" cy="4630550"/>
          </a:xfrm>
          <a:prstGeom prst="rect">
            <a:avLst/>
          </a:prstGeom>
          <a:noFill/>
          <a:ln>
            <a:noFill/>
          </a:ln>
        </p:spPr>
        <p:txBody>
          <a:bodyPr wrap="square" lIns="38100" tIns="38100" rIns="38100" bIns="38100" anchor="t" anchorCtr="0">
            <a:noAutofit/>
          </a:bodyPr>
          <a:lstStyle/>
          <a:p>
            <a:pPr marL="0" marR="0" lvl="0" indent="0" algn="l">
              <a:lnSpc>
                <a:spcPct val="119791"/>
              </a:lnSpc>
              <a:spcBef>
                <a:spcPts val="0"/>
              </a:spcBef>
              <a:spcAft>
                <a:spcPts val="0"/>
              </a:spcAft>
              <a:buNone/>
            </a:pPr>
            <a:r>
              <a:rPr lang="en-US" sz="2666">
                <a:solidFill>
                  <a:srgbClr val="000000"/>
                </a:solidFill>
                <a:latin typeface="Arial"/>
                <a:ea typeface="Arial"/>
                <a:cs typeface="Arial"/>
                <a:sym typeface="Arial"/>
              </a:rPr>
              <a:t>Se recomienda desarrollar a través de la red una especialización y complementariedad en diversos servicios requeridos, tales como los servicios de crédito, asistencia técnica, capacitación, comercialización, a investigación y desarrollo de productos. </a:t>
            </a:r>
          </a:p>
          <a:p>
            <a:pPr marL="0" marR="0" lvl="0" indent="0" algn="l">
              <a:lnSpc>
                <a:spcPct val="119791"/>
              </a:lnSpc>
              <a:spcBef>
                <a:spcPts val="479"/>
              </a:spcBef>
              <a:spcAft>
                <a:spcPts val="0"/>
              </a:spcAft>
              <a:buNone/>
            </a:pPr>
            <a:endParaRPr sz="2666">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38"/>
        <p:cNvGrpSpPr/>
        <p:nvPr/>
      </p:nvGrpSpPr>
      <p:grpSpPr>
        <a:xfrm>
          <a:off x="0" y="0"/>
          <a:ext cx="0" cy="0"/>
          <a:chOff x="0" y="0"/>
          <a:chExt cx="0" cy="0"/>
        </a:xfrm>
      </p:grpSpPr>
      <p:sp>
        <p:nvSpPr>
          <p:cNvPr id="39" name="Shape 39"/>
          <p:cNvSpPr txBox="1"/>
          <p:nvPr/>
        </p:nvSpPr>
        <p:spPr>
          <a:xfrm>
            <a:off x="1116525" y="2167800"/>
            <a:ext cx="8883275" cy="4630550"/>
          </a:xfrm>
          <a:prstGeom prst="rect">
            <a:avLst/>
          </a:prstGeom>
          <a:noFill/>
          <a:ln>
            <a:noFill/>
          </a:ln>
        </p:spPr>
        <p:txBody>
          <a:bodyPr wrap="square" lIns="38100" tIns="38100" rIns="38100" bIns="38100" anchor="t" anchorCtr="0">
            <a:noAutofit/>
          </a:bodyPr>
          <a:lstStyle/>
          <a:p>
            <a:pPr marL="0" marR="0" lvl="0" indent="0" algn="l">
              <a:lnSpc>
                <a:spcPct val="120089"/>
              </a:lnSpc>
              <a:spcBef>
                <a:spcPts val="0"/>
              </a:spcBef>
              <a:spcAft>
                <a:spcPts val="0"/>
              </a:spcAft>
              <a:buNone/>
            </a:pPr>
            <a:r>
              <a:rPr lang="en-US" sz="3111">
                <a:solidFill>
                  <a:srgbClr val="000000"/>
                </a:solidFill>
                <a:latin typeface="Arial"/>
                <a:ea typeface="Arial"/>
                <a:cs typeface="Arial"/>
                <a:sym typeface="Arial"/>
              </a:rPr>
              <a:t>1. Conocer las características de las micro y pequeñas y medianas agroindustrias.</a:t>
            </a:r>
          </a:p>
          <a:p>
            <a:pPr marL="0" marR="0" lvl="0" indent="0" algn="l">
              <a:lnSpc>
                <a:spcPct val="120089"/>
              </a:lnSpc>
              <a:spcBef>
                <a:spcPts val="417"/>
              </a:spcBef>
              <a:spcAft>
                <a:spcPts val="0"/>
              </a:spcAft>
              <a:buNone/>
            </a:pPr>
            <a:endParaRPr sz="3111">
              <a:solidFill>
                <a:srgbClr val="000000"/>
              </a:solidFill>
              <a:latin typeface="Arial"/>
              <a:ea typeface="Arial"/>
              <a:cs typeface="Arial"/>
              <a:sym typeface="Arial"/>
            </a:endParaRPr>
          </a:p>
          <a:p>
            <a:pPr marL="0" marR="0" lvl="0" indent="0" algn="l">
              <a:lnSpc>
                <a:spcPct val="120089"/>
              </a:lnSpc>
              <a:spcBef>
                <a:spcPts val="417"/>
              </a:spcBef>
              <a:spcAft>
                <a:spcPts val="0"/>
              </a:spcAft>
              <a:buNone/>
            </a:pPr>
            <a:r>
              <a:rPr lang="en-US" sz="3111">
                <a:solidFill>
                  <a:srgbClr val="000000"/>
                </a:solidFill>
                <a:latin typeface="Arial"/>
                <a:ea typeface="Arial"/>
                <a:cs typeface="Arial"/>
                <a:sym typeface="Arial"/>
              </a:rPr>
              <a:t>2. Conocer las ventajas y desventajas de las micro, pequeñas y medianas agroindustrias.</a:t>
            </a:r>
          </a:p>
          <a:p>
            <a:pPr marL="0" marR="0" lvl="0" indent="0" algn="l">
              <a:lnSpc>
                <a:spcPct val="119791"/>
              </a:lnSpc>
              <a:spcBef>
                <a:spcPts val="365"/>
              </a:spcBef>
              <a:spcAft>
                <a:spcPts val="0"/>
              </a:spcAft>
              <a:buNone/>
            </a:pPr>
            <a:endParaRPr sz="2666">
              <a:solidFill>
                <a:srgbClr val="000000"/>
              </a:solidFill>
              <a:latin typeface="Arial"/>
              <a:ea typeface="Arial"/>
              <a:cs typeface="Arial"/>
              <a:sym typeface="Arial"/>
            </a:endParaRPr>
          </a:p>
        </p:txBody>
      </p:sp>
      <p:sp>
        <p:nvSpPr>
          <p:cNvPr id="40" name="Shape 40"/>
          <p:cNvSpPr txBox="1">
            <a:spLocks noGrp="1"/>
          </p:cNvSpPr>
          <p:nvPr>
            <p:ph type="title"/>
          </p:nvPr>
        </p:nvSpPr>
        <p:spPr>
          <a:xfrm>
            <a:off x="1070675" y="670275"/>
            <a:ext cx="8941500" cy="1159225"/>
          </a:xfrm>
          <a:prstGeom prst="rect">
            <a:avLst/>
          </a:prstGeom>
          <a:noFill/>
          <a:ln>
            <a:noFill/>
          </a:ln>
        </p:spPr>
        <p:txBody>
          <a:bodyPr wrap="square" lIns="38100" tIns="38100" rIns="38100" bIns="38100" anchor="b" anchorCtr="0">
            <a:noAutofit/>
          </a:bodyPr>
          <a:lstStyle/>
          <a:p>
            <a:pPr marL="0" marR="0" lvl="0" indent="0" algn="l">
              <a:lnSpc>
                <a:spcPct val="107812"/>
              </a:lnSpc>
              <a:spcBef>
                <a:spcPts val="0"/>
              </a:spcBef>
              <a:spcAft>
                <a:spcPts val="0"/>
              </a:spcAft>
              <a:buNone/>
            </a:pPr>
            <a:r>
              <a:rPr lang="en-US" sz="3555">
                <a:solidFill>
                  <a:srgbClr val="003366"/>
                </a:solidFill>
                <a:latin typeface="Arial"/>
                <a:ea typeface="Arial"/>
                <a:cs typeface="Arial"/>
                <a:sym typeface="Arial"/>
              </a:rPr>
              <a:t>OBJETIVOS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30"/>
        <p:cNvGrpSpPr/>
        <p:nvPr/>
      </p:nvGrpSpPr>
      <p:grpSpPr>
        <a:xfrm>
          <a:off x="0" y="0"/>
          <a:ext cx="0" cy="0"/>
          <a:chOff x="0" y="0"/>
          <a:chExt cx="0" cy="0"/>
        </a:xfrm>
      </p:grpSpPr>
      <p:sp>
        <p:nvSpPr>
          <p:cNvPr id="31" name="Shape 31"/>
          <p:cNvSpPr txBox="1"/>
          <p:nvPr/>
        </p:nvSpPr>
        <p:spPr>
          <a:xfrm>
            <a:off x="1054800" y="2167800"/>
            <a:ext cx="8761575" cy="2064100"/>
          </a:xfrm>
          <a:prstGeom prst="rect">
            <a:avLst/>
          </a:prstGeom>
          <a:noFill/>
          <a:ln>
            <a:noFill/>
          </a:ln>
        </p:spPr>
        <p:txBody>
          <a:bodyPr wrap="square" lIns="38100" tIns="38100" rIns="38100" bIns="38100" anchor="t" anchorCtr="0">
            <a:noAutofit/>
          </a:bodyPr>
          <a:lstStyle/>
          <a:p>
            <a:pPr marL="0" marR="0" lvl="0" indent="0" algn="ctr">
              <a:lnSpc>
                <a:spcPct val="120089"/>
              </a:lnSpc>
              <a:spcBef>
                <a:spcPts val="0"/>
              </a:spcBef>
              <a:spcAft>
                <a:spcPts val="0"/>
              </a:spcAft>
              <a:buNone/>
            </a:pPr>
            <a:r>
              <a:rPr lang="en-US" sz="3111">
                <a:solidFill>
                  <a:srgbClr val="000000"/>
                </a:solidFill>
                <a:latin typeface="Arial"/>
                <a:ea typeface="Arial"/>
                <a:cs typeface="Arial"/>
                <a:sym typeface="Arial"/>
              </a:rPr>
              <a:t>VENTAJAS Y DESVENTAJAS DE LAS MICROS, PEQUEÑAS Y MEDIANAS AGROINDUSTRIAS </a:t>
            </a:r>
          </a:p>
        </p:txBody>
      </p:sp>
      <p:sp>
        <p:nvSpPr>
          <p:cNvPr id="32" name="Shape 32"/>
          <p:cNvSpPr txBox="1">
            <a:spLocks noGrp="1"/>
          </p:cNvSpPr>
          <p:nvPr>
            <p:ph type="title"/>
          </p:nvPr>
        </p:nvSpPr>
        <p:spPr>
          <a:xfrm>
            <a:off x="1070675" y="679075"/>
            <a:ext cx="8941500" cy="1171575"/>
          </a:xfrm>
          <a:prstGeom prst="rect">
            <a:avLst/>
          </a:prstGeom>
          <a:noFill/>
          <a:ln>
            <a:noFill/>
          </a:ln>
        </p:spPr>
        <p:txBody>
          <a:bodyPr wrap="square" lIns="38100" tIns="38100" rIns="38100" bIns="38100" anchor="b" anchorCtr="0">
            <a:noAutofit/>
          </a:bodyPr>
          <a:lstStyle/>
          <a:p>
            <a:pPr marL="0" marR="0" lvl="0" indent="0" algn="ctr">
              <a:lnSpc>
                <a:spcPct val="119921"/>
              </a:lnSpc>
              <a:spcBef>
                <a:spcPts val="0"/>
              </a:spcBef>
              <a:spcAft>
                <a:spcPts val="0"/>
              </a:spcAft>
              <a:buNone/>
            </a:pPr>
            <a:r>
              <a:rPr lang="en-US" sz="3555" b="1" dirty="0">
                <a:solidFill>
                  <a:srgbClr val="000000"/>
                </a:solidFill>
                <a:latin typeface="Arial"/>
                <a:ea typeface="Arial"/>
                <a:cs typeface="Arial"/>
                <a:sym typeface="Arial"/>
              </a:rPr>
              <a:t>I. LA AGROINDUSTRIA EN EL </a:t>
            </a:r>
            <a:r>
              <a:rPr lang="en-US" sz="3555" b="1" dirty="0" smtClean="0"/>
              <a:t>ECUADOR</a:t>
            </a:r>
            <a:endParaRPr lang="en-US" sz="3555" b="1" dirty="0">
              <a:solidFill>
                <a:srgbClr val="000000"/>
              </a:solidFill>
              <a:latin typeface="Arial"/>
              <a:ea typeface="Arial"/>
              <a:cs typeface="Arial"/>
              <a:sym typeface="Arial"/>
            </a:endParaRPr>
          </a:p>
        </p:txBody>
      </p:sp>
      <p:sp>
        <p:nvSpPr>
          <p:cNvPr id="33" name="Shape 33"/>
          <p:cNvSpPr txBox="1"/>
          <p:nvPr/>
        </p:nvSpPr>
        <p:spPr>
          <a:xfrm>
            <a:off x="1213549" y="4231900"/>
            <a:ext cx="8444075" cy="2880775"/>
          </a:xfrm>
          <a:prstGeom prst="rect">
            <a:avLst/>
          </a:prstGeom>
          <a:noFill/>
          <a:ln>
            <a:noFill/>
          </a:ln>
        </p:spPr>
        <p:txBody>
          <a:bodyPr wrap="square" lIns="38100" tIns="38100" rIns="38100" bIns="38100" anchor="t" anchorCtr="0">
            <a:noAutofit/>
          </a:bodyPr>
          <a:lstStyle/>
          <a:p>
            <a:pPr marL="0" marR="0" lvl="0" indent="0" algn="ctr">
              <a:lnSpc>
                <a:spcPct val="119791"/>
              </a:lnSpc>
              <a:spcBef>
                <a:spcPts val="0"/>
              </a:spcBef>
              <a:spcAft>
                <a:spcPts val="0"/>
              </a:spcAft>
              <a:buNone/>
            </a:pPr>
            <a:endParaRPr sz="2666">
              <a:solidFill>
                <a:srgbClr val="000000"/>
              </a:solidFill>
              <a:latin typeface="Arial"/>
              <a:ea typeface="Arial"/>
              <a:cs typeface="Arial"/>
              <a:sym typeface="Arial"/>
            </a:endParaRPr>
          </a:p>
          <a:p>
            <a:pPr marL="0" marR="0" lvl="0" indent="0" algn="ctr">
              <a:lnSpc>
                <a:spcPct val="120089"/>
              </a:lnSpc>
              <a:spcBef>
                <a:spcPts val="0"/>
              </a:spcBef>
              <a:spcAft>
                <a:spcPts val="0"/>
              </a:spcAft>
              <a:buNone/>
            </a:pPr>
            <a:r>
              <a:rPr lang="en-US" sz="3111">
                <a:solidFill>
                  <a:srgbClr val="000000"/>
                </a:solidFill>
                <a:latin typeface="Arial"/>
                <a:ea typeface="Arial"/>
                <a:cs typeface="Arial"/>
                <a:sym typeface="Arial"/>
              </a:rPr>
              <a:t>¿Qué es empresa?</a:t>
            </a:r>
          </a:p>
          <a:p>
            <a:pPr marL="0" marR="0" lvl="0" indent="0" algn="ctr">
              <a:lnSpc>
                <a:spcPct val="120089"/>
              </a:lnSpc>
              <a:spcBef>
                <a:spcPts val="0"/>
              </a:spcBef>
              <a:spcAft>
                <a:spcPts val="0"/>
              </a:spcAft>
              <a:buNone/>
            </a:pPr>
            <a:endParaRPr sz="3111">
              <a:solidFill>
                <a:srgbClr val="000000"/>
              </a:solidFill>
              <a:latin typeface="Arial"/>
              <a:ea typeface="Arial"/>
              <a:cs typeface="Arial"/>
              <a:sym typeface="Arial"/>
            </a:endParaRPr>
          </a:p>
          <a:p>
            <a:pPr marL="0" marR="0" lvl="0" indent="0" algn="ctr">
              <a:lnSpc>
                <a:spcPct val="120089"/>
              </a:lnSpc>
              <a:spcBef>
                <a:spcPts val="0"/>
              </a:spcBef>
              <a:spcAft>
                <a:spcPts val="0"/>
              </a:spcAft>
              <a:buNone/>
            </a:pPr>
            <a:r>
              <a:rPr lang="en-US" sz="3111">
                <a:solidFill>
                  <a:srgbClr val="000000"/>
                </a:solidFill>
                <a:latin typeface="Arial"/>
                <a:ea typeface="Arial"/>
                <a:cs typeface="Arial"/>
                <a:sym typeface="Arial"/>
              </a:rPr>
              <a:t>¿Qué es micro, pequeña y mediana agroindustria?</a:t>
            </a:r>
          </a:p>
          <a:p>
            <a:pPr marL="0" marR="0" lvl="0" indent="0" algn="ctr">
              <a:lnSpc>
                <a:spcPct val="120089"/>
              </a:lnSpc>
              <a:spcBef>
                <a:spcPts val="0"/>
              </a:spcBef>
              <a:spcAft>
                <a:spcPts val="0"/>
              </a:spcAft>
              <a:buNone/>
            </a:pPr>
            <a:endParaRPr sz="3111">
              <a:solidFill>
                <a:srgbClr val="000000"/>
              </a:solidFill>
              <a:latin typeface="Arial"/>
              <a:ea typeface="Arial"/>
              <a:cs typeface="Arial"/>
              <a:sym typeface="Arial"/>
            </a:endParaRPr>
          </a:p>
        </p:txBody>
      </p:sp>
      <p:sp>
        <p:nvSpPr>
          <p:cNvPr id="34" name="Shape 34"/>
          <p:cNvSpPr txBox="1"/>
          <p:nvPr/>
        </p:nvSpPr>
        <p:spPr>
          <a:xfrm>
            <a:off x="8431375" y="51150"/>
            <a:ext cx="1520825" cy="418375"/>
          </a:xfrm>
          <a:prstGeom prst="rect">
            <a:avLst/>
          </a:prstGeom>
          <a:noFill/>
          <a:ln>
            <a:noFill/>
          </a:ln>
        </p:spPr>
        <p:txBody>
          <a:bodyPr wrap="square" lIns="38100" tIns="38100" rIns="38100" bIns="38100" anchor="t" anchorCtr="0">
            <a:noAutofit/>
          </a:bodyPr>
          <a:lstStyle/>
          <a:p>
            <a:pPr marL="0" marR="0" lvl="0" indent="0" algn="l">
              <a:lnSpc>
                <a:spcPct val="120000"/>
              </a:lnSpc>
              <a:spcBef>
                <a:spcPts val="0"/>
              </a:spcBef>
              <a:spcAft>
                <a:spcPts val="0"/>
              </a:spcAft>
              <a:buNone/>
            </a:pPr>
            <a:r>
              <a:rPr lang="en-US" sz="2222">
                <a:solidFill>
                  <a:srgbClr val="000000"/>
                </a:solidFill>
                <a:latin typeface="Arial"/>
                <a:ea typeface="Arial"/>
                <a:cs typeface="Arial"/>
                <a:sym typeface="Arial"/>
              </a:rPr>
              <a:t>Semana 3</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44"/>
        <p:cNvGrpSpPr/>
        <p:nvPr/>
      </p:nvGrpSpPr>
      <p:grpSpPr>
        <a:xfrm>
          <a:off x="0" y="0"/>
          <a:ext cx="0" cy="0"/>
          <a:chOff x="0" y="0"/>
          <a:chExt cx="0" cy="0"/>
        </a:xfrm>
      </p:grpSpPr>
      <p:sp>
        <p:nvSpPr>
          <p:cNvPr id="45" name="Shape 45"/>
          <p:cNvSpPr txBox="1"/>
          <p:nvPr/>
        </p:nvSpPr>
        <p:spPr>
          <a:xfrm>
            <a:off x="737300" y="1162400"/>
            <a:ext cx="9151400" cy="698908"/>
          </a:xfrm>
          <a:prstGeom prst="rect">
            <a:avLst/>
          </a:prstGeom>
          <a:noFill/>
          <a:ln>
            <a:noFill/>
          </a:ln>
        </p:spPr>
        <p:txBody>
          <a:bodyPr wrap="square" lIns="38100" tIns="38100" rIns="38100" bIns="38100" anchor="ctr" anchorCtr="0">
            <a:noAutofit/>
          </a:bodyPr>
          <a:lstStyle/>
          <a:p>
            <a:pPr marL="0" marR="0" lvl="0" indent="0" algn="ctr">
              <a:lnSpc>
                <a:spcPct val="119921"/>
              </a:lnSpc>
              <a:spcBef>
                <a:spcPts val="0"/>
              </a:spcBef>
              <a:spcAft>
                <a:spcPts val="0"/>
              </a:spcAft>
              <a:buNone/>
            </a:pPr>
            <a:r>
              <a:rPr lang="en-US" sz="3555">
                <a:solidFill>
                  <a:srgbClr val="003366"/>
                </a:solidFill>
                <a:latin typeface="Arial"/>
                <a:ea typeface="Arial"/>
                <a:cs typeface="Arial"/>
                <a:sym typeface="Arial"/>
              </a:rPr>
              <a:t>Empresa: Definición</a:t>
            </a:r>
          </a:p>
        </p:txBody>
      </p:sp>
      <p:sp>
        <p:nvSpPr>
          <p:cNvPr id="46" name="Shape 46"/>
          <p:cNvSpPr txBox="1"/>
          <p:nvPr/>
        </p:nvSpPr>
        <p:spPr>
          <a:xfrm>
            <a:off x="1270000" y="2194275"/>
            <a:ext cx="8295900" cy="5018600"/>
          </a:xfrm>
          <a:prstGeom prst="rect">
            <a:avLst/>
          </a:prstGeom>
          <a:noFill/>
          <a:ln>
            <a:noFill/>
          </a:ln>
        </p:spPr>
        <p:txBody>
          <a:bodyPr wrap="square" lIns="38100" tIns="38100" rIns="38100" bIns="38100" anchor="t" anchorCtr="0">
            <a:noAutofit/>
          </a:bodyPr>
          <a:lstStyle/>
          <a:p>
            <a:pPr marL="0" marR="0" lvl="0" indent="0" algn="l">
              <a:lnSpc>
                <a:spcPct val="120089"/>
              </a:lnSpc>
              <a:spcBef>
                <a:spcPts val="0"/>
              </a:spcBef>
              <a:spcAft>
                <a:spcPts val="0"/>
              </a:spcAft>
              <a:buNone/>
            </a:pPr>
            <a:r>
              <a:rPr lang="en-US" sz="3111">
                <a:solidFill>
                  <a:srgbClr val="000000"/>
                </a:solidFill>
                <a:latin typeface="Arial"/>
                <a:ea typeface="Arial"/>
                <a:cs typeface="Arial"/>
                <a:sym typeface="Arial"/>
              </a:rPr>
              <a:t>Es la unidad económica que utiliza recursos humanos, materiales y capital para la producción de bienes y servicios. Desde otro punto de vista, se puede entender por empresa al conjunto orgánico de factores de producción, ordenados según ciertas normas sociales y tecnológicas que tienen como fin lograr objetivos de tipo económico. </a:t>
            </a:r>
          </a:p>
          <a:p>
            <a:pPr marL="381000" marR="0" lvl="0" indent="-50800" algn="l">
              <a:lnSpc>
                <a:spcPct val="120089"/>
              </a:lnSpc>
              <a:spcBef>
                <a:spcPts val="0"/>
              </a:spcBef>
              <a:spcAft>
                <a:spcPts val="0"/>
              </a:spcAft>
              <a:buClr>
                <a:srgbClr val="000000"/>
              </a:buClr>
              <a:buNone/>
            </a:pPr>
            <a:endParaRPr sz="3111">
              <a:solidFill>
                <a:srgbClr val="000000"/>
              </a:solidFill>
              <a:latin typeface="Arial"/>
              <a:ea typeface="Arial"/>
              <a:cs typeface="Arial"/>
              <a:sym typeface="Arial"/>
            </a:endParaRPr>
          </a:p>
          <a:p>
            <a:pPr marL="381000" marR="0" lvl="0" indent="-50800" algn="l">
              <a:lnSpc>
                <a:spcPct val="120089"/>
              </a:lnSpc>
              <a:spcBef>
                <a:spcPts val="0"/>
              </a:spcBef>
              <a:spcAft>
                <a:spcPts val="0"/>
              </a:spcAft>
              <a:buClr>
                <a:srgbClr val="000000"/>
              </a:buClr>
              <a:buNone/>
            </a:pPr>
            <a:endParaRPr sz="3111">
              <a:solidFill>
                <a:srgbClr val="000000"/>
              </a:solidFill>
              <a:latin typeface="Arial"/>
              <a:ea typeface="Arial"/>
              <a:cs typeface="Arial"/>
              <a:sym typeface="Arial"/>
            </a:endParaRPr>
          </a:p>
          <a:p>
            <a:pPr marL="0" marR="0" lvl="0" indent="0" algn="l">
              <a:lnSpc>
                <a:spcPct val="120089"/>
              </a:lnSpc>
              <a:spcBef>
                <a:spcPts val="0"/>
              </a:spcBef>
              <a:spcAft>
                <a:spcPts val="0"/>
              </a:spcAft>
              <a:buNone/>
            </a:pPr>
            <a:endParaRPr sz="3111">
              <a:solidFill>
                <a:srgbClr val="000000"/>
              </a:solidFill>
              <a:latin typeface="Arial"/>
              <a:ea typeface="Arial"/>
              <a:cs typeface="Arial"/>
              <a:sym typeface="Arial"/>
            </a:endParaRPr>
          </a:p>
          <a:p>
            <a:pPr marL="0" marR="0" lvl="0" indent="0" algn="l">
              <a:lnSpc>
                <a:spcPct val="119791"/>
              </a:lnSpc>
              <a:spcBef>
                <a:spcPts val="0"/>
              </a:spcBef>
              <a:spcAft>
                <a:spcPts val="0"/>
              </a:spcAft>
              <a:buNone/>
            </a:pPr>
            <a:endParaRPr sz="2666">
              <a:solidFill>
                <a:srgbClr val="000000"/>
              </a:solidFill>
              <a:latin typeface="Arial"/>
              <a:ea typeface="Arial"/>
              <a:cs typeface="Arial"/>
              <a:sym typeface="Arial"/>
            </a:endParaRPr>
          </a:p>
          <a:p>
            <a:pPr marL="0" marR="0" lvl="0" indent="0" algn="l">
              <a:lnSpc>
                <a:spcPct val="119791"/>
              </a:lnSpc>
              <a:spcBef>
                <a:spcPts val="0"/>
              </a:spcBef>
              <a:spcAft>
                <a:spcPts val="0"/>
              </a:spcAft>
              <a:buNone/>
            </a:pPr>
            <a:endParaRPr sz="2666">
              <a:solidFill>
                <a:srgbClr val="000000"/>
              </a:solidFill>
              <a:latin typeface="Arial"/>
              <a:ea typeface="Arial"/>
              <a:cs typeface="Arial"/>
              <a:sym typeface="Arial"/>
            </a:endParaRPr>
          </a:p>
          <a:p>
            <a:pPr marL="0" marR="0" lvl="0" indent="0" algn="l">
              <a:lnSpc>
                <a:spcPct val="120000"/>
              </a:lnSpc>
              <a:spcBef>
                <a:spcPts val="0"/>
              </a:spcBef>
              <a:spcAft>
                <a:spcPts val="0"/>
              </a:spcAft>
              <a:buNone/>
            </a:pPr>
            <a:endParaRPr sz="2222">
              <a:solidFill>
                <a:srgbClr val="000000"/>
              </a:solidFill>
              <a:latin typeface="Arial"/>
              <a:ea typeface="Arial"/>
              <a:cs typeface="Arial"/>
              <a:sym typeface="Arial"/>
            </a:endParaRPr>
          </a:p>
          <a:p>
            <a:pPr marL="0" marR="0" lvl="0" indent="0" algn="l">
              <a:lnSpc>
                <a:spcPct val="120000"/>
              </a:lnSpc>
              <a:spcBef>
                <a:spcPts val="0"/>
              </a:spcBef>
              <a:spcAft>
                <a:spcPts val="0"/>
              </a:spcAft>
              <a:buNone/>
            </a:pPr>
            <a:endParaRPr sz="2222">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0"/>
        <p:cNvGrpSpPr/>
        <p:nvPr/>
      </p:nvGrpSpPr>
      <p:grpSpPr>
        <a:xfrm>
          <a:off x="0" y="0"/>
          <a:ext cx="0" cy="0"/>
          <a:chOff x="0" y="0"/>
          <a:chExt cx="0" cy="0"/>
        </a:xfrm>
      </p:grpSpPr>
      <p:sp>
        <p:nvSpPr>
          <p:cNvPr id="51" name="Shape 51"/>
          <p:cNvSpPr txBox="1">
            <a:spLocks noGrp="1"/>
          </p:cNvSpPr>
          <p:nvPr>
            <p:ph type="title"/>
          </p:nvPr>
        </p:nvSpPr>
        <p:spPr>
          <a:xfrm>
            <a:off x="806075" y="334291"/>
            <a:ext cx="8930900" cy="568325"/>
          </a:xfrm>
          <a:prstGeom prst="rect">
            <a:avLst/>
          </a:prstGeom>
          <a:noFill/>
          <a:ln>
            <a:noFill/>
          </a:ln>
        </p:spPr>
        <p:txBody>
          <a:bodyPr wrap="square" lIns="38100" tIns="38100" rIns="38100" bIns="38100" anchor="b" anchorCtr="0">
            <a:noAutofit/>
          </a:bodyPr>
          <a:lstStyle/>
          <a:p>
            <a:pPr marL="0" marR="0" lvl="0" indent="0" algn="ctr">
              <a:lnSpc>
                <a:spcPct val="107812"/>
              </a:lnSpc>
              <a:spcBef>
                <a:spcPts val="0"/>
              </a:spcBef>
              <a:spcAft>
                <a:spcPts val="0"/>
              </a:spcAft>
              <a:buNone/>
            </a:pPr>
            <a:r>
              <a:rPr lang="en-US" sz="3555" dirty="0" err="1">
                <a:solidFill>
                  <a:srgbClr val="003366"/>
                </a:solidFill>
                <a:latin typeface="Arial"/>
                <a:ea typeface="Arial"/>
                <a:cs typeface="Arial"/>
                <a:sym typeface="Arial"/>
              </a:rPr>
              <a:t>Clasificación</a:t>
            </a:r>
            <a:r>
              <a:rPr lang="en-US" sz="3555" dirty="0">
                <a:solidFill>
                  <a:srgbClr val="003366"/>
                </a:solidFill>
                <a:latin typeface="Arial"/>
                <a:ea typeface="Arial"/>
                <a:cs typeface="Arial"/>
                <a:sym typeface="Arial"/>
              </a:rPr>
              <a:t> de las </a:t>
            </a:r>
            <a:r>
              <a:rPr lang="en-US" sz="3555" dirty="0" err="1">
                <a:solidFill>
                  <a:srgbClr val="003366"/>
                </a:solidFill>
                <a:latin typeface="Arial"/>
                <a:ea typeface="Arial"/>
                <a:cs typeface="Arial"/>
                <a:sym typeface="Arial"/>
              </a:rPr>
              <a:t>Empresas</a:t>
            </a:r>
            <a:endParaRPr lang="en-US" sz="3555" dirty="0">
              <a:solidFill>
                <a:srgbClr val="003366"/>
              </a:solidFill>
              <a:latin typeface="Arial"/>
              <a:ea typeface="Arial"/>
              <a:cs typeface="Arial"/>
              <a:sym typeface="Arial"/>
            </a:endParaRPr>
          </a:p>
        </p:txBody>
      </p:sp>
      <p:sp>
        <p:nvSpPr>
          <p:cNvPr id="52" name="Shape 52"/>
          <p:cNvSpPr txBox="1">
            <a:spLocks noGrp="1"/>
          </p:cNvSpPr>
          <p:nvPr>
            <p:ph type="body" idx="1"/>
          </p:nvPr>
        </p:nvSpPr>
        <p:spPr>
          <a:xfrm>
            <a:off x="1060075" y="1230743"/>
            <a:ext cx="8676900" cy="5138550"/>
          </a:xfrm>
          <a:prstGeom prst="rect">
            <a:avLst/>
          </a:prstGeom>
          <a:noFill/>
          <a:ln>
            <a:noFill/>
          </a:ln>
        </p:spPr>
        <p:txBody>
          <a:bodyPr wrap="square" lIns="38100" tIns="38100" rIns="38100" bIns="38100" anchor="t" anchorCtr="0">
            <a:noAutofit/>
          </a:bodyPr>
          <a:lstStyle/>
          <a:p>
            <a:pPr marL="0" marR="0" lvl="0" indent="0" algn="l">
              <a:lnSpc>
                <a:spcPct val="119886"/>
              </a:lnSpc>
              <a:spcBef>
                <a:spcPts val="0"/>
              </a:spcBef>
              <a:spcAft>
                <a:spcPts val="0"/>
              </a:spcAft>
              <a:buNone/>
            </a:pPr>
            <a:r>
              <a:rPr lang="en-US" sz="2444" b="1" dirty="0" err="1">
                <a:solidFill>
                  <a:srgbClr val="000000"/>
                </a:solidFill>
                <a:latin typeface="Arial"/>
                <a:ea typeface="Arial"/>
                <a:cs typeface="Arial"/>
                <a:sym typeface="Arial"/>
              </a:rPr>
              <a:t>Según</a:t>
            </a:r>
            <a:r>
              <a:rPr lang="en-US" sz="2444" b="1" dirty="0">
                <a:solidFill>
                  <a:srgbClr val="000000"/>
                </a:solidFill>
                <a:latin typeface="Arial"/>
                <a:ea typeface="Arial"/>
                <a:cs typeface="Arial"/>
                <a:sym typeface="Arial"/>
              </a:rPr>
              <a:t> el </a:t>
            </a:r>
            <a:r>
              <a:rPr lang="en-US" sz="2444" b="1" dirty="0" err="1">
                <a:solidFill>
                  <a:srgbClr val="000000"/>
                </a:solidFill>
                <a:latin typeface="Arial"/>
                <a:ea typeface="Arial"/>
                <a:cs typeface="Arial"/>
                <a:sym typeface="Arial"/>
              </a:rPr>
              <a:t>número</a:t>
            </a:r>
            <a:r>
              <a:rPr lang="en-US" sz="2444" b="1" dirty="0">
                <a:solidFill>
                  <a:srgbClr val="000000"/>
                </a:solidFill>
                <a:latin typeface="Arial"/>
                <a:ea typeface="Arial"/>
                <a:cs typeface="Arial"/>
                <a:sym typeface="Arial"/>
              </a:rPr>
              <a:t> de </a:t>
            </a:r>
            <a:r>
              <a:rPr lang="en-US" sz="2444" b="1" dirty="0" err="1">
                <a:solidFill>
                  <a:srgbClr val="000000"/>
                </a:solidFill>
                <a:latin typeface="Arial"/>
                <a:ea typeface="Arial"/>
                <a:cs typeface="Arial"/>
                <a:sym typeface="Arial"/>
              </a:rPr>
              <a:t>trabajadores</a:t>
            </a:r>
            <a:r>
              <a:rPr lang="en-US" sz="2444" b="1" dirty="0">
                <a:solidFill>
                  <a:srgbClr val="000000"/>
                </a:solidFill>
                <a:latin typeface="Arial"/>
                <a:ea typeface="Arial"/>
                <a:cs typeface="Arial"/>
                <a:sym typeface="Arial"/>
              </a:rPr>
              <a:t>:</a:t>
            </a:r>
          </a:p>
          <a:p>
            <a:pPr marL="0" marR="0" lvl="0" indent="0" algn="l">
              <a:lnSpc>
                <a:spcPct val="119886"/>
              </a:lnSpc>
              <a:spcBef>
                <a:spcPts val="438"/>
              </a:spcBef>
              <a:spcAft>
                <a:spcPts val="0"/>
              </a:spcAft>
              <a:buNone/>
            </a:pPr>
            <a:r>
              <a:rPr lang="en-US" sz="2444" dirty="0" err="1">
                <a:solidFill>
                  <a:srgbClr val="000000"/>
                </a:solidFill>
                <a:latin typeface="Arial"/>
                <a:ea typeface="Arial"/>
                <a:cs typeface="Arial"/>
                <a:sym typeface="Arial"/>
              </a:rPr>
              <a:t>Microempresa</a:t>
            </a:r>
            <a:r>
              <a:rPr lang="en-US" sz="2444" dirty="0">
                <a:solidFill>
                  <a:srgbClr val="000000"/>
                </a:solidFill>
                <a:latin typeface="Arial"/>
                <a:ea typeface="Arial"/>
                <a:cs typeface="Arial"/>
                <a:sym typeface="Arial"/>
              </a:rPr>
              <a:t> de 1 a 10 </a:t>
            </a:r>
            <a:r>
              <a:rPr lang="en-US" sz="2444" dirty="0" err="1">
                <a:solidFill>
                  <a:srgbClr val="000000"/>
                </a:solidFill>
                <a:latin typeface="Arial"/>
                <a:ea typeface="Arial"/>
                <a:cs typeface="Arial"/>
                <a:sym typeface="Arial"/>
              </a:rPr>
              <a:t>trabajadores</a:t>
            </a:r>
            <a:endParaRPr lang="en-US" sz="2444" dirty="0">
              <a:solidFill>
                <a:srgbClr val="000000"/>
              </a:solidFill>
              <a:latin typeface="Arial"/>
              <a:ea typeface="Arial"/>
              <a:cs typeface="Arial"/>
              <a:sym typeface="Arial"/>
            </a:endParaRPr>
          </a:p>
          <a:p>
            <a:pPr marL="0" marR="0" lvl="0" indent="0" algn="l">
              <a:lnSpc>
                <a:spcPct val="119886"/>
              </a:lnSpc>
              <a:spcBef>
                <a:spcPts val="438"/>
              </a:spcBef>
              <a:spcAft>
                <a:spcPts val="0"/>
              </a:spcAft>
              <a:buNone/>
            </a:pPr>
            <a:r>
              <a:rPr lang="en-US" sz="2444" dirty="0" err="1">
                <a:solidFill>
                  <a:srgbClr val="000000"/>
                </a:solidFill>
                <a:latin typeface="Arial"/>
                <a:ea typeface="Arial"/>
                <a:cs typeface="Arial"/>
                <a:sym typeface="Arial"/>
              </a:rPr>
              <a:t>Pequeña</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Empresa</a:t>
            </a:r>
            <a:r>
              <a:rPr lang="en-US" sz="2444" dirty="0">
                <a:solidFill>
                  <a:srgbClr val="000000"/>
                </a:solidFill>
                <a:latin typeface="Arial"/>
                <a:ea typeface="Arial"/>
                <a:cs typeface="Arial"/>
                <a:sym typeface="Arial"/>
              </a:rPr>
              <a:t> de 11 a 50 </a:t>
            </a:r>
            <a:r>
              <a:rPr lang="en-US" sz="2444" dirty="0" err="1">
                <a:solidFill>
                  <a:srgbClr val="000000"/>
                </a:solidFill>
                <a:latin typeface="Arial"/>
                <a:ea typeface="Arial"/>
                <a:cs typeface="Arial"/>
                <a:sym typeface="Arial"/>
              </a:rPr>
              <a:t>trabajadores</a:t>
            </a:r>
            <a:endParaRPr lang="en-US" sz="2444" dirty="0">
              <a:solidFill>
                <a:srgbClr val="000000"/>
              </a:solidFill>
              <a:latin typeface="Arial"/>
              <a:ea typeface="Arial"/>
              <a:cs typeface="Arial"/>
              <a:sym typeface="Arial"/>
            </a:endParaRPr>
          </a:p>
          <a:p>
            <a:pPr marL="0" marR="0" lvl="0" indent="0" algn="l">
              <a:lnSpc>
                <a:spcPct val="119886"/>
              </a:lnSpc>
              <a:spcBef>
                <a:spcPts val="438"/>
              </a:spcBef>
              <a:spcAft>
                <a:spcPts val="0"/>
              </a:spcAft>
              <a:buNone/>
            </a:pPr>
            <a:r>
              <a:rPr lang="en-US" sz="2444" dirty="0" err="1">
                <a:solidFill>
                  <a:srgbClr val="000000"/>
                </a:solidFill>
                <a:latin typeface="Arial"/>
                <a:ea typeface="Arial"/>
                <a:cs typeface="Arial"/>
                <a:sym typeface="Arial"/>
              </a:rPr>
              <a:t>Mediana</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Empresa</a:t>
            </a:r>
            <a:r>
              <a:rPr lang="en-US" sz="2444" dirty="0">
                <a:solidFill>
                  <a:srgbClr val="000000"/>
                </a:solidFill>
                <a:latin typeface="Arial"/>
                <a:ea typeface="Arial"/>
                <a:cs typeface="Arial"/>
                <a:sym typeface="Arial"/>
              </a:rPr>
              <a:t> de 50 a </a:t>
            </a:r>
            <a:r>
              <a:rPr lang="en-US" sz="2444" dirty="0" err="1">
                <a:solidFill>
                  <a:srgbClr val="000000"/>
                </a:solidFill>
                <a:latin typeface="Arial"/>
                <a:ea typeface="Arial"/>
                <a:cs typeface="Arial"/>
                <a:sym typeface="Arial"/>
              </a:rPr>
              <a:t>más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trabajadores</a:t>
            </a:r>
            <a:r>
              <a:rPr lang="en-US" sz="2444" dirty="0">
                <a:solidFill>
                  <a:srgbClr val="000000"/>
                </a:solidFill>
                <a:latin typeface="Arial"/>
                <a:ea typeface="Arial"/>
                <a:cs typeface="Arial"/>
                <a:sym typeface="Arial"/>
              </a:rPr>
              <a:t> </a:t>
            </a:r>
          </a:p>
          <a:p>
            <a:pPr marL="0" marR="0" lvl="0" indent="0" algn="l">
              <a:lnSpc>
                <a:spcPct val="119886"/>
              </a:lnSpc>
              <a:spcBef>
                <a:spcPts val="438"/>
              </a:spcBef>
              <a:spcAft>
                <a:spcPts val="0"/>
              </a:spcAft>
              <a:buNone/>
            </a:pPr>
            <a:r>
              <a:rPr lang="en-US" sz="2444" b="1" dirty="0" err="1">
                <a:solidFill>
                  <a:srgbClr val="000000"/>
                </a:solidFill>
                <a:latin typeface="Arial"/>
                <a:ea typeface="Arial"/>
                <a:cs typeface="Arial"/>
                <a:sym typeface="Arial"/>
              </a:rPr>
              <a:t>Según</a:t>
            </a:r>
            <a:r>
              <a:rPr lang="en-US" sz="2444" b="1" dirty="0">
                <a:solidFill>
                  <a:srgbClr val="000000"/>
                </a:solidFill>
                <a:latin typeface="Arial"/>
                <a:ea typeface="Arial"/>
                <a:cs typeface="Arial"/>
                <a:sym typeface="Arial"/>
              </a:rPr>
              <a:t> el </a:t>
            </a:r>
            <a:r>
              <a:rPr lang="en-US" sz="2444" b="1" dirty="0" err="1">
                <a:solidFill>
                  <a:srgbClr val="000000"/>
                </a:solidFill>
                <a:latin typeface="Arial"/>
                <a:ea typeface="Arial"/>
                <a:cs typeface="Arial"/>
                <a:sym typeface="Arial"/>
              </a:rPr>
              <a:t>ingreso</a:t>
            </a:r>
            <a:r>
              <a:rPr lang="en-US" sz="2444" b="1" dirty="0">
                <a:solidFill>
                  <a:srgbClr val="000000"/>
                </a:solidFill>
                <a:latin typeface="Arial"/>
                <a:ea typeface="Arial"/>
                <a:cs typeface="Arial"/>
                <a:sym typeface="Arial"/>
              </a:rPr>
              <a:t>:</a:t>
            </a:r>
          </a:p>
          <a:p>
            <a:pPr marL="0" marR="0" lvl="0" indent="0" algn="l">
              <a:lnSpc>
                <a:spcPct val="119886"/>
              </a:lnSpc>
              <a:spcBef>
                <a:spcPts val="438"/>
              </a:spcBef>
              <a:spcAft>
                <a:spcPts val="0"/>
              </a:spcAft>
              <a:buNone/>
            </a:pPr>
            <a:r>
              <a:rPr lang="en-US" sz="2444" dirty="0" err="1">
                <a:solidFill>
                  <a:srgbClr val="000000"/>
                </a:solidFill>
                <a:latin typeface="Arial"/>
                <a:ea typeface="Arial"/>
                <a:cs typeface="Arial"/>
                <a:sym typeface="Arial"/>
              </a:rPr>
              <a:t>Microempresa</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realizan</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ventas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anuales</a:t>
            </a:r>
            <a:r>
              <a:rPr lang="en-US" sz="2444" dirty="0">
                <a:solidFill>
                  <a:srgbClr val="000000"/>
                </a:solidFill>
                <a:latin typeface="Arial"/>
                <a:ea typeface="Arial"/>
                <a:cs typeface="Arial"/>
                <a:sym typeface="Arial"/>
              </a:rPr>
              <a:t> que no </a:t>
            </a:r>
            <a:r>
              <a:rPr lang="en-US" sz="2444" dirty="0" err="1">
                <a:solidFill>
                  <a:srgbClr val="000000"/>
                </a:solidFill>
                <a:latin typeface="Arial"/>
                <a:ea typeface="Arial"/>
                <a:cs typeface="Arial"/>
                <a:sym typeface="Arial"/>
              </a:rPr>
              <a:t>exceden</a:t>
            </a:r>
            <a:r>
              <a:rPr lang="en-US" sz="2444" dirty="0">
                <a:solidFill>
                  <a:srgbClr val="000000"/>
                </a:solidFill>
                <a:latin typeface="Arial"/>
                <a:ea typeface="Arial"/>
                <a:cs typeface="Arial"/>
                <a:sym typeface="Arial"/>
              </a:rPr>
              <a:t> a </a:t>
            </a:r>
            <a:r>
              <a:rPr lang="en-US" sz="2444" dirty="0" err="1">
                <a:solidFill>
                  <a:srgbClr val="000000"/>
                </a:solidFill>
                <a:latin typeface="Arial"/>
                <a:ea typeface="Arial"/>
                <a:cs typeface="Arial"/>
                <a:sym typeface="Arial"/>
              </a:rPr>
              <a:t>doce</a:t>
            </a:r>
            <a:r>
              <a:rPr lang="en-US" sz="2444" dirty="0">
                <a:solidFill>
                  <a:srgbClr val="000000"/>
                </a:solidFill>
                <a:latin typeface="Arial"/>
                <a:ea typeface="Arial"/>
                <a:cs typeface="Arial"/>
                <a:sym typeface="Arial"/>
              </a:rPr>
              <a:t> UIT.</a:t>
            </a:r>
          </a:p>
          <a:p>
            <a:pPr marL="0" marR="0" lvl="0" indent="0" algn="l">
              <a:lnSpc>
                <a:spcPct val="119886"/>
              </a:lnSpc>
              <a:spcBef>
                <a:spcPts val="438"/>
              </a:spcBef>
              <a:spcAft>
                <a:spcPts val="0"/>
              </a:spcAft>
              <a:buNone/>
            </a:pPr>
            <a:r>
              <a:rPr lang="en-US" sz="2444" dirty="0" err="1">
                <a:solidFill>
                  <a:srgbClr val="000000"/>
                </a:solidFill>
                <a:latin typeface="Arial"/>
                <a:ea typeface="Arial"/>
                <a:cs typeface="Arial"/>
                <a:sym typeface="Arial"/>
              </a:rPr>
              <a:t>Pequeña</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Empresa</a:t>
            </a:r>
            <a:r>
              <a:rPr lang="en-US" sz="2444" dirty="0">
                <a:solidFill>
                  <a:srgbClr val="000000"/>
                </a:solidFill>
                <a:latin typeface="Arial"/>
                <a:ea typeface="Arial"/>
                <a:cs typeface="Arial"/>
                <a:sym typeface="Arial"/>
              </a:rPr>
              <a:t> a </a:t>
            </a:r>
            <a:r>
              <a:rPr lang="en-US" sz="2444" dirty="0" err="1">
                <a:solidFill>
                  <a:srgbClr val="000000"/>
                </a:solidFill>
                <a:latin typeface="Arial"/>
                <a:ea typeface="Arial"/>
                <a:cs typeface="Arial"/>
                <a:sym typeface="Arial"/>
              </a:rPr>
              <a:t>partir</a:t>
            </a:r>
            <a:r>
              <a:rPr lang="en-US" sz="2444" dirty="0">
                <a:solidFill>
                  <a:srgbClr val="000000"/>
                </a:solidFill>
                <a:latin typeface="Arial"/>
                <a:ea typeface="Arial"/>
                <a:cs typeface="Arial"/>
                <a:sym typeface="Arial"/>
              </a:rPr>
              <a:t> de un </a:t>
            </a:r>
            <a:r>
              <a:rPr lang="en-US" sz="2444" dirty="0" err="1">
                <a:solidFill>
                  <a:srgbClr val="000000"/>
                </a:solidFill>
                <a:latin typeface="Arial"/>
                <a:ea typeface="Arial"/>
                <a:cs typeface="Arial"/>
                <a:sym typeface="Arial"/>
              </a:rPr>
              <a:t>monto</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máximo</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señalado</a:t>
            </a:r>
            <a:r>
              <a:rPr lang="en-US" sz="2444" dirty="0">
                <a:solidFill>
                  <a:srgbClr val="000000"/>
                </a:solidFill>
                <a:latin typeface="Arial"/>
                <a:ea typeface="Arial"/>
                <a:cs typeface="Arial"/>
                <a:sym typeface="Arial"/>
              </a:rPr>
              <a:t> para las </a:t>
            </a:r>
            <a:r>
              <a:rPr lang="en-US" sz="2444" dirty="0" err="1">
                <a:solidFill>
                  <a:srgbClr val="000000"/>
                </a:solidFill>
                <a:latin typeface="Arial"/>
                <a:ea typeface="Arial"/>
                <a:cs typeface="Arial"/>
                <a:sym typeface="Arial"/>
              </a:rPr>
              <a:t>microempresas</a:t>
            </a:r>
            <a:r>
              <a:rPr lang="en-US" sz="2444" dirty="0">
                <a:solidFill>
                  <a:srgbClr val="000000"/>
                </a:solidFill>
                <a:latin typeface="Arial"/>
                <a:ea typeface="Arial"/>
                <a:cs typeface="Arial"/>
                <a:sym typeface="Arial"/>
              </a:rPr>
              <a:t> y hasta 841 </a:t>
            </a:r>
            <a:r>
              <a:rPr lang="en-US" sz="2444" dirty="0" err="1">
                <a:solidFill>
                  <a:srgbClr val="000000"/>
                </a:solidFill>
                <a:latin typeface="Arial"/>
                <a:ea typeface="Arial"/>
                <a:cs typeface="Arial"/>
                <a:sym typeface="Arial"/>
              </a:rPr>
              <a:t>Unidades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Impositivas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Tributarias</a:t>
            </a:r>
            <a:r>
              <a:rPr lang="en-US" sz="2444" dirty="0">
                <a:solidFill>
                  <a:srgbClr val="000000"/>
                </a:solidFill>
                <a:latin typeface="Arial"/>
                <a:ea typeface="Arial"/>
                <a:cs typeface="Arial"/>
                <a:sym typeface="Arial"/>
              </a:rPr>
              <a:t>.</a:t>
            </a:r>
          </a:p>
          <a:p>
            <a:pPr marL="0" marR="0" lvl="0" indent="0" algn="l">
              <a:lnSpc>
                <a:spcPct val="119886"/>
              </a:lnSpc>
              <a:spcBef>
                <a:spcPts val="438"/>
              </a:spcBef>
              <a:spcAft>
                <a:spcPts val="0"/>
              </a:spcAft>
              <a:buNone/>
            </a:pPr>
            <a:r>
              <a:rPr lang="en-US" sz="2444" dirty="0" err="1">
                <a:solidFill>
                  <a:srgbClr val="000000"/>
                </a:solidFill>
                <a:latin typeface="Arial"/>
                <a:ea typeface="Arial"/>
                <a:cs typeface="Arial"/>
                <a:sym typeface="Arial"/>
              </a:rPr>
              <a:t>Mediana</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Empresa</a:t>
            </a:r>
            <a:r>
              <a:rPr lang="en-US" sz="2444" dirty="0">
                <a:solidFill>
                  <a:srgbClr val="000000"/>
                </a:solidFill>
                <a:latin typeface="Arial"/>
                <a:ea typeface="Arial"/>
                <a:cs typeface="Arial"/>
                <a:sym typeface="Arial"/>
              </a:rPr>
              <a:t> de 841 a </a:t>
            </a:r>
            <a:r>
              <a:rPr lang="en-US" sz="2444" dirty="0" err="1">
                <a:solidFill>
                  <a:srgbClr val="000000"/>
                </a:solidFill>
                <a:latin typeface="Arial"/>
                <a:ea typeface="Arial"/>
                <a:cs typeface="Arial"/>
                <a:sym typeface="Arial"/>
              </a:rPr>
              <a:t>más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Unidades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Impositivas</a:t>
            </a:r>
            <a:r>
              <a:rPr lang="en-US" sz="2444" dirty="0">
                <a:solidFill>
                  <a:srgbClr val="000000"/>
                </a:solidFill>
                <a:latin typeface="Arial"/>
                <a:ea typeface="Arial"/>
                <a:cs typeface="Arial"/>
                <a:sym typeface="Arial"/>
              </a:rPr>
              <a:t> </a:t>
            </a:r>
            <a:r>
              <a:rPr lang="en-US" sz="2444" dirty="0" err="1">
                <a:solidFill>
                  <a:srgbClr val="000000"/>
                </a:solidFill>
                <a:latin typeface="Arial"/>
                <a:ea typeface="Arial"/>
                <a:cs typeface="Arial"/>
                <a:sym typeface="Arial"/>
              </a:rPr>
              <a:t>Tributarias</a:t>
            </a:r>
            <a:r>
              <a:rPr lang="en-US" sz="2444" dirty="0">
                <a:solidFill>
                  <a:srgbClr val="000000"/>
                </a:solidFill>
                <a:latin typeface="Arial"/>
                <a:ea typeface="Arial"/>
                <a:cs typeface="Arial"/>
                <a:sym typeface="Arial"/>
              </a:rPr>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6"/>
        <p:cNvGrpSpPr/>
        <p:nvPr/>
      </p:nvGrpSpPr>
      <p:grpSpPr>
        <a:xfrm>
          <a:off x="0" y="0"/>
          <a:ext cx="0" cy="0"/>
          <a:chOff x="0" y="0"/>
          <a:chExt cx="0" cy="0"/>
        </a:xfrm>
      </p:grpSpPr>
      <p:sp>
        <p:nvSpPr>
          <p:cNvPr id="57" name="Shape 57"/>
          <p:cNvSpPr txBox="1"/>
          <p:nvPr/>
        </p:nvSpPr>
        <p:spPr>
          <a:xfrm>
            <a:off x="894166" y="378068"/>
            <a:ext cx="9151400" cy="1321616"/>
          </a:xfrm>
          <a:prstGeom prst="rect">
            <a:avLst/>
          </a:prstGeom>
          <a:noFill/>
          <a:ln>
            <a:noFill/>
          </a:ln>
        </p:spPr>
        <p:txBody>
          <a:bodyPr wrap="square" lIns="38100" tIns="38100" rIns="38100" bIns="38100" anchor="ctr" anchorCtr="0">
            <a:noAutofit/>
          </a:bodyPr>
          <a:lstStyle/>
          <a:p>
            <a:pPr marL="0" marR="0" lvl="0" indent="0" algn="ctr">
              <a:lnSpc>
                <a:spcPct val="119921"/>
              </a:lnSpc>
              <a:spcBef>
                <a:spcPts val="0"/>
              </a:spcBef>
              <a:spcAft>
                <a:spcPts val="0"/>
              </a:spcAft>
              <a:buNone/>
            </a:pPr>
            <a:r>
              <a:rPr lang="en-US" sz="3555" dirty="0" err="1">
                <a:solidFill>
                  <a:srgbClr val="003366"/>
                </a:solidFill>
                <a:latin typeface="Arial"/>
                <a:ea typeface="Arial"/>
                <a:cs typeface="Arial"/>
                <a:sym typeface="Arial"/>
              </a:rPr>
              <a:t>Características</a:t>
            </a:r>
            <a:r>
              <a:rPr lang="en-US" sz="3555" dirty="0">
                <a:solidFill>
                  <a:srgbClr val="003366"/>
                </a:solidFill>
                <a:latin typeface="Arial"/>
                <a:ea typeface="Arial"/>
                <a:cs typeface="Arial"/>
                <a:sym typeface="Arial"/>
              </a:rPr>
              <a:t> de las </a:t>
            </a:r>
            <a:r>
              <a:rPr lang="en-US" sz="3555" dirty="0" err="1">
                <a:solidFill>
                  <a:srgbClr val="003366"/>
                </a:solidFill>
                <a:latin typeface="Arial"/>
                <a:ea typeface="Arial"/>
                <a:cs typeface="Arial"/>
                <a:sym typeface="Arial"/>
              </a:rPr>
              <a:t>Pequeñas</a:t>
            </a:r>
            <a:r>
              <a:rPr lang="en-US" sz="3555" dirty="0">
                <a:solidFill>
                  <a:srgbClr val="003366"/>
                </a:solidFill>
                <a:latin typeface="Arial"/>
                <a:ea typeface="Arial"/>
                <a:cs typeface="Arial"/>
                <a:sym typeface="Arial"/>
              </a:rPr>
              <a:t> </a:t>
            </a:r>
            <a:r>
              <a:rPr lang="en-US" sz="3555" dirty="0" err="1">
                <a:solidFill>
                  <a:srgbClr val="003366"/>
                </a:solidFill>
                <a:latin typeface="Arial"/>
                <a:ea typeface="Arial"/>
                <a:cs typeface="Arial"/>
                <a:sym typeface="Arial"/>
              </a:rPr>
              <a:t>Agroindustrias</a:t>
            </a:r>
            <a:endParaRPr lang="en-US" sz="3555" dirty="0">
              <a:solidFill>
                <a:srgbClr val="003366"/>
              </a:solidFill>
              <a:latin typeface="Arial"/>
              <a:ea typeface="Arial"/>
              <a:cs typeface="Arial"/>
              <a:sym typeface="Arial"/>
            </a:endParaRPr>
          </a:p>
        </p:txBody>
      </p:sp>
      <p:sp>
        <p:nvSpPr>
          <p:cNvPr id="58" name="Shape 58"/>
          <p:cNvSpPr txBox="1"/>
          <p:nvPr/>
        </p:nvSpPr>
        <p:spPr>
          <a:xfrm>
            <a:off x="894166" y="1699684"/>
            <a:ext cx="8489950" cy="5530125"/>
          </a:xfrm>
          <a:prstGeom prst="rect">
            <a:avLst/>
          </a:prstGeom>
          <a:noFill/>
          <a:ln>
            <a:noFill/>
          </a:ln>
        </p:spPr>
        <p:txBody>
          <a:bodyPr wrap="square" lIns="38100" tIns="38100" rIns="38100" bIns="38100" anchor="t" anchorCtr="0">
            <a:noAutofit/>
          </a:bodyPr>
          <a:lstStyle/>
          <a:p>
            <a:pPr marL="381000" marR="0" lvl="0" indent="-50800" algn="l">
              <a:lnSpc>
                <a:spcPct val="120192"/>
              </a:lnSpc>
              <a:spcBef>
                <a:spcPts val="0"/>
              </a:spcBef>
              <a:spcAft>
                <a:spcPts val="0"/>
              </a:spcAft>
              <a:buClr>
                <a:srgbClr val="000000"/>
              </a:buClr>
              <a:buSzPct val="99616"/>
              <a:buNone/>
            </a:pPr>
            <a:r>
              <a:rPr lang="en-US" sz="2888" dirty="0">
                <a:solidFill>
                  <a:srgbClr val="000000"/>
                </a:solidFill>
                <a:latin typeface="Arial"/>
                <a:ea typeface="Arial"/>
                <a:cs typeface="Arial"/>
                <a:sym typeface="Arial"/>
              </a:rPr>
              <a:t>La </a:t>
            </a:r>
            <a:r>
              <a:rPr lang="en-US" sz="2888" dirty="0" err="1">
                <a:solidFill>
                  <a:srgbClr val="000000"/>
                </a:solidFill>
                <a:latin typeface="Arial"/>
                <a:ea typeface="Arial"/>
                <a:cs typeface="Arial"/>
                <a:sym typeface="Arial"/>
              </a:rPr>
              <a:t>pequeña</a:t>
            </a:r>
            <a:r>
              <a:rPr lang="en-US" sz="2888" dirty="0">
                <a:solidFill>
                  <a:srgbClr val="000000"/>
                </a:solidFill>
                <a:latin typeface="Arial"/>
                <a:ea typeface="Arial"/>
                <a:cs typeface="Arial"/>
                <a:sym typeface="Arial"/>
              </a:rPr>
              <a:t> y micro </a:t>
            </a:r>
            <a:r>
              <a:rPr lang="en-US" sz="2888" dirty="0" err="1">
                <a:solidFill>
                  <a:srgbClr val="000000"/>
                </a:solidFill>
                <a:latin typeface="Arial"/>
                <a:ea typeface="Arial"/>
                <a:cs typeface="Arial"/>
                <a:sym typeface="Arial"/>
              </a:rPr>
              <a:t>empresa</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agroindustrial</a:t>
            </a:r>
            <a:r>
              <a:rPr lang="en-US" sz="2888" dirty="0">
                <a:solidFill>
                  <a:srgbClr val="000000"/>
                </a:solidFill>
                <a:latin typeface="Arial"/>
                <a:ea typeface="Arial"/>
                <a:cs typeface="Arial"/>
                <a:sym typeface="Arial"/>
              </a:rPr>
              <a:t> rural y </a:t>
            </a:r>
            <a:r>
              <a:rPr lang="en-US" sz="2888" dirty="0" err="1">
                <a:solidFill>
                  <a:srgbClr val="000000"/>
                </a:solidFill>
                <a:latin typeface="Arial"/>
                <a:ea typeface="Arial"/>
                <a:cs typeface="Arial"/>
                <a:sym typeface="Arial"/>
              </a:rPr>
              <a:t>urbana</a:t>
            </a:r>
            <a:r>
              <a:rPr lang="en-US" sz="2888" dirty="0">
                <a:solidFill>
                  <a:srgbClr val="000000"/>
                </a:solidFill>
                <a:latin typeface="Arial"/>
                <a:ea typeface="Arial"/>
                <a:cs typeface="Arial"/>
                <a:sym typeface="Arial"/>
              </a:rPr>
              <a:t> se </a:t>
            </a:r>
            <a:r>
              <a:rPr lang="en-US" sz="2888" dirty="0" err="1">
                <a:solidFill>
                  <a:srgbClr val="000000"/>
                </a:solidFill>
                <a:latin typeface="Arial"/>
                <a:ea typeface="Arial"/>
                <a:cs typeface="Arial"/>
                <a:sym typeface="Arial"/>
              </a:rPr>
              <a:t>caracteriza</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por</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su</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pequeño</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tamaño</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generalmente</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es</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una</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empresa</a:t>
            </a:r>
            <a:r>
              <a:rPr lang="en-US" sz="2888" dirty="0">
                <a:solidFill>
                  <a:srgbClr val="000000"/>
                </a:solidFill>
                <a:latin typeface="Arial"/>
                <a:ea typeface="Arial"/>
                <a:cs typeface="Arial"/>
                <a:sym typeface="Arial"/>
              </a:rPr>
              <a:t> familiar, </a:t>
            </a:r>
            <a:r>
              <a:rPr lang="en-US" sz="2888" dirty="0" err="1">
                <a:solidFill>
                  <a:srgbClr val="000000"/>
                </a:solidFill>
                <a:latin typeface="Arial"/>
                <a:ea typeface="Arial"/>
                <a:cs typeface="Arial"/>
                <a:sym typeface="Arial"/>
              </a:rPr>
              <a:t>dedicada</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exclusivamente</a:t>
            </a:r>
            <a:r>
              <a:rPr lang="en-US" sz="2888" dirty="0">
                <a:solidFill>
                  <a:srgbClr val="000000"/>
                </a:solidFill>
                <a:latin typeface="Arial"/>
                <a:ea typeface="Arial"/>
                <a:cs typeface="Arial"/>
                <a:sym typeface="Arial"/>
              </a:rPr>
              <a:t> a </a:t>
            </a:r>
            <a:r>
              <a:rPr lang="en-US" sz="2888" dirty="0" err="1">
                <a:solidFill>
                  <a:srgbClr val="000000"/>
                </a:solidFill>
                <a:latin typeface="Arial"/>
                <a:ea typeface="Arial"/>
                <a:cs typeface="Arial"/>
                <a:sym typeface="Arial"/>
              </a:rPr>
              <a:t>esta</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actividad</a:t>
            </a:r>
            <a:r>
              <a:rPr lang="en-US" sz="2888" dirty="0">
                <a:solidFill>
                  <a:srgbClr val="000000"/>
                </a:solidFill>
                <a:latin typeface="Arial"/>
                <a:ea typeface="Arial"/>
                <a:cs typeface="Arial"/>
                <a:sym typeface="Arial"/>
              </a:rPr>
              <a:t> la mayor parte del </a:t>
            </a:r>
            <a:r>
              <a:rPr lang="en-US" sz="2888" dirty="0" err="1">
                <a:solidFill>
                  <a:srgbClr val="000000"/>
                </a:solidFill>
                <a:latin typeface="Arial"/>
                <a:ea typeface="Arial"/>
                <a:cs typeface="Arial"/>
                <a:sym typeface="Arial"/>
              </a:rPr>
              <a:t>año</a:t>
            </a:r>
            <a:r>
              <a:rPr lang="en-US" sz="2888" dirty="0">
                <a:solidFill>
                  <a:srgbClr val="000000"/>
                </a:solidFill>
                <a:latin typeface="Arial"/>
                <a:ea typeface="Arial"/>
                <a:cs typeface="Arial"/>
                <a:sym typeface="Arial"/>
              </a:rPr>
              <a:t>. La </a:t>
            </a:r>
            <a:r>
              <a:rPr lang="en-US" sz="2888" dirty="0" err="1">
                <a:solidFill>
                  <a:srgbClr val="000000"/>
                </a:solidFill>
                <a:latin typeface="Arial"/>
                <a:ea typeface="Arial"/>
                <a:cs typeface="Arial"/>
                <a:sym typeface="Arial"/>
              </a:rPr>
              <a:t>pequeña</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agroindustria</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es</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generada</a:t>
            </a:r>
            <a:r>
              <a:rPr lang="en-US" sz="2888" dirty="0">
                <a:solidFill>
                  <a:srgbClr val="000000"/>
                </a:solidFill>
                <a:latin typeface="Arial"/>
                <a:ea typeface="Arial"/>
                <a:cs typeface="Arial"/>
                <a:sym typeface="Arial"/>
              </a:rPr>
              <a:t> gracias al </a:t>
            </a:r>
            <a:r>
              <a:rPr lang="en-US" sz="2888" dirty="0" err="1">
                <a:solidFill>
                  <a:srgbClr val="000000"/>
                </a:solidFill>
                <a:latin typeface="Arial"/>
                <a:ea typeface="Arial"/>
                <a:cs typeface="Arial"/>
                <a:sym typeface="Arial"/>
              </a:rPr>
              <a:t>dinamismo</a:t>
            </a:r>
            <a:r>
              <a:rPr lang="en-US" sz="2888" dirty="0">
                <a:solidFill>
                  <a:srgbClr val="000000"/>
                </a:solidFill>
                <a:latin typeface="Arial"/>
                <a:ea typeface="Arial"/>
                <a:cs typeface="Arial"/>
                <a:sym typeface="Arial"/>
              </a:rPr>
              <a:t> e </a:t>
            </a:r>
            <a:r>
              <a:rPr lang="en-US" sz="2888" dirty="0" err="1">
                <a:solidFill>
                  <a:srgbClr val="000000"/>
                </a:solidFill>
                <a:latin typeface="Arial"/>
                <a:ea typeface="Arial"/>
                <a:cs typeface="Arial"/>
                <a:sym typeface="Arial"/>
              </a:rPr>
              <a:t>iniciativa</a:t>
            </a:r>
            <a:r>
              <a:rPr lang="en-US" sz="2888" dirty="0">
                <a:solidFill>
                  <a:srgbClr val="000000"/>
                </a:solidFill>
                <a:latin typeface="Arial"/>
                <a:ea typeface="Arial"/>
                <a:cs typeface="Arial"/>
                <a:sym typeface="Arial"/>
              </a:rPr>
              <a:t> de </a:t>
            </a:r>
            <a:r>
              <a:rPr lang="en-US" sz="2888" dirty="0" err="1">
                <a:solidFill>
                  <a:srgbClr val="000000"/>
                </a:solidFill>
                <a:latin typeface="Arial"/>
                <a:ea typeface="Arial"/>
                <a:cs typeface="Arial"/>
                <a:sym typeface="Arial"/>
              </a:rPr>
              <a:t>los</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productores</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los</a:t>
            </a:r>
            <a:r>
              <a:rPr lang="en-US" sz="2888" dirty="0">
                <a:solidFill>
                  <a:srgbClr val="000000"/>
                </a:solidFill>
                <a:latin typeface="Arial"/>
                <a:ea typeface="Arial"/>
                <a:cs typeface="Arial"/>
                <a:sym typeface="Arial"/>
              </a:rPr>
              <a:t> que a </a:t>
            </a:r>
            <a:r>
              <a:rPr lang="en-US" sz="2888" dirty="0" err="1">
                <a:solidFill>
                  <a:srgbClr val="000000"/>
                </a:solidFill>
                <a:latin typeface="Arial"/>
                <a:ea typeface="Arial"/>
                <a:cs typeface="Arial"/>
                <a:sym typeface="Arial"/>
              </a:rPr>
              <a:t>pesar</a:t>
            </a:r>
            <a:r>
              <a:rPr lang="en-US" sz="2888" dirty="0">
                <a:solidFill>
                  <a:srgbClr val="000000"/>
                </a:solidFill>
                <a:latin typeface="Arial"/>
                <a:ea typeface="Arial"/>
                <a:cs typeface="Arial"/>
                <a:sym typeface="Arial"/>
              </a:rPr>
              <a:t> de </a:t>
            </a:r>
            <a:r>
              <a:rPr lang="en-US" sz="2888" dirty="0" err="1">
                <a:solidFill>
                  <a:srgbClr val="000000"/>
                </a:solidFill>
                <a:latin typeface="Arial"/>
                <a:ea typeface="Arial"/>
                <a:cs typeface="Arial"/>
                <a:sym typeface="Arial"/>
              </a:rPr>
              <a:t>sus</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bajos</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niveles</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educativos</a:t>
            </a:r>
            <a:r>
              <a:rPr lang="en-US" sz="2888" dirty="0">
                <a:solidFill>
                  <a:srgbClr val="000000"/>
                </a:solidFill>
                <a:latin typeface="Arial"/>
                <a:ea typeface="Arial"/>
                <a:cs typeface="Arial"/>
                <a:sym typeface="Arial"/>
              </a:rPr>
              <a:t>, y </a:t>
            </a:r>
            <a:r>
              <a:rPr lang="en-US" sz="2888" dirty="0" err="1">
                <a:solidFill>
                  <a:srgbClr val="000000"/>
                </a:solidFill>
                <a:latin typeface="Arial"/>
                <a:ea typeface="Arial"/>
                <a:cs typeface="Arial"/>
                <a:sym typeface="Arial"/>
              </a:rPr>
              <a:t>teniendo</a:t>
            </a:r>
            <a:r>
              <a:rPr lang="en-US" sz="2888" dirty="0">
                <a:solidFill>
                  <a:srgbClr val="000000"/>
                </a:solidFill>
                <a:latin typeface="Arial"/>
                <a:ea typeface="Arial"/>
                <a:cs typeface="Arial"/>
                <a:sym typeface="Arial"/>
              </a:rPr>
              <a:t> un </a:t>
            </a:r>
            <a:r>
              <a:rPr lang="en-US" sz="2888" dirty="0" err="1">
                <a:solidFill>
                  <a:srgbClr val="000000"/>
                </a:solidFill>
                <a:latin typeface="Arial"/>
                <a:ea typeface="Arial"/>
                <a:cs typeface="Arial"/>
                <a:sym typeface="Arial"/>
              </a:rPr>
              <a:t>aprendizaje</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básico</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en</a:t>
            </a:r>
            <a:r>
              <a:rPr lang="en-US" sz="2888" dirty="0">
                <a:solidFill>
                  <a:srgbClr val="000000"/>
                </a:solidFill>
                <a:latin typeface="Arial"/>
                <a:ea typeface="Arial"/>
                <a:cs typeface="Arial"/>
                <a:sym typeface="Arial"/>
              </a:rPr>
              <a:t> el </a:t>
            </a:r>
            <a:r>
              <a:rPr lang="en-US" sz="2888" dirty="0" err="1">
                <a:solidFill>
                  <a:srgbClr val="000000"/>
                </a:solidFill>
                <a:latin typeface="Arial"/>
                <a:ea typeface="Arial"/>
                <a:cs typeface="Arial"/>
                <a:sym typeface="Arial"/>
              </a:rPr>
              <a:t>oficio</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han</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sido</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capaces</a:t>
            </a:r>
            <a:r>
              <a:rPr lang="en-US" sz="2888" dirty="0">
                <a:solidFill>
                  <a:srgbClr val="000000"/>
                </a:solidFill>
                <a:latin typeface="Arial"/>
                <a:ea typeface="Arial"/>
                <a:cs typeface="Arial"/>
                <a:sym typeface="Arial"/>
              </a:rPr>
              <a:t> de </a:t>
            </a:r>
            <a:r>
              <a:rPr lang="en-US" sz="2888" dirty="0" err="1">
                <a:solidFill>
                  <a:srgbClr val="000000"/>
                </a:solidFill>
                <a:latin typeface="Arial"/>
                <a:ea typeface="Arial"/>
                <a:cs typeface="Arial"/>
                <a:sym typeface="Arial"/>
              </a:rPr>
              <a:t>desarrollar</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actividades</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generadoras</a:t>
            </a:r>
            <a:r>
              <a:rPr lang="en-US" sz="2888" dirty="0">
                <a:solidFill>
                  <a:srgbClr val="000000"/>
                </a:solidFill>
                <a:latin typeface="Arial"/>
                <a:ea typeface="Arial"/>
                <a:cs typeface="Arial"/>
                <a:sym typeface="Arial"/>
              </a:rPr>
              <a:t> de </a:t>
            </a:r>
            <a:r>
              <a:rPr lang="en-US" sz="2888" dirty="0" err="1">
                <a:solidFill>
                  <a:srgbClr val="000000"/>
                </a:solidFill>
                <a:latin typeface="Arial"/>
                <a:ea typeface="Arial"/>
                <a:cs typeface="Arial"/>
                <a:sym typeface="Arial"/>
              </a:rPr>
              <a:t>empleo</a:t>
            </a:r>
            <a:r>
              <a:rPr lang="en-US" sz="2888" dirty="0">
                <a:solidFill>
                  <a:srgbClr val="000000"/>
                </a:solidFill>
                <a:latin typeface="Arial"/>
                <a:ea typeface="Arial"/>
                <a:cs typeface="Arial"/>
                <a:sym typeface="Arial"/>
              </a:rPr>
              <a:t> e </a:t>
            </a:r>
            <a:r>
              <a:rPr lang="en-US" sz="2888" dirty="0" err="1">
                <a:solidFill>
                  <a:srgbClr val="000000"/>
                </a:solidFill>
                <a:latin typeface="Arial"/>
                <a:ea typeface="Arial"/>
                <a:cs typeface="Arial"/>
                <a:sym typeface="Arial"/>
              </a:rPr>
              <a:t>ingresos</a:t>
            </a:r>
            <a:r>
              <a:rPr lang="en-US" sz="2888" dirty="0">
                <a:solidFill>
                  <a:srgbClr val="000000"/>
                </a:solidFill>
                <a:latin typeface="Arial"/>
                <a:ea typeface="Arial"/>
                <a:cs typeface="Arial"/>
                <a:sym typeface="Arial"/>
              </a:rPr>
              <a:t> para </a:t>
            </a:r>
            <a:r>
              <a:rPr lang="en-US" sz="2888" dirty="0" err="1">
                <a:solidFill>
                  <a:srgbClr val="000000"/>
                </a:solidFill>
                <a:latin typeface="Arial"/>
                <a:ea typeface="Arial"/>
                <a:cs typeface="Arial"/>
                <a:sym typeface="Arial"/>
              </a:rPr>
              <a:t>sus</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familias</a:t>
            </a:r>
            <a:r>
              <a:rPr lang="en-US" sz="2888" dirty="0">
                <a:solidFill>
                  <a:srgbClr val="000000"/>
                </a:solidFill>
                <a:latin typeface="Arial"/>
                <a:ea typeface="Arial"/>
                <a:cs typeface="Arial"/>
                <a:sym typeface="Arial"/>
              </a:rPr>
              <a:t>.</a:t>
            </a:r>
          </a:p>
          <a:p>
            <a:pPr marL="381000" marR="0" lvl="0" indent="-50800" algn="l">
              <a:lnSpc>
                <a:spcPct val="120089"/>
              </a:lnSpc>
              <a:spcBef>
                <a:spcPts val="0"/>
              </a:spcBef>
              <a:spcAft>
                <a:spcPts val="0"/>
              </a:spcAft>
              <a:buClr>
                <a:srgbClr val="000000"/>
              </a:buClr>
              <a:buNone/>
            </a:pPr>
            <a:endParaRPr sz="3111" dirty="0">
              <a:solidFill>
                <a:srgbClr val="000000"/>
              </a:solidFill>
              <a:latin typeface="Arial"/>
              <a:ea typeface="Arial"/>
              <a:cs typeface="Arial"/>
              <a:sym typeface="Arial"/>
            </a:endParaRPr>
          </a:p>
          <a:p>
            <a:pPr marL="381000" marR="0" lvl="0" indent="-50800" algn="l">
              <a:lnSpc>
                <a:spcPct val="120089"/>
              </a:lnSpc>
              <a:spcBef>
                <a:spcPts val="0"/>
              </a:spcBef>
              <a:spcAft>
                <a:spcPts val="0"/>
              </a:spcAft>
              <a:buClr>
                <a:srgbClr val="000000"/>
              </a:buClr>
              <a:buNone/>
            </a:pPr>
            <a:endParaRPr sz="3111" dirty="0">
              <a:solidFill>
                <a:srgbClr val="000000"/>
              </a:solidFill>
              <a:latin typeface="Arial"/>
              <a:ea typeface="Arial"/>
              <a:cs typeface="Arial"/>
              <a:sym typeface="Arial"/>
            </a:endParaRPr>
          </a:p>
          <a:p>
            <a:pPr marL="381000" marR="0" lvl="0" indent="-50800" algn="l">
              <a:lnSpc>
                <a:spcPct val="120089"/>
              </a:lnSpc>
              <a:spcBef>
                <a:spcPts val="0"/>
              </a:spcBef>
              <a:spcAft>
                <a:spcPts val="0"/>
              </a:spcAft>
              <a:buClr>
                <a:srgbClr val="000000"/>
              </a:buClr>
              <a:buNone/>
            </a:pPr>
            <a:endParaRPr sz="3111" dirty="0">
              <a:solidFill>
                <a:srgbClr val="000000"/>
              </a:solidFill>
              <a:latin typeface="Arial"/>
              <a:ea typeface="Arial"/>
              <a:cs typeface="Arial"/>
              <a:sym typeface="Arial"/>
            </a:endParaRPr>
          </a:p>
          <a:p>
            <a:pPr marL="381000" marR="0" lvl="0" indent="-50800" algn="l">
              <a:lnSpc>
                <a:spcPct val="120089"/>
              </a:lnSpc>
              <a:spcBef>
                <a:spcPts val="0"/>
              </a:spcBef>
              <a:spcAft>
                <a:spcPts val="0"/>
              </a:spcAft>
              <a:buClr>
                <a:srgbClr val="000000"/>
              </a:buClr>
              <a:buNone/>
            </a:pPr>
            <a:endParaRPr sz="3111" dirty="0">
              <a:solidFill>
                <a:srgbClr val="000000"/>
              </a:solidFill>
              <a:latin typeface="Arial"/>
              <a:ea typeface="Arial"/>
              <a:cs typeface="Arial"/>
              <a:sym typeface="Arial"/>
            </a:endParaRPr>
          </a:p>
          <a:p>
            <a:pPr marL="381000" marR="0" lvl="0" indent="-50800" algn="l">
              <a:lnSpc>
                <a:spcPct val="120089"/>
              </a:lnSpc>
              <a:spcBef>
                <a:spcPts val="0"/>
              </a:spcBef>
              <a:spcAft>
                <a:spcPts val="0"/>
              </a:spcAft>
              <a:buClr>
                <a:srgbClr val="000000"/>
              </a:buClr>
              <a:buNone/>
            </a:pPr>
            <a:endParaRPr sz="3111" dirty="0">
              <a:solidFill>
                <a:srgbClr val="000000"/>
              </a:solidFill>
              <a:latin typeface="Arial"/>
              <a:ea typeface="Arial"/>
              <a:cs typeface="Arial"/>
              <a:sym typeface="Arial"/>
            </a:endParaRPr>
          </a:p>
          <a:p>
            <a:pPr marL="381000" marR="0" lvl="0" indent="-50800" algn="l">
              <a:lnSpc>
                <a:spcPct val="120089"/>
              </a:lnSpc>
              <a:spcBef>
                <a:spcPts val="0"/>
              </a:spcBef>
              <a:spcAft>
                <a:spcPts val="0"/>
              </a:spcAft>
              <a:buClr>
                <a:srgbClr val="000000"/>
              </a:buClr>
              <a:buNone/>
            </a:pPr>
            <a:endParaRPr sz="3111" dirty="0">
              <a:solidFill>
                <a:srgbClr val="000000"/>
              </a:solidFill>
              <a:latin typeface="Arial"/>
              <a:ea typeface="Arial"/>
              <a:cs typeface="Arial"/>
              <a:sym typeface="Arial"/>
            </a:endParaRPr>
          </a:p>
          <a:p>
            <a:pPr marL="0" marR="0" lvl="0" indent="0" algn="l">
              <a:lnSpc>
                <a:spcPct val="120089"/>
              </a:lnSpc>
              <a:spcBef>
                <a:spcPts val="0"/>
              </a:spcBef>
              <a:spcAft>
                <a:spcPts val="0"/>
              </a:spcAft>
              <a:buNone/>
            </a:pPr>
            <a:endParaRPr sz="3111" dirty="0">
              <a:solidFill>
                <a:srgbClr val="000000"/>
              </a:solidFill>
              <a:latin typeface="Arial"/>
              <a:ea typeface="Arial"/>
              <a:cs typeface="Arial"/>
              <a:sym typeface="Arial"/>
            </a:endParaRPr>
          </a:p>
          <a:p>
            <a:pPr marL="0" marR="0" lvl="0" indent="0" algn="l">
              <a:lnSpc>
                <a:spcPct val="119791"/>
              </a:lnSpc>
              <a:spcBef>
                <a:spcPts val="0"/>
              </a:spcBef>
              <a:spcAft>
                <a:spcPts val="0"/>
              </a:spcAft>
              <a:buNone/>
            </a:pPr>
            <a:endParaRPr sz="2666" dirty="0">
              <a:solidFill>
                <a:srgbClr val="000000"/>
              </a:solidFill>
              <a:latin typeface="Arial"/>
              <a:ea typeface="Arial"/>
              <a:cs typeface="Arial"/>
              <a:sym typeface="Arial"/>
            </a:endParaRPr>
          </a:p>
          <a:p>
            <a:pPr marL="0" marR="0" lvl="0" indent="0" algn="l">
              <a:lnSpc>
                <a:spcPct val="119791"/>
              </a:lnSpc>
              <a:spcBef>
                <a:spcPts val="0"/>
              </a:spcBef>
              <a:spcAft>
                <a:spcPts val="0"/>
              </a:spcAft>
              <a:buNone/>
            </a:pPr>
            <a:endParaRPr sz="2666" dirty="0">
              <a:solidFill>
                <a:srgbClr val="000000"/>
              </a:solidFill>
              <a:latin typeface="Arial"/>
              <a:ea typeface="Arial"/>
              <a:cs typeface="Arial"/>
              <a:sym typeface="Arial"/>
            </a:endParaRPr>
          </a:p>
          <a:p>
            <a:pPr marL="0" marR="0" lvl="0" indent="0" algn="l">
              <a:lnSpc>
                <a:spcPct val="120000"/>
              </a:lnSpc>
              <a:spcBef>
                <a:spcPts val="0"/>
              </a:spcBef>
              <a:spcAft>
                <a:spcPts val="0"/>
              </a:spcAft>
              <a:buNone/>
            </a:pPr>
            <a:endParaRPr sz="2222" dirty="0">
              <a:solidFill>
                <a:srgbClr val="000000"/>
              </a:solidFill>
              <a:latin typeface="Arial"/>
              <a:ea typeface="Arial"/>
              <a:cs typeface="Arial"/>
              <a:sym typeface="Arial"/>
            </a:endParaRPr>
          </a:p>
          <a:p>
            <a:pPr marL="0" marR="0" lvl="0" indent="0" algn="l">
              <a:lnSpc>
                <a:spcPct val="120000"/>
              </a:lnSpc>
              <a:spcBef>
                <a:spcPts val="0"/>
              </a:spcBef>
              <a:spcAft>
                <a:spcPts val="0"/>
              </a:spcAft>
              <a:buNone/>
            </a:pPr>
            <a:endParaRPr sz="2222" dirty="0">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2"/>
        <p:cNvGrpSpPr/>
        <p:nvPr/>
      </p:nvGrpSpPr>
      <p:grpSpPr>
        <a:xfrm>
          <a:off x="0" y="0"/>
          <a:ext cx="0" cy="0"/>
          <a:chOff x="0" y="0"/>
          <a:chExt cx="0" cy="0"/>
        </a:xfrm>
      </p:grpSpPr>
      <p:sp>
        <p:nvSpPr>
          <p:cNvPr id="63" name="Shape 63"/>
          <p:cNvSpPr txBox="1"/>
          <p:nvPr/>
        </p:nvSpPr>
        <p:spPr>
          <a:xfrm>
            <a:off x="714375" y="590846"/>
            <a:ext cx="9151400" cy="1321616"/>
          </a:xfrm>
          <a:prstGeom prst="rect">
            <a:avLst/>
          </a:prstGeom>
          <a:noFill/>
          <a:ln>
            <a:noFill/>
          </a:ln>
        </p:spPr>
        <p:txBody>
          <a:bodyPr wrap="square" lIns="38100" tIns="38100" rIns="38100" bIns="38100" anchor="ctr" anchorCtr="0">
            <a:noAutofit/>
          </a:bodyPr>
          <a:lstStyle/>
          <a:p>
            <a:pPr marL="0" marR="0" lvl="0" indent="0" algn="ctr">
              <a:lnSpc>
                <a:spcPct val="119921"/>
              </a:lnSpc>
              <a:spcBef>
                <a:spcPts val="0"/>
              </a:spcBef>
              <a:spcAft>
                <a:spcPts val="0"/>
              </a:spcAft>
              <a:buNone/>
            </a:pPr>
            <a:r>
              <a:rPr lang="en-US" sz="3555" dirty="0" err="1">
                <a:solidFill>
                  <a:srgbClr val="003366"/>
                </a:solidFill>
                <a:latin typeface="Arial"/>
                <a:ea typeface="Arial"/>
                <a:cs typeface="Arial"/>
                <a:sym typeface="Arial"/>
              </a:rPr>
              <a:t>Características</a:t>
            </a:r>
            <a:r>
              <a:rPr lang="en-US" sz="3555" dirty="0">
                <a:solidFill>
                  <a:srgbClr val="003366"/>
                </a:solidFill>
                <a:latin typeface="Arial"/>
                <a:ea typeface="Arial"/>
                <a:cs typeface="Arial"/>
                <a:sym typeface="Arial"/>
              </a:rPr>
              <a:t> de las Micro y </a:t>
            </a:r>
            <a:r>
              <a:rPr lang="en-US" sz="3555" dirty="0" err="1">
                <a:solidFill>
                  <a:srgbClr val="003366"/>
                </a:solidFill>
                <a:latin typeface="Arial"/>
                <a:ea typeface="Arial"/>
                <a:cs typeface="Arial"/>
                <a:sym typeface="Arial"/>
              </a:rPr>
              <a:t>Pequeñas</a:t>
            </a:r>
            <a:r>
              <a:rPr lang="en-US" sz="3555" dirty="0">
                <a:solidFill>
                  <a:srgbClr val="003366"/>
                </a:solidFill>
                <a:latin typeface="Arial"/>
                <a:ea typeface="Arial"/>
                <a:cs typeface="Arial"/>
                <a:sym typeface="Arial"/>
              </a:rPr>
              <a:t> </a:t>
            </a:r>
            <a:r>
              <a:rPr lang="en-US" sz="3555" dirty="0" err="1">
                <a:solidFill>
                  <a:srgbClr val="003366"/>
                </a:solidFill>
                <a:latin typeface="Arial"/>
                <a:ea typeface="Arial"/>
                <a:cs typeface="Arial"/>
                <a:sym typeface="Arial"/>
              </a:rPr>
              <a:t>Agroindustrias</a:t>
            </a:r>
            <a:endParaRPr lang="en-US" sz="3555" dirty="0">
              <a:solidFill>
                <a:srgbClr val="003366"/>
              </a:solidFill>
              <a:latin typeface="Arial"/>
              <a:ea typeface="Arial"/>
              <a:cs typeface="Arial"/>
              <a:sym typeface="Arial"/>
            </a:endParaRPr>
          </a:p>
        </p:txBody>
      </p:sp>
      <p:sp>
        <p:nvSpPr>
          <p:cNvPr id="64" name="Shape 64"/>
          <p:cNvSpPr txBox="1"/>
          <p:nvPr/>
        </p:nvSpPr>
        <p:spPr>
          <a:xfrm>
            <a:off x="714375" y="2114900"/>
            <a:ext cx="9045575" cy="5018600"/>
          </a:xfrm>
          <a:prstGeom prst="rect">
            <a:avLst/>
          </a:prstGeom>
          <a:noFill/>
          <a:ln>
            <a:noFill/>
          </a:ln>
        </p:spPr>
        <p:txBody>
          <a:bodyPr wrap="square" lIns="38100" tIns="38100" rIns="38100" bIns="38100" anchor="t" anchorCtr="0">
            <a:noAutofit/>
          </a:bodyPr>
          <a:lstStyle/>
          <a:p>
            <a:pPr marL="0" marR="0" lvl="0" indent="0" algn="l">
              <a:lnSpc>
                <a:spcPct val="120192"/>
              </a:lnSpc>
              <a:spcBef>
                <a:spcPts val="0"/>
              </a:spcBef>
              <a:spcAft>
                <a:spcPts val="0"/>
              </a:spcAft>
              <a:buNone/>
            </a:pPr>
            <a:r>
              <a:rPr lang="en-US" sz="2888" dirty="0">
                <a:solidFill>
                  <a:srgbClr val="000000"/>
                </a:solidFill>
                <a:latin typeface="Arial"/>
                <a:ea typeface="Arial"/>
                <a:cs typeface="Arial"/>
                <a:sym typeface="Arial"/>
              </a:rPr>
              <a:t>La </a:t>
            </a:r>
            <a:r>
              <a:rPr lang="en-US" sz="2888" dirty="0" err="1">
                <a:solidFill>
                  <a:srgbClr val="000000"/>
                </a:solidFill>
                <a:latin typeface="Arial"/>
                <a:ea typeface="Arial"/>
                <a:cs typeface="Arial"/>
                <a:sym typeface="Arial"/>
              </a:rPr>
              <a:t>pequeña</a:t>
            </a:r>
            <a:r>
              <a:rPr lang="en-US" sz="2888" dirty="0">
                <a:solidFill>
                  <a:srgbClr val="000000"/>
                </a:solidFill>
                <a:latin typeface="Arial"/>
                <a:ea typeface="Arial"/>
                <a:cs typeface="Arial"/>
                <a:sym typeface="Arial"/>
              </a:rPr>
              <a:t> y </a:t>
            </a:r>
            <a:r>
              <a:rPr lang="en-US" sz="2888" dirty="0" err="1">
                <a:solidFill>
                  <a:srgbClr val="000000"/>
                </a:solidFill>
                <a:latin typeface="Arial"/>
                <a:ea typeface="Arial"/>
                <a:cs typeface="Arial"/>
                <a:sym typeface="Arial"/>
              </a:rPr>
              <a:t>microempresa</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agroindustrial</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muestra</a:t>
            </a:r>
            <a:r>
              <a:rPr lang="en-US" sz="2888" dirty="0">
                <a:solidFill>
                  <a:srgbClr val="000000"/>
                </a:solidFill>
                <a:latin typeface="Arial"/>
                <a:ea typeface="Arial"/>
                <a:cs typeface="Arial"/>
                <a:sym typeface="Arial"/>
              </a:rPr>
              <a:t> un </a:t>
            </a:r>
            <a:r>
              <a:rPr lang="en-US" sz="2888" dirty="0" err="1">
                <a:solidFill>
                  <a:srgbClr val="000000"/>
                </a:solidFill>
                <a:latin typeface="Arial"/>
                <a:ea typeface="Arial"/>
                <a:cs typeface="Arial"/>
                <a:sym typeface="Arial"/>
              </a:rPr>
              <a:t>bajo</a:t>
            </a:r>
            <a:r>
              <a:rPr lang="en-US" sz="2888" dirty="0">
                <a:solidFill>
                  <a:srgbClr val="000000"/>
                </a:solidFill>
                <a:latin typeface="Arial"/>
                <a:ea typeface="Arial"/>
                <a:cs typeface="Arial"/>
                <a:sym typeface="Arial"/>
              </a:rPr>
              <a:t> y a </a:t>
            </a:r>
            <a:r>
              <a:rPr lang="en-US" sz="2888" dirty="0" err="1">
                <a:solidFill>
                  <a:srgbClr val="000000"/>
                </a:solidFill>
                <a:latin typeface="Arial"/>
                <a:ea typeface="Arial"/>
                <a:cs typeface="Arial"/>
                <a:sym typeface="Arial"/>
              </a:rPr>
              <a:t>veces</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incipiente</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nivel</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tecnológico</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por</a:t>
            </a:r>
            <a:r>
              <a:rPr lang="en-US" sz="2888" dirty="0">
                <a:solidFill>
                  <a:srgbClr val="000000"/>
                </a:solidFill>
                <a:latin typeface="Arial"/>
                <a:ea typeface="Arial"/>
                <a:cs typeface="Arial"/>
                <a:sym typeface="Arial"/>
              </a:rPr>
              <a:t> lo </a:t>
            </a:r>
            <a:r>
              <a:rPr lang="en-US" sz="2888" dirty="0" err="1">
                <a:solidFill>
                  <a:srgbClr val="000000"/>
                </a:solidFill>
                <a:latin typeface="Arial"/>
                <a:ea typeface="Arial"/>
                <a:cs typeface="Arial"/>
                <a:sym typeface="Arial"/>
              </a:rPr>
              <a:t>tanto</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bajos</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niveles</a:t>
            </a:r>
            <a:r>
              <a:rPr lang="en-US" sz="2888" dirty="0">
                <a:solidFill>
                  <a:srgbClr val="000000"/>
                </a:solidFill>
                <a:latin typeface="Arial"/>
                <a:ea typeface="Arial"/>
                <a:cs typeface="Arial"/>
                <a:sym typeface="Arial"/>
              </a:rPr>
              <a:t> de </a:t>
            </a:r>
            <a:r>
              <a:rPr lang="en-US" sz="2888" dirty="0" err="1">
                <a:solidFill>
                  <a:srgbClr val="000000"/>
                </a:solidFill>
                <a:latin typeface="Arial"/>
                <a:ea typeface="Arial"/>
                <a:cs typeface="Arial"/>
                <a:sym typeface="Arial"/>
              </a:rPr>
              <a:t>productividad</a:t>
            </a:r>
            <a:r>
              <a:rPr lang="en-US" sz="2888" dirty="0">
                <a:solidFill>
                  <a:srgbClr val="000000"/>
                </a:solidFill>
                <a:latin typeface="Arial"/>
                <a:ea typeface="Arial"/>
                <a:cs typeface="Arial"/>
                <a:sym typeface="Arial"/>
              </a:rPr>
              <a:t> y </a:t>
            </a:r>
            <a:r>
              <a:rPr lang="en-US" sz="2888" dirty="0" err="1">
                <a:solidFill>
                  <a:srgbClr val="000000"/>
                </a:solidFill>
                <a:latin typeface="Arial"/>
                <a:ea typeface="Arial"/>
                <a:cs typeface="Arial"/>
                <a:sym typeface="Arial"/>
              </a:rPr>
              <a:t>problemas</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en</a:t>
            </a:r>
            <a:r>
              <a:rPr lang="en-US" sz="2888" dirty="0">
                <a:solidFill>
                  <a:srgbClr val="000000"/>
                </a:solidFill>
                <a:latin typeface="Arial"/>
                <a:ea typeface="Arial"/>
                <a:cs typeface="Arial"/>
                <a:sym typeface="Arial"/>
              </a:rPr>
              <a:t> la </a:t>
            </a:r>
            <a:r>
              <a:rPr lang="en-US" sz="2888" dirty="0" err="1">
                <a:solidFill>
                  <a:srgbClr val="000000"/>
                </a:solidFill>
                <a:latin typeface="Arial"/>
                <a:ea typeface="Arial"/>
                <a:cs typeface="Arial"/>
                <a:sym typeface="Arial"/>
              </a:rPr>
              <a:t>calidad</a:t>
            </a:r>
            <a:r>
              <a:rPr lang="en-US" sz="2888" dirty="0">
                <a:solidFill>
                  <a:srgbClr val="000000"/>
                </a:solidFill>
                <a:latin typeface="Arial"/>
                <a:ea typeface="Arial"/>
                <a:cs typeface="Arial"/>
                <a:sym typeface="Arial"/>
              </a:rPr>
              <a:t> de </a:t>
            </a:r>
            <a:r>
              <a:rPr lang="en-US" sz="2888" dirty="0" err="1">
                <a:solidFill>
                  <a:srgbClr val="000000"/>
                </a:solidFill>
                <a:latin typeface="Arial"/>
                <a:ea typeface="Arial"/>
                <a:cs typeface="Arial"/>
                <a:sym typeface="Arial"/>
              </a:rPr>
              <a:t>sus</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productos</a:t>
            </a:r>
            <a:r>
              <a:rPr lang="en-US" sz="2888" dirty="0">
                <a:solidFill>
                  <a:srgbClr val="000000"/>
                </a:solidFill>
                <a:latin typeface="Arial"/>
                <a:ea typeface="Arial"/>
                <a:cs typeface="Arial"/>
                <a:sym typeface="Arial"/>
              </a:rPr>
              <a:t>. Si </a:t>
            </a:r>
            <a:r>
              <a:rPr lang="en-US" sz="2888" dirty="0" err="1">
                <a:solidFill>
                  <a:srgbClr val="000000"/>
                </a:solidFill>
                <a:latin typeface="Arial"/>
                <a:ea typeface="Arial"/>
                <a:cs typeface="Arial"/>
                <a:sym typeface="Arial"/>
              </a:rPr>
              <a:t>bien</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estas</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agroindustrias</a:t>
            </a:r>
            <a:r>
              <a:rPr lang="en-US" sz="2888" dirty="0">
                <a:solidFill>
                  <a:srgbClr val="000000"/>
                </a:solidFill>
                <a:latin typeface="Arial"/>
                <a:ea typeface="Arial"/>
                <a:cs typeface="Arial"/>
                <a:sym typeface="Arial"/>
              </a:rPr>
              <a:t> se </a:t>
            </a:r>
            <a:r>
              <a:rPr lang="en-US" sz="2888" dirty="0" err="1">
                <a:solidFill>
                  <a:srgbClr val="000000"/>
                </a:solidFill>
                <a:latin typeface="Arial"/>
                <a:ea typeface="Arial"/>
                <a:cs typeface="Arial"/>
                <a:sym typeface="Arial"/>
              </a:rPr>
              <a:t>mantienen</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debido</a:t>
            </a:r>
            <a:r>
              <a:rPr lang="en-US" sz="2888" dirty="0">
                <a:solidFill>
                  <a:srgbClr val="000000"/>
                </a:solidFill>
                <a:latin typeface="Arial"/>
                <a:ea typeface="Arial"/>
                <a:cs typeface="Arial"/>
                <a:sym typeface="Arial"/>
              </a:rPr>
              <a:t> al </a:t>
            </a:r>
            <a:r>
              <a:rPr lang="en-US" sz="2888" dirty="0" err="1">
                <a:solidFill>
                  <a:srgbClr val="000000"/>
                </a:solidFill>
                <a:latin typeface="Arial"/>
                <a:ea typeface="Arial"/>
                <a:cs typeface="Arial"/>
                <a:sym typeface="Arial"/>
              </a:rPr>
              <a:t>esfuerzo</a:t>
            </a:r>
            <a:r>
              <a:rPr lang="en-US" sz="2888" dirty="0">
                <a:solidFill>
                  <a:srgbClr val="000000"/>
                </a:solidFill>
                <a:latin typeface="Arial"/>
                <a:ea typeface="Arial"/>
                <a:cs typeface="Arial"/>
                <a:sym typeface="Arial"/>
              </a:rPr>
              <a:t> de </a:t>
            </a:r>
            <a:r>
              <a:rPr lang="en-US" sz="2888" dirty="0" err="1">
                <a:solidFill>
                  <a:srgbClr val="000000"/>
                </a:solidFill>
                <a:latin typeface="Arial"/>
                <a:ea typeface="Arial"/>
                <a:cs typeface="Arial"/>
                <a:sym typeface="Arial"/>
              </a:rPr>
              <a:t>sus</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conductores</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estos</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esfuerzos</a:t>
            </a:r>
            <a:r>
              <a:rPr lang="en-US" sz="2888" dirty="0">
                <a:solidFill>
                  <a:srgbClr val="000000"/>
                </a:solidFill>
                <a:latin typeface="Arial"/>
                <a:ea typeface="Arial"/>
                <a:cs typeface="Arial"/>
                <a:sym typeface="Arial"/>
              </a:rPr>
              <a:t> son </a:t>
            </a:r>
            <a:r>
              <a:rPr lang="en-US" sz="2888" dirty="0" err="1">
                <a:solidFill>
                  <a:srgbClr val="000000"/>
                </a:solidFill>
                <a:latin typeface="Arial"/>
                <a:ea typeface="Arial"/>
                <a:cs typeface="Arial"/>
                <a:sym typeface="Arial"/>
              </a:rPr>
              <a:t>insuficientes</a:t>
            </a:r>
            <a:r>
              <a:rPr lang="en-US" sz="2888" dirty="0">
                <a:solidFill>
                  <a:srgbClr val="000000"/>
                </a:solidFill>
                <a:latin typeface="Arial"/>
                <a:ea typeface="Arial"/>
                <a:cs typeface="Arial"/>
                <a:sym typeface="Arial"/>
              </a:rPr>
              <a:t> para </a:t>
            </a:r>
            <a:r>
              <a:rPr lang="en-US" sz="2888" dirty="0" err="1">
                <a:solidFill>
                  <a:srgbClr val="000000"/>
                </a:solidFill>
                <a:latin typeface="Arial"/>
                <a:ea typeface="Arial"/>
                <a:cs typeface="Arial"/>
                <a:sym typeface="Arial"/>
              </a:rPr>
              <a:t>generar</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mayores</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ingresos</a:t>
            </a:r>
            <a:r>
              <a:rPr lang="en-US" sz="2888" dirty="0">
                <a:solidFill>
                  <a:srgbClr val="000000"/>
                </a:solidFill>
                <a:latin typeface="Arial"/>
                <a:ea typeface="Arial"/>
                <a:cs typeface="Arial"/>
                <a:sym typeface="Arial"/>
              </a:rPr>
              <a:t> con </a:t>
            </a:r>
            <a:r>
              <a:rPr lang="en-US" sz="2888" dirty="0" err="1">
                <a:solidFill>
                  <a:srgbClr val="000000"/>
                </a:solidFill>
                <a:latin typeface="Arial"/>
                <a:ea typeface="Arial"/>
                <a:cs typeface="Arial"/>
                <a:sym typeface="Arial"/>
              </a:rPr>
              <a:t>los</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recursos</a:t>
            </a:r>
            <a:r>
              <a:rPr lang="en-US" sz="2888" dirty="0">
                <a:solidFill>
                  <a:srgbClr val="000000"/>
                </a:solidFill>
                <a:latin typeface="Arial"/>
                <a:ea typeface="Arial"/>
                <a:cs typeface="Arial"/>
                <a:sym typeface="Arial"/>
              </a:rPr>
              <a:t> y </a:t>
            </a:r>
            <a:r>
              <a:rPr lang="en-US" sz="2888" dirty="0" err="1">
                <a:solidFill>
                  <a:srgbClr val="000000"/>
                </a:solidFill>
                <a:latin typeface="Arial"/>
                <a:ea typeface="Arial"/>
                <a:cs typeface="Arial"/>
                <a:sym typeface="Arial"/>
              </a:rPr>
              <a:t>conocimientos</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disponibles</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en</a:t>
            </a:r>
            <a:r>
              <a:rPr lang="en-US" sz="2888" dirty="0">
                <a:solidFill>
                  <a:srgbClr val="000000"/>
                </a:solidFill>
                <a:latin typeface="Arial"/>
                <a:ea typeface="Arial"/>
                <a:cs typeface="Arial"/>
                <a:sym typeface="Arial"/>
              </a:rPr>
              <a:t> un </a:t>
            </a:r>
            <a:r>
              <a:rPr lang="en-US" sz="2888" dirty="0" err="1">
                <a:solidFill>
                  <a:srgbClr val="000000"/>
                </a:solidFill>
                <a:latin typeface="Arial"/>
                <a:ea typeface="Arial"/>
                <a:cs typeface="Arial"/>
                <a:sym typeface="Arial"/>
              </a:rPr>
              <a:t>entorno</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cada</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vez</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más</a:t>
            </a:r>
            <a:r>
              <a:rPr lang="en-US" sz="2888" dirty="0">
                <a:solidFill>
                  <a:srgbClr val="000000"/>
                </a:solidFill>
                <a:latin typeface="Arial"/>
                <a:ea typeface="Arial"/>
                <a:cs typeface="Arial"/>
                <a:sym typeface="Arial"/>
              </a:rPr>
              <a:t> </a:t>
            </a:r>
            <a:r>
              <a:rPr lang="en-US" sz="2888" dirty="0" err="1">
                <a:solidFill>
                  <a:srgbClr val="000000"/>
                </a:solidFill>
                <a:latin typeface="Arial"/>
                <a:ea typeface="Arial"/>
                <a:cs typeface="Arial"/>
                <a:sym typeface="Arial"/>
              </a:rPr>
              <a:t>competitivo</a:t>
            </a:r>
            <a:r>
              <a:rPr lang="en-US" sz="2888" dirty="0">
                <a:solidFill>
                  <a:srgbClr val="000000"/>
                </a:solidFill>
                <a:latin typeface="Arial"/>
                <a:ea typeface="Arial"/>
                <a:cs typeface="Arial"/>
                <a:sym typeface="Arial"/>
              </a:rPr>
              <a:t>. </a:t>
            </a:r>
          </a:p>
          <a:p>
            <a:pPr marL="0" marR="0" lvl="0" indent="0" algn="l">
              <a:lnSpc>
                <a:spcPct val="119791"/>
              </a:lnSpc>
              <a:spcBef>
                <a:spcPts val="0"/>
              </a:spcBef>
              <a:spcAft>
                <a:spcPts val="0"/>
              </a:spcAft>
              <a:buNone/>
            </a:pPr>
            <a:endParaRPr sz="2666" dirty="0">
              <a:solidFill>
                <a:srgbClr val="000000"/>
              </a:solidFill>
              <a:latin typeface="Arial"/>
              <a:ea typeface="Arial"/>
              <a:cs typeface="Arial"/>
              <a:sym typeface="Arial"/>
            </a:endParaRPr>
          </a:p>
          <a:p>
            <a:pPr marL="0" marR="0" lvl="0" indent="0" algn="l">
              <a:lnSpc>
                <a:spcPct val="120000"/>
              </a:lnSpc>
              <a:spcBef>
                <a:spcPts val="0"/>
              </a:spcBef>
              <a:spcAft>
                <a:spcPts val="0"/>
              </a:spcAft>
              <a:buNone/>
            </a:pPr>
            <a:endParaRPr sz="2222" dirty="0">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0"/>
        <p:cNvGrpSpPr/>
        <p:nvPr/>
      </p:nvGrpSpPr>
      <p:grpSpPr>
        <a:xfrm>
          <a:off x="0" y="0"/>
          <a:ext cx="0" cy="0"/>
          <a:chOff x="0" y="0"/>
          <a:chExt cx="0" cy="0"/>
        </a:xfrm>
      </p:grpSpPr>
      <p:sp>
        <p:nvSpPr>
          <p:cNvPr id="81" name="Shape 81"/>
          <p:cNvSpPr txBox="1"/>
          <p:nvPr/>
        </p:nvSpPr>
        <p:spPr>
          <a:xfrm>
            <a:off x="1090962" y="2661107"/>
            <a:ext cx="8444075" cy="3358775"/>
          </a:xfrm>
          <a:prstGeom prst="rect">
            <a:avLst/>
          </a:prstGeom>
          <a:noFill/>
          <a:ln>
            <a:noFill/>
          </a:ln>
        </p:spPr>
        <p:txBody>
          <a:bodyPr wrap="square" lIns="38100" tIns="38100" rIns="38100" bIns="38100" anchor="t" anchorCtr="0">
            <a:noAutofit/>
          </a:bodyPr>
          <a:lstStyle/>
          <a:p>
            <a:pPr marL="0" marR="0" lvl="0" indent="0" algn="l">
              <a:lnSpc>
                <a:spcPct val="119791"/>
              </a:lnSpc>
              <a:spcBef>
                <a:spcPts val="0"/>
              </a:spcBef>
              <a:spcAft>
                <a:spcPts val="0"/>
              </a:spcAft>
              <a:buNone/>
            </a:pPr>
            <a:r>
              <a:rPr lang="en-US" sz="2666" dirty="0">
                <a:solidFill>
                  <a:srgbClr val="000000"/>
                </a:solidFill>
                <a:latin typeface="Arial"/>
                <a:ea typeface="Arial"/>
                <a:cs typeface="Arial"/>
                <a:sym typeface="Arial"/>
              </a:rPr>
              <a:t>La </a:t>
            </a:r>
            <a:r>
              <a:rPr lang="en-US" sz="2666" dirty="0" err="1">
                <a:solidFill>
                  <a:srgbClr val="000000"/>
                </a:solidFill>
                <a:latin typeface="Arial"/>
                <a:ea typeface="Arial"/>
                <a:cs typeface="Arial"/>
                <a:sym typeface="Arial"/>
              </a:rPr>
              <a:t>pequeña</a:t>
            </a:r>
            <a:r>
              <a:rPr lang="en-US" sz="2666" dirty="0">
                <a:solidFill>
                  <a:srgbClr val="000000"/>
                </a:solidFill>
                <a:latin typeface="Arial"/>
                <a:ea typeface="Arial"/>
                <a:cs typeface="Arial"/>
                <a:sym typeface="Arial"/>
              </a:rPr>
              <a:t> y micro </a:t>
            </a:r>
            <a:r>
              <a:rPr lang="en-US" sz="2666" dirty="0" err="1">
                <a:solidFill>
                  <a:srgbClr val="000000"/>
                </a:solidFill>
                <a:latin typeface="Arial"/>
                <a:ea typeface="Arial"/>
                <a:cs typeface="Arial"/>
                <a:sym typeface="Arial"/>
              </a:rPr>
              <a:t>empresa</a:t>
            </a:r>
            <a:r>
              <a:rPr lang="en-US" sz="2666" dirty="0">
                <a:solidFill>
                  <a:srgbClr val="000000"/>
                </a:solidFill>
                <a:latin typeface="Arial"/>
                <a:ea typeface="Arial"/>
                <a:cs typeface="Arial"/>
                <a:sym typeface="Arial"/>
              </a:rPr>
              <a:t> </a:t>
            </a:r>
            <a:r>
              <a:rPr lang="en-US" sz="2666" dirty="0" err="1">
                <a:solidFill>
                  <a:srgbClr val="000000"/>
                </a:solidFill>
                <a:latin typeface="Arial"/>
                <a:ea typeface="Arial"/>
                <a:cs typeface="Arial"/>
                <a:sym typeface="Arial"/>
              </a:rPr>
              <a:t>agroindustrial</a:t>
            </a:r>
            <a:r>
              <a:rPr lang="en-US" sz="2666" dirty="0">
                <a:solidFill>
                  <a:srgbClr val="000000"/>
                </a:solidFill>
                <a:latin typeface="Arial"/>
                <a:ea typeface="Arial"/>
                <a:cs typeface="Arial"/>
                <a:sym typeface="Arial"/>
              </a:rPr>
              <a:t> se </a:t>
            </a:r>
            <a:r>
              <a:rPr lang="en-US" sz="2666" dirty="0" err="1">
                <a:solidFill>
                  <a:srgbClr val="000000"/>
                </a:solidFill>
                <a:latin typeface="Arial"/>
                <a:ea typeface="Arial"/>
                <a:cs typeface="Arial"/>
                <a:sym typeface="Arial"/>
              </a:rPr>
              <a:t>caracteriza</a:t>
            </a:r>
            <a:r>
              <a:rPr lang="en-US" sz="2666" dirty="0">
                <a:solidFill>
                  <a:srgbClr val="000000"/>
                </a:solidFill>
                <a:latin typeface="Arial"/>
                <a:ea typeface="Arial"/>
                <a:cs typeface="Arial"/>
                <a:sym typeface="Arial"/>
              </a:rPr>
              <a:t> </a:t>
            </a:r>
            <a:r>
              <a:rPr lang="en-US" sz="2666" dirty="0" err="1">
                <a:solidFill>
                  <a:srgbClr val="000000"/>
                </a:solidFill>
                <a:latin typeface="Arial"/>
                <a:ea typeface="Arial"/>
                <a:cs typeface="Arial"/>
                <a:sym typeface="Arial"/>
              </a:rPr>
              <a:t>por</a:t>
            </a:r>
            <a:r>
              <a:rPr lang="en-US" sz="2666" dirty="0">
                <a:solidFill>
                  <a:srgbClr val="000000"/>
                </a:solidFill>
                <a:latin typeface="Arial"/>
                <a:ea typeface="Arial"/>
                <a:cs typeface="Arial"/>
                <a:sym typeface="Arial"/>
              </a:rPr>
              <a:t> </a:t>
            </a:r>
            <a:r>
              <a:rPr lang="en-US" sz="2666" dirty="0" err="1">
                <a:solidFill>
                  <a:srgbClr val="000000"/>
                </a:solidFill>
                <a:latin typeface="Arial"/>
                <a:ea typeface="Arial"/>
                <a:cs typeface="Arial"/>
                <a:sym typeface="Arial"/>
              </a:rPr>
              <a:t>su</a:t>
            </a:r>
            <a:r>
              <a:rPr lang="en-US" sz="2666" dirty="0">
                <a:solidFill>
                  <a:srgbClr val="000000"/>
                </a:solidFill>
                <a:latin typeface="Arial"/>
                <a:ea typeface="Arial"/>
                <a:cs typeface="Arial"/>
                <a:sym typeface="Arial"/>
              </a:rPr>
              <a:t> </a:t>
            </a:r>
            <a:r>
              <a:rPr lang="en-US" sz="2666" dirty="0" err="1">
                <a:solidFill>
                  <a:srgbClr val="000000"/>
                </a:solidFill>
                <a:latin typeface="Arial"/>
                <a:ea typeface="Arial"/>
                <a:cs typeface="Arial"/>
                <a:sym typeface="Arial"/>
              </a:rPr>
              <a:t>tamaño</a:t>
            </a:r>
            <a:r>
              <a:rPr lang="en-US" sz="2666" dirty="0">
                <a:solidFill>
                  <a:srgbClr val="000000"/>
                </a:solidFill>
                <a:latin typeface="Arial"/>
                <a:ea typeface="Arial"/>
                <a:cs typeface="Arial"/>
                <a:sym typeface="Arial"/>
              </a:rPr>
              <a:t>, </a:t>
            </a:r>
            <a:r>
              <a:rPr lang="en-US" sz="2666" dirty="0" err="1">
                <a:solidFill>
                  <a:srgbClr val="000000"/>
                </a:solidFill>
                <a:latin typeface="Arial"/>
                <a:ea typeface="Arial"/>
                <a:cs typeface="Arial"/>
                <a:sym typeface="Arial"/>
              </a:rPr>
              <a:t>generalmente</a:t>
            </a:r>
            <a:r>
              <a:rPr lang="en-US" sz="2666" dirty="0">
                <a:solidFill>
                  <a:srgbClr val="000000"/>
                </a:solidFill>
                <a:latin typeface="Arial"/>
                <a:ea typeface="Arial"/>
                <a:cs typeface="Arial"/>
                <a:sym typeface="Arial"/>
              </a:rPr>
              <a:t> se </a:t>
            </a:r>
            <a:r>
              <a:rPr lang="en-US" sz="2666" dirty="0" err="1">
                <a:solidFill>
                  <a:srgbClr val="000000"/>
                </a:solidFill>
                <a:latin typeface="Arial"/>
                <a:ea typeface="Arial"/>
                <a:cs typeface="Arial"/>
                <a:sym typeface="Arial"/>
              </a:rPr>
              <a:t>asocian</a:t>
            </a:r>
            <a:r>
              <a:rPr lang="en-US" sz="2666" dirty="0">
                <a:solidFill>
                  <a:srgbClr val="000000"/>
                </a:solidFill>
                <a:latin typeface="Arial"/>
                <a:ea typeface="Arial"/>
                <a:cs typeface="Arial"/>
                <a:sym typeface="Arial"/>
              </a:rPr>
              <a:t> </a:t>
            </a:r>
            <a:r>
              <a:rPr lang="en-US" sz="2666" dirty="0" err="1">
                <a:solidFill>
                  <a:srgbClr val="000000"/>
                </a:solidFill>
                <a:latin typeface="Arial"/>
                <a:ea typeface="Arial"/>
                <a:cs typeface="Arial"/>
                <a:sym typeface="Arial"/>
              </a:rPr>
              <a:t>en</a:t>
            </a:r>
            <a:r>
              <a:rPr lang="en-US" sz="2666" dirty="0">
                <a:solidFill>
                  <a:srgbClr val="000000"/>
                </a:solidFill>
                <a:latin typeface="Arial"/>
                <a:ea typeface="Arial"/>
                <a:cs typeface="Arial"/>
                <a:sym typeface="Arial"/>
              </a:rPr>
              <a:t> </a:t>
            </a:r>
            <a:r>
              <a:rPr lang="en-US" sz="2666" dirty="0" err="1">
                <a:solidFill>
                  <a:srgbClr val="000000"/>
                </a:solidFill>
                <a:latin typeface="Arial"/>
                <a:ea typeface="Arial"/>
                <a:cs typeface="Arial"/>
                <a:sym typeface="Arial"/>
              </a:rPr>
              <a:t>aglomeraciones</a:t>
            </a:r>
            <a:r>
              <a:rPr lang="en-US" sz="2666" dirty="0">
                <a:solidFill>
                  <a:srgbClr val="000000"/>
                </a:solidFill>
                <a:latin typeface="Arial"/>
                <a:ea typeface="Arial"/>
                <a:cs typeface="Arial"/>
                <a:sym typeface="Arial"/>
              </a:rPr>
              <a:t> de </a:t>
            </a:r>
            <a:r>
              <a:rPr lang="en-US" sz="2666" dirty="0" err="1">
                <a:solidFill>
                  <a:srgbClr val="000000"/>
                </a:solidFill>
                <a:latin typeface="Arial"/>
                <a:ea typeface="Arial"/>
                <a:cs typeface="Arial"/>
                <a:sym typeface="Arial"/>
              </a:rPr>
              <a:t>productores</a:t>
            </a:r>
            <a:r>
              <a:rPr lang="en-US" sz="2666" dirty="0">
                <a:solidFill>
                  <a:srgbClr val="000000"/>
                </a:solidFill>
                <a:latin typeface="Arial"/>
                <a:ea typeface="Arial"/>
                <a:cs typeface="Arial"/>
                <a:sym typeface="Arial"/>
              </a:rPr>
              <a:t> </a:t>
            </a:r>
            <a:r>
              <a:rPr lang="en-US" sz="2666" dirty="0" err="1">
                <a:solidFill>
                  <a:srgbClr val="000000"/>
                </a:solidFill>
                <a:latin typeface="Arial"/>
                <a:ea typeface="Arial"/>
                <a:cs typeface="Arial"/>
                <a:sym typeface="Arial"/>
              </a:rPr>
              <a:t>dedicados</a:t>
            </a:r>
            <a:r>
              <a:rPr lang="en-US" sz="2666" dirty="0">
                <a:solidFill>
                  <a:srgbClr val="000000"/>
                </a:solidFill>
                <a:latin typeface="Arial"/>
                <a:ea typeface="Arial"/>
                <a:cs typeface="Arial"/>
                <a:sym typeface="Arial"/>
              </a:rPr>
              <a:t> a la </a:t>
            </a:r>
            <a:r>
              <a:rPr lang="en-US" sz="2666" dirty="0" err="1">
                <a:solidFill>
                  <a:srgbClr val="000000"/>
                </a:solidFill>
                <a:latin typeface="Arial"/>
                <a:ea typeface="Arial"/>
                <a:cs typeface="Arial"/>
                <a:sym typeface="Arial"/>
              </a:rPr>
              <a:t>producción</a:t>
            </a:r>
            <a:r>
              <a:rPr lang="en-US" sz="2666" dirty="0">
                <a:solidFill>
                  <a:srgbClr val="000000"/>
                </a:solidFill>
                <a:latin typeface="Arial"/>
                <a:ea typeface="Arial"/>
                <a:cs typeface="Arial"/>
                <a:sym typeface="Arial"/>
              </a:rPr>
              <a:t> del </a:t>
            </a:r>
            <a:r>
              <a:rPr lang="en-US" sz="2666" dirty="0" err="1">
                <a:solidFill>
                  <a:srgbClr val="000000"/>
                </a:solidFill>
                <a:latin typeface="Arial"/>
                <a:ea typeface="Arial"/>
                <a:cs typeface="Arial"/>
                <a:sym typeface="Arial"/>
              </a:rPr>
              <a:t>mismo</a:t>
            </a:r>
            <a:r>
              <a:rPr lang="en-US" sz="2666" dirty="0">
                <a:solidFill>
                  <a:srgbClr val="000000"/>
                </a:solidFill>
                <a:latin typeface="Arial"/>
                <a:ea typeface="Arial"/>
                <a:cs typeface="Arial"/>
                <a:sym typeface="Arial"/>
              </a:rPr>
              <a:t> </a:t>
            </a:r>
            <a:r>
              <a:rPr lang="en-US" sz="2666" dirty="0" err="1">
                <a:solidFill>
                  <a:srgbClr val="000000"/>
                </a:solidFill>
                <a:latin typeface="Arial"/>
                <a:ea typeface="Arial"/>
                <a:cs typeface="Arial"/>
                <a:sym typeface="Arial"/>
              </a:rPr>
              <a:t>bien</a:t>
            </a:r>
            <a:r>
              <a:rPr lang="en-US" sz="2666" dirty="0">
                <a:solidFill>
                  <a:srgbClr val="000000"/>
                </a:solidFill>
                <a:latin typeface="Arial"/>
                <a:ea typeface="Arial"/>
                <a:cs typeface="Arial"/>
                <a:sym typeface="Arial"/>
              </a:rPr>
              <a:t>. </a:t>
            </a:r>
            <a:r>
              <a:rPr lang="en-US" sz="2666" dirty="0" err="1">
                <a:solidFill>
                  <a:srgbClr val="000000"/>
                </a:solidFill>
                <a:latin typeface="Arial"/>
                <a:ea typeface="Arial"/>
                <a:cs typeface="Arial"/>
                <a:sym typeface="Arial"/>
              </a:rPr>
              <a:t>Está</a:t>
            </a:r>
            <a:r>
              <a:rPr lang="en-US" sz="2666" dirty="0">
                <a:solidFill>
                  <a:srgbClr val="000000"/>
                </a:solidFill>
                <a:latin typeface="Arial"/>
                <a:ea typeface="Arial"/>
                <a:cs typeface="Arial"/>
                <a:sym typeface="Arial"/>
              </a:rPr>
              <a:t> </a:t>
            </a:r>
            <a:r>
              <a:rPr lang="en-US" sz="2666" dirty="0" err="1">
                <a:solidFill>
                  <a:srgbClr val="000000"/>
                </a:solidFill>
                <a:latin typeface="Arial"/>
                <a:ea typeface="Arial"/>
                <a:cs typeface="Arial"/>
                <a:sym typeface="Arial"/>
              </a:rPr>
              <a:t>característica</a:t>
            </a:r>
            <a:r>
              <a:rPr lang="en-US" sz="2666" dirty="0">
                <a:solidFill>
                  <a:srgbClr val="000000"/>
                </a:solidFill>
                <a:latin typeface="Arial"/>
                <a:ea typeface="Arial"/>
                <a:cs typeface="Arial"/>
                <a:sym typeface="Arial"/>
              </a:rPr>
              <a:t>, que </a:t>
            </a:r>
            <a:r>
              <a:rPr lang="en-US" sz="2666" dirty="0" err="1">
                <a:solidFill>
                  <a:srgbClr val="000000"/>
                </a:solidFill>
                <a:latin typeface="Arial"/>
                <a:ea typeface="Arial"/>
                <a:cs typeface="Arial"/>
                <a:sym typeface="Arial"/>
              </a:rPr>
              <a:t>impone</a:t>
            </a:r>
            <a:r>
              <a:rPr lang="en-US" sz="2666" dirty="0">
                <a:solidFill>
                  <a:srgbClr val="000000"/>
                </a:solidFill>
                <a:latin typeface="Arial"/>
                <a:ea typeface="Arial"/>
                <a:cs typeface="Arial"/>
                <a:sym typeface="Arial"/>
              </a:rPr>
              <a:t> </a:t>
            </a:r>
            <a:r>
              <a:rPr lang="en-US" sz="2666" dirty="0" err="1">
                <a:solidFill>
                  <a:srgbClr val="000000"/>
                </a:solidFill>
                <a:latin typeface="Arial"/>
                <a:ea typeface="Arial"/>
                <a:cs typeface="Arial"/>
                <a:sym typeface="Arial"/>
              </a:rPr>
              <a:t>una</a:t>
            </a:r>
            <a:r>
              <a:rPr lang="en-US" sz="2666" dirty="0">
                <a:solidFill>
                  <a:srgbClr val="000000"/>
                </a:solidFill>
                <a:latin typeface="Arial"/>
                <a:ea typeface="Arial"/>
                <a:cs typeface="Arial"/>
                <a:sym typeface="Arial"/>
              </a:rPr>
              <a:t> mayor </a:t>
            </a:r>
            <a:r>
              <a:rPr lang="en-US" sz="2666" dirty="0" err="1">
                <a:solidFill>
                  <a:srgbClr val="000000"/>
                </a:solidFill>
                <a:latin typeface="Arial"/>
                <a:ea typeface="Arial"/>
                <a:cs typeface="Arial"/>
                <a:sym typeface="Arial"/>
              </a:rPr>
              <a:t>competencia</a:t>
            </a:r>
            <a:r>
              <a:rPr lang="en-US" sz="2666" dirty="0">
                <a:solidFill>
                  <a:srgbClr val="000000"/>
                </a:solidFill>
                <a:latin typeface="Arial"/>
                <a:ea typeface="Arial"/>
                <a:cs typeface="Arial"/>
                <a:sym typeface="Arial"/>
              </a:rPr>
              <a:t> entre </a:t>
            </a:r>
            <a:r>
              <a:rPr lang="en-US" sz="2666" dirty="0" err="1">
                <a:solidFill>
                  <a:srgbClr val="000000"/>
                </a:solidFill>
                <a:latin typeface="Arial"/>
                <a:ea typeface="Arial"/>
                <a:cs typeface="Arial"/>
                <a:sym typeface="Arial"/>
              </a:rPr>
              <a:t>pequeños</a:t>
            </a:r>
            <a:r>
              <a:rPr lang="en-US" sz="2666" dirty="0">
                <a:solidFill>
                  <a:srgbClr val="000000"/>
                </a:solidFill>
                <a:latin typeface="Arial"/>
                <a:ea typeface="Arial"/>
                <a:cs typeface="Arial"/>
                <a:sym typeface="Arial"/>
              </a:rPr>
              <a:t> </a:t>
            </a:r>
            <a:r>
              <a:rPr lang="en-US" sz="2666" dirty="0" err="1">
                <a:solidFill>
                  <a:srgbClr val="000000"/>
                </a:solidFill>
                <a:latin typeface="Arial"/>
                <a:ea typeface="Arial"/>
                <a:cs typeface="Arial"/>
                <a:sym typeface="Arial"/>
              </a:rPr>
              <a:t>productores</a:t>
            </a:r>
            <a:r>
              <a:rPr lang="en-US" sz="2666" dirty="0">
                <a:solidFill>
                  <a:srgbClr val="000000"/>
                </a:solidFill>
                <a:latin typeface="Arial"/>
                <a:ea typeface="Arial"/>
                <a:cs typeface="Arial"/>
                <a:sym typeface="Arial"/>
              </a:rPr>
              <a:t>, </a:t>
            </a:r>
            <a:r>
              <a:rPr lang="en-US" sz="2666" dirty="0" err="1">
                <a:solidFill>
                  <a:srgbClr val="000000"/>
                </a:solidFill>
                <a:latin typeface="Arial"/>
                <a:ea typeface="Arial"/>
                <a:cs typeface="Arial"/>
                <a:sym typeface="Arial"/>
              </a:rPr>
              <a:t>puede</a:t>
            </a:r>
            <a:r>
              <a:rPr lang="en-US" sz="2666" dirty="0">
                <a:solidFill>
                  <a:srgbClr val="000000"/>
                </a:solidFill>
                <a:latin typeface="Arial"/>
                <a:ea typeface="Arial"/>
                <a:cs typeface="Arial"/>
                <a:sym typeface="Arial"/>
              </a:rPr>
              <a:t> </a:t>
            </a:r>
            <a:r>
              <a:rPr lang="en-US" sz="2666" dirty="0" err="1">
                <a:solidFill>
                  <a:srgbClr val="000000"/>
                </a:solidFill>
                <a:latin typeface="Arial"/>
                <a:ea typeface="Arial"/>
                <a:cs typeface="Arial"/>
                <a:sym typeface="Arial"/>
              </a:rPr>
              <a:t>ser</a:t>
            </a:r>
            <a:r>
              <a:rPr lang="en-US" sz="2666" dirty="0">
                <a:solidFill>
                  <a:srgbClr val="000000"/>
                </a:solidFill>
                <a:latin typeface="Arial"/>
                <a:ea typeface="Arial"/>
                <a:cs typeface="Arial"/>
                <a:sym typeface="Arial"/>
              </a:rPr>
              <a:t> </a:t>
            </a:r>
            <a:r>
              <a:rPr lang="en-US" sz="2666" dirty="0" err="1">
                <a:solidFill>
                  <a:srgbClr val="000000"/>
                </a:solidFill>
                <a:latin typeface="Arial"/>
                <a:ea typeface="Arial"/>
                <a:cs typeface="Arial"/>
                <a:sym typeface="Arial"/>
              </a:rPr>
              <a:t>convertida</a:t>
            </a:r>
            <a:r>
              <a:rPr lang="en-US" sz="2666" dirty="0">
                <a:solidFill>
                  <a:srgbClr val="000000"/>
                </a:solidFill>
                <a:latin typeface="Arial"/>
                <a:ea typeface="Arial"/>
                <a:cs typeface="Arial"/>
                <a:sym typeface="Arial"/>
              </a:rPr>
              <a:t> </a:t>
            </a:r>
            <a:r>
              <a:rPr lang="en-US" sz="2666" dirty="0" err="1">
                <a:solidFill>
                  <a:srgbClr val="000000"/>
                </a:solidFill>
                <a:latin typeface="Arial"/>
                <a:ea typeface="Arial"/>
                <a:cs typeface="Arial"/>
                <a:sym typeface="Arial"/>
              </a:rPr>
              <a:t>en</a:t>
            </a:r>
            <a:r>
              <a:rPr lang="en-US" sz="2666" dirty="0">
                <a:solidFill>
                  <a:srgbClr val="000000"/>
                </a:solidFill>
                <a:latin typeface="Arial"/>
                <a:ea typeface="Arial"/>
                <a:cs typeface="Arial"/>
                <a:sym typeface="Arial"/>
              </a:rPr>
              <a:t> </a:t>
            </a:r>
            <a:r>
              <a:rPr lang="en-US" sz="2666" dirty="0" err="1">
                <a:solidFill>
                  <a:srgbClr val="000000"/>
                </a:solidFill>
                <a:latin typeface="Arial"/>
                <a:ea typeface="Arial"/>
                <a:cs typeface="Arial"/>
                <a:sym typeface="Arial"/>
              </a:rPr>
              <a:t>una</a:t>
            </a:r>
            <a:r>
              <a:rPr lang="en-US" sz="2666" dirty="0">
                <a:solidFill>
                  <a:srgbClr val="000000"/>
                </a:solidFill>
                <a:latin typeface="Arial"/>
                <a:ea typeface="Arial"/>
                <a:cs typeface="Arial"/>
                <a:sym typeface="Arial"/>
              </a:rPr>
              <a:t> </a:t>
            </a:r>
            <a:r>
              <a:rPr lang="en-US" sz="2666" dirty="0" err="1">
                <a:solidFill>
                  <a:srgbClr val="000000"/>
                </a:solidFill>
                <a:latin typeface="Arial"/>
                <a:ea typeface="Arial"/>
                <a:cs typeface="Arial"/>
                <a:sym typeface="Arial"/>
              </a:rPr>
              <a:t>ventaja</a:t>
            </a:r>
            <a:r>
              <a:rPr lang="en-US" sz="2666" dirty="0">
                <a:solidFill>
                  <a:srgbClr val="000000"/>
                </a:solidFill>
                <a:latin typeface="Arial"/>
                <a:ea typeface="Arial"/>
                <a:cs typeface="Arial"/>
                <a:sym typeface="Arial"/>
              </a:rPr>
              <a:t> al </a:t>
            </a:r>
            <a:r>
              <a:rPr lang="en-US" sz="2666" dirty="0" err="1">
                <a:solidFill>
                  <a:srgbClr val="000000"/>
                </a:solidFill>
                <a:latin typeface="Arial"/>
                <a:ea typeface="Arial"/>
                <a:cs typeface="Arial"/>
                <a:sym typeface="Arial"/>
              </a:rPr>
              <a:t>desarrollarse</a:t>
            </a:r>
            <a:r>
              <a:rPr lang="en-US" sz="2666" dirty="0">
                <a:solidFill>
                  <a:srgbClr val="000000"/>
                </a:solidFill>
                <a:latin typeface="Arial"/>
                <a:ea typeface="Arial"/>
                <a:cs typeface="Arial"/>
                <a:sym typeface="Arial"/>
              </a:rPr>
              <a:t> </a:t>
            </a:r>
            <a:r>
              <a:rPr lang="en-US" sz="2666" dirty="0" err="1">
                <a:solidFill>
                  <a:srgbClr val="000000"/>
                </a:solidFill>
                <a:latin typeface="Arial"/>
                <a:ea typeface="Arial"/>
                <a:cs typeface="Arial"/>
                <a:sym typeface="Arial"/>
              </a:rPr>
              <a:t>sistemas</a:t>
            </a:r>
            <a:r>
              <a:rPr lang="en-US" sz="2666" dirty="0">
                <a:solidFill>
                  <a:srgbClr val="000000"/>
                </a:solidFill>
                <a:latin typeface="Arial"/>
                <a:ea typeface="Arial"/>
                <a:cs typeface="Arial"/>
                <a:sym typeface="Arial"/>
              </a:rPr>
              <a:t> de </a:t>
            </a:r>
            <a:r>
              <a:rPr lang="en-US" sz="2666" dirty="0" err="1">
                <a:solidFill>
                  <a:srgbClr val="000000"/>
                </a:solidFill>
                <a:latin typeface="Arial"/>
                <a:ea typeface="Arial"/>
                <a:cs typeface="Arial"/>
                <a:sym typeface="Arial"/>
              </a:rPr>
              <a:t>cooperación</a:t>
            </a:r>
            <a:r>
              <a:rPr lang="en-US" sz="2666" dirty="0">
                <a:solidFill>
                  <a:srgbClr val="000000"/>
                </a:solidFill>
                <a:latin typeface="Arial"/>
                <a:ea typeface="Arial"/>
                <a:cs typeface="Arial"/>
                <a:sym typeface="Arial"/>
              </a:rPr>
              <a:t> entre </a:t>
            </a:r>
            <a:r>
              <a:rPr lang="en-US" sz="2666" dirty="0" err="1">
                <a:solidFill>
                  <a:srgbClr val="000000"/>
                </a:solidFill>
                <a:latin typeface="Arial"/>
                <a:ea typeface="Arial"/>
                <a:cs typeface="Arial"/>
                <a:sym typeface="Arial"/>
              </a:rPr>
              <a:t>ellas</a:t>
            </a:r>
            <a:r>
              <a:rPr lang="en-US" sz="2666" dirty="0">
                <a:solidFill>
                  <a:srgbClr val="000000"/>
                </a:solidFill>
                <a:latin typeface="Arial"/>
                <a:ea typeface="Arial"/>
                <a:cs typeface="Arial"/>
                <a:sym typeface="Arial"/>
              </a:rPr>
              <a:t>.</a:t>
            </a:r>
          </a:p>
        </p:txBody>
      </p:sp>
      <p:sp>
        <p:nvSpPr>
          <p:cNvPr id="82" name="Shape 82"/>
          <p:cNvSpPr txBox="1"/>
          <p:nvPr/>
        </p:nvSpPr>
        <p:spPr>
          <a:xfrm>
            <a:off x="737300" y="924275"/>
            <a:ext cx="9151400" cy="1321616"/>
          </a:xfrm>
          <a:prstGeom prst="rect">
            <a:avLst/>
          </a:prstGeom>
          <a:noFill/>
          <a:ln>
            <a:noFill/>
          </a:ln>
        </p:spPr>
        <p:txBody>
          <a:bodyPr wrap="square" lIns="38100" tIns="38100" rIns="38100" bIns="38100" anchor="ctr" anchorCtr="0">
            <a:noAutofit/>
          </a:bodyPr>
          <a:lstStyle/>
          <a:p>
            <a:pPr marL="0" marR="0" lvl="0" indent="0" algn="ctr">
              <a:lnSpc>
                <a:spcPct val="119921"/>
              </a:lnSpc>
              <a:spcBef>
                <a:spcPts val="0"/>
              </a:spcBef>
              <a:spcAft>
                <a:spcPts val="0"/>
              </a:spcAft>
              <a:buNone/>
            </a:pPr>
            <a:r>
              <a:rPr lang="en-US" sz="3555">
                <a:solidFill>
                  <a:srgbClr val="003366"/>
                </a:solidFill>
                <a:latin typeface="Arial"/>
                <a:ea typeface="Arial"/>
                <a:cs typeface="Arial"/>
                <a:sym typeface="Arial"/>
              </a:rPr>
              <a:t>Características de las Micro y Pequeñas Agroindustrias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2"/>
        <p:cNvGrpSpPr/>
        <p:nvPr/>
      </p:nvGrpSpPr>
      <p:grpSpPr>
        <a:xfrm>
          <a:off x="0" y="0"/>
          <a:ext cx="0" cy="0"/>
          <a:chOff x="0" y="0"/>
          <a:chExt cx="0" cy="0"/>
        </a:xfrm>
      </p:grpSpPr>
      <p:sp>
        <p:nvSpPr>
          <p:cNvPr id="93" name="Shape 93"/>
          <p:cNvSpPr txBox="1"/>
          <p:nvPr/>
        </p:nvSpPr>
        <p:spPr>
          <a:xfrm>
            <a:off x="702025" y="606775"/>
            <a:ext cx="9151400" cy="1101000"/>
          </a:xfrm>
          <a:prstGeom prst="rect">
            <a:avLst/>
          </a:prstGeom>
          <a:noFill/>
          <a:ln>
            <a:noFill/>
          </a:ln>
        </p:spPr>
        <p:txBody>
          <a:bodyPr wrap="square" lIns="38100" tIns="38100" rIns="38100" bIns="38100" anchor="ctr" anchorCtr="0">
            <a:noAutofit/>
          </a:bodyPr>
          <a:lstStyle/>
          <a:p>
            <a:pPr marL="0" marR="0" lvl="0" indent="0" algn="ctr">
              <a:lnSpc>
                <a:spcPct val="119921"/>
              </a:lnSpc>
              <a:spcBef>
                <a:spcPts val="0"/>
              </a:spcBef>
              <a:spcAft>
                <a:spcPts val="0"/>
              </a:spcAft>
              <a:buNone/>
            </a:pPr>
            <a:r>
              <a:rPr lang="en-US" sz="3555">
                <a:solidFill>
                  <a:srgbClr val="003366"/>
                </a:solidFill>
                <a:latin typeface="Arial"/>
                <a:ea typeface="Arial"/>
                <a:cs typeface="Arial"/>
                <a:sym typeface="Arial"/>
              </a:rPr>
              <a:t>Mercados</a:t>
            </a:r>
          </a:p>
        </p:txBody>
      </p:sp>
      <p:sp>
        <p:nvSpPr>
          <p:cNvPr id="94" name="Shape 94"/>
          <p:cNvSpPr txBox="1"/>
          <p:nvPr/>
        </p:nvSpPr>
        <p:spPr>
          <a:xfrm>
            <a:off x="975425" y="2114900"/>
            <a:ext cx="8523450" cy="5650075"/>
          </a:xfrm>
          <a:prstGeom prst="rect">
            <a:avLst/>
          </a:prstGeom>
          <a:noFill/>
          <a:ln>
            <a:noFill/>
          </a:ln>
        </p:spPr>
        <p:txBody>
          <a:bodyPr wrap="square" lIns="38100" tIns="38100" rIns="38100" bIns="38100" anchor="t" anchorCtr="0">
            <a:noAutofit/>
          </a:bodyPr>
          <a:lstStyle/>
          <a:p>
            <a:pPr marL="0" marR="0" lvl="0" indent="0" algn="l">
              <a:lnSpc>
                <a:spcPct val="119886"/>
              </a:lnSpc>
              <a:spcBef>
                <a:spcPts val="0"/>
              </a:spcBef>
              <a:spcAft>
                <a:spcPts val="0"/>
              </a:spcAft>
              <a:buNone/>
            </a:pPr>
            <a:r>
              <a:rPr lang="en-US" sz="2444">
                <a:solidFill>
                  <a:srgbClr val="000000"/>
                </a:solidFill>
                <a:latin typeface="Arial"/>
                <a:ea typeface="Arial"/>
                <a:cs typeface="Arial"/>
                <a:sym typeface="Arial"/>
              </a:rPr>
              <a:t>Algunas líneas de pequeña agroindustria, están dirigidas a poblaciones de menores recursos. Otros productos que alcanzan un mayor nivel tecnológico y de calidad, tienen un mercado mas urbano o regional. Esto nos lleva a concluir que, si bien las pequeñas agroindustrias tienen un mercado en la población de menores recursos, al adquirir un mayor nivel de calidad logran mercados de mayores ingresos en las mismas ciudades o fuera de la región.</a:t>
            </a:r>
          </a:p>
          <a:p>
            <a:pPr marL="0" marR="0" lvl="0" indent="0" algn="l">
              <a:lnSpc>
                <a:spcPct val="119886"/>
              </a:lnSpc>
              <a:spcBef>
                <a:spcPts val="0"/>
              </a:spcBef>
              <a:spcAft>
                <a:spcPts val="0"/>
              </a:spcAft>
              <a:buNone/>
            </a:pPr>
            <a:endParaRPr sz="2444">
              <a:solidFill>
                <a:srgbClr val="000000"/>
              </a:solidFill>
              <a:latin typeface="Arial"/>
              <a:ea typeface="Arial"/>
              <a:cs typeface="Arial"/>
              <a:sym typeface="Arial"/>
            </a:endParaRPr>
          </a:p>
          <a:p>
            <a:pPr marL="0" marR="0" lvl="0" indent="0" algn="l">
              <a:lnSpc>
                <a:spcPct val="119886"/>
              </a:lnSpc>
              <a:spcBef>
                <a:spcPts val="0"/>
              </a:spcBef>
              <a:spcAft>
                <a:spcPts val="0"/>
              </a:spcAft>
              <a:buNone/>
            </a:pPr>
            <a:r>
              <a:rPr lang="en-US" sz="2444">
                <a:solidFill>
                  <a:srgbClr val="000000"/>
                </a:solidFill>
                <a:latin typeface="Arial"/>
                <a:ea typeface="Arial"/>
                <a:cs typeface="Arial"/>
                <a:sym typeface="Arial"/>
              </a:rPr>
              <a:t>Productos orientados a mercados regionales son aquellos que, por su especificidad, han trascendido el ámbito local.</a:t>
            </a:r>
          </a:p>
          <a:p>
            <a:pPr marL="0" marR="0" lvl="0" indent="0" algn="l">
              <a:lnSpc>
                <a:spcPct val="120000"/>
              </a:lnSpc>
              <a:spcBef>
                <a:spcPts val="0"/>
              </a:spcBef>
              <a:spcAft>
                <a:spcPts val="0"/>
              </a:spcAft>
              <a:buNone/>
            </a:pPr>
            <a:endParaRPr sz="2222">
              <a:solidFill>
                <a:srgbClr val="000000"/>
              </a:solidFill>
              <a:latin typeface="Arial"/>
              <a:ea typeface="Arial"/>
              <a:cs typeface="Arial"/>
              <a:sym typeface="Arial"/>
            </a:endParaRPr>
          </a:p>
          <a:p>
            <a:pPr marL="0" marR="0" lvl="0" indent="0" algn="l">
              <a:lnSpc>
                <a:spcPct val="120000"/>
              </a:lnSpc>
              <a:spcBef>
                <a:spcPts val="0"/>
              </a:spcBef>
              <a:spcAft>
                <a:spcPts val="0"/>
              </a:spcAft>
              <a:buNone/>
            </a:pPr>
            <a:endParaRPr sz="2222">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ustom">
  <a:themeElements>
    <a:clrScheme name="blank">
      <a:dk1>
        <a:srgbClr val="000000"/>
      </a:dk1>
      <a:lt1>
        <a:srgbClr val="FFFFFF"/>
      </a:lt1>
      <a:dk2>
        <a:srgbClr val="073763"/>
      </a:dk2>
      <a:lt2>
        <a:srgbClr val="CFE2F3"/>
      </a:lt2>
      <a:accent1>
        <a:srgbClr val="404040"/>
      </a:accent1>
      <a:accent2>
        <a:srgbClr val="808080"/>
      </a:accent2>
      <a:accent3>
        <a:srgbClr val="C0C0C0"/>
      </a:accent3>
      <a:accent4>
        <a:srgbClr val="396187"/>
      </a:accent4>
      <a:accent5>
        <a:srgbClr val="6B8CAB"/>
      </a:accent5>
      <a:accent6>
        <a:srgbClr val="9DB7CF"/>
      </a:accent6>
      <a:hlink>
        <a:srgbClr val="0000EE"/>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TotalTime>
  <Words>1139</Words>
  <Application>Microsoft Office PowerPoint</Application>
  <PresentationFormat>Personalizado</PresentationFormat>
  <Paragraphs>92</Paragraphs>
  <Slides>17</Slides>
  <Notes>17</Notes>
  <HiddenSlides>0</HiddenSlides>
  <MMClips>0</MMClips>
  <ScaleCrop>false</ScaleCrop>
  <HeadingPairs>
    <vt:vector size="6" baseType="variant">
      <vt:variant>
        <vt:lpstr>Fuentes usadas</vt:lpstr>
      </vt:variant>
      <vt:variant>
        <vt:i4>1</vt:i4>
      </vt:variant>
      <vt:variant>
        <vt:lpstr>Tema</vt:lpstr>
      </vt:variant>
      <vt:variant>
        <vt:i4>1</vt:i4>
      </vt:variant>
      <vt:variant>
        <vt:lpstr>Títulos de diapositiva</vt:lpstr>
      </vt:variant>
      <vt:variant>
        <vt:i4>17</vt:i4>
      </vt:variant>
    </vt:vector>
  </HeadingPairs>
  <TitlesOfParts>
    <vt:vector size="19" baseType="lpstr">
      <vt:lpstr>Arial</vt:lpstr>
      <vt:lpstr>Custom</vt:lpstr>
      <vt:lpstr> INTRODUCCION A LA INGENIERIA AGROINDUSTRIAL</vt:lpstr>
      <vt:lpstr>OBJETIVOS</vt:lpstr>
      <vt:lpstr>I. LA AGROINDUSTRIA EN EL ECUADOR</vt:lpstr>
      <vt:lpstr>Presentación de PowerPoint</vt:lpstr>
      <vt:lpstr>Clasificación de las Empresas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Ventajas y Desventajas</vt:lpstr>
      <vt:lpstr>La Institucionalidad de Apoyo a la Pyme Agroindustrial</vt:lpstr>
      <vt:lpstr>La Institucionalidad de Apoyo a la Pyme Agroindustrial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CURSO: INTRODUCCION A LA INGENIERIA AGROINDUSTRIAL</dc:title>
  <dc:creator>Internet</dc:creator>
  <cp:lastModifiedBy>Usuario</cp:lastModifiedBy>
  <cp:revision>4</cp:revision>
  <dcterms:modified xsi:type="dcterms:W3CDTF">2019-11-14T22:38:49Z</dcterms:modified>
</cp:coreProperties>
</file>