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86" r:id="rId3"/>
    <p:sldId id="257" r:id="rId4"/>
    <p:sldId id="285" r:id="rId5"/>
    <p:sldId id="258" r:id="rId6"/>
    <p:sldId id="259" r:id="rId7"/>
    <p:sldId id="260" r:id="rId8"/>
    <p:sldId id="261" r:id="rId9"/>
    <p:sldId id="262" r:id="rId10"/>
    <p:sldId id="263" r:id="rId11"/>
    <p:sldId id="265" r:id="rId12"/>
    <p:sldId id="266" r:id="rId13"/>
    <p:sldId id="268" r:id="rId14"/>
    <p:sldId id="269" r:id="rId15"/>
    <p:sldId id="270" r:id="rId16"/>
    <p:sldId id="271" r:id="rId17"/>
    <p:sldId id="289" r:id="rId18"/>
    <p:sldId id="273" r:id="rId19"/>
    <p:sldId id="290" r:id="rId20"/>
    <p:sldId id="275" r:id="rId21"/>
    <p:sldId id="276" r:id="rId22"/>
    <p:sldId id="277" r:id="rId23"/>
    <p:sldId id="283" r:id="rId24"/>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EB"/>
    <a:srgbClr val="E1F5FF"/>
    <a:srgbClr val="85D1FF"/>
    <a:srgbClr val="CCECFF"/>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08" autoAdjust="0"/>
  </p:normalViewPr>
  <p:slideViewPr>
    <p:cSldViewPr>
      <p:cViewPr varScale="1">
        <p:scale>
          <a:sx n="78" d="100"/>
          <a:sy n="78" d="100"/>
        </p:scale>
        <p:origin x="1522"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980AB90-6DFE-4FA4-90BC-6FF4097AE076}" type="datetimeFigureOut">
              <a:rPr lang="en-US" smtClean="0"/>
              <a:t>10/29/2024</a:t>
            </a:fld>
            <a:endParaRPr lang="en-US"/>
          </a:p>
        </p:txBody>
      </p:sp>
      <p:sp>
        <p:nvSpPr>
          <p:cNvPr id="4" name="Marcador de imagen de diapositiva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E14DC0D-5E50-440E-9F84-BBC172934743}" type="slidenum">
              <a:rPr lang="en-US" smtClean="0"/>
              <a:t>‹Nº›</a:t>
            </a:fld>
            <a:endParaRPr lang="en-US"/>
          </a:p>
        </p:txBody>
      </p:sp>
    </p:spTree>
    <p:extLst>
      <p:ext uri="{BB962C8B-B14F-4D97-AF65-F5344CB8AC3E}">
        <p14:creationId xmlns:p14="http://schemas.microsoft.com/office/powerpoint/2010/main" val="229263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2E14DC0D-5E50-440E-9F84-BBC172934743}" type="slidenum">
              <a:rPr lang="en-US" smtClean="0"/>
              <a:t>2</a:t>
            </a:fld>
            <a:endParaRPr lang="en-US"/>
          </a:p>
        </p:txBody>
      </p:sp>
    </p:spTree>
    <p:extLst>
      <p:ext uri="{BB962C8B-B14F-4D97-AF65-F5344CB8AC3E}">
        <p14:creationId xmlns:p14="http://schemas.microsoft.com/office/powerpoint/2010/main" val="182929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2E14DC0D-5E50-440E-9F84-BBC172934743}" type="slidenum">
              <a:rPr lang="en-US" smtClean="0"/>
              <a:t>4</a:t>
            </a:fld>
            <a:endParaRPr lang="en-US"/>
          </a:p>
        </p:txBody>
      </p:sp>
    </p:spTree>
    <p:extLst>
      <p:ext uri="{BB962C8B-B14F-4D97-AF65-F5344CB8AC3E}">
        <p14:creationId xmlns:p14="http://schemas.microsoft.com/office/powerpoint/2010/main" val="218810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2E14DC0D-5E50-440E-9F84-BBC172934743}" type="slidenum">
              <a:rPr lang="en-US" smtClean="0"/>
              <a:t>13</a:t>
            </a:fld>
            <a:endParaRPr lang="en-US"/>
          </a:p>
        </p:txBody>
      </p:sp>
    </p:spTree>
    <p:extLst>
      <p:ext uri="{BB962C8B-B14F-4D97-AF65-F5344CB8AC3E}">
        <p14:creationId xmlns:p14="http://schemas.microsoft.com/office/powerpoint/2010/main" val="74412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2E14DC0D-5E50-440E-9F84-BBC172934743}" type="slidenum">
              <a:rPr lang="en-US" smtClean="0"/>
              <a:t>22</a:t>
            </a:fld>
            <a:endParaRPr lang="en-US"/>
          </a:p>
        </p:txBody>
      </p:sp>
    </p:spTree>
    <p:extLst>
      <p:ext uri="{BB962C8B-B14F-4D97-AF65-F5344CB8AC3E}">
        <p14:creationId xmlns:p14="http://schemas.microsoft.com/office/powerpoint/2010/main" val="376069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800" b="1" i="1">
                <a:solidFill>
                  <a:schemeClr val="tx1"/>
                </a:solidFill>
                <a:latin typeface="Palatino Linotype"/>
                <a:cs typeface="Palatino Linotype"/>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200" b="1"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1">
                <a:solidFill>
                  <a:schemeClr val="tx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1200" b="1"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8000"/>
          </a:xfrm>
          <a:prstGeom prst="rect">
            <a:avLst/>
          </a:prstGeom>
        </p:spPr>
      </p:pic>
      <p:pic>
        <p:nvPicPr>
          <p:cNvPr id="17" name="bg object 17"/>
          <p:cNvPicPr/>
          <p:nvPr/>
        </p:nvPicPr>
        <p:blipFill>
          <a:blip r:embed="rId3" cstate="print"/>
          <a:stretch>
            <a:fillRect/>
          </a:stretch>
        </p:blipFill>
        <p:spPr>
          <a:xfrm>
            <a:off x="1068324" y="1556003"/>
            <a:ext cx="3622548" cy="1502664"/>
          </a:xfrm>
          <a:prstGeom prst="rect">
            <a:avLst/>
          </a:prstGeom>
        </p:spPr>
      </p:pic>
      <p:pic>
        <p:nvPicPr>
          <p:cNvPr id="18" name="bg object 18"/>
          <p:cNvPicPr/>
          <p:nvPr/>
        </p:nvPicPr>
        <p:blipFill>
          <a:blip r:embed="rId4" cstate="print"/>
          <a:stretch>
            <a:fillRect/>
          </a:stretch>
        </p:blipFill>
        <p:spPr>
          <a:xfrm>
            <a:off x="1115568" y="1583435"/>
            <a:ext cx="3532631" cy="1412748"/>
          </a:xfrm>
          <a:prstGeom prst="rect">
            <a:avLst/>
          </a:prstGeom>
        </p:spPr>
      </p:pic>
      <p:sp>
        <p:nvSpPr>
          <p:cNvPr id="19" name="bg object 19"/>
          <p:cNvSpPr/>
          <p:nvPr/>
        </p:nvSpPr>
        <p:spPr>
          <a:xfrm>
            <a:off x="1115568" y="1583435"/>
            <a:ext cx="3533140" cy="1412875"/>
          </a:xfrm>
          <a:custGeom>
            <a:avLst/>
            <a:gdLst/>
            <a:ahLst/>
            <a:cxnLst/>
            <a:rect l="l" t="t" r="r" b="b"/>
            <a:pathLst>
              <a:path w="3533140" h="1412875">
                <a:moveTo>
                  <a:pt x="0" y="1412748"/>
                </a:moveTo>
                <a:lnTo>
                  <a:pt x="3532631" y="1412748"/>
                </a:lnTo>
                <a:lnTo>
                  <a:pt x="3532631" y="0"/>
                </a:lnTo>
                <a:lnTo>
                  <a:pt x="0" y="0"/>
                </a:lnTo>
                <a:lnTo>
                  <a:pt x="0" y="1412748"/>
                </a:lnTo>
                <a:close/>
              </a:path>
            </a:pathLst>
          </a:custGeom>
          <a:ln w="9144">
            <a:solidFill>
              <a:srgbClr val="C0504D"/>
            </a:solidFill>
          </a:ln>
        </p:spPr>
        <p:txBody>
          <a:bodyPr wrap="square" lIns="0" tIns="0" rIns="0" bIns="0" rtlCol="0"/>
          <a:lstStyle/>
          <a:p>
            <a:endParaRPr/>
          </a:p>
        </p:txBody>
      </p:sp>
      <p:pic>
        <p:nvPicPr>
          <p:cNvPr id="20" name="bg object 20"/>
          <p:cNvPicPr/>
          <p:nvPr/>
        </p:nvPicPr>
        <p:blipFill>
          <a:blip r:embed="rId5" cstate="print"/>
          <a:stretch>
            <a:fillRect/>
          </a:stretch>
        </p:blipFill>
        <p:spPr>
          <a:xfrm>
            <a:off x="1324356" y="1781555"/>
            <a:ext cx="3150870" cy="1140714"/>
          </a:xfrm>
          <a:prstGeom prst="rect">
            <a:avLst/>
          </a:prstGeom>
        </p:spPr>
      </p:pic>
      <p:sp>
        <p:nvSpPr>
          <p:cNvPr id="21" name="bg object 21"/>
          <p:cNvSpPr/>
          <p:nvPr/>
        </p:nvSpPr>
        <p:spPr>
          <a:xfrm>
            <a:off x="1115568" y="2996183"/>
            <a:ext cx="3533140" cy="2854960"/>
          </a:xfrm>
          <a:custGeom>
            <a:avLst/>
            <a:gdLst/>
            <a:ahLst/>
            <a:cxnLst/>
            <a:rect l="l" t="t" r="r" b="b"/>
            <a:pathLst>
              <a:path w="3533140" h="2854960">
                <a:moveTo>
                  <a:pt x="0" y="2854452"/>
                </a:moveTo>
                <a:lnTo>
                  <a:pt x="3532631" y="2854452"/>
                </a:lnTo>
                <a:lnTo>
                  <a:pt x="3532631" y="0"/>
                </a:lnTo>
                <a:lnTo>
                  <a:pt x="0" y="0"/>
                </a:lnTo>
                <a:lnTo>
                  <a:pt x="0" y="2854452"/>
                </a:lnTo>
                <a:close/>
              </a:path>
            </a:pathLst>
          </a:custGeom>
          <a:ln w="9144">
            <a:solidFill>
              <a:srgbClr val="E8D0D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1">
                <a:solidFill>
                  <a:schemeClr val="tx1"/>
                </a:solidFill>
                <a:latin typeface="Palatino Linotype"/>
                <a:cs typeface="Palatino Linotype"/>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8000"/>
          </a:xfrm>
          <a:prstGeom prst="rect">
            <a:avLst/>
          </a:prstGeom>
        </p:spPr>
      </p:pic>
      <p:pic>
        <p:nvPicPr>
          <p:cNvPr id="17" name="bg object 17"/>
          <p:cNvPicPr/>
          <p:nvPr/>
        </p:nvPicPr>
        <p:blipFill>
          <a:blip r:embed="rId3" cstate="print"/>
          <a:stretch>
            <a:fillRect/>
          </a:stretch>
        </p:blipFill>
        <p:spPr>
          <a:xfrm>
            <a:off x="0" y="0"/>
            <a:ext cx="806195" cy="6857996"/>
          </a:xfrm>
          <a:prstGeom prst="rect">
            <a:avLst/>
          </a:prstGeom>
        </p:spPr>
      </p:pic>
      <p:pic>
        <p:nvPicPr>
          <p:cNvPr id="18" name="bg object 18"/>
          <p:cNvPicPr/>
          <p:nvPr/>
        </p:nvPicPr>
        <p:blipFill>
          <a:blip r:embed="rId4" cstate="print"/>
          <a:stretch>
            <a:fillRect/>
          </a:stretch>
        </p:blipFill>
        <p:spPr>
          <a:xfrm>
            <a:off x="6111240" y="6095"/>
            <a:ext cx="2814066" cy="787145"/>
          </a:xfrm>
          <a:prstGeom prst="rect">
            <a:avLst/>
          </a:prstGeom>
        </p:spPr>
      </p:pic>
      <p:sp>
        <p:nvSpPr>
          <p:cNvPr id="2" name="Holder 2"/>
          <p:cNvSpPr>
            <a:spLocks noGrp="1"/>
          </p:cNvSpPr>
          <p:nvPr>
            <p:ph type="title"/>
          </p:nvPr>
        </p:nvSpPr>
        <p:spPr/>
        <p:txBody>
          <a:bodyPr lIns="0" tIns="0" rIns="0" bIns="0"/>
          <a:lstStyle>
            <a:lvl1pPr>
              <a:defRPr sz="2800" b="1" i="1">
                <a:solidFill>
                  <a:schemeClr val="tx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8000"/>
          </a:xfrm>
          <a:prstGeom prst="rect">
            <a:avLst/>
          </a:prstGeom>
        </p:spPr>
      </p:pic>
      <p:sp>
        <p:nvSpPr>
          <p:cNvPr id="2" name="Holder 2"/>
          <p:cNvSpPr>
            <a:spLocks noGrp="1"/>
          </p:cNvSpPr>
          <p:nvPr>
            <p:ph type="title"/>
          </p:nvPr>
        </p:nvSpPr>
        <p:spPr>
          <a:xfrm>
            <a:off x="6120510" y="81153"/>
            <a:ext cx="2787777" cy="452120"/>
          </a:xfrm>
          <a:prstGeom prst="rect">
            <a:avLst/>
          </a:prstGeom>
        </p:spPr>
        <p:txBody>
          <a:bodyPr wrap="square" lIns="0" tIns="0" rIns="0" bIns="0">
            <a:spAutoFit/>
          </a:bodyPr>
          <a:lstStyle>
            <a:lvl1pPr>
              <a:defRPr sz="2800" b="1" i="1">
                <a:solidFill>
                  <a:schemeClr val="tx1"/>
                </a:solidFill>
                <a:latin typeface="Palatino Linotype"/>
                <a:cs typeface="Palatino Linotype"/>
              </a:defRPr>
            </a:lvl1pPr>
          </a:lstStyle>
          <a:p>
            <a:endParaRPr/>
          </a:p>
        </p:txBody>
      </p:sp>
      <p:sp>
        <p:nvSpPr>
          <p:cNvPr id="3" name="Holder 3"/>
          <p:cNvSpPr>
            <a:spLocks noGrp="1"/>
          </p:cNvSpPr>
          <p:nvPr>
            <p:ph type="body" idx="1"/>
          </p:nvPr>
        </p:nvSpPr>
        <p:spPr>
          <a:xfrm>
            <a:off x="1071168" y="2421382"/>
            <a:ext cx="7819390" cy="4069715"/>
          </a:xfrm>
          <a:prstGeom prst="rect">
            <a:avLst/>
          </a:prstGeom>
        </p:spPr>
        <p:txBody>
          <a:bodyPr wrap="square" lIns="0" tIns="0" rIns="0" bIns="0">
            <a:spAutoFit/>
          </a:bodyPr>
          <a:lstStyle>
            <a:lvl1pPr>
              <a:defRPr sz="1200" b="1" i="0">
                <a:solidFill>
                  <a:schemeClr val="tx1"/>
                </a:solidFill>
                <a:latin typeface="Tahoma"/>
                <a:cs typeface="Tahom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6.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5.jpg"/><Relationship Id="rId4" Type="http://schemas.openxmlformats.org/officeDocument/2006/relationships/image" Target="../media/image57.png"/><Relationship Id="rId9"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8" Type="http://schemas.openxmlformats.org/officeDocument/2006/relationships/hyperlink" Target="https://view.genially.com/6627ff177ecc120015b43b94/interactive-content-gamificacion" TargetMode="External"/><Relationship Id="rId3" Type="http://schemas.openxmlformats.org/officeDocument/2006/relationships/image" Target="../media/image5.jpg"/><Relationship Id="rId7"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6.png"/><Relationship Id="rId4" Type="http://schemas.openxmlformats.org/officeDocument/2006/relationships/image" Target="../media/image72.png"/><Relationship Id="rId9" Type="http://schemas.openxmlformats.org/officeDocument/2006/relationships/hyperlink" Target="https://www.calameo.com/read/007803426f0e02120bac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2.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jpg"/><Relationship Id="rId4" Type="http://schemas.openxmlformats.org/officeDocument/2006/relationships/image" Target="../media/image11.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14.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4.png"/><Relationship Id="rId2" Type="http://schemas.openxmlformats.org/officeDocument/2006/relationships/image" Target="../media/image22.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7.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5.jp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14.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1332"/>
            <a:ext cx="755903" cy="6836664"/>
          </a:xfrm>
          <a:prstGeom prst="rect">
            <a:avLst/>
          </a:prstGeom>
        </p:spPr>
      </p:pic>
      <p:sp>
        <p:nvSpPr>
          <p:cNvPr id="3" name="object 3"/>
          <p:cNvSpPr txBox="1">
            <a:spLocks noGrp="1"/>
          </p:cNvSpPr>
          <p:nvPr>
            <p:ph type="title"/>
          </p:nvPr>
        </p:nvSpPr>
        <p:spPr>
          <a:xfrm>
            <a:off x="1007033" y="2053971"/>
            <a:ext cx="7362190" cy="639445"/>
          </a:xfrm>
          <a:prstGeom prst="rect">
            <a:avLst/>
          </a:prstGeom>
        </p:spPr>
        <p:txBody>
          <a:bodyPr vert="horz" wrap="square" lIns="0" tIns="12700" rIns="0" bIns="0" rtlCol="0">
            <a:spAutoFit/>
          </a:bodyPr>
          <a:lstStyle/>
          <a:p>
            <a:pPr algn="ctr">
              <a:lnSpc>
                <a:spcPct val="100000"/>
              </a:lnSpc>
              <a:spcBef>
                <a:spcPts val="100"/>
              </a:spcBef>
            </a:pPr>
            <a:r>
              <a:rPr sz="2400" i="0" dirty="0">
                <a:latin typeface="Times New Roman"/>
                <a:cs typeface="Times New Roman"/>
              </a:rPr>
              <a:t>UNIVERSIDAD</a:t>
            </a:r>
            <a:r>
              <a:rPr sz="2400" i="0" spc="-50" dirty="0">
                <a:latin typeface="Times New Roman"/>
                <a:cs typeface="Times New Roman"/>
              </a:rPr>
              <a:t> </a:t>
            </a:r>
            <a:r>
              <a:rPr sz="2400" i="0" spc="-20" dirty="0">
                <a:latin typeface="Times New Roman"/>
                <a:cs typeface="Times New Roman"/>
              </a:rPr>
              <a:t>NACIONAL</a:t>
            </a:r>
            <a:r>
              <a:rPr sz="2400" i="0" spc="-130" dirty="0">
                <a:latin typeface="Times New Roman"/>
                <a:cs typeface="Times New Roman"/>
              </a:rPr>
              <a:t> </a:t>
            </a:r>
            <a:r>
              <a:rPr sz="2400" i="0" dirty="0">
                <a:latin typeface="Times New Roman"/>
                <a:cs typeface="Times New Roman"/>
              </a:rPr>
              <a:t>DE</a:t>
            </a:r>
            <a:r>
              <a:rPr sz="2400" i="0" spc="-70" dirty="0">
                <a:latin typeface="Times New Roman"/>
                <a:cs typeface="Times New Roman"/>
              </a:rPr>
              <a:t> </a:t>
            </a:r>
            <a:r>
              <a:rPr sz="2400" i="0" spc="-10" dirty="0">
                <a:latin typeface="Times New Roman"/>
                <a:cs typeface="Times New Roman"/>
              </a:rPr>
              <a:t>CHIMBORAZO</a:t>
            </a:r>
            <a:endParaRPr sz="2400" dirty="0">
              <a:latin typeface="Times New Roman"/>
              <a:cs typeface="Times New Roman"/>
            </a:endParaRPr>
          </a:p>
          <a:p>
            <a:pPr algn="ctr">
              <a:lnSpc>
                <a:spcPct val="100000"/>
              </a:lnSpc>
              <a:spcBef>
                <a:spcPts val="30"/>
              </a:spcBef>
            </a:pPr>
            <a:r>
              <a:rPr sz="1600" i="0" spc="-50" dirty="0">
                <a:solidFill>
                  <a:srgbClr val="0000CC"/>
                </a:solidFill>
                <a:latin typeface="Times New Roman"/>
                <a:cs typeface="Times New Roman"/>
              </a:rPr>
              <a:t>FACULTAD</a:t>
            </a:r>
            <a:r>
              <a:rPr sz="1600" i="0" spc="-25" dirty="0">
                <a:solidFill>
                  <a:srgbClr val="0000CC"/>
                </a:solidFill>
                <a:latin typeface="Times New Roman"/>
                <a:cs typeface="Times New Roman"/>
              </a:rPr>
              <a:t> </a:t>
            </a:r>
            <a:r>
              <a:rPr sz="1600" i="0" dirty="0">
                <a:solidFill>
                  <a:srgbClr val="0000CC"/>
                </a:solidFill>
                <a:latin typeface="Times New Roman"/>
                <a:cs typeface="Times New Roman"/>
              </a:rPr>
              <a:t>DE</a:t>
            </a:r>
            <a:r>
              <a:rPr sz="1600" i="0" spc="-15" dirty="0">
                <a:solidFill>
                  <a:srgbClr val="0000CC"/>
                </a:solidFill>
                <a:latin typeface="Times New Roman"/>
                <a:cs typeface="Times New Roman"/>
              </a:rPr>
              <a:t> </a:t>
            </a:r>
            <a:r>
              <a:rPr sz="1600" i="0" dirty="0">
                <a:solidFill>
                  <a:srgbClr val="0000CC"/>
                </a:solidFill>
                <a:latin typeface="Times New Roman"/>
                <a:cs typeface="Times New Roman"/>
              </a:rPr>
              <a:t>CIENCIAS</a:t>
            </a:r>
            <a:r>
              <a:rPr sz="1600" i="0" spc="-5" dirty="0">
                <a:solidFill>
                  <a:srgbClr val="0000CC"/>
                </a:solidFill>
                <a:latin typeface="Times New Roman"/>
                <a:cs typeface="Times New Roman"/>
              </a:rPr>
              <a:t> </a:t>
            </a:r>
            <a:r>
              <a:rPr sz="1600" i="0" dirty="0">
                <a:solidFill>
                  <a:srgbClr val="0000CC"/>
                </a:solidFill>
                <a:latin typeface="Times New Roman"/>
                <a:cs typeface="Times New Roman"/>
              </a:rPr>
              <a:t>DE</a:t>
            </a:r>
            <a:r>
              <a:rPr sz="1600" i="0" spc="-5" dirty="0">
                <a:solidFill>
                  <a:srgbClr val="0000CC"/>
                </a:solidFill>
                <a:latin typeface="Times New Roman"/>
                <a:cs typeface="Times New Roman"/>
              </a:rPr>
              <a:t> </a:t>
            </a:r>
            <a:r>
              <a:rPr sz="1600" i="0" dirty="0">
                <a:solidFill>
                  <a:srgbClr val="0000CC"/>
                </a:solidFill>
                <a:latin typeface="Times New Roman"/>
                <a:cs typeface="Times New Roman"/>
              </a:rPr>
              <a:t>LA</a:t>
            </a:r>
            <a:r>
              <a:rPr sz="1600" i="0" spc="-100" dirty="0">
                <a:solidFill>
                  <a:srgbClr val="0000CC"/>
                </a:solidFill>
                <a:latin typeface="Times New Roman"/>
                <a:cs typeface="Times New Roman"/>
              </a:rPr>
              <a:t> </a:t>
            </a:r>
            <a:r>
              <a:rPr sz="1600" i="0" dirty="0">
                <a:solidFill>
                  <a:srgbClr val="0000CC"/>
                </a:solidFill>
                <a:latin typeface="Times New Roman"/>
                <a:cs typeface="Times New Roman"/>
              </a:rPr>
              <a:t>EDUCACIÓN,</a:t>
            </a:r>
            <a:r>
              <a:rPr sz="1600" i="0" spc="-10" dirty="0">
                <a:solidFill>
                  <a:srgbClr val="0000CC"/>
                </a:solidFill>
                <a:latin typeface="Times New Roman"/>
                <a:cs typeface="Times New Roman"/>
              </a:rPr>
              <a:t> HUMANAS</a:t>
            </a:r>
            <a:r>
              <a:rPr sz="1600" i="0" spc="-55" dirty="0">
                <a:solidFill>
                  <a:srgbClr val="0000CC"/>
                </a:solidFill>
                <a:latin typeface="Times New Roman"/>
                <a:cs typeface="Times New Roman"/>
              </a:rPr>
              <a:t> </a:t>
            </a:r>
            <a:r>
              <a:rPr sz="1600" i="0" dirty="0">
                <a:solidFill>
                  <a:srgbClr val="0000CC"/>
                </a:solidFill>
                <a:latin typeface="Times New Roman"/>
                <a:cs typeface="Times New Roman"/>
              </a:rPr>
              <a:t>Y</a:t>
            </a:r>
            <a:r>
              <a:rPr sz="1600" i="0" spc="-90" dirty="0">
                <a:solidFill>
                  <a:srgbClr val="0000CC"/>
                </a:solidFill>
                <a:latin typeface="Times New Roman"/>
                <a:cs typeface="Times New Roman"/>
              </a:rPr>
              <a:t> </a:t>
            </a:r>
            <a:r>
              <a:rPr sz="1600" i="0" spc="-10" dirty="0">
                <a:solidFill>
                  <a:srgbClr val="0000CC"/>
                </a:solidFill>
                <a:latin typeface="Times New Roman"/>
                <a:cs typeface="Times New Roman"/>
              </a:rPr>
              <a:t>TECNOLOGÍAS</a:t>
            </a:r>
            <a:r>
              <a:rPr sz="1500" i="0" spc="-10" dirty="0">
                <a:solidFill>
                  <a:srgbClr val="0000CC"/>
                </a:solidFill>
                <a:latin typeface="Times New Roman"/>
                <a:cs typeface="Times New Roman"/>
              </a:rPr>
              <a:t>.</a:t>
            </a:r>
            <a:endParaRPr sz="1500" dirty="0">
              <a:latin typeface="Times New Roman"/>
              <a:cs typeface="Times New Roman"/>
            </a:endParaRPr>
          </a:p>
        </p:txBody>
      </p:sp>
      <p:sp>
        <p:nvSpPr>
          <p:cNvPr id="4" name="object 4"/>
          <p:cNvSpPr txBox="1"/>
          <p:nvPr/>
        </p:nvSpPr>
        <p:spPr>
          <a:xfrm>
            <a:off x="891641" y="2693416"/>
            <a:ext cx="7592975" cy="3479799"/>
          </a:xfrm>
          <a:prstGeom prst="rect">
            <a:avLst/>
          </a:prstGeom>
        </p:spPr>
        <p:txBody>
          <a:bodyPr vert="horz" wrap="square" lIns="0" tIns="12065" rIns="0" bIns="0" rtlCol="0">
            <a:spAutoFit/>
          </a:bodyPr>
          <a:lstStyle/>
          <a:p>
            <a:pPr marL="3175" algn="ctr">
              <a:lnSpc>
                <a:spcPct val="100000"/>
              </a:lnSpc>
              <a:spcBef>
                <a:spcPts val="95"/>
              </a:spcBef>
            </a:pPr>
            <a:r>
              <a:rPr sz="1600" b="1" dirty="0">
                <a:latin typeface="Times New Roman"/>
                <a:cs typeface="Times New Roman"/>
              </a:rPr>
              <a:t>CARRERA</a:t>
            </a:r>
            <a:r>
              <a:rPr sz="1600" b="1" spc="-114" dirty="0">
                <a:latin typeface="Times New Roman"/>
                <a:cs typeface="Times New Roman"/>
              </a:rPr>
              <a:t> </a:t>
            </a:r>
            <a:r>
              <a:rPr sz="1600" b="1" dirty="0">
                <a:latin typeface="Times New Roman"/>
                <a:cs typeface="Times New Roman"/>
              </a:rPr>
              <a:t>DE</a:t>
            </a:r>
            <a:r>
              <a:rPr sz="1600" b="1" spc="-20" dirty="0">
                <a:latin typeface="Times New Roman"/>
                <a:cs typeface="Times New Roman"/>
              </a:rPr>
              <a:t> </a:t>
            </a:r>
            <a:r>
              <a:rPr sz="1600" b="1" dirty="0">
                <a:latin typeface="Times New Roman"/>
                <a:cs typeface="Times New Roman"/>
              </a:rPr>
              <a:t>EDUCACIÓN</a:t>
            </a:r>
            <a:r>
              <a:rPr sz="1600" b="1" spc="-15" dirty="0">
                <a:latin typeface="Times New Roman"/>
                <a:cs typeface="Times New Roman"/>
              </a:rPr>
              <a:t> </a:t>
            </a:r>
            <a:r>
              <a:rPr sz="1600" b="1" spc="-10" dirty="0">
                <a:latin typeface="Times New Roman"/>
                <a:cs typeface="Times New Roman"/>
              </a:rPr>
              <a:t>BÁSICA</a:t>
            </a:r>
            <a:endParaRPr sz="1600" dirty="0">
              <a:latin typeface="Times New Roman"/>
              <a:cs typeface="Times New Roman"/>
            </a:endParaRPr>
          </a:p>
          <a:p>
            <a:pPr>
              <a:lnSpc>
                <a:spcPct val="100000"/>
              </a:lnSpc>
              <a:spcBef>
                <a:spcPts val="105"/>
              </a:spcBef>
            </a:pPr>
            <a:endParaRPr sz="1600" dirty="0">
              <a:latin typeface="Times New Roman"/>
              <a:cs typeface="Times New Roman"/>
            </a:endParaRPr>
          </a:p>
          <a:p>
            <a:pPr marL="1905" algn="ctr">
              <a:lnSpc>
                <a:spcPct val="100000"/>
              </a:lnSpc>
            </a:pPr>
            <a:r>
              <a:rPr sz="1600" b="1" dirty="0">
                <a:latin typeface="Times New Roman"/>
                <a:cs typeface="Times New Roman"/>
              </a:rPr>
              <a:t>TÍTULO</a:t>
            </a:r>
            <a:r>
              <a:rPr sz="1600" b="1" spc="-40" dirty="0">
                <a:latin typeface="Times New Roman"/>
                <a:cs typeface="Times New Roman"/>
              </a:rPr>
              <a:t> </a:t>
            </a:r>
            <a:r>
              <a:rPr sz="1600" b="1" spc="-50" dirty="0">
                <a:latin typeface="Times New Roman"/>
                <a:cs typeface="Times New Roman"/>
              </a:rPr>
              <a:t>:</a:t>
            </a:r>
            <a:endParaRPr sz="1600" dirty="0">
              <a:latin typeface="Times New Roman"/>
              <a:cs typeface="Times New Roman"/>
            </a:endParaRPr>
          </a:p>
          <a:p>
            <a:pPr marL="12700" marR="5080" indent="-635" algn="ctr">
              <a:lnSpc>
                <a:spcPct val="100000"/>
              </a:lnSpc>
              <a:spcBef>
                <a:spcPts val="1370"/>
              </a:spcBef>
            </a:pPr>
            <a:r>
              <a:rPr sz="2800" b="1" spc="-20" dirty="0">
                <a:solidFill>
                  <a:srgbClr val="1F487C"/>
                </a:solidFill>
                <a:latin typeface="Times New Roman"/>
                <a:cs typeface="Times New Roman"/>
              </a:rPr>
              <a:t>LA</a:t>
            </a:r>
            <a:r>
              <a:rPr sz="2800" b="1" spc="-110" dirty="0">
                <a:solidFill>
                  <a:srgbClr val="1F487C"/>
                </a:solidFill>
                <a:latin typeface="Times New Roman"/>
                <a:cs typeface="Times New Roman"/>
              </a:rPr>
              <a:t> </a:t>
            </a:r>
            <a:r>
              <a:rPr sz="2800" b="1" dirty="0">
                <a:solidFill>
                  <a:srgbClr val="1F487C"/>
                </a:solidFill>
                <a:latin typeface="Times New Roman"/>
                <a:cs typeface="Times New Roman"/>
              </a:rPr>
              <a:t>GAMIFICACIÓN</a:t>
            </a:r>
            <a:r>
              <a:rPr sz="2800" b="1" spc="-100" dirty="0">
                <a:solidFill>
                  <a:srgbClr val="1F487C"/>
                </a:solidFill>
                <a:latin typeface="Times New Roman"/>
                <a:cs typeface="Times New Roman"/>
              </a:rPr>
              <a:t> </a:t>
            </a:r>
            <a:r>
              <a:rPr sz="2800" b="1" dirty="0">
                <a:solidFill>
                  <a:srgbClr val="1F487C"/>
                </a:solidFill>
                <a:latin typeface="Times New Roman"/>
                <a:cs typeface="Times New Roman"/>
              </a:rPr>
              <a:t>EN</a:t>
            </a:r>
            <a:r>
              <a:rPr sz="2800" b="1" spc="-30" dirty="0">
                <a:solidFill>
                  <a:srgbClr val="1F487C"/>
                </a:solidFill>
                <a:latin typeface="Times New Roman"/>
                <a:cs typeface="Times New Roman"/>
              </a:rPr>
              <a:t> </a:t>
            </a:r>
            <a:r>
              <a:rPr sz="2800" b="1" spc="-10" dirty="0">
                <a:solidFill>
                  <a:srgbClr val="1F487C"/>
                </a:solidFill>
                <a:latin typeface="Times New Roman"/>
                <a:cs typeface="Times New Roman"/>
              </a:rPr>
              <a:t>LA</a:t>
            </a:r>
            <a:r>
              <a:rPr sz="2800" b="1" spc="-114" dirty="0">
                <a:solidFill>
                  <a:srgbClr val="1F487C"/>
                </a:solidFill>
                <a:latin typeface="Times New Roman"/>
                <a:cs typeface="Times New Roman"/>
              </a:rPr>
              <a:t> </a:t>
            </a:r>
            <a:r>
              <a:rPr sz="2800" b="1" dirty="0">
                <a:solidFill>
                  <a:srgbClr val="1F487C"/>
                </a:solidFill>
                <a:latin typeface="Times New Roman"/>
                <a:cs typeface="Times New Roman"/>
              </a:rPr>
              <a:t>CONSTRUCCIÓN</a:t>
            </a:r>
            <a:r>
              <a:rPr sz="2800" b="1" spc="-65" dirty="0">
                <a:solidFill>
                  <a:srgbClr val="1F487C"/>
                </a:solidFill>
                <a:latin typeface="Times New Roman"/>
                <a:cs typeface="Times New Roman"/>
              </a:rPr>
              <a:t> </a:t>
            </a:r>
            <a:r>
              <a:rPr sz="2800" b="1" spc="-25" dirty="0">
                <a:solidFill>
                  <a:srgbClr val="1F487C"/>
                </a:solidFill>
                <a:latin typeface="Times New Roman"/>
                <a:cs typeface="Times New Roman"/>
              </a:rPr>
              <a:t>DE </a:t>
            </a:r>
            <a:r>
              <a:rPr sz="2800" b="1" dirty="0">
                <a:solidFill>
                  <a:srgbClr val="1F487C"/>
                </a:solidFill>
                <a:latin typeface="Times New Roman"/>
                <a:cs typeface="Times New Roman"/>
              </a:rPr>
              <a:t>APRENDIZAJES</a:t>
            </a:r>
            <a:r>
              <a:rPr sz="2800" b="1" spc="-70" dirty="0">
                <a:solidFill>
                  <a:srgbClr val="1F487C"/>
                </a:solidFill>
                <a:latin typeface="Times New Roman"/>
                <a:cs typeface="Times New Roman"/>
              </a:rPr>
              <a:t> </a:t>
            </a:r>
            <a:r>
              <a:rPr sz="2800" b="1" spc="-55" dirty="0">
                <a:solidFill>
                  <a:srgbClr val="1F487C"/>
                </a:solidFill>
                <a:latin typeface="Times New Roman"/>
                <a:cs typeface="Times New Roman"/>
              </a:rPr>
              <a:t>PARA</a:t>
            </a:r>
            <a:r>
              <a:rPr sz="2800" b="1" spc="-110" dirty="0">
                <a:solidFill>
                  <a:srgbClr val="1F487C"/>
                </a:solidFill>
                <a:latin typeface="Times New Roman"/>
                <a:cs typeface="Times New Roman"/>
              </a:rPr>
              <a:t> </a:t>
            </a:r>
            <a:r>
              <a:rPr sz="2800" b="1" spc="-20" dirty="0">
                <a:solidFill>
                  <a:srgbClr val="1F487C"/>
                </a:solidFill>
                <a:latin typeface="Times New Roman"/>
                <a:cs typeface="Times New Roman"/>
              </a:rPr>
              <a:t>EL</a:t>
            </a:r>
            <a:r>
              <a:rPr sz="2800" b="1" spc="-120" dirty="0">
                <a:solidFill>
                  <a:srgbClr val="1F487C"/>
                </a:solidFill>
                <a:latin typeface="Times New Roman"/>
                <a:cs typeface="Times New Roman"/>
              </a:rPr>
              <a:t> </a:t>
            </a:r>
            <a:r>
              <a:rPr sz="2800" b="1" spc="-20" dirty="0">
                <a:solidFill>
                  <a:srgbClr val="1F487C"/>
                </a:solidFill>
                <a:latin typeface="Times New Roman"/>
                <a:cs typeface="Times New Roman"/>
              </a:rPr>
              <a:t>ÁREA</a:t>
            </a:r>
            <a:r>
              <a:rPr sz="2800" b="1" spc="-110" dirty="0">
                <a:solidFill>
                  <a:srgbClr val="1F487C"/>
                </a:solidFill>
                <a:latin typeface="Times New Roman"/>
                <a:cs typeface="Times New Roman"/>
              </a:rPr>
              <a:t> </a:t>
            </a:r>
            <a:r>
              <a:rPr sz="2800" b="1" dirty="0">
                <a:solidFill>
                  <a:srgbClr val="1F487C"/>
                </a:solidFill>
                <a:latin typeface="Times New Roman"/>
                <a:cs typeface="Times New Roman"/>
              </a:rPr>
              <a:t>DE</a:t>
            </a:r>
            <a:r>
              <a:rPr sz="2800" b="1" spc="-20" dirty="0">
                <a:solidFill>
                  <a:srgbClr val="1F487C"/>
                </a:solidFill>
                <a:latin typeface="Times New Roman"/>
                <a:cs typeface="Times New Roman"/>
              </a:rPr>
              <a:t> </a:t>
            </a:r>
            <a:r>
              <a:rPr sz="2800" b="1" spc="-10" dirty="0">
                <a:solidFill>
                  <a:srgbClr val="1F487C"/>
                </a:solidFill>
                <a:latin typeface="Times New Roman"/>
                <a:cs typeface="Times New Roman"/>
              </a:rPr>
              <a:t>MATEMÁTICA</a:t>
            </a:r>
            <a:endParaRPr sz="2000" dirty="0">
              <a:latin typeface="Times New Roman"/>
              <a:cs typeface="Times New Roman"/>
            </a:endParaRPr>
          </a:p>
          <a:p>
            <a:pPr marR="41275" algn="ctr">
              <a:lnSpc>
                <a:spcPct val="100000"/>
              </a:lnSpc>
            </a:pPr>
            <a:r>
              <a:rPr sz="1600" b="1" spc="-10" dirty="0">
                <a:latin typeface="Times New Roman"/>
                <a:cs typeface="Times New Roman"/>
              </a:rPr>
              <a:t>Autora:</a:t>
            </a:r>
            <a:endParaRPr sz="1600" dirty="0">
              <a:latin typeface="Times New Roman"/>
              <a:cs typeface="Times New Roman"/>
            </a:endParaRPr>
          </a:p>
          <a:p>
            <a:pPr algn="ctr">
              <a:lnSpc>
                <a:spcPct val="100000"/>
              </a:lnSpc>
            </a:pPr>
            <a:r>
              <a:rPr sz="1600" b="1" spc="-10" dirty="0">
                <a:latin typeface="Times New Roman"/>
                <a:cs typeface="Times New Roman"/>
              </a:rPr>
              <a:t>Diana</a:t>
            </a:r>
            <a:r>
              <a:rPr sz="1600" b="1" spc="-90" dirty="0">
                <a:latin typeface="Times New Roman"/>
                <a:cs typeface="Times New Roman"/>
              </a:rPr>
              <a:t> </a:t>
            </a:r>
            <a:r>
              <a:rPr sz="1600" b="1" dirty="0">
                <a:latin typeface="Times New Roman"/>
                <a:cs typeface="Times New Roman"/>
              </a:rPr>
              <a:t>Alejandra</a:t>
            </a:r>
            <a:r>
              <a:rPr sz="1600" b="1" spc="-80" dirty="0">
                <a:latin typeface="Times New Roman"/>
                <a:cs typeface="Times New Roman"/>
              </a:rPr>
              <a:t> </a:t>
            </a:r>
            <a:r>
              <a:rPr sz="1600" b="1" dirty="0">
                <a:latin typeface="Times New Roman"/>
                <a:cs typeface="Times New Roman"/>
              </a:rPr>
              <a:t>Guevara</a:t>
            </a:r>
            <a:r>
              <a:rPr sz="1600" b="1" spc="-40" dirty="0">
                <a:latin typeface="Times New Roman"/>
                <a:cs typeface="Times New Roman"/>
              </a:rPr>
              <a:t> </a:t>
            </a:r>
            <a:r>
              <a:rPr sz="1600" b="1" spc="-20" dirty="0">
                <a:latin typeface="Times New Roman"/>
                <a:cs typeface="Times New Roman"/>
              </a:rPr>
              <a:t>Jaya</a:t>
            </a:r>
            <a:endParaRPr sz="1600" dirty="0">
              <a:latin typeface="Times New Roman"/>
              <a:cs typeface="Times New Roman"/>
            </a:endParaRPr>
          </a:p>
          <a:p>
            <a:pPr>
              <a:lnSpc>
                <a:spcPct val="100000"/>
              </a:lnSpc>
              <a:spcBef>
                <a:spcPts val="80"/>
              </a:spcBef>
            </a:pPr>
            <a:endParaRPr sz="1600" dirty="0">
              <a:latin typeface="Times New Roman"/>
              <a:cs typeface="Times New Roman"/>
            </a:endParaRPr>
          </a:p>
          <a:p>
            <a:pPr marL="1905" algn="ctr">
              <a:lnSpc>
                <a:spcPct val="100000"/>
              </a:lnSpc>
            </a:pPr>
            <a:r>
              <a:rPr sz="1600" b="1" spc="-10" dirty="0">
                <a:latin typeface="Times New Roman"/>
                <a:cs typeface="Times New Roman"/>
              </a:rPr>
              <a:t>Tutor:</a:t>
            </a:r>
            <a:endParaRPr sz="1600" dirty="0">
              <a:latin typeface="Times New Roman"/>
              <a:cs typeface="Times New Roman"/>
            </a:endParaRPr>
          </a:p>
          <a:p>
            <a:pPr algn="ctr">
              <a:lnSpc>
                <a:spcPct val="100000"/>
              </a:lnSpc>
            </a:pPr>
            <a:r>
              <a:rPr sz="1600" b="1" spc="-10" dirty="0">
                <a:latin typeface="Times New Roman"/>
                <a:cs typeface="Times New Roman"/>
              </a:rPr>
              <a:t>Mgs.</a:t>
            </a:r>
            <a:r>
              <a:rPr sz="1600" b="1" spc="-95" dirty="0">
                <a:latin typeface="Times New Roman"/>
                <a:cs typeface="Times New Roman"/>
              </a:rPr>
              <a:t> </a:t>
            </a:r>
            <a:r>
              <a:rPr sz="1600" b="1" dirty="0">
                <a:latin typeface="Times New Roman"/>
                <a:cs typeface="Times New Roman"/>
              </a:rPr>
              <a:t>Alfredo</a:t>
            </a:r>
            <a:r>
              <a:rPr sz="1600" b="1" spc="-75" dirty="0">
                <a:latin typeface="Times New Roman"/>
                <a:cs typeface="Times New Roman"/>
              </a:rPr>
              <a:t> </a:t>
            </a:r>
            <a:r>
              <a:rPr sz="1600" b="1" dirty="0">
                <a:latin typeface="Times New Roman"/>
                <a:cs typeface="Times New Roman"/>
              </a:rPr>
              <a:t>Eduardo</a:t>
            </a:r>
            <a:r>
              <a:rPr sz="1600" b="1" spc="-50" dirty="0">
                <a:latin typeface="Times New Roman"/>
                <a:cs typeface="Times New Roman"/>
              </a:rPr>
              <a:t> </a:t>
            </a:r>
            <a:r>
              <a:rPr sz="1600" b="1" dirty="0">
                <a:latin typeface="Times New Roman"/>
                <a:cs typeface="Times New Roman"/>
              </a:rPr>
              <a:t>Figueroa</a:t>
            </a:r>
            <a:r>
              <a:rPr sz="1600" b="1" spc="-40" dirty="0">
                <a:latin typeface="Times New Roman"/>
                <a:cs typeface="Times New Roman"/>
              </a:rPr>
              <a:t> </a:t>
            </a:r>
            <a:r>
              <a:rPr sz="1600" b="1" spc="-10" dirty="0">
                <a:latin typeface="Times New Roman"/>
                <a:cs typeface="Times New Roman"/>
              </a:rPr>
              <a:t>Oquendo</a:t>
            </a:r>
            <a:endParaRPr sz="1600" dirty="0">
              <a:latin typeface="Times New Roman"/>
              <a:cs typeface="Times New Roman"/>
            </a:endParaRPr>
          </a:p>
        </p:txBody>
      </p:sp>
      <p:pic>
        <p:nvPicPr>
          <p:cNvPr id="5" name="object 5"/>
          <p:cNvPicPr/>
          <p:nvPr/>
        </p:nvPicPr>
        <p:blipFill>
          <a:blip r:embed="rId3" cstate="print"/>
          <a:stretch>
            <a:fillRect/>
          </a:stretch>
        </p:blipFill>
        <p:spPr>
          <a:xfrm>
            <a:off x="3336340" y="0"/>
            <a:ext cx="2703576" cy="20269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32888" y="612648"/>
            <a:ext cx="4050029" cy="1076705"/>
          </a:xfrm>
          <a:prstGeom prst="rect">
            <a:avLst/>
          </a:prstGeom>
        </p:spPr>
      </p:pic>
      <p:sp>
        <p:nvSpPr>
          <p:cNvPr id="3" name="object 3"/>
          <p:cNvSpPr txBox="1"/>
          <p:nvPr/>
        </p:nvSpPr>
        <p:spPr>
          <a:xfrm>
            <a:off x="2628392" y="788670"/>
            <a:ext cx="3863975" cy="57404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974707"/>
                </a:solidFill>
                <a:latin typeface="Calibri"/>
                <a:cs typeface="Calibri"/>
              </a:rPr>
              <a:t>Elementos</a:t>
            </a:r>
            <a:r>
              <a:rPr sz="3600" b="1" spc="-75" dirty="0">
                <a:solidFill>
                  <a:srgbClr val="974707"/>
                </a:solidFill>
                <a:latin typeface="Calibri"/>
                <a:cs typeface="Calibri"/>
              </a:rPr>
              <a:t> </a:t>
            </a:r>
            <a:r>
              <a:rPr sz="3600" b="1" dirty="0">
                <a:solidFill>
                  <a:srgbClr val="974707"/>
                </a:solidFill>
                <a:latin typeface="Calibri"/>
                <a:cs typeface="Calibri"/>
              </a:rPr>
              <a:t>del</a:t>
            </a:r>
            <a:r>
              <a:rPr sz="3600" b="1" spc="-80" dirty="0">
                <a:solidFill>
                  <a:srgbClr val="974707"/>
                </a:solidFill>
                <a:latin typeface="Calibri"/>
                <a:cs typeface="Calibri"/>
              </a:rPr>
              <a:t> </a:t>
            </a:r>
            <a:r>
              <a:rPr sz="3600" b="1" spc="-10" dirty="0">
                <a:solidFill>
                  <a:srgbClr val="974707"/>
                </a:solidFill>
                <a:latin typeface="Calibri"/>
                <a:cs typeface="Calibri"/>
              </a:rPr>
              <a:t>juego</a:t>
            </a:r>
            <a:endParaRPr sz="3600">
              <a:latin typeface="Calibri"/>
              <a:cs typeface="Calibri"/>
            </a:endParaRPr>
          </a:p>
        </p:txBody>
      </p:sp>
      <p:pic>
        <p:nvPicPr>
          <p:cNvPr id="4" name="object 4"/>
          <p:cNvPicPr/>
          <p:nvPr/>
        </p:nvPicPr>
        <p:blipFill>
          <a:blip r:embed="rId3" cstate="print"/>
          <a:stretch>
            <a:fillRect/>
          </a:stretch>
        </p:blipFill>
        <p:spPr>
          <a:xfrm>
            <a:off x="6425184" y="6095"/>
            <a:ext cx="2716530" cy="787145"/>
          </a:xfrm>
          <a:prstGeom prst="rect">
            <a:avLst/>
          </a:prstGeom>
        </p:spPr>
      </p:pic>
      <p:grpSp>
        <p:nvGrpSpPr>
          <p:cNvPr id="5" name="object 5"/>
          <p:cNvGrpSpPr/>
          <p:nvPr/>
        </p:nvGrpSpPr>
        <p:grpSpPr>
          <a:xfrm>
            <a:off x="0" y="0"/>
            <a:ext cx="4711446" cy="6857996"/>
            <a:chOff x="0" y="0"/>
            <a:chExt cx="4711446" cy="6857996"/>
          </a:xfrm>
        </p:grpSpPr>
        <p:pic>
          <p:nvPicPr>
            <p:cNvPr id="6" name="object 6"/>
            <p:cNvPicPr/>
            <p:nvPr/>
          </p:nvPicPr>
          <p:blipFill>
            <a:blip r:embed="rId4" cstate="print"/>
            <a:stretch>
              <a:fillRect/>
            </a:stretch>
          </p:blipFill>
          <p:spPr>
            <a:xfrm>
              <a:off x="0" y="0"/>
              <a:ext cx="806195" cy="6857996"/>
            </a:xfrm>
            <a:prstGeom prst="rect">
              <a:avLst/>
            </a:prstGeom>
          </p:spPr>
        </p:pic>
        <p:sp>
          <p:nvSpPr>
            <p:cNvPr id="7" name="object 7"/>
            <p:cNvSpPr/>
            <p:nvPr/>
          </p:nvSpPr>
          <p:spPr>
            <a:xfrm>
              <a:off x="2760726" y="1846326"/>
              <a:ext cx="1950720" cy="1670685"/>
            </a:xfrm>
            <a:custGeom>
              <a:avLst/>
              <a:gdLst/>
              <a:ahLst/>
              <a:cxnLst/>
              <a:rect l="l" t="t" r="r" b="b"/>
              <a:pathLst>
                <a:path w="1950720" h="1670685">
                  <a:moveTo>
                    <a:pt x="976249" y="0"/>
                  </a:moveTo>
                  <a:lnTo>
                    <a:pt x="974471" y="0"/>
                  </a:lnTo>
                  <a:lnTo>
                    <a:pt x="0" y="1670303"/>
                  </a:lnTo>
                  <a:lnTo>
                    <a:pt x="1950720" y="1670303"/>
                  </a:lnTo>
                  <a:lnTo>
                    <a:pt x="976249" y="0"/>
                  </a:lnTo>
                  <a:close/>
                </a:path>
              </a:pathLst>
            </a:custGeom>
            <a:solidFill>
              <a:srgbClr val="4AACC5"/>
            </a:solidFill>
          </p:spPr>
          <p:txBody>
            <a:bodyPr wrap="square" lIns="0" tIns="0" rIns="0" bIns="0" rtlCol="0"/>
            <a:lstStyle/>
            <a:p>
              <a:endParaRPr/>
            </a:p>
          </p:txBody>
        </p:sp>
        <p:sp>
          <p:nvSpPr>
            <p:cNvPr id="8" name="object 8"/>
            <p:cNvSpPr/>
            <p:nvPr/>
          </p:nvSpPr>
          <p:spPr>
            <a:xfrm>
              <a:off x="2760726" y="1846326"/>
              <a:ext cx="1950720" cy="1670685"/>
            </a:xfrm>
            <a:custGeom>
              <a:avLst/>
              <a:gdLst/>
              <a:ahLst/>
              <a:cxnLst/>
              <a:rect l="l" t="t" r="r" b="b"/>
              <a:pathLst>
                <a:path w="1950720" h="1670685">
                  <a:moveTo>
                    <a:pt x="0" y="1670303"/>
                  </a:moveTo>
                  <a:lnTo>
                    <a:pt x="974471" y="0"/>
                  </a:lnTo>
                  <a:lnTo>
                    <a:pt x="976249" y="0"/>
                  </a:lnTo>
                  <a:lnTo>
                    <a:pt x="1950720" y="1670303"/>
                  </a:lnTo>
                  <a:lnTo>
                    <a:pt x="0" y="1670303"/>
                  </a:lnTo>
                  <a:close/>
                </a:path>
              </a:pathLst>
            </a:custGeom>
            <a:ln w="25908">
              <a:solidFill>
                <a:srgbClr val="FFFFFF"/>
              </a:solidFill>
            </a:ln>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065" rIns="0" bIns="0" rtlCol="0">
            <a:spAutoFit/>
          </a:bodyPr>
          <a:lstStyle/>
          <a:p>
            <a:pPr marL="526415">
              <a:lnSpc>
                <a:spcPct val="100000"/>
              </a:lnSpc>
              <a:spcBef>
                <a:spcPts val="95"/>
              </a:spcBef>
            </a:pPr>
            <a:r>
              <a:rPr dirty="0"/>
              <a:t>CAPÍTULO</a:t>
            </a:r>
            <a:r>
              <a:rPr spc="-140" dirty="0"/>
              <a:t> </a:t>
            </a:r>
            <a:r>
              <a:rPr spc="-25" dirty="0"/>
              <a:t>II</a:t>
            </a:r>
          </a:p>
        </p:txBody>
      </p:sp>
      <p:sp>
        <p:nvSpPr>
          <p:cNvPr id="11" name="object 11"/>
          <p:cNvSpPr txBox="1"/>
          <p:nvPr/>
        </p:nvSpPr>
        <p:spPr>
          <a:xfrm>
            <a:off x="3111754" y="2883153"/>
            <a:ext cx="119634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Tahoma"/>
                <a:cs typeface="Tahoma"/>
              </a:rPr>
              <a:t>Dinámicas</a:t>
            </a:r>
            <a:endParaRPr sz="1800" dirty="0">
              <a:latin typeface="Tahoma"/>
              <a:cs typeface="Tahoma"/>
            </a:endParaRPr>
          </a:p>
        </p:txBody>
      </p:sp>
      <p:grpSp>
        <p:nvGrpSpPr>
          <p:cNvPr id="12" name="object 12"/>
          <p:cNvGrpSpPr/>
          <p:nvPr/>
        </p:nvGrpSpPr>
        <p:grpSpPr>
          <a:xfrm>
            <a:off x="1786890" y="3516629"/>
            <a:ext cx="3900170" cy="1671955"/>
            <a:chOff x="1786890" y="3516629"/>
            <a:chExt cx="3900170" cy="1671955"/>
          </a:xfrm>
        </p:grpSpPr>
        <p:sp>
          <p:nvSpPr>
            <p:cNvPr id="13" name="object 13"/>
            <p:cNvSpPr/>
            <p:nvPr/>
          </p:nvSpPr>
          <p:spPr>
            <a:xfrm>
              <a:off x="1786890" y="3516629"/>
              <a:ext cx="3900170" cy="1671955"/>
            </a:xfrm>
            <a:custGeom>
              <a:avLst/>
              <a:gdLst/>
              <a:ahLst/>
              <a:cxnLst/>
              <a:rect l="l" t="t" r="r" b="b"/>
              <a:pathLst>
                <a:path w="3900170" h="1671954">
                  <a:moveTo>
                    <a:pt x="2924556" y="0"/>
                  </a:moveTo>
                  <a:lnTo>
                    <a:pt x="975360" y="0"/>
                  </a:lnTo>
                  <a:lnTo>
                    <a:pt x="0" y="1671828"/>
                  </a:lnTo>
                  <a:lnTo>
                    <a:pt x="3899916" y="1671828"/>
                  </a:lnTo>
                  <a:lnTo>
                    <a:pt x="2924556" y="0"/>
                  </a:lnTo>
                  <a:close/>
                </a:path>
              </a:pathLst>
            </a:custGeom>
            <a:solidFill>
              <a:srgbClr val="5FE046"/>
            </a:solidFill>
          </p:spPr>
          <p:txBody>
            <a:bodyPr wrap="square" lIns="0" tIns="0" rIns="0" bIns="0" rtlCol="0"/>
            <a:lstStyle/>
            <a:p>
              <a:endParaRPr/>
            </a:p>
          </p:txBody>
        </p:sp>
        <p:sp>
          <p:nvSpPr>
            <p:cNvPr id="14" name="object 14"/>
            <p:cNvSpPr/>
            <p:nvPr/>
          </p:nvSpPr>
          <p:spPr>
            <a:xfrm>
              <a:off x="1786890" y="3516629"/>
              <a:ext cx="3900170" cy="1671955"/>
            </a:xfrm>
            <a:custGeom>
              <a:avLst/>
              <a:gdLst/>
              <a:ahLst/>
              <a:cxnLst/>
              <a:rect l="l" t="t" r="r" b="b"/>
              <a:pathLst>
                <a:path w="3900170" h="1671954">
                  <a:moveTo>
                    <a:pt x="0" y="1671828"/>
                  </a:moveTo>
                  <a:lnTo>
                    <a:pt x="975360" y="0"/>
                  </a:lnTo>
                  <a:lnTo>
                    <a:pt x="2924556" y="0"/>
                  </a:lnTo>
                  <a:lnTo>
                    <a:pt x="3899916" y="1671828"/>
                  </a:lnTo>
                  <a:lnTo>
                    <a:pt x="0" y="1671828"/>
                  </a:lnTo>
                  <a:close/>
                </a:path>
              </a:pathLst>
            </a:custGeom>
            <a:ln w="25908">
              <a:solidFill>
                <a:srgbClr val="FFFFFF"/>
              </a:solidFill>
            </a:ln>
          </p:spPr>
          <p:txBody>
            <a:bodyPr wrap="square" lIns="0" tIns="0" rIns="0" bIns="0" rtlCol="0"/>
            <a:lstStyle/>
            <a:p>
              <a:endParaRPr/>
            </a:p>
          </p:txBody>
        </p:sp>
      </p:grpSp>
      <p:sp>
        <p:nvSpPr>
          <p:cNvPr id="16" name="object 16"/>
          <p:cNvSpPr txBox="1"/>
          <p:nvPr/>
        </p:nvSpPr>
        <p:spPr>
          <a:xfrm>
            <a:off x="3131248" y="4249927"/>
            <a:ext cx="126492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Tahoma"/>
                <a:cs typeface="Tahoma"/>
              </a:rPr>
              <a:t>Mecánicas</a:t>
            </a:r>
            <a:endParaRPr sz="1800" dirty="0">
              <a:latin typeface="Tahoma"/>
              <a:cs typeface="Tahoma"/>
            </a:endParaRPr>
          </a:p>
        </p:txBody>
      </p:sp>
      <p:grpSp>
        <p:nvGrpSpPr>
          <p:cNvPr id="17" name="object 17"/>
          <p:cNvGrpSpPr/>
          <p:nvPr/>
        </p:nvGrpSpPr>
        <p:grpSpPr>
          <a:xfrm>
            <a:off x="811530" y="5188457"/>
            <a:ext cx="5849620" cy="1670685"/>
            <a:chOff x="811530" y="5188457"/>
            <a:chExt cx="5849620" cy="1670685"/>
          </a:xfrm>
        </p:grpSpPr>
        <p:sp>
          <p:nvSpPr>
            <p:cNvPr id="18" name="object 18"/>
            <p:cNvSpPr/>
            <p:nvPr/>
          </p:nvSpPr>
          <p:spPr>
            <a:xfrm>
              <a:off x="811530" y="5188457"/>
              <a:ext cx="5849620" cy="1670685"/>
            </a:xfrm>
            <a:custGeom>
              <a:avLst/>
              <a:gdLst/>
              <a:ahLst/>
              <a:cxnLst/>
              <a:rect l="l" t="t" r="r" b="b"/>
              <a:pathLst>
                <a:path w="5849620" h="1670684">
                  <a:moveTo>
                    <a:pt x="4874641" y="0"/>
                  </a:moveTo>
                  <a:lnTo>
                    <a:pt x="974470" y="0"/>
                  </a:lnTo>
                  <a:lnTo>
                    <a:pt x="0" y="1670303"/>
                  </a:lnTo>
                  <a:lnTo>
                    <a:pt x="5849112" y="1670303"/>
                  </a:lnTo>
                  <a:lnTo>
                    <a:pt x="4874641" y="0"/>
                  </a:lnTo>
                  <a:close/>
                </a:path>
              </a:pathLst>
            </a:custGeom>
            <a:solidFill>
              <a:srgbClr val="F79546"/>
            </a:solidFill>
          </p:spPr>
          <p:txBody>
            <a:bodyPr wrap="square" lIns="0" tIns="0" rIns="0" bIns="0" rtlCol="0"/>
            <a:lstStyle/>
            <a:p>
              <a:endParaRPr/>
            </a:p>
          </p:txBody>
        </p:sp>
        <p:sp>
          <p:nvSpPr>
            <p:cNvPr id="19" name="object 19"/>
            <p:cNvSpPr/>
            <p:nvPr/>
          </p:nvSpPr>
          <p:spPr>
            <a:xfrm>
              <a:off x="811530" y="5188457"/>
              <a:ext cx="5849620" cy="1670685"/>
            </a:xfrm>
            <a:custGeom>
              <a:avLst/>
              <a:gdLst/>
              <a:ahLst/>
              <a:cxnLst/>
              <a:rect l="l" t="t" r="r" b="b"/>
              <a:pathLst>
                <a:path w="5849620" h="1670684">
                  <a:moveTo>
                    <a:pt x="0" y="1670303"/>
                  </a:moveTo>
                  <a:lnTo>
                    <a:pt x="974470" y="0"/>
                  </a:lnTo>
                  <a:lnTo>
                    <a:pt x="4874641" y="0"/>
                  </a:lnTo>
                  <a:lnTo>
                    <a:pt x="5849112" y="1670303"/>
                  </a:lnTo>
                  <a:lnTo>
                    <a:pt x="0" y="1670303"/>
                  </a:lnTo>
                  <a:close/>
                </a:path>
              </a:pathLst>
            </a:custGeom>
            <a:ln w="25908">
              <a:solidFill>
                <a:srgbClr val="FFFFFF"/>
              </a:solidFill>
            </a:ln>
          </p:spPr>
          <p:txBody>
            <a:bodyPr wrap="square" lIns="0" tIns="0" rIns="0" bIns="0" rtlCol="0"/>
            <a:lstStyle/>
            <a:p>
              <a:endParaRPr/>
            </a:p>
          </p:txBody>
        </p:sp>
      </p:grpSp>
      <p:sp>
        <p:nvSpPr>
          <p:cNvPr id="21" name="object 21"/>
          <p:cNvSpPr txBox="1"/>
          <p:nvPr/>
        </p:nvSpPr>
        <p:spPr>
          <a:xfrm>
            <a:off x="2908871" y="6023799"/>
            <a:ext cx="160210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Tahoma"/>
                <a:cs typeface="Tahoma"/>
              </a:rPr>
              <a:t>Componentes</a:t>
            </a:r>
            <a:endParaRPr sz="1800" dirty="0">
              <a:latin typeface="Tahoma"/>
              <a:cs typeface="Tahoma"/>
            </a:endParaRPr>
          </a:p>
        </p:txBody>
      </p:sp>
      <p:sp>
        <p:nvSpPr>
          <p:cNvPr id="22" name="object 22"/>
          <p:cNvSpPr txBox="1"/>
          <p:nvPr/>
        </p:nvSpPr>
        <p:spPr>
          <a:xfrm>
            <a:off x="6782816" y="5072534"/>
            <a:ext cx="1790700" cy="1704313"/>
          </a:xfrm>
          <a:prstGeom prst="rect">
            <a:avLst/>
          </a:prstGeom>
          <a:solidFill>
            <a:srgbClr val="F9BE8E"/>
          </a:solidFill>
        </p:spPr>
        <p:txBody>
          <a:bodyPr vert="horz" wrap="square" lIns="0" tIns="41910" rIns="0" bIns="0" rtlCol="0">
            <a:spAutoFit/>
          </a:bodyPr>
          <a:lstStyle/>
          <a:p>
            <a:pPr marL="378460" indent="-286385">
              <a:lnSpc>
                <a:spcPct val="100000"/>
              </a:lnSpc>
              <a:spcBef>
                <a:spcPts val="330"/>
              </a:spcBef>
              <a:buFont typeface="Arial MT"/>
              <a:buChar char="•"/>
              <a:tabLst>
                <a:tab pos="378460" algn="l"/>
              </a:tabLst>
            </a:pPr>
            <a:r>
              <a:rPr sz="1800" spc="-10" dirty="0">
                <a:latin typeface="Verdana"/>
                <a:cs typeface="Verdana"/>
              </a:rPr>
              <a:t>Logros</a:t>
            </a:r>
            <a:endParaRPr sz="1800" dirty="0">
              <a:latin typeface="Verdana"/>
              <a:cs typeface="Verdana"/>
            </a:endParaRPr>
          </a:p>
          <a:p>
            <a:pPr marL="378460" indent="-286385">
              <a:lnSpc>
                <a:spcPct val="100000"/>
              </a:lnSpc>
              <a:buFont typeface="Arial MT"/>
              <a:buChar char="•"/>
              <a:tabLst>
                <a:tab pos="378460" algn="l"/>
              </a:tabLst>
            </a:pPr>
            <a:r>
              <a:rPr sz="1800" spc="-10" dirty="0">
                <a:latin typeface="Verdana"/>
                <a:cs typeface="Verdana"/>
              </a:rPr>
              <a:t>Avatares</a:t>
            </a:r>
            <a:endParaRPr sz="1800" dirty="0">
              <a:latin typeface="Verdana"/>
              <a:cs typeface="Verdana"/>
            </a:endParaRPr>
          </a:p>
          <a:p>
            <a:pPr marL="378460" indent="-286385">
              <a:lnSpc>
                <a:spcPct val="100000"/>
              </a:lnSpc>
              <a:buFont typeface="Arial MT"/>
              <a:buChar char="•"/>
              <a:tabLst>
                <a:tab pos="378460" algn="l"/>
              </a:tabLst>
            </a:pPr>
            <a:r>
              <a:rPr sz="1800" spc="-10" dirty="0">
                <a:latin typeface="Verdana"/>
                <a:cs typeface="Verdana"/>
              </a:rPr>
              <a:t>Regalos</a:t>
            </a:r>
            <a:endParaRPr sz="1800" dirty="0">
              <a:latin typeface="Verdana"/>
              <a:cs typeface="Verdana"/>
            </a:endParaRPr>
          </a:p>
          <a:p>
            <a:pPr marL="378460" indent="-286385">
              <a:lnSpc>
                <a:spcPct val="100000"/>
              </a:lnSpc>
              <a:buFont typeface="Arial MT"/>
              <a:buChar char="•"/>
              <a:tabLst>
                <a:tab pos="378460" algn="l"/>
              </a:tabLst>
            </a:pPr>
            <a:r>
              <a:rPr sz="1800" spc="-10" dirty="0">
                <a:latin typeface="Verdana"/>
                <a:cs typeface="Verdana"/>
              </a:rPr>
              <a:t>Misiones</a:t>
            </a:r>
            <a:endParaRPr sz="1800" dirty="0">
              <a:latin typeface="Verdana"/>
              <a:cs typeface="Verdana"/>
            </a:endParaRPr>
          </a:p>
          <a:p>
            <a:pPr marL="378460" indent="-286385">
              <a:lnSpc>
                <a:spcPct val="100000"/>
              </a:lnSpc>
              <a:buFont typeface="Arial MT"/>
              <a:buChar char="•"/>
              <a:tabLst>
                <a:tab pos="378460" algn="l"/>
              </a:tabLst>
            </a:pPr>
            <a:r>
              <a:rPr sz="1800" spc="-10" dirty="0">
                <a:latin typeface="Verdana"/>
                <a:cs typeface="Verdana"/>
              </a:rPr>
              <a:t>Puntos</a:t>
            </a:r>
            <a:endParaRPr lang="es-EC" sz="1800" spc="-10" dirty="0">
              <a:latin typeface="Verdana"/>
              <a:cs typeface="Verdana"/>
            </a:endParaRPr>
          </a:p>
          <a:p>
            <a:pPr marL="378460" indent="-286385">
              <a:lnSpc>
                <a:spcPct val="100000"/>
              </a:lnSpc>
              <a:buFont typeface="Arial MT"/>
              <a:buChar char="•"/>
              <a:tabLst>
                <a:tab pos="378460" algn="l"/>
              </a:tabLst>
            </a:pPr>
            <a:r>
              <a:rPr lang="es-EC" spc="-10" dirty="0">
                <a:latin typeface="Verdana"/>
                <a:cs typeface="Verdana"/>
              </a:rPr>
              <a:t>I</a:t>
            </a:r>
            <a:r>
              <a:rPr lang="en-US" spc="-10" dirty="0" err="1">
                <a:latin typeface="Verdana"/>
                <a:cs typeface="Verdana"/>
              </a:rPr>
              <a:t>nsignias</a:t>
            </a:r>
            <a:r>
              <a:rPr lang="en-US" spc="-10" dirty="0">
                <a:latin typeface="Verdana"/>
                <a:cs typeface="Verdana"/>
              </a:rPr>
              <a:t> </a:t>
            </a:r>
            <a:endParaRPr sz="1800" dirty="0">
              <a:latin typeface="Verdana"/>
              <a:cs typeface="Verdana"/>
            </a:endParaRPr>
          </a:p>
        </p:txBody>
      </p:sp>
      <p:sp>
        <p:nvSpPr>
          <p:cNvPr id="23" name="object 23"/>
          <p:cNvSpPr txBox="1"/>
          <p:nvPr/>
        </p:nvSpPr>
        <p:spPr>
          <a:xfrm>
            <a:off x="5788152" y="3750564"/>
            <a:ext cx="2174875" cy="1201420"/>
          </a:xfrm>
          <a:prstGeom prst="rect">
            <a:avLst/>
          </a:prstGeom>
          <a:solidFill>
            <a:srgbClr val="A1EC92"/>
          </a:solidFill>
        </p:spPr>
        <p:txBody>
          <a:bodyPr vert="horz" wrap="square" lIns="0" tIns="42545" rIns="0" bIns="0" rtlCol="0">
            <a:spAutoFit/>
          </a:bodyPr>
          <a:lstStyle/>
          <a:p>
            <a:pPr marL="379095" indent="-286385">
              <a:lnSpc>
                <a:spcPct val="100000"/>
              </a:lnSpc>
              <a:spcBef>
                <a:spcPts val="335"/>
              </a:spcBef>
              <a:buFont typeface="Arial MT"/>
              <a:buChar char="•"/>
              <a:tabLst>
                <a:tab pos="379095" algn="l"/>
              </a:tabLst>
            </a:pPr>
            <a:r>
              <a:rPr sz="1800" spc="-10" dirty="0">
                <a:latin typeface="Verdana"/>
                <a:cs typeface="Verdana"/>
              </a:rPr>
              <a:t>Desafíos</a:t>
            </a:r>
            <a:endParaRPr sz="1800">
              <a:latin typeface="Verdana"/>
              <a:cs typeface="Verdana"/>
            </a:endParaRPr>
          </a:p>
          <a:p>
            <a:pPr marL="379095" indent="-286385">
              <a:lnSpc>
                <a:spcPct val="100000"/>
              </a:lnSpc>
              <a:buFont typeface="Arial MT"/>
              <a:buChar char="•"/>
              <a:tabLst>
                <a:tab pos="379095" algn="l"/>
              </a:tabLst>
            </a:pPr>
            <a:r>
              <a:rPr sz="1800" spc="-10" dirty="0">
                <a:latin typeface="Verdana"/>
                <a:cs typeface="Verdana"/>
              </a:rPr>
              <a:t>Competición</a:t>
            </a:r>
            <a:endParaRPr sz="1800">
              <a:latin typeface="Verdana"/>
              <a:cs typeface="Verdana"/>
            </a:endParaRPr>
          </a:p>
          <a:p>
            <a:pPr marL="379095" indent="-286385">
              <a:lnSpc>
                <a:spcPct val="100000"/>
              </a:lnSpc>
              <a:buFont typeface="Arial MT"/>
              <a:buChar char="•"/>
              <a:tabLst>
                <a:tab pos="379095" algn="l"/>
              </a:tabLst>
            </a:pPr>
            <a:r>
              <a:rPr sz="1800" spc="-10" dirty="0">
                <a:latin typeface="Verdana"/>
                <a:cs typeface="Verdana"/>
              </a:rPr>
              <a:t>Recompensas</a:t>
            </a:r>
            <a:endParaRPr sz="1800">
              <a:latin typeface="Verdana"/>
              <a:cs typeface="Verdana"/>
            </a:endParaRPr>
          </a:p>
          <a:p>
            <a:pPr marL="379095" indent="-286385">
              <a:lnSpc>
                <a:spcPct val="100000"/>
              </a:lnSpc>
              <a:buFont typeface="Arial MT"/>
              <a:buChar char="•"/>
              <a:tabLst>
                <a:tab pos="379095" algn="l"/>
              </a:tabLst>
            </a:pPr>
            <a:r>
              <a:rPr sz="1800" spc="-10" dirty="0">
                <a:latin typeface="Verdana"/>
                <a:cs typeface="Verdana"/>
              </a:rPr>
              <a:t>Turnos</a:t>
            </a:r>
            <a:endParaRPr sz="1800">
              <a:latin typeface="Verdana"/>
              <a:cs typeface="Verdana"/>
            </a:endParaRPr>
          </a:p>
        </p:txBody>
      </p:sp>
      <p:sp>
        <p:nvSpPr>
          <p:cNvPr id="24" name="object 24"/>
          <p:cNvSpPr txBox="1"/>
          <p:nvPr/>
        </p:nvSpPr>
        <p:spPr>
          <a:xfrm>
            <a:off x="5035296" y="2154935"/>
            <a:ext cx="1984375" cy="1201420"/>
          </a:xfrm>
          <a:prstGeom prst="rect">
            <a:avLst/>
          </a:prstGeom>
          <a:solidFill>
            <a:srgbClr val="A1D3E1"/>
          </a:solidFill>
        </p:spPr>
        <p:txBody>
          <a:bodyPr vert="horz" wrap="square" lIns="0" tIns="41275" rIns="0" bIns="0" rtlCol="0">
            <a:spAutoFit/>
          </a:bodyPr>
          <a:lstStyle/>
          <a:p>
            <a:pPr marL="378460" indent="-287020">
              <a:lnSpc>
                <a:spcPct val="100000"/>
              </a:lnSpc>
              <a:spcBef>
                <a:spcPts val="325"/>
              </a:spcBef>
              <a:buFont typeface="Arial MT"/>
              <a:buChar char="•"/>
              <a:tabLst>
                <a:tab pos="378460" algn="l"/>
              </a:tabLst>
            </a:pPr>
            <a:r>
              <a:rPr sz="1800" spc="-10" dirty="0">
                <a:latin typeface="Verdana"/>
                <a:cs typeface="Verdana"/>
              </a:rPr>
              <a:t>Emociones</a:t>
            </a:r>
            <a:endParaRPr sz="1800">
              <a:latin typeface="Verdana"/>
              <a:cs typeface="Verdana"/>
            </a:endParaRPr>
          </a:p>
          <a:p>
            <a:pPr marL="378460" indent="-287020">
              <a:lnSpc>
                <a:spcPct val="100000"/>
              </a:lnSpc>
              <a:buFont typeface="Arial MT"/>
              <a:buChar char="•"/>
              <a:tabLst>
                <a:tab pos="378460" algn="l"/>
              </a:tabLst>
            </a:pPr>
            <a:r>
              <a:rPr sz="1800" spc="-10" dirty="0">
                <a:latin typeface="Verdana"/>
                <a:cs typeface="Verdana"/>
              </a:rPr>
              <a:t>Progresión</a:t>
            </a:r>
            <a:endParaRPr sz="1800">
              <a:latin typeface="Verdana"/>
              <a:cs typeface="Verdana"/>
            </a:endParaRPr>
          </a:p>
          <a:p>
            <a:pPr marL="378460" indent="-287020">
              <a:lnSpc>
                <a:spcPct val="100000"/>
              </a:lnSpc>
              <a:spcBef>
                <a:spcPts val="5"/>
              </a:spcBef>
              <a:buFont typeface="Arial MT"/>
              <a:buChar char="•"/>
              <a:tabLst>
                <a:tab pos="378460" algn="l"/>
              </a:tabLst>
            </a:pPr>
            <a:r>
              <a:rPr sz="1800" spc="-10" dirty="0">
                <a:latin typeface="Verdana"/>
                <a:cs typeface="Verdana"/>
              </a:rPr>
              <a:t>Integración</a:t>
            </a:r>
            <a:endParaRPr sz="1800">
              <a:latin typeface="Verdana"/>
              <a:cs typeface="Verdana"/>
            </a:endParaRPr>
          </a:p>
          <a:p>
            <a:pPr marL="378460" indent="-287020">
              <a:lnSpc>
                <a:spcPct val="100000"/>
              </a:lnSpc>
              <a:buFont typeface="Arial MT"/>
              <a:buChar char="•"/>
              <a:tabLst>
                <a:tab pos="378460" algn="l"/>
              </a:tabLst>
            </a:pPr>
            <a:r>
              <a:rPr sz="1800" spc="-10" dirty="0">
                <a:latin typeface="Verdana"/>
                <a:cs typeface="Verdana"/>
              </a:rPr>
              <a:t>Narrativa</a:t>
            </a:r>
            <a:endParaRPr sz="1800">
              <a:latin typeface="Verdana"/>
              <a:cs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42288" y="798563"/>
            <a:ext cx="6782561" cy="1076718"/>
          </a:xfrm>
          <a:prstGeom prst="rect">
            <a:avLst/>
          </a:prstGeom>
        </p:spPr>
      </p:pic>
      <p:sp>
        <p:nvSpPr>
          <p:cNvPr id="3" name="object 3"/>
          <p:cNvSpPr txBox="1"/>
          <p:nvPr/>
        </p:nvSpPr>
        <p:spPr>
          <a:xfrm>
            <a:off x="2047748" y="728217"/>
            <a:ext cx="5772150" cy="1068070"/>
          </a:xfrm>
          <a:prstGeom prst="rect">
            <a:avLst/>
          </a:prstGeom>
        </p:spPr>
        <p:txBody>
          <a:bodyPr vert="horz" wrap="square" lIns="0" tIns="74295" rIns="0" bIns="0" rtlCol="0">
            <a:spAutoFit/>
          </a:bodyPr>
          <a:lstStyle/>
          <a:p>
            <a:pPr marL="12700" marR="5080" indent="1037590">
              <a:lnSpc>
                <a:spcPts val="3890"/>
              </a:lnSpc>
              <a:spcBef>
                <a:spcPts val="585"/>
              </a:spcBef>
            </a:pPr>
            <a:r>
              <a:rPr sz="3600" b="1" spc="-10" dirty="0">
                <a:solidFill>
                  <a:srgbClr val="974707"/>
                </a:solidFill>
                <a:latin typeface="Calibri"/>
                <a:cs typeface="Calibri"/>
              </a:rPr>
              <a:t>CONSTRUCCIÓN</a:t>
            </a:r>
            <a:r>
              <a:rPr sz="3600" b="1" spc="-100" dirty="0">
                <a:solidFill>
                  <a:srgbClr val="974707"/>
                </a:solidFill>
                <a:latin typeface="Calibri"/>
                <a:cs typeface="Calibri"/>
              </a:rPr>
              <a:t> </a:t>
            </a:r>
            <a:r>
              <a:rPr sz="3600" b="1" spc="-25" dirty="0">
                <a:solidFill>
                  <a:srgbClr val="974707"/>
                </a:solidFill>
                <a:latin typeface="Calibri"/>
                <a:cs typeface="Calibri"/>
              </a:rPr>
              <a:t>DE </a:t>
            </a:r>
            <a:r>
              <a:rPr sz="3600" b="1" dirty="0">
                <a:solidFill>
                  <a:srgbClr val="974707"/>
                </a:solidFill>
                <a:latin typeface="Calibri"/>
                <a:cs typeface="Calibri"/>
              </a:rPr>
              <a:t>APRENDIZAJES</a:t>
            </a:r>
            <a:r>
              <a:rPr sz="3600" b="1" spc="-100" dirty="0">
                <a:solidFill>
                  <a:srgbClr val="974707"/>
                </a:solidFill>
                <a:latin typeface="Calibri"/>
                <a:cs typeface="Calibri"/>
              </a:rPr>
              <a:t> </a:t>
            </a:r>
            <a:r>
              <a:rPr sz="3600" b="1" spc="-55" dirty="0">
                <a:solidFill>
                  <a:srgbClr val="974707"/>
                </a:solidFill>
                <a:latin typeface="Calibri"/>
                <a:cs typeface="Calibri"/>
              </a:rPr>
              <a:t>MATEMÁTICOS</a:t>
            </a:r>
            <a:endParaRPr sz="3600">
              <a:latin typeface="Calibri"/>
              <a:cs typeface="Calibri"/>
            </a:endParaRPr>
          </a:p>
        </p:txBody>
      </p:sp>
      <p:pic>
        <p:nvPicPr>
          <p:cNvPr id="4" name="object 4"/>
          <p:cNvPicPr/>
          <p:nvPr/>
        </p:nvPicPr>
        <p:blipFill>
          <a:blip r:embed="rId3" cstate="print"/>
          <a:stretch>
            <a:fillRect/>
          </a:stretch>
        </p:blipFill>
        <p:spPr>
          <a:xfrm>
            <a:off x="0" y="0"/>
            <a:ext cx="806195" cy="6857996"/>
          </a:xfrm>
          <a:prstGeom prst="rect">
            <a:avLst/>
          </a:prstGeom>
        </p:spPr>
      </p:pic>
      <p:pic>
        <p:nvPicPr>
          <p:cNvPr id="5" name="object 5"/>
          <p:cNvPicPr/>
          <p:nvPr/>
        </p:nvPicPr>
        <p:blipFill>
          <a:blip r:embed="rId4" cstate="print"/>
          <a:stretch>
            <a:fillRect/>
          </a:stretch>
        </p:blipFill>
        <p:spPr>
          <a:xfrm>
            <a:off x="6425184" y="6095"/>
            <a:ext cx="2716530" cy="787145"/>
          </a:xfrm>
          <a:prstGeom prst="rect">
            <a:avLst/>
          </a:prstGeom>
        </p:spPr>
      </p:pic>
      <p:sp>
        <p:nvSpPr>
          <p:cNvPr id="6" name="object 6"/>
          <p:cNvSpPr txBox="1">
            <a:spLocks noGrp="1"/>
          </p:cNvSpPr>
          <p:nvPr>
            <p:ph type="title"/>
          </p:nvPr>
        </p:nvSpPr>
        <p:spPr>
          <a:prstGeom prst="rect">
            <a:avLst/>
          </a:prstGeom>
        </p:spPr>
        <p:txBody>
          <a:bodyPr vert="horz" wrap="square" lIns="0" tIns="12065" rIns="0" bIns="0" rtlCol="0">
            <a:spAutoFit/>
          </a:bodyPr>
          <a:lstStyle/>
          <a:p>
            <a:pPr marL="526415">
              <a:lnSpc>
                <a:spcPct val="100000"/>
              </a:lnSpc>
              <a:spcBef>
                <a:spcPts val="95"/>
              </a:spcBef>
            </a:pPr>
            <a:r>
              <a:rPr dirty="0"/>
              <a:t>CAPÍTULO</a:t>
            </a:r>
            <a:r>
              <a:rPr spc="-140" dirty="0"/>
              <a:t> </a:t>
            </a:r>
            <a:r>
              <a:rPr spc="-25" dirty="0"/>
              <a:t>II</a:t>
            </a:r>
          </a:p>
        </p:txBody>
      </p:sp>
      <p:grpSp>
        <p:nvGrpSpPr>
          <p:cNvPr id="7" name="object 7"/>
          <p:cNvGrpSpPr/>
          <p:nvPr/>
        </p:nvGrpSpPr>
        <p:grpSpPr>
          <a:xfrm>
            <a:off x="1508760" y="2215883"/>
            <a:ext cx="1957705" cy="568325"/>
            <a:chOff x="1508760" y="2215883"/>
            <a:chExt cx="1957705" cy="568325"/>
          </a:xfrm>
        </p:grpSpPr>
        <p:sp>
          <p:nvSpPr>
            <p:cNvPr id="8" name="object 8"/>
            <p:cNvSpPr/>
            <p:nvPr/>
          </p:nvSpPr>
          <p:spPr>
            <a:xfrm>
              <a:off x="1578102" y="2254758"/>
              <a:ext cx="1847214" cy="485140"/>
            </a:xfrm>
            <a:custGeom>
              <a:avLst/>
              <a:gdLst/>
              <a:ahLst/>
              <a:cxnLst/>
              <a:rect l="l" t="t" r="r" b="b"/>
              <a:pathLst>
                <a:path w="1847214" h="485139">
                  <a:moveTo>
                    <a:pt x="1847088" y="0"/>
                  </a:moveTo>
                  <a:lnTo>
                    <a:pt x="0" y="0"/>
                  </a:lnTo>
                  <a:lnTo>
                    <a:pt x="0" y="484632"/>
                  </a:lnTo>
                  <a:lnTo>
                    <a:pt x="1847088" y="484632"/>
                  </a:lnTo>
                  <a:lnTo>
                    <a:pt x="1847088" y="0"/>
                  </a:lnTo>
                  <a:close/>
                </a:path>
              </a:pathLst>
            </a:custGeom>
            <a:solidFill>
              <a:srgbClr val="FFFFFF"/>
            </a:solidFill>
          </p:spPr>
          <p:txBody>
            <a:bodyPr wrap="square" lIns="0" tIns="0" rIns="0" bIns="0" rtlCol="0"/>
            <a:lstStyle/>
            <a:p>
              <a:endParaRPr/>
            </a:p>
          </p:txBody>
        </p:sp>
        <p:pic>
          <p:nvPicPr>
            <p:cNvPr id="9" name="object 9"/>
            <p:cNvPicPr/>
            <p:nvPr/>
          </p:nvPicPr>
          <p:blipFill>
            <a:blip r:embed="rId5" cstate="print"/>
            <a:stretch>
              <a:fillRect/>
            </a:stretch>
          </p:blipFill>
          <p:spPr>
            <a:xfrm>
              <a:off x="1508760" y="2215883"/>
              <a:ext cx="1957577" cy="567702"/>
            </a:xfrm>
            <a:prstGeom prst="rect">
              <a:avLst/>
            </a:prstGeom>
          </p:spPr>
        </p:pic>
      </p:grpSp>
      <p:sp>
        <p:nvSpPr>
          <p:cNvPr id="10" name="object 10"/>
          <p:cNvSpPr txBox="1"/>
          <p:nvPr/>
        </p:nvSpPr>
        <p:spPr>
          <a:xfrm>
            <a:off x="1655826" y="2282444"/>
            <a:ext cx="1647189" cy="330835"/>
          </a:xfrm>
          <a:prstGeom prst="rect">
            <a:avLst/>
          </a:prstGeom>
        </p:spPr>
        <p:txBody>
          <a:bodyPr vert="horz" wrap="square" lIns="0" tIns="13335" rIns="0" bIns="0" rtlCol="0">
            <a:spAutoFit/>
          </a:bodyPr>
          <a:lstStyle/>
          <a:p>
            <a:pPr marL="12700">
              <a:lnSpc>
                <a:spcPct val="100000"/>
              </a:lnSpc>
              <a:spcBef>
                <a:spcPts val="105"/>
              </a:spcBef>
            </a:pPr>
            <a:r>
              <a:rPr sz="2000" b="1" spc="-135" dirty="0">
                <a:latin typeface="Tahoma"/>
                <a:cs typeface="Tahoma"/>
              </a:rPr>
              <a:t>APRENDIZAJE</a:t>
            </a:r>
            <a:endParaRPr sz="2000">
              <a:latin typeface="Tahoma"/>
              <a:cs typeface="Tahoma"/>
            </a:endParaRPr>
          </a:p>
        </p:txBody>
      </p:sp>
      <p:sp>
        <p:nvSpPr>
          <p:cNvPr id="11" name="object 11"/>
          <p:cNvSpPr txBox="1"/>
          <p:nvPr/>
        </p:nvSpPr>
        <p:spPr>
          <a:xfrm>
            <a:off x="1507997" y="3449573"/>
            <a:ext cx="1987550" cy="702945"/>
          </a:xfrm>
          <a:prstGeom prst="rect">
            <a:avLst/>
          </a:prstGeom>
          <a:solidFill>
            <a:srgbClr val="FFEFAE"/>
          </a:solidFill>
          <a:ln w="25907">
            <a:solidFill>
              <a:srgbClr val="000000"/>
            </a:solidFill>
          </a:ln>
        </p:spPr>
        <p:txBody>
          <a:bodyPr vert="horz" wrap="square" lIns="0" tIns="41910" rIns="0" bIns="0" rtlCol="0">
            <a:spAutoFit/>
          </a:bodyPr>
          <a:lstStyle/>
          <a:p>
            <a:pPr marL="90170" marR="85090">
              <a:lnSpc>
                <a:spcPct val="100000"/>
              </a:lnSpc>
              <a:spcBef>
                <a:spcPts val="330"/>
              </a:spcBef>
            </a:pPr>
            <a:r>
              <a:rPr sz="1800" dirty="0">
                <a:latin typeface="Verdana"/>
                <a:cs typeface="Verdana"/>
              </a:rPr>
              <a:t>Roberto</a:t>
            </a:r>
            <a:r>
              <a:rPr sz="1800" spc="135" dirty="0">
                <a:latin typeface="Verdana"/>
                <a:cs typeface="Verdana"/>
              </a:rPr>
              <a:t> </a:t>
            </a:r>
            <a:r>
              <a:rPr sz="1800" spc="75" dirty="0">
                <a:latin typeface="Verdana"/>
                <a:cs typeface="Verdana"/>
              </a:rPr>
              <a:t>Gagné </a:t>
            </a:r>
            <a:r>
              <a:rPr sz="1800" spc="-10" dirty="0">
                <a:latin typeface="Verdana"/>
                <a:cs typeface="Verdana"/>
              </a:rPr>
              <a:t>(1965)</a:t>
            </a:r>
            <a:endParaRPr sz="1800" dirty="0">
              <a:latin typeface="Verdana"/>
              <a:cs typeface="Verdana"/>
            </a:endParaRPr>
          </a:p>
        </p:txBody>
      </p:sp>
      <p:grpSp>
        <p:nvGrpSpPr>
          <p:cNvPr id="12" name="object 12"/>
          <p:cNvGrpSpPr/>
          <p:nvPr/>
        </p:nvGrpSpPr>
        <p:grpSpPr>
          <a:xfrm>
            <a:off x="1574291" y="5361432"/>
            <a:ext cx="2013585" cy="727075"/>
            <a:chOff x="1574291" y="5361432"/>
            <a:chExt cx="2013585" cy="727075"/>
          </a:xfrm>
        </p:grpSpPr>
        <p:sp>
          <p:nvSpPr>
            <p:cNvPr id="13" name="object 13"/>
            <p:cNvSpPr/>
            <p:nvPr/>
          </p:nvSpPr>
          <p:spPr>
            <a:xfrm>
              <a:off x="1587245" y="5374386"/>
              <a:ext cx="1987550" cy="701040"/>
            </a:xfrm>
            <a:custGeom>
              <a:avLst/>
              <a:gdLst/>
              <a:ahLst/>
              <a:cxnLst/>
              <a:rect l="l" t="t" r="r" b="b"/>
              <a:pathLst>
                <a:path w="1987550" h="701039">
                  <a:moveTo>
                    <a:pt x="1987295" y="0"/>
                  </a:moveTo>
                  <a:lnTo>
                    <a:pt x="0" y="0"/>
                  </a:lnTo>
                  <a:lnTo>
                    <a:pt x="0" y="701040"/>
                  </a:lnTo>
                  <a:lnTo>
                    <a:pt x="1987295" y="701040"/>
                  </a:lnTo>
                  <a:lnTo>
                    <a:pt x="1987295" y="0"/>
                  </a:lnTo>
                  <a:close/>
                </a:path>
              </a:pathLst>
            </a:custGeom>
            <a:solidFill>
              <a:srgbClr val="E4FF9B"/>
            </a:solidFill>
          </p:spPr>
          <p:txBody>
            <a:bodyPr wrap="square" lIns="0" tIns="0" rIns="0" bIns="0" rtlCol="0"/>
            <a:lstStyle/>
            <a:p>
              <a:endParaRPr/>
            </a:p>
          </p:txBody>
        </p:sp>
        <p:sp>
          <p:nvSpPr>
            <p:cNvPr id="14" name="object 14"/>
            <p:cNvSpPr/>
            <p:nvPr/>
          </p:nvSpPr>
          <p:spPr>
            <a:xfrm>
              <a:off x="1587245" y="5374386"/>
              <a:ext cx="1987550" cy="701040"/>
            </a:xfrm>
            <a:custGeom>
              <a:avLst/>
              <a:gdLst/>
              <a:ahLst/>
              <a:cxnLst/>
              <a:rect l="l" t="t" r="r" b="b"/>
              <a:pathLst>
                <a:path w="1987550" h="701039">
                  <a:moveTo>
                    <a:pt x="0" y="701040"/>
                  </a:moveTo>
                  <a:lnTo>
                    <a:pt x="1987295" y="701040"/>
                  </a:lnTo>
                  <a:lnTo>
                    <a:pt x="1987295" y="0"/>
                  </a:lnTo>
                  <a:lnTo>
                    <a:pt x="0" y="0"/>
                  </a:lnTo>
                  <a:lnTo>
                    <a:pt x="0" y="701040"/>
                  </a:lnTo>
                  <a:close/>
                </a:path>
              </a:pathLst>
            </a:custGeom>
            <a:ln w="25907">
              <a:solidFill>
                <a:srgbClr val="000000"/>
              </a:solidFill>
            </a:ln>
          </p:spPr>
          <p:txBody>
            <a:bodyPr wrap="square" lIns="0" tIns="0" rIns="0" bIns="0" rtlCol="0"/>
            <a:lstStyle/>
            <a:p>
              <a:endParaRPr/>
            </a:p>
          </p:txBody>
        </p:sp>
      </p:grpSp>
      <p:sp>
        <p:nvSpPr>
          <p:cNvPr id="15" name="object 15"/>
          <p:cNvSpPr txBox="1"/>
          <p:nvPr/>
        </p:nvSpPr>
        <p:spPr>
          <a:xfrm>
            <a:off x="2671826" y="5402986"/>
            <a:ext cx="822325" cy="299720"/>
          </a:xfrm>
          <a:prstGeom prst="rect">
            <a:avLst/>
          </a:prstGeom>
        </p:spPr>
        <p:txBody>
          <a:bodyPr vert="horz" wrap="square" lIns="0" tIns="12700" rIns="0" bIns="0" rtlCol="0">
            <a:spAutoFit/>
          </a:bodyPr>
          <a:lstStyle/>
          <a:p>
            <a:pPr>
              <a:lnSpc>
                <a:spcPct val="100000"/>
              </a:lnSpc>
              <a:spcBef>
                <a:spcPts val="100"/>
              </a:spcBef>
            </a:pPr>
            <a:r>
              <a:rPr sz="1800" spc="-10" dirty="0">
                <a:latin typeface="Verdana"/>
                <a:cs typeface="Verdana"/>
              </a:rPr>
              <a:t>Gómez</a:t>
            </a:r>
            <a:endParaRPr sz="1800" dirty="0">
              <a:latin typeface="Verdana"/>
              <a:cs typeface="Verdana"/>
            </a:endParaRPr>
          </a:p>
        </p:txBody>
      </p:sp>
      <p:sp>
        <p:nvSpPr>
          <p:cNvPr id="16" name="object 16"/>
          <p:cNvSpPr txBox="1"/>
          <p:nvPr/>
        </p:nvSpPr>
        <p:spPr>
          <a:xfrm>
            <a:off x="1677923" y="5402986"/>
            <a:ext cx="684530" cy="574040"/>
          </a:xfrm>
          <a:prstGeom prst="rect">
            <a:avLst/>
          </a:prstGeom>
        </p:spPr>
        <p:txBody>
          <a:bodyPr vert="horz" wrap="square" lIns="0" tIns="12700" rIns="0" bIns="0" rtlCol="0">
            <a:spAutoFit/>
          </a:bodyPr>
          <a:lstStyle/>
          <a:p>
            <a:pPr marR="5080">
              <a:lnSpc>
                <a:spcPct val="100000"/>
              </a:lnSpc>
              <a:spcBef>
                <a:spcPts val="100"/>
              </a:spcBef>
            </a:pPr>
            <a:r>
              <a:rPr sz="1800" spc="-10" dirty="0">
                <a:latin typeface="Verdana"/>
                <a:cs typeface="Verdana"/>
              </a:rPr>
              <a:t>Pérez </a:t>
            </a:r>
            <a:r>
              <a:rPr sz="1800" spc="-170" dirty="0">
                <a:latin typeface="Verdana"/>
                <a:cs typeface="Verdana"/>
              </a:rPr>
              <a:t>(1988)</a:t>
            </a:r>
            <a:endParaRPr sz="1800" dirty="0">
              <a:latin typeface="Verdana"/>
              <a:cs typeface="Verdana"/>
            </a:endParaRPr>
          </a:p>
        </p:txBody>
      </p:sp>
      <p:grpSp>
        <p:nvGrpSpPr>
          <p:cNvPr id="17" name="object 17"/>
          <p:cNvGrpSpPr/>
          <p:nvPr/>
        </p:nvGrpSpPr>
        <p:grpSpPr>
          <a:xfrm>
            <a:off x="4128515" y="3066288"/>
            <a:ext cx="4706620" cy="1402080"/>
            <a:chOff x="4128515" y="3066288"/>
            <a:chExt cx="4706620" cy="1402080"/>
          </a:xfrm>
        </p:grpSpPr>
        <p:sp>
          <p:nvSpPr>
            <p:cNvPr id="18" name="object 18"/>
            <p:cNvSpPr/>
            <p:nvPr/>
          </p:nvSpPr>
          <p:spPr>
            <a:xfrm>
              <a:off x="4141469" y="3079242"/>
              <a:ext cx="4680585" cy="1376680"/>
            </a:xfrm>
            <a:custGeom>
              <a:avLst/>
              <a:gdLst/>
              <a:ahLst/>
              <a:cxnLst/>
              <a:rect l="l" t="t" r="r" b="b"/>
              <a:pathLst>
                <a:path w="4680584" h="1376679">
                  <a:moveTo>
                    <a:pt x="4680204" y="0"/>
                  </a:moveTo>
                  <a:lnTo>
                    <a:pt x="0" y="0"/>
                  </a:lnTo>
                  <a:lnTo>
                    <a:pt x="0" y="1376172"/>
                  </a:lnTo>
                  <a:lnTo>
                    <a:pt x="4680204" y="1376172"/>
                  </a:lnTo>
                  <a:lnTo>
                    <a:pt x="4680204" y="0"/>
                  </a:lnTo>
                  <a:close/>
                </a:path>
              </a:pathLst>
            </a:custGeom>
            <a:solidFill>
              <a:srgbClr val="FFEFAE"/>
            </a:solidFill>
          </p:spPr>
          <p:txBody>
            <a:bodyPr wrap="square" lIns="0" tIns="0" rIns="0" bIns="0" rtlCol="0"/>
            <a:lstStyle/>
            <a:p>
              <a:endParaRPr/>
            </a:p>
          </p:txBody>
        </p:sp>
        <p:sp>
          <p:nvSpPr>
            <p:cNvPr id="19" name="object 19"/>
            <p:cNvSpPr/>
            <p:nvPr/>
          </p:nvSpPr>
          <p:spPr>
            <a:xfrm>
              <a:off x="4141469" y="3079242"/>
              <a:ext cx="4680585" cy="1376680"/>
            </a:xfrm>
            <a:custGeom>
              <a:avLst/>
              <a:gdLst/>
              <a:ahLst/>
              <a:cxnLst/>
              <a:rect l="l" t="t" r="r" b="b"/>
              <a:pathLst>
                <a:path w="4680584" h="1376679">
                  <a:moveTo>
                    <a:pt x="0" y="1376172"/>
                  </a:moveTo>
                  <a:lnTo>
                    <a:pt x="4680204" y="1376172"/>
                  </a:lnTo>
                  <a:lnTo>
                    <a:pt x="4680204" y="0"/>
                  </a:lnTo>
                  <a:lnTo>
                    <a:pt x="0" y="0"/>
                  </a:lnTo>
                  <a:lnTo>
                    <a:pt x="0" y="1376172"/>
                  </a:lnTo>
                  <a:close/>
                </a:path>
              </a:pathLst>
            </a:custGeom>
            <a:ln w="25908">
              <a:solidFill>
                <a:srgbClr val="000000"/>
              </a:solidFill>
            </a:ln>
          </p:spPr>
          <p:txBody>
            <a:bodyPr wrap="square" lIns="0" tIns="0" rIns="0" bIns="0" rtlCol="0"/>
            <a:lstStyle/>
            <a:p>
              <a:endParaRPr/>
            </a:p>
          </p:txBody>
        </p:sp>
      </p:grpSp>
      <p:sp>
        <p:nvSpPr>
          <p:cNvPr id="20" name="object 20"/>
          <p:cNvSpPr txBox="1"/>
          <p:nvPr/>
        </p:nvSpPr>
        <p:spPr>
          <a:xfrm>
            <a:off x="4232147" y="3107563"/>
            <a:ext cx="4511040" cy="1122680"/>
          </a:xfrm>
          <a:prstGeom prst="rect">
            <a:avLst/>
          </a:prstGeom>
        </p:spPr>
        <p:txBody>
          <a:bodyPr vert="horz" wrap="square" lIns="0" tIns="12700" rIns="0" bIns="0" rtlCol="0">
            <a:spAutoFit/>
          </a:bodyPr>
          <a:lstStyle/>
          <a:p>
            <a:pPr marR="5080" algn="just">
              <a:lnSpc>
                <a:spcPct val="100000"/>
              </a:lnSpc>
              <a:spcBef>
                <a:spcPts val="100"/>
              </a:spcBef>
            </a:pPr>
            <a:r>
              <a:rPr sz="1800" spc="-110" dirty="0">
                <a:latin typeface="Verdana"/>
                <a:cs typeface="Verdana"/>
              </a:rPr>
              <a:t>Un</a:t>
            </a:r>
            <a:r>
              <a:rPr sz="1800" spc="1725" dirty="0">
                <a:latin typeface="Verdana"/>
                <a:cs typeface="Verdana"/>
              </a:rPr>
              <a:t> </a:t>
            </a:r>
            <a:r>
              <a:rPr sz="1800" spc="50" dirty="0">
                <a:latin typeface="Verdana"/>
                <a:cs typeface="Verdana"/>
              </a:rPr>
              <a:t>cambio</a:t>
            </a:r>
            <a:r>
              <a:rPr sz="1800" spc="1705" dirty="0">
                <a:latin typeface="Verdana"/>
                <a:cs typeface="Verdana"/>
              </a:rPr>
              <a:t> </a:t>
            </a:r>
            <a:r>
              <a:rPr sz="1800" spc="20" dirty="0">
                <a:latin typeface="Verdana"/>
                <a:cs typeface="Verdana"/>
              </a:rPr>
              <a:t>en</a:t>
            </a:r>
            <a:r>
              <a:rPr sz="1800" spc="1710" dirty="0">
                <a:latin typeface="Verdana"/>
                <a:cs typeface="Verdana"/>
              </a:rPr>
              <a:t> </a:t>
            </a:r>
            <a:r>
              <a:rPr sz="1800" spc="10" dirty="0">
                <a:latin typeface="Verdana"/>
                <a:cs typeface="Verdana"/>
              </a:rPr>
              <a:t>l</a:t>
            </a:r>
            <a:r>
              <a:rPr sz="1800" dirty="0">
                <a:latin typeface="Verdana"/>
                <a:cs typeface="Verdana"/>
              </a:rPr>
              <a:t>a</a:t>
            </a:r>
            <a:r>
              <a:rPr sz="1800" spc="1710" dirty="0">
                <a:latin typeface="Verdana"/>
                <a:cs typeface="Verdana"/>
              </a:rPr>
              <a:t> </a:t>
            </a:r>
            <a:r>
              <a:rPr sz="1800" spc="-35" dirty="0">
                <a:latin typeface="Verdana"/>
                <a:cs typeface="Verdana"/>
              </a:rPr>
              <a:t>disposición</a:t>
            </a:r>
            <a:r>
              <a:rPr sz="1800" spc="1714" dirty="0">
                <a:latin typeface="Verdana"/>
                <a:cs typeface="Verdana"/>
              </a:rPr>
              <a:t> </a:t>
            </a:r>
            <a:r>
              <a:rPr sz="1800" spc="10" dirty="0">
                <a:latin typeface="Verdana"/>
                <a:cs typeface="Verdana"/>
              </a:rPr>
              <a:t>o</a:t>
            </a:r>
            <a:r>
              <a:rPr sz="1800" spc="50" dirty="0">
                <a:latin typeface="Verdana"/>
                <a:cs typeface="Verdana"/>
              </a:rPr>
              <a:t> </a:t>
            </a:r>
            <a:r>
              <a:rPr sz="1800" spc="110" dirty="0">
                <a:latin typeface="Verdana"/>
                <a:cs typeface="Verdana"/>
              </a:rPr>
              <a:t>capacidad</a:t>
            </a:r>
            <a:r>
              <a:rPr sz="1800" spc="55" dirty="0">
                <a:latin typeface="Verdana"/>
                <a:cs typeface="Verdana"/>
              </a:rPr>
              <a:t> </a:t>
            </a:r>
            <a:r>
              <a:rPr sz="1800" spc="90" dirty="0">
                <a:latin typeface="Verdana"/>
                <a:cs typeface="Verdana"/>
              </a:rPr>
              <a:t>de</a:t>
            </a:r>
            <a:r>
              <a:rPr sz="1800" spc="45" dirty="0">
                <a:latin typeface="Verdana"/>
                <a:cs typeface="Verdana"/>
              </a:rPr>
              <a:t> </a:t>
            </a:r>
            <a:r>
              <a:rPr sz="1800" spc="-80" dirty="0">
                <a:latin typeface="Verdana"/>
                <a:cs typeface="Verdana"/>
              </a:rPr>
              <a:t>las</a:t>
            </a:r>
            <a:r>
              <a:rPr sz="1800" spc="45" dirty="0">
                <a:latin typeface="Verdana"/>
                <a:cs typeface="Verdana"/>
              </a:rPr>
              <a:t> </a:t>
            </a:r>
            <a:r>
              <a:rPr sz="1800" spc="-50" dirty="0">
                <a:latin typeface="Verdana"/>
                <a:cs typeface="Verdana"/>
              </a:rPr>
              <a:t>personas</a:t>
            </a:r>
            <a:r>
              <a:rPr sz="1800" spc="50" dirty="0">
                <a:latin typeface="Verdana"/>
                <a:cs typeface="Verdana"/>
              </a:rPr>
              <a:t> </a:t>
            </a:r>
            <a:r>
              <a:rPr sz="1800" spc="40" dirty="0">
                <a:latin typeface="Verdana"/>
                <a:cs typeface="Verdana"/>
              </a:rPr>
              <a:t>que</a:t>
            </a:r>
            <a:r>
              <a:rPr sz="1800" spc="45" dirty="0">
                <a:latin typeface="Verdana"/>
                <a:cs typeface="Verdana"/>
              </a:rPr>
              <a:t> </a:t>
            </a:r>
            <a:r>
              <a:rPr sz="1800" spc="60" dirty="0">
                <a:latin typeface="Verdana"/>
                <a:cs typeface="Verdana"/>
              </a:rPr>
              <a:t>puede</a:t>
            </a:r>
            <a:r>
              <a:rPr sz="1800" spc="50" dirty="0">
                <a:latin typeface="Verdana"/>
                <a:cs typeface="Verdana"/>
              </a:rPr>
              <a:t> </a:t>
            </a:r>
            <a:r>
              <a:rPr sz="1800" spc="-60" dirty="0">
                <a:latin typeface="Verdana"/>
                <a:cs typeface="Verdana"/>
              </a:rPr>
              <a:t>retenerse</a:t>
            </a:r>
            <a:r>
              <a:rPr sz="1800" spc="-95" dirty="0">
                <a:latin typeface="Verdana"/>
                <a:cs typeface="Verdana"/>
              </a:rPr>
              <a:t> </a:t>
            </a:r>
            <a:r>
              <a:rPr sz="1800" spc="-110" dirty="0">
                <a:latin typeface="Verdana"/>
                <a:cs typeface="Verdana"/>
              </a:rPr>
              <a:t>y</a:t>
            </a:r>
            <a:r>
              <a:rPr sz="1800" spc="-100" dirty="0">
                <a:latin typeface="Verdana"/>
                <a:cs typeface="Verdana"/>
              </a:rPr>
              <a:t> </a:t>
            </a:r>
            <a:r>
              <a:rPr sz="1800" spc="20" dirty="0">
                <a:latin typeface="Verdana"/>
                <a:cs typeface="Verdana"/>
              </a:rPr>
              <a:t>no</a:t>
            </a:r>
            <a:r>
              <a:rPr sz="1800" spc="-100" dirty="0">
                <a:latin typeface="Verdana"/>
                <a:cs typeface="Verdana"/>
              </a:rPr>
              <a:t> </a:t>
            </a:r>
            <a:r>
              <a:rPr sz="1800" spc="-90" dirty="0">
                <a:latin typeface="Verdana"/>
                <a:cs typeface="Verdana"/>
              </a:rPr>
              <a:t>es</a:t>
            </a:r>
            <a:r>
              <a:rPr sz="1800" spc="-95" dirty="0">
                <a:latin typeface="Verdana"/>
                <a:cs typeface="Verdana"/>
              </a:rPr>
              <a:t> </a:t>
            </a:r>
            <a:r>
              <a:rPr sz="1800" spc="-40" dirty="0">
                <a:latin typeface="Verdana"/>
                <a:cs typeface="Verdana"/>
              </a:rPr>
              <a:t>atribuible</a:t>
            </a:r>
            <a:r>
              <a:rPr sz="1800" spc="-90" dirty="0">
                <a:latin typeface="Verdana"/>
                <a:cs typeface="Verdana"/>
              </a:rPr>
              <a:t> </a:t>
            </a:r>
            <a:r>
              <a:rPr sz="1800" spc="-45" dirty="0">
                <a:latin typeface="Verdana"/>
                <a:cs typeface="Verdana"/>
              </a:rPr>
              <a:t>simplemente</a:t>
            </a:r>
            <a:r>
              <a:rPr sz="1800" spc="-10" dirty="0">
                <a:latin typeface="Verdana"/>
                <a:cs typeface="Verdana"/>
              </a:rPr>
              <a:t> a</a:t>
            </a:r>
            <a:r>
              <a:rPr sz="1800" dirty="0">
                <a:latin typeface="Verdana"/>
                <a:cs typeface="Verdana"/>
              </a:rPr>
              <a:t>l</a:t>
            </a:r>
            <a:r>
              <a:rPr sz="1800" spc="-130" dirty="0">
                <a:latin typeface="Verdana"/>
                <a:cs typeface="Verdana"/>
              </a:rPr>
              <a:t> </a:t>
            </a:r>
            <a:r>
              <a:rPr sz="1800" spc="10" dirty="0">
                <a:latin typeface="Verdana"/>
                <a:cs typeface="Verdana"/>
              </a:rPr>
              <a:t>proceso</a:t>
            </a:r>
            <a:r>
              <a:rPr sz="1800" spc="-135" dirty="0">
                <a:latin typeface="Verdana"/>
                <a:cs typeface="Verdana"/>
              </a:rPr>
              <a:t> </a:t>
            </a:r>
            <a:r>
              <a:rPr sz="1800" spc="95" dirty="0">
                <a:latin typeface="Verdana"/>
                <a:cs typeface="Verdana"/>
              </a:rPr>
              <a:t>de</a:t>
            </a:r>
            <a:r>
              <a:rPr sz="1800" spc="-125" dirty="0">
                <a:latin typeface="Verdana"/>
                <a:cs typeface="Verdana"/>
              </a:rPr>
              <a:t> </a:t>
            </a:r>
            <a:r>
              <a:rPr sz="1800" spc="-5" dirty="0">
                <a:latin typeface="Verdana"/>
                <a:cs typeface="Verdana"/>
              </a:rPr>
              <a:t>crecimiento</a:t>
            </a:r>
            <a:endParaRPr sz="1800" dirty="0">
              <a:latin typeface="Verdana"/>
              <a:cs typeface="Verdana"/>
            </a:endParaRPr>
          </a:p>
        </p:txBody>
      </p:sp>
      <p:sp>
        <p:nvSpPr>
          <p:cNvPr id="21" name="object 21"/>
          <p:cNvSpPr txBox="1"/>
          <p:nvPr/>
        </p:nvSpPr>
        <p:spPr>
          <a:xfrm>
            <a:off x="4141469" y="5257800"/>
            <a:ext cx="4680585" cy="1149033"/>
          </a:xfrm>
          <a:prstGeom prst="rect">
            <a:avLst/>
          </a:prstGeom>
          <a:solidFill>
            <a:srgbClr val="E4FF9B"/>
          </a:solidFill>
          <a:ln w="25907">
            <a:solidFill>
              <a:srgbClr val="000000"/>
            </a:solidFill>
          </a:ln>
        </p:spPr>
        <p:txBody>
          <a:bodyPr vert="horz" wrap="square" lIns="0" tIns="40640" rIns="0" bIns="0" rtlCol="0">
            <a:spAutoFit/>
          </a:bodyPr>
          <a:lstStyle/>
          <a:p>
            <a:pPr marL="90170" marR="83185" algn="just">
              <a:lnSpc>
                <a:spcPct val="100000"/>
              </a:lnSpc>
              <a:spcBef>
                <a:spcPts val="320"/>
              </a:spcBef>
            </a:pPr>
            <a:r>
              <a:rPr sz="1800" spc="-114" dirty="0">
                <a:latin typeface="Verdana"/>
                <a:cs typeface="Verdana"/>
              </a:rPr>
              <a:t>Los</a:t>
            </a:r>
            <a:r>
              <a:rPr sz="1800" spc="434" dirty="0">
                <a:latin typeface="Verdana"/>
                <a:cs typeface="Verdana"/>
              </a:rPr>
              <a:t> </a:t>
            </a:r>
            <a:r>
              <a:rPr sz="1800" spc="-20" dirty="0" err="1">
                <a:latin typeface="Verdana"/>
                <a:cs typeface="Verdana"/>
              </a:rPr>
              <a:t>procesos</a:t>
            </a:r>
            <a:r>
              <a:rPr sz="1800" spc="445" dirty="0">
                <a:latin typeface="Verdana"/>
                <a:cs typeface="Verdana"/>
              </a:rPr>
              <a:t> </a:t>
            </a:r>
            <a:r>
              <a:rPr sz="1800" spc="-90" dirty="0" err="1">
                <a:latin typeface="Verdana"/>
                <a:cs typeface="Verdana"/>
              </a:rPr>
              <a:t>subjetivos</a:t>
            </a:r>
            <a:r>
              <a:rPr sz="1800" spc="434" dirty="0">
                <a:latin typeface="Verdana"/>
                <a:cs typeface="Verdana"/>
              </a:rPr>
              <a:t> </a:t>
            </a:r>
            <a:r>
              <a:rPr sz="1800" spc="90" dirty="0">
                <a:latin typeface="Verdana"/>
                <a:cs typeface="Verdana"/>
              </a:rPr>
              <a:t>de</a:t>
            </a:r>
            <a:r>
              <a:rPr sz="1800" spc="430" dirty="0">
                <a:latin typeface="Verdana"/>
                <a:cs typeface="Verdana"/>
              </a:rPr>
              <a:t> </a:t>
            </a:r>
            <a:r>
              <a:rPr sz="1800" spc="45" dirty="0">
                <a:latin typeface="Verdana"/>
                <a:cs typeface="Verdana"/>
              </a:rPr>
              <a:t>captación,</a:t>
            </a:r>
            <a:r>
              <a:rPr sz="1800" spc="-155" dirty="0">
                <a:latin typeface="Verdana"/>
                <a:cs typeface="Verdana"/>
              </a:rPr>
              <a:t> </a:t>
            </a:r>
            <a:r>
              <a:rPr sz="1800" spc="-5" dirty="0">
                <a:latin typeface="Verdana"/>
                <a:cs typeface="Verdana"/>
              </a:rPr>
              <a:t>incorporación,</a:t>
            </a:r>
            <a:r>
              <a:rPr sz="1800" spc="-80" dirty="0">
                <a:latin typeface="Verdana"/>
                <a:cs typeface="Verdana"/>
              </a:rPr>
              <a:t> </a:t>
            </a:r>
            <a:r>
              <a:rPr sz="1800" spc="-10" dirty="0" err="1">
                <a:latin typeface="Verdana"/>
                <a:cs typeface="Verdana"/>
              </a:rPr>
              <a:t>retención</a:t>
            </a:r>
            <a:r>
              <a:rPr sz="1800" spc="-70" dirty="0">
                <a:latin typeface="Verdana"/>
                <a:cs typeface="Verdana"/>
              </a:rPr>
              <a:t> </a:t>
            </a:r>
            <a:r>
              <a:rPr sz="1800" spc="-110" dirty="0">
                <a:latin typeface="Verdana"/>
                <a:cs typeface="Verdana"/>
              </a:rPr>
              <a:t>y</a:t>
            </a:r>
            <a:r>
              <a:rPr sz="1800" spc="-85" dirty="0">
                <a:latin typeface="Verdana"/>
                <a:cs typeface="Verdana"/>
              </a:rPr>
              <a:t> </a:t>
            </a:r>
            <a:r>
              <a:rPr sz="1800" spc="-45" dirty="0">
                <a:latin typeface="Verdana"/>
                <a:cs typeface="Verdana"/>
              </a:rPr>
              <a:t>utilización</a:t>
            </a:r>
            <a:r>
              <a:rPr sz="1800" spc="-75" dirty="0">
                <a:latin typeface="Verdana"/>
                <a:cs typeface="Verdana"/>
              </a:rPr>
              <a:t> </a:t>
            </a:r>
            <a:r>
              <a:rPr sz="1800" spc="95" dirty="0">
                <a:latin typeface="Verdana"/>
                <a:cs typeface="Verdana"/>
              </a:rPr>
              <a:t>de</a:t>
            </a:r>
            <a:r>
              <a:rPr sz="1800" spc="55" dirty="0">
                <a:latin typeface="Verdana"/>
                <a:cs typeface="Verdana"/>
              </a:rPr>
              <a:t> </a:t>
            </a:r>
            <a:r>
              <a:rPr sz="1800" spc="45" dirty="0">
                <a:latin typeface="Verdana"/>
                <a:cs typeface="Verdana"/>
              </a:rPr>
              <a:t>toda</a:t>
            </a:r>
            <a:r>
              <a:rPr sz="1800" spc="685" dirty="0">
                <a:latin typeface="Verdana"/>
                <a:cs typeface="Verdana"/>
              </a:rPr>
              <a:t> </a:t>
            </a:r>
            <a:r>
              <a:rPr sz="1800" spc="10" dirty="0">
                <a:latin typeface="Verdana"/>
                <a:cs typeface="Verdana"/>
              </a:rPr>
              <a:t>l</a:t>
            </a:r>
            <a:r>
              <a:rPr sz="1800" dirty="0">
                <a:latin typeface="Verdana"/>
                <a:cs typeface="Verdana"/>
              </a:rPr>
              <a:t>a</a:t>
            </a:r>
            <a:r>
              <a:rPr sz="1800" spc="670" dirty="0">
                <a:latin typeface="Verdana"/>
                <a:cs typeface="Verdana"/>
              </a:rPr>
              <a:t> </a:t>
            </a:r>
            <a:r>
              <a:rPr sz="1800" spc="-20" dirty="0">
                <a:latin typeface="Verdana"/>
                <a:cs typeface="Verdana"/>
              </a:rPr>
              <a:t>información</a:t>
            </a:r>
            <a:r>
              <a:rPr sz="1800" spc="670" dirty="0">
                <a:latin typeface="Verdana"/>
                <a:cs typeface="Verdana"/>
              </a:rPr>
              <a:t> </a:t>
            </a:r>
            <a:r>
              <a:rPr sz="1800" spc="40" dirty="0">
                <a:latin typeface="Verdana"/>
                <a:cs typeface="Verdana"/>
              </a:rPr>
              <a:t>que</a:t>
            </a:r>
            <a:r>
              <a:rPr sz="1800" spc="685" dirty="0">
                <a:latin typeface="Verdana"/>
                <a:cs typeface="Verdana"/>
              </a:rPr>
              <a:t> </a:t>
            </a:r>
            <a:r>
              <a:rPr sz="1800" spc="20" dirty="0">
                <a:latin typeface="Verdana"/>
                <a:cs typeface="Verdana"/>
              </a:rPr>
              <a:t>recibe</a:t>
            </a:r>
            <a:r>
              <a:rPr sz="1800" spc="680" dirty="0">
                <a:latin typeface="Verdana"/>
                <a:cs typeface="Verdana"/>
              </a:rPr>
              <a:t> </a:t>
            </a:r>
            <a:r>
              <a:rPr sz="1800" spc="15" dirty="0">
                <a:latin typeface="Verdana"/>
                <a:cs typeface="Verdana"/>
              </a:rPr>
              <a:t>una</a:t>
            </a:r>
            <a:r>
              <a:rPr sz="1800" spc="85" dirty="0">
                <a:latin typeface="Verdana"/>
                <a:cs typeface="Verdana"/>
              </a:rPr>
              <a:t> </a:t>
            </a:r>
            <a:r>
              <a:rPr sz="1800" spc="-25" dirty="0">
                <a:latin typeface="Verdana"/>
                <a:cs typeface="Verdana"/>
              </a:rPr>
              <a:t>persona</a:t>
            </a:r>
            <a:r>
              <a:rPr lang="es-EC" sz="1800" spc="-25" dirty="0">
                <a:latin typeface="Verdana"/>
                <a:cs typeface="Verdana"/>
              </a:rPr>
              <a:t>.</a:t>
            </a:r>
            <a:endParaRPr sz="1800" dirty="0">
              <a:latin typeface="Verdana"/>
              <a:cs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Conector recto 26">
            <a:extLst>
              <a:ext uri="{FF2B5EF4-FFF2-40B4-BE49-F238E27FC236}">
                <a16:creationId xmlns:a16="http://schemas.microsoft.com/office/drawing/2014/main" id="{E75E3DD7-14DB-4024-84B7-7EE2CEFDF55B}"/>
              </a:ext>
            </a:extLst>
          </p:cNvPr>
          <p:cNvCxnSpPr/>
          <p:nvPr/>
        </p:nvCxnSpPr>
        <p:spPr>
          <a:xfrm>
            <a:off x="4724400" y="1676400"/>
            <a:ext cx="0" cy="355134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object 2"/>
          <p:cNvPicPr/>
          <p:nvPr/>
        </p:nvPicPr>
        <p:blipFill>
          <a:blip r:embed="rId2" cstate="print"/>
          <a:stretch>
            <a:fillRect/>
          </a:stretch>
        </p:blipFill>
        <p:spPr>
          <a:xfrm>
            <a:off x="1542288" y="798563"/>
            <a:ext cx="6782561" cy="1076718"/>
          </a:xfrm>
          <a:prstGeom prst="rect">
            <a:avLst/>
          </a:prstGeom>
        </p:spPr>
      </p:pic>
      <p:sp>
        <p:nvSpPr>
          <p:cNvPr id="3" name="object 3"/>
          <p:cNvSpPr txBox="1"/>
          <p:nvPr/>
        </p:nvSpPr>
        <p:spPr>
          <a:xfrm>
            <a:off x="2323592" y="728217"/>
            <a:ext cx="5219700" cy="1068070"/>
          </a:xfrm>
          <a:prstGeom prst="rect">
            <a:avLst/>
          </a:prstGeom>
        </p:spPr>
        <p:txBody>
          <a:bodyPr vert="horz" wrap="square" lIns="0" tIns="74295" rIns="0" bIns="0" rtlCol="0">
            <a:spAutoFit/>
          </a:bodyPr>
          <a:lstStyle/>
          <a:p>
            <a:pPr marL="1483360" marR="5080" indent="-1471295">
              <a:lnSpc>
                <a:spcPts val="3890"/>
              </a:lnSpc>
              <a:spcBef>
                <a:spcPts val="585"/>
              </a:spcBef>
            </a:pPr>
            <a:r>
              <a:rPr sz="3600" b="1" dirty="0">
                <a:solidFill>
                  <a:srgbClr val="974707"/>
                </a:solidFill>
                <a:latin typeface="Calibri"/>
                <a:cs typeface="Calibri"/>
              </a:rPr>
              <a:t>El</a:t>
            </a:r>
            <a:r>
              <a:rPr sz="3600" b="1" spc="-65" dirty="0">
                <a:solidFill>
                  <a:srgbClr val="974707"/>
                </a:solidFill>
                <a:latin typeface="Calibri"/>
                <a:cs typeface="Calibri"/>
              </a:rPr>
              <a:t> </a:t>
            </a:r>
            <a:r>
              <a:rPr sz="3600" b="1" spc="-10" dirty="0">
                <a:solidFill>
                  <a:srgbClr val="974707"/>
                </a:solidFill>
                <a:latin typeface="Calibri"/>
                <a:cs typeface="Calibri"/>
              </a:rPr>
              <a:t>aprendizaje</a:t>
            </a:r>
            <a:r>
              <a:rPr sz="3600" b="1" spc="-55" dirty="0">
                <a:solidFill>
                  <a:srgbClr val="974707"/>
                </a:solidFill>
                <a:latin typeface="Calibri"/>
                <a:cs typeface="Calibri"/>
              </a:rPr>
              <a:t> </a:t>
            </a:r>
            <a:r>
              <a:rPr sz="3600" b="1" dirty="0">
                <a:solidFill>
                  <a:srgbClr val="974707"/>
                </a:solidFill>
                <a:latin typeface="Calibri"/>
                <a:cs typeface="Calibri"/>
              </a:rPr>
              <a:t>en</a:t>
            </a:r>
            <a:r>
              <a:rPr sz="3600" b="1" spc="-35" dirty="0">
                <a:solidFill>
                  <a:srgbClr val="974707"/>
                </a:solidFill>
                <a:latin typeface="Calibri"/>
                <a:cs typeface="Calibri"/>
              </a:rPr>
              <a:t> </a:t>
            </a:r>
            <a:r>
              <a:rPr sz="3600" b="1" dirty="0">
                <a:solidFill>
                  <a:srgbClr val="974707"/>
                </a:solidFill>
                <a:latin typeface="Calibri"/>
                <a:cs typeface="Calibri"/>
              </a:rPr>
              <a:t>el</a:t>
            </a:r>
            <a:r>
              <a:rPr sz="3600" b="1" spc="-50" dirty="0">
                <a:solidFill>
                  <a:srgbClr val="974707"/>
                </a:solidFill>
                <a:latin typeface="Calibri"/>
                <a:cs typeface="Calibri"/>
              </a:rPr>
              <a:t> </a:t>
            </a:r>
            <a:r>
              <a:rPr sz="3600" b="1" dirty="0">
                <a:solidFill>
                  <a:srgbClr val="974707"/>
                </a:solidFill>
                <a:latin typeface="Calibri"/>
                <a:cs typeface="Calibri"/>
              </a:rPr>
              <a:t>área</a:t>
            </a:r>
            <a:r>
              <a:rPr sz="3600" b="1" spc="-50" dirty="0">
                <a:solidFill>
                  <a:srgbClr val="974707"/>
                </a:solidFill>
                <a:latin typeface="Calibri"/>
                <a:cs typeface="Calibri"/>
              </a:rPr>
              <a:t> </a:t>
            </a:r>
            <a:r>
              <a:rPr sz="3600" b="1" spc="-25" dirty="0">
                <a:solidFill>
                  <a:srgbClr val="974707"/>
                </a:solidFill>
                <a:latin typeface="Calibri"/>
                <a:cs typeface="Calibri"/>
              </a:rPr>
              <a:t>de </a:t>
            </a:r>
            <a:r>
              <a:rPr sz="3600" b="1" spc="-10" dirty="0">
                <a:solidFill>
                  <a:srgbClr val="974707"/>
                </a:solidFill>
                <a:latin typeface="Calibri"/>
                <a:cs typeface="Calibri"/>
              </a:rPr>
              <a:t>matemática</a:t>
            </a:r>
            <a:endParaRPr sz="3600">
              <a:latin typeface="Calibri"/>
              <a:cs typeface="Calibri"/>
            </a:endParaRPr>
          </a:p>
        </p:txBody>
      </p:sp>
      <p:pic>
        <p:nvPicPr>
          <p:cNvPr id="4" name="object 4"/>
          <p:cNvPicPr/>
          <p:nvPr/>
        </p:nvPicPr>
        <p:blipFill>
          <a:blip r:embed="rId3" cstate="print"/>
          <a:stretch>
            <a:fillRect/>
          </a:stretch>
        </p:blipFill>
        <p:spPr>
          <a:xfrm>
            <a:off x="0" y="0"/>
            <a:ext cx="806195" cy="6857996"/>
          </a:xfrm>
          <a:prstGeom prst="rect">
            <a:avLst/>
          </a:prstGeom>
        </p:spPr>
      </p:pic>
      <p:pic>
        <p:nvPicPr>
          <p:cNvPr id="5" name="object 5"/>
          <p:cNvPicPr/>
          <p:nvPr/>
        </p:nvPicPr>
        <p:blipFill>
          <a:blip r:embed="rId4" cstate="print"/>
          <a:stretch>
            <a:fillRect/>
          </a:stretch>
        </p:blipFill>
        <p:spPr>
          <a:xfrm>
            <a:off x="6425184" y="6095"/>
            <a:ext cx="2716530" cy="787145"/>
          </a:xfrm>
          <a:prstGeom prst="rect">
            <a:avLst/>
          </a:prstGeom>
        </p:spPr>
      </p:pic>
      <p:sp>
        <p:nvSpPr>
          <p:cNvPr id="6" name="object 6"/>
          <p:cNvSpPr txBox="1">
            <a:spLocks noGrp="1"/>
          </p:cNvSpPr>
          <p:nvPr>
            <p:ph type="title"/>
          </p:nvPr>
        </p:nvSpPr>
        <p:spPr>
          <a:prstGeom prst="rect">
            <a:avLst/>
          </a:prstGeom>
        </p:spPr>
        <p:txBody>
          <a:bodyPr vert="horz" wrap="square" lIns="0" tIns="12065" rIns="0" bIns="0" rtlCol="0">
            <a:spAutoFit/>
          </a:bodyPr>
          <a:lstStyle/>
          <a:p>
            <a:pPr marL="526415">
              <a:lnSpc>
                <a:spcPct val="100000"/>
              </a:lnSpc>
              <a:spcBef>
                <a:spcPts val="95"/>
              </a:spcBef>
            </a:pPr>
            <a:r>
              <a:rPr dirty="0"/>
              <a:t>CAPÍTULO</a:t>
            </a:r>
            <a:r>
              <a:rPr spc="-140" dirty="0"/>
              <a:t> </a:t>
            </a:r>
            <a:r>
              <a:rPr spc="-25" dirty="0"/>
              <a:t>II</a:t>
            </a:r>
          </a:p>
        </p:txBody>
      </p:sp>
      <p:sp>
        <p:nvSpPr>
          <p:cNvPr id="7" name="object 7"/>
          <p:cNvSpPr txBox="1"/>
          <p:nvPr/>
        </p:nvSpPr>
        <p:spPr>
          <a:xfrm>
            <a:off x="1542288" y="2325262"/>
            <a:ext cx="2502409" cy="871392"/>
          </a:xfrm>
          <a:prstGeom prst="rect">
            <a:avLst/>
          </a:prstGeom>
          <a:solidFill>
            <a:srgbClr val="EBF0DE"/>
          </a:solidFill>
          <a:ln w="25907">
            <a:solidFill>
              <a:srgbClr val="000000"/>
            </a:solidFill>
          </a:ln>
        </p:spPr>
        <p:txBody>
          <a:bodyPr vert="horz" wrap="square" lIns="0" tIns="40005" rIns="0" bIns="0" rtlCol="0">
            <a:spAutoFit/>
          </a:bodyPr>
          <a:lstStyle/>
          <a:p>
            <a:pPr marL="90805" marR="85090" algn="just">
              <a:lnSpc>
                <a:spcPct val="100000"/>
              </a:lnSpc>
              <a:spcBef>
                <a:spcPts val="315"/>
              </a:spcBef>
            </a:pPr>
            <a:r>
              <a:rPr sz="1800" dirty="0">
                <a:latin typeface="Verdana"/>
                <a:cs typeface="Verdana"/>
              </a:rPr>
              <a:t>El</a:t>
            </a:r>
            <a:r>
              <a:rPr sz="1800" spc="235" dirty="0">
                <a:latin typeface="Verdana"/>
                <a:cs typeface="Verdana"/>
              </a:rPr>
              <a:t> </a:t>
            </a:r>
            <a:r>
              <a:rPr sz="1800" dirty="0">
                <a:latin typeface="Verdana"/>
                <a:cs typeface="Verdana"/>
              </a:rPr>
              <a:t>PEA</a:t>
            </a:r>
            <a:r>
              <a:rPr sz="1800" spc="250" dirty="0">
                <a:latin typeface="Verdana"/>
                <a:cs typeface="Verdana"/>
              </a:rPr>
              <a:t> </a:t>
            </a:r>
            <a:r>
              <a:rPr sz="1800" spc="95" dirty="0">
                <a:latin typeface="Verdana"/>
                <a:cs typeface="Verdana"/>
              </a:rPr>
              <a:t>de</a:t>
            </a:r>
            <a:r>
              <a:rPr sz="1800" spc="229" dirty="0">
                <a:latin typeface="Verdana"/>
                <a:cs typeface="Verdana"/>
              </a:rPr>
              <a:t> </a:t>
            </a:r>
            <a:r>
              <a:rPr sz="1800" dirty="0">
                <a:latin typeface="Verdana"/>
                <a:cs typeface="Verdana"/>
              </a:rPr>
              <a:t>las</a:t>
            </a:r>
            <a:r>
              <a:rPr sz="1800" spc="229" dirty="0">
                <a:latin typeface="Verdana"/>
                <a:cs typeface="Verdana"/>
              </a:rPr>
              <a:t> </a:t>
            </a:r>
            <a:r>
              <a:rPr sz="1800" spc="-10" dirty="0">
                <a:latin typeface="Verdana"/>
                <a:cs typeface="Verdana"/>
              </a:rPr>
              <a:t>matemáticas </a:t>
            </a:r>
            <a:r>
              <a:rPr sz="1800" dirty="0" err="1">
                <a:latin typeface="Verdana"/>
                <a:cs typeface="Verdana"/>
              </a:rPr>
              <a:t>resulta</a:t>
            </a:r>
            <a:r>
              <a:rPr sz="1800" spc="45" dirty="0">
                <a:latin typeface="Verdana"/>
                <a:cs typeface="Verdana"/>
              </a:rPr>
              <a:t>  </a:t>
            </a:r>
            <a:r>
              <a:rPr sz="1800" dirty="0" err="1">
                <a:latin typeface="Verdana"/>
                <a:cs typeface="Verdana"/>
              </a:rPr>
              <a:t>complejo</a:t>
            </a:r>
            <a:r>
              <a:rPr lang="es-EC" dirty="0">
                <a:latin typeface="Verdana"/>
                <a:cs typeface="Verdana"/>
              </a:rPr>
              <a:t>.</a:t>
            </a:r>
            <a:endParaRPr sz="1800" dirty="0">
              <a:latin typeface="Verdana"/>
              <a:cs typeface="Verdana"/>
            </a:endParaRPr>
          </a:p>
        </p:txBody>
      </p:sp>
      <p:sp>
        <p:nvSpPr>
          <p:cNvPr id="17" name="object 17"/>
          <p:cNvSpPr txBox="1"/>
          <p:nvPr/>
        </p:nvSpPr>
        <p:spPr>
          <a:xfrm>
            <a:off x="5400802" y="2325262"/>
            <a:ext cx="2974467" cy="871392"/>
          </a:xfrm>
          <a:prstGeom prst="rect">
            <a:avLst/>
          </a:prstGeom>
          <a:solidFill>
            <a:srgbClr val="EBF0DE"/>
          </a:solidFill>
          <a:ln w="25907">
            <a:solidFill>
              <a:srgbClr val="000000"/>
            </a:solidFill>
          </a:ln>
        </p:spPr>
        <p:txBody>
          <a:bodyPr vert="horz" wrap="square" lIns="0" tIns="40005" rIns="0" bIns="0" rtlCol="0">
            <a:spAutoFit/>
          </a:bodyPr>
          <a:lstStyle/>
          <a:p>
            <a:pPr marL="92075" marR="83185" algn="just">
              <a:lnSpc>
                <a:spcPct val="100000"/>
              </a:lnSpc>
              <a:spcBef>
                <a:spcPts val="315"/>
              </a:spcBef>
            </a:pPr>
            <a:r>
              <a:rPr sz="1800" dirty="0">
                <a:latin typeface="Verdana"/>
                <a:cs typeface="Verdana"/>
              </a:rPr>
              <a:t>Los</a:t>
            </a:r>
            <a:r>
              <a:rPr sz="1800" spc="-25" dirty="0">
                <a:latin typeface="Verdana"/>
                <a:cs typeface="Verdana"/>
              </a:rPr>
              <a:t>  </a:t>
            </a:r>
            <a:r>
              <a:rPr sz="1800" dirty="0">
                <a:latin typeface="Verdana"/>
                <a:cs typeface="Verdana"/>
              </a:rPr>
              <a:t>estudiantes</a:t>
            </a:r>
            <a:r>
              <a:rPr sz="1800" spc="-20" dirty="0">
                <a:latin typeface="Verdana"/>
                <a:cs typeface="Verdana"/>
              </a:rPr>
              <a:t>  </a:t>
            </a:r>
            <a:r>
              <a:rPr sz="1800" spc="-10" dirty="0">
                <a:latin typeface="Verdana"/>
                <a:cs typeface="Verdana"/>
              </a:rPr>
              <a:t>adquieran </a:t>
            </a:r>
            <a:r>
              <a:rPr sz="1800" dirty="0">
                <a:latin typeface="Verdana"/>
                <a:cs typeface="Verdana"/>
              </a:rPr>
              <a:t>una</a:t>
            </a:r>
            <a:r>
              <a:rPr sz="1800" spc="320" dirty="0">
                <a:latin typeface="Verdana"/>
                <a:cs typeface="Verdana"/>
              </a:rPr>
              <a:t>  </a:t>
            </a:r>
            <a:r>
              <a:rPr sz="1800" dirty="0">
                <a:latin typeface="Verdana"/>
                <a:cs typeface="Verdana"/>
              </a:rPr>
              <a:t>visión</a:t>
            </a:r>
            <a:r>
              <a:rPr sz="1800" spc="325" dirty="0">
                <a:latin typeface="Verdana"/>
                <a:cs typeface="Verdana"/>
              </a:rPr>
              <a:t>  </a:t>
            </a:r>
            <a:r>
              <a:rPr sz="1800" dirty="0">
                <a:latin typeface="Verdana"/>
                <a:cs typeface="Verdana"/>
              </a:rPr>
              <a:t>científica</a:t>
            </a:r>
            <a:r>
              <a:rPr sz="1800" spc="325" dirty="0">
                <a:latin typeface="Verdana"/>
                <a:cs typeface="Verdana"/>
              </a:rPr>
              <a:t>  </a:t>
            </a:r>
            <a:r>
              <a:rPr sz="1800" spc="-25" dirty="0">
                <a:latin typeface="Verdana"/>
                <a:cs typeface="Verdana"/>
              </a:rPr>
              <a:t>del </a:t>
            </a:r>
            <a:r>
              <a:rPr sz="1800" dirty="0" err="1">
                <a:latin typeface="Verdana"/>
                <a:cs typeface="Verdana"/>
              </a:rPr>
              <a:t>mundo</a:t>
            </a:r>
            <a:endParaRPr sz="1800" dirty="0">
              <a:latin typeface="Verdana"/>
              <a:cs typeface="Verdana"/>
            </a:endParaRPr>
          </a:p>
        </p:txBody>
      </p:sp>
      <p:sp>
        <p:nvSpPr>
          <p:cNvPr id="25" name="object 7">
            <a:extLst>
              <a:ext uri="{FF2B5EF4-FFF2-40B4-BE49-F238E27FC236}">
                <a16:creationId xmlns:a16="http://schemas.microsoft.com/office/drawing/2014/main" id="{B0061E6C-21E0-4745-98F8-C8E1F2C31CBA}"/>
              </a:ext>
            </a:extLst>
          </p:cNvPr>
          <p:cNvSpPr txBox="1"/>
          <p:nvPr/>
        </p:nvSpPr>
        <p:spPr>
          <a:xfrm>
            <a:off x="1090930" y="4515047"/>
            <a:ext cx="2953767" cy="1425390"/>
          </a:xfrm>
          <a:prstGeom prst="rect">
            <a:avLst/>
          </a:prstGeom>
          <a:solidFill>
            <a:srgbClr val="EBF0DE"/>
          </a:solidFill>
          <a:ln w="25907">
            <a:solidFill>
              <a:srgbClr val="000000"/>
            </a:solidFill>
          </a:ln>
        </p:spPr>
        <p:txBody>
          <a:bodyPr vert="horz" wrap="square" lIns="0" tIns="40005" rIns="0" bIns="0" rtlCol="0">
            <a:spAutoFit/>
          </a:bodyPr>
          <a:lstStyle/>
          <a:p>
            <a:pPr marL="90805" marR="85090" algn="just">
              <a:lnSpc>
                <a:spcPct val="100000"/>
              </a:lnSpc>
              <a:spcBef>
                <a:spcPts val="315"/>
              </a:spcBef>
            </a:pPr>
            <a:r>
              <a:rPr lang="es-ES" dirty="0">
                <a:latin typeface="Verdana"/>
                <a:cs typeface="Verdana"/>
              </a:rPr>
              <a:t>La construcción de aprendizajes en el área de matemática debe darse de forma didáctica</a:t>
            </a:r>
            <a:endParaRPr sz="1800" dirty="0">
              <a:latin typeface="Verdana"/>
              <a:cs typeface="Verdana"/>
            </a:endParaRPr>
          </a:p>
        </p:txBody>
      </p:sp>
      <p:sp>
        <p:nvSpPr>
          <p:cNvPr id="26" name="object 7">
            <a:extLst>
              <a:ext uri="{FF2B5EF4-FFF2-40B4-BE49-F238E27FC236}">
                <a16:creationId xmlns:a16="http://schemas.microsoft.com/office/drawing/2014/main" id="{9A238D9E-4BD4-43A6-AB48-21FEA1A418BB}"/>
              </a:ext>
            </a:extLst>
          </p:cNvPr>
          <p:cNvSpPr txBox="1"/>
          <p:nvPr/>
        </p:nvSpPr>
        <p:spPr>
          <a:xfrm>
            <a:off x="5371082" y="4325428"/>
            <a:ext cx="2953767" cy="1815241"/>
          </a:xfrm>
          <a:prstGeom prst="rect">
            <a:avLst/>
          </a:prstGeom>
          <a:solidFill>
            <a:srgbClr val="EBF0DE"/>
          </a:solidFill>
          <a:ln w="25907">
            <a:solidFill>
              <a:srgbClr val="000000"/>
            </a:solidFill>
          </a:ln>
        </p:spPr>
        <p:txBody>
          <a:bodyPr vert="horz" wrap="square" lIns="0" tIns="40005" rIns="0" bIns="0" rtlCol="0">
            <a:spAutoFit/>
          </a:bodyPr>
          <a:lstStyle/>
          <a:p>
            <a:pPr marL="90805" marR="85090" algn="just">
              <a:lnSpc>
                <a:spcPct val="100000"/>
              </a:lnSpc>
              <a:spcBef>
                <a:spcPts val="315"/>
              </a:spcBef>
            </a:pPr>
            <a:r>
              <a:rPr lang="es-ES" dirty="0">
                <a:latin typeface="Verdana"/>
                <a:cs typeface="Verdana"/>
              </a:rPr>
              <a:t>Bloques curriculares</a:t>
            </a:r>
          </a:p>
          <a:p>
            <a:pPr marL="406400" indent="-406400">
              <a:lnSpc>
                <a:spcPct val="100000"/>
              </a:lnSpc>
              <a:spcBef>
                <a:spcPts val="315"/>
              </a:spcBef>
              <a:buFont typeface="Arial MT"/>
              <a:buChar char="•"/>
              <a:tabLst>
                <a:tab pos="406400" algn="l"/>
              </a:tabLst>
            </a:pPr>
            <a:r>
              <a:rPr lang="es-ES" sz="1800" dirty="0">
                <a:latin typeface="Verdana"/>
                <a:cs typeface="Verdana"/>
              </a:rPr>
              <a:t>Geometría</a:t>
            </a:r>
            <a:r>
              <a:rPr lang="es-ES" sz="1800" spc="-120" dirty="0">
                <a:latin typeface="Verdana"/>
                <a:cs typeface="Verdana"/>
              </a:rPr>
              <a:t> </a:t>
            </a:r>
            <a:r>
              <a:rPr lang="es-ES" sz="1800" spc="-114" dirty="0">
                <a:latin typeface="Verdana"/>
                <a:cs typeface="Verdana"/>
              </a:rPr>
              <a:t>y </a:t>
            </a:r>
            <a:r>
              <a:rPr lang="es-ES" sz="1800" spc="-10" dirty="0">
                <a:latin typeface="Verdana"/>
                <a:cs typeface="Verdana"/>
              </a:rPr>
              <a:t>medida.</a:t>
            </a:r>
            <a:endParaRPr lang="es-ES" sz="1800" dirty="0">
              <a:latin typeface="Verdana"/>
              <a:cs typeface="Verdana"/>
            </a:endParaRPr>
          </a:p>
          <a:p>
            <a:pPr marL="342265" indent="-342265">
              <a:lnSpc>
                <a:spcPct val="100000"/>
              </a:lnSpc>
              <a:spcBef>
                <a:spcPts val="215"/>
              </a:spcBef>
              <a:buFont typeface="Arial MT"/>
              <a:buChar char="•"/>
              <a:tabLst>
                <a:tab pos="342265" algn="l"/>
              </a:tabLst>
            </a:pPr>
            <a:r>
              <a:rPr lang="es-ES" sz="1800" dirty="0">
                <a:latin typeface="Verdana"/>
                <a:cs typeface="Verdana"/>
              </a:rPr>
              <a:t>Álgebra</a:t>
            </a:r>
            <a:r>
              <a:rPr lang="es-ES" sz="1800" spc="-75" dirty="0">
                <a:latin typeface="Verdana"/>
                <a:cs typeface="Verdana"/>
              </a:rPr>
              <a:t> </a:t>
            </a:r>
            <a:r>
              <a:rPr lang="es-ES" sz="1800" spc="-114" dirty="0">
                <a:latin typeface="Verdana"/>
                <a:cs typeface="Verdana"/>
              </a:rPr>
              <a:t>y</a:t>
            </a:r>
            <a:r>
              <a:rPr lang="es-ES" sz="1800" spc="-40" dirty="0">
                <a:latin typeface="Verdana"/>
                <a:cs typeface="Verdana"/>
              </a:rPr>
              <a:t> </a:t>
            </a:r>
            <a:r>
              <a:rPr lang="es-ES" sz="1800" spc="-10" dirty="0">
                <a:latin typeface="Verdana"/>
                <a:cs typeface="Verdana"/>
              </a:rPr>
              <a:t>funciones.</a:t>
            </a:r>
            <a:endParaRPr lang="es-ES" sz="1800" dirty="0">
              <a:latin typeface="Verdana"/>
              <a:cs typeface="Verdana"/>
            </a:endParaRPr>
          </a:p>
          <a:p>
            <a:pPr marL="342265" indent="-342265">
              <a:lnSpc>
                <a:spcPts val="2050"/>
              </a:lnSpc>
              <a:spcBef>
                <a:spcPts val="215"/>
              </a:spcBef>
              <a:buFont typeface="Arial MT"/>
              <a:buChar char="•"/>
              <a:tabLst>
                <a:tab pos="342265" algn="l"/>
                <a:tab pos="3078480" algn="l"/>
              </a:tabLst>
            </a:pPr>
            <a:r>
              <a:rPr lang="es-ES" sz="1800" spc="-10" dirty="0">
                <a:latin typeface="Verdana"/>
                <a:cs typeface="Verdana"/>
              </a:rPr>
              <a:t>Estadística</a:t>
            </a:r>
            <a:r>
              <a:rPr lang="es-ES" spc="-10" dirty="0">
                <a:latin typeface="Verdana"/>
                <a:cs typeface="Verdana"/>
              </a:rPr>
              <a:t> </a:t>
            </a:r>
            <a:r>
              <a:rPr lang="es-ES" sz="1800" spc="-50" dirty="0">
                <a:latin typeface="Verdana"/>
                <a:cs typeface="Verdana"/>
              </a:rPr>
              <a:t>y</a:t>
            </a:r>
            <a:endParaRPr lang="es-ES" sz="1800" dirty="0">
              <a:latin typeface="Verdana"/>
              <a:cs typeface="Verdana"/>
            </a:endParaRPr>
          </a:p>
          <a:p>
            <a:pPr marL="342900">
              <a:lnSpc>
                <a:spcPts val="2050"/>
              </a:lnSpc>
            </a:pPr>
            <a:r>
              <a:rPr lang="es-ES" sz="1800" spc="-10" dirty="0">
                <a:latin typeface="Verdana"/>
                <a:cs typeface="Verdana"/>
              </a:rPr>
              <a:t>probabilidad</a:t>
            </a:r>
            <a:endParaRPr lang="es-ES" sz="1800" dirty="0">
              <a:latin typeface="Verdana"/>
              <a:cs typeface="Verdana"/>
            </a:endParaRPr>
          </a:p>
          <a:p>
            <a:pPr marL="90805" marR="85090" algn="just">
              <a:lnSpc>
                <a:spcPct val="100000"/>
              </a:lnSpc>
              <a:spcBef>
                <a:spcPts val="315"/>
              </a:spcBef>
            </a:pPr>
            <a:endParaRPr sz="1800" dirty="0">
              <a:latin typeface="Verdana"/>
              <a:cs typeface="Verdana"/>
            </a:endParaRPr>
          </a:p>
        </p:txBody>
      </p:sp>
      <p:cxnSp>
        <p:nvCxnSpPr>
          <p:cNvPr id="29" name="Conector recto de flecha 28">
            <a:extLst>
              <a:ext uri="{FF2B5EF4-FFF2-40B4-BE49-F238E27FC236}">
                <a16:creationId xmlns:a16="http://schemas.microsoft.com/office/drawing/2014/main" id="{F2D19589-650E-4C66-9792-EC8CFA45627B}"/>
              </a:ext>
            </a:extLst>
          </p:cNvPr>
          <p:cNvCxnSpPr>
            <a:stCxn id="7" idx="3"/>
            <a:endCxn id="17" idx="1"/>
          </p:cNvCxnSpPr>
          <p:nvPr/>
        </p:nvCxnSpPr>
        <p:spPr>
          <a:xfrm>
            <a:off x="4044697" y="2760958"/>
            <a:ext cx="1356105"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782F445-DFB1-45C4-ACCD-11A9035A1C83}"/>
              </a:ext>
            </a:extLst>
          </p:cNvPr>
          <p:cNvCxnSpPr/>
          <p:nvPr/>
        </p:nvCxnSpPr>
        <p:spPr>
          <a:xfrm>
            <a:off x="3988617" y="5227742"/>
            <a:ext cx="1356105"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877945" y="2131137"/>
            <a:ext cx="3979926" cy="1972310"/>
            <a:chOff x="2802635" y="1618488"/>
            <a:chExt cx="4053840" cy="1972310"/>
          </a:xfrm>
        </p:grpSpPr>
        <p:sp>
          <p:nvSpPr>
            <p:cNvPr id="3" name="object 3"/>
            <p:cNvSpPr/>
            <p:nvPr/>
          </p:nvSpPr>
          <p:spPr>
            <a:xfrm>
              <a:off x="2815589" y="1631442"/>
              <a:ext cx="2039620" cy="1946275"/>
            </a:xfrm>
            <a:custGeom>
              <a:avLst/>
              <a:gdLst/>
              <a:ahLst/>
              <a:cxnLst/>
              <a:rect l="l" t="t" r="r" b="b"/>
              <a:pathLst>
                <a:path w="2039620" h="1946275">
                  <a:moveTo>
                    <a:pt x="2039112" y="0"/>
                  </a:moveTo>
                  <a:lnTo>
                    <a:pt x="1989571" y="563"/>
                  </a:lnTo>
                  <a:lnTo>
                    <a:pt x="1940320" y="2244"/>
                  </a:lnTo>
                  <a:lnTo>
                    <a:pt x="1891372" y="5030"/>
                  </a:lnTo>
                  <a:lnTo>
                    <a:pt x="1842741" y="8909"/>
                  </a:lnTo>
                  <a:lnTo>
                    <a:pt x="1794440" y="13867"/>
                  </a:lnTo>
                  <a:lnTo>
                    <a:pt x="1746482" y="19892"/>
                  </a:lnTo>
                  <a:lnTo>
                    <a:pt x="1698881" y="26972"/>
                  </a:lnTo>
                  <a:lnTo>
                    <a:pt x="1651650" y="35092"/>
                  </a:lnTo>
                  <a:lnTo>
                    <a:pt x="1604802" y="44242"/>
                  </a:lnTo>
                  <a:lnTo>
                    <a:pt x="1558351" y="54407"/>
                  </a:lnTo>
                  <a:lnTo>
                    <a:pt x="1512310" y="65576"/>
                  </a:lnTo>
                  <a:lnTo>
                    <a:pt x="1466692" y="77735"/>
                  </a:lnTo>
                  <a:lnTo>
                    <a:pt x="1421511" y="90872"/>
                  </a:lnTo>
                  <a:lnTo>
                    <a:pt x="1376781" y="104974"/>
                  </a:lnTo>
                  <a:lnTo>
                    <a:pt x="1332513" y="120028"/>
                  </a:lnTo>
                  <a:lnTo>
                    <a:pt x="1288723" y="136021"/>
                  </a:lnTo>
                  <a:lnTo>
                    <a:pt x="1245423" y="152941"/>
                  </a:lnTo>
                  <a:lnTo>
                    <a:pt x="1202626" y="170775"/>
                  </a:lnTo>
                  <a:lnTo>
                    <a:pt x="1160347" y="189511"/>
                  </a:lnTo>
                  <a:lnTo>
                    <a:pt x="1118598" y="209135"/>
                  </a:lnTo>
                  <a:lnTo>
                    <a:pt x="1077392" y="229634"/>
                  </a:lnTo>
                  <a:lnTo>
                    <a:pt x="1036743" y="250997"/>
                  </a:lnTo>
                  <a:lnTo>
                    <a:pt x="996665" y="273210"/>
                  </a:lnTo>
                  <a:lnTo>
                    <a:pt x="957170" y="296260"/>
                  </a:lnTo>
                  <a:lnTo>
                    <a:pt x="918272" y="320135"/>
                  </a:lnTo>
                  <a:lnTo>
                    <a:pt x="879985" y="344822"/>
                  </a:lnTo>
                  <a:lnTo>
                    <a:pt x="842322" y="370309"/>
                  </a:lnTo>
                  <a:lnTo>
                    <a:pt x="805295" y="396582"/>
                  </a:lnTo>
                  <a:lnTo>
                    <a:pt x="768919" y="423629"/>
                  </a:lnTo>
                  <a:lnTo>
                    <a:pt x="733207" y="451436"/>
                  </a:lnTo>
                  <a:lnTo>
                    <a:pt x="698173" y="479992"/>
                  </a:lnTo>
                  <a:lnTo>
                    <a:pt x="663828" y="509284"/>
                  </a:lnTo>
                  <a:lnTo>
                    <a:pt x="630188" y="539299"/>
                  </a:lnTo>
                  <a:lnTo>
                    <a:pt x="597265" y="570023"/>
                  </a:lnTo>
                  <a:lnTo>
                    <a:pt x="565072" y="601445"/>
                  </a:lnTo>
                  <a:lnTo>
                    <a:pt x="533623" y="633551"/>
                  </a:lnTo>
                  <a:lnTo>
                    <a:pt x="502932" y="666330"/>
                  </a:lnTo>
                  <a:lnTo>
                    <a:pt x="473012" y="699767"/>
                  </a:lnTo>
                  <a:lnTo>
                    <a:pt x="443875" y="733851"/>
                  </a:lnTo>
                  <a:lnTo>
                    <a:pt x="415536" y="768568"/>
                  </a:lnTo>
                  <a:lnTo>
                    <a:pt x="388007" y="803906"/>
                  </a:lnTo>
                  <a:lnTo>
                    <a:pt x="361303" y="839852"/>
                  </a:lnTo>
                  <a:lnTo>
                    <a:pt x="335436" y="876394"/>
                  </a:lnTo>
                  <a:lnTo>
                    <a:pt x="310420" y="913518"/>
                  </a:lnTo>
                  <a:lnTo>
                    <a:pt x="286268" y="951212"/>
                  </a:lnTo>
                  <a:lnTo>
                    <a:pt x="262994" y="989463"/>
                  </a:lnTo>
                  <a:lnTo>
                    <a:pt x="240610" y="1028259"/>
                  </a:lnTo>
                  <a:lnTo>
                    <a:pt x="219131" y="1067586"/>
                  </a:lnTo>
                  <a:lnTo>
                    <a:pt x="198569" y="1107432"/>
                  </a:lnTo>
                  <a:lnTo>
                    <a:pt x="178938" y="1147785"/>
                  </a:lnTo>
                  <a:lnTo>
                    <a:pt x="160252" y="1188630"/>
                  </a:lnTo>
                  <a:lnTo>
                    <a:pt x="142523" y="1229957"/>
                  </a:lnTo>
                  <a:lnTo>
                    <a:pt x="125765" y="1271751"/>
                  </a:lnTo>
                  <a:lnTo>
                    <a:pt x="109991" y="1314000"/>
                  </a:lnTo>
                  <a:lnTo>
                    <a:pt x="95216" y="1356692"/>
                  </a:lnTo>
                  <a:lnTo>
                    <a:pt x="81451" y="1399814"/>
                  </a:lnTo>
                  <a:lnTo>
                    <a:pt x="68711" y="1443352"/>
                  </a:lnTo>
                  <a:lnTo>
                    <a:pt x="57008" y="1487295"/>
                  </a:lnTo>
                  <a:lnTo>
                    <a:pt x="46357" y="1531629"/>
                  </a:lnTo>
                  <a:lnTo>
                    <a:pt x="36770" y="1576341"/>
                  </a:lnTo>
                  <a:lnTo>
                    <a:pt x="28261" y="1621420"/>
                  </a:lnTo>
                  <a:lnTo>
                    <a:pt x="20843" y="1666852"/>
                  </a:lnTo>
                  <a:lnTo>
                    <a:pt x="14530" y="1712625"/>
                  </a:lnTo>
                  <a:lnTo>
                    <a:pt x="9335" y="1758725"/>
                  </a:lnTo>
                  <a:lnTo>
                    <a:pt x="5271" y="1805140"/>
                  </a:lnTo>
                  <a:lnTo>
                    <a:pt x="2351" y="1851857"/>
                  </a:lnTo>
                  <a:lnTo>
                    <a:pt x="590" y="1898864"/>
                  </a:lnTo>
                  <a:lnTo>
                    <a:pt x="0" y="1946148"/>
                  </a:lnTo>
                  <a:lnTo>
                    <a:pt x="2039112" y="1946148"/>
                  </a:lnTo>
                  <a:lnTo>
                    <a:pt x="2039112" y="0"/>
                  </a:lnTo>
                  <a:close/>
                </a:path>
              </a:pathLst>
            </a:custGeom>
            <a:solidFill>
              <a:srgbClr val="4F81BC"/>
            </a:solidFill>
          </p:spPr>
          <p:txBody>
            <a:bodyPr wrap="square" lIns="0" tIns="0" rIns="0" bIns="0" rtlCol="0"/>
            <a:lstStyle/>
            <a:p>
              <a:endParaRPr/>
            </a:p>
          </p:txBody>
        </p:sp>
        <p:sp>
          <p:nvSpPr>
            <p:cNvPr id="4" name="object 4"/>
            <p:cNvSpPr/>
            <p:nvPr/>
          </p:nvSpPr>
          <p:spPr>
            <a:xfrm>
              <a:off x="2815589" y="1631442"/>
              <a:ext cx="2039620" cy="1946275"/>
            </a:xfrm>
            <a:custGeom>
              <a:avLst/>
              <a:gdLst/>
              <a:ahLst/>
              <a:cxnLst/>
              <a:rect l="l" t="t" r="r" b="b"/>
              <a:pathLst>
                <a:path w="2039620" h="1946275">
                  <a:moveTo>
                    <a:pt x="0" y="1946148"/>
                  </a:moveTo>
                  <a:lnTo>
                    <a:pt x="590" y="1898864"/>
                  </a:lnTo>
                  <a:lnTo>
                    <a:pt x="2351" y="1851857"/>
                  </a:lnTo>
                  <a:lnTo>
                    <a:pt x="5271" y="1805140"/>
                  </a:lnTo>
                  <a:lnTo>
                    <a:pt x="9335" y="1758725"/>
                  </a:lnTo>
                  <a:lnTo>
                    <a:pt x="14530" y="1712625"/>
                  </a:lnTo>
                  <a:lnTo>
                    <a:pt x="20843" y="1666852"/>
                  </a:lnTo>
                  <a:lnTo>
                    <a:pt x="28261" y="1621420"/>
                  </a:lnTo>
                  <a:lnTo>
                    <a:pt x="36770" y="1576341"/>
                  </a:lnTo>
                  <a:lnTo>
                    <a:pt x="46357" y="1531629"/>
                  </a:lnTo>
                  <a:lnTo>
                    <a:pt x="57008" y="1487295"/>
                  </a:lnTo>
                  <a:lnTo>
                    <a:pt x="68711" y="1443352"/>
                  </a:lnTo>
                  <a:lnTo>
                    <a:pt x="81451" y="1399814"/>
                  </a:lnTo>
                  <a:lnTo>
                    <a:pt x="95216" y="1356692"/>
                  </a:lnTo>
                  <a:lnTo>
                    <a:pt x="109991" y="1314000"/>
                  </a:lnTo>
                  <a:lnTo>
                    <a:pt x="125765" y="1271751"/>
                  </a:lnTo>
                  <a:lnTo>
                    <a:pt x="142523" y="1229957"/>
                  </a:lnTo>
                  <a:lnTo>
                    <a:pt x="160252" y="1188630"/>
                  </a:lnTo>
                  <a:lnTo>
                    <a:pt x="178938" y="1147785"/>
                  </a:lnTo>
                  <a:lnTo>
                    <a:pt x="198569" y="1107432"/>
                  </a:lnTo>
                  <a:lnTo>
                    <a:pt x="219131" y="1067586"/>
                  </a:lnTo>
                  <a:lnTo>
                    <a:pt x="240610" y="1028259"/>
                  </a:lnTo>
                  <a:lnTo>
                    <a:pt x="262994" y="989463"/>
                  </a:lnTo>
                  <a:lnTo>
                    <a:pt x="286268" y="951212"/>
                  </a:lnTo>
                  <a:lnTo>
                    <a:pt x="310420" y="913518"/>
                  </a:lnTo>
                  <a:lnTo>
                    <a:pt x="335436" y="876394"/>
                  </a:lnTo>
                  <a:lnTo>
                    <a:pt x="361303" y="839852"/>
                  </a:lnTo>
                  <a:lnTo>
                    <a:pt x="388007" y="803906"/>
                  </a:lnTo>
                  <a:lnTo>
                    <a:pt x="415536" y="768568"/>
                  </a:lnTo>
                  <a:lnTo>
                    <a:pt x="443875" y="733851"/>
                  </a:lnTo>
                  <a:lnTo>
                    <a:pt x="473012" y="699767"/>
                  </a:lnTo>
                  <a:lnTo>
                    <a:pt x="502932" y="666330"/>
                  </a:lnTo>
                  <a:lnTo>
                    <a:pt x="533623" y="633551"/>
                  </a:lnTo>
                  <a:lnTo>
                    <a:pt x="565072" y="601445"/>
                  </a:lnTo>
                  <a:lnTo>
                    <a:pt x="597265" y="570023"/>
                  </a:lnTo>
                  <a:lnTo>
                    <a:pt x="630188" y="539299"/>
                  </a:lnTo>
                  <a:lnTo>
                    <a:pt x="663828" y="509284"/>
                  </a:lnTo>
                  <a:lnTo>
                    <a:pt x="698173" y="479992"/>
                  </a:lnTo>
                  <a:lnTo>
                    <a:pt x="733207" y="451436"/>
                  </a:lnTo>
                  <a:lnTo>
                    <a:pt x="768919" y="423629"/>
                  </a:lnTo>
                  <a:lnTo>
                    <a:pt x="805295" y="396582"/>
                  </a:lnTo>
                  <a:lnTo>
                    <a:pt x="842322" y="370309"/>
                  </a:lnTo>
                  <a:lnTo>
                    <a:pt x="879985" y="344822"/>
                  </a:lnTo>
                  <a:lnTo>
                    <a:pt x="918272" y="320135"/>
                  </a:lnTo>
                  <a:lnTo>
                    <a:pt x="957170" y="296260"/>
                  </a:lnTo>
                  <a:lnTo>
                    <a:pt x="996665" y="273210"/>
                  </a:lnTo>
                  <a:lnTo>
                    <a:pt x="1036743" y="250997"/>
                  </a:lnTo>
                  <a:lnTo>
                    <a:pt x="1077392" y="229634"/>
                  </a:lnTo>
                  <a:lnTo>
                    <a:pt x="1118598" y="209135"/>
                  </a:lnTo>
                  <a:lnTo>
                    <a:pt x="1160347" y="189511"/>
                  </a:lnTo>
                  <a:lnTo>
                    <a:pt x="1202626" y="170775"/>
                  </a:lnTo>
                  <a:lnTo>
                    <a:pt x="1245423" y="152941"/>
                  </a:lnTo>
                  <a:lnTo>
                    <a:pt x="1288723" y="136021"/>
                  </a:lnTo>
                  <a:lnTo>
                    <a:pt x="1332513" y="120028"/>
                  </a:lnTo>
                  <a:lnTo>
                    <a:pt x="1376781" y="104974"/>
                  </a:lnTo>
                  <a:lnTo>
                    <a:pt x="1421511" y="90872"/>
                  </a:lnTo>
                  <a:lnTo>
                    <a:pt x="1466692" y="77735"/>
                  </a:lnTo>
                  <a:lnTo>
                    <a:pt x="1512310" y="65576"/>
                  </a:lnTo>
                  <a:lnTo>
                    <a:pt x="1558351" y="54407"/>
                  </a:lnTo>
                  <a:lnTo>
                    <a:pt x="1604802" y="44242"/>
                  </a:lnTo>
                  <a:lnTo>
                    <a:pt x="1651650" y="35092"/>
                  </a:lnTo>
                  <a:lnTo>
                    <a:pt x="1698881" y="26972"/>
                  </a:lnTo>
                  <a:lnTo>
                    <a:pt x="1746482" y="19892"/>
                  </a:lnTo>
                  <a:lnTo>
                    <a:pt x="1794440" y="13867"/>
                  </a:lnTo>
                  <a:lnTo>
                    <a:pt x="1842741" y="8909"/>
                  </a:lnTo>
                  <a:lnTo>
                    <a:pt x="1891372" y="5030"/>
                  </a:lnTo>
                  <a:lnTo>
                    <a:pt x="1940320" y="2244"/>
                  </a:lnTo>
                  <a:lnTo>
                    <a:pt x="1989571" y="563"/>
                  </a:lnTo>
                  <a:lnTo>
                    <a:pt x="2039112" y="0"/>
                  </a:lnTo>
                  <a:lnTo>
                    <a:pt x="2039112" y="1946148"/>
                  </a:lnTo>
                  <a:lnTo>
                    <a:pt x="0" y="1946148"/>
                  </a:lnTo>
                  <a:close/>
                </a:path>
              </a:pathLst>
            </a:custGeom>
            <a:ln w="25907">
              <a:solidFill>
                <a:srgbClr val="FFFFFF"/>
              </a:solidFill>
            </a:ln>
          </p:spPr>
          <p:txBody>
            <a:bodyPr wrap="square" lIns="0" tIns="0" rIns="0" bIns="0" rtlCol="0"/>
            <a:lstStyle/>
            <a:p>
              <a:endParaRPr/>
            </a:p>
          </p:txBody>
        </p:sp>
        <p:sp>
          <p:nvSpPr>
            <p:cNvPr id="5" name="object 5"/>
            <p:cNvSpPr/>
            <p:nvPr/>
          </p:nvSpPr>
          <p:spPr>
            <a:xfrm>
              <a:off x="4897373" y="1631442"/>
              <a:ext cx="1946275" cy="1946275"/>
            </a:xfrm>
            <a:custGeom>
              <a:avLst/>
              <a:gdLst/>
              <a:ahLst/>
              <a:cxnLst/>
              <a:rect l="l" t="t" r="r" b="b"/>
              <a:pathLst>
                <a:path w="1946275" h="1946275">
                  <a:moveTo>
                    <a:pt x="0" y="0"/>
                  </a:moveTo>
                  <a:lnTo>
                    <a:pt x="0" y="1946148"/>
                  </a:lnTo>
                  <a:lnTo>
                    <a:pt x="1946148" y="1946148"/>
                  </a:lnTo>
                  <a:lnTo>
                    <a:pt x="1945567" y="1898160"/>
                  </a:lnTo>
                  <a:lnTo>
                    <a:pt x="1943836" y="1850458"/>
                  </a:lnTo>
                  <a:lnTo>
                    <a:pt x="1940967" y="1803055"/>
                  </a:lnTo>
                  <a:lnTo>
                    <a:pt x="1936972" y="1755963"/>
                  </a:lnTo>
                  <a:lnTo>
                    <a:pt x="1931867" y="1709197"/>
                  </a:lnTo>
                  <a:lnTo>
                    <a:pt x="1925664" y="1662770"/>
                  </a:lnTo>
                  <a:lnTo>
                    <a:pt x="1918375" y="1616694"/>
                  </a:lnTo>
                  <a:lnTo>
                    <a:pt x="1910016" y="1570983"/>
                  </a:lnTo>
                  <a:lnTo>
                    <a:pt x="1900598" y="1525651"/>
                  </a:lnTo>
                  <a:lnTo>
                    <a:pt x="1890136" y="1480711"/>
                  </a:lnTo>
                  <a:lnTo>
                    <a:pt x="1878642" y="1436176"/>
                  </a:lnTo>
                  <a:lnTo>
                    <a:pt x="1866131" y="1392059"/>
                  </a:lnTo>
                  <a:lnTo>
                    <a:pt x="1852614" y="1348375"/>
                  </a:lnTo>
                  <a:lnTo>
                    <a:pt x="1838106" y="1305135"/>
                  </a:lnTo>
                  <a:lnTo>
                    <a:pt x="1822620" y="1262354"/>
                  </a:lnTo>
                  <a:lnTo>
                    <a:pt x="1806169" y="1220045"/>
                  </a:lnTo>
                  <a:lnTo>
                    <a:pt x="1788767" y="1178220"/>
                  </a:lnTo>
                  <a:lnTo>
                    <a:pt x="1770426" y="1136895"/>
                  </a:lnTo>
                  <a:lnTo>
                    <a:pt x="1751161" y="1096081"/>
                  </a:lnTo>
                  <a:lnTo>
                    <a:pt x="1730984" y="1055792"/>
                  </a:lnTo>
                  <a:lnTo>
                    <a:pt x="1709909" y="1016041"/>
                  </a:lnTo>
                  <a:lnTo>
                    <a:pt x="1687950" y="976843"/>
                  </a:lnTo>
                  <a:lnTo>
                    <a:pt x="1665118" y="938209"/>
                  </a:lnTo>
                  <a:lnTo>
                    <a:pt x="1641429" y="900154"/>
                  </a:lnTo>
                  <a:lnTo>
                    <a:pt x="1616894" y="862690"/>
                  </a:lnTo>
                  <a:lnTo>
                    <a:pt x="1591529" y="825832"/>
                  </a:lnTo>
                  <a:lnTo>
                    <a:pt x="1565344" y="789591"/>
                  </a:lnTo>
                  <a:lnTo>
                    <a:pt x="1538355" y="753983"/>
                  </a:lnTo>
                  <a:lnTo>
                    <a:pt x="1510575" y="719020"/>
                  </a:lnTo>
                  <a:lnTo>
                    <a:pt x="1482016" y="684714"/>
                  </a:lnTo>
                  <a:lnTo>
                    <a:pt x="1452692" y="651081"/>
                  </a:lnTo>
                  <a:lnTo>
                    <a:pt x="1422617" y="618132"/>
                  </a:lnTo>
                  <a:lnTo>
                    <a:pt x="1391803" y="585882"/>
                  </a:lnTo>
                  <a:lnTo>
                    <a:pt x="1360265" y="554344"/>
                  </a:lnTo>
                  <a:lnTo>
                    <a:pt x="1328015" y="523530"/>
                  </a:lnTo>
                  <a:lnTo>
                    <a:pt x="1295066" y="493455"/>
                  </a:lnTo>
                  <a:lnTo>
                    <a:pt x="1261433" y="464131"/>
                  </a:lnTo>
                  <a:lnTo>
                    <a:pt x="1227127" y="435572"/>
                  </a:lnTo>
                  <a:lnTo>
                    <a:pt x="1192164" y="407792"/>
                  </a:lnTo>
                  <a:lnTo>
                    <a:pt x="1156556" y="380803"/>
                  </a:lnTo>
                  <a:lnTo>
                    <a:pt x="1120315" y="354618"/>
                  </a:lnTo>
                  <a:lnTo>
                    <a:pt x="1083457" y="329253"/>
                  </a:lnTo>
                  <a:lnTo>
                    <a:pt x="1045993" y="304718"/>
                  </a:lnTo>
                  <a:lnTo>
                    <a:pt x="1007938" y="281029"/>
                  </a:lnTo>
                  <a:lnTo>
                    <a:pt x="969304" y="258197"/>
                  </a:lnTo>
                  <a:lnTo>
                    <a:pt x="930106" y="236238"/>
                  </a:lnTo>
                  <a:lnTo>
                    <a:pt x="890355" y="215163"/>
                  </a:lnTo>
                  <a:lnTo>
                    <a:pt x="850066" y="194986"/>
                  </a:lnTo>
                  <a:lnTo>
                    <a:pt x="809252" y="175721"/>
                  </a:lnTo>
                  <a:lnTo>
                    <a:pt x="767927" y="157380"/>
                  </a:lnTo>
                  <a:lnTo>
                    <a:pt x="726102" y="139978"/>
                  </a:lnTo>
                  <a:lnTo>
                    <a:pt x="683793" y="123527"/>
                  </a:lnTo>
                  <a:lnTo>
                    <a:pt x="641012" y="108041"/>
                  </a:lnTo>
                  <a:lnTo>
                    <a:pt x="597772" y="93533"/>
                  </a:lnTo>
                  <a:lnTo>
                    <a:pt x="554088" y="80016"/>
                  </a:lnTo>
                  <a:lnTo>
                    <a:pt x="509971" y="67505"/>
                  </a:lnTo>
                  <a:lnTo>
                    <a:pt x="465436" y="56011"/>
                  </a:lnTo>
                  <a:lnTo>
                    <a:pt x="420496" y="45549"/>
                  </a:lnTo>
                  <a:lnTo>
                    <a:pt x="375164" y="36131"/>
                  </a:lnTo>
                  <a:lnTo>
                    <a:pt x="329453" y="27772"/>
                  </a:lnTo>
                  <a:lnTo>
                    <a:pt x="283377" y="20483"/>
                  </a:lnTo>
                  <a:lnTo>
                    <a:pt x="236950" y="14280"/>
                  </a:lnTo>
                  <a:lnTo>
                    <a:pt x="190184" y="9175"/>
                  </a:lnTo>
                  <a:lnTo>
                    <a:pt x="143092" y="5180"/>
                  </a:lnTo>
                  <a:lnTo>
                    <a:pt x="95689" y="2311"/>
                  </a:lnTo>
                  <a:lnTo>
                    <a:pt x="47987" y="580"/>
                  </a:lnTo>
                  <a:lnTo>
                    <a:pt x="0" y="0"/>
                  </a:lnTo>
                  <a:close/>
                </a:path>
              </a:pathLst>
            </a:custGeom>
            <a:solidFill>
              <a:srgbClr val="4F81BC"/>
            </a:solidFill>
          </p:spPr>
          <p:txBody>
            <a:bodyPr wrap="square" lIns="0" tIns="0" rIns="0" bIns="0" rtlCol="0"/>
            <a:lstStyle/>
            <a:p>
              <a:endParaRPr/>
            </a:p>
          </p:txBody>
        </p:sp>
        <p:sp>
          <p:nvSpPr>
            <p:cNvPr id="6" name="object 6"/>
            <p:cNvSpPr/>
            <p:nvPr/>
          </p:nvSpPr>
          <p:spPr>
            <a:xfrm>
              <a:off x="4897373" y="1631442"/>
              <a:ext cx="1946275" cy="1946275"/>
            </a:xfrm>
            <a:custGeom>
              <a:avLst/>
              <a:gdLst/>
              <a:ahLst/>
              <a:cxnLst/>
              <a:rect l="l" t="t" r="r" b="b"/>
              <a:pathLst>
                <a:path w="1946275" h="1946275">
                  <a:moveTo>
                    <a:pt x="0" y="0"/>
                  </a:moveTo>
                  <a:lnTo>
                    <a:pt x="47987" y="580"/>
                  </a:lnTo>
                  <a:lnTo>
                    <a:pt x="95689" y="2311"/>
                  </a:lnTo>
                  <a:lnTo>
                    <a:pt x="143092" y="5180"/>
                  </a:lnTo>
                  <a:lnTo>
                    <a:pt x="190184" y="9175"/>
                  </a:lnTo>
                  <a:lnTo>
                    <a:pt x="236950" y="14280"/>
                  </a:lnTo>
                  <a:lnTo>
                    <a:pt x="283377" y="20483"/>
                  </a:lnTo>
                  <a:lnTo>
                    <a:pt x="329453" y="27772"/>
                  </a:lnTo>
                  <a:lnTo>
                    <a:pt x="375164" y="36131"/>
                  </a:lnTo>
                  <a:lnTo>
                    <a:pt x="420496" y="45549"/>
                  </a:lnTo>
                  <a:lnTo>
                    <a:pt x="465436" y="56011"/>
                  </a:lnTo>
                  <a:lnTo>
                    <a:pt x="509971" y="67505"/>
                  </a:lnTo>
                  <a:lnTo>
                    <a:pt x="554088" y="80016"/>
                  </a:lnTo>
                  <a:lnTo>
                    <a:pt x="597772" y="93533"/>
                  </a:lnTo>
                  <a:lnTo>
                    <a:pt x="641012" y="108041"/>
                  </a:lnTo>
                  <a:lnTo>
                    <a:pt x="683793" y="123527"/>
                  </a:lnTo>
                  <a:lnTo>
                    <a:pt x="726102" y="139978"/>
                  </a:lnTo>
                  <a:lnTo>
                    <a:pt x="767927" y="157380"/>
                  </a:lnTo>
                  <a:lnTo>
                    <a:pt x="809252" y="175721"/>
                  </a:lnTo>
                  <a:lnTo>
                    <a:pt x="850066" y="194986"/>
                  </a:lnTo>
                  <a:lnTo>
                    <a:pt x="890355" y="215163"/>
                  </a:lnTo>
                  <a:lnTo>
                    <a:pt x="930106" y="236238"/>
                  </a:lnTo>
                  <a:lnTo>
                    <a:pt x="969304" y="258197"/>
                  </a:lnTo>
                  <a:lnTo>
                    <a:pt x="1007938" y="281029"/>
                  </a:lnTo>
                  <a:lnTo>
                    <a:pt x="1045993" y="304718"/>
                  </a:lnTo>
                  <a:lnTo>
                    <a:pt x="1083457" y="329253"/>
                  </a:lnTo>
                  <a:lnTo>
                    <a:pt x="1120315" y="354618"/>
                  </a:lnTo>
                  <a:lnTo>
                    <a:pt x="1156556" y="380803"/>
                  </a:lnTo>
                  <a:lnTo>
                    <a:pt x="1192164" y="407792"/>
                  </a:lnTo>
                  <a:lnTo>
                    <a:pt x="1227127" y="435572"/>
                  </a:lnTo>
                  <a:lnTo>
                    <a:pt x="1261433" y="464131"/>
                  </a:lnTo>
                  <a:lnTo>
                    <a:pt x="1295066" y="493455"/>
                  </a:lnTo>
                  <a:lnTo>
                    <a:pt x="1328015" y="523530"/>
                  </a:lnTo>
                  <a:lnTo>
                    <a:pt x="1360265" y="554344"/>
                  </a:lnTo>
                  <a:lnTo>
                    <a:pt x="1391803" y="585882"/>
                  </a:lnTo>
                  <a:lnTo>
                    <a:pt x="1422617" y="618132"/>
                  </a:lnTo>
                  <a:lnTo>
                    <a:pt x="1452692" y="651081"/>
                  </a:lnTo>
                  <a:lnTo>
                    <a:pt x="1482016" y="684714"/>
                  </a:lnTo>
                  <a:lnTo>
                    <a:pt x="1510575" y="719020"/>
                  </a:lnTo>
                  <a:lnTo>
                    <a:pt x="1538355" y="753983"/>
                  </a:lnTo>
                  <a:lnTo>
                    <a:pt x="1565344" y="789591"/>
                  </a:lnTo>
                  <a:lnTo>
                    <a:pt x="1591529" y="825832"/>
                  </a:lnTo>
                  <a:lnTo>
                    <a:pt x="1616894" y="862690"/>
                  </a:lnTo>
                  <a:lnTo>
                    <a:pt x="1641429" y="900154"/>
                  </a:lnTo>
                  <a:lnTo>
                    <a:pt x="1665118" y="938209"/>
                  </a:lnTo>
                  <a:lnTo>
                    <a:pt x="1687950" y="976843"/>
                  </a:lnTo>
                  <a:lnTo>
                    <a:pt x="1709909" y="1016041"/>
                  </a:lnTo>
                  <a:lnTo>
                    <a:pt x="1730984" y="1055792"/>
                  </a:lnTo>
                  <a:lnTo>
                    <a:pt x="1751161" y="1096081"/>
                  </a:lnTo>
                  <a:lnTo>
                    <a:pt x="1770426" y="1136895"/>
                  </a:lnTo>
                  <a:lnTo>
                    <a:pt x="1788767" y="1178220"/>
                  </a:lnTo>
                  <a:lnTo>
                    <a:pt x="1806169" y="1220045"/>
                  </a:lnTo>
                  <a:lnTo>
                    <a:pt x="1822620" y="1262354"/>
                  </a:lnTo>
                  <a:lnTo>
                    <a:pt x="1838106" y="1305135"/>
                  </a:lnTo>
                  <a:lnTo>
                    <a:pt x="1852614" y="1348375"/>
                  </a:lnTo>
                  <a:lnTo>
                    <a:pt x="1866131" y="1392059"/>
                  </a:lnTo>
                  <a:lnTo>
                    <a:pt x="1878642" y="1436176"/>
                  </a:lnTo>
                  <a:lnTo>
                    <a:pt x="1890136" y="1480711"/>
                  </a:lnTo>
                  <a:lnTo>
                    <a:pt x="1900598" y="1525651"/>
                  </a:lnTo>
                  <a:lnTo>
                    <a:pt x="1910016" y="1570983"/>
                  </a:lnTo>
                  <a:lnTo>
                    <a:pt x="1918375" y="1616694"/>
                  </a:lnTo>
                  <a:lnTo>
                    <a:pt x="1925664" y="1662770"/>
                  </a:lnTo>
                  <a:lnTo>
                    <a:pt x="1931867" y="1709197"/>
                  </a:lnTo>
                  <a:lnTo>
                    <a:pt x="1936972" y="1755963"/>
                  </a:lnTo>
                  <a:lnTo>
                    <a:pt x="1940967" y="1803055"/>
                  </a:lnTo>
                  <a:lnTo>
                    <a:pt x="1943836" y="1850458"/>
                  </a:lnTo>
                  <a:lnTo>
                    <a:pt x="1945567" y="1898160"/>
                  </a:lnTo>
                  <a:lnTo>
                    <a:pt x="1946148" y="1946148"/>
                  </a:lnTo>
                  <a:lnTo>
                    <a:pt x="0" y="1946148"/>
                  </a:lnTo>
                  <a:lnTo>
                    <a:pt x="0" y="0"/>
                  </a:lnTo>
                  <a:close/>
                </a:path>
              </a:pathLst>
            </a:custGeom>
            <a:ln w="25908">
              <a:solidFill>
                <a:srgbClr val="FFFFFF"/>
              </a:solidFill>
            </a:ln>
          </p:spPr>
          <p:txBody>
            <a:bodyPr wrap="square" lIns="0" tIns="0" rIns="0" bIns="0" rtlCol="0"/>
            <a:lstStyle/>
            <a:p>
              <a:endParaRPr/>
            </a:p>
          </p:txBody>
        </p:sp>
      </p:grpSp>
      <p:grpSp>
        <p:nvGrpSpPr>
          <p:cNvPr id="7" name="object 7"/>
          <p:cNvGrpSpPr/>
          <p:nvPr/>
        </p:nvGrpSpPr>
        <p:grpSpPr>
          <a:xfrm>
            <a:off x="4885816" y="4167201"/>
            <a:ext cx="1972310" cy="1971039"/>
            <a:chOff x="4884420" y="3654552"/>
            <a:chExt cx="1972310" cy="1971039"/>
          </a:xfrm>
        </p:grpSpPr>
        <p:sp>
          <p:nvSpPr>
            <p:cNvPr id="8" name="object 8"/>
            <p:cNvSpPr/>
            <p:nvPr/>
          </p:nvSpPr>
          <p:spPr>
            <a:xfrm>
              <a:off x="4897374" y="3667506"/>
              <a:ext cx="1946275" cy="1945005"/>
            </a:xfrm>
            <a:custGeom>
              <a:avLst/>
              <a:gdLst/>
              <a:ahLst/>
              <a:cxnLst/>
              <a:rect l="l" t="t" r="r" b="b"/>
              <a:pathLst>
                <a:path w="1946275" h="1945004">
                  <a:moveTo>
                    <a:pt x="1946148" y="0"/>
                  </a:moveTo>
                  <a:lnTo>
                    <a:pt x="0" y="0"/>
                  </a:lnTo>
                  <a:lnTo>
                    <a:pt x="0" y="1944624"/>
                  </a:lnTo>
                  <a:lnTo>
                    <a:pt x="47987" y="1944044"/>
                  </a:lnTo>
                  <a:lnTo>
                    <a:pt x="95689" y="1942314"/>
                  </a:lnTo>
                  <a:lnTo>
                    <a:pt x="143092" y="1939447"/>
                  </a:lnTo>
                  <a:lnTo>
                    <a:pt x="190184" y="1935456"/>
                  </a:lnTo>
                  <a:lnTo>
                    <a:pt x="236950" y="1930355"/>
                  </a:lnTo>
                  <a:lnTo>
                    <a:pt x="283377" y="1924157"/>
                  </a:lnTo>
                  <a:lnTo>
                    <a:pt x="329453" y="1916876"/>
                  </a:lnTo>
                  <a:lnTo>
                    <a:pt x="375164" y="1908523"/>
                  </a:lnTo>
                  <a:lnTo>
                    <a:pt x="420496" y="1899114"/>
                  </a:lnTo>
                  <a:lnTo>
                    <a:pt x="465436" y="1888660"/>
                  </a:lnTo>
                  <a:lnTo>
                    <a:pt x="509971" y="1877177"/>
                  </a:lnTo>
                  <a:lnTo>
                    <a:pt x="554088" y="1864675"/>
                  </a:lnTo>
                  <a:lnTo>
                    <a:pt x="597772" y="1851170"/>
                  </a:lnTo>
                  <a:lnTo>
                    <a:pt x="641012" y="1836675"/>
                  </a:lnTo>
                  <a:lnTo>
                    <a:pt x="683793" y="1821202"/>
                  </a:lnTo>
                  <a:lnTo>
                    <a:pt x="726102" y="1804765"/>
                  </a:lnTo>
                  <a:lnTo>
                    <a:pt x="767927" y="1787377"/>
                  </a:lnTo>
                  <a:lnTo>
                    <a:pt x="809252" y="1769052"/>
                  </a:lnTo>
                  <a:lnTo>
                    <a:pt x="850066" y="1749803"/>
                  </a:lnTo>
                  <a:lnTo>
                    <a:pt x="890355" y="1729644"/>
                  </a:lnTo>
                  <a:lnTo>
                    <a:pt x="930106" y="1708586"/>
                  </a:lnTo>
                  <a:lnTo>
                    <a:pt x="969304" y="1686645"/>
                  </a:lnTo>
                  <a:lnTo>
                    <a:pt x="1007938" y="1663833"/>
                  </a:lnTo>
                  <a:lnTo>
                    <a:pt x="1045993" y="1640163"/>
                  </a:lnTo>
                  <a:lnTo>
                    <a:pt x="1083457" y="1615649"/>
                  </a:lnTo>
                  <a:lnTo>
                    <a:pt x="1120315" y="1590304"/>
                  </a:lnTo>
                  <a:lnTo>
                    <a:pt x="1156556" y="1564142"/>
                  </a:lnTo>
                  <a:lnTo>
                    <a:pt x="1192164" y="1537175"/>
                  </a:lnTo>
                  <a:lnTo>
                    <a:pt x="1227127" y="1509417"/>
                  </a:lnTo>
                  <a:lnTo>
                    <a:pt x="1261433" y="1480882"/>
                  </a:lnTo>
                  <a:lnTo>
                    <a:pt x="1295066" y="1451582"/>
                  </a:lnTo>
                  <a:lnTo>
                    <a:pt x="1328015" y="1421531"/>
                  </a:lnTo>
                  <a:lnTo>
                    <a:pt x="1360265" y="1390743"/>
                  </a:lnTo>
                  <a:lnTo>
                    <a:pt x="1391803" y="1359230"/>
                  </a:lnTo>
                  <a:lnTo>
                    <a:pt x="1422617" y="1327006"/>
                  </a:lnTo>
                  <a:lnTo>
                    <a:pt x="1452692" y="1294084"/>
                  </a:lnTo>
                  <a:lnTo>
                    <a:pt x="1482016" y="1260477"/>
                  </a:lnTo>
                  <a:lnTo>
                    <a:pt x="1510575" y="1226200"/>
                  </a:lnTo>
                  <a:lnTo>
                    <a:pt x="1538355" y="1191264"/>
                  </a:lnTo>
                  <a:lnTo>
                    <a:pt x="1565344" y="1155684"/>
                  </a:lnTo>
                  <a:lnTo>
                    <a:pt x="1591529" y="1119473"/>
                  </a:lnTo>
                  <a:lnTo>
                    <a:pt x="1616894" y="1082643"/>
                  </a:lnTo>
                  <a:lnTo>
                    <a:pt x="1641429" y="1045209"/>
                  </a:lnTo>
                  <a:lnTo>
                    <a:pt x="1665118" y="1007184"/>
                  </a:lnTo>
                  <a:lnTo>
                    <a:pt x="1687950" y="968581"/>
                  </a:lnTo>
                  <a:lnTo>
                    <a:pt x="1709909" y="929413"/>
                  </a:lnTo>
                  <a:lnTo>
                    <a:pt x="1730984" y="889693"/>
                  </a:lnTo>
                  <a:lnTo>
                    <a:pt x="1751161" y="849435"/>
                  </a:lnTo>
                  <a:lnTo>
                    <a:pt x="1770426" y="808653"/>
                  </a:lnTo>
                  <a:lnTo>
                    <a:pt x="1788767" y="767359"/>
                  </a:lnTo>
                  <a:lnTo>
                    <a:pt x="1806169" y="725567"/>
                  </a:lnTo>
                  <a:lnTo>
                    <a:pt x="1822620" y="683290"/>
                  </a:lnTo>
                  <a:lnTo>
                    <a:pt x="1838106" y="640541"/>
                  </a:lnTo>
                  <a:lnTo>
                    <a:pt x="1852614" y="597334"/>
                  </a:lnTo>
                  <a:lnTo>
                    <a:pt x="1866131" y="553683"/>
                  </a:lnTo>
                  <a:lnTo>
                    <a:pt x="1878642" y="509599"/>
                  </a:lnTo>
                  <a:lnTo>
                    <a:pt x="1890136" y="465098"/>
                  </a:lnTo>
                  <a:lnTo>
                    <a:pt x="1900598" y="420191"/>
                  </a:lnTo>
                  <a:lnTo>
                    <a:pt x="1910016" y="374892"/>
                  </a:lnTo>
                  <a:lnTo>
                    <a:pt x="1918375" y="329215"/>
                  </a:lnTo>
                  <a:lnTo>
                    <a:pt x="1925664" y="283173"/>
                  </a:lnTo>
                  <a:lnTo>
                    <a:pt x="1931867" y="236780"/>
                  </a:lnTo>
                  <a:lnTo>
                    <a:pt x="1936972" y="190047"/>
                  </a:lnTo>
                  <a:lnTo>
                    <a:pt x="1940967" y="142990"/>
                  </a:lnTo>
                  <a:lnTo>
                    <a:pt x="1943836" y="95620"/>
                  </a:lnTo>
                  <a:lnTo>
                    <a:pt x="1945567" y="47953"/>
                  </a:lnTo>
                  <a:lnTo>
                    <a:pt x="1946148" y="0"/>
                  </a:lnTo>
                  <a:close/>
                </a:path>
              </a:pathLst>
            </a:custGeom>
            <a:solidFill>
              <a:srgbClr val="4F81BC"/>
            </a:solidFill>
          </p:spPr>
          <p:txBody>
            <a:bodyPr wrap="square" lIns="0" tIns="0" rIns="0" bIns="0" rtlCol="0"/>
            <a:lstStyle/>
            <a:p>
              <a:endParaRPr/>
            </a:p>
          </p:txBody>
        </p:sp>
        <p:sp>
          <p:nvSpPr>
            <p:cNvPr id="9" name="object 9"/>
            <p:cNvSpPr/>
            <p:nvPr/>
          </p:nvSpPr>
          <p:spPr>
            <a:xfrm>
              <a:off x="4897374" y="3667506"/>
              <a:ext cx="1946275" cy="1945005"/>
            </a:xfrm>
            <a:custGeom>
              <a:avLst/>
              <a:gdLst/>
              <a:ahLst/>
              <a:cxnLst/>
              <a:rect l="l" t="t" r="r" b="b"/>
              <a:pathLst>
                <a:path w="1946275" h="1945004">
                  <a:moveTo>
                    <a:pt x="1946148" y="0"/>
                  </a:moveTo>
                  <a:lnTo>
                    <a:pt x="1945567" y="47953"/>
                  </a:lnTo>
                  <a:lnTo>
                    <a:pt x="1943836" y="95620"/>
                  </a:lnTo>
                  <a:lnTo>
                    <a:pt x="1940967" y="142990"/>
                  </a:lnTo>
                  <a:lnTo>
                    <a:pt x="1936972" y="190047"/>
                  </a:lnTo>
                  <a:lnTo>
                    <a:pt x="1931867" y="236780"/>
                  </a:lnTo>
                  <a:lnTo>
                    <a:pt x="1925664" y="283173"/>
                  </a:lnTo>
                  <a:lnTo>
                    <a:pt x="1918375" y="329215"/>
                  </a:lnTo>
                  <a:lnTo>
                    <a:pt x="1910016" y="374892"/>
                  </a:lnTo>
                  <a:lnTo>
                    <a:pt x="1900598" y="420191"/>
                  </a:lnTo>
                  <a:lnTo>
                    <a:pt x="1890136" y="465098"/>
                  </a:lnTo>
                  <a:lnTo>
                    <a:pt x="1878642" y="509599"/>
                  </a:lnTo>
                  <a:lnTo>
                    <a:pt x="1866131" y="553683"/>
                  </a:lnTo>
                  <a:lnTo>
                    <a:pt x="1852614" y="597334"/>
                  </a:lnTo>
                  <a:lnTo>
                    <a:pt x="1838106" y="640541"/>
                  </a:lnTo>
                  <a:lnTo>
                    <a:pt x="1822620" y="683290"/>
                  </a:lnTo>
                  <a:lnTo>
                    <a:pt x="1806169" y="725567"/>
                  </a:lnTo>
                  <a:lnTo>
                    <a:pt x="1788767" y="767359"/>
                  </a:lnTo>
                  <a:lnTo>
                    <a:pt x="1770426" y="808653"/>
                  </a:lnTo>
                  <a:lnTo>
                    <a:pt x="1751161" y="849435"/>
                  </a:lnTo>
                  <a:lnTo>
                    <a:pt x="1730984" y="889693"/>
                  </a:lnTo>
                  <a:lnTo>
                    <a:pt x="1709909" y="929413"/>
                  </a:lnTo>
                  <a:lnTo>
                    <a:pt x="1687950" y="968581"/>
                  </a:lnTo>
                  <a:lnTo>
                    <a:pt x="1665118" y="1007184"/>
                  </a:lnTo>
                  <a:lnTo>
                    <a:pt x="1641429" y="1045209"/>
                  </a:lnTo>
                  <a:lnTo>
                    <a:pt x="1616894" y="1082643"/>
                  </a:lnTo>
                  <a:lnTo>
                    <a:pt x="1591529" y="1119473"/>
                  </a:lnTo>
                  <a:lnTo>
                    <a:pt x="1565344" y="1155684"/>
                  </a:lnTo>
                  <a:lnTo>
                    <a:pt x="1538355" y="1191264"/>
                  </a:lnTo>
                  <a:lnTo>
                    <a:pt x="1510575" y="1226200"/>
                  </a:lnTo>
                  <a:lnTo>
                    <a:pt x="1482016" y="1260477"/>
                  </a:lnTo>
                  <a:lnTo>
                    <a:pt x="1452692" y="1294084"/>
                  </a:lnTo>
                  <a:lnTo>
                    <a:pt x="1422617" y="1327006"/>
                  </a:lnTo>
                  <a:lnTo>
                    <a:pt x="1391803" y="1359230"/>
                  </a:lnTo>
                  <a:lnTo>
                    <a:pt x="1360265" y="1390743"/>
                  </a:lnTo>
                  <a:lnTo>
                    <a:pt x="1328015" y="1421531"/>
                  </a:lnTo>
                  <a:lnTo>
                    <a:pt x="1295066" y="1451582"/>
                  </a:lnTo>
                  <a:lnTo>
                    <a:pt x="1261433" y="1480882"/>
                  </a:lnTo>
                  <a:lnTo>
                    <a:pt x="1227127" y="1509417"/>
                  </a:lnTo>
                  <a:lnTo>
                    <a:pt x="1192164" y="1537175"/>
                  </a:lnTo>
                  <a:lnTo>
                    <a:pt x="1156556" y="1564142"/>
                  </a:lnTo>
                  <a:lnTo>
                    <a:pt x="1120315" y="1590304"/>
                  </a:lnTo>
                  <a:lnTo>
                    <a:pt x="1083457" y="1615649"/>
                  </a:lnTo>
                  <a:lnTo>
                    <a:pt x="1045993" y="1640163"/>
                  </a:lnTo>
                  <a:lnTo>
                    <a:pt x="1007938" y="1663833"/>
                  </a:lnTo>
                  <a:lnTo>
                    <a:pt x="969304" y="1686645"/>
                  </a:lnTo>
                  <a:lnTo>
                    <a:pt x="930106" y="1708586"/>
                  </a:lnTo>
                  <a:lnTo>
                    <a:pt x="890355" y="1729644"/>
                  </a:lnTo>
                  <a:lnTo>
                    <a:pt x="850066" y="1749803"/>
                  </a:lnTo>
                  <a:lnTo>
                    <a:pt x="809252" y="1769052"/>
                  </a:lnTo>
                  <a:lnTo>
                    <a:pt x="767927" y="1787377"/>
                  </a:lnTo>
                  <a:lnTo>
                    <a:pt x="726102" y="1804765"/>
                  </a:lnTo>
                  <a:lnTo>
                    <a:pt x="683793" y="1821202"/>
                  </a:lnTo>
                  <a:lnTo>
                    <a:pt x="641012" y="1836675"/>
                  </a:lnTo>
                  <a:lnTo>
                    <a:pt x="597772" y="1851170"/>
                  </a:lnTo>
                  <a:lnTo>
                    <a:pt x="554088" y="1864675"/>
                  </a:lnTo>
                  <a:lnTo>
                    <a:pt x="509971" y="1877177"/>
                  </a:lnTo>
                  <a:lnTo>
                    <a:pt x="465436" y="1888660"/>
                  </a:lnTo>
                  <a:lnTo>
                    <a:pt x="420496" y="1899114"/>
                  </a:lnTo>
                  <a:lnTo>
                    <a:pt x="375164" y="1908523"/>
                  </a:lnTo>
                  <a:lnTo>
                    <a:pt x="329453" y="1916876"/>
                  </a:lnTo>
                  <a:lnTo>
                    <a:pt x="283377" y="1924157"/>
                  </a:lnTo>
                  <a:lnTo>
                    <a:pt x="236950" y="1930355"/>
                  </a:lnTo>
                  <a:lnTo>
                    <a:pt x="190184" y="1935456"/>
                  </a:lnTo>
                  <a:lnTo>
                    <a:pt x="143092" y="1939447"/>
                  </a:lnTo>
                  <a:lnTo>
                    <a:pt x="95689" y="1942314"/>
                  </a:lnTo>
                  <a:lnTo>
                    <a:pt x="47987" y="1944044"/>
                  </a:lnTo>
                  <a:lnTo>
                    <a:pt x="0" y="1944624"/>
                  </a:lnTo>
                  <a:lnTo>
                    <a:pt x="0" y="0"/>
                  </a:lnTo>
                  <a:lnTo>
                    <a:pt x="1946148" y="0"/>
                  </a:lnTo>
                  <a:close/>
                </a:path>
              </a:pathLst>
            </a:custGeom>
            <a:ln w="25908">
              <a:solidFill>
                <a:srgbClr val="FFFFFF"/>
              </a:solidFill>
            </a:ln>
          </p:spPr>
          <p:txBody>
            <a:bodyPr wrap="square" lIns="0" tIns="0" rIns="0" bIns="0" rtlCol="0"/>
            <a:lstStyle/>
            <a:p>
              <a:endParaRPr/>
            </a:p>
          </p:txBody>
        </p:sp>
      </p:grpSp>
      <p:grpSp>
        <p:nvGrpSpPr>
          <p:cNvPr id="10" name="object 10"/>
          <p:cNvGrpSpPr/>
          <p:nvPr/>
        </p:nvGrpSpPr>
        <p:grpSpPr>
          <a:xfrm>
            <a:off x="2864991" y="4183964"/>
            <a:ext cx="1972310" cy="1972310"/>
            <a:chOff x="2863595" y="3671315"/>
            <a:chExt cx="1972310" cy="1972310"/>
          </a:xfrm>
        </p:grpSpPr>
        <p:sp>
          <p:nvSpPr>
            <p:cNvPr id="11" name="object 11"/>
            <p:cNvSpPr/>
            <p:nvPr/>
          </p:nvSpPr>
          <p:spPr>
            <a:xfrm>
              <a:off x="2876549" y="3684269"/>
              <a:ext cx="1946275" cy="1946275"/>
            </a:xfrm>
            <a:custGeom>
              <a:avLst/>
              <a:gdLst/>
              <a:ahLst/>
              <a:cxnLst/>
              <a:rect l="l" t="t" r="r" b="b"/>
              <a:pathLst>
                <a:path w="1946275" h="1946275">
                  <a:moveTo>
                    <a:pt x="1946148" y="0"/>
                  </a:moveTo>
                  <a:lnTo>
                    <a:pt x="0" y="0"/>
                  </a:lnTo>
                  <a:lnTo>
                    <a:pt x="580" y="47987"/>
                  </a:lnTo>
                  <a:lnTo>
                    <a:pt x="2311" y="95689"/>
                  </a:lnTo>
                  <a:lnTo>
                    <a:pt x="5180" y="143092"/>
                  </a:lnTo>
                  <a:lnTo>
                    <a:pt x="9175" y="190184"/>
                  </a:lnTo>
                  <a:lnTo>
                    <a:pt x="14280" y="236950"/>
                  </a:lnTo>
                  <a:lnTo>
                    <a:pt x="20483" y="283377"/>
                  </a:lnTo>
                  <a:lnTo>
                    <a:pt x="27772" y="329453"/>
                  </a:lnTo>
                  <a:lnTo>
                    <a:pt x="36131" y="375164"/>
                  </a:lnTo>
                  <a:lnTo>
                    <a:pt x="45549" y="420496"/>
                  </a:lnTo>
                  <a:lnTo>
                    <a:pt x="56011" y="465436"/>
                  </a:lnTo>
                  <a:lnTo>
                    <a:pt x="67505" y="509971"/>
                  </a:lnTo>
                  <a:lnTo>
                    <a:pt x="80016" y="554088"/>
                  </a:lnTo>
                  <a:lnTo>
                    <a:pt x="93533" y="597772"/>
                  </a:lnTo>
                  <a:lnTo>
                    <a:pt x="108041" y="641012"/>
                  </a:lnTo>
                  <a:lnTo>
                    <a:pt x="123527" y="683793"/>
                  </a:lnTo>
                  <a:lnTo>
                    <a:pt x="139978" y="726102"/>
                  </a:lnTo>
                  <a:lnTo>
                    <a:pt x="157380" y="767927"/>
                  </a:lnTo>
                  <a:lnTo>
                    <a:pt x="175721" y="809252"/>
                  </a:lnTo>
                  <a:lnTo>
                    <a:pt x="194986" y="850066"/>
                  </a:lnTo>
                  <a:lnTo>
                    <a:pt x="215163" y="890355"/>
                  </a:lnTo>
                  <a:lnTo>
                    <a:pt x="236238" y="930106"/>
                  </a:lnTo>
                  <a:lnTo>
                    <a:pt x="258197" y="969304"/>
                  </a:lnTo>
                  <a:lnTo>
                    <a:pt x="281029" y="1007938"/>
                  </a:lnTo>
                  <a:lnTo>
                    <a:pt x="304718" y="1045993"/>
                  </a:lnTo>
                  <a:lnTo>
                    <a:pt x="329253" y="1083457"/>
                  </a:lnTo>
                  <a:lnTo>
                    <a:pt x="354618" y="1120315"/>
                  </a:lnTo>
                  <a:lnTo>
                    <a:pt x="380803" y="1156556"/>
                  </a:lnTo>
                  <a:lnTo>
                    <a:pt x="407792" y="1192164"/>
                  </a:lnTo>
                  <a:lnTo>
                    <a:pt x="435572" y="1227127"/>
                  </a:lnTo>
                  <a:lnTo>
                    <a:pt x="464131" y="1261433"/>
                  </a:lnTo>
                  <a:lnTo>
                    <a:pt x="493455" y="1295066"/>
                  </a:lnTo>
                  <a:lnTo>
                    <a:pt x="523530" y="1328015"/>
                  </a:lnTo>
                  <a:lnTo>
                    <a:pt x="554344" y="1360265"/>
                  </a:lnTo>
                  <a:lnTo>
                    <a:pt x="585882" y="1391803"/>
                  </a:lnTo>
                  <a:lnTo>
                    <a:pt x="618132" y="1422617"/>
                  </a:lnTo>
                  <a:lnTo>
                    <a:pt x="651081" y="1452692"/>
                  </a:lnTo>
                  <a:lnTo>
                    <a:pt x="684714" y="1482016"/>
                  </a:lnTo>
                  <a:lnTo>
                    <a:pt x="719020" y="1510575"/>
                  </a:lnTo>
                  <a:lnTo>
                    <a:pt x="753983" y="1538355"/>
                  </a:lnTo>
                  <a:lnTo>
                    <a:pt x="789591" y="1565344"/>
                  </a:lnTo>
                  <a:lnTo>
                    <a:pt x="825832" y="1591529"/>
                  </a:lnTo>
                  <a:lnTo>
                    <a:pt x="862690" y="1616894"/>
                  </a:lnTo>
                  <a:lnTo>
                    <a:pt x="900154" y="1641429"/>
                  </a:lnTo>
                  <a:lnTo>
                    <a:pt x="938209" y="1665118"/>
                  </a:lnTo>
                  <a:lnTo>
                    <a:pt x="976843" y="1687950"/>
                  </a:lnTo>
                  <a:lnTo>
                    <a:pt x="1016041" y="1709909"/>
                  </a:lnTo>
                  <a:lnTo>
                    <a:pt x="1055792" y="1730984"/>
                  </a:lnTo>
                  <a:lnTo>
                    <a:pt x="1096081" y="1751161"/>
                  </a:lnTo>
                  <a:lnTo>
                    <a:pt x="1136895" y="1770426"/>
                  </a:lnTo>
                  <a:lnTo>
                    <a:pt x="1178220" y="1788767"/>
                  </a:lnTo>
                  <a:lnTo>
                    <a:pt x="1220045" y="1806169"/>
                  </a:lnTo>
                  <a:lnTo>
                    <a:pt x="1262354" y="1822620"/>
                  </a:lnTo>
                  <a:lnTo>
                    <a:pt x="1305135" y="1838106"/>
                  </a:lnTo>
                  <a:lnTo>
                    <a:pt x="1348375" y="1852614"/>
                  </a:lnTo>
                  <a:lnTo>
                    <a:pt x="1392059" y="1866131"/>
                  </a:lnTo>
                  <a:lnTo>
                    <a:pt x="1436176" y="1878642"/>
                  </a:lnTo>
                  <a:lnTo>
                    <a:pt x="1480711" y="1890136"/>
                  </a:lnTo>
                  <a:lnTo>
                    <a:pt x="1525651" y="1900598"/>
                  </a:lnTo>
                  <a:lnTo>
                    <a:pt x="1570983" y="1910016"/>
                  </a:lnTo>
                  <a:lnTo>
                    <a:pt x="1616694" y="1918375"/>
                  </a:lnTo>
                  <a:lnTo>
                    <a:pt x="1662770" y="1925664"/>
                  </a:lnTo>
                  <a:lnTo>
                    <a:pt x="1709197" y="1931867"/>
                  </a:lnTo>
                  <a:lnTo>
                    <a:pt x="1755963" y="1936972"/>
                  </a:lnTo>
                  <a:lnTo>
                    <a:pt x="1803055" y="1940967"/>
                  </a:lnTo>
                  <a:lnTo>
                    <a:pt x="1850458" y="1943836"/>
                  </a:lnTo>
                  <a:lnTo>
                    <a:pt x="1898160" y="1945567"/>
                  </a:lnTo>
                  <a:lnTo>
                    <a:pt x="1946148" y="1946147"/>
                  </a:lnTo>
                  <a:lnTo>
                    <a:pt x="1946148" y="0"/>
                  </a:lnTo>
                  <a:close/>
                </a:path>
              </a:pathLst>
            </a:custGeom>
            <a:solidFill>
              <a:srgbClr val="4F81BC"/>
            </a:solidFill>
          </p:spPr>
          <p:txBody>
            <a:bodyPr wrap="square" lIns="0" tIns="0" rIns="0" bIns="0" rtlCol="0"/>
            <a:lstStyle/>
            <a:p>
              <a:endParaRPr/>
            </a:p>
          </p:txBody>
        </p:sp>
        <p:sp>
          <p:nvSpPr>
            <p:cNvPr id="12" name="object 12"/>
            <p:cNvSpPr/>
            <p:nvPr/>
          </p:nvSpPr>
          <p:spPr>
            <a:xfrm>
              <a:off x="2876549" y="3684269"/>
              <a:ext cx="1946275" cy="1946275"/>
            </a:xfrm>
            <a:custGeom>
              <a:avLst/>
              <a:gdLst/>
              <a:ahLst/>
              <a:cxnLst/>
              <a:rect l="l" t="t" r="r" b="b"/>
              <a:pathLst>
                <a:path w="1946275" h="1946275">
                  <a:moveTo>
                    <a:pt x="1946148" y="1946147"/>
                  </a:moveTo>
                  <a:lnTo>
                    <a:pt x="1898160" y="1945567"/>
                  </a:lnTo>
                  <a:lnTo>
                    <a:pt x="1850458" y="1943836"/>
                  </a:lnTo>
                  <a:lnTo>
                    <a:pt x="1803055" y="1940967"/>
                  </a:lnTo>
                  <a:lnTo>
                    <a:pt x="1755963" y="1936972"/>
                  </a:lnTo>
                  <a:lnTo>
                    <a:pt x="1709197" y="1931867"/>
                  </a:lnTo>
                  <a:lnTo>
                    <a:pt x="1662770" y="1925664"/>
                  </a:lnTo>
                  <a:lnTo>
                    <a:pt x="1616694" y="1918375"/>
                  </a:lnTo>
                  <a:lnTo>
                    <a:pt x="1570983" y="1910016"/>
                  </a:lnTo>
                  <a:lnTo>
                    <a:pt x="1525651" y="1900598"/>
                  </a:lnTo>
                  <a:lnTo>
                    <a:pt x="1480711" y="1890136"/>
                  </a:lnTo>
                  <a:lnTo>
                    <a:pt x="1436176" y="1878642"/>
                  </a:lnTo>
                  <a:lnTo>
                    <a:pt x="1392059" y="1866131"/>
                  </a:lnTo>
                  <a:lnTo>
                    <a:pt x="1348375" y="1852614"/>
                  </a:lnTo>
                  <a:lnTo>
                    <a:pt x="1305135" y="1838106"/>
                  </a:lnTo>
                  <a:lnTo>
                    <a:pt x="1262354" y="1822620"/>
                  </a:lnTo>
                  <a:lnTo>
                    <a:pt x="1220045" y="1806169"/>
                  </a:lnTo>
                  <a:lnTo>
                    <a:pt x="1178220" y="1788767"/>
                  </a:lnTo>
                  <a:lnTo>
                    <a:pt x="1136895" y="1770426"/>
                  </a:lnTo>
                  <a:lnTo>
                    <a:pt x="1096081" y="1751161"/>
                  </a:lnTo>
                  <a:lnTo>
                    <a:pt x="1055792" y="1730984"/>
                  </a:lnTo>
                  <a:lnTo>
                    <a:pt x="1016041" y="1709909"/>
                  </a:lnTo>
                  <a:lnTo>
                    <a:pt x="976843" y="1687950"/>
                  </a:lnTo>
                  <a:lnTo>
                    <a:pt x="938209" y="1665118"/>
                  </a:lnTo>
                  <a:lnTo>
                    <a:pt x="900154" y="1641429"/>
                  </a:lnTo>
                  <a:lnTo>
                    <a:pt x="862690" y="1616894"/>
                  </a:lnTo>
                  <a:lnTo>
                    <a:pt x="825832" y="1591529"/>
                  </a:lnTo>
                  <a:lnTo>
                    <a:pt x="789591" y="1565344"/>
                  </a:lnTo>
                  <a:lnTo>
                    <a:pt x="753983" y="1538355"/>
                  </a:lnTo>
                  <a:lnTo>
                    <a:pt x="719020" y="1510575"/>
                  </a:lnTo>
                  <a:lnTo>
                    <a:pt x="684714" y="1482016"/>
                  </a:lnTo>
                  <a:lnTo>
                    <a:pt x="651081" y="1452692"/>
                  </a:lnTo>
                  <a:lnTo>
                    <a:pt x="618132" y="1422617"/>
                  </a:lnTo>
                  <a:lnTo>
                    <a:pt x="585882" y="1391803"/>
                  </a:lnTo>
                  <a:lnTo>
                    <a:pt x="554344" y="1360265"/>
                  </a:lnTo>
                  <a:lnTo>
                    <a:pt x="523530" y="1328015"/>
                  </a:lnTo>
                  <a:lnTo>
                    <a:pt x="493455" y="1295066"/>
                  </a:lnTo>
                  <a:lnTo>
                    <a:pt x="464131" y="1261433"/>
                  </a:lnTo>
                  <a:lnTo>
                    <a:pt x="435572" y="1227127"/>
                  </a:lnTo>
                  <a:lnTo>
                    <a:pt x="407792" y="1192164"/>
                  </a:lnTo>
                  <a:lnTo>
                    <a:pt x="380803" y="1156556"/>
                  </a:lnTo>
                  <a:lnTo>
                    <a:pt x="354618" y="1120315"/>
                  </a:lnTo>
                  <a:lnTo>
                    <a:pt x="329253" y="1083457"/>
                  </a:lnTo>
                  <a:lnTo>
                    <a:pt x="304718" y="1045993"/>
                  </a:lnTo>
                  <a:lnTo>
                    <a:pt x="281029" y="1007938"/>
                  </a:lnTo>
                  <a:lnTo>
                    <a:pt x="258197" y="969304"/>
                  </a:lnTo>
                  <a:lnTo>
                    <a:pt x="236238" y="930106"/>
                  </a:lnTo>
                  <a:lnTo>
                    <a:pt x="215163" y="890355"/>
                  </a:lnTo>
                  <a:lnTo>
                    <a:pt x="194986" y="850066"/>
                  </a:lnTo>
                  <a:lnTo>
                    <a:pt x="175721" y="809252"/>
                  </a:lnTo>
                  <a:lnTo>
                    <a:pt x="157380" y="767927"/>
                  </a:lnTo>
                  <a:lnTo>
                    <a:pt x="139978" y="726102"/>
                  </a:lnTo>
                  <a:lnTo>
                    <a:pt x="123527" y="683793"/>
                  </a:lnTo>
                  <a:lnTo>
                    <a:pt x="108041" y="641012"/>
                  </a:lnTo>
                  <a:lnTo>
                    <a:pt x="93533" y="597772"/>
                  </a:lnTo>
                  <a:lnTo>
                    <a:pt x="80016" y="554088"/>
                  </a:lnTo>
                  <a:lnTo>
                    <a:pt x="67505" y="509971"/>
                  </a:lnTo>
                  <a:lnTo>
                    <a:pt x="56011" y="465436"/>
                  </a:lnTo>
                  <a:lnTo>
                    <a:pt x="45549" y="420496"/>
                  </a:lnTo>
                  <a:lnTo>
                    <a:pt x="36131" y="375164"/>
                  </a:lnTo>
                  <a:lnTo>
                    <a:pt x="27772" y="329453"/>
                  </a:lnTo>
                  <a:lnTo>
                    <a:pt x="20483" y="283377"/>
                  </a:lnTo>
                  <a:lnTo>
                    <a:pt x="14280" y="236950"/>
                  </a:lnTo>
                  <a:lnTo>
                    <a:pt x="9175" y="190184"/>
                  </a:lnTo>
                  <a:lnTo>
                    <a:pt x="5180" y="143092"/>
                  </a:lnTo>
                  <a:lnTo>
                    <a:pt x="2311" y="95689"/>
                  </a:lnTo>
                  <a:lnTo>
                    <a:pt x="580" y="47987"/>
                  </a:lnTo>
                  <a:lnTo>
                    <a:pt x="0" y="0"/>
                  </a:lnTo>
                  <a:lnTo>
                    <a:pt x="1946148" y="0"/>
                  </a:lnTo>
                  <a:lnTo>
                    <a:pt x="1946148" y="1946147"/>
                  </a:lnTo>
                  <a:close/>
                </a:path>
              </a:pathLst>
            </a:custGeom>
            <a:ln w="25908">
              <a:solidFill>
                <a:srgbClr val="FFFFFF"/>
              </a:solidFill>
            </a:ln>
          </p:spPr>
          <p:txBody>
            <a:bodyPr wrap="square" lIns="0" tIns="0" rIns="0" bIns="0" rtlCol="0"/>
            <a:lstStyle/>
            <a:p>
              <a:endParaRPr/>
            </a:p>
          </p:txBody>
        </p:sp>
      </p:grpSp>
      <p:grpSp>
        <p:nvGrpSpPr>
          <p:cNvPr id="13" name="object 13"/>
          <p:cNvGrpSpPr/>
          <p:nvPr/>
        </p:nvGrpSpPr>
        <p:grpSpPr>
          <a:xfrm>
            <a:off x="4541265" y="3754069"/>
            <a:ext cx="641985" cy="281305"/>
            <a:chOff x="4539869" y="3241420"/>
            <a:chExt cx="641985" cy="281305"/>
          </a:xfrm>
        </p:grpSpPr>
        <p:sp>
          <p:nvSpPr>
            <p:cNvPr id="14" name="object 14"/>
            <p:cNvSpPr/>
            <p:nvPr/>
          </p:nvSpPr>
          <p:spPr>
            <a:xfrm>
              <a:off x="4552823" y="3254374"/>
              <a:ext cx="615950" cy="255904"/>
            </a:xfrm>
            <a:custGeom>
              <a:avLst/>
              <a:gdLst/>
              <a:ahLst/>
              <a:cxnLst/>
              <a:rect l="l" t="t" r="r" b="b"/>
              <a:pathLst>
                <a:path w="615950" h="255904">
                  <a:moveTo>
                    <a:pt x="299592" y="0"/>
                  </a:moveTo>
                  <a:lnTo>
                    <a:pt x="250992" y="3341"/>
                  </a:lnTo>
                  <a:lnTo>
                    <a:pt x="204890" y="13015"/>
                  </a:lnTo>
                  <a:lnTo>
                    <a:pt x="161903" y="28498"/>
                  </a:lnTo>
                  <a:lnTo>
                    <a:pt x="122648" y="49263"/>
                  </a:lnTo>
                  <a:lnTo>
                    <a:pt x="87741" y="74787"/>
                  </a:lnTo>
                  <a:lnTo>
                    <a:pt x="57798" y="104543"/>
                  </a:lnTo>
                  <a:lnTo>
                    <a:pt x="33436" y="138007"/>
                  </a:lnTo>
                  <a:lnTo>
                    <a:pt x="15271" y="174654"/>
                  </a:lnTo>
                  <a:lnTo>
                    <a:pt x="3920" y="213959"/>
                  </a:lnTo>
                  <a:lnTo>
                    <a:pt x="0" y="255397"/>
                  </a:lnTo>
                  <a:lnTo>
                    <a:pt x="73025" y="255397"/>
                  </a:lnTo>
                  <a:lnTo>
                    <a:pt x="81581" y="205718"/>
                  </a:lnTo>
                  <a:lnTo>
                    <a:pt x="106044" y="160575"/>
                  </a:lnTo>
                  <a:lnTo>
                    <a:pt x="144605" y="122362"/>
                  </a:lnTo>
                  <a:lnTo>
                    <a:pt x="195452" y="93472"/>
                  </a:lnTo>
                  <a:lnTo>
                    <a:pt x="244336" y="78504"/>
                  </a:lnTo>
                  <a:lnTo>
                    <a:pt x="294516" y="73022"/>
                  </a:lnTo>
                  <a:lnTo>
                    <a:pt x="344166" y="76560"/>
                  </a:lnTo>
                  <a:lnTo>
                    <a:pt x="391456" y="88651"/>
                  </a:lnTo>
                  <a:lnTo>
                    <a:pt x="434559" y="108828"/>
                  </a:lnTo>
                  <a:lnTo>
                    <a:pt x="471645" y="136626"/>
                  </a:lnTo>
                  <a:lnTo>
                    <a:pt x="500888" y="171576"/>
                  </a:lnTo>
                  <a:lnTo>
                    <a:pt x="469646" y="171576"/>
                  </a:lnTo>
                  <a:lnTo>
                    <a:pt x="562610" y="255397"/>
                  </a:lnTo>
                  <a:lnTo>
                    <a:pt x="615568" y="171576"/>
                  </a:lnTo>
                  <a:lnTo>
                    <a:pt x="582549" y="171576"/>
                  </a:lnTo>
                  <a:lnTo>
                    <a:pt x="560370" y="129722"/>
                  </a:lnTo>
                  <a:lnTo>
                    <a:pt x="530429" y="92630"/>
                  </a:lnTo>
                  <a:lnTo>
                    <a:pt x="493734" y="60912"/>
                  </a:lnTo>
                  <a:lnTo>
                    <a:pt x="451295" y="35179"/>
                  </a:lnTo>
                  <a:lnTo>
                    <a:pt x="404119" y="16042"/>
                  </a:lnTo>
                  <a:lnTo>
                    <a:pt x="353215" y="4112"/>
                  </a:lnTo>
                  <a:lnTo>
                    <a:pt x="299592" y="0"/>
                  </a:lnTo>
                  <a:close/>
                </a:path>
              </a:pathLst>
            </a:custGeom>
            <a:solidFill>
              <a:srgbClr val="B1C1DB"/>
            </a:solidFill>
          </p:spPr>
          <p:txBody>
            <a:bodyPr wrap="square" lIns="0" tIns="0" rIns="0" bIns="0" rtlCol="0"/>
            <a:lstStyle/>
            <a:p>
              <a:endParaRPr/>
            </a:p>
          </p:txBody>
        </p:sp>
        <p:sp>
          <p:nvSpPr>
            <p:cNvPr id="15" name="object 15"/>
            <p:cNvSpPr/>
            <p:nvPr/>
          </p:nvSpPr>
          <p:spPr>
            <a:xfrm>
              <a:off x="4552823" y="3254374"/>
              <a:ext cx="615950" cy="255904"/>
            </a:xfrm>
            <a:custGeom>
              <a:avLst/>
              <a:gdLst/>
              <a:ahLst/>
              <a:cxnLst/>
              <a:rect l="l" t="t" r="r" b="b"/>
              <a:pathLst>
                <a:path w="615950" h="255904">
                  <a:moveTo>
                    <a:pt x="0" y="255397"/>
                  </a:moveTo>
                  <a:lnTo>
                    <a:pt x="3920" y="213959"/>
                  </a:lnTo>
                  <a:lnTo>
                    <a:pt x="15271" y="174654"/>
                  </a:lnTo>
                  <a:lnTo>
                    <a:pt x="33436" y="138007"/>
                  </a:lnTo>
                  <a:lnTo>
                    <a:pt x="57798" y="104543"/>
                  </a:lnTo>
                  <a:lnTo>
                    <a:pt x="87741" y="74787"/>
                  </a:lnTo>
                  <a:lnTo>
                    <a:pt x="122648" y="49263"/>
                  </a:lnTo>
                  <a:lnTo>
                    <a:pt x="161903" y="28498"/>
                  </a:lnTo>
                  <a:lnTo>
                    <a:pt x="204890" y="13015"/>
                  </a:lnTo>
                  <a:lnTo>
                    <a:pt x="250992" y="3341"/>
                  </a:lnTo>
                  <a:lnTo>
                    <a:pt x="299592" y="0"/>
                  </a:lnTo>
                  <a:lnTo>
                    <a:pt x="353215" y="4112"/>
                  </a:lnTo>
                  <a:lnTo>
                    <a:pt x="404119" y="16042"/>
                  </a:lnTo>
                  <a:lnTo>
                    <a:pt x="451295" y="35179"/>
                  </a:lnTo>
                  <a:lnTo>
                    <a:pt x="493734" y="60912"/>
                  </a:lnTo>
                  <a:lnTo>
                    <a:pt x="530429" y="92630"/>
                  </a:lnTo>
                  <a:lnTo>
                    <a:pt x="560370" y="129722"/>
                  </a:lnTo>
                  <a:lnTo>
                    <a:pt x="582549" y="171576"/>
                  </a:lnTo>
                  <a:lnTo>
                    <a:pt x="615568" y="171576"/>
                  </a:lnTo>
                  <a:lnTo>
                    <a:pt x="562610" y="255397"/>
                  </a:lnTo>
                  <a:lnTo>
                    <a:pt x="469646" y="171576"/>
                  </a:lnTo>
                  <a:lnTo>
                    <a:pt x="500888" y="171576"/>
                  </a:lnTo>
                  <a:lnTo>
                    <a:pt x="471645" y="136626"/>
                  </a:lnTo>
                  <a:lnTo>
                    <a:pt x="434559" y="108828"/>
                  </a:lnTo>
                  <a:lnTo>
                    <a:pt x="391456" y="88651"/>
                  </a:lnTo>
                  <a:lnTo>
                    <a:pt x="344166" y="76560"/>
                  </a:lnTo>
                  <a:lnTo>
                    <a:pt x="294516" y="73022"/>
                  </a:lnTo>
                  <a:lnTo>
                    <a:pt x="244336" y="78504"/>
                  </a:lnTo>
                  <a:lnTo>
                    <a:pt x="195452" y="93472"/>
                  </a:lnTo>
                  <a:lnTo>
                    <a:pt x="144605" y="122362"/>
                  </a:lnTo>
                  <a:lnTo>
                    <a:pt x="106044" y="160575"/>
                  </a:lnTo>
                  <a:lnTo>
                    <a:pt x="81581" y="205718"/>
                  </a:lnTo>
                  <a:lnTo>
                    <a:pt x="73025" y="255397"/>
                  </a:lnTo>
                  <a:lnTo>
                    <a:pt x="0" y="255397"/>
                  </a:lnTo>
                  <a:close/>
                </a:path>
              </a:pathLst>
            </a:custGeom>
            <a:ln w="25908">
              <a:solidFill>
                <a:srgbClr val="FFFFFF"/>
              </a:solidFill>
            </a:ln>
          </p:spPr>
          <p:txBody>
            <a:bodyPr wrap="square" lIns="0" tIns="0" rIns="0" bIns="0" rtlCol="0"/>
            <a:lstStyle/>
            <a:p>
              <a:endParaRPr/>
            </a:p>
          </p:txBody>
        </p:sp>
      </p:grpSp>
      <p:grpSp>
        <p:nvGrpSpPr>
          <p:cNvPr id="16" name="object 16"/>
          <p:cNvGrpSpPr/>
          <p:nvPr/>
        </p:nvGrpSpPr>
        <p:grpSpPr>
          <a:xfrm>
            <a:off x="4524881" y="4233495"/>
            <a:ext cx="641985" cy="281305"/>
            <a:chOff x="4523485" y="3720846"/>
            <a:chExt cx="641985" cy="281305"/>
          </a:xfrm>
        </p:grpSpPr>
        <p:sp>
          <p:nvSpPr>
            <p:cNvPr id="17" name="object 17"/>
            <p:cNvSpPr/>
            <p:nvPr/>
          </p:nvSpPr>
          <p:spPr>
            <a:xfrm>
              <a:off x="4536439" y="3733800"/>
              <a:ext cx="615950" cy="255904"/>
            </a:xfrm>
            <a:custGeom>
              <a:avLst/>
              <a:gdLst/>
              <a:ahLst/>
              <a:cxnLst/>
              <a:rect l="l" t="t" r="r" b="b"/>
              <a:pathLst>
                <a:path w="615950" h="255904">
                  <a:moveTo>
                    <a:pt x="615569" y="0"/>
                  </a:moveTo>
                  <a:lnTo>
                    <a:pt x="542544" y="0"/>
                  </a:lnTo>
                  <a:lnTo>
                    <a:pt x="533987" y="49678"/>
                  </a:lnTo>
                  <a:lnTo>
                    <a:pt x="509524" y="94821"/>
                  </a:lnTo>
                  <a:lnTo>
                    <a:pt x="470963" y="133034"/>
                  </a:lnTo>
                  <a:lnTo>
                    <a:pt x="420115" y="161925"/>
                  </a:lnTo>
                  <a:lnTo>
                    <a:pt x="371232" y="176892"/>
                  </a:lnTo>
                  <a:lnTo>
                    <a:pt x="321052" y="182374"/>
                  </a:lnTo>
                  <a:lnTo>
                    <a:pt x="271402" y="178836"/>
                  </a:lnTo>
                  <a:lnTo>
                    <a:pt x="224112" y="166745"/>
                  </a:lnTo>
                  <a:lnTo>
                    <a:pt x="181009" y="146568"/>
                  </a:lnTo>
                  <a:lnTo>
                    <a:pt x="143923" y="118770"/>
                  </a:lnTo>
                  <a:lnTo>
                    <a:pt x="114681" y="83819"/>
                  </a:lnTo>
                  <a:lnTo>
                    <a:pt x="145923" y="83819"/>
                  </a:lnTo>
                  <a:lnTo>
                    <a:pt x="52832" y="0"/>
                  </a:lnTo>
                  <a:lnTo>
                    <a:pt x="0" y="83819"/>
                  </a:lnTo>
                  <a:lnTo>
                    <a:pt x="33020" y="83819"/>
                  </a:lnTo>
                  <a:lnTo>
                    <a:pt x="55198" y="125674"/>
                  </a:lnTo>
                  <a:lnTo>
                    <a:pt x="85139" y="162766"/>
                  </a:lnTo>
                  <a:lnTo>
                    <a:pt x="121834" y="194484"/>
                  </a:lnTo>
                  <a:lnTo>
                    <a:pt x="164273" y="220217"/>
                  </a:lnTo>
                  <a:lnTo>
                    <a:pt x="211449" y="239354"/>
                  </a:lnTo>
                  <a:lnTo>
                    <a:pt x="262353" y="251284"/>
                  </a:lnTo>
                  <a:lnTo>
                    <a:pt x="315975" y="255397"/>
                  </a:lnTo>
                  <a:lnTo>
                    <a:pt x="364576" y="252055"/>
                  </a:lnTo>
                  <a:lnTo>
                    <a:pt x="410678" y="242381"/>
                  </a:lnTo>
                  <a:lnTo>
                    <a:pt x="453665" y="226898"/>
                  </a:lnTo>
                  <a:lnTo>
                    <a:pt x="492920" y="206133"/>
                  </a:lnTo>
                  <a:lnTo>
                    <a:pt x="527827" y="180609"/>
                  </a:lnTo>
                  <a:lnTo>
                    <a:pt x="557770" y="150853"/>
                  </a:lnTo>
                  <a:lnTo>
                    <a:pt x="582132" y="117389"/>
                  </a:lnTo>
                  <a:lnTo>
                    <a:pt x="600297" y="80742"/>
                  </a:lnTo>
                  <a:lnTo>
                    <a:pt x="611648" y="41437"/>
                  </a:lnTo>
                  <a:lnTo>
                    <a:pt x="615569" y="0"/>
                  </a:lnTo>
                  <a:close/>
                </a:path>
              </a:pathLst>
            </a:custGeom>
            <a:solidFill>
              <a:srgbClr val="B1C1DB"/>
            </a:solidFill>
          </p:spPr>
          <p:txBody>
            <a:bodyPr wrap="square" lIns="0" tIns="0" rIns="0" bIns="0" rtlCol="0"/>
            <a:lstStyle/>
            <a:p>
              <a:endParaRPr/>
            </a:p>
          </p:txBody>
        </p:sp>
        <p:sp>
          <p:nvSpPr>
            <p:cNvPr id="18" name="object 18"/>
            <p:cNvSpPr/>
            <p:nvPr/>
          </p:nvSpPr>
          <p:spPr>
            <a:xfrm>
              <a:off x="4536439" y="3733800"/>
              <a:ext cx="615950" cy="255904"/>
            </a:xfrm>
            <a:custGeom>
              <a:avLst/>
              <a:gdLst/>
              <a:ahLst/>
              <a:cxnLst/>
              <a:rect l="l" t="t" r="r" b="b"/>
              <a:pathLst>
                <a:path w="615950" h="255904">
                  <a:moveTo>
                    <a:pt x="615569" y="0"/>
                  </a:moveTo>
                  <a:lnTo>
                    <a:pt x="611648" y="41437"/>
                  </a:lnTo>
                  <a:lnTo>
                    <a:pt x="600297" y="80742"/>
                  </a:lnTo>
                  <a:lnTo>
                    <a:pt x="582132" y="117389"/>
                  </a:lnTo>
                  <a:lnTo>
                    <a:pt x="557770" y="150853"/>
                  </a:lnTo>
                  <a:lnTo>
                    <a:pt x="527827" y="180609"/>
                  </a:lnTo>
                  <a:lnTo>
                    <a:pt x="492920" y="206133"/>
                  </a:lnTo>
                  <a:lnTo>
                    <a:pt x="453665" y="226898"/>
                  </a:lnTo>
                  <a:lnTo>
                    <a:pt x="410678" y="242381"/>
                  </a:lnTo>
                  <a:lnTo>
                    <a:pt x="364576" y="252055"/>
                  </a:lnTo>
                  <a:lnTo>
                    <a:pt x="315975" y="255397"/>
                  </a:lnTo>
                  <a:lnTo>
                    <a:pt x="262353" y="251284"/>
                  </a:lnTo>
                  <a:lnTo>
                    <a:pt x="211449" y="239354"/>
                  </a:lnTo>
                  <a:lnTo>
                    <a:pt x="164273" y="220217"/>
                  </a:lnTo>
                  <a:lnTo>
                    <a:pt x="121834" y="194484"/>
                  </a:lnTo>
                  <a:lnTo>
                    <a:pt x="85139" y="162766"/>
                  </a:lnTo>
                  <a:lnTo>
                    <a:pt x="55198" y="125674"/>
                  </a:lnTo>
                  <a:lnTo>
                    <a:pt x="33020" y="83819"/>
                  </a:lnTo>
                  <a:lnTo>
                    <a:pt x="0" y="83819"/>
                  </a:lnTo>
                  <a:lnTo>
                    <a:pt x="52832" y="0"/>
                  </a:lnTo>
                  <a:lnTo>
                    <a:pt x="145923" y="83819"/>
                  </a:lnTo>
                  <a:lnTo>
                    <a:pt x="114681" y="83819"/>
                  </a:lnTo>
                  <a:lnTo>
                    <a:pt x="143923" y="118770"/>
                  </a:lnTo>
                  <a:lnTo>
                    <a:pt x="181009" y="146568"/>
                  </a:lnTo>
                  <a:lnTo>
                    <a:pt x="224112" y="166745"/>
                  </a:lnTo>
                  <a:lnTo>
                    <a:pt x="271402" y="178836"/>
                  </a:lnTo>
                  <a:lnTo>
                    <a:pt x="321052" y="182374"/>
                  </a:lnTo>
                  <a:lnTo>
                    <a:pt x="371232" y="176892"/>
                  </a:lnTo>
                  <a:lnTo>
                    <a:pt x="420115" y="161925"/>
                  </a:lnTo>
                  <a:lnTo>
                    <a:pt x="470963" y="133034"/>
                  </a:lnTo>
                  <a:lnTo>
                    <a:pt x="509524" y="94821"/>
                  </a:lnTo>
                  <a:lnTo>
                    <a:pt x="533987" y="49678"/>
                  </a:lnTo>
                  <a:lnTo>
                    <a:pt x="542544" y="0"/>
                  </a:lnTo>
                  <a:lnTo>
                    <a:pt x="615569" y="0"/>
                  </a:lnTo>
                  <a:close/>
                </a:path>
              </a:pathLst>
            </a:custGeom>
            <a:ln w="25908">
              <a:solidFill>
                <a:srgbClr val="FFFFFF"/>
              </a:solidFill>
            </a:ln>
          </p:spPr>
          <p:txBody>
            <a:bodyPr wrap="square" lIns="0" tIns="0" rIns="0" bIns="0" rtlCol="0"/>
            <a:lstStyle/>
            <a:p>
              <a:endParaRPr/>
            </a:p>
          </p:txBody>
        </p:sp>
      </p:grpSp>
      <p:pic>
        <p:nvPicPr>
          <p:cNvPr id="19" name="object 19"/>
          <p:cNvPicPr/>
          <p:nvPr/>
        </p:nvPicPr>
        <p:blipFill>
          <a:blip r:embed="rId3" cstate="print"/>
          <a:stretch>
            <a:fillRect/>
          </a:stretch>
        </p:blipFill>
        <p:spPr>
          <a:xfrm>
            <a:off x="0" y="0"/>
            <a:ext cx="806195" cy="6857996"/>
          </a:xfrm>
          <a:prstGeom prst="rect">
            <a:avLst/>
          </a:prstGeom>
        </p:spPr>
      </p:pic>
      <p:grpSp>
        <p:nvGrpSpPr>
          <p:cNvPr id="20" name="object 20"/>
          <p:cNvGrpSpPr/>
          <p:nvPr/>
        </p:nvGrpSpPr>
        <p:grpSpPr>
          <a:xfrm>
            <a:off x="2986413" y="584997"/>
            <a:ext cx="3834765" cy="742950"/>
            <a:chOff x="2654807" y="356615"/>
            <a:chExt cx="3834765" cy="742950"/>
          </a:xfrm>
        </p:grpSpPr>
        <p:sp>
          <p:nvSpPr>
            <p:cNvPr id="21" name="object 21"/>
            <p:cNvSpPr/>
            <p:nvPr/>
          </p:nvSpPr>
          <p:spPr>
            <a:xfrm>
              <a:off x="2654807" y="400050"/>
              <a:ext cx="3834765" cy="651510"/>
            </a:xfrm>
            <a:custGeom>
              <a:avLst/>
              <a:gdLst/>
              <a:ahLst/>
              <a:cxnLst/>
              <a:rect l="l" t="t" r="r" b="b"/>
              <a:pathLst>
                <a:path w="3834765" h="651510">
                  <a:moveTo>
                    <a:pt x="3834383" y="0"/>
                  </a:moveTo>
                  <a:lnTo>
                    <a:pt x="3830972" y="16912"/>
                  </a:lnTo>
                  <a:lnTo>
                    <a:pt x="3821668" y="30718"/>
                  </a:lnTo>
                  <a:lnTo>
                    <a:pt x="3807862" y="40022"/>
                  </a:lnTo>
                  <a:lnTo>
                    <a:pt x="3790950" y="43434"/>
                  </a:lnTo>
                  <a:lnTo>
                    <a:pt x="43434" y="43434"/>
                  </a:lnTo>
                  <a:lnTo>
                    <a:pt x="26521" y="46845"/>
                  </a:lnTo>
                  <a:lnTo>
                    <a:pt x="12715" y="56149"/>
                  </a:lnTo>
                  <a:lnTo>
                    <a:pt x="3411" y="69955"/>
                  </a:lnTo>
                  <a:lnTo>
                    <a:pt x="0" y="86867"/>
                  </a:lnTo>
                  <a:lnTo>
                    <a:pt x="0" y="608076"/>
                  </a:lnTo>
                  <a:lnTo>
                    <a:pt x="3411" y="624988"/>
                  </a:lnTo>
                  <a:lnTo>
                    <a:pt x="12715" y="638794"/>
                  </a:lnTo>
                  <a:lnTo>
                    <a:pt x="26521" y="648098"/>
                  </a:lnTo>
                  <a:lnTo>
                    <a:pt x="43434" y="651510"/>
                  </a:lnTo>
                  <a:lnTo>
                    <a:pt x="60346" y="648098"/>
                  </a:lnTo>
                  <a:lnTo>
                    <a:pt x="74152" y="638794"/>
                  </a:lnTo>
                  <a:lnTo>
                    <a:pt x="83456" y="624988"/>
                  </a:lnTo>
                  <a:lnTo>
                    <a:pt x="86868" y="608076"/>
                  </a:lnTo>
                  <a:lnTo>
                    <a:pt x="86868" y="564641"/>
                  </a:lnTo>
                  <a:lnTo>
                    <a:pt x="3790950" y="564641"/>
                  </a:lnTo>
                  <a:lnTo>
                    <a:pt x="3807862" y="561230"/>
                  </a:lnTo>
                  <a:lnTo>
                    <a:pt x="3821668" y="551926"/>
                  </a:lnTo>
                  <a:lnTo>
                    <a:pt x="3830972" y="538120"/>
                  </a:lnTo>
                  <a:lnTo>
                    <a:pt x="3834383" y="521208"/>
                  </a:lnTo>
                  <a:lnTo>
                    <a:pt x="3834383" y="130301"/>
                  </a:lnTo>
                  <a:lnTo>
                    <a:pt x="43434" y="130301"/>
                  </a:lnTo>
                  <a:lnTo>
                    <a:pt x="43434" y="86867"/>
                  </a:lnTo>
                  <a:lnTo>
                    <a:pt x="45148" y="78438"/>
                  </a:lnTo>
                  <a:lnTo>
                    <a:pt x="49815" y="71532"/>
                  </a:lnTo>
                  <a:lnTo>
                    <a:pt x="56721" y="66865"/>
                  </a:lnTo>
                  <a:lnTo>
                    <a:pt x="65150" y="65150"/>
                  </a:lnTo>
                  <a:lnTo>
                    <a:pt x="3834383" y="65150"/>
                  </a:lnTo>
                  <a:lnTo>
                    <a:pt x="3834383" y="0"/>
                  </a:lnTo>
                  <a:close/>
                </a:path>
                <a:path w="3834765" h="651510">
                  <a:moveTo>
                    <a:pt x="3834383" y="65150"/>
                  </a:moveTo>
                  <a:lnTo>
                    <a:pt x="65150" y="65150"/>
                  </a:lnTo>
                  <a:lnTo>
                    <a:pt x="73580" y="66865"/>
                  </a:lnTo>
                  <a:lnTo>
                    <a:pt x="80486" y="71532"/>
                  </a:lnTo>
                  <a:lnTo>
                    <a:pt x="85153" y="78438"/>
                  </a:lnTo>
                  <a:lnTo>
                    <a:pt x="86868" y="86867"/>
                  </a:lnTo>
                  <a:lnTo>
                    <a:pt x="83456" y="103780"/>
                  </a:lnTo>
                  <a:lnTo>
                    <a:pt x="74152" y="117586"/>
                  </a:lnTo>
                  <a:lnTo>
                    <a:pt x="60346" y="126890"/>
                  </a:lnTo>
                  <a:lnTo>
                    <a:pt x="43434" y="130301"/>
                  </a:lnTo>
                  <a:lnTo>
                    <a:pt x="3834383" y="130301"/>
                  </a:lnTo>
                  <a:lnTo>
                    <a:pt x="3834383" y="65150"/>
                  </a:lnTo>
                  <a:close/>
                </a:path>
                <a:path w="3834765" h="651510">
                  <a:moveTo>
                    <a:pt x="3747516" y="0"/>
                  </a:moveTo>
                  <a:lnTo>
                    <a:pt x="3747516" y="43434"/>
                  </a:lnTo>
                  <a:lnTo>
                    <a:pt x="3790950" y="43434"/>
                  </a:lnTo>
                  <a:lnTo>
                    <a:pt x="3790950" y="21716"/>
                  </a:lnTo>
                  <a:lnTo>
                    <a:pt x="3769232" y="21716"/>
                  </a:lnTo>
                  <a:lnTo>
                    <a:pt x="3760803" y="20002"/>
                  </a:lnTo>
                  <a:lnTo>
                    <a:pt x="3753897" y="15335"/>
                  </a:lnTo>
                  <a:lnTo>
                    <a:pt x="3749230" y="8429"/>
                  </a:lnTo>
                  <a:lnTo>
                    <a:pt x="3747516" y="0"/>
                  </a:lnTo>
                  <a:close/>
                </a:path>
                <a:path w="3834765" h="651510">
                  <a:moveTo>
                    <a:pt x="3790950" y="0"/>
                  </a:moveTo>
                  <a:lnTo>
                    <a:pt x="3789235" y="8429"/>
                  </a:lnTo>
                  <a:lnTo>
                    <a:pt x="3784568" y="15335"/>
                  </a:lnTo>
                  <a:lnTo>
                    <a:pt x="3777662" y="20002"/>
                  </a:lnTo>
                  <a:lnTo>
                    <a:pt x="3769232" y="21716"/>
                  </a:lnTo>
                  <a:lnTo>
                    <a:pt x="3790950" y="21716"/>
                  </a:lnTo>
                  <a:lnTo>
                    <a:pt x="3790950" y="0"/>
                  </a:lnTo>
                  <a:close/>
                </a:path>
              </a:pathLst>
            </a:custGeom>
            <a:solidFill>
              <a:srgbClr val="CC3300"/>
            </a:solidFill>
          </p:spPr>
          <p:txBody>
            <a:bodyPr wrap="square" lIns="0" tIns="0" rIns="0" bIns="0" rtlCol="0"/>
            <a:lstStyle/>
            <a:p>
              <a:endParaRPr/>
            </a:p>
          </p:txBody>
        </p:sp>
        <p:sp>
          <p:nvSpPr>
            <p:cNvPr id="22" name="object 22"/>
            <p:cNvSpPr/>
            <p:nvPr/>
          </p:nvSpPr>
          <p:spPr>
            <a:xfrm>
              <a:off x="2698241" y="356615"/>
              <a:ext cx="3790950" cy="173990"/>
            </a:xfrm>
            <a:custGeom>
              <a:avLst/>
              <a:gdLst/>
              <a:ahLst/>
              <a:cxnLst/>
              <a:rect l="l" t="t" r="r" b="b"/>
              <a:pathLst>
                <a:path w="3790950" h="173990">
                  <a:moveTo>
                    <a:pt x="21716" y="108585"/>
                  </a:moveTo>
                  <a:lnTo>
                    <a:pt x="13287" y="110299"/>
                  </a:lnTo>
                  <a:lnTo>
                    <a:pt x="6381" y="114966"/>
                  </a:lnTo>
                  <a:lnTo>
                    <a:pt x="1714" y="121872"/>
                  </a:lnTo>
                  <a:lnTo>
                    <a:pt x="0" y="130301"/>
                  </a:lnTo>
                  <a:lnTo>
                    <a:pt x="0" y="173736"/>
                  </a:lnTo>
                  <a:lnTo>
                    <a:pt x="16912" y="170324"/>
                  </a:lnTo>
                  <a:lnTo>
                    <a:pt x="30718" y="161020"/>
                  </a:lnTo>
                  <a:lnTo>
                    <a:pt x="40022" y="147214"/>
                  </a:lnTo>
                  <a:lnTo>
                    <a:pt x="43433" y="130301"/>
                  </a:lnTo>
                  <a:lnTo>
                    <a:pt x="41719" y="121872"/>
                  </a:lnTo>
                  <a:lnTo>
                    <a:pt x="37052" y="114966"/>
                  </a:lnTo>
                  <a:lnTo>
                    <a:pt x="30146" y="110299"/>
                  </a:lnTo>
                  <a:lnTo>
                    <a:pt x="21716" y="108585"/>
                  </a:lnTo>
                  <a:close/>
                </a:path>
                <a:path w="3790950" h="173990">
                  <a:moveTo>
                    <a:pt x="3790950" y="43434"/>
                  </a:moveTo>
                  <a:lnTo>
                    <a:pt x="3747516" y="43434"/>
                  </a:lnTo>
                  <a:lnTo>
                    <a:pt x="3747516" y="86868"/>
                  </a:lnTo>
                  <a:lnTo>
                    <a:pt x="3764428" y="83456"/>
                  </a:lnTo>
                  <a:lnTo>
                    <a:pt x="3778234" y="74152"/>
                  </a:lnTo>
                  <a:lnTo>
                    <a:pt x="3787538" y="60346"/>
                  </a:lnTo>
                  <a:lnTo>
                    <a:pt x="3790950" y="43434"/>
                  </a:lnTo>
                  <a:close/>
                </a:path>
                <a:path w="3790950" h="173990">
                  <a:moveTo>
                    <a:pt x="3747516" y="0"/>
                  </a:moveTo>
                  <a:lnTo>
                    <a:pt x="3730603" y="3411"/>
                  </a:lnTo>
                  <a:lnTo>
                    <a:pt x="3716797" y="12715"/>
                  </a:lnTo>
                  <a:lnTo>
                    <a:pt x="3707493" y="26521"/>
                  </a:lnTo>
                  <a:lnTo>
                    <a:pt x="3704081" y="43434"/>
                  </a:lnTo>
                  <a:lnTo>
                    <a:pt x="3705796" y="51863"/>
                  </a:lnTo>
                  <a:lnTo>
                    <a:pt x="3710463" y="58769"/>
                  </a:lnTo>
                  <a:lnTo>
                    <a:pt x="3717369" y="63436"/>
                  </a:lnTo>
                  <a:lnTo>
                    <a:pt x="3725799" y="65150"/>
                  </a:lnTo>
                  <a:lnTo>
                    <a:pt x="3734228" y="63436"/>
                  </a:lnTo>
                  <a:lnTo>
                    <a:pt x="3741134" y="58769"/>
                  </a:lnTo>
                  <a:lnTo>
                    <a:pt x="3745801" y="51863"/>
                  </a:lnTo>
                  <a:lnTo>
                    <a:pt x="3747516" y="43434"/>
                  </a:lnTo>
                  <a:lnTo>
                    <a:pt x="3790950" y="43434"/>
                  </a:lnTo>
                  <a:lnTo>
                    <a:pt x="3787538" y="26521"/>
                  </a:lnTo>
                  <a:lnTo>
                    <a:pt x="3778234" y="12715"/>
                  </a:lnTo>
                  <a:lnTo>
                    <a:pt x="3764428" y="3411"/>
                  </a:lnTo>
                  <a:lnTo>
                    <a:pt x="3747516" y="0"/>
                  </a:lnTo>
                  <a:close/>
                </a:path>
              </a:pathLst>
            </a:custGeom>
            <a:solidFill>
              <a:srgbClr val="A32900"/>
            </a:solidFill>
          </p:spPr>
          <p:txBody>
            <a:bodyPr wrap="square" lIns="0" tIns="0" rIns="0" bIns="0" rtlCol="0"/>
            <a:lstStyle/>
            <a:p>
              <a:endParaRPr/>
            </a:p>
          </p:txBody>
        </p:sp>
        <p:pic>
          <p:nvPicPr>
            <p:cNvPr id="23" name="object 23"/>
            <p:cNvPicPr/>
            <p:nvPr/>
          </p:nvPicPr>
          <p:blipFill>
            <a:blip r:embed="rId4" cstate="print"/>
            <a:stretch>
              <a:fillRect/>
            </a:stretch>
          </p:blipFill>
          <p:spPr>
            <a:xfrm>
              <a:off x="3425951" y="422147"/>
              <a:ext cx="2355342" cy="677417"/>
            </a:xfrm>
            <a:prstGeom prst="rect">
              <a:avLst/>
            </a:prstGeom>
          </p:spPr>
        </p:pic>
      </p:grpSp>
      <p:sp>
        <p:nvSpPr>
          <p:cNvPr id="24" name="object 24"/>
          <p:cNvSpPr txBox="1"/>
          <p:nvPr/>
        </p:nvSpPr>
        <p:spPr>
          <a:xfrm>
            <a:off x="3914711" y="743857"/>
            <a:ext cx="197866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EEBC"/>
                </a:solidFill>
                <a:latin typeface="Calibri"/>
                <a:cs typeface="Calibri"/>
              </a:rPr>
              <a:t>METODOLOGÍA</a:t>
            </a:r>
            <a:endParaRPr sz="2400" dirty="0">
              <a:latin typeface="Calibri"/>
              <a:cs typeface="Calibri"/>
            </a:endParaRPr>
          </a:p>
        </p:txBody>
      </p:sp>
      <p:pic>
        <p:nvPicPr>
          <p:cNvPr id="25" name="object 25"/>
          <p:cNvPicPr/>
          <p:nvPr/>
        </p:nvPicPr>
        <p:blipFill>
          <a:blip r:embed="rId5" cstate="print"/>
          <a:stretch>
            <a:fillRect/>
          </a:stretch>
        </p:blipFill>
        <p:spPr>
          <a:xfrm>
            <a:off x="6199632" y="6095"/>
            <a:ext cx="2855214" cy="787145"/>
          </a:xfrm>
          <a:prstGeom prst="rect">
            <a:avLst/>
          </a:prstGeom>
        </p:spPr>
      </p:pic>
      <p:sp>
        <p:nvSpPr>
          <p:cNvPr id="26" name="object 26"/>
          <p:cNvSpPr txBox="1">
            <a:spLocks noGrp="1"/>
          </p:cNvSpPr>
          <p:nvPr>
            <p:ph type="title"/>
          </p:nvPr>
        </p:nvSpPr>
        <p:spPr>
          <a:prstGeom prst="rect">
            <a:avLst/>
          </a:prstGeom>
        </p:spPr>
        <p:txBody>
          <a:bodyPr vert="horz" wrap="square" lIns="0" tIns="12065" rIns="0" bIns="0" rtlCol="0">
            <a:spAutoFit/>
          </a:bodyPr>
          <a:lstStyle/>
          <a:p>
            <a:pPr marL="300990">
              <a:lnSpc>
                <a:spcPct val="100000"/>
              </a:lnSpc>
              <a:spcBef>
                <a:spcPts val="95"/>
              </a:spcBef>
            </a:pPr>
            <a:r>
              <a:rPr dirty="0"/>
              <a:t>CAPÍTULO</a:t>
            </a:r>
            <a:r>
              <a:rPr spc="-140" dirty="0"/>
              <a:t> </a:t>
            </a:r>
            <a:r>
              <a:rPr spc="-25" dirty="0"/>
              <a:t>III</a:t>
            </a:r>
          </a:p>
        </p:txBody>
      </p:sp>
      <p:sp>
        <p:nvSpPr>
          <p:cNvPr id="27" name="object 27"/>
          <p:cNvSpPr txBox="1"/>
          <p:nvPr/>
        </p:nvSpPr>
        <p:spPr>
          <a:xfrm>
            <a:off x="1303082" y="1550194"/>
            <a:ext cx="3098800" cy="2223686"/>
          </a:xfrm>
          <a:prstGeom prst="rect">
            <a:avLst/>
          </a:prstGeom>
          <a:solidFill>
            <a:srgbClr val="E1F5FF"/>
          </a:solidFill>
        </p:spPr>
        <p:txBody>
          <a:bodyPr vert="horz" wrap="square" lIns="0" tIns="43180" rIns="0" bIns="0" rtlCol="0">
            <a:spAutoFit/>
          </a:bodyPr>
          <a:lstStyle/>
          <a:p>
            <a:pPr marL="91440">
              <a:lnSpc>
                <a:spcPts val="1675"/>
              </a:lnSpc>
              <a:spcBef>
                <a:spcPts val="340"/>
              </a:spcBef>
            </a:pPr>
            <a:r>
              <a:rPr sz="1600" b="1" spc="-10" dirty="0">
                <a:latin typeface="Tahoma"/>
                <a:cs typeface="Tahoma"/>
              </a:rPr>
              <a:t>ENFOQUE:</a:t>
            </a:r>
            <a:endParaRPr sz="1600" dirty="0">
              <a:latin typeface="Tahoma"/>
              <a:cs typeface="Tahoma"/>
            </a:endParaRPr>
          </a:p>
          <a:p>
            <a:pPr marL="377825" indent="-286385">
              <a:lnSpc>
                <a:spcPts val="1675"/>
              </a:lnSpc>
              <a:buFont typeface="Arial MT"/>
              <a:buChar char="•"/>
              <a:tabLst>
                <a:tab pos="377825" algn="l"/>
              </a:tabLst>
            </a:pPr>
            <a:r>
              <a:rPr lang="en-US" sz="1600" spc="-10" dirty="0">
                <a:latin typeface="Verdana"/>
                <a:cs typeface="Verdana"/>
              </a:rPr>
              <a:t>MIXTO</a:t>
            </a:r>
          </a:p>
          <a:p>
            <a:pPr marL="91440">
              <a:lnSpc>
                <a:spcPts val="1675"/>
              </a:lnSpc>
              <a:tabLst>
                <a:tab pos="377825" algn="l"/>
              </a:tabLst>
            </a:pPr>
            <a:r>
              <a:rPr lang="es-EC" sz="1600" spc="-10" dirty="0">
                <a:latin typeface="Verdana"/>
                <a:cs typeface="Verdana"/>
              </a:rPr>
              <a:t>	- Cuantitativo</a:t>
            </a:r>
          </a:p>
          <a:p>
            <a:pPr marL="91440">
              <a:lnSpc>
                <a:spcPts val="1675"/>
              </a:lnSpc>
              <a:tabLst>
                <a:tab pos="377825" algn="l"/>
              </a:tabLst>
            </a:pPr>
            <a:r>
              <a:rPr lang="es-EC" sz="1600" spc="-10" dirty="0">
                <a:latin typeface="Verdana"/>
                <a:cs typeface="Verdana"/>
              </a:rPr>
              <a:t>	- Cualitativo</a:t>
            </a:r>
            <a:endParaRPr sz="1600" dirty="0">
              <a:latin typeface="Verdana"/>
              <a:cs typeface="Verdana"/>
            </a:endParaRPr>
          </a:p>
          <a:p>
            <a:pPr marL="91440">
              <a:lnSpc>
                <a:spcPts val="1675"/>
              </a:lnSpc>
              <a:spcBef>
                <a:spcPts val="1695"/>
              </a:spcBef>
            </a:pPr>
            <a:r>
              <a:rPr sz="1600" b="1" spc="-10" dirty="0">
                <a:latin typeface="Tahoma"/>
                <a:cs typeface="Tahoma"/>
              </a:rPr>
              <a:t>DISEÑO:</a:t>
            </a:r>
            <a:endParaRPr sz="1600" dirty="0">
              <a:latin typeface="Tahoma"/>
              <a:cs typeface="Tahoma"/>
            </a:endParaRPr>
          </a:p>
          <a:p>
            <a:pPr marL="377825" indent="-286385">
              <a:lnSpc>
                <a:spcPts val="1675"/>
              </a:lnSpc>
              <a:buFont typeface="Arial MT"/>
              <a:buChar char="•"/>
              <a:tabLst>
                <a:tab pos="377825" algn="l"/>
              </a:tabLst>
            </a:pPr>
            <a:r>
              <a:rPr sz="1600" dirty="0">
                <a:latin typeface="Verdana"/>
                <a:cs typeface="Verdana"/>
              </a:rPr>
              <a:t>No</a:t>
            </a:r>
            <a:r>
              <a:rPr sz="1600" spc="-75" dirty="0">
                <a:latin typeface="Verdana"/>
                <a:cs typeface="Verdana"/>
              </a:rPr>
              <a:t> </a:t>
            </a:r>
            <a:r>
              <a:rPr sz="1600" spc="-10" dirty="0">
                <a:latin typeface="Verdana"/>
                <a:cs typeface="Verdana"/>
              </a:rPr>
              <a:t>Experimental</a:t>
            </a:r>
            <a:endParaRPr lang="es-EC" sz="1600" spc="-10" dirty="0">
              <a:latin typeface="Verdana"/>
              <a:cs typeface="Verdana"/>
            </a:endParaRPr>
          </a:p>
          <a:p>
            <a:pPr marL="377825" indent="-286385">
              <a:lnSpc>
                <a:spcPts val="1675"/>
              </a:lnSpc>
              <a:buFont typeface="Arial MT"/>
              <a:buChar char="•"/>
              <a:tabLst>
                <a:tab pos="377825" algn="l"/>
              </a:tabLst>
            </a:pPr>
            <a:endParaRPr lang="es-EC" sz="1600" spc="-10" dirty="0">
              <a:latin typeface="Verdana"/>
              <a:cs typeface="Verdana"/>
            </a:endParaRPr>
          </a:p>
          <a:p>
            <a:pPr marL="377825" indent="-286385">
              <a:lnSpc>
                <a:spcPts val="1675"/>
              </a:lnSpc>
              <a:buFont typeface="Arial MT"/>
              <a:buChar char="•"/>
              <a:tabLst>
                <a:tab pos="377825" algn="l"/>
              </a:tabLst>
            </a:pPr>
            <a:endParaRPr lang="es-EC" sz="1600" spc="-10" dirty="0">
              <a:latin typeface="Verdana"/>
              <a:cs typeface="Verdana"/>
            </a:endParaRPr>
          </a:p>
          <a:p>
            <a:pPr marL="377825" indent="-286385">
              <a:lnSpc>
                <a:spcPts val="1675"/>
              </a:lnSpc>
              <a:buFont typeface="Arial MT"/>
              <a:buChar char="•"/>
              <a:tabLst>
                <a:tab pos="377825" algn="l"/>
              </a:tabLst>
            </a:pPr>
            <a:endParaRPr sz="1600" dirty="0">
              <a:latin typeface="Verdana"/>
              <a:cs typeface="Verdana"/>
            </a:endParaRPr>
          </a:p>
        </p:txBody>
      </p:sp>
      <p:sp>
        <p:nvSpPr>
          <p:cNvPr id="28" name="object 28"/>
          <p:cNvSpPr txBox="1"/>
          <p:nvPr/>
        </p:nvSpPr>
        <p:spPr>
          <a:xfrm>
            <a:off x="5272731" y="1607359"/>
            <a:ext cx="3096895" cy="2203808"/>
          </a:xfrm>
          <a:prstGeom prst="rect">
            <a:avLst/>
          </a:prstGeom>
          <a:solidFill>
            <a:srgbClr val="E1F5FF"/>
          </a:solidFill>
        </p:spPr>
        <p:txBody>
          <a:bodyPr vert="horz" wrap="square" lIns="0" tIns="43815" rIns="0" bIns="0" rtlCol="0">
            <a:spAutoFit/>
          </a:bodyPr>
          <a:lstStyle/>
          <a:p>
            <a:pPr marL="92075">
              <a:lnSpc>
                <a:spcPts val="1675"/>
              </a:lnSpc>
              <a:spcBef>
                <a:spcPts val="345"/>
              </a:spcBef>
            </a:pPr>
            <a:r>
              <a:rPr sz="1400" b="1" spc="-165" dirty="0">
                <a:latin typeface="Tahoma"/>
                <a:cs typeface="Tahoma"/>
              </a:rPr>
              <a:t>TIPO</a:t>
            </a:r>
            <a:r>
              <a:rPr sz="1400" b="1" spc="-20" dirty="0">
                <a:latin typeface="Tahoma"/>
                <a:cs typeface="Tahoma"/>
              </a:rPr>
              <a:t> </a:t>
            </a:r>
            <a:r>
              <a:rPr sz="1400" b="1" spc="-125" dirty="0">
                <a:latin typeface="Tahoma"/>
                <a:cs typeface="Tahoma"/>
              </a:rPr>
              <a:t>DE</a:t>
            </a:r>
            <a:r>
              <a:rPr sz="1400" b="1" spc="-10" dirty="0">
                <a:latin typeface="Tahoma"/>
                <a:cs typeface="Tahoma"/>
              </a:rPr>
              <a:t> INVESTIGACIÓN:</a:t>
            </a:r>
            <a:endParaRPr sz="1400" dirty="0">
              <a:latin typeface="Tahoma"/>
              <a:cs typeface="Tahoma"/>
            </a:endParaRPr>
          </a:p>
          <a:p>
            <a:pPr marL="378460" indent="-286385">
              <a:lnSpc>
                <a:spcPts val="1675"/>
              </a:lnSpc>
              <a:buFont typeface="Arial MT"/>
              <a:buChar char="•"/>
              <a:tabLst>
                <a:tab pos="378460" algn="l"/>
              </a:tabLst>
            </a:pPr>
            <a:r>
              <a:rPr sz="1400" spc="-55" dirty="0">
                <a:latin typeface="Verdana"/>
                <a:cs typeface="Verdana"/>
              </a:rPr>
              <a:t>Por</a:t>
            </a:r>
            <a:r>
              <a:rPr sz="1400" spc="-110" dirty="0">
                <a:latin typeface="Verdana"/>
                <a:cs typeface="Verdana"/>
              </a:rPr>
              <a:t> </a:t>
            </a:r>
            <a:r>
              <a:rPr sz="1400" spc="-30" dirty="0">
                <a:latin typeface="Verdana"/>
                <a:cs typeface="Verdana"/>
              </a:rPr>
              <a:t>el</a:t>
            </a:r>
            <a:r>
              <a:rPr sz="1400" spc="-85" dirty="0">
                <a:latin typeface="Verdana"/>
                <a:cs typeface="Verdana"/>
              </a:rPr>
              <a:t> </a:t>
            </a:r>
            <a:r>
              <a:rPr sz="1400" spc="-10" dirty="0">
                <a:latin typeface="Verdana"/>
                <a:cs typeface="Verdana"/>
              </a:rPr>
              <a:t>objetivo:</a:t>
            </a:r>
            <a:endParaRPr sz="1400" dirty="0">
              <a:latin typeface="Verdana"/>
              <a:cs typeface="Verdana"/>
            </a:endParaRPr>
          </a:p>
          <a:p>
            <a:pPr marL="1006475">
              <a:lnSpc>
                <a:spcPct val="100000"/>
              </a:lnSpc>
              <a:spcBef>
                <a:spcPts val="5"/>
              </a:spcBef>
            </a:pPr>
            <a:r>
              <a:rPr sz="1400" spc="-10" dirty="0">
                <a:latin typeface="Verdana"/>
                <a:cs typeface="Verdana"/>
              </a:rPr>
              <a:t>Básica</a:t>
            </a:r>
            <a:endParaRPr lang="es-EC" sz="1400" spc="-10" dirty="0">
              <a:latin typeface="Verdana"/>
              <a:cs typeface="Verdana"/>
            </a:endParaRPr>
          </a:p>
          <a:p>
            <a:pPr marL="378460" indent="-286385">
              <a:lnSpc>
                <a:spcPct val="100000"/>
              </a:lnSpc>
              <a:buFont typeface="Arial MT"/>
              <a:buChar char="•"/>
              <a:tabLst>
                <a:tab pos="378460" algn="l"/>
              </a:tabLst>
            </a:pPr>
            <a:r>
              <a:rPr sz="1400" spc="-55" dirty="0">
                <a:latin typeface="Verdana"/>
                <a:cs typeface="Verdana"/>
              </a:rPr>
              <a:t>Por</a:t>
            </a:r>
            <a:r>
              <a:rPr sz="1400" spc="-105" dirty="0">
                <a:latin typeface="Verdana"/>
                <a:cs typeface="Verdana"/>
              </a:rPr>
              <a:t> </a:t>
            </a:r>
            <a:r>
              <a:rPr sz="1400" spc="-30" dirty="0">
                <a:latin typeface="Verdana"/>
                <a:cs typeface="Verdana"/>
              </a:rPr>
              <a:t>el</a:t>
            </a:r>
            <a:r>
              <a:rPr sz="1400" spc="-80" dirty="0">
                <a:latin typeface="Verdana"/>
                <a:cs typeface="Verdana"/>
              </a:rPr>
              <a:t> </a:t>
            </a:r>
            <a:r>
              <a:rPr sz="1400" spc="-10" dirty="0" err="1">
                <a:latin typeface="Verdana"/>
                <a:cs typeface="Verdana"/>
              </a:rPr>
              <a:t>lugar</a:t>
            </a:r>
            <a:r>
              <a:rPr sz="1400" spc="-10" dirty="0">
                <a:latin typeface="Verdana"/>
                <a:cs typeface="Verdana"/>
              </a:rPr>
              <a:t>:</a:t>
            </a:r>
            <a:endParaRPr lang="es-EC" sz="1400" spc="-10" dirty="0">
              <a:latin typeface="Verdana"/>
              <a:cs typeface="Verdana"/>
            </a:endParaRPr>
          </a:p>
          <a:p>
            <a:pPr marL="92075">
              <a:lnSpc>
                <a:spcPct val="100000"/>
              </a:lnSpc>
              <a:tabLst>
                <a:tab pos="378460" algn="l"/>
              </a:tabLst>
            </a:pPr>
            <a:r>
              <a:rPr lang="es-EC" sz="1400" spc="-10" dirty="0">
                <a:latin typeface="Verdana"/>
                <a:cs typeface="Verdana"/>
              </a:rPr>
              <a:t>	</a:t>
            </a:r>
            <a:r>
              <a:rPr lang="en-US" sz="1400" spc="-10" dirty="0">
                <a:latin typeface="Verdana"/>
                <a:cs typeface="Verdana"/>
              </a:rPr>
              <a:t>	- De campo</a:t>
            </a:r>
            <a:endParaRPr lang="es-EC" sz="1400" spc="-10" dirty="0">
              <a:latin typeface="Verdana"/>
              <a:cs typeface="Verdana"/>
            </a:endParaRPr>
          </a:p>
          <a:p>
            <a:pPr marL="378460" indent="-286385">
              <a:lnSpc>
                <a:spcPct val="100000"/>
              </a:lnSpc>
              <a:buFont typeface="Arial MT"/>
              <a:buChar char="•"/>
              <a:tabLst>
                <a:tab pos="378460" algn="l"/>
              </a:tabLst>
            </a:pPr>
            <a:r>
              <a:rPr lang="es-EC" sz="1400" spc="-10" dirty="0">
                <a:latin typeface="Verdana"/>
                <a:cs typeface="Verdana"/>
              </a:rPr>
              <a:t>P</a:t>
            </a:r>
            <a:r>
              <a:rPr lang="en-US" sz="1400" spc="-10" dirty="0">
                <a:latin typeface="Verdana"/>
                <a:cs typeface="Verdana"/>
              </a:rPr>
              <a:t>or la </a:t>
            </a:r>
            <a:r>
              <a:rPr lang="en-US" sz="1400" spc="-10" dirty="0" err="1">
                <a:latin typeface="Verdana"/>
                <a:cs typeface="Verdana"/>
              </a:rPr>
              <a:t>fuente</a:t>
            </a:r>
            <a:r>
              <a:rPr lang="en-US" sz="1400" spc="-10" dirty="0">
                <a:latin typeface="Verdana"/>
                <a:cs typeface="Verdana"/>
              </a:rPr>
              <a:t>:</a:t>
            </a:r>
            <a:endParaRPr sz="1400" dirty="0">
              <a:latin typeface="Verdana"/>
              <a:cs typeface="Verdana"/>
            </a:endParaRPr>
          </a:p>
          <a:p>
            <a:pPr marL="1113155" lvl="1" indent="-106680">
              <a:lnSpc>
                <a:spcPct val="100000"/>
              </a:lnSpc>
              <a:buChar char="-"/>
              <a:tabLst>
                <a:tab pos="1113155" algn="l"/>
              </a:tabLst>
            </a:pPr>
            <a:r>
              <a:rPr sz="1400" spc="-10" dirty="0" err="1">
                <a:latin typeface="Verdana"/>
                <a:cs typeface="Verdana"/>
              </a:rPr>
              <a:t>Bibliográfica</a:t>
            </a:r>
            <a:endParaRPr sz="1400" dirty="0">
              <a:latin typeface="Verdana"/>
              <a:cs typeface="Verdana"/>
            </a:endParaRPr>
          </a:p>
          <a:p>
            <a:pPr marL="1113155" lvl="1" indent="-106680">
              <a:lnSpc>
                <a:spcPct val="100000"/>
              </a:lnSpc>
              <a:buChar char="-"/>
              <a:tabLst>
                <a:tab pos="1113155" algn="l"/>
              </a:tabLst>
            </a:pPr>
            <a:r>
              <a:rPr sz="1400" spc="-10" dirty="0">
                <a:latin typeface="Verdana"/>
                <a:cs typeface="Verdana"/>
              </a:rPr>
              <a:t>Documental</a:t>
            </a:r>
            <a:endParaRPr sz="1400" dirty="0">
              <a:latin typeface="Verdana"/>
              <a:cs typeface="Verdana"/>
            </a:endParaRPr>
          </a:p>
          <a:p>
            <a:pPr marL="378460" indent="-286385">
              <a:lnSpc>
                <a:spcPct val="100000"/>
              </a:lnSpc>
              <a:buFont typeface="Arial MT"/>
              <a:buChar char="•"/>
              <a:tabLst>
                <a:tab pos="378460" algn="l"/>
              </a:tabLst>
            </a:pPr>
            <a:r>
              <a:rPr sz="1400" spc="-55" dirty="0">
                <a:latin typeface="Verdana"/>
                <a:cs typeface="Verdana"/>
              </a:rPr>
              <a:t>Por</a:t>
            </a:r>
            <a:r>
              <a:rPr sz="1400" spc="-105" dirty="0">
                <a:latin typeface="Verdana"/>
                <a:cs typeface="Verdana"/>
              </a:rPr>
              <a:t> </a:t>
            </a:r>
            <a:r>
              <a:rPr sz="1400" spc="-30" dirty="0">
                <a:latin typeface="Verdana"/>
                <a:cs typeface="Verdana"/>
              </a:rPr>
              <a:t>el</a:t>
            </a:r>
            <a:r>
              <a:rPr sz="1400" spc="-80" dirty="0">
                <a:latin typeface="Verdana"/>
                <a:cs typeface="Verdana"/>
              </a:rPr>
              <a:t> </a:t>
            </a:r>
            <a:r>
              <a:rPr sz="1400" spc="-10" dirty="0">
                <a:latin typeface="Verdana"/>
                <a:cs typeface="Verdana"/>
              </a:rPr>
              <a:t>tiempo:</a:t>
            </a:r>
            <a:endParaRPr sz="1400" dirty="0">
              <a:latin typeface="Verdana"/>
              <a:cs typeface="Verdana"/>
            </a:endParaRPr>
          </a:p>
          <a:p>
            <a:pPr marL="1006475">
              <a:lnSpc>
                <a:spcPct val="100000"/>
              </a:lnSpc>
            </a:pPr>
            <a:r>
              <a:rPr sz="1400" spc="-10" dirty="0">
                <a:latin typeface="Verdana"/>
                <a:cs typeface="Verdana"/>
              </a:rPr>
              <a:t>Transversal</a:t>
            </a:r>
            <a:endParaRPr sz="1400" dirty="0">
              <a:latin typeface="Verdana"/>
              <a:cs typeface="Verdana"/>
            </a:endParaRPr>
          </a:p>
        </p:txBody>
      </p:sp>
      <p:sp>
        <p:nvSpPr>
          <p:cNvPr id="29" name="object 29"/>
          <p:cNvSpPr txBox="1"/>
          <p:nvPr/>
        </p:nvSpPr>
        <p:spPr>
          <a:xfrm>
            <a:off x="1276984" y="4473525"/>
            <a:ext cx="3096895" cy="1989071"/>
          </a:xfrm>
          <a:prstGeom prst="rect">
            <a:avLst/>
          </a:prstGeom>
          <a:solidFill>
            <a:srgbClr val="E1F5FF"/>
          </a:solidFill>
        </p:spPr>
        <p:txBody>
          <a:bodyPr vert="horz" wrap="square" lIns="0" tIns="43815" rIns="0" bIns="0" rtlCol="0">
            <a:spAutoFit/>
          </a:bodyPr>
          <a:lstStyle/>
          <a:p>
            <a:pPr marL="91440">
              <a:lnSpc>
                <a:spcPts val="1675"/>
              </a:lnSpc>
              <a:spcBef>
                <a:spcPts val="345"/>
              </a:spcBef>
            </a:pPr>
            <a:r>
              <a:rPr lang="es-EC" sz="1400" b="1" spc="-10" dirty="0">
                <a:latin typeface="Tahoma"/>
                <a:cs typeface="Tahoma"/>
              </a:rPr>
              <a:t>FUNDAMENTO EPISTEMOLÓGICO</a:t>
            </a:r>
            <a:r>
              <a:rPr sz="1400" b="1" spc="-10" dirty="0">
                <a:latin typeface="Tahoma"/>
                <a:cs typeface="Tahoma"/>
              </a:rPr>
              <a:t>:</a:t>
            </a:r>
            <a:endParaRPr sz="1400" dirty="0">
              <a:latin typeface="Tahoma"/>
              <a:cs typeface="Tahoma"/>
            </a:endParaRPr>
          </a:p>
          <a:p>
            <a:pPr marL="377825" indent="-286385">
              <a:lnSpc>
                <a:spcPts val="1675"/>
              </a:lnSpc>
              <a:buFont typeface="Arial MT"/>
              <a:buChar char="•"/>
              <a:tabLst>
                <a:tab pos="377825" algn="l"/>
              </a:tabLst>
            </a:pPr>
            <a:r>
              <a:rPr lang="es-EC" sz="1400" spc="-125" dirty="0">
                <a:latin typeface="Verdana"/>
                <a:cs typeface="Verdana"/>
              </a:rPr>
              <a:t>Sociocrítico </a:t>
            </a:r>
          </a:p>
          <a:p>
            <a:pPr marL="377825" indent="-286385">
              <a:lnSpc>
                <a:spcPts val="1675"/>
              </a:lnSpc>
              <a:buFont typeface="Arial MT"/>
              <a:buChar char="•"/>
              <a:tabLst>
                <a:tab pos="377825" algn="l"/>
              </a:tabLst>
            </a:pPr>
            <a:r>
              <a:rPr lang="es-EC" sz="1400" dirty="0">
                <a:latin typeface="Verdana"/>
                <a:cs typeface="Verdana"/>
              </a:rPr>
              <a:t>Naturalista </a:t>
            </a:r>
            <a:endParaRPr sz="1400" dirty="0">
              <a:latin typeface="Verdana"/>
              <a:cs typeface="Verdana"/>
            </a:endParaRPr>
          </a:p>
          <a:p>
            <a:pPr marL="91440">
              <a:lnSpc>
                <a:spcPts val="1675"/>
              </a:lnSpc>
              <a:spcBef>
                <a:spcPts val="1695"/>
              </a:spcBef>
            </a:pPr>
            <a:r>
              <a:rPr lang="es-EC" sz="1400" b="1" spc="-10" dirty="0">
                <a:latin typeface="Tahoma"/>
                <a:cs typeface="Tahoma"/>
              </a:rPr>
              <a:t>MÉTODOS DE INVESTIGACIÓN</a:t>
            </a:r>
            <a:r>
              <a:rPr sz="1400" b="1" spc="-10" dirty="0">
                <a:latin typeface="Tahoma"/>
                <a:cs typeface="Tahoma"/>
              </a:rPr>
              <a:t>:</a:t>
            </a:r>
            <a:endParaRPr sz="1400" dirty="0">
              <a:latin typeface="Tahoma"/>
              <a:cs typeface="Tahoma"/>
            </a:endParaRPr>
          </a:p>
          <a:p>
            <a:pPr marL="377825" indent="-286385">
              <a:lnSpc>
                <a:spcPts val="1675"/>
              </a:lnSpc>
              <a:buFont typeface="Arial MT"/>
              <a:buChar char="•"/>
              <a:tabLst>
                <a:tab pos="377825" algn="l"/>
              </a:tabLst>
            </a:pPr>
            <a:r>
              <a:rPr lang="es-EC" sz="1400" dirty="0">
                <a:latin typeface="Verdana"/>
                <a:cs typeface="Verdana"/>
              </a:rPr>
              <a:t>Analítico-Sintético</a:t>
            </a:r>
          </a:p>
          <a:p>
            <a:pPr marL="377825" indent="-286385">
              <a:lnSpc>
                <a:spcPts val="1675"/>
              </a:lnSpc>
              <a:buFont typeface="Arial MT"/>
              <a:buChar char="•"/>
              <a:tabLst>
                <a:tab pos="377825" algn="l"/>
              </a:tabLst>
            </a:pPr>
            <a:r>
              <a:rPr lang="es-EC" sz="1400" dirty="0">
                <a:latin typeface="Verdana"/>
                <a:cs typeface="Verdana"/>
              </a:rPr>
              <a:t>Inductivo-Deductivo</a:t>
            </a:r>
          </a:p>
          <a:p>
            <a:pPr marL="377825" indent="-286385">
              <a:lnSpc>
                <a:spcPts val="1675"/>
              </a:lnSpc>
              <a:buFont typeface="Arial MT"/>
              <a:buChar char="•"/>
              <a:tabLst>
                <a:tab pos="377825" algn="l"/>
              </a:tabLst>
            </a:pPr>
            <a:endParaRPr sz="1400" dirty="0">
              <a:latin typeface="Verdana"/>
              <a:cs typeface="Verdana"/>
            </a:endParaRPr>
          </a:p>
        </p:txBody>
      </p:sp>
      <p:sp>
        <p:nvSpPr>
          <p:cNvPr id="30" name="object 30"/>
          <p:cNvSpPr txBox="1"/>
          <p:nvPr/>
        </p:nvSpPr>
        <p:spPr>
          <a:xfrm>
            <a:off x="5272731" y="4513020"/>
            <a:ext cx="3096895" cy="1988365"/>
          </a:xfrm>
          <a:prstGeom prst="rect">
            <a:avLst/>
          </a:prstGeom>
          <a:solidFill>
            <a:srgbClr val="E1F5FF"/>
          </a:solidFill>
        </p:spPr>
        <p:txBody>
          <a:bodyPr vert="horz" wrap="square" lIns="0" tIns="43815" rIns="0" bIns="0" rtlCol="0">
            <a:spAutoFit/>
          </a:bodyPr>
          <a:lstStyle/>
          <a:p>
            <a:pPr marL="92075">
              <a:lnSpc>
                <a:spcPts val="1675"/>
              </a:lnSpc>
              <a:spcBef>
                <a:spcPts val="345"/>
              </a:spcBef>
            </a:pPr>
            <a:r>
              <a:rPr sz="1400" b="1" spc="-125" dirty="0">
                <a:latin typeface="Tahoma"/>
                <a:cs typeface="Tahoma"/>
              </a:rPr>
              <a:t>NIVEL</a:t>
            </a:r>
            <a:r>
              <a:rPr sz="1400" b="1" spc="-60" dirty="0">
                <a:latin typeface="Tahoma"/>
                <a:cs typeface="Tahoma"/>
              </a:rPr>
              <a:t> </a:t>
            </a:r>
            <a:r>
              <a:rPr sz="1400" b="1" spc="95" dirty="0">
                <a:latin typeface="Tahoma"/>
                <a:cs typeface="Tahoma"/>
              </a:rPr>
              <a:t>O</a:t>
            </a:r>
            <a:r>
              <a:rPr sz="1400" b="1" spc="-30" dirty="0">
                <a:latin typeface="Tahoma"/>
                <a:cs typeface="Tahoma"/>
              </a:rPr>
              <a:t> </a:t>
            </a:r>
            <a:r>
              <a:rPr sz="1400" b="1" spc="-10" dirty="0">
                <a:latin typeface="Tahoma"/>
                <a:cs typeface="Tahoma"/>
              </a:rPr>
              <a:t>ALCANCE:</a:t>
            </a:r>
            <a:endParaRPr sz="1400" dirty="0">
              <a:latin typeface="Tahoma"/>
              <a:cs typeface="Tahoma"/>
            </a:endParaRPr>
          </a:p>
          <a:p>
            <a:pPr marL="378460" indent="-286385">
              <a:lnSpc>
                <a:spcPts val="1675"/>
              </a:lnSpc>
              <a:buFont typeface="Arial MT"/>
              <a:buChar char="•"/>
              <a:tabLst>
                <a:tab pos="378460" algn="l"/>
              </a:tabLst>
            </a:pPr>
            <a:r>
              <a:rPr sz="1400" spc="-10" dirty="0">
                <a:latin typeface="Verdana"/>
                <a:cs typeface="Verdana"/>
              </a:rPr>
              <a:t>Exploratorio</a:t>
            </a:r>
            <a:endParaRPr sz="1400" dirty="0">
              <a:latin typeface="Verdana"/>
              <a:cs typeface="Verdana"/>
            </a:endParaRPr>
          </a:p>
          <a:p>
            <a:pPr marL="378460" indent="-286385">
              <a:lnSpc>
                <a:spcPct val="100000"/>
              </a:lnSpc>
              <a:buFont typeface="Arial MT"/>
              <a:buChar char="•"/>
              <a:tabLst>
                <a:tab pos="378460" algn="l"/>
              </a:tabLst>
            </a:pPr>
            <a:r>
              <a:rPr sz="1400" spc="-10" dirty="0" err="1">
                <a:latin typeface="Verdana"/>
                <a:cs typeface="Verdana"/>
              </a:rPr>
              <a:t>Descriptivo</a:t>
            </a:r>
            <a:endParaRPr lang="es-EC" sz="1400" spc="-10" dirty="0">
              <a:latin typeface="Verdana"/>
              <a:cs typeface="Verdana"/>
            </a:endParaRPr>
          </a:p>
          <a:p>
            <a:pPr marL="378460" indent="-286385">
              <a:lnSpc>
                <a:spcPct val="100000"/>
              </a:lnSpc>
              <a:buFont typeface="Arial MT"/>
              <a:buChar char="•"/>
              <a:tabLst>
                <a:tab pos="378460" algn="l"/>
              </a:tabLst>
            </a:pPr>
            <a:r>
              <a:rPr lang="es-EC" sz="1400" spc="-10" dirty="0">
                <a:latin typeface="Verdana"/>
                <a:cs typeface="Verdana"/>
              </a:rPr>
              <a:t>Propositivo</a:t>
            </a:r>
            <a:endParaRPr lang="en-US" sz="1400" spc="-10" dirty="0">
              <a:latin typeface="Verdana"/>
              <a:cs typeface="Verdana"/>
            </a:endParaRPr>
          </a:p>
          <a:p>
            <a:pPr marL="378460" indent="-286385">
              <a:lnSpc>
                <a:spcPct val="100000"/>
              </a:lnSpc>
              <a:buFont typeface="Arial MT"/>
              <a:buChar char="•"/>
              <a:tabLst>
                <a:tab pos="378460" algn="l"/>
              </a:tabLst>
            </a:pPr>
            <a:endParaRPr lang="es-EC" sz="1400" spc="-10" dirty="0">
              <a:latin typeface="Verdana"/>
              <a:cs typeface="Verdana"/>
            </a:endParaRPr>
          </a:p>
          <a:p>
            <a:pPr marL="378460" indent="-286385">
              <a:lnSpc>
                <a:spcPct val="100000"/>
              </a:lnSpc>
              <a:buFont typeface="Arial MT"/>
              <a:buChar char="•"/>
              <a:tabLst>
                <a:tab pos="378460" algn="l"/>
              </a:tabLst>
            </a:pPr>
            <a:endParaRPr lang="es-EC" sz="1400" spc="-10" dirty="0">
              <a:latin typeface="Verdana"/>
              <a:cs typeface="Verdana"/>
            </a:endParaRPr>
          </a:p>
          <a:p>
            <a:pPr marL="92075">
              <a:lnSpc>
                <a:spcPct val="100000"/>
              </a:lnSpc>
              <a:tabLst>
                <a:tab pos="378460" algn="l"/>
              </a:tabLst>
            </a:pPr>
            <a:endParaRPr lang="es-EC" sz="1400" spc="-10" dirty="0">
              <a:latin typeface="Verdana"/>
              <a:cs typeface="Verdana"/>
            </a:endParaRPr>
          </a:p>
          <a:p>
            <a:pPr marL="92075">
              <a:lnSpc>
                <a:spcPct val="100000"/>
              </a:lnSpc>
              <a:tabLst>
                <a:tab pos="378460" algn="l"/>
              </a:tabLst>
            </a:pPr>
            <a:endParaRPr lang="es-EC" sz="1400" spc="-10" dirty="0">
              <a:latin typeface="Verdana"/>
              <a:cs typeface="Verdana"/>
            </a:endParaRPr>
          </a:p>
          <a:p>
            <a:pPr marL="378460" indent="-286385">
              <a:lnSpc>
                <a:spcPct val="100000"/>
              </a:lnSpc>
              <a:buFont typeface="Arial MT"/>
              <a:buChar char="•"/>
              <a:tabLst>
                <a:tab pos="378460" algn="l"/>
              </a:tabLst>
            </a:pPr>
            <a:endParaRPr lang="es-EC" sz="1400" spc="-10" dirty="0">
              <a:latin typeface="Verdana"/>
              <a:cs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0996" y="2991611"/>
            <a:ext cx="3542029" cy="2924647"/>
          </a:xfrm>
          <a:prstGeom prst="rect">
            <a:avLst/>
          </a:prstGeom>
          <a:solidFill>
            <a:srgbClr val="E8D0D0">
              <a:alpha val="90194"/>
            </a:srgbClr>
          </a:solidFill>
        </p:spPr>
        <p:txBody>
          <a:bodyPr vert="horz" wrap="square" lIns="0" tIns="147320" rIns="0" bIns="0" rtlCol="0">
            <a:spAutoFit/>
          </a:bodyPr>
          <a:lstStyle/>
          <a:p>
            <a:pPr marL="440690" marR="436245" indent="-287020">
              <a:lnSpc>
                <a:spcPct val="92000"/>
              </a:lnSpc>
              <a:spcBef>
                <a:spcPts val="1160"/>
              </a:spcBef>
              <a:buChar char="•"/>
              <a:tabLst>
                <a:tab pos="440690" algn="l"/>
              </a:tabLst>
            </a:pPr>
            <a:r>
              <a:rPr sz="2800" spc="-240" dirty="0">
                <a:latin typeface="Verdana"/>
                <a:cs typeface="Verdana"/>
              </a:rPr>
              <a:t>456</a:t>
            </a:r>
            <a:r>
              <a:rPr sz="2800" spc="-185" dirty="0">
                <a:latin typeface="Verdana"/>
                <a:cs typeface="Verdana"/>
              </a:rPr>
              <a:t> </a:t>
            </a:r>
            <a:r>
              <a:rPr sz="2800" spc="-75" dirty="0" err="1">
                <a:latin typeface="Verdana"/>
                <a:cs typeface="Verdana"/>
              </a:rPr>
              <a:t>estudiantes</a:t>
            </a:r>
            <a:r>
              <a:rPr lang="es-EC" sz="2800" spc="-75" dirty="0">
                <a:latin typeface="Verdana"/>
                <a:cs typeface="Verdana"/>
              </a:rPr>
              <a:t> y 23</a:t>
            </a:r>
            <a:r>
              <a:rPr sz="2800" spc="-75" dirty="0">
                <a:latin typeface="Verdana"/>
                <a:cs typeface="Verdana"/>
              </a:rPr>
              <a:t> </a:t>
            </a:r>
            <a:r>
              <a:rPr lang="es-EC" sz="2800" spc="-75" dirty="0">
                <a:latin typeface="Verdana"/>
                <a:cs typeface="Verdana"/>
              </a:rPr>
              <a:t>docentes </a:t>
            </a:r>
            <a:r>
              <a:rPr sz="2800" spc="150" dirty="0">
                <a:latin typeface="Verdana"/>
                <a:cs typeface="Verdana"/>
              </a:rPr>
              <a:t>de</a:t>
            </a:r>
            <a:r>
              <a:rPr sz="2800" spc="-204" dirty="0">
                <a:latin typeface="Verdana"/>
                <a:cs typeface="Verdana"/>
              </a:rPr>
              <a:t> </a:t>
            </a:r>
            <a:r>
              <a:rPr sz="2800" dirty="0">
                <a:latin typeface="Verdana"/>
                <a:cs typeface="Verdana"/>
              </a:rPr>
              <a:t>la</a:t>
            </a:r>
            <a:r>
              <a:rPr sz="2800" spc="-204" dirty="0">
                <a:latin typeface="Verdana"/>
                <a:cs typeface="Verdana"/>
              </a:rPr>
              <a:t> </a:t>
            </a:r>
            <a:r>
              <a:rPr sz="2800" spc="155" dirty="0">
                <a:latin typeface="Verdana"/>
                <a:cs typeface="Verdana"/>
              </a:rPr>
              <a:t>de</a:t>
            </a:r>
            <a:r>
              <a:rPr sz="2800" spc="-200" dirty="0">
                <a:latin typeface="Verdana"/>
                <a:cs typeface="Verdana"/>
              </a:rPr>
              <a:t> </a:t>
            </a:r>
            <a:r>
              <a:rPr sz="2800" spc="-25" dirty="0">
                <a:latin typeface="Verdana"/>
                <a:cs typeface="Verdana"/>
              </a:rPr>
              <a:t>la </a:t>
            </a:r>
            <a:r>
              <a:rPr sz="2800" spc="-10" dirty="0">
                <a:latin typeface="Verdana"/>
                <a:cs typeface="Verdana"/>
              </a:rPr>
              <a:t>“Unidad Educativa Cristiana</a:t>
            </a:r>
            <a:endParaRPr sz="2800" dirty="0">
              <a:latin typeface="Verdana"/>
              <a:cs typeface="Verdana"/>
            </a:endParaRPr>
          </a:p>
          <a:p>
            <a:pPr marL="440690">
              <a:lnSpc>
                <a:spcPts val="3085"/>
              </a:lnSpc>
            </a:pPr>
            <a:r>
              <a:rPr sz="2800" spc="-10" dirty="0" err="1">
                <a:latin typeface="Verdana"/>
                <a:cs typeface="Verdana"/>
              </a:rPr>
              <a:t>Nazareno</a:t>
            </a:r>
            <a:r>
              <a:rPr sz="2800" spc="-10" dirty="0">
                <a:latin typeface="Verdana"/>
                <a:cs typeface="Verdana"/>
              </a:rPr>
              <a:t>”</a:t>
            </a:r>
            <a:endParaRPr lang="es-EC" sz="2800" spc="-10" dirty="0">
              <a:latin typeface="Verdana"/>
              <a:cs typeface="Verdana"/>
            </a:endParaRPr>
          </a:p>
        </p:txBody>
      </p:sp>
      <p:grpSp>
        <p:nvGrpSpPr>
          <p:cNvPr id="3" name="object 3"/>
          <p:cNvGrpSpPr/>
          <p:nvPr/>
        </p:nvGrpSpPr>
        <p:grpSpPr>
          <a:xfrm>
            <a:off x="5096255" y="1556003"/>
            <a:ext cx="3622675" cy="1503045"/>
            <a:chOff x="5096255" y="1556003"/>
            <a:chExt cx="3622675" cy="1503045"/>
          </a:xfrm>
        </p:grpSpPr>
        <p:pic>
          <p:nvPicPr>
            <p:cNvPr id="4" name="object 4"/>
            <p:cNvPicPr/>
            <p:nvPr/>
          </p:nvPicPr>
          <p:blipFill>
            <a:blip r:embed="rId2" cstate="print"/>
            <a:stretch>
              <a:fillRect/>
            </a:stretch>
          </p:blipFill>
          <p:spPr>
            <a:xfrm>
              <a:off x="5096255" y="1556003"/>
              <a:ext cx="3622548" cy="1502664"/>
            </a:xfrm>
            <a:prstGeom prst="rect">
              <a:avLst/>
            </a:prstGeom>
          </p:spPr>
        </p:pic>
        <p:pic>
          <p:nvPicPr>
            <p:cNvPr id="5" name="object 5"/>
            <p:cNvPicPr/>
            <p:nvPr/>
          </p:nvPicPr>
          <p:blipFill>
            <a:blip r:embed="rId3" cstate="print"/>
            <a:stretch>
              <a:fillRect/>
            </a:stretch>
          </p:blipFill>
          <p:spPr>
            <a:xfrm>
              <a:off x="5143499" y="1583435"/>
              <a:ext cx="3532632" cy="1412748"/>
            </a:xfrm>
            <a:prstGeom prst="rect">
              <a:avLst/>
            </a:prstGeom>
          </p:spPr>
        </p:pic>
        <p:sp>
          <p:nvSpPr>
            <p:cNvPr id="6" name="object 6"/>
            <p:cNvSpPr/>
            <p:nvPr/>
          </p:nvSpPr>
          <p:spPr>
            <a:xfrm>
              <a:off x="5143499" y="1583435"/>
              <a:ext cx="3533140" cy="1412875"/>
            </a:xfrm>
            <a:custGeom>
              <a:avLst/>
              <a:gdLst/>
              <a:ahLst/>
              <a:cxnLst/>
              <a:rect l="l" t="t" r="r" b="b"/>
              <a:pathLst>
                <a:path w="3533140" h="1412875">
                  <a:moveTo>
                    <a:pt x="0" y="1412748"/>
                  </a:moveTo>
                  <a:lnTo>
                    <a:pt x="3532632" y="1412748"/>
                  </a:lnTo>
                  <a:lnTo>
                    <a:pt x="3532632" y="0"/>
                  </a:lnTo>
                  <a:lnTo>
                    <a:pt x="0" y="0"/>
                  </a:lnTo>
                  <a:lnTo>
                    <a:pt x="0" y="1412748"/>
                  </a:lnTo>
                  <a:close/>
                </a:path>
              </a:pathLst>
            </a:custGeom>
            <a:ln w="9144">
              <a:solidFill>
                <a:srgbClr val="9BBA58"/>
              </a:solidFill>
            </a:ln>
          </p:spPr>
          <p:txBody>
            <a:bodyPr wrap="square" lIns="0" tIns="0" rIns="0" bIns="0" rtlCol="0"/>
            <a:lstStyle/>
            <a:p>
              <a:endParaRPr/>
            </a:p>
          </p:txBody>
        </p:sp>
        <p:pic>
          <p:nvPicPr>
            <p:cNvPr id="7" name="object 7"/>
            <p:cNvPicPr/>
            <p:nvPr/>
          </p:nvPicPr>
          <p:blipFill>
            <a:blip r:embed="rId4" cstate="print"/>
            <a:stretch>
              <a:fillRect/>
            </a:stretch>
          </p:blipFill>
          <p:spPr>
            <a:xfrm>
              <a:off x="5608319" y="1781555"/>
              <a:ext cx="2635757" cy="1140714"/>
            </a:xfrm>
            <a:prstGeom prst="rect">
              <a:avLst/>
            </a:prstGeom>
          </p:spPr>
        </p:pic>
      </p:grpSp>
      <p:sp>
        <p:nvSpPr>
          <p:cNvPr id="8" name="object 8"/>
          <p:cNvSpPr txBox="1">
            <a:spLocks noGrp="1"/>
          </p:cNvSpPr>
          <p:nvPr>
            <p:ph type="title"/>
          </p:nvPr>
        </p:nvSpPr>
        <p:spPr>
          <a:xfrm>
            <a:off x="1631695" y="1937766"/>
            <a:ext cx="6272530" cy="635000"/>
          </a:xfrm>
          <a:prstGeom prst="rect">
            <a:avLst/>
          </a:prstGeom>
        </p:spPr>
        <p:txBody>
          <a:bodyPr vert="horz" wrap="square" lIns="0" tIns="12065" rIns="0" bIns="0" rtlCol="0">
            <a:spAutoFit/>
          </a:bodyPr>
          <a:lstStyle/>
          <a:p>
            <a:pPr marL="12700">
              <a:lnSpc>
                <a:spcPct val="100000"/>
              </a:lnSpc>
              <a:spcBef>
                <a:spcPts val="95"/>
              </a:spcBef>
              <a:tabLst>
                <a:tab pos="4298315" algn="l"/>
              </a:tabLst>
            </a:pPr>
            <a:r>
              <a:rPr sz="4000" i="0" spc="-10" dirty="0">
                <a:latin typeface="Tahoma"/>
                <a:cs typeface="Tahoma"/>
              </a:rPr>
              <a:t>Población</a:t>
            </a:r>
            <a:r>
              <a:rPr sz="4000" i="0" dirty="0">
                <a:latin typeface="Tahoma"/>
                <a:cs typeface="Tahoma"/>
              </a:rPr>
              <a:t>	</a:t>
            </a:r>
            <a:r>
              <a:rPr sz="4000" i="0" spc="-135" dirty="0">
                <a:latin typeface="Tahoma"/>
                <a:cs typeface="Tahoma"/>
              </a:rPr>
              <a:t>Muestra</a:t>
            </a:r>
            <a:endParaRPr sz="4000">
              <a:latin typeface="Tahoma"/>
              <a:cs typeface="Tahoma"/>
            </a:endParaRPr>
          </a:p>
        </p:txBody>
      </p:sp>
      <p:sp>
        <p:nvSpPr>
          <p:cNvPr id="9" name="object 9"/>
          <p:cNvSpPr/>
          <p:nvPr/>
        </p:nvSpPr>
        <p:spPr>
          <a:xfrm>
            <a:off x="5143500" y="2996183"/>
            <a:ext cx="3533140" cy="2854960"/>
          </a:xfrm>
          <a:custGeom>
            <a:avLst/>
            <a:gdLst/>
            <a:ahLst/>
            <a:cxnLst/>
            <a:rect l="l" t="t" r="r" b="b"/>
            <a:pathLst>
              <a:path w="3533140" h="2854960">
                <a:moveTo>
                  <a:pt x="0" y="2854452"/>
                </a:moveTo>
                <a:lnTo>
                  <a:pt x="3532632" y="2854452"/>
                </a:lnTo>
                <a:lnTo>
                  <a:pt x="3532632" y="0"/>
                </a:lnTo>
                <a:lnTo>
                  <a:pt x="0" y="0"/>
                </a:lnTo>
                <a:lnTo>
                  <a:pt x="0" y="2854452"/>
                </a:lnTo>
                <a:close/>
              </a:path>
            </a:pathLst>
          </a:custGeom>
          <a:ln w="9144">
            <a:solidFill>
              <a:srgbClr val="DEE7D1"/>
            </a:solidFill>
          </a:ln>
        </p:spPr>
        <p:txBody>
          <a:bodyPr wrap="square" lIns="0" tIns="0" rIns="0" bIns="0" rtlCol="0"/>
          <a:lstStyle/>
          <a:p>
            <a:endParaRPr/>
          </a:p>
        </p:txBody>
      </p:sp>
      <p:sp>
        <p:nvSpPr>
          <p:cNvPr id="10" name="object 10"/>
          <p:cNvSpPr txBox="1"/>
          <p:nvPr/>
        </p:nvSpPr>
        <p:spPr>
          <a:xfrm>
            <a:off x="5138928" y="2991611"/>
            <a:ext cx="3542029" cy="3216843"/>
          </a:xfrm>
          <a:prstGeom prst="rect">
            <a:avLst/>
          </a:prstGeom>
          <a:solidFill>
            <a:srgbClr val="DEE7D1">
              <a:alpha val="90194"/>
            </a:srgbClr>
          </a:solidFill>
        </p:spPr>
        <p:txBody>
          <a:bodyPr vert="horz" wrap="square" lIns="0" tIns="127635" rIns="0" bIns="0" rtlCol="0">
            <a:spAutoFit/>
          </a:bodyPr>
          <a:lstStyle/>
          <a:p>
            <a:pPr marL="361950" marR="1181100" indent="-229235">
              <a:lnSpc>
                <a:spcPct val="91900"/>
              </a:lnSpc>
              <a:spcBef>
                <a:spcPts val="1005"/>
              </a:spcBef>
              <a:buChar char="•"/>
              <a:tabLst>
                <a:tab pos="361950" algn="l"/>
              </a:tabLst>
            </a:pPr>
            <a:r>
              <a:rPr sz="2400" dirty="0">
                <a:latin typeface="Verdana"/>
                <a:cs typeface="Verdana"/>
              </a:rPr>
              <a:t>De</a:t>
            </a:r>
            <a:r>
              <a:rPr sz="2400" spc="-145" dirty="0">
                <a:latin typeface="Verdana"/>
                <a:cs typeface="Verdana"/>
              </a:rPr>
              <a:t> </a:t>
            </a:r>
            <a:r>
              <a:rPr sz="2400" spc="-20" dirty="0">
                <a:latin typeface="Verdana"/>
                <a:cs typeface="Verdana"/>
              </a:rPr>
              <a:t>tipo</a:t>
            </a:r>
            <a:r>
              <a:rPr sz="2400" spc="-160" dirty="0">
                <a:latin typeface="Verdana"/>
                <a:cs typeface="Verdana"/>
              </a:rPr>
              <a:t> </a:t>
            </a:r>
            <a:r>
              <a:rPr sz="2400" spc="-25" dirty="0">
                <a:latin typeface="Verdana"/>
                <a:cs typeface="Verdana"/>
              </a:rPr>
              <a:t>no </a:t>
            </a:r>
            <a:r>
              <a:rPr sz="2400" spc="-30" dirty="0" err="1">
                <a:latin typeface="Verdana"/>
                <a:cs typeface="Verdana"/>
              </a:rPr>
              <a:t>probabilístic</a:t>
            </a:r>
            <a:r>
              <a:rPr lang="es-EC" sz="2400" spc="-30" dirty="0">
                <a:latin typeface="Verdana"/>
                <a:cs typeface="Verdana"/>
              </a:rPr>
              <a:t>o</a:t>
            </a:r>
            <a:endParaRPr lang="es-ES" sz="2400" dirty="0">
              <a:latin typeface="Verdana"/>
              <a:cs typeface="Verdana"/>
            </a:endParaRPr>
          </a:p>
          <a:p>
            <a:pPr marL="361950" marR="570230" indent="-229235">
              <a:lnSpc>
                <a:spcPct val="91900"/>
              </a:lnSpc>
              <a:spcBef>
                <a:spcPts val="450"/>
              </a:spcBef>
              <a:buChar char="•"/>
              <a:tabLst>
                <a:tab pos="361950" algn="l"/>
              </a:tabLst>
            </a:pPr>
            <a:r>
              <a:rPr lang="es-ES" sz="2400" spc="-210" dirty="0">
                <a:latin typeface="Verdana"/>
                <a:cs typeface="Verdana"/>
              </a:rPr>
              <a:t>36</a:t>
            </a:r>
            <a:r>
              <a:rPr lang="es-ES" sz="2400" spc="-135" dirty="0">
                <a:latin typeface="Verdana"/>
                <a:cs typeface="Verdana"/>
              </a:rPr>
              <a:t> </a:t>
            </a:r>
            <a:r>
              <a:rPr lang="es-ES" sz="2400" spc="-65" dirty="0">
                <a:latin typeface="Verdana"/>
                <a:cs typeface="Verdana"/>
              </a:rPr>
              <a:t>estudiantes</a:t>
            </a:r>
            <a:r>
              <a:rPr lang="es-ES" sz="2400" spc="-180" dirty="0">
                <a:latin typeface="Verdana"/>
                <a:cs typeface="Verdana"/>
              </a:rPr>
              <a:t> y 1 docente </a:t>
            </a:r>
            <a:r>
              <a:rPr lang="es-ES" sz="2400" spc="105" dirty="0">
                <a:latin typeface="Verdana"/>
                <a:cs typeface="Verdana"/>
              </a:rPr>
              <a:t>de </a:t>
            </a:r>
            <a:r>
              <a:rPr lang="es-ES" sz="2400" spc="-65" dirty="0">
                <a:latin typeface="Verdana"/>
                <a:cs typeface="Verdana"/>
              </a:rPr>
              <a:t>séptimo</a:t>
            </a:r>
            <a:r>
              <a:rPr lang="es-ES" sz="2400" spc="-175" dirty="0">
                <a:latin typeface="Verdana"/>
                <a:cs typeface="Verdana"/>
              </a:rPr>
              <a:t> </a:t>
            </a:r>
            <a:r>
              <a:rPr lang="es-ES" sz="2400" spc="70" dirty="0">
                <a:latin typeface="Verdana"/>
                <a:cs typeface="Verdana"/>
              </a:rPr>
              <a:t>año</a:t>
            </a:r>
            <a:r>
              <a:rPr lang="es-ES" sz="2400" spc="-150" dirty="0">
                <a:latin typeface="Verdana"/>
                <a:cs typeface="Verdana"/>
              </a:rPr>
              <a:t> </a:t>
            </a:r>
            <a:r>
              <a:rPr lang="es-ES" sz="2400" spc="105" dirty="0">
                <a:latin typeface="Verdana"/>
                <a:cs typeface="Verdana"/>
              </a:rPr>
              <a:t>de </a:t>
            </a:r>
            <a:r>
              <a:rPr lang="es-ES" sz="2400" spc="-25" dirty="0">
                <a:latin typeface="Verdana"/>
                <a:cs typeface="Verdana"/>
              </a:rPr>
              <a:t>EGB</a:t>
            </a:r>
          </a:p>
          <a:p>
            <a:pPr marL="361950" marR="570230" indent="-229235">
              <a:lnSpc>
                <a:spcPct val="91900"/>
              </a:lnSpc>
              <a:spcBef>
                <a:spcPts val="450"/>
              </a:spcBef>
              <a:buChar char="•"/>
              <a:tabLst>
                <a:tab pos="361950" algn="l"/>
              </a:tabLst>
            </a:pPr>
            <a:endParaRPr lang="es-ES" sz="1600" spc="-25" dirty="0">
              <a:latin typeface="Verdana"/>
              <a:cs typeface="Verdana"/>
            </a:endParaRPr>
          </a:p>
          <a:p>
            <a:pPr marL="361950" marR="570230" indent="-229235">
              <a:lnSpc>
                <a:spcPct val="91900"/>
              </a:lnSpc>
              <a:spcBef>
                <a:spcPts val="450"/>
              </a:spcBef>
              <a:buChar char="•"/>
              <a:tabLst>
                <a:tab pos="361950" algn="l"/>
              </a:tabLst>
            </a:pPr>
            <a:endParaRPr lang="es-ES" sz="2000" spc="-25" dirty="0">
              <a:latin typeface="Verdana"/>
              <a:cs typeface="Verdana"/>
            </a:endParaRPr>
          </a:p>
          <a:p>
            <a:pPr marL="361950" marR="570230" indent="-229235">
              <a:lnSpc>
                <a:spcPct val="91900"/>
              </a:lnSpc>
              <a:spcBef>
                <a:spcPts val="450"/>
              </a:spcBef>
              <a:buChar char="•"/>
              <a:tabLst>
                <a:tab pos="361950" algn="l"/>
              </a:tabLst>
            </a:pPr>
            <a:endParaRPr lang="es-ES" sz="2000" spc="-25" dirty="0">
              <a:latin typeface="Verdana"/>
              <a:cs typeface="Verdana"/>
            </a:endParaRPr>
          </a:p>
        </p:txBody>
      </p:sp>
      <p:pic>
        <p:nvPicPr>
          <p:cNvPr id="11" name="object 11"/>
          <p:cNvPicPr/>
          <p:nvPr/>
        </p:nvPicPr>
        <p:blipFill>
          <a:blip r:embed="rId5" cstate="print"/>
          <a:stretch>
            <a:fillRect/>
          </a:stretch>
        </p:blipFill>
        <p:spPr>
          <a:xfrm>
            <a:off x="0" y="0"/>
            <a:ext cx="806195" cy="6857996"/>
          </a:xfrm>
          <a:prstGeom prst="rect">
            <a:avLst/>
          </a:prstGeom>
        </p:spPr>
      </p:pic>
      <p:grpSp>
        <p:nvGrpSpPr>
          <p:cNvPr id="12" name="object 12"/>
          <p:cNvGrpSpPr/>
          <p:nvPr/>
        </p:nvGrpSpPr>
        <p:grpSpPr>
          <a:xfrm>
            <a:off x="2490152" y="623252"/>
            <a:ext cx="4814570" cy="756920"/>
            <a:chOff x="2490152" y="623252"/>
            <a:chExt cx="4814570" cy="756920"/>
          </a:xfrm>
        </p:grpSpPr>
        <p:sp>
          <p:nvSpPr>
            <p:cNvPr id="13" name="object 13"/>
            <p:cNvSpPr/>
            <p:nvPr/>
          </p:nvSpPr>
          <p:spPr>
            <a:xfrm>
              <a:off x="2503169" y="679704"/>
              <a:ext cx="4788535" cy="651510"/>
            </a:xfrm>
            <a:custGeom>
              <a:avLst/>
              <a:gdLst/>
              <a:ahLst/>
              <a:cxnLst/>
              <a:rect l="l" t="t" r="r" b="b"/>
              <a:pathLst>
                <a:path w="4788534" h="651510">
                  <a:moveTo>
                    <a:pt x="4788408" y="0"/>
                  </a:moveTo>
                  <a:lnTo>
                    <a:pt x="4784996" y="16912"/>
                  </a:lnTo>
                  <a:lnTo>
                    <a:pt x="4775692" y="30718"/>
                  </a:lnTo>
                  <a:lnTo>
                    <a:pt x="4761886" y="40022"/>
                  </a:lnTo>
                  <a:lnTo>
                    <a:pt x="4744974" y="43434"/>
                  </a:lnTo>
                  <a:lnTo>
                    <a:pt x="43434" y="43434"/>
                  </a:lnTo>
                  <a:lnTo>
                    <a:pt x="26521" y="46845"/>
                  </a:lnTo>
                  <a:lnTo>
                    <a:pt x="12715" y="56149"/>
                  </a:lnTo>
                  <a:lnTo>
                    <a:pt x="3411" y="69955"/>
                  </a:lnTo>
                  <a:lnTo>
                    <a:pt x="0" y="86868"/>
                  </a:lnTo>
                  <a:lnTo>
                    <a:pt x="0" y="608076"/>
                  </a:lnTo>
                  <a:lnTo>
                    <a:pt x="3411" y="624988"/>
                  </a:lnTo>
                  <a:lnTo>
                    <a:pt x="12715" y="638794"/>
                  </a:lnTo>
                  <a:lnTo>
                    <a:pt x="26521" y="648098"/>
                  </a:lnTo>
                  <a:lnTo>
                    <a:pt x="43434" y="651510"/>
                  </a:lnTo>
                  <a:lnTo>
                    <a:pt x="60346" y="648098"/>
                  </a:lnTo>
                  <a:lnTo>
                    <a:pt x="74152" y="638794"/>
                  </a:lnTo>
                  <a:lnTo>
                    <a:pt x="83456" y="624988"/>
                  </a:lnTo>
                  <a:lnTo>
                    <a:pt x="86868" y="608076"/>
                  </a:lnTo>
                  <a:lnTo>
                    <a:pt x="86868" y="564642"/>
                  </a:lnTo>
                  <a:lnTo>
                    <a:pt x="4744974" y="564642"/>
                  </a:lnTo>
                  <a:lnTo>
                    <a:pt x="4761886" y="561230"/>
                  </a:lnTo>
                  <a:lnTo>
                    <a:pt x="4775692" y="551926"/>
                  </a:lnTo>
                  <a:lnTo>
                    <a:pt x="4784996" y="538120"/>
                  </a:lnTo>
                  <a:lnTo>
                    <a:pt x="4788408" y="521208"/>
                  </a:lnTo>
                  <a:lnTo>
                    <a:pt x="4788408" y="130301"/>
                  </a:lnTo>
                  <a:lnTo>
                    <a:pt x="43434" y="130301"/>
                  </a:lnTo>
                  <a:lnTo>
                    <a:pt x="43434" y="86868"/>
                  </a:lnTo>
                  <a:lnTo>
                    <a:pt x="45148" y="78438"/>
                  </a:lnTo>
                  <a:lnTo>
                    <a:pt x="49815" y="71532"/>
                  </a:lnTo>
                  <a:lnTo>
                    <a:pt x="56721" y="66865"/>
                  </a:lnTo>
                  <a:lnTo>
                    <a:pt x="65150" y="65150"/>
                  </a:lnTo>
                  <a:lnTo>
                    <a:pt x="4788408" y="65150"/>
                  </a:lnTo>
                  <a:lnTo>
                    <a:pt x="4788408" y="0"/>
                  </a:lnTo>
                  <a:close/>
                </a:path>
                <a:path w="4788534" h="651510">
                  <a:moveTo>
                    <a:pt x="4788408" y="65150"/>
                  </a:moveTo>
                  <a:lnTo>
                    <a:pt x="65150" y="65150"/>
                  </a:lnTo>
                  <a:lnTo>
                    <a:pt x="73580" y="66865"/>
                  </a:lnTo>
                  <a:lnTo>
                    <a:pt x="80486" y="71532"/>
                  </a:lnTo>
                  <a:lnTo>
                    <a:pt x="85153" y="78438"/>
                  </a:lnTo>
                  <a:lnTo>
                    <a:pt x="86868" y="86868"/>
                  </a:lnTo>
                  <a:lnTo>
                    <a:pt x="83456" y="103780"/>
                  </a:lnTo>
                  <a:lnTo>
                    <a:pt x="74152" y="117586"/>
                  </a:lnTo>
                  <a:lnTo>
                    <a:pt x="60346" y="126890"/>
                  </a:lnTo>
                  <a:lnTo>
                    <a:pt x="43434" y="130301"/>
                  </a:lnTo>
                  <a:lnTo>
                    <a:pt x="4788408" y="130301"/>
                  </a:lnTo>
                  <a:lnTo>
                    <a:pt x="4788408" y="65150"/>
                  </a:lnTo>
                  <a:close/>
                </a:path>
                <a:path w="4788534" h="651510">
                  <a:moveTo>
                    <a:pt x="4701539" y="0"/>
                  </a:moveTo>
                  <a:lnTo>
                    <a:pt x="4701539" y="43434"/>
                  </a:lnTo>
                  <a:lnTo>
                    <a:pt x="4744974" y="43434"/>
                  </a:lnTo>
                  <a:lnTo>
                    <a:pt x="4744974" y="21717"/>
                  </a:lnTo>
                  <a:lnTo>
                    <a:pt x="4723257" y="21717"/>
                  </a:lnTo>
                  <a:lnTo>
                    <a:pt x="4714827" y="20002"/>
                  </a:lnTo>
                  <a:lnTo>
                    <a:pt x="4707921" y="15335"/>
                  </a:lnTo>
                  <a:lnTo>
                    <a:pt x="4703254" y="8429"/>
                  </a:lnTo>
                  <a:lnTo>
                    <a:pt x="4701539" y="0"/>
                  </a:lnTo>
                  <a:close/>
                </a:path>
                <a:path w="4788534" h="651510">
                  <a:moveTo>
                    <a:pt x="4744974" y="0"/>
                  </a:moveTo>
                  <a:lnTo>
                    <a:pt x="4743259" y="8429"/>
                  </a:lnTo>
                  <a:lnTo>
                    <a:pt x="4738592" y="15335"/>
                  </a:lnTo>
                  <a:lnTo>
                    <a:pt x="4731686" y="20002"/>
                  </a:lnTo>
                  <a:lnTo>
                    <a:pt x="4723257" y="21717"/>
                  </a:lnTo>
                  <a:lnTo>
                    <a:pt x="4744974" y="21717"/>
                  </a:lnTo>
                  <a:lnTo>
                    <a:pt x="4744974" y="0"/>
                  </a:lnTo>
                  <a:close/>
                </a:path>
              </a:pathLst>
            </a:custGeom>
            <a:solidFill>
              <a:srgbClr val="000066"/>
            </a:solidFill>
          </p:spPr>
          <p:txBody>
            <a:bodyPr wrap="square" lIns="0" tIns="0" rIns="0" bIns="0" rtlCol="0"/>
            <a:lstStyle/>
            <a:p>
              <a:endParaRPr/>
            </a:p>
          </p:txBody>
        </p:sp>
        <p:sp>
          <p:nvSpPr>
            <p:cNvPr id="14" name="object 14"/>
            <p:cNvSpPr/>
            <p:nvPr/>
          </p:nvSpPr>
          <p:spPr>
            <a:xfrm>
              <a:off x="2546603" y="636270"/>
              <a:ext cx="4745355" cy="173990"/>
            </a:xfrm>
            <a:custGeom>
              <a:avLst/>
              <a:gdLst/>
              <a:ahLst/>
              <a:cxnLst/>
              <a:rect l="l" t="t" r="r" b="b"/>
              <a:pathLst>
                <a:path w="4745355" h="173990">
                  <a:moveTo>
                    <a:pt x="21716" y="108584"/>
                  </a:moveTo>
                  <a:lnTo>
                    <a:pt x="13287" y="110299"/>
                  </a:lnTo>
                  <a:lnTo>
                    <a:pt x="6381" y="114966"/>
                  </a:lnTo>
                  <a:lnTo>
                    <a:pt x="1714" y="121872"/>
                  </a:lnTo>
                  <a:lnTo>
                    <a:pt x="0" y="130301"/>
                  </a:lnTo>
                  <a:lnTo>
                    <a:pt x="0" y="173735"/>
                  </a:lnTo>
                  <a:lnTo>
                    <a:pt x="16912" y="170324"/>
                  </a:lnTo>
                  <a:lnTo>
                    <a:pt x="30718" y="161020"/>
                  </a:lnTo>
                  <a:lnTo>
                    <a:pt x="40022" y="147214"/>
                  </a:lnTo>
                  <a:lnTo>
                    <a:pt x="43433" y="130301"/>
                  </a:lnTo>
                  <a:lnTo>
                    <a:pt x="41719" y="121872"/>
                  </a:lnTo>
                  <a:lnTo>
                    <a:pt x="37052" y="114966"/>
                  </a:lnTo>
                  <a:lnTo>
                    <a:pt x="30146" y="110299"/>
                  </a:lnTo>
                  <a:lnTo>
                    <a:pt x="21716" y="108584"/>
                  </a:lnTo>
                  <a:close/>
                </a:path>
                <a:path w="4745355" h="173990">
                  <a:moveTo>
                    <a:pt x="4744974" y="43433"/>
                  </a:moveTo>
                  <a:lnTo>
                    <a:pt x="4701540" y="43433"/>
                  </a:lnTo>
                  <a:lnTo>
                    <a:pt x="4701540" y="86867"/>
                  </a:lnTo>
                  <a:lnTo>
                    <a:pt x="4718452" y="83456"/>
                  </a:lnTo>
                  <a:lnTo>
                    <a:pt x="4732258" y="74152"/>
                  </a:lnTo>
                  <a:lnTo>
                    <a:pt x="4741562" y="60346"/>
                  </a:lnTo>
                  <a:lnTo>
                    <a:pt x="4744974" y="43433"/>
                  </a:lnTo>
                  <a:close/>
                </a:path>
                <a:path w="4745355" h="173990">
                  <a:moveTo>
                    <a:pt x="4701540" y="0"/>
                  </a:moveTo>
                  <a:lnTo>
                    <a:pt x="4684627" y="3411"/>
                  </a:lnTo>
                  <a:lnTo>
                    <a:pt x="4670821" y="12715"/>
                  </a:lnTo>
                  <a:lnTo>
                    <a:pt x="4661517" y="26521"/>
                  </a:lnTo>
                  <a:lnTo>
                    <a:pt x="4658106" y="43433"/>
                  </a:lnTo>
                  <a:lnTo>
                    <a:pt x="4659820" y="51863"/>
                  </a:lnTo>
                  <a:lnTo>
                    <a:pt x="4664487" y="58769"/>
                  </a:lnTo>
                  <a:lnTo>
                    <a:pt x="4671393" y="63436"/>
                  </a:lnTo>
                  <a:lnTo>
                    <a:pt x="4679823" y="65150"/>
                  </a:lnTo>
                  <a:lnTo>
                    <a:pt x="4688252" y="63436"/>
                  </a:lnTo>
                  <a:lnTo>
                    <a:pt x="4695158" y="58769"/>
                  </a:lnTo>
                  <a:lnTo>
                    <a:pt x="4699825" y="51863"/>
                  </a:lnTo>
                  <a:lnTo>
                    <a:pt x="4701540" y="43433"/>
                  </a:lnTo>
                  <a:lnTo>
                    <a:pt x="4744974" y="43433"/>
                  </a:lnTo>
                  <a:lnTo>
                    <a:pt x="4741562" y="26521"/>
                  </a:lnTo>
                  <a:lnTo>
                    <a:pt x="4732258" y="12715"/>
                  </a:lnTo>
                  <a:lnTo>
                    <a:pt x="4718452" y="3411"/>
                  </a:lnTo>
                  <a:lnTo>
                    <a:pt x="4701540" y="0"/>
                  </a:lnTo>
                  <a:close/>
                </a:path>
              </a:pathLst>
            </a:custGeom>
            <a:solidFill>
              <a:srgbClr val="000052"/>
            </a:solidFill>
          </p:spPr>
          <p:txBody>
            <a:bodyPr wrap="square" lIns="0" tIns="0" rIns="0" bIns="0" rtlCol="0"/>
            <a:lstStyle/>
            <a:p>
              <a:endParaRPr/>
            </a:p>
          </p:txBody>
        </p:sp>
        <p:sp>
          <p:nvSpPr>
            <p:cNvPr id="15" name="object 15"/>
            <p:cNvSpPr/>
            <p:nvPr/>
          </p:nvSpPr>
          <p:spPr>
            <a:xfrm>
              <a:off x="2503169" y="636270"/>
              <a:ext cx="4788535" cy="695325"/>
            </a:xfrm>
            <a:custGeom>
              <a:avLst/>
              <a:gdLst/>
              <a:ahLst/>
              <a:cxnLst/>
              <a:rect l="l" t="t" r="r" b="b"/>
              <a:pathLst>
                <a:path w="4788534" h="695325">
                  <a:moveTo>
                    <a:pt x="0" y="130301"/>
                  </a:moveTo>
                  <a:lnTo>
                    <a:pt x="3411" y="113389"/>
                  </a:lnTo>
                  <a:lnTo>
                    <a:pt x="12715" y="99583"/>
                  </a:lnTo>
                  <a:lnTo>
                    <a:pt x="26521" y="90279"/>
                  </a:lnTo>
                  <a:lnTo>
                    <a:pt x="43434" y="86867"/>
                  </a:lnTo>
                  <a:lnTo>
                    <a:pt x="4701539" y="86867"/>
                  </a:lnTo>
                  <a:lnTo>
                    <a:pt x="4701539" y="43433"/>
                  </a:lnTo>
                  <a:lnTo>
                    <a:pt x="4704951" y="26521"/>
                  </a:lnTo>
                  <a:lnTo>
                    <a:pt x="4714255" y="12715"/>
                  </a:lnTo>
                  <a:lnTo>
                    <a:pt x="4728061" y="3411"/>
                  </a:lnTo>
                  <a:lnTo>
                    <a:pt x="4744974" y="0"/>
                  </a:lnTo>
                  <a:lnTo>
                    <a:pt x="4761886" y="3411"/>
                  </a:lnTo>
                  <a:lnTo>
                    <a:pt x="4775692" y="12715"/>
                  </a:lnTo>
                  <a:lnTo>
                    <a:pt x="4784996" y="26521"/>
                  </a:lnTo>
                  <a:lnTo>
                    <a:pt x="4788408" y="43433"/>
                  </a:lnTo>
                  <a:lnTo>
                    <a:pt x="4788408" y="564641"/>
                  </a:lnTo>
                  <a:lnTo>
                    <a:pt x="4784996" y="581554"/>
                  </a:lnTo>
                  <a:lnTo>
                    <a:pt x="4775692" y="595360"/>
                  </a:lnTo>
                  <a:lnTo>
                    <a:pt x="4761886" y="604664"/>
                  </a:lnTo>
                  <a:lnTo>
                    <a:pt x="4744974" y="608076"/>
                  </a:lnTo>
                  <a:lnTo>
                    <a:pt x="86868" y="608076"/>
                  </a:lnTo>
                  <a:lnTo>
                    <a:pt x="86868" y="651509"/>
                  </a:lnTo>
                  <a:lnTo>
                    <a:pt x="83456" y="668422"/>
                  </a:lnTo>
                  <a:lnTo>
                    <a:pt x="74152" y="682228"/>
                  </a:lnTo>
                  <a:lnTo>
                    <a:pt x="60346" y="691532"/>
                  </a:lnTo>
                  <a:lnTo>
                    <a:pt x="43434" y="694943"/>
                  </a:lnTo>
                  <a:lnTo>
                    <a:pt x="26521" y="691532"/>
                  </a:lnTo>
                  <a:lnTo>
                    <a:pt x="12715" y="682228"/>
                  </a:lnTo>
                  <a:lnTo>
                    <a:pt x="3411" y="668422"/>
                  </a:lnTo>
                  <a:lnTo>
                    <a:pt x="0" y="651509"/>
                  </a:lnTo>
                  <a:lnTo>
                    <a:pt x="0" y="130301"/>
                  </a:lnTo>
                  <a:close/>
                </a:path>
              </a:pathLst>
            </a:custGeom>
            <a:ln w="25907">
              <a:solidFill>
                <a:srgbClr val="385D89"/>
              </a:solidFill>
            </a:ln>
          </p:spPr>
          <p:txBody>
            <a:bodyPr wrap="square" lIns="0" tIns="0" rIns="0" bIns="0" rtlCol="0"/>
            <a:lstStyle/>
            <a:p>
              <a:endParaRPr/>
            </a:p>
          </p:txBody>
        </p:sp>
        <p:pic>
          <p:nvPicPr>
            <p:cNvPr id="16" name="object 16"/>
            <p:cNvPicPr/>
            <p:nvPr/>
          </p:nvPicPr>
          <p:blipFill>
            <a:blip r:embed="rId6" cstate="print"/>
            <a:stretch>
              <a:fillRect/>
            </a:stretch>
          </p:blipFill>
          <p:spPr>
            <a:xfrm>
              <a:off x="7191755" y="666750"/>
              <a:ext cx="112775" cy="69341"/>
            </a:xfrm>
            <a:prstGeom prst="rect">
              <a:avLst/>
            </a:prstGeom>
          </p:spPr>
        </p:pic>
        <p:pic>
          <p:nvPicPr>
            <p:cNvPr id="17" name="object 17"/>
            <p:cNvPicPr/>
            <p:nvPr/>
          </p:nvPicPr>
          <p:blipFill>
            <a:blip r:embed="rId7" cstate="print"/>
            <a:stretch>
              <a:fillRect/>
            </a:stretch>
          </p:blipFill>
          <p:spPr>
            <a:xfrm>
              <a:off x="2490215" y="731901"/>
              <a:ext cx="112776" cy="91058"/>
            </a:xfrm>
            <a:prstGeom prst="rect">
              <a:avLst/>
            </a:prstGeom>
          </p:spPr>
        </p:pic>
        <p:sp>
          <p:nvSpPr>
            <p:cNvPr id="18" name="object 18"/>
            <p:cNvSpPr/>
            <p:nvPr/>
          </p:nvSpPr>
          <p:spPr>
            <a:xfrm>
              <a:off x="2590037" y="766572"/>
              <a:ext cx="0" cy="478155"/>
            </a:xfrm>
            <a:custGeom>
              <a:avLst/>
              <a:gdLst/>
              <a:ahLst/>
              <a:cxnLst/>
              <a:rect l="l" t="t" r="r" b="b"/>
              <a:pathLst>
                <a:path h="478155">
                  <a:moveTo>
                    <a:pt x="0" y="0"/>
                  </a:moveTo>
                  <a:lnTo>
                    <a:pt x="0" y="477774"/>
                  </a:lnTo>
                </a:path>
              </a:pathLst>
            </a:custGeom>
            <a:ln w="25908">
              <a:solidFill>
                <a:srgbClr val="385D89"/>
              </a:solidFill>
            </a:ln>
          </p:spPr>
          <p:txBody>
            <a:bodyPr wrap="square" lIns="0" tIns="0" rIns="0" bIns="0" rtlCol="0"/>
            <a:lstStyle/>
            <a:p>
              <a:endParaRPr/>
            </a:p>
          </p:txBody>
        </p:sp>
        <p:pic>
          <p:nvPicPr>
            <p:cNvPr id="19" name="object 19"/>
            <p:cNvPicPr/>
            <p:nvPr/>
          </p:nvPicPr>
          <p:blipFill>
            <a:blip r:embed="rId8" cstate="print"/>
            <a:stretch>
              <a:fillRect/>
            </a:stretch>
          </p:blipFill>
          <p:spPr>
            <a:xfrm>
              <a:off x="3227831" y="702564"/>
              <a:ext cx="3402329" cy="677417"/>
            </a:xfrm>
            <a:prstGeom prst="rect">
              <a:avLst/>
            </a:prstGeom>
          </p:spPr>
        </p:pic>
      </p:grpSp>
      <p:sp>
        <p:nvSpPr>
          <p:cNvPr id="20" name="object 20"/>
          <p:cNvSpPr txBox="1"/>
          <p:nvPr/>
        </p:nvSpPr>
        <p:spPr>
          <a:xfrm>
            <a:off x="3405632" y="781634"/>
            <a:ext cx="3023870" cy="391795"/>
          </a:xfrm>
          <a:prstGeom prst="rect">
            <a:avLst/>
          </a:prstGeom>
        </p:spPr>
        <p:txBody>
          <a:bodyPr vert="horz" wrap="square" lIns="0" tIns="12700" rIns="0" bIns="0" rtlCol="0">
            <a:spAutoFit/>
          </a:bodyPr>
          <a:lstStyle/>
          <a:p>
            <a:pPr marL="12700">
              <a:lnSpc>
                <a:spcPct val="100000"/>
              </a:lnSpc>
              <a:spcBef>
                <a:spcPts val="100"/>
              </a:spcBef>
            </a:pPr>
            <a:r>
              <a:rPr sz="2400" b="1" spc="-180" dirty="0">
                <a:solidFill>
                  <a:srgbClr val="FFEEBC"/>
                </a:solidFill>
                <a:latin typeface="Tahoma"/>
                <a:cs typeface="Tahoma"/>
              </a:rPr>
              <a:t>UNIDAD</a:t>
            </a:r>
            <a:r>
              <a:rPr sz="2400" b="1" spc="-5" dirty="0">
                <a:solidFill>
                  <a:srgbClr val="FFEEBC"/>
                </a:solidFill>
                <a:latin typeface="Tahoma"/>
                <a:cs typeface="Tahoma"/>
              </a:rPr>
              <a:t> </a:t>
            </a:r>
            <a:r>
              <a:rPr sz="2400" b="1" spc="-190" dirty="0">
                <a:solidFill>
                  <a:srgbClr val="FFEEBC"/>
                </a:solidFill>
                <a:latin typeface="Tahoma"/>
                <a:cs typeface="Tahoma"/>
              </a:rPr>
              <a:t>DE</a:t>
            </a:r>
            <a:r>
              <a:rPr sz="2400" b="1" spc="-5" dirty="0">
                <a:solidFill>
                  <a:srgbClr val="FFEEBC"/>
                </a:solidFill>
                <a:latin typeface="Tahoma"/>
                <a:cs typeface="Tahoma"/>
              </a:rPr>
              <a:t> </a:t>
            </a:r>
            <a:r>
              <a:rPr sz="2400" b="1" spc="-195" dirty="0">
                <a:solidFill>
                  <a:srgbClr val="FFEEBC"/>
                </a:solidFill>
                <a:latin typeface="Tahoma"/>
                <a:cs typeface="Tahoma"/>
              </a:rPr>
              <a:t>ANÁLISIS</a:t>
            </a:r>
            <a:endParaRPr sz="2400">
              <a:latin typeface="Tahoma"/>
              <a:cs typeface="Tahoma"/>
            </a:endParaRPr>
          </a:p>
        </p:txBody>
      </p:sp>
      <p:pic>
        <p:nvPicPr>
          <p:cNvPr id="21" name="object 21"/>
          <p:cNvPicPr/>
          <p:nvPr/>
        </p:nvPicPr>
        <p:blipFill>
          <a:blip r:embed="rId9" cstate="print"/>
          <a:stretch>
            <a:fillRect/>
          </a:stretch>
        </p:blipFill>
        <p:spPr>
          <a:xfrm>
            <a:off x="6091428" y="6095"/>
            <a:ext cx="2855214" cy="787145"/>
          </a:xfrm>
          <a:prstGeom prst="rect">
            <a:avLst/>
          </a:prstGeom>
        </p:spPr>
      </p:pic>
      <p:sp>
        <p:nvSpPr>
          <p:cNvPr id="22" name="object 22"/>
          <p:cNvSpPr txBox="1"/>
          <p:nvPr/>
        </p:nvSpPr>
        <p:spPr>
          <a:xfrm>
            <a:off x="6300978" y="81153"/>
            <a:ext cx="2413000" cy="452120"/>
          </a:xfrm>
          <a:prstGeom prst="rect">
            <a:avLst/>
          </a:prstGeom>
        </p:spPr>
        <p:txBody>
          <a:bodyPr vert="horz" wrap="square" lIns="0" tIns="12065" rIns="0" bIns="0" rtlCol="0">
            <a:spAutoFit/>
          </a:bodyPr>
          <a:lstStyle/>
          <a:p>
            <a:pPr marL="12700">
              <a:lnSpc>
                <a:spcPct val="100000"/>
              </a:lnSpc>
              <a:spcBef>
                <a:spcPts val="95"/>
              </a:spcBef>
            </a:pPr>
            <a:r>
              <a:rPr sz="2800" b="1" i="1" dirty="0">
                <a:latin typeface="Palatino Linotype"/>
                <a:cs typeface="Palatino Linotype"/>
              </a:rPr>
              <a:t>CAPÍTULO</a:t>
            </a:r>
            <a:r>
              <a:rPr sz="2800" b="1" i="1" spc="-140" dirty="0">
                <a:latin typeface="Palatino Linotype"/>
                <a:cs typeface="Palatino Linotype"/>
              </a:rPr>
              <a:t> </a:t>
            </a:r>
            <a:r>
              <a:rPr sz="2800" b="1" i="1" spc="-25" dirty="0">
                <a:latin typeface="Palatino Linotype"/>
                <a:cs typeface="Palatino Linotype"/>
              </a:rPr>
              <a:t>III</a:t>
            </a:r>
            <a:endParaRPr sz="2800">
              <a:latin typeface="Palatino Linotype"/>
              <a:cs typeface="Palatino Linotyp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576272137"/>
              </p:ext>
            </p:extLst>
          </p:nvPr>
        </p:nvGraphicFramePr>
        <p:xfrm>
          <a:off x="893241" y="1694433"/>
          <a:ext cx="7741919" cy="4824095"/>
        </p:xfrm>
        <a:graphic>
          <a:graphicData uri="http://schemas.openxmlformats.org/drawingml/2006/table">
            <a:tbl>
              <a:tblPr firstRow="1" bandRow="1">
                <a:tableStyleId>{2D5ABB26-0587-4C30-8999-92F81FD0307C}</a:tableStyleId>
              </a:tblPr>
              <a:tblGrid>
                <a:gridCol w="2304415">
                  <a:extLst>
                    <a:ext uri="{9D8B030D-6E8A-4147-A177-3AD203B41FA5}">
                      <a16:colId xmlns:a16="http://schemas.microsoft.com/office/drawing/2014/main" val="20000"/>
                    </a:ext>
                  </a:extLst>
                </a:gridCol>
                <a:gridCol w="1656080">
                  <a:extLst>
                    <a:ext uri="{9D8B030D-6E8A-4147-A177-3AD203B41FA5}">
                      <a16:colId xmlns:a16="http://schemas.microsoft.com/office/drawing/2014/main" val="20001"/>
                    </a:ext>
                  </a:extLst>
                </a:gridCol>
                <a:gridCol w="1656079">
                  <a:extLst>
                    <a:ext uri="{9D8B030D-6E8A-4147-A177-3AD203B41FA5}">
                      <a16:colId xmlns:a16="http://schemas.microsoft.com/office/drawing/2014/main" val="20002"/>
                    </a:ext>
                  </a:extLst>
                </a:gridCol>
                <a:gridCol w="2125345">
                  <a:extLst>
                    <a:ext uri="{9D8B030D-6E8A-4147-A177-3AD203B41FA5}">
                      <a16:colId xmlns:a16="http://schemas.microsoft.com/office/drawing/2014/main" val="20003"/>
                    </a:ext>
                  </a:extLst>
                </a:gridCol>
              </a:tblGrid>
              <a:tr h="737235">
                <a:tc>
                  <a:txBody>
                    <a:bodyPr/>
                    <a:lstStyle/>
                    <a:p>
                      <a:pPr marL="1905" algn="ctr">
                        <a:lnSpc>
                          <a:spcPct val="100000"/>
                        </a:lnSpc>
                        <a:spcBef>
                          <a:spcPts val="2035"/>
                        </a:spcBef>
                      </a:pPr>
                      <a:r>
                        <a:rPr sz="2000" b="1" spc="-45" dirty="0">
                          <a:solidFill>
                            <a:srgbClr val="FFFFFF"/>
                          </a:solidFill>
                          <a:latin typeface="Tahoma"/>
                          <a:cs typeface="Tahoma"/>
                        </a:rPr>
                        <a:t>VARIABLES</a:t>
                      </a:r>
                      <a:endParaRPr sz="2000">
                        <a:latin typeface="Tahoma"/>
                        <a:cs typeface="Tahoma"/>
                      </a:endParaRPr>
                    </a:p>
                  </a:txBody>
                  <a:tcPr marL="0" marR="0" marT="258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BBA58"/>
                    </a:solidFill>
                  </a:tcPr>
                </a:tc>
                <a:tc>
                  <a:txBody>
                    <a:bodyPr/>
                    <a:lstStyle/>
                    <a:p>
                      <a:pPr>
                        <a:lnSpc>
                          <a:spcPct val="100000"/>
                        </a:lnSpc>
                        <a:spcBef>
                          <a:spcPts val="60"/>
                        </a:spcBef>
                      </a:pPr>
                      <a:endParaRPr sz="1800">
                        <a:latin typeface="Times New Roman"/>
                        <a:cs typeface="Times New Roman"/>
                      </a:endParaRPr>
                    </a:p>
                    <a:p>
                      <a:pPr algn="ctr">
                        <a:lnSpc>
                          <a:spcPct val="100000"/>
                        </a:lnSpc>
                        <a:spcBef>
                          <a:spcPts val="5"/>
                        </a:spcBef>
                      </a:pPr>
                      <a:r>
                        <a:rPr sz="1800" b="1" spc="-10" dirty="0">
                          <a:solidFill>
                            <a:srgbClr val="FFFFFF"/>
                          </a:solidFill>
                          <a:latin typeface="Tahoma"/>
                          <a:cs typeface="Tahoma"/>
                        </a:rPr>
                        <a:t>TÉCNICAS</a:t>
                      </a:r>
                      <a:endParaRPr sz="1800">
                        <a:latin typeface="Tahoma"/>
                        <a:cs typeface="Tahoma"/>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BBA58"/>
                    </a:solidFill>
                  </a:tcPr>
                </a:tc>
                <a:tc>
                  <a:txBody>
                    <a:bodyPr/>
                    <a:lstStyle/>
                    <a:p>
                      <a:pPr>
                        <a:lnSpc>
                          <a:spcPct val="100000"/>
                        </a:lnSpc>
                        <a:spcBef>
                          <a:spcPts val="60"/>
                        </a:spcBef>
                      </a:pPr>
                      <a:endParaRPr sz="1800">
                        <a:latin typeface="Times New Roman"/>
                        <a:cs typeface="Times New Roman"/>
                      </a:endParaRPr>
                    </a:p>
                    <a:p>
                      <a:pPr marL="74295">
                        <a:lnSpc>
                          <a:spcPct val="100000"/>
                        </a:lnSpc>
                        <a:spcBef>
                          <a:spcPts val="5"/>
                        </a:spcBef>
                      </a:pPr>
                      <a:r>
                        <a:rPr sz="1800" b="1" spc="-130" dirty="0">
                          <a:solidFill>
                            <a:srgbClr val="FFFFFF"/>
                          </a:solidFill>
                          <a:latin typeface="Tahoma"/>
                          <a:cs typeface="Tahoma"/>
                        </a:rPr>
                        <a:t>INSTRUMENTO</a:t>
                      </a:r>
                      <a:endParaRPr sz="1800">
                        <a:latin typeface="Tahoma"/>
                        <a:cs typeface="Tahoma"/>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BBA58"/>
                    </a:solidFill>
                  </a:tcPr>
                </a:tc>
                <a:tc>
                  <a:txBody>
                    <a:bodyPr/>
                    <a:lstStyle/>
                    <a:p>
                      <a:pPr>
                        <a:lnSpc>
                          <a:spcPct val="100000"/>
                        </a:lnSpc>
                        <a:spcBef>
                          <a:spcPts val="60"/>
                        </a:spcBef>
                      </a:pPr>
                      <a:endParaRPr sz="1800">
                        <a:latin typeface="Times New Roman"/>
                        <a:cs typeface="Times New Roman"/>
                      </a:endParaRPr>
                    </a:p>
                    <a:p>
                      <a:pPr marL="310515">
                        <a:lnSpc>
                          <a:spcPct val="100000"/>
                        </a:lnSpc>
                        <a:spcBef>
                          <a:spcPts val="5"/>
                        </a:spcBef>
                      </a:pPr>
                      <a:r>
                        <a:rPr sz="1800" b="1" spc="-30" dirty="0">
                          <a:solidFill>
                            <a:srgbClr val="FFFFFF"/>
                          </a:solidFill>
                          <a:latin typeface="Tahoma"/>
                          <a:cs typeface="Tahoma"/>
                        </a:rPr>
                        <a:t>DESCRIPCIÓN</a:t>
                      </a:r>
                      <a:endParaRPr sz="1800">
                        <a:latin typeface="Tahoma"/>
                        <a:cs typeface="Tahoma"/>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BBA58"/>
                    </a:solidFill>
                  </a:tcPr>
                </a:tc>
                <a:extLst>
                  <a:ext uri="{0D108BD9-81ED-4DB2-BD59-A6C34878D82A}">
                    <a16:rowId xmlns:a16="http://schemas.microsoft.com/office/drawing/2014/main" val="10000"/>
                  </a:ext>
                </a:extLst>
              </a:tr>
              <a:tr h="1494155">
                <a:tc>
                  <a:txBody>
                    <a:bodyPr/>
                    <a:lstStyle/>
                    <a:p>
                      <a:pPr>
                        <a:lnSpc>
                          <a:spcPct val="100000"/>
                        </a:lnSpc>
                      </a:pPr>
                      <a:endParaRPr sz="2000">
                        <a:latin typeface="Times New Roman"/>
                        <a:cs typeface="Times New Roman"/>
                      </a:endParaRPr>
                    </a:p>
                    <a:p>
                      <a:pPr>
                        <a:lnSpc>
                          <a:spcPct val="100000"/>
                        </a:lnSpc>
                        <a:spcBef>
                          <a:spcPts val="1645"/>
                        </a:spcBef>
                      </a:pPr>
                      <a:endParaRPr sz="2000">
                        <a:latin typeface="Times New Roman"/>
                        <a:cs typeface="Times New Roman"/>
                      </a:endParaRPr>
                    </a:p>
                    <a:p>
                      <a:pPr marL="2540" algn="ctr">
                        <a:lnSpc>
                          <a:spcPct val="100000"/>
                        </a:lnSpc>
                        <a:spcBef>
                          <a:spcPts val="5"/>
                        </a:spcBef>
                      </a:pPr>
                      <a:r>
                        <a:rPr sz="2000" b="1" spc="-10" dirty="0">
                          <a:solidFill>
                            <a:srgbClr val="FFFFFF"/>
                          </a:solidFill>
                          <a:latin typeface="Tahoma"/>
                          <a:cs typeface="Tahoma"/>
                        </a:rPr>
                        <a:t>GAMIFICACIÓN</a:t>
                      </a:r>
                      <a:endParaRPr sz="2000">
                        <a:latin typeface="Tahoma"/>
                        <a:cs typeface="Tahom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BBA58"/>
                    </a:solidFill>
                  </a:tcPr>
                </a:tc>
                <a:tc>
                  <a:txBody>
                    <a:bodyPr/>
                    <a:lstStyle/>
                    <a:p>
                      <a:pPr>
                        <a:lnSpc>
                          <a:spcPct val="100000"/>
                        </a:lnSpc>
                      </a:pPr>
                      <a:endParaRPr sz="1800">
                        <a:latin typeface="Times New Roman"/>
                        <a:cs typeface="Times New Roman"/>
                      </a:endParaRPr>
                    </a:p>
                    <a:p>
                      <a:pPr>
                        <a:lnSpc>
                          <a:spcPct val="100000"/>
                        </a:lnSpc>
                        <a:spcBef>
                          <a:spcPts val="630"/>
                        </a:spcBef>
                      </a:pPr>
                      <a:endParaRPr sz="1800">
                        <a:latin typeface="Times New Roman"/>
                        <a:cs typeface="Times New Roman"/>
                      </a:endParaRPr>
                    </a:p>
                    <a:p>
                      <a:pPr marL="1270" algn="ctr">
                        <a:lnSpc>
                          <a:spcPct val="100000"/>
                        </a:lnSpc>
                      </a:pPr>
                      <a:r>
                        <a:rPr sz="1800" b="1" spc="-10" dirty="0">
                          <a:latin typeface="Tahoma"/>
                          <a:cs typeface="Tahoma"/>
                        </a:rPr>
                        <a:t>Encuesta</a:t>
                      </a:r>
                      <a:endParaRPr sz="1800">
                        <a:latin typeface="Tahoma"/>
                        <a:cs typeface="Tahom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E7D1"/>
                    </a:solidFill>
                  </a:tcPr>
                </a:tc>
                <a:tc>
                  <a:txBody>
                    <a:bodyPr/>
                    <a:lstStyle/>
                    <a:p>
                      <a:pPr>
                        <a:lnSpc>
                          <a:spcPct val="100000"/>
                        </a:lnSpc>
                        <a:spcBef>
                          <a:spcPts val="165"/>
                        </a:spcBef>
                      </a:pPr>
                      <a:endParaRPr sz="1600">
                        <a:latin typeface="Times New Roman"/>
                        <a:cs typeface="Times New Roman"/>
                      </a:endParaRPr>
                    </a:p>
                    <a:p>
                      <a:pPr marL="170180" marR="163195" indent="635" algn="ctr">
                        <a:lnSpc>
                          <a:spcPct val="100000"/>
                        </a:lnSpc>
                      </a:pPr>
                      <a:r>
                        <a:rPr sz="1600" spc="-10" dirty="0">
                          <a:latin typeface="Verdana"/>
                          <a:cs typeface="Verdana"/>
                        </a:rPr>
                        <a:t>Cuestionario </a:t>
                      </a:r>
                      <a:r>
                        <a:rPr sz="1600" dirty="0">
                          <a:latin typeface="Verdana"/>
                          <a:cs typeface="Verdana"/>
                        </a:rPr>
                        <a:t>basado</a:t>
                      </a:r>
                      <a:r>
                        <a:rPr sz="1600" spc="20" dirty="0">
                          <a:latin typeface="Verdana"/>
                          <a:cs typeface="Verdana"/>
                        </a:rPr>
                        <a:t> </a:t>
                      </a:r>
                      <a:r>
                        <a:rPr sz="1600" dirty="0">
                          <a:latin typeface="Verdana"/>
                          <a:cs typeface="Verdana"/>
                        </a:rPr>
                        <a:t>en</a:t>
                      </a:r>
                      <a:r>
                        <a:rPr sz="1600" spc="20" dirty="0">
                          <a:latin typeface="Verdana"/>
                          <a:cs typeface="Verdana"/>
                        </a:rPr>
                        <a:t> </a:t>
                      </a:r>
                      <a:r>
                        <a:rPr sz="1600" spc="-25" dirty="0">
                          <a:latin typeface="Verdana"/>
                          <a:cs typeface="Verdana"/>
                        </a:rPr>
                        <a:t>la </a:t>
                      </a:r>
                      <a:r>
                        <a:rPr sz="1600" dirty="0">
                          <a:latin typeface="Verdana"/>
                          <a:cs typeface="Verdana"/>
                        </a:rPr>
                        <a:t>escala</a:t>
                      </a:r>
                      <a:r>
                        <a:rPr sz="1600" spc="30" dirty="0">
                          <a:latin typeface="Verdana"/>
                          <a:cs typeface="Verdana"/>
                        </a:rPr>
                        <a:t> </a:t>
                      </a:r>
                      <a:r>
                        <a:rPr sz="1600" spc="60" dirty="0">
                          <a:latin typeface="Verdana"/>
                          <a:cs typeface="Verdana"/>
                        </a:rPr>
                        <a:t>de </a:t>
                      </a:r>
                      <a:r>
                        <a:rPr sz="1600" spc="-10" dirty="0">
                          <a:latin typeface="Verdana"/>
                          <a:cs typeface="Verdana"/>
                        </a:rPr>
                        <a:t>Likert</a:t>
                      </a:r>
                      <a:endParaRPr sz="1600">
                        <a:latin typeface="Verdana"/>
                        <a:cs typeface="Verdana"/>
                      </a:endParaRPr>
                    </a:p>
                  </a:txBody>
                  <a:tcPr marL="0" marR="0" marT="209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E7D1"/>
                    </a:solidFill>
                  </a:tcPr>
                </a:tc>
                <a:tc>
                  <a:txBody>
                    <a:bodyPr/>
                    <a:lstStyle/>
                    <a:p>
                      <a:pPr marL="79375" marR="71755" algn="ctr">
                        <a:lnSpc>
                          <a:spcPct val="100000"/>
                        </a:lnSpc>
                        <a:spcBef>
                          <a:spcPts val="815"/>
                        </a:spcBef>
                      </a:pPr>
                      <a:r>
                        <a:rPr sz="1400" spc="-75" dirty="0">
                          <a:latin typeface="Verdana"/>
                          <a:cs typeface="Verdana"/>
                        </a:rPr>
                        <a:t>Está</a:t>
                      </a:r>
                      <a:r>
                        <a:rPr sz="1400" spc="-55" dirty="0">
                          <a:latin typeface="Verdana"/>
                          <a:cs typeface="Verdana"/>
                        </a:rPr>
                        <a:t> </a:t>
                      </a:r>
                      <a:r>
                        <a:rPr sz="1400" dirty="0">
                          <a:latin typeface="Verdana"/>
                          <a:cs typeface="Verdana"/>
                        </a:rPr>
                        <a:t>compuesto</a:t>
                      </a:r>
                      <a:r>
                        <a:rPr sz="1400" spc="-65" dirty="0">
                          <a:latin typeface="Verdana"/>
                          <a:cs typeface="Verdana"/>
                        </a:rPr>
                        <a:t> </a:t>
                      </a:r>
                      <a:r>
                        <a:rPr sz="1400" spc="-25" dirty="0">
                          <a:latin typeface="Verdana"/>
                          <a:cs typeface="Verdana"/>
                        </a:rPr>
                        <a:t>por</a:t>
                      </a:r>
                      <a:r>
                        <a:rPr sz="1400" spc="-105" dirty="0">
                          <a:latin typeface="Verdana"/>
                          <a:cs typeface="Verdana"/>
                        </a:rPr>
                        <a:t> </a:t>
                      </a:r>
                      <a:r>
                        <a:rPr sz="1400" spc="-100" dirty="0">
                          <a:latin typeface="Verdana"/>
                          <a:cs typeface="Verdana"/>
                        </a:rPr>
                        <a:t>10 </a:t>
                      </a:r>
                      <a:r>
                        <a:rPr sz="1400" spc="-30" dirty="0">
                          <a:latin typeface="Verdana"/>
                          <a:cs typeface="Verdana"/>
                        </a:rPr>
                        <a:t>preguntas</a:t>
                      </a:r>
                      <a:r>
                        <a:rPr sz="1400" spc="-50" dirty="0">
                          <a:latin typeface="Verdana"/>
                          <a:cs typeface="Verdana"/>
                        </a:rPr>
                        <a:t> </a:t>
                      </a:r>
                      <a:r>
                        <a:rPr sz="1400" spc="-20" dirty="0">
                          <a:latin typeface="Verdana"/>
                          <a:cs typeface="Verdana"/>
                        </a:rPr>
                        <a:t>para </a:t>
                      </a:r>
                      <a:r>
                        <a:rPr sz="1400" spc="-10" dirty="0">
                          <a:latin typeface="Verdana"/>
                          <a:cs typeface="Verdana"/>
                        </a:rPr>
                        <a:t>recopilar</a:t>
                      </a:r>
                      <a:r>
                        <a:rPr sz="1400" spc="-135" dirty="0">
                          <a:latin typeface="Verdana"/>
                          <a:cs typeface="Verdana"/>
                        </a:rPr>
                        <a:t> </a:t>
                      </a:r>
                      <a:r>
                        <a:rPr sz="1400" spc="-25" dirty="0">
                          <a:latin typeface="Verdana"/>
                          <a:cs typeface="Verdana"/>
                        </a:rPr>
                        <a:t>la </a:t>
                      </a:r>
                      <a:r>
                        <a:rPr sz="1400" spc="-10" dirty="0">
                          <a:latin typeface="Verdana"/>
                          <a:cs typeface="Verdana"/>
                        </a:rPr>
                        <a:t>perspectiva</a:t>
                      </a:r>
                      <a:r>
                        <a:rPr sz="1400" spc="-95" dirty="0">
                          <a:latin typeface="Verdana"/>
                          <a:cs typeface="Verdana"/>
                        </a:rPr>
                        <a:t> </a:t>
                      </a:r>
                      <a:r>
                        <a:rPr sz="1400" spc="75" dirty="0">
                          <a:latin typeface="Verdana"/>
                          <a:cs typeface="Verdana"/>
                        </a:rPr>
                        <a:t>de</a:t>
                      </a:r>
                      <a:r>
                        <a:rPr sz="1400" spc="-45" dirty="0">
                          <a:latin typeface="Verdana"/>
                          <a:cs typeface="Verdana"/>
                        </a:rPr>
                        <a:t> </a:t>
                      </a:r>
                      <a:r>
                        <a:rPr sz="1400" spc="-25" dirty="0">
                          <a:latin typeface="Verdana"/>
                          <a:cs typeface="Verdana"/>
                        </a:rPr>
                        <a:t>los </a:t>
                      </a:r>
                      <a:r>
                        <a:rPr sz="1400" spc="-45" dirty="0">
                          <a:latin typeface="Verdana"/>
                          <a:cs typeface="Verdana"/>
                        </a:rPr>
                        <a:t>estudiantes</a:t>
                      </a:r>
                      <a:r>
                        <a:rPr sz="1400" spc="-70" dirty="0">
                          <a:latin typeface="Verdana"/>
                          <a:cs typeface="Verdana"/>
                        </a:rPr>
                        <a:t> </a:t>
                      </a:r>
                      <a:r>
                        <a:rPr sz="1400" spc="-35" dirty="0">
                          <a:latin typeface="Verdana"/>
                          <a:cs typeface="Verdana"/>
                        </a:rPr>
                        <a:t>sobre</a:t>
                      </a:r>
                      <a:r>
                        <a:rPr sz="1400" spc="-65" dirty="0">
                          <a:latin typeface="Verdana"/>
                          <a:cs typeface="Verdana"/>
                        </a:rPr>
                        <a:t> </a:t>
                      </a:r>
                      <a:r>
                        <a:rPr sz="1400" spc="-25" dirty="0">
                          <a:latin typeface="Verdana"/>
                          <a:cs typeface="Verdana"/>
                        </a:rPr>
                        <a:t>la </a:t>
                      </a:r>
                      <a:r>
                        <a:rPr sz="1400" spc="-10" dirty="0">
                          <a:latin typeface="Verdana"/>
                          <a:cs typeface="Verdana"/>
                        </a:rPr>
                        <a:t>gamificación</a:t>
                      </a:r>
                      <a:endParaRPr sz="1400">
                        <a:latin typeface="Verdana"/>
                        <a:cs typeface="Verdana"/>
                      </a:endParaRPr>
                    </a:p>
                  </a:txBody>
                  <a:tcPr marL="0" marR="0" marT="1035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EE7D1"/>
                    </a:solidFill>
                  </a:tcPr>
                </a:tc>
                <a:extLst>
                  <a:ext uri="{0D108BD9-81ED-4DB2-BD59-A6C34878D82A}">
                    <a16:rowId xmlns:a16="http://schemas.microsoft.com/office/drawing/2014/main" val="10001"/>
                  </a:ext>
                </a:extLst>
              </a:tr>
              <a:tr h="2592705">
                <a:tc>
                  <a:txBody>
                    <a:bodyPr/>
                    <a:lstStyle/>
                    <a:p>
                      <a:pPr>
                        <a:lnSpc>
                          <a:spcPct val="100000"/>
                        </a:lnSpc>
                      </a:pPr>
                      <a:endParaRPr sz="2000">
                        <a:latin typeface="Times New Roman"/>
                        <a:cs typeface="Times New Roman"/>
                      </a:endParaRPr>
                    </a:p>
                    <a:p>
                      <a:pPr>
                        <a:lnSpc>
                          <a:spcPct val="100000"/>
                        </a:lnSpc>
                      </a:pPr>
                      <a:endParaRPr sz="2000">
                        <a:latin typeface="Times New Roman"/>
                        <a:cs typeface="Times New Roman"/>
                      </a:endParaRPr>
                    </a:p>
                    <a:p>
                      <a:pPr>
                        <a:lnSpc>
                          <a:spcPct val="100000"/>
                        </a:lnSpc>
                        <a:spcBef>
                          <a:spcPts val="1275"/>
                        </a:spcBef>
                      </a:pPr>
                      <a:endParaRPr sz="2000">
                        <a:latin typeface="Times New Roman"/>
                        <a:cs typeface="Times New Roman"/>
                      </a:endParaRPr>
                    </a:p>
                    <a:p>
                      <a:pPr marL="85090" marR="78740" indent="2540" algn="ctr">
                        <a:lnSpc>
                          <a:spcPct val="100000"/>
                        </a:lnSpc>
                      </a:pPr>
                      <a:r>
                        <a:rPr sz="2000" b="1" spc="-10" dirty="0">
                          <a:solidFill>
                            <a:srgbClr val="FFFFFF"/>
                          </a:solidFill>
                          <a:latin typeface="Tahoma"/>
                          <a:cs typeface="Tahoma"/>
                        </a:rPr>
                        <a:t>CONSTRUCCIÓN </a:t>
                      </a:r>
                      <a:r>
                        <a:rPr sz="2000" b="1" spc="-160" dirty="0">
                          <a:solidFill>
                            <a:srgbClr val="FFFFFF"/>
                          </a:solidFill>
                          <a:latin typeface="Tahoma"/>
                          <a:cs typeface="Tahoma"/>
                        </a:rPr>
                        <a:t>DE</a:t>
                      </a:r>
                      <a:r>
                        <a:rPr sz="2000" b="1" spc="-20" dirty="0">
                          <a:solidFill>
                            <a:srgbClr val="FFFFFF"/>
                          </a:solidFill>
                          <a:latin typeface="Tahoma"/>
                          <a:cs typeface="Tahoma"/>
                        </a:rPr>
                        <a:t> </a:t>
                      </a:r>
                      <a:r>
                        <a:rPr sz="2000" b="1" spc="-150" dirty="0">
                          <a:solidFill>
                            <a:srgbClr val="FFFFFF"/>
                          </a:solidFill>
                          <a:latin typeface="Tahoma"/>
                          <a:cs typeface="Tahoma"/>
                        </a:rPr>
                        <a:t>APRENDIZAJES </a:t>
                      </a:r>
                      <a:r>
                        <a:rPr sz="2000" b="1" spc="-10" dirty="0">
                          <a:solidFill>
                            <a:srgbClr val="FFFFFF"/>
                          </a:solidFill>
                          <a:latin typeface="Tahoma"/>
                          <a:cs typeface="Tahoma"/>
                        </a:rPr>
                        <a:t>MATEMÁTICOS</a:t>
                      </a:r>
                      <a:endParaRPr sz="20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BBA58"/>
                    </a:solidFill>
                  </a:tcPr>
                </a:tc>
                <a:tc>
                  <a:txBody>
                    <a:bodyPr/>
                    <a:lstStyle/>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spcBef>
                          <a:spcPts val="155"/>
                        </a:spcBef>
                      </a:pPr>
                      <a:endParaRPr sz="1800" dirty="0">
                        <a:latin typeface="Times New Roman"/>
                        <a:cs typeface="Times New Roman"/>
                      </a:endParaRPr>
                    </a:p>
                    <a:p>
                      <a:pPr marL="151765" marR="106680" indent="-36830">
                        <a:lnSpc>
                          <a:spcPct val="100000"/>
                        </a:lnSpc>
                      </a:pPr>
                      <a:r>
                        <a:rPr lang="es-EC" sz="1800" b="1" spc="-10" dirty="0">
                          <a:latin typeface="Tahoma"/>
                          <a:cs typeface="Tahoma"/>
                        </a:rPr>
                        <a:t>Entrevista en profundidad</a:t>
                      </a:r>
                      <a:endParaRPr sz="1800" dirty="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EA"/>
                    </a:solidFill>
                  </a:tcPr>
                </a:tc>
                <a:tc>
                  <a:txBody>
                    <a:bodyPr/>
                    <a:lstStyle/>
                    <a:p>
                      <a:pPr>
                        <a:lnSpc>
                          <a:spcPct val="100000"/>
                        </a:lnSpc>
                        <a:spcBef>
                          <a:spcPts val="715"/>
                        </a:spcBef>
                      </a:pPr>
                      <a:endParaRPr sz="1600" dirty="0">
                        <a:latin typeface="Times New Roman"/>
                        <a:cs typeface="Times New Roman"/>
                      </a:endParaRPr>
                    </a:p>
                    <a:p>
                      <a:pPr marL="1270" algn="ctr">
                        <a:lnSpc>
                          <a:spcPct val="100000"/>
                        </a:lnSpc>
                      </a:pPr>
                      <a:r>
                        <a:rPr lang="es-EC" sz="1600" dirty="0">
                          <a:latin typeface="Verdana"/>
                          <a:cs typeface="Verdana"/>
                        </a:rPr>
                        <a:t>Guía de entrevista</a:t>
                      </a:r>
                      <a:endParaRPr sz="1600" dirty="0">
                        <a:latin typeface="Verdana"/>
                        <a:cs typeface="Verdana"/>
                      </a:endParaRPr>
                    </a:p>
                  </a:txBody>
                  <a:tcPr marL="0" marR="0" marT="908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EA"/>
                    </a:solidFill>
                  </a:tcPr>
                </a:tc>
                <a:tc>
                  <a:txBody>
                    <a:bodyPr/>
                    <a:lstStyle/>
                    <a:p>
                      <a:pPr>
                        <a:lnSpc>
                          <a:spcPct val="100000"/>
                        </a:lnSpc>
                        <a:spcBef>
                          <a:spcPts val="1010"/>
                        </a:spcBef>
                      </a:pPr>
                      <a:endParaRPr sz="1400" dirty="0">
                        <a:latin typeface="Times New Roman"/>
                        <a:cs typeface="Times New Roman"/>
                      </a:endParaRPr>
                    </a:p>
                    <a:p>
                      <a:pPr marL="76200" marR="66675" algn="ctr">
                        <a:lnSpc>
                          <a:spcPct val="100000"/>
                        </a:lnSpc>
                      </a:pPr>
                      <a:r>
                        <a:rPr sz="1400" spc="-75" dirty="0">
                          <a:latin typeface="Verdana"/>
                          <a:cs typeface="Verdana"/>
                        </a:rPr>
                        <a:t>Esta</a:t>
                      </a:r>
                      <a:r>
                        <a:rPr sz="1400" spc="-70" dirty="0">
                          <a:latin typeface="Verdana"/>
                          <a:cs typeface="Verdana"/>
                        </a:rPr>
                        <a:t> </a:t>
                      </a:r>
                      <a:r>
                        <a:rPr sz="1400" dirty="0">
                          <a:latin typeface="Verdana"/>
                          <a:cs typeface="Verdana"/>
                        </a:rPr>
                        <a:t>compuesta</a:t>
                      </a:r>
                      <a:r>
                        <a:rPr sz="1400" spc="-95" dirty="0">
                          <a:latin typeface="Verdana"/>
                          <a:cs typeface="Verdana"/>
                        </a:rPr>
                        <a:t> </a:t>
                      </a:r>
                      <a:r>
                        <a:rPr sz="1400" spc="-10" dirty="0">
                          <a:latin typeface="Verdana"/>
                          <a:cs typeface="Verdana"/>
                        </a:rPr>
                        <a:t>por</a:t>
                      </a:r>
                      <a:r>
                        <a:rPr sz="1400" spc="-75" dirty="0">
                          <a:latin typeface="Verdana"/>
                          <a:cs typeface="Verdana"/>
                        </a:rPr>
                        <a:t> </a:t>
                      </a:r>
                      <a:r>
                        <a:rPr lang="es-EC" sz="1400" spc="-75" dirty="0">
                          <a:latin typeface="Verdana"/>
                          <a:cs typeface="Verdana"/>
                        </a:rPr>
                        <a:t>10 preguntas que buscan recopilar la percepción de la docente sobre la construcción de aprendizajes matemáticos a través de la gamificación</a:t>
                      </a:r>
                      <a:r>
                        <a:rPr sz="1400" spc="-10" dirty="0">
                          <a:latin typeface="Verdana"/>
                          <a:cs typeface="Verdana"/>
                        </a:rPr>
                        <a:t>.</a:t>
                      </a:r>
                      <a:endParaRPr sz="1400" dirty="0">
                        <a:latin typeface="Verdana"/>
                        <a:cs typeface="Verdana"/>
                      </a:endParaRPr>
                    </a:p>
                  </a:txBody>
                  <a:tcPr marL="0" marR="0" marT="128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F3EA"/>
                    </a:solidFill>
                  </a:tcPr>
                </a:tc>
                <a:extLst>
                  <a:ext uri="{0D108BD9-81ED-4DB2-BD59-A6C34878D82A}">
                    <a16:rowId xmlns:a16="http://schemas.microsoft.com/office/drawing/2014/main" val="10002"/>
                  </a:ext>
                </a:extLst>
              </a:tr>
            </a:tbl>
          </a:graphicData>
        </a:graphic>
      </p:graphicFrame>
      <p:pic>
        <p:nvPicPr>
          <p:cNvPr id="3" name="object 3"/>
          <p:cNvPicPr/>
          <p:nvPr/>
        </p:nvPicPr>
        <p:blipFill>
          <a:blip r:embed="rId2" cstate="print"/>
          <a:stretch>
            <a:fillRect/>
          </a:stretch>
        </p:blipFill>
        <p:spPr>
          <a:xfrm>
            <a:off x="0" y="0"/>
            <a:ext cx="806195" cy="6857996"/>
          </a:xfrm>
          <a:prstGeom prst="rect">
            <a:avLst/>
          </a:prstGeom>
        </p:spPr>
      </p:pic>
      <p:grpSp>
        <p:nvGrpSpPr>
          <p:cNvPr id="4" name="object 4"/>
          <p:cNvGrpSpPr/>
          <p:nvPr/>
        </p:nvGrpSpPr>
        <p:grpSpPr>
          <a:xfrm>
            <a:off x="2112200" y="469328"/>
            <a:ext cx="4814570" cy="1144270"/>
            <a:chOff x="2112200" y="469328"/>
            <a:chExt cx="4814570" cy="1144270"/>
          </a:xfrm>
        </p:grpSpPr>
        <p:sp>
          <p:nvSpPr>
            <p:cNvPr id="5" name="object 5"/>
            <p:cNvSpPr/>
            <p:nvPr/>
          </p:nvSpPr>
          <p:spPr>
            <a:xfrm>
              <a:off x="2125218" y="551561"/>
              <a:ext cx="4788535" cy="1038860"/>
            </a:xfrm>
            <a:custGeom>
              <a:avLst/>
              <a:gdLst/>
              <a:ahLst/>
              <a:cxnLst/>
              <a:rect l="l" t="t" r="r" b="b"/>
              <a:pathLst>
                <a:path w="4788534" h="1038860">
                  <a:moveTo>
                    <a:pt x="4649851" y="0"/>
                  </a:moveTo>
                  <a:lnTo>
                    <a:pt x="4649851" y="69341"/>
                  </a:lnTo>
                  <a:lnTo>
                    <a:pt x="69214" y="69341"/>
                  </a:lnTo>
                  <a:lnTo>
                    <a:pt x="42273" y="74781"/>
                  </a:lnTo>
                  <a:lnTo>
                    <a:pt x="20272" y="89614"/>
                  </a:lnTo>
                  <a:lnTo>
                    <a:pt x="5439" y="111615"/>
                  </a:lnTo>
                  <a:lnTo>
                    <a:pt x="0" y="138556"/>
                  </a:lnTo>
                  <a:lnTo>
                    <a:pt x="0" y="969517"/>
                  </a:lnTo>
                  <a:lnTo>
                    <a:pt x="5439" y="996459"/>
                  </a:lnTo>
                  <a:lnTo>
                    <a:pt x="20272" y="1018460"/>
                  </a:lnTo>
                  <a:lnTo>
                    <a:pt x="42273" y="1033293"/>
                  </a:lnTo>
                  <a:lnTo>
                    <a:pt x="69214" y="1038733"/>
                  </a:lnTo>
                  <a:lnTo>
                    <a:pt x="96156" y="1033293"/>
                  </a:lnTo>
                  <a:lnTo>
                    <a:pt x="118157" y="1018460"/>
                  </a:lnTo>
                  <a:lnTo>
                    <a:pt x="132990" y="996459"/>
                  </a:lnTo>
                  <a:lnTo>
                    <a:pt x="138430" y="969517"/>
                  </a:lnTo>
                  <a:lnTo>
                    <a:pt x="138556" y="900176"/>
                  </a:lnTo>
                  <a:lnTo>
                    <a:pt x="4719192" y="900176"/>
                  </a:lnTo>
                  <a:lnTo>
                    <a:pt x="4746134" y="894736"/>
                  </a:lnTo>
                  <a:lnTo>
                    <a:pt x="4768135" y="879903"/>
                  </a:lnTo>
                  <a:lnTo>
                    <a:pt x="4782968" y="857902"/>
                  </a:lnTo>
                  <a:lnTo>
                    <a:pt x="4788408" y="830961"/>
                  </a:lnTo>
                  <a:lnTo>
                    <a:pt x="4788408" y="207772"/>
                  </a:lnTo>
                  <a:lnTo>
                    <a:pt x="69214" y="207772"/>
                  </a:lnTo>
                  <a:lnTo>
                    <a:pt x="69214" y="138556"/>
                  </a:lnTo>
                  <a:lnTo>
                    <a:pt x="71935" y="125049"/>
                  </a:lnTo>
                  <a:lnTo>
                    <a:pt x="79359" y="114030"/>
                  </a:lnTo>
                  <a:lnTo>
                    <a:pt x="90378" y="106606"/>
                  </a:lnTo>
                  <a:lnTo>
                    <a:pt x="103886" y="103886"/>
                  </a:lnTo>
                  <a:lnTo>
                    <a:pt x="4788408" y="103886"/>
                  </a:lnTo>
                  <a:lnTo>
                    <a:pt x="4788408" y="69214"/>
                  </a:lnTo>
                  <a:lnTo>
                    <a:pt x="4719192" y="69214"/>
                  </a:lnTo>
                  <a:lnTo>
                    <a:pt x="4719192" y="34671"/>
                  </a:lnTo>
                  <a:lnTo>
                    <a:pt x="4684522" y="34671"/>
                  </a:lnTo>
                  <a:lnTo>
                    <a:pt x="4671067" y="31950"/>
                  </a:lnTo>
                  <a:lnTo>
                    <a:pt x="4660042" y="24526"/>
                  </a:lnTo>
                  <a:lnTo>
                    <a:pt x="4652589" y="13507"/>
                  </a:lnTo>
                  <a:lnTo>
                    <a:pt x="4649851" y="0"/>
                  </a:lnTo>
                  <a:close/>
                </a:path>
                <a:path w="4788534" h="1038860">
                  <a:moveTo>
                    <a:pt x="4788408" y="103886"/>
                  </a:moveTo>
                  <a:lnTo>
                    <a:pt x="103886" y="103886"/>
                  </a:lnTo>
                  <a:lnTo>
                    <a:pt x="117320" y="106606"/>
                  </a:lnTo>
                  <a:lnTo>
                    <a:pt x="128301" y="114030"/>
                  </a:lnTo>
                  <a:lnTo>
                    <a:pt x="135711" y="125049"/>
                  </a:lnTo>
                  <a:lnTo>
                    <a:pt x="138430" y="138556"/>
                  </a:lnTo>
                  <a:lnTo>
                    <a:pt x="132990" y="165498"/>
                  </a:lnTo>
                  <a:lnTo>
                    <a:pt x="118157" y="187499"/>
                  </a:lnTo>
                  <a:lnTo>
                    <a:pt x="96156" y="202332"/>
                  </a:lnTo>
                  <a:lnTo>
                    <a:pt x="69214" y="207772"/>
                  </a:lnTo>
                  <a:lnTo>
                    <a:pt x="4788408" y="207772"/>
                  </a:lnTo>
                  <a:lnTo>
                    <a:pt x="4788408" y="103886"/>
                  </a:lnTo>
                  <a:close/>
                </a:path>
                <a:path w="4788534" h="1038860">
                  <a:moveTo>
                    <a:pt x="4788408" y="0"/>
                  </a:moveTo>
                  <a:lnTo>
                    <a:pt x="4782968" y="26941"/>
                  </a:lnTo>
                  <a:lnTo>
                    <a:pt x="4768135" y="48942"/>
                  </a:lnTo>
                  <a:lnTo>
                    <a:pt x="4746134" y="63775"/>
                  </a:lnTo>
                  <a:lnTo>
                    <a:pt x="4719192" y="69214"/>
                  </a:lnTo>
                  <a:lnTo>
                    <a:pt x="4788408" y="69214"/>
                  </a:lnTo>
                  <a:lnTo>
                    <a:pt x="4788408" y="0"/>
                  </a:lnTo>
                  <a:close/>
                </a:path>
                <a:path w="4788534" h="1038860">
                  <a:moveTo>
                    <a:pt x="4719192" y="0"/>
                  </a:moveTo>
                  <a:lnTo>
                    <a:pt x="4716472" y="13507"/>
                  </a:lnTo>
                  <a:lnTo>
                    <a:pt x="4709048" y="24526"/>
                  </a:lnTo>
                  <a:lnTo>
                    <a:pt x="4698029" y="31950"/>
                  </a:lnTo>
                  <a:lnTo>
                    <a:pt x="4684522" y="34671"/>
                  </a:lnTo>
                  <a:lnTo>
                    <a:pt x="4719192" y="34671"/>
                  </a:lnTo>
                  <a:lnTo>
                    <a:pt x="4719192" y="0"/>
                  </a:lnTo>
                  <a:close/>
                </a:path>
              </a:pathLst>
            </a:custGeom>
            <a:solidFill>
              <a:srgbClr val="000066"/>
            </a:solidFill>
          </p:spPr>
          <p:txBody>
            <a:bodyPr wrap="square" lIns="0" tIns="0" rIns="0" bIns="0" rtlCol="0"/>
            <a:lstStyle/>
            <a:p>
              <a:endParaRPr/>
            </a:p>
          </p:txBody>
        </p:sp>
        <p:sp>
          <p:nvSpPr>
            <p:cNvPr id="6" name="object 6"/>
            <p:cNvSpPr/>
            <p:nvPr/>
          </p:nvSpPr>
          <p:spPr>
            <a:xfrm>
              <a:off x="2194433" y="482346"/>
              <a:ext cx="4719320" cy="277495"/>
            </a:xfrm>
            <a:custGeom>
              <a:avLst/>
              <a:gdLst/>
              <a:ahLst/>
              <a:cxnLst/>
              <a:rect l="l" t="t" r="r" b="b"/>
              <a:pathLst>
                <a:path w="4719320" h="277495">
                  <a:moveTo>
                    <a:pt x="34671" y="173100"/>
                  </a:moveTo>
                  <a:lnTo>
                    <a:pt x="21163" y="175821"/>
                  </a:lnTo>
                  <a:lnTo>
                    <a:pt x="10144" y="183245"/>
                  </a:lnTo>
                  <a:lnTo>
                    <a:pt x="2720" y="194264"/>
                  </a:lnTo>
                  <a:lnTo>
                    <a:pt x="0" y="207771"/>
                  </a:lnTo>
                  <a:lnTo>
                    <a:pt x="0" y="276987"/>
                  </a:lnTo>
                  <a:lnTo>
                    <a:pt x="26941" y="271547"/>
                  </a:lnTo>
                  <a:lnTo>
                    <a:pt x="48942" y="256714"/>
                  </a:lnTo>
                  <a:lnTo>
                    <a:pt x="63775" y="234713"/>
                  </a:lnTo>
                  <a:lnTo>
                    <a:pt x="69215" y="207771"/>
                  </a:lnTo>
                  <a:lnTo>
                    <a:pt x="66496" y="194264"/>
                  </a:lnTo>
                  <a:lnTo>
                    <a:pt x="59086" y="183245"/>
                  </a:lnTo>
                  <a:lnTo>
                    <a:pt x="48105" y="175821"/>
                  </a:lnTo>
                  <a:lnTo>
                    <a:pt x="34671" y="173100"/>
                  </a:lnTo>
                  <a:close/>
                </a:path>
                <a:path w="4719320" h="277495">
                  <a:moveTo>
                    <a:pt x="4719193" y="69214"/>
                  </a:moveTo>
                  <a:lnTo>
                    <a:pt x="4649978" y="69214"/>
                  </a:lnTo>
                  <a:lnTo>
                    <a:pt x="4649978" y="138556"/>
                  </a:lnTo>
                  <a:lnTo>
                    <a:pt x="4676919" y="133097"/>
                  </a:lnTo>
                  <a:lnTo>
                    <a:pt x="4698920" y="118221"/>
                  </a:lnTo>
                  <a:lnTo>
                    <a:pt x="4713753" y="96176"/>
                  </a:lnTo>
                  <a:lnTo>
                    <a:pt x="4719193" y="69214"/>
                  </a:lnTo>
                  <a:close/>
                </a:path>
                <a:path w="4719320" h="277495">
                  <a:moveTo>
                    <a:pt x="4649978" y="0"/>
                  </a:moveTo>
                  <a:lnTo>
                    <a:pt x="4623036" y="5439"/>
                  </a:lnTo>
                  <a:lnTo>
                    <a:pt x="4601035" y="20272"/>
                  </a:lnTo>
                  <a:lnTo>
                    <a:pt x="4586202" y="42273"/>
                  </a:lnTo>
                  <a:lnTo>
                    <a:pt x="4580763" y="69214"/>
                  </a:lnTo>
                  <a:lnTo>
                    <a:pt x="4583481" y="82722"/>
                  </a:lnTo>
                  <a:lnTo>
                    <a:pt x="4590891" y="93741"/>
                  </a:lnTo>
                  <a:lnTo>
                    <a:pt x="4601872" y="101165"/>
                  </a:lnTo>
                  <a:lnTo>
                    <a:pt x="4615307" y="103886"/>
                  </a:lnTo>
                  <a:lnTo>
                    <a:pt x="4628814" y="101165"/>
                  </a:lnTo>
                  <a:lnTo>
                    <a:pt x="4639833" y="93741"/>
                  </a:lnTo>
                  <a:lnTo>
                    <a:pt x="4647257" y="82722"/>
                  </a:lnTo>
                  <a:lnTo>
                    <a:pt x="4649978" y="69214"/>
                  </a:lnTo>
                  <a:lnTo>
                    <a:pt x="4719193" y="69214"/>
                  </a:lnTo>
                  <a:lnTo>
                    <a:pt x="4713753" y="42273"/>
                  </a:lnTo>
                  <a:lnTo>
                    <a:pt x="4698920" y="20272"/>
                  </a:lnTo>
                  <a:lnTo>
                    <a:pt x="4676919" y="5439"/>
                  </a:lnTo>
                  <a:lnTo>
                    <a:pt x="4649978" y="0"/>
                  </a:lnTo>
                  <a:close/>
                </a:path>
              </a:pathLst>
            </a:custGeom>
            <a:solidFill>
              <a:srgbClr val="000052"/>
            </a:solidFill>
          </p:spPr>
          <p:txBody>
            <a:bodyPr wrap="square" lIns="0" tIns="0" rIns="0" bIns="0" rtlCol="0"/>
            <a:lstStyle/>
            <a:p>
              <a:endParaRPr/>
            </a:p>
          </p:txBody>
        </p:sp>
        <p:sp>
          <p:nvSpPr>
            <p:cNvPr id="7" name="object 7"/>
            <p:cNvSpPr/>
            <p:nvPr/>
          </p:nvSpPr>
          <p:spPr>
            <a:xfrm>
              <a:off x="2125218" y="482346"/>
              <a:ext cx="4788535" cy="1108075"/>
            </a:xfrm>
            <a:custGeom>
              <a:avLst/>
              <a:gdLst/>
              <a:ahLst/>
              <a:cxnLst/>
              <a:rect l="l" t="t" r="r" b="b"/>
              <a:pathLst>
                <a:path w="4788534" h="1108075">
                  <a:moveTo>
                    <a:pt x="0" y="207771"/>
                  </a:moveTo>
                  <a:lnTo>
                    <a:pt x="5439" y="180830"/>
                  </a:lnTo>
                  <a:lnTo>
                    <a:pt x="20272" y="158829"/>
                  </a:lnTo>
                  <a:lnTo>
                    <a:pt x="42273" y="143996"/>
                  </a:lnTo>
                  <a:lnTo>
                    <a:pt x="69214" y="138556"/>
                  </a:lnTo>
                  <a:lnTo>
                    <a:pt x="4649851" y="138556"/>
                  </a:lnTo>
                  <a:lnTo>
                    <a:pt x="4649851" y="69214"/>
                  </a:lnTo>
                  <a:lnTo>
                    <a:pt x="4655310" y="42273"/>
                  </a:lnTo>
                  <a:lnTo>
                    <a:pt x="4670186" y="20272"/>
                  </a:lnTo>
                  <a:lnTo>
                    <a:pt x="4692231" y="5439"/>
                  </a:lnTo>
                  <a:lnTo>
                    <a:pt x="4719192" y="0"/>
                  </a:lnTo>
                  <a:lnTo>
                    <a:pt x="4746134" y="5439"/>
                  </a:lnTo>
                  <a:lnTo>
                    <a:pt x="4768135" y="20272"/>
                  </a:lnTo>
                  <a:lnTo>
                    <a:pt x="4782968" y="42273"/>
                  </a:lnTo>
                  <a:lnTo>
                    <a:pt x="4788408" y="69214"/>
                  </a:lnTo>
                  <a:lnTo>
                    <a:pt x="4788408" y="900176"/>
                  </a:lnTo>
                  <a:lnTo>
                    <a:pt x="4782968" y="927117"/>
                  </a:lnTo>
                  <a:lnTo>
                    <a:pt x="4768135" y="949118"/>
                  </a:lnTo>
                  <a:lnTo>
                    <a:pt x="4746134" y="963951"/>
                  </a:lnTo>
                  <a:lnTo>
                    <a:pt x="4719192" y="969390"/>
                  </a:lnTo>
                  <a:lnTo>
                    <a:pt x="138556" y="969390"/>
                  </a:lnTo>
                  <a:lnTo>
                    <a:pt x="138556" y="1038732"/>
                  </a:lnTo>
                  <a:lnTo>
                    <a:pt x="133097" y="1065674"/>
                  </a:lnTo>
                  <a:lnTo>
                    <a:pt x="118221" y="1087675"/>
                  </a:lnTo>
                  <a:lnTo>
                    <a:pt x="96176" y="1102508"/>
                  </a:lnTo>
                  <a:lnTo>
                    <a:pt x="69214" y="1107948"/>
                  </a:lnTo>
                  <a:lnTo>
                    <a:pt x="42273" y="1102508"/>
                  </a:lnTo>
                  <a:lnTo>
                    <a:pt x="20272" y="1087675"/>
                  </a:lnTo>
                  <a:lnTo>
                    <a:pt x="5439" y="1065674"/>
                  </a:lnTo>
                  <a:lnTo>
                    <a:pt x="0" y="1038732"/>
                  </a:lnTo>
                  <a:lnTo>
                    <a:pt x="0" y="207771"/>
                  </a:lnTo>
                  <a:close/>
                </a:path>
              </a:pathLst>
            </a:custGeom>
            <a:ln w="25908">
              <a:solidFill>
                <a:srgbClr val="385D89"/>
              </a:solidFill>
            </a:ln>
          </p:spPr>
          <p:txBody>
            <a:bodyPr wrap="square" lIns="0" tIns="0" rIns="0" bIns="0" rtlCol="0"/>
            <a:lstStyle/>
            <a:p>
              <a:endParaRPr/>
            </a:p>
          </p:txBody>
        </p:sp>
        <p:pic>
          <p:nvPicPr>
            <p:cNvPr id="8" name="object 8"/>
            <p:cNvPicPr/>
            <p:nvPr/>
          </p:nvPicPr>
          <p:blipFill>
            <a:blip r:embed="rId3" cstate="print"/>
            <a:stretch>
              <a:fillRect/>
            </a:stretch>
          </p:blipFill>
          <p:spPr>
            <a:xfrm>
              <a:off x="6762115" y="538607"/>
              <a:ext cx="164464" cy="95249"/>
            </a:xfrm>
            <a:prstGeom prst="rect">
              <a:avLst/>
            </a:prstGeom>
          </p:spPr>
        </p:pic>
        <p:pic>
          <p:nvPicPr>
            <p:cNvPr id="9" name="object 9"/>
            <p:cNvPicPr/>
            <p:nvPr/>
          </p:nvPicPr>
          <p:blipFill>
            <a:blip r:embed="rId4" cstate="print"/>
            <a:stretch>
              <a:fillRect/>
            </a:stretch>
          </p:blipFill>
          <p:spPr>
            <a:xfrm>
              <a:off x="2112264" y="642493"/>
              <a:ext cx="164465" cy="129793"/>
            </a:xfrm>
            <a:prstGeom prst="rect">
              <a:avLst/>
            </a:prstGeom>
          </p:spPr>
        </p:pic>
        <p:sp>
          <p:nvSpPr>
            <p:cNvPr id="10" name="object 10"/>
            <p:cNvSpPr/>
            <p:nvPr/>
          </p:nvSpPr>
          <p:spPr>
            <a:xfrm>
              <a:off x="2263775" y="690118"/>
              <a:ext cx="0" cy="762000"/>
            </a:xfrm>
            <a:custGeom>
              <a:avLst/>
              <a:gdLst/>
              <a:ahLst/>
              <a:cxnLst/>
              <a:rect l="l" t="t" r="r" b="b"/>
              <a:pathLst>
                <a:path h="762000">
                  <a:moveTo>
                    <a:pt x="0" y="0"/>
                  </a:moveTo>
                  <a:lnTo>
                    <a:pt x="0" y="761619"/>
                  </a:lnTo>
                </a:path>
              </a:pathLst>
            </a:custGeom>
            <a:ln w="25908">
              <a:solidFill>
                <a:srgbClr val="385D89"/>
              </a:solidFill>
            </a:ln>
          </p:spPr>
          <p:txBody>
            <a:bodyPr wrap="square" lIns="0" tIns="0" rIns="0" bIns="0" rtlCol="0"/>
            <a:lstStyle/>
            <a:p>
              <a:endParaRPr/>
            </a:p>
          </p:txBody>
        </p:sp>
        <p:pic>
          <p:nvPicPr>
            <p:cNvPr id="11" name="object 11"/>
            <p:cNvPicPr/>
            <p:nvPr/>
          </p:nvPicPr>
          <p:blipFill>
            <a:blip r:embed="rId5" cstate="print"/>
            <a:stretch>
              <a:fillRect/>
            </a:stretch>
          </p:blipFill>
          <p:spPr>
            <a:xfrm>
              <a:off x="2382012" y="569976"/>
              <a:ext cx="4449318" cy="677418"/>
            </a:xfrm>
            <a:prstGeom prst="rect">
              <a:avLst/>
            </a:prstGeom>
          </p:spPr>
        </p:pic>
        <p:pic>
          <p:nvPicPr>
            <p:cNvPr id="12" name="object 12"/>
            <p:cNvPicPr/>
            <p:nvPr/>
          </p:nvPicPr>
          <p:blipFill>
            <a:blip r:embed="rId6" cstate="print"/>
            <a:stretch>
              <a:fillRect/>
            </a:stretch>
          </p:blipFill>
          <p:spPr>
            <a:xfrm>
              <a:off x="2289048" y="935736"/>
              <a:ext cx="4548378" cy="677418"/>
            </a:xfrm>
            <a:prstGeom prst="rect">
              <a:avLst/>
            </a:prstGeom>
          </p:spPr>
        </p:pic>
      </p:grpSp>
      <p:sp>
        <p:nvSpPr>
          <p:cNvPr id="13" name="object 13"/>
          <p:cNvSpPr txBox="1"/>
          <p:nvPr/>
        </p:nvSpPr>
        <p:spPr>
          <a:xfrm>
            <a:off x="2467482" y="650875"/>
            <a:ext cx="4171315" cy="756920"/>
          </a:xfrm>
          <a:prstGeom prst="rect">
            <a:avLst/>
          </a:prstGeom>
        </p:spPr>
        <p:txBody>
          <a:bodyPr vert="horz" wrap="square" lIns="0" tIns="12700" rIns="0" bIns="0" rtlCol="0">
            <a:spAutoFit/>
          </a:bodyPr>
          <a:lstStyle/>
          <a:p>
            <a:pPr marL="12700" marR="5080" indent="92710">
              <a:lnSpc>
                <a:spcPct val="100000"/>
              </a:lnSpc>
              <a:spcBef>
                <a:spcPts val="100"/>
              </a:spcBef>
            </a:pPr>
            <a:r>
              <a:rPr sz="2400" b="1" spc="-105" dirty="0">
                <a:solidFill>
                  <a:srgbClr val="FFEEBC"/>
                </a:solidFill>
                <a:latin typeface="Tahoma"/>
                <a:cs typeface="Tahoma"/>
              </a:rPr>
              <a:t>TÉCNICAS</a:t>
            </a:r>
            <a:r>
              <a:rPr sz="2400" b="1" spc="-25" dirty="0">
                <a:solidFill>
                  <a:srgbClr val="FFEEBC"/>
                </a:solidFill>
                <a:latin typeface="Tahoma"/>
                <a:cs typeface="Tahoma"/>
              </a:rPr>
              <a:t> </a:t>
            </a:r>
            <a:r>
              <a:rPr sz="2400" b="1" spc="-245" dirty="0">
                <a:solidFill>
                  <a:srgbClr val="FFEEBC"/>
                </a:solidFill>
                <a:latin typeface="Tahoma"/>
                <a:cs typeface="Tahoma"/>
              </a:rPr>
              <a:t>E</a:t>
            </a:r>
            <a:r>
              <a:rPr sz="2400" b="1" spc="-35" dirty="0">
                <a:solidFill>
                  <a:srgbClr val="FFEEBC"/>
                </a:solidFill>
                <a:latin typeface="Tahoma"/>
                <a:cs typeface="Tahoma"/>
              </a:rPr>
              <a:t> </a:t>
            </a:r>
            <a:r>
              <a:rPr sz="2400" b="1" spc="-175" dirty="0">
                <a:solidFill>
                  <a:srgbClr val="FFEEBC"/>
                </a:solidFill>
                <a:latin typeface="Tahoma"/>
                <a:cs typeface="Tahoma"/>
              </a:rPr>
              <a:t>INSTRUMENTOS </a:t>
            </a:r>
            <a:r>
              <a:rPr sz="2400" b="1" spc="-190" dirty="0">
                <a:solidFill>
                  <a:srgbClr val="FFEEBC"/>
                </a:solidFill>
                <a:latin typeface="Tahoma"/>
                <a:cs typeface="Tahoma"/>
              </a:rPr>
              <a:t>DE</a:t>
            </a:r>
            <a:r>
              <a:rPr sz="2400" b="1" spc="-35" dirty="0">
                <a:solidFill>
                  <a:srgbClr val="FFEEBC"/>
                </a:solidFill>
                <a:latin typeface="Tahoma"/>
                <a:cs typeface="Tahoma"/>
              </a:rPr>
              <a:t> </a:t>
            </a:r>
            <a:r>
              <a:rPr sz="2400" b="1" spc="-60" dirty="0">
                <a:solidFill>
                  <a:srgbClr val="FFEEBC"/>
                </a:solidFill>
                <a:latin typeface="Tahoma"/>
                <a:cs typeface="Tahoma"/>
              </a:rPr>
              <a:t>RECOLECCIÓN</a:t>
            </a:r>
            <a:r>
              <a:rPr sz="2400" b="1" spc="-45" dirty="0">
                <a:solidFill>
                  <a:srgbClr val="FFEEBC"/>
                </a:solidFill>
                <a:latin typeface="Tahoma"/>
                <a:cs typeface="Tahoma"/>
              </a:rPr>
              <a:t> </a:t>
            </a:r>
            <a:r>
              <a:rPr sz="2400" b="1" spc="-190" dirty="0">
                <a:solidFill>
                  <a:srgbClr val="FFEEBC"/>
                </a:solidFill>
                <a:latin typeface="Tahoma"/>
                <a:cs typeface="Tahoma"/>
              </a:rPr>
              <a:t>DE</a:t>
            </a:r>
            <a:r>
              <a:rPr sz="2400" b="1" spc="-35" dirty="0">
                <a:solidFill>
                  <a:srgbClr val="FFEEBC"/>
                </a:solidFill>
                <a:latin typeface="Tahoma"/>
                <a:cs typeface="Tahoma"/>
              </a:rPr>
              <a:t> </a:t>
            </a:r>
            <a:r>
              <a:rPr sz="2400" b="1" spc="-90" dirty="0">
                <a:solidFill>
                  <a:srgbClr val="FFEEBC"/>
                </a:solidFill>
                <a:latin typeface="Tahoma"/>
                <a:cs typeface="Tahoma"/>
              </a:rPr>
              <a:t>DATOS</a:t>
            </a:r>
            <a:endParaRPr sz="2400">
              <a:latin typeface="Tahoma"/>
              <a:cs typeface="Tahoma"/>
            </a:endParaRPr>
          </a:p>
        </p:txBody>
      </p:sp>
      <p:pic>
        <p:nvPicPr>
          <p:cNvPr id="14" name="object 14"/>
          <p:cNvPicPr/>
          <p:nvPr/>
        </p:nvPicPr>
        <p:blipFill>
          <a:blip r:embed="rId7" cstate="print"/>
          <a:stretch>
            <a:fillRect/>
          </a:stretch>
        </p:blipFill>
        <p:spPr>
          <a:xfrm>
            <a:off x="5911596" y="6095"/>
            <a:ext cx="2855213" cy="787145"/>
          </a:xfrm>
          <a:prstGeom prst="rect">
            <a:avLst/>
          </a:prstGeom>
        </p:spPr>
      </p:pic>
      <p:sp>
        <p:nvSpPr>
          <p:cNvPr id="15" name="object 1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CAPÍTULO</a:t>
            </a:r>
            <a:r>
              <a:rPr spc="-140" dirty="0"/>
              <a:t> </a:t>
            </a:r>
            <a:r>
              <a:rPr spc="-25" dirty="0"/>
              <a:t>III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7889" y="5875689"/>
            <a:ext cx="3856990" cy="529590"/>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Times New Roman"/>
                <a:cs typeface="Times New Roman"/>
              </a:rPr>
              <a:t>Fuente:</a:t>
            </a:r>
            <a:r>
              <a:rPr sz="1100" b="1" spc="-30" dirty="0">
                <a:latin typeface="Times New Roman"/>
                <a:cs typeface="Times New Roman"/>
              </a:rPr>
              <a:t> </a:t>
            </a:r>
            <a:r>
              <a:rPr sz="1100" dirty="0">
                <a:latin typeface="Times New Roman"/>
                <a:cs typeface="Times New Roman"/>
              </a:rPr>
              <a:t>Encuesta</a:t>
            </a:r>
            <a:r>
              <a:rPr sz="1100" spc="-35" dirty="0">
                <a:latin typeface="Times New Roman"/>
                <a:cs typeface="Times New Roman"/>
              </a:rPr>
              <a:t> </a:t>
            </a:r>
            <a:r>
              <a:rPr sz="1100" dirty="0">
                <a:latin typeface="Times New Roman"/>
                <a:cs typeface="Times New Roman"/>
              </a:rPr>
              <a:t>aplicada</a:t>
            </a:r>
            <a:r>
              <a:rPr sz="1100" spc="-45" dirty="0">
                <a:latin typeface="Times New Roman"/>
                <a:cs typeface="Times New Roman"/>
              </a:rPr>
              <a:t> </a:t>
            </a:r>
            <a:r>
              <a:rPr sz="1100" dirty="0">
                <a:latin typeface="Times New Roman"/>
                <a:cs typeface="Times New Roman"/>
              </a:rPr>
              <a:t>a 36</a:t>
            </a:r>
            <a:r>
              <a:rPr sz="1100" spc="-10" dirty="0">
                <a:latin typeface="Times New Roman"/>
                <a:cs typeface="Times New Roman"/>
              </a:rPr>
              <a:t> </a:t>
            </a:r>
            <a:r>
              <a:rPr sz="1100" dirty="0">
                <a:latin typeface="Times New Roman"/>
                <a:cs typeface="Times New Roman"/>
              </a:rPr>
              <a:t>estudiantes,</a:t>
            </a:r>
            <a:r>
              <a:rPr sz="1100" spc="-35" dirty="0">
                <a:latin typeface="Times New Roman"/>
                <a:cs typeface="Times New Roman"/>
              </a:rPr>
              <a:t> </a:t>
            </a:r>
            <a:r>
              <a:rPr sz="1100" dirty="0">
                <a:latin typeface="Times New Roman"/>
                <a:cs typeface="Times New Roman"/>
              </a:rPr>
              <a:t>resultados</a:t>
            </a:r>
            <a:r>
              <a:rPr sz="1100" spc="-45" dirty="0">
                <a:latin typeface="Times New Roman"/>
                <a:cs typeface="Times New Roman"/>
              </a:rPr>
              <a:t> </a:t>
            </a:r>
            <a:r>
              <a:rPr sz="1100" dirty="0">
                <a:latin typeface="Times New Roman"/>
                <a:cs typeface="Times New Roman"/>
              </a:rPr>
              <a:t>obtenidos</a:t>
            </a:r>
            <a:r>
              <a:rPr sz="1100" spc="-50" dirty="0">
                <a:latin typeface="Times New Roman"/>
                <a:cs typeface="Times New Roman"/>
              </a:rPr>
              <a:t> </a:t>
            </a:r>
            <a:r>
              <a:rPr sz="1100" spc="-25" dirty="0">
                <a:latin typeface="Times New Roman"/>
                <a:cs typeface="Times New Roman"/>
              </a:rPr>
              <a:t>del </a:t>
            </a:r>
            <a:r>
              <a:rPr sz="1100" dirty="0">
                <a:latin typeface="Times New Roman"/>
                <a:cs typeface="Times New Roman"/>
              </a:rPr>
              <a:t>programa</a:t>
            </a:r>
            <a:r>
              <a:rPr sz="1100" spc="-45" dirty="0">
                <a:latin typeface="Times New Roman"/>
                <a:cs typeface="Times New Roman"/>
              </a:rPr>
              <a:t> </a:t>
            </a:r>
            <a:r>
              <a:rPr sz="1100" spc="-10" dirty="0">
                <a:latin typeface="Times New Roman"/>
                <a:cs typeface="Times New Roman"/>
              </a:rPr>
              <a:t>Excel</a:t>
            </a:r>
            <a:endParaRPr sz="1100" dirty="0">
              <a:latin typeface="Times New Roman"/>
              <a:cs typeface="Times New Roman"/>
            </a:endParaRPr>
          </a:p>
          <a:p>
            <a:pPr marL="12700">
              <a:lnSpc>
                <a:spcPct val="100000"/>
              </a:lnSpc>
            </a:pPr>
            <a:r>
              <a:rPr sz="1100" b="1" dirty="0">
                <a:latin typeface="Times New Roman"/>
                <a:cs typeface="Times New Roman"/>
              </a:rPr>
              <a:t>Elaborado</a:t>
            </a:r>
            <a:r>
              <a:rPr sz="1100" b="1" spc="-40" dirty="0">
                <a:latin typeface="Times New Roman"/>
                <a:cs typeface="Times New Roman"/>
              </a:rPr>
              <a:t> </a:t>
            </a:r>
            <a:r>
              <a:rPr sz="1100" b="1" dirty="0">
                <a:latin typeface="Times New Roman"/>
                <a:cs typeface="Times New Roman"/>
              </a:rPr>
              <a:t>por:</a:t>
            </a:r>
            <a:r>
              <a:rPr sz="1100" b="1" spc="-20" dirty="0">
                <a:latin typeface="Times New Roman"/>
                <a:cs typeface="Times New Roman"/>
              </a:rPr>
              <a:t> </a:t>
            </a:r>
            <a:r>
              <a:rPr sz="1100" dirty="0">
                <a:latin typeface="Times New Roman"/>
                <a:cs typeface="Times New Roman"/>
              </a:rPr>
              <a:t>Diana</a:t>
            </a:r>
            <a:r>
              <a:rPr sz="1100" spc="-25" dirty="0">
                <a:latin typeface="Times New Roman"/>
                <a:cs typeface="Times New Roman"/>
              </a:rPr>
              <a:t> </a:t>
            </a:r>
            <a:r>
              <a:rPr sz="1100" dirty="0">
                <a:latin typeface="Times New Roman"/>
                <a:cs typeface="Times New Roman"/>
              </a:rPr>
              <a:t>Alejandra</a:t>
            </a:r>
            <a:r>
              <a:rPr sz="1100" spc="-55" dirty="0">
                <a:latin typeface="Times New Roman"/>
                <a:cs typeface="Times New Roman"/>
              </a:rPr>
              <a:t> </a:t>
            </a:r>
            <a:r>
              <a:rPr sz="1100" dirty="0">
                <a:latin typeface="Times New Roman"/>
                <a:cs typeface="Times New Roman"/>
              </a:rPr>
              <a:t>Guevara</a:t>
            </a:r>
            <a:r>
              <a:rPr sz="1100" spc="-25" dirty="0">
                <a:latin typeface="Times New Roman"/>
                <a:cs typeface="Times New Roman"/>
              </a:rPr>
              <a:t> </a:t>
            </a:r>
            <a:r>
              <a:rPr sz="1100" spc="-20" dirty="0">
                <a:latin typeface="Times New Roman"/>
                <a:cs typeface="Times New Roman"/>
              </a:rPr>
              <a:t>Jaya</a:t>
            </a:r>
            <a:r>
              <a:rPr lang="es-EC" sz="1100" spc="-20" dirty="0">
                <a:latin typeface="Times New Roman"/>
                <a:cs typeface="Times New Roman"/>
              </a:rPr>
              <a:t>, 2024.</a:t>
            </a:r>
            <a:endParaRPr sz="1100" dirty="0">
              <a:latin typeface="Times New Roman"/>
              <a:cs typeface="Times New Roman"/>
            </a:endParaRPr>
          </a:p>
        </p:txBody>
      </p:sp>
      <p:sp>
        <p:nvSpPr>
          <p:cNvPr id="3" name="object 3"/>
          <p:cNvSpPr txBox="1"/>
          <p:nvPr/>
        </p:nvSpPr>
        <p:spPr>
          <a:xfrm>
            <a:off x="973065" y="2301404"/>
            <a:ext cx="624840" cy="166071"/>
          </a:xfrm>
          <a:prstGeom prst="rect">
            <a:avLst/>
          </a:prstGeom>
        </p:spPr>
        <p:txBody>
          <a:bodyPr vert="horz" wrap="square" lIns="0" tIns="12065" rIns="0" bIns="0" rtlCol="0">
            <a:spAutoFit/>
          </a:bodyPr>
          <a:lstStyle/>
          <a:p>
            <a:pPr marL="12700">
              <a:lnSpc>
                <a:spcPct val="100000"/>
              </a:lnSpc>
              <a:spcBef>
                <a:spcPts val="95"/>
              </a:spcBef>
            </a:pPr>
            <a:r>
              <a:rPr sz="1000" b="1" dirty="0" err="1">
                <a:latin typeface="Tahoma"/>
                <a:cs typeface="Tahoma"/>
              </a:rPr>
              <a:t>Gráfico</a:t>
            </a:r>
            <a:r>
              <a:rPr sz="1000" b="1" spc="-60" dirty="0">
                <a:latin typeface="Tahoma"/>
                <a:cs typeface="Tahoma"/>
              </a:rPr>
              <a:t> </a:t>
            </a:r>
            <a:r>
              <a:rPr lang="es-EC" sz="1000" b="1" spc="-25" dirty="0">
                <a:latin typeface="Tahoma"/>
                <a:cs typeface="Tahoma"/>
              </a:rPr>
              <a:t>3</a:t>
            </a:r>
            <a:r>
              <a:rPr sz="1000" b="1" spc="-25" dirty="0">
                <a:latin typeface="Tahoma"/>
                <a:cs typeface="Tahoma"/>
              </a:rPr>
              <a:t>.</a:t>
            </a:r>
            <a:endParaRPr sz="1000" dirty="0">
              <a:latin typeface="Tahoma"/>
              <a:cs typeface="Tahoma"/>
            </a:endParaRPr>
          </a:p>
        </p:txBody>
      </p:sp>
      <p:sp>
        <p:nvSpPr>
          <p:cNvPr id="4" name="object 4"/>
          <p:cNvSpPr txBox="1"/>
          <p:nvPr/>
        </p:nvSpPr>
        <p:spPr>
          <a:xfrm>
            <a:off x="940409" y="1252844"/>
            <a:ext cx="1811655" cy="422909"/>
          </a:xfrm>
          <a:prstGeom prst="rect">
            <a:avLst/>
          </a:prstGeom>
        </p:spPr>
        <p:txBody>
          <a:bodyPr vert="horz" wrap="square" lIns="0" tIns="13335" rIns="0" bIns="0" rtlCol="0">
            <a:spAutoFit/>
          </a:bodyPr>
          <a:lstStyle/>
          <a:p>
            <a:pPr marL="12700">
              <a:lnSpc>
                <a:spcPct val="100000"/>
              </a:lnSpc>
              <a:spcBef>
                <a:spcPts val="105"/>
              </a:spcBef>
            </a:pPr>
            <a:r>
              <a:rPr lang="es-EC" sz="2600" b="1" spc="-10" dirty="0">
                <a:solidFill>
                  <a:srgbClr val="974707"/>
                </a:solidFill>
                <a:latin typeface="Calibri"/>
                <a:cs typeface="Calibri"/>
              </a:rPr>
              <a:t>Encuesta </a:t>
            </a:r>
            <a:endParaRPr sz="2600" dirty="0">
              <a:latin typeface="Calibri"/>
              <a:cs typeface="Calibri"/>
            </a:endParaRPr>
          </a:p>
        </p:txBody>
      </p:sp>
      <p:sp>
        <p:nvSpPr>
          <p:cNvPr id="5" name="object 5"/>
          <p:cNvSpPr/>
          <p:nvPr/>
        </p:nvSpPr>
        <p:spPr>
          <a:xfrm>
            <a:off x="5044440" y="2923032"/>
            <a:ext cx="4053840" cy="3759835"/>
          </a:xfrm>
          <a:custGeom>
            <a:avLst/>
            <a:gdLst/>
            <a:ahLst/>
            <a:cxnLst/>
            <a:rect l="l" t="t" r="r" b="b"/>
            <a:pathLst>
              <a:path w="4053840" h="3759834">
                <a:moveTo>
                  <a:pt x="4053840" y="0"/>
                </a:moveTo>
                <a:lnTo>
                  <a:pt x="0" y="0"/>
                </a:lnTo>
                <a:lnTo>
                  <a:pt x="0" y="3759708"/>
                </a:lnTo>
                <a:lnTo>
                  <a:pt x="4053840" y="3759708"/>
                </a:lnTo>
                <a:lnTo>
                  <a:pt x="4053840" y="0"/>
                </a:lnTo>
                <a:close/>
              </a:path>
            </a:pathLst>
          </a:custGeom>
          <a:solidFill>
            <a:srgbClr val="F1DCDB"/>
          </a:solidFill>
        </p:spPr>
        <p:txBody>
          <a:bodyPr wrap="square" lIns="0" tIns="0" rIns="0" bIns="0" rtlCol="0"/>
          <a:lstStyle/>
          <a:p>
            <a:endParaRPr/>
          </a:p>
        </p:txBody>
      </p:sp>
      <p:sp>
        <p:nvSpPr>
          <p:cNvPr id="7" name="object 7"/>
          <p:cNvSpPr txBox="1"/>
          <p:nvPr/>
        </p:nvSpPr>
        <p:spPr>
          <a:xfrm>
            <a:off x="5105020" y="4871179"/>
            <a:ext cx="3888104" cy="1687641"/>
          </a:xfrm>
          <a:prstGeom prst="rect">
            <a:avLst/>
          </a:prstGeom>
        </p:spPr>
        <p:txBody>
          <a:bodyPr vert="horz" wrap="square" lIns="0" tIns="12700" rIns="0" bIns="0" rtlCol="0">
            <a:spAutoFit/>
          </a:bodyPr>
          <a:lstStyle/>
          <a:p>
            <a:pPr>
              <a:lnSpc>
                <a:spcPct val="100000"/>
              </a:lnSpc>
              <a:spcBef>
                <a:spcPts val="100"/>
              </a:spcBef>
            </a:pPr>
            <a:r>
              <a:rPr sz="1200" b="1" spc="-10" dirty="0">
                <a:latin typeface="Tahoma"/>
                <a:cs typeface="Tahoma"/>
              </a:rPr>
              <a:t>Interpretación</a:t>
            </a:r>
            <a:endParaRPr sz="1200" dirty="0">
              <a:latin typeface="Tahoma"/>
              <a:cs typeface="Tahoma"/>
            </a:endParaRPr>
          </a:p>
          <a:p>
            <a:pPr>
              <a:lnSpc>
                <a:spcPct val="100000"/>
              </a:lnSpc>
              <a:spcBef>
                <a:spcPts val="75"/>
              </a:spcBef>
            </a:pPr>
            <a:endParaRPr sz="1200" dirty="0">
              <a:latin typeface="Tahoma"/>
              <a:cs typeface="Tahoma"/>
            </a:endParaRP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Es notorio que en el proceso de enseñanza y de aprendizaje no se incluye con frecuencia los diferentes elementos del juego en las actividades planificadas por los docentes. </a:t>
            </a:r>
          </a:p>
          <a:p>
            <a:pPr marR="5080" algn="just">
              <a:lnSpc>
                <a:spcPct val="100000"/>
              </a:lnSpc>
              <a:tabLst>
                <a:tab pos="309245" algn="l"/>
                <a:tab pos="1096010" algn="l"/>
                <a:tab pos="1452245" algn="l"/>
                <a:tab pos="2388235" algn="l"/>
                <a:tab pos="2788920" algn="l"/>
                <a:tab pos="3377565" algn="l"/>
                <a:tab pos="3733800" algn="l"/>
              </a:tabLst>
            </a:pPr>
            <a:r>
              <a:rPr lang="es-ES" sz="1400" spc="-25" dirty="0" err="1">
                <a:latin typeface="Century Gothic" panose="020B0502020202020204" pitchFamily="34" charset="0"/>
                <a:ea typeface="Verdana" panose="020B0604030504040204" pitchFamily="34" charset="0"/>
                <a:cs typeface="Verdana"/>
              </a:rPr>
              <a:t>Ledda</a:t>
            </a:r>
            <a:r>
              <a:rPr lang="es-ES" sz="1400" spc="-25" dirty="0">
                <a:latin typeface="Century Gothic" panose="020B0502020202020204" pitchFamily="34" charset="0"/>
                <a:ea typeface="Verdana" panose="020B0604030504040204" pitchFamily="34" charset="0"/>
                <a:cs typeface="Verdana"/>
              </a:rPr>
              <a:t> (2014), la gamificación es un término relativamente nuevo</a:t>
            </a:r>
            <a:endParaRPr sz="1400" dirty="0">
              <a:latin typeface="Century Gothic" panose="020B0502020202020204" pitchFamily="34" charset="0"/>
              <a:ea typeface="Verdana" panose="020B0604030504040204" pitchFamily="34" charset="0"/>
              <a:cs typeface="Verdana"/>
            </a:endParaRPr>
          </a:p>
        </p:txBody>
      </p:sp>
      <p:pic>
        <p:nvPicPr>
          <p:cNvPr id="9" name="object 9"/>
          <p:cNvPicPr/>
          <p:nvPr/>
        </p:nvPicPr>
        <p:blipFill>
          <a:blip r:embed="rId2" cstate="print"/>
          <a:stretch>
            <a:fillRect/>
          </a:stretch>
        </p:blipFill>
        <p:spPr>
          <a:xfrm>
            <a:off x="0" y="0"/>
            <a:ext cx="806195" cy="6857996"/>
          </a:xfrm>
          <a:prstGeom prst="rect">
            <a:avLst/>
          </a:prstGeom>
        </p:spPr>
      </p:pic>
      <p:grpSp>
        <p:nvGrpSpPr>
          <p:cNvPr id="10" name="object 10"/>
          <p:cNvGrpSpPr/>
          <p:nvPr/>
        </p:nvGrpSpPr>
        <p:grpSpPr>
          <a:xfrm>
            <a:off x="2177795" y="545591"/>
            <a:ext cx="4788535" cy="742950"/>
            <a:chOff x="2177795" y="545591"/>
            <a:chExt cx="4788535" cy="742950"/>
          </a:xfrm>
        </p:grpSpPr>
        <p:sp>
          <p:nvSpPr>
            <p:cNvPr id="11" name="object 11"/>
            <p:cNvSpPr/>
            <p:nvPr/>
          </p:nvSpPr>
          <p:spPr>
            <a:xfrm>
              <a:off x="2177795" y="589025"/>
              <a:ext cx="4788535" cy="651510"/>
            </a:xfrm>
            <a:custGeom>
              <a:avLst/>
              <a:gdLst/>
              <a:ahLst/>
              <a:cxnLst/>
              <a:rect l="l" t="t" r="r" b="b"/>
              <a:pathLst>
                <a:path w="4788534" h="651510">
                  <a:moveTo>
                    <a:pt x="4788408" y="0"/>
                  </a:moveTo>
                  <a:lnTo>
                    <a:pt x="4784996" y="16912"/>
                  </a:lnTo>
                  <a:lnTo>
                    <a:pt x="4775692" y="30718"/>
                  </a:lnTo>
                  <a:lnTo>
                    <a:pt x="4761886" y="40022"/>
                  </a:lnTo>
                  <a:lnTo>
                    <a:pt x="4744974" y="43434"/>
                  </a:lnTo>
                  <a:lnTo>
                    <a:pt x="43434" y="43434"/>
                  </a:lnTo>
                  <a:lnTo>
                    <a:pt x="26521" y="46845"/>
                  </a:lnTo>
                  <a:lnTo>
                    <a:pt x="12715" y="56149"/>
                  </a:lnTo>
                  <a:lnTo>
                    <a:pt x="3411" y="69955"/>
                  </a:lnTo>
                  <a:lnTo>
                    <a:pt x="0" y="86868"/>
                  </a:lnTo>
                  <a:lnTo>
                    <a:pt x="0" y="608076"/>
                  </a:lnTo>
                  <a:lnTo>
                    <a:pt x="3411" y="624988"/>
                  </a:lnTo>
                  <a:lnTo>
                    <a:pt x="12715" y="638794"/>
                  </a:lnTo>
                  <a:lnTo>
                    <a:pt x="26521" y="648098"/>
                  </a:lnTo>
                  <a:lnTo>
                    <a:pt x="43434" y="651510"/>
                  </a:lnTo>
                  <a:lnTo>
                    <a:pt x="60346" y="648098"/>
                  </a:lnTo>
                  <a:lnTo>
                    <a:pt x="74152" y="638794"/>
                  </a:lnTo>
                  <a:lnTo>
                    <a:pt x="83456" y="624988"/>
                  </a:lnTo>
                  <a:lnTo>
                    <a:pt x="86868" y="608076"/>
                  </a:lnTo>
                  <a:lnTo>
                    <a:pt x="86868" y="564641"/>
                  </a:lnTo>
                  <a:lnTo>
                    <a:pt x="4744974" y="564641"/>
                  </a:lnTo>
                  <a:lnTo>
                    <a:pt x="4761886" y="561230"/>
                  </a:lnTo>
                  <a:lnTo>
                    <a:pt x="4775692" y="551926"/>
                  </a:lnTo>
                  <a:lnTo>
                    <a:pt x="4784996" y="538120"/>
                  </a:lnTo>
                  <a:lnTo>
                    <a:pt x="4788408" y="521208"/>
                  </a:lnTo>
                  <a:lnTo>
                    <a:pt x="4788408" y="130301"/>
                  </a:lnTo>
                  <a:lnTo>
                    <a:pt x="43434" y="130301"/>
                  </a:lnTo>
                  <a:lnTo>
                    <a:pt x="43434" y="86868"/>
                  </a:lnTo>
                  <a:lnTo>
                    <a:pt x="45148" y="78438"/>
                  </a:lnTo>
                  <a:lnTo>
                    <a:pt x="49815" y="71532"/>
                  </a:lnTo>
                  <a:lnTo>
                    <a:pt x="56721" y="66865"/>
                  </a:lnTo>
                  <a:lnTo>
                    <a:pt x="65151" y="65150"/>
                  </a:lnTo>
                  <a:lnTo>
                    <a:pt x="4788408" y="65150"/>
                  </a:lnTo>
                  <a:lnTo>
                    <a:pt x="4788408" y="0"/>
                  </a:lnTo>
                  <a:close/>
                </a:path>
                <a:path w="4788534" h="651510">
                  <a:moveTo>
                    <a:pt x="4788408" y="65150"/>
                  </a:moveTo>
                  <a:lnTo>
                    <a:pt x="65151" y="65150"/>
                  </a:lnTo>
                  <a:lnTo>
                    <a:pt x="73580" y="66865"/>
                  </a:lnTo>
                  <a:lnTo>
                    <a:pt x="80486" y="71532"/>
                  </a:lnTo>
                  <a:lnTo>
                    <a:pt x="85153" y="78438"/>
                  </a:lnTo>
                  <a:lnTo>
                    <a:pt x="86868" y="86868"/>
                  </a:lnTo>
                  <a:lnTo>
                    <a:pt x="83456" y="103780"/>
                  </a:lnTo>
                  <a:lnTo>
                    <a:pt x="74152" y="117586"/>
                  </a:lnTo>
                  <a:lnTo>
                    <a:pt x="60346" y="126890"/>
                  </a:lnTo>
                  <a:lnTo>
                    <a:pt x="43434" y="130301"/>
                  </a:lnTo>
                  <a:lnTo>
                    <a:pt x="4788408" y="130301"/>
                  </a:lnTo>
                  <a:lnTo>
                    <a:pt x="4788408" y="65150"/>
                  </a:lnTo>
                  <a:close/>
                </a:path>
                <a:path w="4788534" h="651510">
                  <a:moveTo>
                    <a:pt x="4701539" y="0"/>
                  </a:moveTo>
                  <a:lnTo>
                    <a:pt x="4701539" y="43434"/>
                  </a:lnTo>
                  <a:lnTo>
                    <a:pt x="4744974" y="43434"/>
                  </a:lnTo>
                  <a:lnTo>
                    <a:pt x="4744974" y="21716"/>
                  </a:lnTo>
                  <a:lnTo>
                    <a:pt x="4723257" y="21716"/>
                  </a:lnTo>
                  <a:lnTo>
                    <a:pt x="4714827" y="20002"/>
                  </a:lnTo>
                  <a:lnTo>
                    <a:pt x="4707921" y="15335"/>
                  </a:lnTo>
                  <a:lnTo>
                    <a:pt x="4703254" y="8429"/>
                  </a:lnTo>
                  <a:lnTo>
                    <a:pt x="4701539" y="0"/>
                  </a:lnTo>
                  <a:close/>
                </a:path>
                <a:path w="4788534" h="651510">
                  <a:moveTo>
                    <a:pt x="4744974" y="0"/>
                  </a:moveTo>
                  <a:lnTo>
                    <a:pt x="4743259" y="8429"/>
                  </a:lnTo>
                  <a:lnTo>
                    <a:pt x="4738592" y="15335"/>
                  </a:lnTo>
                  <a:lnTo>
                    <a:pt x="4731686" y="20002"/>
                  </a:lnTo>
                  <a:lnTo>
                    <a:pt x="4723257" y="21716"/>
                  </a:lnTo>
                  <a:lnTo>
                    <a:pt x="4744974" y="21716"/>
                  </a:lnTo>
                  <a:lnTo>
                    <a:pt x="4744974" y="0"/>
                  </a:lnTo>
                  <a:close/>
                </a:path>
              </a:pathLst>
            </a:custGeom>
            <a:solidFill>
              <a:srgbClr val="CC3300"/>
            </a:solidFill>
          </p:spPr>
          <p:txBody>
            <a:bodyPr wrap="square" lIns="0" tIns="0" rIns="0" bIns="0" rtlCol="0"/>
            <a:lstStyle/>
            <a:p>
              <a:endParaRPr/>
            </a:p>
          </p:txBody>
        </p:sp>
        <p:sp>
          <p:nvSpPr>
            <p:cNvPr id="12" name="object 12"/>
            <p:cNvSpPr/>
            <p:nvPr/>
          </p:nvSpPr>
          <p:spPr>
            <a:xfrm>
              <a:off x="2221229" y="545591"/>
              <a:ext cx="4745355" cy="173990"/>
            </a:xfrm>
            <a:custGeom>
              <a:avLst/>
              <a:gdLst/>
              <a:ahLst/>
              <a:cxnLst/>
              <a:rect l="l" t="t" r="r" b="b"/>
              <a:pathLst>
                <a:path w="4745355" h="173990">
                  <a:moveTo>
                    <a:pt x="21717" y="108585"/>
                  </a:moveTo>
                  <a:lnTo>
                    <a:pt x="13287" y="110299"/>
                  </a:lnTo>
                  <a:lnTo>
                    <a:pt x="6381" y="114966"/>
                  </a:lnTo>
                  <a:lnTo>
                    <a:pt x="1714" y="121872"/>
                  </a:lnTo>
                  <a:lnTo>
                    <a:pt x="0" y="130302"/>
                  </a:lnTo>
                  <a:lnTo>
                    <a:pt x="0" y="173736"/>
                  </a:lnTo>
                  <a:lnTo>
                    <a:pt x="16912" y="170324"/>
                  </a:lnTo>
                  <a:lnTo>
                    <a:pt x="30718" y="161020"/>
                  </a:lnTo>
                  <a:lnTo>
                    <a:pt x="40022" y="147214"/>
                  </a:lnTo>
                  <a:lnTo>
                    <a:pt x="43433" y="130302"/>
                  </a:lnTo>
                  <a:lnTo>
                    <a:pt x="41719" y="121872"/>
                  </a:lnTo>
                  <a:lnTo>
                    <a:pt x="37052" y="114966"/>
                  </a:lnTo>
                  <a:lnTo>
                    <a:pt x="30146" y="110299"/>
                  </a:lnTo>
                  <a:lnTo>
                    <a:pt x="21717" y="108585"/>
                  </a:lnTo>
                  <a:close/>
                </a:path>
                <a:path w="4745355" h="173990">
                  <a:moveTo>
                    <a:pt x="4744974" y="43434"/>
                  </a:moveTo>
                  <a:lnTo>
                    <a:pt x="4701540" y="43434"/>
                  </a:lnTo>
                  <a:lnTo>
                    <a:pt x="4701540" y="86868"/>
                  </a:lnTo>
                  <a:lnTo>
                    <a:pt x="4718452" y="83456"/>
                  </a:lnTo>
                  <a:lnTo>
                    <a:pt x="4732258" y="74152"/>
                  </a:lnTo>
                  <a:lnTo>
                    <a:pt x="4741562" y="60346"/>
                  </a:lnTo>
                  <a:lnTo>
                    <a:pt x="4744974" y="43434"/>
                  </a:lnTo>
                  <a:close/>
                </a:path>
                <a:path w="4745355" h="173990">
                  <a:moveTo>
                    <a:pt x="4701540" y="0"/>
                  </a:moveTo>
                  <a:lnTo>
                    <a:pt x="4684627" y="3411"/>
                  </a:lnTo>
                  <a:lnTo>
                    <a:pt x="4670821" y="12715"/>
                  </a:lnTo>
                  <a:lnTo>
                    <a:pt x="4661517" y="26521"/>
                  </a:lnTo>
                  <a:lnTo>
                    <a:pt x="4658106" y="43434"/>
                  </a:lnTo>
                  <a:lnTo>
                    <a:pt x="4659820" y="51863"/>
                  </a:lnTo>
                  <a:lnTo>
                    <a:pt x="4664487" y="58769"/>
                  </a:lnTo>
                  <a:lnTo>
                    <a:pt x="4671393" y="63436"/>
                  </a:lnTo>
                  <a:lnTo>
                    <a:pt x="4679823" y="65150"/>
                  </a:lnTo>
                  <a:lnTo>
                    <a:pt x="4688252" y="63436"/>
                  </a:lnTo>
                  <a:lnTo>
                    <a:pt x="4695158" y="58769"/>
                  </a:lnTo>
                  <a:lnTo>
                    <a:pt x="4699825" y="51863"/>
                  </a:lnTo>
                  <a:lnTo>
                    <a:pt x="4701540" y="43434"/>
                  </a:lnTo>
                  <a:lnTo>
                    <a:pt x="4744974" y="43434"/>
                  </a:lnTo>
                  <a:lnTo>
                    <a:pt x="4741562" y="26521"/>
                  </a:lnTo>
                  <a:lnTo>
                    <a:pt x="4732258" y="12715"/>
                  </a:lnTo>
                  <a:lnTo>
                    <a:pt x="4718452" y="3411"/>
                  </a:lnTo>
                  <a:lnTo>
                    <a:pt x="4701540" y="0"/>
                  </a:lnTo>
                  <a:close/>
                </a:path>
              </a:pathLst>
            </a:custGeom>
            <a:solidFill>
              <a:srgbClr val="A32900"/>
            </a:solidFill>
          </p:spPr>
          <p:txBody>
            <a:bodyPr wrap="square" lIns="0" tIns="0" rIns="0" bIns="0" rtlCol="0"/>
            <a:lstStyle/>
            <a:p>
              <a:endParaRPr/>
            </a:p>
          </p:txBody>
        </p:sp>
        <p:pic>
          <p:nvPicPr>
            <p:cNvPr id="13" name="object 13"/>
            <p:cNvPicPr/>
            <p:nvPr/>
          </p:nvPicPr>
          <p:blipFill>
            <a:blip r:embed="rId3" cstate="print"/>
            <a:stretch>
              <a:fillRect/>
            </a:stretch>
          </p:blipFill>
          <p:spPr>
            <a:xfrm>
              <a:off x="2738627" y="611123"/>
              <a:ext cx="3729990" cy="677417"/>
            </a:xfrm>
            <a:prstGeom prst="rect">
              <a:avLst/>
            </a:prstGeom>
          </p:spPr>
        </p:pic>
      </p:grpSp>
      <p:sp>
        <p:nvSpPr>
          <p:cNvPr id="14" name="object 14"/>
          <p:cNvSpPr txBox="1"/>
          <p:nvPr/>
        </p:nvSpPr>
        <p:spPr>
          <a:xfrm>
            <a:off x="2917063" y="678560"/>
            <a:ext cx="3352165" cy="391160"/>
          </a:xfrm>
          <a:prstGeom prst="rect">
            <a:avLst/>
          </a:prstGeom>
        </p:spPr>
        <p:txBody>
          <a:bodyPr vert="horz" wrap="square" lIns="0" tIns="12700" rIns="0" bIns="0" rtlCol="0">
            <a:spAutoFit/>
          </a:bodyPr>
          <a:lstStyle/>
          <a:p>
            <a:pPr marL="12700">
              <a:lnSpc>
                <a:spcPct val="100000"/>
              </a:lnSpc>
              <a:spcBef>
                <a:spcPts val="100"/>
              </a:spcBef>
            </a:pPr>
            <a:r>
              <a:rPr sz="2400" b="1" spc="-45" dirty="0">
                <a:solidFill>
                  <a:srgbClr val="FFEEBC"/>
                </a:solidFill>
                <a:latin typeface="Calibri"/>
                <a:cs typeface="Calibri"/>
              </a:rPr>
              <a:t>RESULTADOS</a:t>
            </a:r>
            <a:r>
              <a:rPr sz="2400" b="1" spc="-50" dirty="0">
                <a:solidFill>
                  <a:srgbClr val="FFEEBC"/>
                </a:solidFill>
                <a:latin typeface="Calibri"/>
                <a:cs typeface="Calibri"/>
              </a:rPr>
              <a:t> </a:t>
            </a:r>
            <a:r>
              <a:rPr sz="2400" b="1" dirty="0">
                <a:solidFill>
                  <a:srgbClr val="FFEEBC"/>
                </a:solidFill>
                <a:latin typeface="Calibri"/>
                <a:cs typeface="Calibri"/>
              </a:rPr>
              <a:t>Y</a:t>
            </a:r>
            <a:r>
              <a:rPr sz="2400" b="1" spc="-15" dirty="0">
                <a:solidFill>
                  <a:srgbClr val="FFEEBC"/>
                </a:solidFill>
                <a:latin typeface="Calibri"/>
                <a:cs typeface="Calibri"/>
              </a:rPr>
              <a:t> </a:t>
            </a:r>
            <a:r>
              <a:rPr sz="2400" b="1" spc="-10" dirty="0">
                <a:solidFill>
                  <a:srgbClr val="FFEEBC"/>
                </a:solidFill>
                <a:latin typeface="Calibri"/>
                <a:cs typeface="Calibri"/>
              </a:rPr>
              <a:t>DISCUSIÓN</a:t>
            </a:r>
            <a:endParaRPr sz="2400">
              <a:latin typeface="Calibri"/>
              <a:cs typeface="Calibri"/>
            </a:endParaRPr>
          </a:p>
        </p:txBody>
      </p:sp>
      <p:pic>
        <p:nvPicPr>
          <p:cNvPr id="15" name="object 15"/>
          <p:cNvPicPr/>
          <p:nvPr/>
        </p:nvPicPr>
        <p:blipFill>
          <a:blip r:embed="rId4" cstate="print"/>
          <a:stretch>
            <a:fillRect/>
          </a:stretch>
        </p:blipFill>
        <p:spPr>
          <a:xfrm>
            <a:off x="6111240" y="6095"/>
            <a:ext cx="2814066" cy="787145"/>
          </a:xfrm>
          <a:prstGeom prst="rect">
            <a:avLst/>
          </a:prstGeom>
        </p:spPr>
      </p:pic>
      <p:sp>
        <p:nvSpPr>
          <p:cNvPr id="16" name="object 16"/>
          <p:cNvSpPr txBox="1">
            <a:spLocks noGrp="1"/>
          </p:cNvSpPr>
          <p:nvPr>
            <p:ph type="title"/>
          </p:nvPr>
        </p:nvSpPr>
        <p:spPr>
          <a:prstGeom prst="rect">
            <a:avLst/>
          </a:prstGeom>
        </p:spPr>
        <p:txBody>
          <a:bodyPr vert="horz" wrap="square" lIns="0" tIns="12065" rIns="0" bIns="0" rtlCol="0">
            <a:spAutoFit/>
          </a:bodyPr>
          <a:lstStyle/>
          <a:p>
            <a:pPr marL="212725">
              <a:lnSpc>
                <a:spcPct val="100000"/>
              </a:lnSpc>
              <a:spcBef>
                <a:spcPts val="95"/>
              </a:spcBef>
            </a:pPr>
            <a:r>
              <a:rPr dirty="0"/>
              <a:t>CAPÍTULO</a:t>
            </a:r>
            <a:r>
              <a:rPr spc="-140" dirty="0"/>
              <a:t> </a:t>
            </a:r>
            <a:r>
              <a:rPr spc="-25" dirty="0"/>
              <a:t>IV</a:t>
            </a:r>
          </a:p>
        </p:txBody>
      </p:sp>
      <p:sp>
        <p:nvSpPr>
          <p:cNvPr id="21" name="object 21"/>
          <p:cNvSpPr txBox="1"/>
          <p:nvPr/>
        </p:nvSpPr>
        <p:spPr>
          <a:xfrm>
            <a:off x="940409" y="1743955"/>
            <a:ext cx="7967878" cy="575157"/>
          </a:xfrm>
          <a:prstGeom prst="rect">
            <a:avLst/>
          </a:prstGeom>
          <a:solidFill>
            <a:srgbClr val="E6B8B8"/>
          </a:solidFill>
        </p:spPr>
        <p:txBody>
          <a:bodyPr vert="horz" wrap="square" lIns="0" tIns="8255" rIns="0" bIns="0" rtlCol="0">
            <a:spAutoFit/>
          </a:bodyPr>
          <a:lstStyle/>
          <a:p>
            <a:pPr marL="91440" marR="82550" algn="just">
              <a:spcBef>
                <a:spcPts val="65"/>
              </a:spcBef>
            </a:pPr>
            <a:r>
              <a:rPr lang="es-ES" sz="1200" b="1" i="1" spc="-20" dirty="0">
                <a:latin typeface="Verdana"/>
                <a:cs typeface="Verdana"/>
              </a:rPr>
              <a:t>Pregunta 3:</a:t>
            </a:r>
          </a:p>
          <a:p>
            <a:pPr marL="91440" marR="82550" algn="just">
              <a:spcBef>
                <a:spcPts val="65"/>
              </a:spcBef>
            </a:pPr>
            <a:r>
              <a:rPr lang="es-ES" sz="1200" b="1" i="1" spc="-20" dirty="0">
                <a:latin typeface="Verdana"/>
                <a:cs typeface="Verdana"/>
              </a:rPr>
              <a:t> ¿Has participado alguna vez en actividades de aprendizaje de matemáticas que incluyeran elementos del juego? </a:t>
            </a:r>
            <a:endParaRPr sz="1200" dirty="0">
              <a:latin typeface="Verdana"/>
              <a:cs typeface="Verdana"/>
            </a:endParaRPr>
          </a:p>
        </p:txBody>
      </p:sp>
      <p:sp>
        <p:nvSpPr>
          <p:cNvPr id="17" name="object 7">
            <a:extLst>
              <a:ext uri="{FF2B5EF4-FFF2-40B4-BE49-F238E27FC236}">
                <a16:creationId xmlns:a16="http://schemas.microsoft.com/office/drawing/2014/main" id="{A2069E87-2C56-4EB8-8F86-A88AE95C6F28}"/>
              </a:ext>
            </a:extLst>
          </p:cNvPr>
          <p:cNvSpPr txBox="1"/>
          <p:nvPr/>
        </p:nvSpPr>
        <p:spPr>
          <a:xfrm>
            <a:off x="5105020" y="3009391"/>
            <a:ext cx="3888104" cy="1472198"/>
          </a:xfrm>
          <a:prstGeom prst="rect">
            <a:avLst/>
          </a:prstGeom>
        </p:spPr>
        <p:txBody>
          <a:bodyPr vert="horz" wrap="square" lIns="0" tIns="12700" rIns="0" bIns="0" rtlCol="0">
            <a:spAutoFit/>
          </a:bodyPr>
          <a:lstStyle/>
          <a:p>
            <a:pPr>
              <a:lnSpc>
                <a:spcPct val="100000"/>
              </a:lnSpc>
              <a:spcBef>
                <a:spcPts val="100"/>
              </a:spcBef>
            </a:pPr>
            <a:r>
              <a:rPr lang="es-EC" sz="1200" b="1" spc="-10" dirty="0">
                <a:latin typeface="Tahoma"/>
                <a:cs typeface="Tahoma"/>
              </a:rPr>
              <a:t>Análisis </a:t>
            </a:r>
            <a:endParaRPr sz="1200" dirty="0">
              <a:latin typeface="Tahoma"/>
              <a:cs typeface="Tahoma"/>
            </a:endParaRPr>
          </a:p>
          <a:p>
            <a:pPr>
              <a:lnSpc>
                <a:spcPct val="100000"/>
              </a:lnSpc>
              <a:spcBef>
                <a:spcPts val="75"/>
              </a:spcBef>
            </a:pPr>
            <a:endParaRPr sz="1200" dirty="0">
              <a:latin typeface="Tahoma"/>
              <a:cs typeface="Tahoma"/>
            </a:endParaRP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Siempre</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Casi siempre</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Frecuentemente</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Rara vez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Nunca </a:t>
            </a:r>
            <a:endParaRPr sz="1400" dirty="0">
              <a:latin typeface="Century Gothic" panose="020B0502020202020204" pitchFamily="34" charset="0"/>
              <a:ea typeface="Verdana" panose="020B0604030504040204" pitchFamily="34" charset="0"/>
              <a:cs typeface="Verdana"/>
            </a:endParaRPr>
          </a:p>
        </p:txBody>
      </p:sp>
      <p:sp>
        <p:nvSpPr>
          <p:cNvPr id="18" name="object 7">
            <a:extLst>
              <a:ext uri="{FF2B5EF4-FFF2-40B4-BE49-F238E27FC236}">
                <a16:creationId xmlns:a16="http://schemas.microsoft.com/office/drawing/2014/main" id="{C13C218C-B666-459B-906E-9E560D88426C}"/>
              </a:ext>
            </a:extLst>
          </p:cNvPr>
          <p:cNvSpPr txBox="1"/>
          <p:nvPr/>
        </p:nvSpPr>
        <p:spPr>
          <a:xfrm>
            <a:off x="6705600" y="2971481"/>
            <a:ext cx="1317551" cy="1472198"/>
          </a:xfrm>
          <a:prstGeom prst="rect">
            <a:avLst/>
          </a:prstGeom>
        </p:spPr>
        <p:txBody>
          <a:bodyPr vert="horz" wrap="square" lIns="0" tIns="12700" rIns="0" bIns="0" rtlCol="0">
            <a:spAutoFit/>
          </a:bodyPr>
          <a:lstStyle/>
          <a:p>
            <a:pPr>
              <a:lnSpc>
                <a:spcPct val="100000"/>
              </a:lnSpc>
              <a:spcBef>
                <a:spcPts val="100"/>
              </a:spcBef>
            </a:pPr>
            <a:r>
              <a:rPr lang="es-EC" sz="1200" b="1" spc="-10" dirty="0">
                <a:latin typeface="Tahoma"/>
                <a:cs typeface="Tahoma"/>
              </a:rPr>
              <a:t>Frecuencia </a:t>
            </a:r>
            <a:endParaRPr sz="1200" dirty="0">
              <a:latin typeface="Tahoma"/>
              <a:cs typeface="Tahoma"/>
            </a:endParaRPr>
          </a:p>
          <a:p>
            <a:pPr>
              <a:lnSpc>
                <a:spcPct val="100000"/>
              </a:lnSpc>
              <a:spcBef>
                <a:spcPts val="75"/>
              </a:spcBef>
            </a:pPr>
            <a:endParaRPr sz="1200" dirty="0">
              <a:latin typeface="Tahoma"/>
              <a:cs typeface="Tahoma"/>
            </a:endParaRP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0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0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5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12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19 </a:t>
            </a:r>
            <a:endParaRPr sz="1400" dirty="0">
              <a:latin typeface="Century Gothic" panose="020B0502020202020204" pitchFamily="34" charset="0"/>
              <a:ea typeface="Verdana" panose="020B0604030504040204" pitchFamily="34" charset="0"/>
              <a:cs typeface="Verdana"/>
            </a:endParaRPr>
          </a:p>
        </p:txBody>
      </p:sp>
      <p:pic>
        <p:nvPicPr>
          <p:cNvPr id="20" name="Imagen 19">
            <a:extLst>
              <a:ext uri="{FF2B5EF4-FFF2-40B4-BE49-F238E27FC236}">
                <a16:creationId xmlns:a16="http://schemas.microsoft.com/office/drawing/2014/main" id="{BE1D5E5C-BFC6-4975-B059-59D5222C7E20}"/>
              </a:ext>
            </a:extLst>
          </p:cNvPr>
          <p:cNvPicPr>
            <a:picLocks noChangeAspect="1"/>
          </p:cNvPicPr>
          <p:nvPr/>
        </p:nvPicPr>
        <p:blipFill>
          <a:blip r:embed="rId5"/>
          <a:stretch>
            <a:fillRect/>
          </a:stretch>
        </p:blipFill>
        <p:spPr>
          <a:xfrm>
            <a:off x="857732" y="2467475"/>
            <a:ext cx="4133089" cy="3355087"/>
          </a:xfrm>
          <a:prstGeom prst="rect">
            <a:avLst/>
          </a:prstGeom>
        </p:spPr>
      </p:pic>
      <p:sp>
        <p:nvSpPr>
          <p:cNvPr id="23" name="object 7">
            <a:extLst>
              <a:ext uri="{FF2B5EF4-FFF2-40B4-BE49-F238E27FC236}">
                <a16:creationId xmlns:a16="http://schemas.microsoft.com/office/drawing/2014/main" id="{C77093F6-6EAD-4556-9AC0-AA9B350B4541}"/>
              </a:ext>
            </a:extLst>
          </p:cNvPr>
          <p:cNvSpPr txBox="1"/>
          <p:nvPr/>
        </p:nvSpPr>
        <p:spPr>
          <a:xfrm>
            <a:off x="7764089" y="2971481"/>
            <a:ext cx="1317551" cy="1472198"/>
          </a:xfrm>
          <a:prstGeom prst="rect">
            <a:avLst/>
          </a:prstGeom>
        </p:spPr>
        <p:txBody>
          <a:bodyPr vert="horz" wrap="square" lIns="0" tIns="12700" rIns="0" bIns="0" rtlCol="0">
            <a:spAutoFit/>
          </a:bodyPr>
          <a:lstStyle/>
          <a:p>
            <a:pPr>
              <a:lnSpc>
                <a:spcPct val="100000"/>
              </a:lnSpc>
              <a:spcBef>
                <a:spcPts val="100"/>
              </a:spcBef>
            </a:pPr>
            <a:r>
              <a:rPr lang="es-EC" sz="1200" b="1" spc="-10" dirty="0">
                <a:latin typeface="Tahoma"/>
                <a:cs typeface="Tahoma"/>
              </a:rPr>
              <a:t> Porcentaje</a:t>
            </a:r>
            <a:endParaRPr sz="1200" dirty="0">
              <a:latin typeface="Tahoma"/>
              <a:cs typeface="Tahoma"/>
            </a:endParaRPr>
          </a:p>
          <a:p>
            <a:pPr>
              <a:lnSpc>
                <a:spcPct val="100000"/>
              </a:lnSpc>
              <a:spcBef>
                <a:spcPts val="75"/>
              </a:spcBef>
            </a:pPr>
            <a:endParaRPr sz="1200" dirty="0">
              <a:latin typeface="Tahoma"/>
              <a:cs typeface="Tahoma"/>
            </a:endParaRP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0 %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0 %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14 %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33 %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53 %</a:t>
            </a:r>
            <a:endParaRPr sz="1400" dirty="0">
              <a:latin typeface="Century Gothic" panose="020B0502020202020204" pitchFamily="34" charset="0"/>
              <a:ea typeface="Verdana" panose="020B0604030504040204" pitchFamily="34" charset="0"/>
              <a:cs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7889" y="5875689"/>
            <a:ext cx="3856990" cy="529590"/>
          </a:xfrm>
          <a:prstGeom prst="rect">
            <a:avLst/>
          </a:prstGeom>
        </p:spPr>
        <p:txBody>
          <a:bodyPr vert="horz" wrap="square" lIns="0" tIns="12700" rIns="0" bIns="0" rtlCol="0">
            <a:spAutoFit/>
          </a:bodyPr>
          <a:lstStyle/>
          <a:p>
            <a:pPr marL="12700" marR="5080">
              <a:lnSpc>
                <a:spcPct val="100000"/>
              </a:lnSpc>
              <a:spcBef>
                <a:spcPts val="100"/>
              </a:spcBef>
            </a:pPr>
            <a:r>
              <a:rPr sz="1100" b="1" dirty="0">
                <a:latin typeface="Times New Roman"/>
                <a:cs typeface="Times New Roman"/>
              </a:rPr>
              <a:t>Fuente:</a:t>
            </a:r>
            <a:r>
              <a:rPr sz="1100" b="1" spc="-30" dirty="0">
                <a:latin typeface="Times New Roman"/>
                <a:cs typeface="Times New Roman"/>
              </a:rPr>
              <a:t> </a:t>
            </a:r>
            <a:r>
              <a:rPr sz="1100" dirty="0">
                <a:latin typeface="Times New Roman"/>
                <a:cs typeface="Times New Roman"/>
              </a:rPr>
              <a:t>Encuesta</a:t>
            </a:r>
            <a:r>
              <a:rPr sz="1100" spc="-35" dirty="0">
                <a:latin typeface="Times New Roman"/>
                <a:cs typeface="Times New Roman"/>
              </a:rPr>
              <a:t> </a:t>
            </a:r>
            <a:r>
              <a:rPr sz="1100" dirty="0">
                <a:latin typeface="Times New Roman"/>
                <a:cs typeface="Times New Roman"/>
              </a:rPr>
              <a:t>aplicada</a:t>
            </a:r>
            <a:r>
              <a:rPr sz="1100" spc="-45" dirty="0">
                <a:latin typeface="Times New Roman"/>
                <a:cs typeface="Times New Roman"/>
              </a:rPr>
              <a:t> </a:t>
            </a:r>
            <a:r>
              <a:rPr sz="1100" dirty="0">
                <a:latin typeface="Times New Roman"/>
                <a:cs typeface="Times New Roman"/>
              </a:rPr>
              <a:t>a 36</a:t>
            </a:r>
            <a:r>
              <a:rPr sz="1100" spc="-10" dirty="0">
                <a:latin typeface="Times New Roman"/>
                <a:cs typeface="Times New Roman"/>
              </a:rPr>
              <a:t> </a:t>
            </a:r>
            <a:r>
              <a:rPr sz="1100" dirty="0">
                <a:latin typeface="Times New Roman"/>
                <a:cs typeface="Times New Roman"/>
              </a:rPr>
              <a:t>estudiantes,</a:t>
            </a:r>
            <a:r>
              <a:rPr sz="1100" spc="-35" dirty="0">
                <a:latin typeface="Times New Roman"/>
                <a:cs typeface="Times New Roman"/>
              </a:rPr>
              <a:t> </a:t>
            </a:r>
            <a:r>
              <a:rPr sz="1100" dirty="0">
                <a:latin typeface="Times New Roman"/>
                <a:cs typeface="Times New Roman"/>
              </a:rPr>
              <a:t>resultados</a:t>
            </a:r>
            <a:r>
              <a:rPr sz="1100" spc="-45" dirty="0">
                <a:latin typeface="Times New Roman"/>
                <a:cs typeface="Times New Roman"/>
              </a:rPr>
              <a:t> </a:t>
            </a:r>
            <a:r>
              <a:rPr sz="1100" dirty="0">
                <a:latin typeface="Times New Roman"/>
                <a:cs typeface="Times New Roman"/>
              </a:rPr>
              <a:t>obtenidos</a:t>
            </a:r>
            <a:r>
              <a:rPr sz="1100" spc="-50" dirty="0">
                <a:latin typeface="Times New Roman"/>
                <a:cs typeface="Times New Roman"/>
              </a:rPr>
              <a:t> </a:t>
            </a:r>
            <a:r>
              <a:rPr sz="1100" spc="-25" dirty="0">
                <a:latin typeface="Times New Roman"/>
                <a:cs typeface="Times New Roman"/>
              </a:rPr>
              <a:t>del </a:t>
            </a:r>
            <a:r>
              <a:rPr sz="1100" dirty="0">
                <a:latin typeface="Times New Roman"/>
                <a:cs typeface="Times New Roman"/>
              </a:rPr>
              <a:t>programa</a:t>
            </a:r>
            <a:r>
              <a:rPr sz="1100" spc="-45" dirty="0">
                <a:latin typeface="Times New Roman"/>
                <a:cs typeface="Times New Roman"/>
              </a:rPr>
              <a:t> </a:t>
            </a:r>
            <a:r>
              <a:rPr sz="1100" spc="-10" dirty="0">
                <a:latin typeface="Times New Roman"/>
                <a:cs typeface="Times New Roman"/>
              </a:rPr>
              <a:t>Excel</a:t>
            </a:r>
            <a:endParaRPr sz="1100" dirty="0">
              <a:latin typeface="Times New Roman"/>
              <a:cs typeface="Times New Roman"/>
            </a:endParaRPr>
          </a:p>
          <a:p>
            <a:pPr marL="12700">
              <a:lnSpc>
                <a:spcPct val="100000"/>
              </a:lnSpc>
            </a:pPr>
            <a:r>
              <a:rPr sz="1100" b="1" dirty="0">
                <a:latin typeface="Times New Roman"/>
                <a:cs typeface="Times New Roman"/>
              </a:rPr>
              <a:t>Elaborado</a:t>
            </a:r>
            <a:r>
              <a:rPr sz="1100" b="1" spc="-40" dirty="0">
                <a:latin typeface="Times New Roman"/>
                <a:cs typeface="Times New Roman"/>
              </a:rPr>
              <a:t> </a:t>
            </a:r>
            <a:r>
              <a:rPr sz="1100" b="1" dirty="0">
                <a:latin typeface="Times New Roman"/>
                <a:cs typeface="Times New Roman"/>
              </a:rPr>
              <a:t>por:</a:t>
            </a:r>
            <a:r>
              <a:rPr sz="1100" b="1" spc="-20" dirty="0">
                <a:latin typeface="Times New Roman"/>
                <a:cs typeface="Times New Roman"/>
              </a:rPr>
              <a:t> </a:t>
            </a:r>
            <a:r>
              <a:rPr sz="1100" dirty="0">
                <a:latin typeface="Times New Roman"/>
                <a:cs typeface="Times New Roman"/>
              </a:rPr>
              <a:t>Diana</a:t>
            </a:r>
            <a:r>
              <a:rPr sz="1100" spc="-25" dirty="0">
                <a:latin typeface="Times New Roman"/>
                <a:cs typeface="Times New Roman"/>
              </a:rPr>
              <a:t> </a:t>
            </a:r>
            <a:r>
              <a:rPr sz="1100" dirty="0">
                <a:latin typeface="Times New Roman"/>
                <a:cs typeface="Times New Roman"/>
              </a:rPr>
              <a:t>Alejandra</a:t>
            </a:r>
            <a:r>
              <a:rPr sz="1100" spc="-55" dirty="0">
                <a:latin typeface="Times New Roman"/>
                <a:cs typeface="Times New Roman"/>
              </a:rPr>
              <a:t> </a:t>
            </a:r>
            <a:r>
              <a:rPr sz="1100" dirty="0">
                <a:latin typeface="Times New Roman"/>
                <a:cs typeface="Times New Roman"/>
              </a:rPr>
              <a:t>Guevara</a:t>
            </a:r>
            <a:r>
              <a:rPr sz="1100" spc="-25" dirty="0">
                <a:latin typeface="Times New Roman"/>
                <a:cs typeface="Times New Roman"/>
              </a:rPr>
              <a:t> </a:t>
            </a:r>
            <a:r>
              <a:rPr sz="1100" spc="-20" dirty="0">
                <a:latin typeface="Times New Roman"/>
                <a:cs typeface="Times New Roman"/>
              </a:rPr>
              <a:t>Jaya</a:t>
            </a:r>
            <a:r>
              <a:rPr lang="es-EC" sz="1100" spc="-20" dirty="0">
                <a:latin typeface="Times New Roman"/>
                <a:cs typeface="Times New Roman"/>
              </a:rPr>
              <a:t>, 2024.</a:t>
            </a:r>
            <a:endParaRPr sz="1100" dirty="0">
              <a:latin typeface="Times New Roman"/>
              <a:cs typeface="Times New Roman"/>
            </a:endParaRPr>
          </a:p>
        </p:txBody>
      </p:sp>
      <p:sp>
        <p:nvSpPr>
          <p:cNvPr id="3" name="object 3"/>
          <p:cNvSpPr txBox="1"/>
          <p:nvPr/>
        </p:nvSpPr>
        <p:spPr>
          <a:xfrm>
            <a:off x="973065" y="2301404"/>
            <a:ext cx="624840" cy="166071"/>
          </a:xfrm>
          <a:prstGeom prst="rect">
            <a:avLst/>
          </a:prstGeom>
        </p:spPr>
        <p:txBody>
          <a:bodyPr vert="horz" wrap="square" lIns="0" tIns="12065" rIns="0" bIns="0" rtlCol="0">
            <a:spAutoFit/>
          </a:bodyPr>
          <a:lstStyle/>
          <a:p>
            <a:pPr marL="12700">
              <a:lnSpc>
                <a:spcPct val="100000"/>
              </a:lnSpc>
              <a:spcBef>
                <a:spcPts val="95"/>
              </a:spcBef>
            </a:pPr>
            <a:r>
              <a:rPr sz="1000" b="1" dirty="0" err="1">
                <a:latin typeface="Tahoma"/>
                <a:cs typeface="Tahoma"/>
              </a:rPr>
              <a:t>Gráfico</a:t>
            </a:r>
            <a:r>
              <a:rPr sz="1000" b="1" spc="-60" dirty="0">
                <a:latin typeface="Tahoma"/>
                <a:cs typeface="Tahoma"/>
              </a:rPr>
              <a:t> </a:t>
            </a:r>
            <a:r>
              <a:rPr lang="es-EC" sz="1000" b="1" spc="-25" dirty="0">
                <a:latin typeface="Tahoma"/>
                <a:cs typeface="Tahoma"/>
              </a:rPr>
              <a:t>8</a:t>
            </a:r>
            <a:r>
              <a:rPr sz="1000" b="1" spc="-25" dirty="0">
                <a:latin typeface="Tahoma"/>
                <a:cs typeface="Tahoma"/>
              </a:rPr>
              <a:t>.</a:t>
            </a:r>
            <a:endParaRPr sz="1000" dirty="0">
              <a:latin typeface="Tahoma"/>
              <a:cs typeface="Tahoma"/>
            </a:endParaRPr>
          </a:p>
        </p:txBody>
      </p:sp>
      <p:sp>
        <p:nvSpPr>
          <p:cNvPr id="4" name="object 4"/>
          <p:cNvSpPr txBox="1"/>
          <p:nvPr/>
        </p:nvSpPr>
        <p:spPr>
          <a:xfrm>
            <a:off x="940409" y="1252844"/>
            <a:ext cx="1811655" cy="422909"/>
          </a:xfrm>
          <a:prstGeom prst="rect">
            <a:avLst/>
          </a:prstGeom>
        </p:spPr>
        <p:txBody>
          <a:bodyPr vert="horz" wrap="square" lIns="0" tIns="13335" rIns="0" bIns="0" rtlCol="0">
            <a:spAutoFit/>
          </a:bodyPr>
          <a:lstStyle/>
          <a:p>
            <a:pPr marL="12700">
              <a:lnSpc>
                <a:spcPct val="100000"/>
              </a:lnSpc>
              <a:spcBef>
                <a:spcPts val="105"/>
              </a:spcBef>
            </a:pPr>
            <a:r>
              <a:rPr lang="es-EC" sz="2600" b="1" spc="-10" dirty="0">
                <a:solidFill>
                  <a:srgbClr val="974707"/>
                </a:solidFill>
                <a:latin typeface="Calibri"/>
                <a:cs typeface="Calibri"/>
              </a:rPr>
              <a:t>Encuesta </a:t>
            </a:r>
            <a:endParaRPr sz="2600" dirty="0">
              <a:latin typeface="Calibri"/>
              <a:cs typeface="Calibri"/>
            </a:endParaRPr>
          </a:p>
        </p:txBody>
      </p:sp>
      <p:sp>
        <p:nvSpPr>
          <p:cNvPr id="5" name="object 5"/>
          <p:cNvSpPr/>
          <p:nvPr/>
        </p:nvSpPr>
        <p:spPr>
          <a:xfrm>
            <a:off x="5044440" y="2923032"/>
            <a:ext cx="4053840" cy="3759835"/>
          </a:xfrm>
          <a:custGeom>
            <a:avLst/>
            <a:gdLst/>
            <a:ahLst/>
            <a:cxnLst/>
            <a:rect l="l" t="t" r="r" b="b"/>
            <a:pathLst>
              <a:path w="4053840" h="3759834">
                <a:moveTo>
                  <a:pt x="4053840" y="0"/>
                </a:moveTo>
                <a:lnTo>
                  <a:pt x="0" y="0"/>
                </a:lnTo>
                <a:lnTo>
                  <a:pt x="0" y="3759708"/>
                </a:lnTo>
                <a:lnTo>
                  <a:pt x="4053840" y="3759708"/>
                </a:lnTo>
                <a:lnTo>
                  <a:pt x="4053840" y="0"/>
                </a:lnTo>
                <a:close/>
              </a:path>
            </a:pathLst>
          </a:custGeom>
          <a:solidFill>
            <a:srgbClr val="F1DCDB"/>
          </a:solidFill>
        </p:spPr>
        <p:txBody>
          <a:bodyPr wrap="square" lIns="0" tIns="0" rIns="0" bIns="0" rtlCol="0"/>
          <a:lstStyle/>
          <a:p>
            <a:endParaRPr/>
          </a:p>
        </p:txBody>
      </p:sp>
      <p:sp>
        <p:nvSpPr>
          <p:cNvPr id="7" name="object 7"/>
          <p:cNvSpPr txBox="1"/>
          <p:nvPr/>
        </p:nvSpPr>
        <p:spPr>
          <a:xfrm>
            <a:off x="5105020" y="4871179"/>
            <a:ext cx="3888104" cy="1687641"/>
          </a:xfrm>
          <a:prstGeom prst="rect">
            <a:avLst/>
          </a:prstGeom>
        </p:spPr>
        <p:txBody>
          <a:bodyPr vert="horz" wrap="square" lIns="0" tIns="12700" rIns="0" bIns="0" rtlCol="0">
            <a:spAutoFit/>
          </a:bodyPr>
          <a:lstStyle/>
          <a:p>
            <a:pPr>
              <a:lnSpc>
                <a:spcPct val="100000"/>
              </a:lnSpc>
              <a:spcBef>
                <a:spcPts val="100"/>
              </a:spcBef>
            </a:pPr>
            <a:r>
              <a:rPr sz="1200" b="1" spc="-10" dirty="0">
                <a:latin typeface="Tahoma"/>
                <a:cs typeface="Tahoma"/>
              </a:rPr>
              <a:t>Interpretación</a:t>
            </a:r>
            <a:endParaRPr sz="1200" dirty="0">
              <a:latin typeface="Tahoma"/>
              <a:cs typeface="Tahoma"/>
            </a:endParaRPr>
          </a:p>
          <a:p>
            <a:pPr>
              <a:lnSpc>
                <a:spcPct val="100000"/>
              </a:lnSpc>
              <a:spcBef>
                <a:spcPts val="75"/>
              </a:spcBef>
            </a:pPr>
            <a:endParaRPr sz="1200" dirty="0">
              <a:latin typeface="Tahoma"/>
              <a:cs typeface="Tahoma"/>
            </a:endParaRP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Los estudiantes recomiendan que el recurso de la gamificación sea usado por sus profesores en actividades futuras; dado que es una actividad interactiva y dinámica donde aprenden y se divierten al mismo tiempo. </a:t>
            </a:r>
            <a:endParaRPr sz="1400" dirty="0">
              <a:latin typeface="Century Gothic" panose="020B0502020202020204" pitchFamily="34" charset="0"/>
              <a:ea typeface="Verdana" panose="020B0604030504040204" pitchFamily="34" charset="0"/>
              <a:cs typeface="Verdana"/>
            </a:endParaRPr>
          </a:p>
        </p:txBody>
      </p:sp>
      <p:pic>
        <p:nvPicPr>
          <p:cNvPr id="9" name="object 9"/>
          <p:cNvPicPr/>
          <p:nvPr/>
        </p:nvPicPr>
        <p:blipFill>
          <a:blip r:embed="rId2" cstate="print"/>
          <a:stretch>
            <a:fillRect/>
          </a:stretch>
        </p:blipFill>
        <p:spPr>
          <a:xfrm>
            <a:off x="0" y="0"/>
            <a:ext cx="806195" cy="6857996"/>
          </a:xfrm>
          <a:prstGeom prst="rect">
            <a:avLst/>
          </a:prstGeom>
        </p:spPr>
      </p:pic>
      <p:grpSp>
        <p:nvGrpSpPr>
          <p:cNvPr id="10" name="object 10"/>
          <p:cNvGrpSpPr/>
          <p:nvPr/>
        </p:nvGrpSpPr>
        <p:grpSpPr>
          <a:xfrm>
            <a:off x="2177795" y="545591"/>
            <a:ext cx="4788535" cy="742950"/>
            <a:chOff x="2177795" y="545591"/>
            <a:chExt cx="4788535" cy="742950"/>
          </a:xfrm>
        </p:grpSpPr>
        <p:sp>
          <p:nvSpPr>
            <p:cNvPr id="11" name="object 11"/>
            <p:cNvSpPr/>
            <p:nvPr/>
          </p:nvSpPr>
          <p:spPr>
            <a:xfrm>
              <a:off x="2177795" y="589025"/>
              <a:ext cx="4788535" cy="651510"/>
            </a:xfrm>
            <a:custGeom>
              <a:avLst/>
              <a:gdLst/>
              <a:ahLst/>
              <a:cxnLst/>
              <a:rect l="l" t="t" r="r" b="b"/>
              <a:pathLst>
                <a:path w="4788534" h="651510">
                  <a:moveTo>
                    <a:pt x="4788408" y="0"/>
                  </a:moveTo>
                  <a:lnTo>
                    <a:pt x="4784996" y="16912"/>
                  </a:lnTo>
                  <a:lnTo>
                    <a:pt x="4775692" y="30718"/>
                  </a:lnTo>
                  <a:lnTo>
                    <a:pt x="4761886" y="40022"/>
                  </a:lnTo>
                  <a:lnTo>
                    <a:pt x="4744974" y="43434"/>
                  </a:lnTo>
                  <a:lnTo>
                    <a:pt x="43434" y="43434"/>
                  </a:lnTo>
                  <a:lnTo>
                    <a:pt x="26521" y="46845"/>
                  </a:lnTo>
                  <a:lnTo>
                    <a:pt x="12715" y="56149"/>
                  </a:lnTo>
                  <a:lnTo>
                    <a:pt x="3411" y="69955"/>
                  </a:lnTo>
                  <a:lnTo>
                    <a:pt x="0" y="86868"/>
                  </a:lnTo>
                  <a:lnTo>
                    <a:pt x="0" y="608076"/>
                  </a:lnTo>
                  <a:lnTo>
                    <a:pt x="3411" y="624988"/>
                  </a:lnTo>
                  <a:lnTo>
                    <a:pt x="12715" y="638794"/>
                  </a:lnTo>
                  <a:lnTo>
                    <a:pt x="26521" y="648098"/>
                  </a:lnTo>
                  <a:lnTo>
                    <a:pt x="43434" y="651510"/>
                  </a:lnTo>
                  <a:lnTo>
                    <a:pt x="60346" y="648098"/>
                  </a:lnTo>
                  <a:lnTo>
                    <a:pt x="74152" y="638794"/>
                  </a:lnTo>
                  <a:lnTo>
                    <a:pt x="83456" y="624988"/>
                  </a:lnTo>
                  <a:lnTo>
                    <a:pt x="86868" y="608076"/>
                  </a:lnTo>
                  <a:lnTo>
                    <a:pt x="86868" y="564641"/>
                  </a:lnTo>
                  <a:lnTo>
                    <a:pt x="4744974" y="564641"/>
                  </a:lnTo>
                  <a:lnTo>
                    <a:pt x="4761886" y="561230"/>
                  </a:lnTo>
                  <a:lnTo>
                    <a:pt x="4775692" y="551926"/>
                  </a:lnTo>
                  <a:lnTo>
                    <a:pt x="4784996" y="538120"/>
                  </a:lnTo>
                  <a:lnTo>
                    <a:pt x="4788408" y="521208"/>
                  </a:lnTo>
                  <a:lnTo>
                    <a:pt x="4788408" y="130301"/>
                  </a:lnTo>
                  <a:lnTo>
                    <a:pt x="43434" y="130301"/>
                  </a:lnTo>
                  <a:lnTo>
                    <a:pt x="43434" y="86868"/>
                  </a:lnTo>
                  <a:lnTo>
                    <a:pt x="45148" y="78438"/>
                  </a:lnTo>
                  <a:lnTo>
                    <a:pt x="49815" y="71532"/>
                  </a:lnTo>
                  <a:lnTo>
                    <a:pt x="56721" y="66865"/>
                  </a:lnTo>
                  <a:lnTo>
                    <a:pt x="65151" y="65150"/>
                  </a:lnTo>
                  <a:lnTo>
                    <a:pt x="4788408" y="65150"/>
                  </a:lnTo>
                  <a:lnTo>
                    <a:pt x="4788408" y="0"/>
                  </a:lnTo>
                  <a:close/>
                </a:path>
                <a:path w="4788534" h="651510">
                  <a:moveTo>
                    <a:pt x="4788408" y="65150"/>
                  </a:moveTo>
                  <a:lnTo>
                    <a:pt x="65151" y="65150"/>
                  </a:lnTo>
                  <a:lnTo>
                    <a:pt x="73580" y="66865"/>
                  </a:lnTo>
                  <a:lnTo>
                    <a:pt x="80486" y="71532"/>
                  </a:lnTo>
                  <a:lnTo>
                    <a:pt x="85153" y="78438"/>
                  </a:lnTo>
                  <a:lnTo>
                    <a:pt x="86868" y="86868"/>
                  </a:lnTo>
                  <a:lnTo>
                    <a:pt x="83456" y="103780"/>
                  </a:lnTo>
                  <a:lnTo>
                    <a:pt x="74152" y="117586"/>
                  </a:lnTo>
                  <a:lnTo>
                    <a:pt x="60346" y="126890"/>
                  </a:lnTo>
                  <a:lnTo>
                    <a:pt x="43434" y="130301"/>
                  </a:lnTo>
                  <a:lnTo>
                    <a:pt x="4788408" y="130301"/>
                  </a:lnTo>
                  <a:lnTo>
                    <a:pt x="4788408" y="65150"/>
                  </a:lnTo>
                  <a:close/>
                </a:path>
                <a:path w="4788534" h="651510">
                  <a:moveTo>
                    <a:pt x="4701539" y="0"/>
                  </a:moveTo>
                  <a:lnTo>
                    <a:pt x="4701539" y="43434"/>
                  </a:lnTo>
                  <a:lnTo>
                    <a:pt x="4744974" y="43434"/>
                  </a:lnTo>
                  <a:lnTo>
                    <a:pt x="4744974" y="21716"/>
                  </a:lnTo>
                  <a:lnTo>
                    <a:pt x="4723257" y="21716"/>
                  </a:lnTo>
                  <a:lnTo>
                    <a:pt x="4714827" y="20002"/>
                  </a:lnTo>
                  <a:lnTo>
                    <a:pt x="4707921" y="15335"/>
                  </a:lnTo>
                  <a:lnTo>
                    <a:pt x="4703254" y="8429"/>
                  </a:lnTo>
                  <a:lnTo>
                    <a:pt x="4701539" y="0"/>
                  </a:lnTo>
                  <a:close/>
                </a:path>
                <a:path w="4788534" h="651510">
                  <a:moveTo>
                    <a:pt x="4744974" y="0"/>
                  </a:moveTo>
                  <a:lnTo>
                    <a:pt x="4743259" y="8429"/>
                  </a:lnTo>
                  <a:lnTo>
                    <a:pt x="4738592" y="15335"/>
                  </a:lnTo>
                  <a:lnTo>
                    <a:pt x="4731686" y="20002"/>
                  </a:lnTo>
                  <a:lnTo>
                    <a:pt x="4723257" y="21716"/>
                  </a:lnTo>
                  <a:lnTo>
                    <a:pt x="4744974" y="21716"/>
                  </a:lnTo>
                  <a:lnTo>
                    <a:pt x="4744974" y="0"/>
                  </a:lnTo>
                  <a:close/>
                </a:path>
              </a:pathLst>
            </a:custGeom>
            <a:solidFill>
              <a:srgbClr val="CC3300"/>
            </a:solidFill>
          </p:spPr>
          <p:txBody>
            <a:bodyPr wrap="square" lIns="0" tIns="0" rIns="0" bIns="0" rtlCol="0"/>
            <a:lstStyle/>
            <a:p>
              <a:endParaRPr/>
            </a:p>
          </p:txBody>
        </p:sp>
        <p:sp>
          <p:nvSpPr>
            <p:cNvPr id="12" name="object 12"/>
            <p:cNvSpPr/>
            <p:nvPr/>
          </p:nvSpPr>
          <p:spPr>
            <a:xfrm>
              <a:off x="2221229" y="545591"/>
              <a:ext cx="4745355" cy="173990"/>
            </a:xfrm>
            <a:custGeom>
              <a:avLst/>
              <a:gdLst/>
              <a:ahLst/>
              <a:cxnLst/>
              <a:rect l="l" t="t" r="r" b="b"/>
              <a:pathLst>
                <a:path w="4745355" h="173990">
                  <a:moveTo>
                    <a:pt x="21717" y="108585"/>
                  </a:moveTo>
                  <a:lnTo>
                    <a:pt x="13287" y="110299"/>
                  </a:lnTo>
                  <a:lnTo>
                    <a:pt x="6381" y="114966"/>
                  </a:lnTo>
                  <a:lnTo>
                    <a:pt x="1714" y="121872"/>
                  </a:lnTo>
                  <a:lnTo>
                    <a:pt x="0" y="130302"/>
                  </a:lnTo>
                  <a:lnTo>
                    <a:pt x="0" y="173736"/>
                  </a:lnTo>
                  <a:lnTo>
                    <a:pt x="16912" y="170324"/>
                  </a:lnTo>
                  <a:lnTo>
                    <a:pt x="30718" y="161020"/>
                  </a:lnTo>
                  <a:lnTo>
                    <a:pt x="40022" y="147214"/>
                  </a:lnTo>
                  <a:lnTo>
                    <a:pt x="43433" y="130302"/>
                  </a:lnTo>
                  <a:lnTo>
                    <a:pt x="41719" y="121872"/>
                  </a:lnTo>
                  <a:lnTo>
                    <a:pt x="37052" y="114966"/>
                  </a:lnTo>
                  <a:lnTo>
                    <a:pt x="30146" y="110299"/>
                  </a:lnTo>
                  <a:lnTo>
                    <a:pt x="21717" y="108585"/>
                  </a:lnTo>
                  <a:close/>
                </a:path>
                <a:path w="4745355" h="173990">
                  <a:moveTo>
                    <a:pt x="4744974" y="43434"/>
                  </a:moveTo>
                  <a:lnTo>
                    <a:pt x="4701540" y="43434"/>
                  </a:lnTo>
                  <a:lnTo>
                    <a:pt x="4701540" y="86868"/>
                  </a:lnTo>
                  <a:lnTo>
                    <a:pt x="4718452" y="83456"/>
                  </a:lnTo>
                  <a:lnTo>
                    <a:pt x="4732258" y="74152"/>
                  </a:lnTo>
                  <a:lnTo>
                    <a:pt x="4741562" y="60346"/>
                  </a:lnTo>
                  <a:lnTo>
                    <a:pt x="4744974" y="43434"/>
                  </a:lnTo>
                  <a:close/>
                </a:path>
                <a:path w="4745355" h="173990">
                  <a:moveTo>
                    <a:pt x="4701540" y="0"/>
                  </a:moveTo>
                  <a:lnTo>
                    <a:pt x="4684627" y="3411"/>
                  </a:lnTo>
                  <a:lnTo>
                    <a:pt x="4670821" y="12715"/>
                  </a:lnTo>
                  <a:lnTo>
                    <a:pt x="4661517" y="26521"/>
                  </a:lnTo>
                  <a:lnTo>
                    <a:pt x="4658106" y="43434"/>
                  </a:lnTo>
                  <a:lnTo>
                    <a:pt x="4659820" y="51863"/>
                  </a:lnTo>
                  <a:lnTo>
                    <a:pt x="4664487" y="58769"/>
                  </a:lnTo>
                  <a:lnTo>
                    <a:pt x="4671393" y="63436"/>
                  </a:lnTo>
                  <a:lnTo>
                    <a:pt x="4679823" y="65150"/>
                  </a:lnTo>
                  <a:lnTo>
                    <a:pt x="4688252" y="63436"/>
                  </a:lnTo>
                  <a:lnTo>
                    <a:pt x="4695158" y="58769"/>
                  </a:lnTo>
                  <a:lnTo>
                    <a:pt x="4699825" y="51863"/>
                  </a:lnTo>
                  <a:lnTo>
                    <a:pt x="4701540" y="43434"/>
                  </a:lnTo>
                  <a:lnTo>
                    <a:pt x="4744974" y="43434"/>
                  </a:lnTo>
                  <a:lnTo>
                    <a:pt x="4741562" y="26521"/>
                  </a:lnTo>
                  <a:lnTo>
                    <a:pt x="4732258" y="12715"/>
                  </a:lnTo>
                  <a:lnTo>
                    <a:pt x="4718452" y="3411"/>
                  </a:lnTo>
                  <a:lnTo>
                    <a:pt x="4701540" y="0"/>
                  </a:lnTo>
                  <a:close/>
                </a:path>
              </a:pathLst>
            </a:custGeom>
            <a:solidFill>
              <a:srgbClr val="A32900"/>
            </a:solidFill>
          </p:spPr>
          <p:txBody>
            <a:bodyPr wrap="square" lIns="0" tIns="0" rIns="0" bIns="0" rtlCol="0"/>
            <a:lstStyle/>
            <a:p>
              <a:endParaRPr/>
            </a:p>
          </p:txBody>
        </p:sp>
        <p:pic>
          <p:nvPicPr>
            <p:cNvPr id="13" name="object 13"/>
            <p:cNvPicPr/>
            <p:nvPr/>
          </p:nvPicPr>
          <p:blipFill>
            <a:blip r:embed="rId3" cstate="print"/>
            <a:stretch>
              <a:fillRect/>
            </a:stretch>
          </p:blipFill>
          <p:spPr>
            <a:xfrm>
              <a:off x="2738627" y="611123"/>
              <a:ext cx="3729990" cy="677417"/>
            </a:xfrm>
            <a:prstGeom prst="rect">
              <a:avLst/>
            </a:prstGeom>
          </p:spPr>
        </p:pic>
      </p:grpSp>
      <p:sp>
        <p:nvSpPr>
          <p:cNvPr id="14" name="object 14"/>
          <p:cNvSpPr txBox="1"/>
          <p:nvPr/>
        </p:nvSpPr>
        <p:spPr>
          <a:xfrm>
            <a:off x="2917063" y="678560"/>
            <a:ext cx="3352165" cy="391160"/>
          </a:xfrm>
          <a:prstGeom prst="rect">
            <a:avLst/>
          </a:prstGeom>
        </p:spPr>
        <p:txBody>
          <a:bodyPr vert="horz" wrap="square" lIns="0" tIns="12700" rIns="0" bIns="0" rtlCol="0">
            <a:spAutoFit/>
          </a:bodyPr>
          <a:lstStyle/>
          <a:p>
            <a:pPr marL="12700">
              <a:lnSpc>
                <a:spcPct val="100000"/>
              </a:lnSpc>
              <a:spcBef>
                <a:spcPts val="100"/>
              </a:spcBef>
            </a:pPr>
            <a:r>
              <a:rPr sz="2400" b="1" spc="-45" dirty="0">
                <a:solidFill>
                  <a:srgbClr val="FFEEBC"/>
                </a:solidFill>
                <a:latin typeface="Calibri"/>
                <a:cs typeface="Calibri"/>
              </a:rPr>
              <a:t>RESULTADOS</a:t>
            </a:r>
            <a:r>
              <a:rPr sz="2400" b="1" spc="-50" dirty="0">
                <a:solidFill>
                  <a:srgbClr val="FFEEBC"/>
                </a:solidFill>
                <a:latin typeface="Calibri"/>
                <a:cs typeface="Calibri"/>
              </a:rPr>
              <a:t> </a:t>
            </a:r>
            <a:r>
              <a:rPr sz="2400" b="1" dirty="0">
                <a:solidFill>
                  <a:srgbClr val="FFEEBC"/>
                </a:solidFill>
                <a:latin typeface="Calibri"/>
                <a:cs typeface="Calibri"/>
              </a:rPr>
              <a:t>Y</a:t>
            </a:r>
            <a:r>
              <a:rPr sz="2400" b="1" spc="-15" dirty="0">
                <a:solidFill>
                  <a:srgbClr val="FFEEBC"/>
                </a:solidFill>
                <a:latin typeface="Calibri"/>
                <a:cs typeface="Calibri"/>
              </a:rPr>
              <a:t> </a:t>
            </a:r>
            <a:r>
              <a:rPr sz="2400" b="1" spc="-10" dirty="0">
                <a:solidFill>
                  <a:srgbClr val="FFEEBC"/>
                </a:solidFill>
                <a:latin typeface="Calibri"/>
                <a:cs typeface="Calibri"/>
              </a:rPr>
              <a:t>DISCUSIÓN</a:t>
            </a:r>
            <a:endParaRPr sz="2400">
              <a:latin typeface="Calibri"/>
              <a:cs typeface="Calibri"/>
            </a:endParaRPr>
          </a:p>
        </p:txBody>
      </p:sp>
      <p:pic>
        <p:nvPicPr>
          <p:cNvPr id="15" name="object 15"/>
          <p:cNvPicPr/>
          <p:nvPr/>
        </p:nvPicPr>
        <p:blipFill>
          <a:blip r:embed="rId4" cstate="print"/>
          <a:stretch>
            <a:fillRect/>
          </a:stretch>
        </p:blipFill>
        <p:spPr>
          <a:xfrm>
            <a:off x="6111240" y="6095"/>
            <a:ext cx="2814066" cy="787145"/>
          </a:xfrm>
          <a:prstGeom prst="rect">
            <a:avLst/>
          </a:prstGeom>
        </p:spPr>
      </p:pic>
      <p:sp>
        <p:nvSpPr>
          <p:cNvPr id="16" name="object 16"/>
          <p:cNvSpPr txBox="1">
            <a:spLocks noGrp="1"/>
          </p:cNvSpPr>
          <p:nvPr>
            <p:ph type="title"/>
          </p:nvPr>
        </p:nvSpPr>
        <p:spPr>
          <a:prstGeom prst="rect">
            <a:avLst/>
          </a:prstGeom>
        </p:spPr>
        <p:txBody>
          <a:bodyPr vert="horz" wrap="square" lIns="0" tIns="12065" rIns="0" bIns="0" rtlCol="0">
            <a:spAutoFit/>
          </a:bodyPr>
          <a:lstStyle/>
          <a:p>
            <a:pPr marL="212725">
              <a:lnSpc>
                <a:spcPct val="100000"/>
              </a:lnSpc>
              <a:spcBef>
                <a:spcPts val="95"/>
              </a:spcBef>
            </a:pPr>
            <a:r>
              <a:rPr dirty="0"/>
              <a:t>CAPÍTULO</a:t>
            </a:r>
            <a:r>
              <a:rPr spc="-140" dirty="0"/>
              <a:t> </a:t>
            </a:r>
            <a:r>
              <a:rPr spc="-25" dirty="0"/>
              <a:t>IV</a:t>
            </a:r>
          </a:p>
        </p:txBody>
      </p:sp>
      <p:sp>
        <p:nvSpPr>
          <p:cNvPr id="21" name="object 21"/>
          <p:cNvSpPr txBox="1"/>
          <p:nvPr/>
        </p:nvSpPr>
        <p:spPr>
          <a:xfrm>
            <a:off x="940409" y="1743955"/>
            <a:ext cx="7967878" cy="575157"/>
          </a:xfrm>
          <a:prstGeom prst="rect">
            <a:avLst/>
          </a:prstGeom>
          <a:solidFill>
            <a:srgbClr val="E6B8B8"/>
          </a:solidFill>
        </p:spPr>
        <p:txBody>
          <a:bodyPr vert="horz" wrap="square" lIns="0" tIns="8255" rIns="0" bIns="0" rtlCol="0">
            <a:spAutoFit/>
          </a:bodyPr>
          <a:lstStyle/>
          <a:p>
            <a:pPr marL="91440" marR="82550" algn="just">
              <a:spcBef>
                <a:spcPts val="65"/>
              </a:spcBef>
            </a:pPr>
            <a:r>
              <a:rPr lang="es-ES" sz="1200" b="1" i="1" spc="-20" dirty="0">
                <a:latin typeface="Verdana"/>
                <a:cs typeface="Verdana"/>
              </a:rPr>
              <a:t>Pregunta 8:</a:t>
            </a:r>
          </a:p>
          <a:p>
            <a:pPr marL="91440" marR="82550" algn="just">
              <a:spcBef>
                <a:spcPts val="65"/>
              </a:spcBef>
            </a:pPr>
            <a:r>
              <a:rPr lang="es-ES" sz="1200" b="1" i="1" spc="-20" dirty="0">
                <a:latin typeface="Verdana"/>
                <a:cs typeface="Verdana"/>
              </a:rPr>
              <a:t>¿Recomendarías el uso de la gamificación en el aprendizaje de matemática a otros estudiantes y a tus profesores?</a:t>
            </a:r>
            <a:endParaRPr lang="es-ES" sz="1200" dirty="0">
              <a:latin typeface="Verdana"/>
              <a:cs typeface="Verdana"/>
            </a:endParaRPr>
          </a:p>
        </p:txBody>
      </p:sp>
      <p:sp>
        <p:nvSpPr>
          <p:cNvPr id="17" name="object 7">
            <a:extLst>
              <a:ext uri="{FF2B5EF4-FFF2-40B4-BE49-F238E27FC236}">
                <a16:creationId xmlns:a16="http://schemas.microsoft.com/office/drawing/2014/main" id="{A2069E87-2C56-4EB8-8F86-A88AE95C6F28}"/>
              </a:ext>
            </a:extLst>
          </p:cNvPr>
          <p:cNvSpPr txBox="1"/>
          <p:nvPr/>
        </p:nvSpPr>
        <p:spPr>
          <a:xfrm>
            <a:off x="5105020" y="3009391"/>
            <a:ext cx="3888104" cy="1472198"/>
          </a:xfrm>
          <a:prstGeom prst="rect">
            <a:avLst/>
          </a:prstGeom>
        </p:spPr>
        <p:txBody>
          <a:bodyPr vert="horz" wrap="square" lIns="0" tIns="12700" rIns="0" bIns="0" rtlCol="0">
            <a:spAutoFit/>
          </a:bodyPr>
          <a:lstStyle/>
          <a:p>
            <a:pPr>
              <a:lnSpc>
                <a:spcPct val="100000"/>
              </a:lnSpc>
              <a:spcBef>
                <a:spcPts val="100"/>
              </a:spcBef>
            </a:pPr>
            <a:r>
              <a:rPr lang="es-EC" sz="1200" b="1" spc="-10" dirty="0">
                <a:latin typeface="Tahoma"/>
                <a:cs typeface="Tahoma"/>
              </a:rPr>
              <a:t>Análisis </a:t>
            </a:r>
            <a:endParaRPr sz="1200" dirty="0">
              <a:latin typeface="Tahoma"/>
              <a:cs typeface="Tahoma"/>
            </a:endParaRPr>
          </a:p>
          <a:p>
            <a:pPr>
              <a:lnSpc>
                <a:spcPct val="100000"/>
              </a:lnSpc>
              <a:spcBef>
                <a:spcPts val="75"/>
              </a:spcBef>
            </a:pPr>
            <a:endParaRPr sz="1200" dirty="0">
              <a:latin typeface="Tahoma"/>
              <a:cs typeface="Tahoma"/>
            </a:endParaRP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Siempre</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Casi siempre</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frecuentemente</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Rara vez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Nunca </a:t>
            </a:r>
            <a:endParaRPr sz="1400" dirty="0">
              <a:latin typeface="Century Gothic" panose="020B0502020202020204" pitchFamily="34" charset="0"/>
              <a:ea typeface="Verdana" panose="020B0604030504040204" pitchFamily="34" charset="0"/>
              <a:cs typeface="Verdana"/>
            </a:endParaRPr>
          </a:p>
        </p:txBody>
      </p:sp>
      <p:sp>
        <p:nvSpPr>
          <p:cNvPr id="18" name="object 7">
            <a:extLst>
              <a:ext uri="{FF2B5EF4-FFF2-40B4-BE49-F238E27FC236}">
                <a16:creationId xmlns:a16="http://schemas.microsoft.com/office/drawing/2014/main" id="{C13C218C-B666-459B-906E-9E560D88426C}"/>
              </a:ext>
            </a:extLst>
          </p:cNvPr>
          <p:cNvSpPr txBox="1"/>
          <p:nvPr/>
        </p:nvSpPr>
        <p:spPr>
          <a:xfrm>
            <a:off x="6944559" y="3046255"/>
            <a:ext cx="1317551" cy="1472198"/>
          </a:xfrm>
          <a:prstGeom prst="rect">
            <a:avLst/>
          </a:prstGeom>
        </p:spPr>
        <p:txBody>
          <a:bodyPr vert="horz" wrap="square" lIns="0" tIns="12700" rIns="0" bIns="0" rtlCol="0">
            <a:spAutoFit/>
          </a:bodyPr>
          <a:lstStyle/>
          <a:p>
            <a:pPr>
              <a:lnSpc>
                <a:spcPct val="100000"/>
              </a:lnSpc>
              <a:spcBef>
                <a:spcPts val="100"/>
              </a:spcBef>
            </a:pPr>
            <a:r>
              <a:rPr lang="es-EC" sz="1200" b="1" spc="-10" dirty="0">
                <a:latin typeface="Tahoma"/>
                <a:cs typeface="Tahoma"/>
              </a:rPr>
              <a:t> </a:t>
            </a:r>
            <a:endParaRPr sz="1200" dirty="0">
              <a:latin typeface="Tahoma"/>
              <a:cs typeface="Tahoma"/>
            </a:endParaRPr>
          </a:p>
          <a:p>
            <a:pPr>
              <a:lnSpc>
                <a:spcPct val="100000"/>
              </a:lnSpc>
              <a:spcBef>
                <a:spcPts val="75"/>
              </a:spcBef>
            </a:pPr>
            <a:r>
              <a:rPr lang="es-EC" sz="1200" b="1" dirty="0">
                <a:latin typeface="Tahoma"/>
                <a:cs typeface="Tahoma"/>
              </a:rPr>
              <a:t>Frecuencia </a:t>
            </a:r>
            <a:endParaRPr sz="1200" b="1" dirty="0">
              <a:latin typeface="Tahoma"/>
              <a:cs typeface="Tahoma"/>
            </a:endParaRP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26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5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4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1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0</a:t>
            </a:r>
            <a:endParaRPr lang="es-ES" sz="1400" dirty="0">
              <a:latin typeface="Century Gothic" panose="020B0502020202020204" pitchFamily="34" charset="0"/>
              <a:ea typeface="Verdana" panose="020B0604030504040204" pitchFamily="34" charset="0"/>
              <a:cs typeface="Verdana"/>
            </a:endParaRPr>
          </a:p>
        </p:txBody>
      </p:sp>
      <p:sp>
        <p:nvSpPr>
          <p:cNvPr id="19" name="object 7">
            <a:extLst>
              <a:ext uri="{FF2B5EF4-FFF2-40B4-BE49-F238E27FC236}">
                <a16:creationId xmlns:a16="http://schemas.microsoft.com/office/drawing/2014/main" id="{EBC25DC2-D90F-437E-B5B0-3224FF18FEFB}"/>
              </a:ext>
            </a:extLst>
          </p:cNvPr>
          <p:cNvSpPr txBox="1"/>
          <p:nvPr/>
        </p:nvSpPr>
        <p:spPr>
          <a:xfrm>
            <a:off x="8198814" y="3078535"/>
            <a:ext cx="1317551" cy="1472198"/>
          </a:xfrm>
          <a:prstGeom prst="rect">
            <a:avLst/>
          </a:prstGeom>
        </p:spPr>
        <p:txBody>
          <a:bodyPr vert="horz" wrap="square" lIns="0" tIns="12700" rIns="0" bIns="0" rtlCol="0">
            <a:spAutoFit/>
          </a:bodyPr>
          <a:lstStyle/>
          <a:p>
            <a:pPr>
              <a:lnSpc>
                <a:spcPct val="100000"/>
              </a:lnSpc>
              <a:spcBef>
                <a:spcPts val="100"/>
              </a:spcBef>
            </a:pPr>
            <a:r>
              <a:rPr lang="es-EC" sz="1200" b="1" spc="-10" dirty="0">
                <a:latin typeface="Tahoma"/>
                <a:cs typeface="Tahoma"/>
              </a:rPr>
              <a:t> </a:t>
            </a:r>
            <a:endParaRPr sz="1200" dirty="0">
              <a:latin typeface="Tahoma"/>
              <a:cs typeface="Tahoma"/>
            </a:endParaRPr>
          </a:p>
          <a:p>
            <a:pPr>
              <a:lnSpc>
                <a:spcPct val="100000"/>
              </a:lnSpc>
              <a:spcBef>
                <a:spcPts val="75"/>
              </a:spcBef>
            </a:pPr>
            <a:r>
              <a:rPr lang="es-EC" sz="1200" b="1" dirty="0">
                <a:latin typeface="Tahoma"/>
                <a:cs typeface="Tahoma"/>
              </a:rPr>
              <a:t>Porcentaje</a:t>
            </a:r>
            <a:r>
              <a:rPr lang="es-EC" sz="1200" dirty="0">
                <a:latin typeface="Tahoma"/>
                <a:cs typeface="Tahoma"/>
              </a:rPr>
              <a:t> </a:t>
            </a:r>
            <a:endParaRPr sz="1200" dirty="0">
              <a:latin typeface="Tahoma"/>
              <a:cs typeface="Tahoma"/>
            </a:endParaRP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72 %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14 %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11 %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3 %</a:t>
            </a:r>
          </a:p>
          <a:p>
            <a:pPr marR="5080" algn="just">
              <a:lnSpc>
                <a:spcPct val="100000"/>
              </a:lnSpc>
              <a:tabLst>
                <a:tab pos="309245" algn="l"/>
                <a:tab pos="1096010" algn="l"/>
                <a:tab pos="1452245" algn="l"/>
                <a:tab pos="2388235" algn="l"/>
                <a:tab pos="2788920" algn="l"/>
                <a:tab pos="3377565" algn="l"/>
                <a:tab pos="3733800" algn="l"/>
              </a:tabLst>
            </a:pPr>
            <a:r>
              <a:rPr lang="es-ES" sz="1400" spc="-25" dirty="0">
                <a:latin typeface="Century Gothic" panose="020B0502020202020204" pitchFamily="34" charset="0"/>
                <a:ea typeface="Verdana" panose="020B0604030504040204" pitchFamily="34" charset="0"/>
                <a:cs typeface="Verdana"/>
              </a:rPr>
              <a:t>0 %</a:t>
            </a:r>
            <a:endParaRPr sz="1400" dirty="0">
              <a:latin typeface="Century Gothic" panose="020B0502020202020204" pitchFamily="34" charset="0"/>
              <a:ea typeface="Verdana" panose="020B0604030504040204" pitchFamily="34" charset="0"/>
              <a:cs typeface="Verdana"/>
            </a:endParaRPr>
          </a:p>
        </p:txBody>
      </p:sp>
      <p:pic>
        <p:nvPicPr>
          <p:cNvPr id="22" name="Imagen 21">
            <a:extLst>
              <a:ext uri="{FF2B5EF4-FFF2-40B4-BE49-F238E27FC236}">
                <a16:creationId xmlns:a16="http://schemas.microsoft.com/office/drawing/2014/main" id="{1F45BB85-B62A-49A9-BFA4-540FED901E76}"/>
              </a:ext>
            </a:extLst>
          </p:cNvPr>
          <p:cNvPicPr>
            <a:picLocks noChangeAspect="1"/>
          </p:cNvPicPr>
          <p:nvPr/>
        </p:nvPicPr>
        <p:blipFill>
          <a:blip r:embed="rId5"/>
          <a:stretch>
            <a:fillRect/>
          </a:stretch>
        </p:blipFill>
        <p:spPr>
          <a:xfrm>
            <a:off x="874526" y="2467475"/>
            <a:ext cx="4139624" cy="3310888"/>
          </a:xfrm>
          <a:prstGeom prst="rect">
            <a:avLst/>
          </a:prstGeom>
        </p:spPr>
      </p:pic>
    </p:spTree>
    <p:extLst>
      <p:ext uri="{BB962C8B-B14F-4D97-AF65-F5344CB8AC3E}">
        <p14:creationId xmlns:p14="http://schemas.microsoft.com/office/powerpoint/2010/main" val="413787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0" y="0"/>
            <a:ext cx="806195" cy="6857996"/>
          </a:xfrm>
          <a:prstGeom prst="rect">
            <a:avLst/>
          </a:prstGeom>
        </p:spPr>
      </p:pic>
      <p:grpSp>
        <p:nvGrpSpPr>
          <p:cNvPr id="5" name="object 5"/>
          <p:cNvGrpSpPr/>
          <p:nvPr/>
        </p:nvGrpSpPr>
        <p:grpSpPr>
          <a:xfrm>
            <a:off x="2177795" y="545591"/>
            <a:ext cx="4788535" cy="742950"/>
            <a:chOff x="2177795" y="545591"/>
            <a:chExt cx="4788535" cy="742950"/>
          </a:xfrm>
        </p:grpSpPr>
        <p:sp>
          <p:nvSpPr>
            <p:cNvPr id="6" name="object 6"/>
            <p:cNvSpPr/>
            <p:nvPr/>
          </p:nvSpPr>
          <p:spPr>
            <a:xfrm>
              <a:off x="2177795" y="589025"/>
              <a:ext cx="4788535" cy="651510"/>
            </a:xfrm>
            <a:custGeom>
              <a:avLst/>
              <a:gdLst/>
              <a:ahLst/>
              <a:cxnLst/>
              <a:rect l="l" t="t" r="r" b="b"/>
              <a:pathLst>
                <a:path w="4788534" h="651510">
                  <a:moveTo>
                    <a:pt x="4788408" y="0"/>
                  </a:moveTo>
                  <a:lnTo>
                    <a:pt x="4784996" y="16912"/>
                  </a:lnTo>
                  <a:lnTo>
                    <a:pt x="4775692" y="30718"/>
                  </a:lnTo>
                  <a:lnTo>
                    <a:pt x="4761886" y="40022"/>
                  </a:lnTo>
                  <a:lnTo>
                    <a:pt x="4744974" y="43434"/>
                  </a:lnTo>
                  <a:lnTo>
                    <a:pt x="43434" y="43434"/>
                  </a:lnTo>
                  <a:lnTo>
                    <a:pt x="26521" y="46845"/>
                  </a:lnTo>
                  <a:lnTo>
                    <a:pt x="12715" y="56149"/>
                  </a:lnTo>
                  <a:lnTo>
                    <a:pt x="3411" y="69955"/>
                  </a:lnTo>
                  <a:lnTo>
                    <a:pt x="0" y="86868"/>
                  </a:lnTo>
                  <a:lnTo>
                    <a:pt x="0" y="608076"/>
                  </a:lnTo>
                  <a:lnTo>
                    <a:pt x="3411" y="624988"/>
                  </a:lnTo>
                  <a:lnTo>
                    <a:pt x="12715" y="638794"/>
                  </a:lnTo>
                  <a:lnTo>
                    <a:pt x="26521" y="648098"/>
                  </a:lnTo>
                  <a:lnTo>
                    <a:pt x="43434" y="651510"/>
                  </a:lnTo>
                  <a:lnTo>
                    <a:pt x="60346" y="648098"/>
                  </a:lnTo>
                  <a:lnTo>
                    <a:pt x="74152" y="638794"/>
                  </a:lnTo>
                  <a:lnTo>
                    <a:pt x="83456" y="624988"/>
                  </a:lnTo>
                  <a:lnTo>
                    <a:pt x="86868" y="608076"/>
                  </a:lnTo>
                  <a:lnTo>
                    <a:pt x="86868" y="564641"/>
                  </a:lnTo>
                  <a:lnTo>
                    <a:pt x="4744974" y="564641"/>
                  </a:lnTo>
                  <a:lnTo>
                    <a:pt x="4761886" y="561230"/>
                  </a:lnTo>
                  <a:lnTo>
                    <a:pt x="4775692" y="551926"/>
                  </a:lnTo>
                  <a:lnTo>
                    <a:pt x="4784996" y="538120"/>
                  </a:lnTo>
                  <a:lnTo>
                    <a:pt x="4788408" y="521208"/>
                  </a:lnTo>
                  <a:lnTo>
                    <a:pt x="4788408" y="130301"/>
                  </a:lnTo>
                  <a:lnTo>
                    <a:pt x="43434" y="130301"/>
                  </a:lnTo>
                  <a:lnTo>
                    <a:pt x="43434" y="86868"/>
                  </a:lnTo>
                  <a:lnTo>
                    <a:pt x="45148" y="78438"/>
                  </a:lnTo>
                  <a:lnTo>
                    <a:pt x="49815" y="71532"/>
                  </a:lnTo>
                  <a:lnTo>
                    <a:pt x="56721" y="66865"/>
                  </a:lnTo>
                  <a:lnTo>
                    <a:pt x="65151" y="65150"/>
                  </a:lnTo>
                  <a:lnTo>
                    <a:pt x="4788408" y="65150"/>
                  </a:lnTo>
                  <a:lnTo>
                    <a:pt x="4788408" y="0"/>
                  </a:lnTo>
                  <a:close/>
                </a:path>
                <a:path w="4788534" h="651510">
                  <a:moveTo>
                    <a:pt x="4788408" y="65150"/>
                  </a:moveTo>
                  <a:lnTo>
                    <a:pt x="65151" y="65150"/>
                  </a:lnTo>
                  <a:lnTo>
                    <a:pt x="73580" y="66865"/>
                  </a:lnTo>
                  <a:lnTo>
                    <a:pt x="80486" y="71532"/>
                  </a:lnTo>
                  <a:lnTo>
                    <a:pt x="85153" y="78438"/>
                  </a:lnTo>
                  <a:lnTo>
                    <a:pt x="86868" y="86868"/>
                  </a:lnTo>
                  <a:lnTo>
                    <a:pt x="83456" y="103780"/>
                  </a:lnTo>
                  <a:lnTo>
                    <a:pt x="74152" y="117586"/>
                  </a:lnTo>
                  <a:lnTo>
                    <a:pt x="60346" y="126890"/>
                  </a:lnTo>
                  <a:lnTo>
                    <a:pt x="43434" y="130301"/>
                  </a:lnTo>
                  <a:lnTo>
                    <a:pt x="4788408" y="130301"/>
                  </a:lnTo>
                  <a:lnTo>
                    <a:pt x="4788408" y="65150"/>
                  </a:lnTo>
                  <a:close/>
                </a:path>
                <a:path w="4788534" h="651510">
                  <a:moveTo>
                    <a:pt x="4701539" y="0"/>
                  </a:moveTo>
                  <a:lnTo>
                    <a:pt x="4701539" y="43434"/>
                  </a:lnTo>
                  <a:lnTo>
                    <a:pt x="4744974" y="43434"/>
                  </a:lnTo>
                  <a:lnTo>
                    <a:pt x="4744974" y="21716"/>
                  </a:lnTo>
                  <a:lnTo>
                    <a:pt x="4723257" y="21716"/>
                  </a:lnTo>
                  <a:lnTo>
                    <a:pt x="4714827" y="20002"/>
                  </a:lnTo>
                  <a:lnTo>
                    <a:pt x="4707921" y="15335"/>
                  </a:lnTo>
                  <a:lnTo>
                    <a:pt x="4703254" y="8429"/>
                  </a:lnTo>
                  <a:lnTo>
                    <a:pt x="4701539" y="0"/>
                  </a:lnTo>
                  <a:close/>
                </a:path>
                <a:path w="4788534" h="651510">
                  <a:moveTo>
                    <a:pt x="4744974" y="0"/>
                  </a:moveTo>
                  <a:lnTo>
                    <a:pt x="4743259" y="8429"/>
                  </a:lnTo>
                  <a:lnTo>
                    <a:pt x="4738592" y="15335"/>
                  </a:lnTo>
                  <a:lnTo>
                    <a:pt x="4731686" y="20002"/>
                  </a:lnTo>
                  <a:lnTo>
                    <a:pt x="4723257" y="21716"/>
                  </a:lnTo>
                  <a:lnTo>
                    <a:pt x="4744974" y="21716"/>
                  </a:lnTo>
                  <a:lnTo>
                    <a:pt x="4744974" y="0"/>
                  </a:lnTo>
                  <a:close/>
                </a:path>
              </a:pathLst>
            </a:custGeom>
            <a:solidFill>
              <a:srgbClr val="CC3300"/>
            </a:solidFill>
          </p:spPr>
          <p:txBody>
            <a:bodyPr wrap="square" lIns="0" tIns="0" rIns="0" bIns="0" rtlCol="0"/>
            <a:lstStyle/>
            <a:p>
              <a:endParaRPr/>
            </a:p>
          </p:txBody>
        </p:sp>
        <p:sp>
          <p:nvSpPr>
            <p:cNvPr id="7" name="object 7"/>
            <p:cNvSpPr/>
            <p:nvPr/>
          </p:nvSpPr>
          <p:spPr>
            <a:xfrm>
              <a:off x="2221229" y="545591"/>
              <a:ext cx="4745355" cy="173990"/>
            </a:xfrm>
            <a:custGeom>
              <a:avLst/>
              <a:gdLst/>
              <a:ahLst/>
              <a:cxnLst/>
              <a:rect l="l" t="t" r="r" b="b"/>
              <a:pathLst>
                <a:path w="4745355" h="173990">
                  <a:moveTo>
                    <a:pt x="21717" y="108585"/>
                  </a:moveTo>
                  <a:lnTo>
                    <a:pt x="13287" y="110299"/>
                  </a:lnTo>
                  <a:lnTo>
                    <a:pt x="6381" y="114966"/>
                  </a:lnTo>
                  <a:lnTo>
                    <a:pt x="1714" y="121872"/>
                  </a:lnTo>
                  <a:lnTo>
                    <a:pt x="0" y="130302"/>
                  </a:lnTo>
                  <a:lnTo>
                    <a:pt x="0" y="173736"/>
                  </a:lnTo>
                  <a:lnTo>
                    <a:pt x="16912" y="170324"/>
                  </a:lnTo>
                  <a:lnTo>
                    <a:pt x="30718" y="161020"/>
                  </a:lnTo>
                  <a:lnTo>
                    <a:pt x="40022" y="147214"/>
                  </a:lnTo>
                  <a:lnTo>
                    <a:pt x="43433" y="130302"/>
                  </a:lnTo>
                  <a:lnTo>
                    <a:pt x="41719" y="121872"/>
                  </a:lnTo>
                  <a:lnTo>
                    <a:pt x="37052" y="114966"/>
                  </a:lnTo>
                  <a:lnTo>
                    <a:pt x="30146" y="110299"/>
                  </a:lnTo>
                  <a:lnTo>
                    <a:pt x="21717" y="108585"/>
                  </a:lnTo>
                  <a:close/>
                </a:path>
                <a:path w="4745355" h="173990">
                  <a:moveTo>
                    <a:pt x="4744974" y="43434"/>
                  </a:moveTo>
                  <a:lnTo>
                    <a:pt x="4701540" y="43434"/>
                  </a:lnTo>
                  <a:lnTo>
                    <a:pt x="4701540" y="86868"/>
                  </a:lnTo>
                  <a:lnTo>
                    <a:pt x="4718452" y="83456"/>
                  </a:lnTo>
                  <a:lnTo>
                    <a:pt x="4732258" y="74152"/>
                  </a:lnTo>
                  <a:lnTo>
                    <a:pt x="4741562" y="60346"/>
                  </a:lnTo>
                  <a:lnTo>
                    <a:pt x="4744974" y="43434"/>
                  </a:lnTo>
                  <a:close/>
                </a:path>
                <a:path w="4745355" h="173990">
                  <a:moveTo>
                    <a:pt x="4701540" y="0"/>
                  </a:moveTo>
                  <a:lnTo>
                    <a:pt x="4684627" y="3411"/>
                  </a:lnTo>
                  <a:lnTo>
                    <a:pt x="4670821" y="12715"/>
                  </a:lnTo>
                  <a:lnTo>
                    <a:pt x="4661517" y="26521"/>
                  </a:lnTo>
                  <a:lnTo>
                    <a:pt x="4658106" y="43434"/>
                  </a:lnTo>
                  <a:lnTo>
                    <a:pt x="4659820" y="51863"/>
                  </a:lnTo>
                  <a:lnTo>
                    <a:pt x="4664487" y="58769"/>
                  </a:lnTo>
                  <a:lnTo>
                    <a:pt x="4671393" y="63436"/>
                  </a:lnTo>
                  <a:lnTo>
                    <a:pt x="4679823" y="65150"/>
                  </a:lnTo>
                  <a:lnTo>
                    <a:pt x="4688252" y="63436"/>
                  </a:lnTo>
                  <a:lnTo>
                    <a:pt x="4695158" y="58769"/>
                  </a:lnTo>
                  <a:lnTo>
                    <a:pt x="4699825" y="51863"/>
                  </a:lnTo>
                  <a:lnTo>
                    <a:pt x="4701540" y="43434"/>
                  </a:lnTo>
                  <a:lnTo>
                    <a:pt x="4744974" y="43434"/>
                  </a:lnTo>
                  <a:lnTo>
                    <a:pt x="4741562" y="26521"/>
                  </a:lnTo>
                  <a:lnTo>
                    <a:pt x="4732258" y="12715"/>
                  </a:lnTo>
                  <a:lnTo>
                    <a:pt x="4718452" y="3411"/>
                  </a:lnTo>
                  <a:lnTo>
                    <a:pt x="4701540" y="0"/>
                  </a:lnTo>
                  <a:close/>
                </a:path>
              </a:pathLst>
            </a:custGeom>
            <a:solidFill>
              <a:srgbClr val="A32900"/>
            </a:solidFill>
          </p:spPr>
          <p:txBody>
            <a:bodyPr wrap="square" lIns="0" tIns="0" rIns="0" bIns="0" rtlCol="0"/>
            <a:lstStyle/>
            <a:p>
              <a:endParaRPr/>
            </a:p>
          </p:txBody>
        </p:sp>
        <p:pic>
          <p:nvPicPr>
            <p:cNvPr id="8" name="object 8"/>
            <p:cNvPicPr/>
            <p:nvPr/>
          </p:nvPicPr>
          <p:blipFill>
            <a:blip r:embed="rId3" cstate="print"/>
            <a:stretch>
              <a:fillRect/>
            </a:stretch>
          </p:blipFill>
          <p:spPr>
            <a:xfrm>
              <a:off x="2738627" y="611123"/>
              <a:ext cx="3729990" cy="677417"/>
            </a:xfrm>
            <a:prstGeom prst="rect">
              <a:avLst/>
            </a:prstGeom>
          </p:spPr>
        </p:pic>
      </p:grpSp>
      <p:sp>
        <p:nvSpPr>
          <p:cNvPr id="9" name="object 9"/>
          <p:cNvSpPr txBox="1"/>
          <p:nvPr/>
        </p:nvSpPr>
        <p:spPr>
          <a:xfrm>
            <a:off x="2917063" y="678560"/>
            <a:ext cx="5963285" cy="1170305"/>
          </a:xfrm>
          <a:prstGeom prst="rect">
            <a:avLst/>
          </a:prstGeom>
        </p:spPr>
        <p:txBody>
          <a:bodyPr vert="horz" wrap="square" lIns="0" tIns="12700" rIns="0" bIns="0" rtlCol="0">
            <a:spAutoFit/>
          </a:bodyPr>
          <a:lstStyle/>
          <a:p>
            <a:pPr marL="12700">
              <a:lnSpc>
                <a:spcPct val="100000"/>
              </a:lnSpc>
              <a:spcBef>
                <a:spcPts val="100"/>
              </a:spcBef>
            </a:pPr>
            <a:r>
              <a:rPr sz="2400" b="1" spc="-45" dirty="0">
                <a:solidFill>
                  <a:srgbClr val="FFEEBC"/>
                </a:solidFill>
                <a:latin typeface="Calibri"/>
                <a:cs typeface="Calibri"/>
              </a:rPr>
              <a:t>RESULTADOS</a:t>
            </a:r>
            <a:r>
              <a:rPr sz="2400" b="1" spc="-50" dirty="0">
                <a:solidFill>
                  <a:srgbClr val="FFEEBC"/>
                </a:solidFill>
                <a:latin typeface="Calibri"/>
                <a:cs typeface="Calibri"/>
              </a:rPr>
              <a:t> </a:t>
            </a:r>
            <a:r>
              <a:rPr sz="2400" b="1" dirty="0">
                <a:solidFill>
                  <a:srgbClr val="FFEEBC"/>
                </a:solidFill>
                <a:latin typeface="Calibri"/>
                <a:cs typeface="Calibri"/>
              </a:rPr>
              <a:t>Y</a:t>
            </a:r>
            <a:r>
              <a:rPr sz="2400" b="1" spc="-15" dirty="0">
                <a:solidFill>
                  <a:srgbClr val="FFEEBC"/>
                </a:solidFill>
                <a:latin typeface="Calibri"/>
                <a:cs typeface="Calibri"/>
              </a:rPr>
              <a:t> </a:t>
            </a:r>
            <a:r>
              <a:rPr sz="2400" b="1" spc="-10" dirty="0">
                <a:solidFill>
                  <a:srgbClr val="FFEEBC"/>
                </a:solidFill>
                <a:latin typeface="Calibri"/>
                <a:cs typeface="Calibri"/>
              </a:rPr>
              <a:t>DISCUSIÓN</a:t>
            </a:r>
            <a:endParaRPr sz="2400" dirty="0">
              <a:latin typeface="Calibri"/>
              <a:cs typeface="Calibri"/>
            </a:endParaRPr>
          </a:p>
          <a:p>
            <a:pPr>
              <a:lnSpc>
                <a:spcPct val="100000"/>
              </a:lnSpc>
              <a:spcBef>
                <a:spcPts val="80"/>
              </a:spcBef>
            </a:pPr>
            <a:endParaRPr sz="2400" dirty="0">
              <a:latin typeface="Calibri"/>
              <a:cs typeface="Calibri"/>
            </a:endParaRPr>
          </a:p>
          <a:p>
            <a:pPr marL="90170">
              <a:lnSpc>
                <a:spcPct val="100000"/>
              </a:lnSpc>
            </a:pPr>
            <a:r>
              <a:rPr lang="es-EC" sz="2600" b="1" dirty="0">
                <a:solidFill>
                  <a:srgbClr val="974707"/>
                </a:solidFill>
                <a:latin typeface="Calibri"/>
                <a:cs typeface="Calibri"/>
              </a:rPr>
              <a:t>Entrevista en profundidad</a:t>
            </a:r>
            <a:endParaRPr sz="2600" dirty="0">
              <a:latin typeface="Calibri"/>
              <a:cs typeface="Calibri"/>
            </a:endParaRPr>
          </a:p>
        </p:txBody>
      </p:sp>
      <p:pic>
        <p:nvPicPr>
          <p:cNvPr id="10" name="object 10"/>
          <p:cNvPicPr/>
          <p:nvPr/>
        </p:nvPicPr>
        <p:blipFill>
          <a:blip r:embed="rId4" cstate="print"/>
          <a:stretch>
            <a:fillRect/>
          </a:stretch>
        </p:blipFill>
        <p:spPr>
          <a:xfrm>
            <a:off x="6111240" y="6095"/>
            <a:ext cx="2814066" cy="787145"/>
          </a:xfrm>
          <a:prstGeom prst="rect">
            <a:avLst/>
          </a:prstGeom>
        </p:spPr>
      </p:pic>
      <p:sp>
        <p:nvSpPr>
          <p:cNvPr id="11" name="object 11"/>
          <p:cNvSpPr txBox="1">
            <a:spLocks noGrp="1"/>
          </p:cNvSpPr>
          <p:nvPr>
            <p:ph type="title"/>
          </p:nvPr>
        </p:nvSpPr>
        <p:spPr>
          <a:prstGeom prst="rect">
            <a:avLst/>
          </a:prstGeom>
        </p:spPr>
        <p:txBody>
          <a:bodyPr vert="horz" wrap="square" lIns="0" tIns="12065" rIns="0" bIns="0" rtlCol="0">
            <a:spAutoFit/>
          </a:bodyPr>
          <a:lstStyle/>
          <a:p>
            <a:pPr marL="212725">
              <a:lnSpc>
                <a:spcPct val="100000"/>
              </a:lnSpc>
              <a:spcBef>
                <a:spcPts val="95"/>
              </a:spcBef>
            </a:pPr>
            <a:r>
              <a:rPr dirty="0"/>
              <a:t>CAPÍTULO</a:t>
            </a:r>
            <a:r>
              <a:rPr spc="-140" dirty="0"/>
              <a:t> </a:t>
            </a:r>
            <a:r>
              <a:rPr spc="-25" dirty="0"/>
              <a:t>IV</a:t>
            </a:r>
          </a:p>
        </p:txBody>
      </p:sp>
      <p:sp>
        <p:nvSpPr>
          <p:cNvPr id="13" name="object 21">
            <a:extLst>
              <a:ext uri="{FF2B5EF4-FFF2-40B4-BE49-F238E27FC236}">
                <a16:creationId xmlns:a16="http://schemas.microsoft.com/office/drawing/2014/main" id="{7D63A686-8E4B-4CE6-8D51-C308970A08C6}"/>
              </a:ext>
            </a:extLst>
          </p:cNvPr>
          <p:cNvSpPr txBox="1"/>
          <p:nvPr/>
        </p:nvSpPr>
        <p:spPr>
          <a:xfrm>
            <a:off x="1032992" y="1936495"/>
            <a:ext cx="7967878" cy="575157"/>
          </a:xfrm>
          <a:prstGeom prst="rect">
            <a:avLst/>
          </a:prstGeom>
          <a:solidFill>
            <a:schemeClr val="accent4">
              <a:lumMod val="40000"/>
              <a:lumOff val="60000"/>
            </a:schemeClr>
          </a:solidFill>
        </p:spPr>
        <p:txBody>
          <a:bodyPr vert="horz" wrap="square" lIns="0" tIns="8255" rIns="0" bIns="0" rtlCol="0">
            <a:spAutoFit/>
          </a:bodyPr>
          <a:lstStyle/>
          <a:p>
            <a:pPr marL="91440" marR="82550" algn="just">
              <a:spcBef>
                <a:spcPts val="65"/>
              </a:spcBef>
            </a:pPr>
            <a:r>
              <a:rPr lang="es-ES" sz="1200" b="1" i="1" spc="-20" dirty="0">
                <a:latin typeface="Verdana"/>
                <a:cs typeface="Verdana"/>
              </a:rPr>
              <a:t>Pregunta 2:</a:t>
            </a:r>
          </a:p>
          <a:p>
            <a:pPr marL="91440" marR="82550" algn="just">
              <a:spcBef>
                <a:spcPts val="65"/>
              </a:spcBef>
            </a:pPr>
            <a:r>
              <a:rPr lang="es-ES" sz="1200" b="1" i="1" spc="-20" dirty="0">
                <a:latin typeface="Verdana"/>
                <a:cs typeface="Verdana"/>
              </a:rPr>
              <a:t>En su experiencia, ¿Qué papel juega la motivación, la participación y las emociones en la construcción de aprendizajes significativos en el aula?</a:t>
            </a:r>
            <a:endParaRPr lang="es-ES" sz="1200" dirty="0">
              <a:latin typeface="Verdana"/>
              <a:cs typeface="Verdana"/>
            </a:endParaRPr>
          </a:p>
        </p:txBody>
      </p:sp>
      <p:graphicFrame>
        <p:nvGraphicFramePr>
          <p:cNvPr id="15" name="Tabla 14">
            <a:extLst>
              <a:ext uri="{FF2B5EF4-FFF2-40B4-BE49-F238E27FC236}">
                <a16:creationId xmlns:a16="http://schemas.microsoft.com/office/drawing/2014/main" id="{975703ED-CD70-4D9B-8C10-FA96388F72A6}"/>
              </a:ext>
            </a:extLst>
          </p:cNvPr>
          <p:cNvGraphicFramePr>
            <a:graphicFrameLocks noGrp="1"/>
          </p:cNvGraphicFramePr>
          <p:nvPr>
            <p:extLst>
              <p:ext uri="{D42A27DB-BD31-4B8C-83A1-F6EECF244321}">
                <p14:modId xmlns:p14="http://schemas.microsoft.com/office/powerpoint/2010/main" val="3761886045"/>
              </p:ext>
            </p:extLst>
          </p:nvPr>
        </p:nvGraphicFramePr>
        <p:xfrm>
          <a:off x="1968931" y="3081429"/>
          <a:ext cx="6096000" cy="2316480"/>
        </p:xfrm>
        <a:graphic>
          <a:graphicData uri="http://schemas.openxmlformats.org/drawingml/2006/table">
            <a:tbl>
              <a:tblPr firstRow="1" bandRow="1">
                <a:tableStyleId>{1E171933-4619-4E11-9A3F-F7608DF75F80}</a:tableStyleId>
              </a:tblPr>
              <a:tblGrid>
                <a:gridCol w="3048000">
                  <a:extLst>
                    <a:ext uri="{9D8B030D-6E8A-4147-A177-3AD203B41FA5}">
                      <a16:colId xmlns:a16="http://schemas.microsoft.com/office/drawing/2014/main" val="3595878727"/>
                    </a:ext>
                  </a:extLst>
                </a:gridCol>
                <a:gridCol w="3048000">
                  <a:extLst>
                    <a:ext uri="{9D8B030D-6E8A-4147-A177-3AD203B41FA5}">
                      <a16:colId xmlns:a16="http://schemas.microsoft.com/office/drawing/2014/main" val="3375330747"/>
                    </a:ext>
                  </a:extLst>
                </a:gridCol>
              </a:tblGrid>
              <a:tr h="0">
                <a:tc>
                  <a:txBody>
                    <a:bodyPr/>
                    <a:lstStyle/>
                    <a:p>
                      <a:pPr marL="0" marR="0" algn="just">
                        <a:lnSpc>
                          <a:spcPct val="107000"/>
                        </a:lnSpc>
                        <a:spcBef>
                          <a:spcPts val="0"/>
                        </a:spcBef>
                        <a:spcAft>
                          <a:spcPts val="0"/>
                        </a:spcAft>
                      </a:pPr>
                      <a:r>
                        <a:rPr lang="es-EC" sz="1400" dirty="0">
                          <a:effectLst/>
                          <a:latin typeface="Verdana" panose="020B0604030504040204" pitchFamily="34" charset="0"/>
                          <a:ea typeface="Verdana" panose="020B0604030504040204" pitchFamily="34" charset="0"/>
                        </a:rPr>
                        <a:t>Código </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r>
                        <a:rPr lang="es-EC" sz="1400" dirty="0">
                          <a:latin typeface="Verdana" panose="020B0604030504040204" pitchFamily="34" charset="0"/>
                          <a:ea typeface="Verdana" panose="020B0604030504040204" pitchFamily="34" charset="0"/>
                        </a:rPr>
                        <a:t>Respuesta </a:t>
                      </a:r>
                      <a:endParaRPr lang="en-US"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117565419"/>
                  </a:ext>
                </a:extLst>
              </a:tr>
              <a:tr h="300536">
                <a:tc>
                  <a:txBody>
                    <a:bodyPr/>
                    <a:lstStyle/>
                    <a:p>
                      <a:pPr marL="0" marR="0" algn="ctr">
                        <a:lnSpc>
                          <a:spcPct val="107000"/>
                        </a:lnSpc>
                        <a:spcBef>
                          <a:spcPts val="0"/>
                        </a:spcBef>
                        <a:spcAft>
                          <a:spcPts val="0"/>
                        </a:spcAft>
                      </a:pPr>
                      <a:r>
                        <a:rPr lang="es-EC" sz="1400" dirty="0">
                          <a:effectLst/>
                          <a:latin typeface="Verdana" panose="020B0604030504040204" pitchFamily="34" charset="0"/>
                          <a:ea typeface="Verdana" panose="020B0604030504040204" pitchFamily="34" charset="0"/>
                        </a:rPr>
                        <a:t>Motivación, participación y emociones</a:t>
                      </a:r>
                      <a:endParaRPr lang="en-US" sz="1400" dirty="0">
                        <a:effectLst/>
                        <a:latin typeface="Verdana" panose="020B0604030504040204" pitchFamily="34" charset="0"/>
                        <a:ea typeface="Verdana" panose="020B0604030504040204" pitchFamily="34" charset="0"/>
                      </a:endParaRPr>
                    </a:p>
                    <a:p>
                      <a:pPr marL="0" marR="0" algn="ctr">
                        <a:lnSpc>
                          <a:spcPct val="107000"/>
                        </a:lnSpc>
                        <a:spcBef>
                          <a:spcPts val="0"/>
                        </a:spcBef>
                        <a:spcAft>
                          <a:spcPts val="0"/>
                        </a:spcAft>
                      </a:pPr>
                      <a:r>
                        <a:rPr lang="es-EC" sz="1400" b="1" dirty="0">
                          <a:effectLst/>
                          <a:latin typeface="Verdana" panose="020B0604030504040204" pitchFamily="34" charset="0"/>
                          <a:ea typeface="Verdana" panose="020B0604030504040204" pitchFamily="34" charset="0"/>
                        </a:rPr>
                        <a:t>MPE </a:t>
                      </a:r>
                      <a:endParaRPr lang="en-US" sz="1400" b="1"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tc>
                <a:tc>
                  <a:txBody>
                    <a:bodyPr/>
                    <a:lstStyle/>
                    <a:p>
                      <a:r>
                        <a:rPr lang="es-EC" sz="1400" dirty="0">
                          <a:effectLst/>
                          <a:latin typeface="Verdana" panose="020B0604030504040204" pitchFamily="34" charset="0"/>
                          <a:ea typeface="Verdana" panose="020B0604030504040204" pitchFamily="34" charset="0"/>
                        </a:rPr>
                        <a:t>… son muy fundamentales en la construcción de aprendizajes significativos, ya que cuando los estudiantes están motivados participan activamente y experimentan nuevas y antiguas emociones ya sean estas positivas o a su vez negativas …</a:t>
                      </a:r>
                      <a:endParaRPr lang="en-US"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01038002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0" y="0"/>
            <a:ext cx="806195" cy="6857996"/>
          </a:xfrm>
          <a:prstGeom prst="rect">
            <a:avLst/>
          </a:prstGeom>
        </p:spPr>
      </p:pic>
      <p:grpSp>
        <p:nvGrpSpPr>
          <p:cNvPr id="5" name="object 5"/>
          <p:cNvGrpSpPr/>
          <p:nvPr/>
        </p:nvGrpSpPr>
        <p:grpSpPr>
          <a:xfrm>
            <a:off x="2177795" y="545591"/>
            <a:ext cx="4788535" cy="742950"/>
            <a:chOff x="2177795" y="545591"/>
            <a:chExt cx="4788535" cy="742950"/>
          </a:xfrm>
        </p:grpSpPr>
        <p:sp>
          <p:nvSpPr>
            <p:cNvPr id="6" name="object 6"/>
            <p:cNvSpPr/>
            <p:nvPr/>
          </p:nvSpPr>
          <p:spPr>
            <a:xfrm>
              <a:off x="2177795" y="589025"/>
              <a:ext cx="4788535" cy="651510"/>
            </a:xfrm>
            <a:custGeom>
              <a:avLst/>
              <a:gdLst/>
              <a:ahLst/>
              <a:cxnLst/>
              <a:rect l="l" t="t" r="r" b="b"/>
              <a:pathLst>
                <a:path w="4788534" h="651510">
                  <a:moveTo>
                    <a:pt x="4788408" y="0"/>
                  </a:moveTo>
                  <a:lnTo>
                    <a:pt x="4784996" y="16912"/>
                  </a:lnTo>
                  <a:lnTo>
                    <a:pt x="4775692" y="30718"/>
                  </a:lnTo>
                  <a:lnTo>
                    <a:pt x="4761886" y="40022"/>
                  </a:lnTo>
                  <a:lnTo>
                    <a:pt x="4744974" y="43434"/>
                  </a:lnTo>
                  <a:lnTo>
                    <a:pt x="43434" y="43434"/>
                  </a:lnTo>
                  <a:lnTo>
                    <a:pt x="26521" y="46845"/>
                  </a:lnTo>
                  <a:lnTo>
                    <a:pt x="12715" y="56149"/>
                  </a:lnTo>
                  <a:lnTo>
                    <a:pt x="3411" y="69955"/>
                  </a:lnTo>
                  <a:lnTo>
                    <a:pt x="0" y="86868"/>
                  </a:lnTo>
                  <a:lnTo>
                    <a:pt x="0" y="608076"/>
                  </a:lnTo>
                  <a:lnTo>
                    <a:pt x="3411" y="624988"/>
                  </a:lnTo>
                  <a:lnTo>
                    <a:pt x="12715" y="638794"/>
                  </a:lnTo>
                  <a:lnTo>
                    <a:pt x="26521" y="648098"/>
                  </a:lnTo>
                  <a:lnTo>
                    <a:pt x="43434" y="651510"/>
                  </a:lnTo>
                  <a:lnTo>
                    <a:pt x="60346" y="648098"/>
                  </a:lnTo>
                  <a:lnTo>
                    <a:pt x="74152" y="638794"/>
                  </a:lnTo>
                  <a:lnTo>
                    <a:pt x="83456" y="624988"/>
                  </a:lnTo>
                  <a:lnTo>
                    <a:pt x="86868" y="608076"/>
                  </a:lnTo>
                  <a:lnTo>
                    <a:pt x="86868" y="564641"/>
                  </a:lnTo>
                  <a:lnTo>
                    <a:pt x="4744974" y="564641"/>
                  </a:lnTo>
                  <a:lnTo>
                    <a:pt x="4761886" y="561230"/>
                  </a:lnTo>
                  <a:lnTo>
                    <a:pt x="4775692" y="551926"/>
                  </a:lnTo>
                  <a:lnTo>
                    <a:pt x="4784996" y="538120"/>
                  </a:lnTo>
                  <a:lnTo>
                    <a:pt x="4788408" y="521208"/>
                  </a:lnTo>
                  <a:lnTo>
                    <a:pt x="4788408" y="130301"/>
                  </a:lnTo>
                  <a:lnTo>
                    <a:pt x="43434" y="130301"/>
                  </a:lnTo>
                  <a:lnTo>
                    <a:pt x="43434" y="86868"/>
                  </a:lnTo>
                  <a:lnTo>
                    <a:pt x="45148" y="78438"/>
                  </a:lnTo>
                  <a:lnTo>
                    <a:pt x="49815" y="71532"/>
                  </a:lnTo>
                  <a:lnTo>
                    <a:pt x="56721" y="66865"/>
                  </a:lnTo>
                  <a:lnTo>
                    <a:pt x="65151" y="65150"/>
                  </a:lnTo>
                  <a:lnTo>
                    <a:pt x="4788408" y="65150"/>
                  </a:lnTo>
                  <a:lnTo>
                    <a:pt x="4788408" y="0"/>
                  </a:lnTo>
                  <a:close/>
                </a:path>
                <a:path w="4788534" h="651510">
                  <a:moveTo>
                    <a:pt x="4788408" y="65150"/>
                  </a:moveTo>
                  <a:lnTo>
                    <a:pt x="65151" y="65150"/>
                  </a:lnTo>
                  <a:lnTo>
                    <a:pt x="73580" y="66865"/>
                  </a:lnTo>
                  <a:lnTo>
                    <a:pt x="80486" y="71532"/>
                  </a:lnTo>
                  <a:lnTo>
                    <a:pt x="85153" y="78438"/>
                  </a:lnTo>
                  <a:lnTo>
                    <a:pt x="86868" y="86868"/>
                  </a:lnTo>
                  <a:lnTo>
                    <a:pt x="83456" y="103780"/>
                  </a:lnTo>
                  <a:lnTo>
                    <a:pt x="74152" y="117586"/>
                  </a:lnTo>
                  <a:lnTo>
                    <a:pt x="60346" y="126890"/>
                  </a:lnTo>
                  <a:lnTo>
                    <a:pt x="43434" y="130301"/>
                  </a:lnTo>
                  <a:lnTo>
                    <a:pt x="4788408" y="130301"/>
                  </a:lnTo>
                  <a:lnTo>
                    <a:pt x="4788408" y="65150"/>
                  </a:lnTo>
                  <a:close/>
                </a:path>
                <a:path w="4788534" h="651510">
                  <a:moveTo>
                    <a:pt x="4701539" y="0"/>
                  </a:moveTo>
                  <a:lnTo>
                    <a:pt x="4701539" y="43434"/>
                  </a:lnTo>
                  <a:lnTo>
                    <a:pt x="4744974" y="43434"/>
                  </a:lnTo>
                  <a:lnTo>
                    <a:pt x="4744974" y="21716"/>
                  </a:lnTo>
                  <a:lnTo>
                    <a:pt x="4723257" y="21716"/>
                  </a:lnTo>
                  <a:lnTo>
                    <a:pt x="4714827" y="20002"/>
                  </a:lnTo>
                  <a:lnTo>
                    <a:pt x="4707921" y="15335"/>
                  </a:lnTo>
                  <a:lnTo>
                    <a:pt x="4703254" y="8429"/>
                  </a:lnTo>
                  <a:lnTo>
                    <a:pt x="4701539" y="0"/>
                  </a:lnTo>
                  <a:close/>
                </a:path>
                <a:path w="4788534" h="651510">
                  <a:moveTo>
                    <a:pt x="4744974" y="0"/>
                  </a:moveTo>
                  <a:lnTo>
                    <a:pt x="4743259" y="8429"/>
                  </a:lnTo>
                  <a:lnTo>
                    <a:pt x="4738592" y="15335"/>
                  </a:lnTo>
                  <a:lnTo>
                    <a:pt x="4731686" y="20002"/>
                  </a:lnTo>
                  <a:lnTo>
                    <a:pt x="4723257" y="21716"/>
                  </a:lnTo>
                  <a:lnTo>
                    <a:pt x="4744974" y="21716"/>
                  </a:lnTo>
                  <a:lnTo>
                    <a:pt x="4744974" y="0"/>
                  </a:lnTo>
                  <a:close/>
                </a:path>
              </a:pathLst>
            </a:custGeom>
            <a:solidFill>
              <a:srgbClr val="CC3300"/>
            </a:solidFill>
          </p:spPr>
          <p:txBody>
            <a:bodyPr wrap="square" lIns="0" tIns="0" rIns="0" bIns="0" rtlCol="0"/>
            <a:lstStyle/>
            <a:p>
              <a:endParaRPr/>
            </a:p>
          </p:txBody>
        </p:sp>
        <p:sp>
          <p:nvSpPr>
            <p:cNvPr id="7" name="object 7"/>
            <p:cNvSpPr/>
            <p:nvPr/>
          </p:nvSpPr>
          <p:spPr>
            <a:xfrm>
              <a:off x="2221229" y="545591"/>
              <a:ext cx="4745355" cy="173990"/>
            </a:xfrm>
            <a:custGeom>
              <a:avLst/>
              <a:gdLst/>
              <a:ahLst/>
              <a:cxnLst/>
              <a:rect l="l" t="t" r="r" b="b"/>
              <a:pathLst>
                <a:path w="4745355" h="173990">
                  <a:moveTo>
                    <a:pt x="21717" y="108585"/>
                  </a:moveTo>
                  <a:lnTo>
                    <a:pt x="13287" y="110299"/>
                  </a:lnTo>
                  <a:lnTo>
                    <a:pt x="6381" y="114966"/>
                  </a:lnTo>
                  <a:lnTo>
                    <a:pt x="1714" y="121872"/>
                  </a:lnTo>
                  <a:lnTo>
                    <a:pt x="0" y="130302"/>
                  </a:lnTo>
                  <a:lnTo>
                    <a:pt x="0" y="173736"/>
                  </a:lnTo>
                  <a:lnTo>
                    <a:pt x="16912" y="170324"/>
                  </a:lnTo>
                  <a:lnTo>
                    <a:pt x="30718" y="161020"/>
                  </a:lnTo>
                  <a:lnTo>
                    <a:pt x="40022" y="147214"/>
                  </a:lnTo>
                  <a:lnTo>
                    <a:pt x="43433" y="130302"/>
                  </a:lnTo>
                  <a:lnTo>
                    <a:pt x="41719" y="121872"/>
                  </a:lnTo>
                  <a:lnTo>
                    <a:pt x="37052" y="114966"/>
                  </a:lnTo>
                  <a:lnTo>
                    <a:pt x="30146" y="110299"/>
                  </a:lnTo>
                  <a:lnTo>
                    <a:pt x="21717" y="108585"/>
                  </a:lnTo>
                  <a:close/>
                </a:path>
                <a:path w="4745355" h="173990">
                  <a:moveTo>
                    <a:pt x="4744974" y="43434"/>
                  </a:moveTo>
                  <a:lnTo>
                    <a:pt x="4701540" y="43434"/>
                  </a:lnTo>
                  <a:lnTo>
                    <a:pt x="4701540" y="86868"/>
                  </a:lnTo>
                  <a:lnTo>
                    <a:pt x="4718452" y="83456"/>
                  </a:lnTo>
                  <a:lnTo>
                    <a:pt x="4732258" y="74152"/>
                  </a:lnTo>
                  <a:lnTo>
                    <a:pt x="4741562" y="60346"/>
                  </a:lnTo>
                  <a:lnTo>
                    <a:pt x="4744974" y="43434"/>
                  </a:lnTo>
                  <a:close/>
                </a:path>
                <a:path w="4745355" h="173990">
                  <a:moveTo>
                    <a:pt x="4701540" y="0"/>
                  </a:moveTo>
                  <a:lnTo>
                    <a:pt x="4684627" y="3411"/>
                  </a:lnTo>
                  <a:lnTo>
                    <a:pt x="4670821" y="12715"/>
                  </a:lnTo>
                  <a:lnTo>
                    <a:pt x="4661517" y="26521"/>
                  </a:lnTo>
                  <a:lnTo>
                    <a:pt x="4658106" y="43434"/>
                  </a:lnTo>
                  <a:lnTo>
                    <a:pt x="4659820" y="51863"/>
                  </a:lnTo>
                  <a:lnTo>
                    <a:pt x="4664487" y="58769"/>
                  </a:lnTo>
                  <a:lnTo>
                    <a:pt x="4671393" y="63436"/>
                  </a:lnTo>
                  <a:lnTo>
                    <a:pt x="4679823" y="65150"/>
                  </a:lnTo>
                  <a:lnTo>
                    <a:pt x="4688252" y="63436"/>
                  </a:lnTo>
                  <a:lnTo>
                    <a:pt x="4695158" y="58769"/>
                  </a:lnTo>
                  <a:lnTo>
                    <a:pt x="4699825" y="51863"/>
                  </a:lnTo>
                  <a:lnTo>
                    <a:pt x="4701540" y="43434"/>
                  </a:lnTo>
                  <a:lnTo>
                    <a:pt x="4744974" y="43434"/>
                  </a:lnTo>
                  <a:lnTo>
                    <a:pt x="4741562" y="26521"/>
                  </a:lnTo>
                  <a:lnTo>
                    <a:pt x="4732258" y="12715"/>
                  </a:lnTo>
                  <a:lnTo>
                    <a:pt x="4718452" y="3411"/>
                  </a:lnTo>
                  <a:lnTo>
                    <a:pt x="4701540" y="0"/>
                  </a:lnTo>
                  <a:close/>
                </a:path>
              </a:pathLst>
            </a:custGeom>
            <a:solidFill>
              <a:srgbClr val="A32900"/>
            </a:solidFill>
          </p:spPr>
          <p:txBody>
            <a:bodyPr wrap="square" lIns="0" tIns="0" rIns="0" bIns="0" rtlCol="0"/>
            <a:lstStyle/>
            <a:p>
              <a:endParaRPr/>
            </a:p>
          </p:txBody>
        </p:sp>
        <p:pic>
          <p:nvPicPr>
            <p:cNvPr id="8" name="object 8"/>
            <p:cNvPicPr/>
            <p:nvPr/>
          </p:nvPicPr>
          <p:blipFill>
            <a:blip r:embed="rId3" cstate="print"/>
            <a:stretch>
              <a:fillRect/>
            </a:stretch>
          </p:blipFill>
          <p:spPr>
            <a:xfrm>
              <a:off x="2738627" y="611123"/>
              <a:ext cx="3729990" cy="677417"/>
            </a:xfrm>
            <a:prstGeom prst="rect">
              <a:avLst/>
            </a:prstGeom>
          </p:spPr>
        </p:pic>
      </p:grpSp>
      <p:sp>
        <p:nvSpPr>
          <p:cNvPr id="9" name="object 9"/>
          <p:cNvSpPr txBox="1"/>
          <p:nvPr/>
        </p:nvSpPr>
        <p:spPr>
          <a:xfrm>
            <a:off x="2917063" y="678560"/>
            <a:ext cx="5963285" cy="1170305"/>
          </a:xfrm>
          <a:prstGeom prst="rect">
            <a:avLst/>
          </a:prstGeom>
        </p:spPr>
        <p:txBody>
          <a:bodyPr vert="horz" wrap="square" lIns="0" tIns="12700" rIns="0" bIns="0" rtlCol="0">
            <a:spAutoFit/>
          </a:bodyPr>
          <a:lstStyle/>
          <a:p>
            <a:pPr marL="12700">
              <a:lnSpc>
                <a:spcPct val="100000"/>
              </a:lnSpc>
              <a:spcBef>
                <a:spcPts val="100"/>
              </a:spcBef>
            </a:pPr>
            <a:r>
              <a:rPr sz="2400" b="1" spc="-45" dirty="0">
                <a:solidFill>
                  <a:srgbClr val="FFEEBC"/>
                </a:solidFill>
                <a:latin typeface="Calibri"/>
                <a:cs typeface="Calibri"/>
              </a:rPr>
              <a:t>RESULTADOS</a:t>
            </a:r>
            <a:r>
              <a:rPr sz="2400" b="1" spc="-50" dirty="0">
                <a:solidFill>
                  <a:srgbClr val="FFEEBC"/>
                </a:solidFill>
                <a:latin typeface="Calibri"/>
                <a:cs typeface="Calibri"/>
              </a:rPr>
              <a:t> </a:t>
            </a:r>
            <a:r>
              <a:rPr sz="2400" b="1" dirty="0">
                <a:solidFill>
                  <a:srgbClr val="FFEEBC"/>
                </a:solidFill>
                <a:latin typeface="Calibri"/>
                <a:cs typeface="Calibri"/>
              </a:rPr>
              <a:t>Y</a:t>
            </a:r>
            <a:r>
              <a:rPr sz="2400" b="1" spc="-15" dirty="0">
                <a:solidFill>
                  <a:srgbClr val="FFEEBC"/>
                </a:solidFill>
                <a:latin typeface="Calibri"/>
                <a:cs typeface="Calibri"/>
              </a:rPr>
              <a:t> </a:t>
            </a:r>
            <a:r>
              <a:rPr sz="2400" b="1" spc="-10" dirty="0">
                <a:solidFill>
                  <a:srgbClr val="FFEEBC"/>
                </a:solidFill>
                <a:latin typeface="Calibri"/>
                <a:cs typeface="Calibri"/>
              </a:rPr>
              <a:t>DISCUSIÓN</a:t>
            </a:r>
            <a:endParaRPr sz="2400" dirty="0">
              <a:latin typeface="Calibri"/>
              <a:cs typeface="Calibri"/>
            </a:endParaRPr>
          </a:p>
          <a:p>
            <a:pPr>
              <a:lnSpc>
                <a:spcPct val="100000"/>
              </a:lnSpc>
              <a:spcBef>
                <a:spcPts val="80"/>
              </a:spcBef>
            </a:pPr>
            <a:endParaRPr sz="2400" dirty="0">
              <a:latin typeface="Calibri"/>
              <a:cs typeface="Calibri"/>
            </a:endParaRPr>
          </a:p>
          <a:p>
            <a:pPr marL="90170">
              <a:lnSpc>
                <a:spcPct val="100000"/>
              </a:lnSpc>
            </a:pPr>
            <a:r>
              <a:rPr lang="es-EC" sz="2600" b="1" dirty="0">
                <a:solidFill>
                  <a:srgbClr val="974707"/>
                </a:solidFill>
                <a:latin typeface="Calibri"/>
                <a:cs typeface="Calibri"/>
              </a:rPr>
              <a:t>Entrevista en profundidad</a:t>
            </a:r>
            <a:endParaRPr sz="2600" dirty="0">
              <a:latin typeface="Calibri"/>
              <a:cs typeface="Calibri"/>
            </a:endParaRPr>
          </a:p>
        </p:txBody>
      </p:sp>
      <p:pic>
        <p:nvPicPr>
          <p:cNvPr id="10" name="object 10"/>
          <p:cNvPicPr/>
          <p:nvPr/>
        </p:nvPicPr>
        <p:blipFill>
          <a:blip r:embed="rId4" cstate="print"/>
          <a:stretch>
            <a:fillRect/>
          </a:stretch>
        </p:blipFill>
        <p:spPr>
          <a:xfrm>
            <a:off x="6111240" y="6095"/>
            <a:ext cx="2814066" cy="787145"/>
          </a:xfrm>
          <a:prstGeom prst="rect">
            <a:avLst/>
          </a:prstGeom>
        </p:spPr>
      </p:pic>
      <p:sp>
        <p:nvSpPr>
          <p:cNvPr id="11" name="object 11"/>
          <p:cNvSpPr txBox="1">
            <a:spLocks noGrp="1"/>
          </p:cNvSpPr>
          <p:nvPr>
            <p:ph type="title"/>
          </p:nvPr>
        </p:nvSpPr>
        <p:spPr>
          <a:prstGeom prst="rect">
            <a:avLst/>
          </a:prstGeom>
        </p:spPr>
        <p:txBody>
          <a:bodyPr vert="horz" wrap="square" lIns="0" tIns="12065" rIns="0" bIns="0" rtlCol="0">
            <a:spAutoFit/>
          </a:bodyPr>
          <a:lstStyle/>
          <a:p>
            <a:pPr marL="212725">
              <a:lnSpc>
                <a:spcPct val="100000"/>
              </a:lnSpc>
              <a:spcBef>
                <a:spcPts val="95"/>
              </a:spcBef>
            </a:pPr>
            <a:r>
              <a:rPr dirty="0"/>
              <a:t>CAPÍTULO</a:t>
            </a:r>
            <a:r>
              <a:rPr spc="-140" dirty="0"/>
              <a:t> </a:t>
            </a:r>
            <a:r>
              <a:rPr spc="-25" dirty="0"/>
              <a:t>IV</a:t>
            </a:r>
          </a:p>
        </p:txBody>
      </p:sp>
      <p:sp>
        <p:nvSpPr>
          <p:cNvPr id="13" name="object 21">
            <a:extLst>
              <a:ext uri="{FF2B5EF4-FFF2-40B4-BE49-F238E27FC236}">
                <a16:creationId xmlns:a16="http://schemas.microsoft.com/office/drawing/2014/main" id="{7D63A686-8E4B-4CE6-8D51-C308970A08C6}"/>
              </a:ext>
            </a:extLst>
          </p:cNvPr>
          <p:cNvSpPr txBox="1"/>
          <p:nvPr/>
        </p:nvSpPr>
        <p:spPr>
          <a:xfrm>
            <a:off x="1032992" y="1936495"/>
            <a:ext cx="7967878" cy="377667"/>
          </a:xfrm>
          <a:prstGeom prst="rect">
            <a:avLst/>
          </a:prstGeom>
          <a:solidFill>
            <a:schemeClr val="accent4">
              <a:lumMod val="40000"/>
              <a:lumOff val="60000"/>
            </a:schemeClr>
          </a:solidFill>
        </p:spPr>
        <p:txBody>
          <a:bodyPr vert="horz" wrap="square" lIns="0" tIns="8255" rIns="0" bIns="0" rtlCol="0">
            <a:spAutoFit/>
          </a:bodyPr>
          <a:lstStyle/>
          <a:p>
            <a:pPr marL="91440" marR="82550" algn="just">
              <a:spcBef>
                <a:spcPts val="65"/>
              </a:spcBef>
            </a:pPr>
            <a:r>
              <a:rPr lang="es-ES" sz="1200" b="1" i="1" spc="-20" dirty="0">
                <a:latin typeface="Verdana"/>
                <a:cs typeface="Verdana"/>
              </a:rPr>
              <a:t>Pregunta 6: ¿Estaría dispuesta a emplear nuevos recursos como la gamificación, considerando que podrían aumentar la motivación de sus estudiantes? </a:t>
            </a:r>
          </a:p>
        </p:txBody>
      </p:sp>
      <p:graphicFrame>
        <p:nvGraphicFramePr>
          <p:cNvPr id="15" name="Tabla 14">
            <a:extLst>
              <a:ext uri="{FF2B5EF4-FFF2-40B4-BE49-F238E27FC236}">
                <a16:creationId xmlns:a16="http://schemas.microsoft.com/office/drawing/2014/main" id="{975703ED-CD70-4D9B-8C10-FA96388F72A6}"/>
              </a:ext>
            </a:extLst>
          </p:cNvPr>
          <p:cNvGraphicFramePr>
            <a:graphicFrameLocks noGrp="1"/>
          </p:cNvGraphicFramePr>
          <p:nvPr>
            <p:extLst>
              <p:ext uri="{D42A27DB-BD31-4B8C-83A1-F6EECF244321}">
                <p14:modId xmlns:p14="http://schemas.microsoft.com/office/powerpoint/2010/main" val="3268299491"/>
              </p:ext>
            </p:extLst>
          </p:nvPr>
        </p:nvGraphicFramePr>
        <p:xfrm>
          <a:off x="1968931" y="3081429"/>
          <a:ext cx="6096000" cy="2956560"/>
        </p:xfrm>
        <a:graphic>
          <a:graphicData uri="http://schemas.openxmlformats.org/drawingml/2006/table">
            <a:tbl>
              <a:tblPr firstRow="1" bandRow="1">
                <a:tableStyleId>{1E171933-4619-4E11-9A3F-F7608DF75F80}</a:tableStyleId>
              </a:tblPr>
              <a:tblGrid>
                <a:gridCol w="3048000">
                  <a:extLst>
                    <a:ext uri="{9D8B030D-6E8A-4147-A177-3AD203B41FA5}">
                      <a16:colId xmlns:a16="http://schemas.microsoft.com/office/drawing/2014/main" val="3595878727"/>
                    </a:ext>
                  </a:extLst>
                </a:gridCol>
                <a:gridCol w="3048000">
                  <a:extLst>
                    <a:ext uri="{9D8B030D-6E8A-4147-A177-3AD203B41FA5}">
                      <a16:colId xmlns:a16="http://schemas.microsoft.com/office/drawing/2014/main" val="3375330747"/>
                    </a:ext>
                  </a:extLst>
                </a:gridCol>
              </a:tblGrid>
              <a:tr h="0">
                <a:tc>
                  <a:txBody>
                    <a:bodyPr/>
                    <a:lstStyle/>
                    <a:p>
                      <a:pPr marL="0" marR="0" algn="just">
                        <a:lnSpc>
                          <a:spcPct val="107000"/>
                        </a:lnSpc>
                        <a:spcBef>
                          <a:spcPts val="0"/>
                        </a:spcBef>
                        <a:spcAft>
                          <a:spcPts val="0"/>
                        </a:spcAft>
                      </a:pPr>
                      <a:r>
                        <a:rPr lang="es-EC" sz="1400" dirty="0">
                          <a:effectLst/>
                          <a:latin typeface="Verdana" panose="020B0604030504040204" pitchFamily="34" charset="0"/>
                          <a:ea typeface="Verdana" panose="020B0604030504040204" pitchFamily="34" charset="0"/>
                        </a:rPr>
                        <a:t>Código </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a:txBody>
                    <a:bodyPr/>
                    <a:lstStyle/>
                    <a:p>
                      <a:r>
                        <a:rPr lang="es-EC" sz="1400" dirty="0">
                          <a:latin typeface="Verdana" panose="020B0604030504040204" pitchFamily="34" charset="0"/>
                          <a:ea typeface="Verdana" panose="020B0604030504040204" pitchFamily="34" charset="0"/>
                        </a:rPr>
                        <a:t>Respuesta </a:t>
                      </a:r>
                      <a:endParaRPr lang="en-US"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117565419"/>
                  </a:ext>
                </a:extLst>
              </a:tr>
              <a:tr h="300536">
                <a:tc>
                  <a:txBody>
                    <a:bodyPr/>
                    <a:lstStyle/>
                    <a:p>
                      <a:pPr marL="0" marR="0" algn="ctr">
                        <a:lnSpc>
                          <a:spcPct val="107000"/>
                        </a:lnSpc>
                        <a:spcBef>
                          <a:spcPts val="0"/>
                        </a:spcBef>
                        <a:spcAft>
                          <a:spcPts val="0"/>
                        </a:spcAft>
                      </a:pPr>
                      <a:r>
                        <a:rPr lang="es-EC" sz="1400" dirty="0">
                          <a:effectLst/>
                          <a:latin typeface="Verdana" panose="020B0604030504040204" pitchFamily="34" charset="0"/>
                          <a:ea typeface="Verdana" panose="020B0604030504040204" pitchFamily="34" charset="0"/>
                        </a:rPr>
                        <a:t>Disposición para emplear la gamificación </a:t>
                      </a:r>
                    </a:p>
                    <a:p>
                      <a:pPr marL="0" marR="0" algn="ctr">
                        <a:lnSpc>
                          <a:spcPct val="107000"/>
                        </a:lnSpc>
                        <a:spcBef>
                          <a:spcPts val="0"/>
                        </a:spcBef>
                        <a:spcAft>
                          <a:spcPts val="0"/>
                        </a:spcAft>
                      </a:pPr>
                      <a:r>
                        <a:rPr lang="es-EC" sz="1400" b="1" dirty="0">
                          <a:effectLst/>
                          <a:latin typeface="Verdana" panose="020B0604030504040204" pitchFamily="34" charset="0"/>
                          <a:ea typeface="Verdana" panose="020B0604030504040204" pitchFamily="34" charset="0"/>
                        </a:rPr>
                        <a:t>DEG</a:t>
                      </a:r>
                    </a:p>
                  </a:txBody>
                  <a:tcPr marL="68580" marR="68580" marT="0" marB="0" anchor="ctr"/>
                </a:tc>
                <a:tc>
                  <a:txBody>
                    <a:bodyPr/>
                    <a:lstStyle/>
                    <a:p>
                      <a:r>
                        <a:rPr lang="es-ES" sz="1400" dirty="0">
                          <a:effectLst/>
                          <a:latin typeface="Verdana" panose="020B0604030504040204" pitchFamily="34" charset="0"/>
                          <a:ea typeface="Verdana" panose="020B0604030504040204" pitchFamily="34" charset="0"/>
                        </a:rPr>
                        <a:t>Claro que sí … dado que es un impacto en el que los estudiantes tienen un compromiso con el aprendizaje y que su deseo de aprender sea elevadísimo, puesto que este es un recurso muy positivo y sí se emplea positivamente ayudaría a que los estudiantes mejoren su relación con las matemáticas o con otra asignatura</a:t>
                      </a:r>
                      <a:r>
                        <a:rPr lang="es-EC" sz="1400" dirty="0">
                          <a:effectLst/>
                          <a:latin typeface="Verdana" panose="020B0604030504040204" pitchFamily="34" charset="0"/>
                          <a:ea typeface="Verdana" panose="020B0604030504040204" pitchFamily="34" charset="0"/>
                        </a:rPr>
                        <a:t>…</a:t>
                      </a:r>
                      <a:endParaRPr lang="en-US"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010380027"/>
                  </a:ext>
                </a:extLst>
              </a:tr>
            </a:tbl>
          </a:graphicData>
        </a:graphic>
      </p:graphicFrame>
    </p:spTree>
    <p:extLst>
      <p:ext uri="{BB962C8B-B14F-4D97-AF65-F5344CB8AC3E}">
        <p14:creationId xmlns:p14="http://schemas.microsoft.com/office/powerpoint/2010/main" val="44811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object 4">
            <a:extLst>
              <a:ext uri="{FF2B5EF4-FFF2-40B4-BE49-F238E27FC236}">
                <a16:creationId xmlns:a16="http://schemas.microsoft.com/office/drawing/2014/main" id="{FCAD5FBB-FC60-480F-9CE6-387540DD2877}"/>
              </a:ext>
            </a:extLst>
          </p:cNvPr>
          <p:cNvPicPr/>
          <p:nvPr/>
        </p:nvPicPr>
        <p:blipFill>
          <a:blip r:embed="rId3" cstate="print"/>
          <a:stretch>
            <a:fillRect/>
          </a:stretch>
        </p:blipFill>
        <p:spPr>
          <a:xfrm>
            <a:off x="1433321" y="4530374"/>
            <a:ext cx="2544317" cy="1114139"/>
          </a:xfrm>
          <a:prstGeom prst="rect">
            <a:avLst/>
          </a:prstGeom>
        </p:spPr>
      </p:pic>
      <p:pic>
        <p:nvPicPr>
          <p:cNvPr id="28" name="object 3">
            <a:extLst>
              <a:ext uri="{FF2B5EF4-FFF2-40B4-BE49-F238E27FC236}">
                <a16:creationId xmlns:a16="http://schemas.microsoft.com/office/drawing/2014/main" id="{255A73F2-F8F3-4548-B80A-FBB48F114A61}"/>
              </a:ext>
            </a:extLst>
          </p:cNvPr>
          <p:cNvPicPr/>
          <p:nvPr/>
        </p:nvPicPr>
        <p:blipFill>
          <a:blip r:embed="rId4" cstate="print"/>
          <a:stretch>
            <a:fillRect/>
          </a:stretch>
        </p:blipFill>
        <p:spPr>
          <a:xfrm>
            <a:off x="1372360" y="2668747"/>
            <a:ext cx="2605278" cy="1114138"/>
          </a:xfrm>
          <a:prstGeom prst="rect">
            <a:avLst/>
          </a:prstGeom>
        </p:spPr>
      </p:pic>
      <p:pic>
        <p:nvPicPr>
          <p:cNvPr id="2" name="object 2"/>
          <p:cNvPicPr/>
          <p:nvPr/>
        </p:nvPicPr>
        <p:blipFill>
          <a:blip r:embed="rId5" cstate="print"/>
          <a:stretch>
            <a:fillRect/>
          </a:stretch>
        </p:blipFill>
        <p:spPr>
          <a:xfrm>
            <a:off x="5550886" y="817813"/>
            <a:ext cx="2606801" cy="1114137"/>
          </a:xfrm>
          <a:prstGeom prst="rect">
            <a:avLst/>
          </a:prstGeom>
        </p:spPr>
      </p:pic>
      <p:pic>
        <p:nvPicPr>
          <p:cNvPr id="3" name="object 3"/>
          <p:cNvPicPr/>
          <p:nvPr/>
        </p:nvPicPr>
        <p:blipFill>
          <a:blip r:embed="rId4" cstate="print"/>
          <a:stretch>
            <a:fillRect/>
          </a:stretch>
        </p:blipFill>
        <p:spPr>
          <a:xfrm>
            <a:off x="5550886" y="2668747"/>
            <a:ext cx="2605278" cy="1114138"/>
          </a:xfrm>
          <a:prstGeom prst="rect">
            <a:avLst/>
          </a:prstGeom>
        </p:spPr>
      </p:pic>
      <p:pic>
        <p:nvPicPr>
          <p:cNvPr id="4" name="object 4"/>
          <p:cNvPicPr/>
          <p:nvPr/>
        </p:nvPicPr>
        <p:blipFill>
          <a:blip r:embed="rId3" cstate="print"/>
          <a:stretch>
            <a:fillRect/>
          </a:stretch>
        </p:blipFill>
        <p:spPr>
          <a:xfrm>
            <a:off x="5550886" y="4628783"/>
            <a:ext cx="2544317" cy="1114139"/>
          </a:xfrm>
          <a:prstGeom prst="rect">
            <a:avLst/>
          </a:prstGeom>
        </p:spPr>
      </p:pic>
      <p:pic>
        <p:nvPicPr>
          <p:cNvPr id="5" name="object 5"/>
          <p:cNvPicPr/>
          <p:nvPr/>
        </p:nvPicPr>
        <p:blipFill>
          <a:blip r:embed="rId6" cstate="print"/>
          <a:stretch>
            <a:fillRect/>
          </a:stretch>
        </p:blipFill>
        <p:spPr>
          <a:xfrm>
            <a:off x="-24467" y="0"/>
            <a:ext cx="806195" cy="6857996"/>
          </a:xfrm>
          <a:prstGeom prst="rect">
            <a:avLst/>
          </a:prstGeom>
        </p:spPr>
      </p:pic>
      <p:sp>
        <p:nvSpPr>
          <p:cNvPr id="19" name="object 19"/>
          <p:cNvSpPr txBox="1"/>
          <p:nvPr/>
        </p:nvSpPr>
        <p:spPr>
          <a:xfrm>
            <a:off x="5669377" y="894382"/>
            <a:ext cx="2368296" cy="1065548"/>
          </a:xfrm>
          <a:prstGeom prst="rect">
            <a:avLst/>
          </a:prstGeom>
        </p:spPr>
        <p:txBody>
          <a:bodyPr vert="horz" wrap="square" lIns="0" tIns="59055" rIns="0" bIns="0" rtlCol="0">
            <a:spAutoFit/>
          </a:bodyPr>
          <a:lstStyle/>
          <a:p>
            <a:pPr marL="12065" marR="5080" indent="-2540" algn="ctr">
              <a:lnSpc>
                <a:spcPct val="85000"/>
              </a:lnSpc>
              <a:spcBef>
                <a:spcPts val="465"/>
              </a:spcBef>
            </a:pPr>
            <a:r>
              <a:rPr lang="es-EC" sz="2400" b="1" spc="-165" dirty="0">
                <a:latin typeface="Century Gothic" panose="020B0502020202020204" pitchFamily="34" charset="0"/>
                <a:ea typeface="Verdana" panose="020B0604030504040204" pitchFamily="34" charset="0"/>
                <a:cs typeface="Verdana"/>
              </a:rPr>
              <a:t>CAPÍTULO IV</a:t>
            </a:r>
          </a:p>
          <a:p>
            <a:pPr marL="12065" marR="5080" indent="-2540" algn="ctr">
              <a:lnSpc>
                <a:spcPct val="85000"/>
              </a:lnSpc>
              <a:spcBef>
                <a:spcPts val="465"/>
              </a:spcBef>
            </a:pPr>
            <a:r>
              <a:rPr lang="es-EC" sz="2400" spc="-165" dirty="0">
                <a:latin typeface="Century Gothic" panose="020B0502020202020204" pitchFamily="34" charset="0"/>
                <a:ea typeface="Verdana" panose="020B0604030504040204" pitchFamily="34" charset="0"/>
                <a:cs typeface="Verdana"/>
              </a:rPr>
              <a:t>Resultados y discusión  </a:t>
            </a:r>
            <a:endParaRPr sz="2400" dirty="0">
              <a:latin typeface="Century Gothic" panose="020B0502020202020204" pitchFamily="34" charset="0"/>
              <a:ea typeface="Verdana" panose="020B0604030504040204" pitchFamily="34" charset="0"/>
              <a:cs typeface="Verdana"/>
            </a:endParaRPr>
          </a:p>
        </p:txBody>
      </p:sp>
      <p:sp>
        <p:nvSpPr>
          <p:cNvPr id="20" name="object 19">
            <a:extLst>
              <a:ext uri="{FF2B5EF4-FFF2-40B4-BE49-F238E27FC236}">
                <a16:creationId xmlns:a16="http://schemas.microsoft.com/office/drawing/2014/main" id="{45A92D89-6275-492F-8383-A3E2424EA6ED}"/>
              </a:ext>
            </a:extLst>
          </p:cNvPr>
          <p:cNvSpPr txBox="1"/>
          <p:nvPr/>
        </p:nvSpPr>
        <p:spPr>
          <a:xfrm>
            <a:off x="5538186" y="2717337"/>
            <a:ext cx="2757816" cy="1065548"/>
          </a:xfrm>
          <a:prstGeom prst="rect">
            <a:avLst/>
          </a:prstGeom>
        </p:spPr>
        <p:txBody>
          <a:bodyPr vert="horz" wrap="square" lIns="0" tIns="59055" rIns="0" bIns="0" rtlCol="0">
            <a:spAutoFit/>
          </a:bodyPr>
          <a:lstStyle/>
          <a:p>
            <a:pPr marL="12065" marR="5080" indent="-2540" algn="ctr">
              <a:lnSpc>
                <a:spcPct val="85000"/>
              </a:lnSpc>
              <a:spcBef>
                <a:spcPts val="465"/>
              </a:spcBef>
            </a:pPr>
            <a:r>
              <a:rPr lang="es-EC" sz="2400" b="1" spc="-165" dirty="0">
                <a:latin typeface="Century Gothic" panose="020B0502020202020204" pitchFamily="34" charset="0"/>
                <a:ea typeface="Verdana" panose="020B0604030504040204" pitchFamily="34" charset="0"/>
                <a:cs typeface="Verdana"/>
              </a:rPr>
              <a:t>CAPÍTULO V</a:t>
            </a:r>
          </a:p>
          <a:p>
            <a:pPr marL="12065" marR="5080" indent="-2540" algn="ctr">
              <a:lnSpc>
                <a:spcPct val="85000"/>
              </a:lnSpc>
              <a:spcBef>
                <a:spcPts val="465"/>
              </a:spcBef>
            </a:pPr>
            <a:r>
              <a:rPr lang="es-EC" sz="2400" spc="-165" dirty="0">
                <a:latin typeface="Century Gothic" panose="020B0502020202020204" pitchFamily="34" charset="0"/>
                <a:ea typeface="Verdana" panose="020B0604030504040204" pitchFamily="34" charset="0"/>
                <a:cs typeface="Verdana"/>
              </a:rPr>
              <a:t>Conclusiones y recomendaciones </a:t>
            </a:r>
            <a:endParaRPr sz="2400" dirty="0">
              <a:latin typeface="Century Gothic" panose="020B0502020202020204" pitchFamily="34" charset="0"/>
              <a:ea typeface="Verdana" panose="020B0604030504040204" pitchFamily="34" charset="0"/>
              <a:cs typeface="Verdana"/>
            </a:endParaRPr>
          </a:p>
        </p:txBody>
      </p:sp>
      <p:sp>
        <p:nvSpPr>
          <p:cNvPr id="21" name="object 19">
            <a:extLst>
              <a:ext uri="{FF2B5EF4-FFF2-40B4-BE49-F238E27FC236}">
                <a16:creationId xmlns:a16="http://schemas.microsoft.com/office/drawing/2014/main" id="{B2EEED05-1609-4DB0-BA8B-49A20E872088}"/>
              </a:ext>
            </a:extLst>
          </p:cNvPr>
          <p:cNvSpPr txBox="1"/>
          <p:nvPr/>
        </p:nvSpPr>
        <p:spPr>
          <a:xfrm>
            <a:off x="5741290" y="4810044"/>
            <a:ext cx="2224470" cy="751616"/>
          </a:xfrm>
          <a:prstGeom prst="rect">
            <a:avLst/>
          </a:prstGeom>
        </p:spPr>
        <p:txBody>
          <a:bodyPr vert="horz" wrap="square" lIns="0" tIns="59055" rIns="0" bIns="0" rtlCol="0">
            <a:spAutoFit/>
          </a:bodyPr>
          <a:lstStyle/>
          <a:p>
            <a:pPr marL="12065" marR="5080" indent="-2540" algn="ctr">
              <a:lnSpc>
                <a:spcPct val="85000"/>
              </a:lnSpc>
              <a:spcBef>
                <a:spcPts val="465"/>
              </a:spcBef>
            </a:pPr>
            <a:r>
              <a:rPr lang="es-EC" sz="2400" b="1" spc="-165" dirty="0">
                <a:latin typeface="Century Gothic" panose="020B0502020202020204" pitchFamily="34" charset="0"/>
                <a:ea typeface="Verdana" panose="020B0604030504040204" pitchFamily="34" charset="0"/>
                <a:cs typeface="Verdana"/>
              </a:rPr>
              <a:t>CAPÍTULO VI</a:t>
            </a:r>
          </a:p>
          <a:p>
            <a:pPr marL="12065" marR="5080" indent="-2540" algn="ctr">
              <a:lnSpc>
                <a:spcPct val="85000"/>
              </a:lnSpc>
              <a:spcBef>
                <a:spcPts val="465"/>
              </a:spcBef>
            </a:pPr>
            <a:r>
              <a:rPr lang="es-EC" sz="2400" spc="-165" dirty="0">
                <a:latin typeface="Century Gothic" panose="020B0502020202020204" pitchFamily="34" charset="0"/>
                <a:ea typeface="Verdana" panose="020B0604030504040204" pitchFamily="34" charset="0"/>
                <a:cs typeface="Verdana"/>
              </a:rPr>
              <a:t>Propuesta </a:t>
            </a:r>
            <a:endParaRPr sz="2400" dirty="0">
              <a:latin typeface="Century Gothic" panose="020B0502020202020204" pitchFamily="34" charset="0"/>
              <a:ea typeface="Verdana" panose="020B0604030504040204" pitchFamily="34" charset="0"/>
              <a:cs typeface="Verdana"/>
            </a:endParaRPr>
          </a:p>
        </p:txBody>
      </p:sp>
      <p:pic>
        <p:nvPicPr>
          <p:cNvPr id="22" name="object 2">
            <a:extLst>
              <a:ext uri="{FF2B5EF4-FFF2-40B4-BE49-F238E27FC236}">
                <a16:creationId xmlns:a16="http://schemas.microsoft.com/office/drawing/2014/main" id="{A3C6C138-DE3C-439B-B1C8-40501631CB26}"/>
              </a:ext>
            </a:extLst>
          </p:cNvPr>
          <p:cNvPicPr/>
          <p:nvPr/>
        </p:nvPicPr>
        <p:blipFill>
          <a:blip r:embed="rId5" cstate="print"/>
          <a:stretch>
            <a:fillRect/>
          </a:stretch>
        </p:blipFill>
        <p:spPr>
          <a:xfrm>
            <a:off x="1370837" y="872285"/>
            <a:ext cx="2606801" cy="1114137"/>
          </a:xfrm>
          <a:prstGeom prst="rect">
            <a:avLst/>
          </a:prstGeom>
        </p:spPr>
      </p:pic>
      <p:sp>
        <p:nvSpPr>
          <p:cNvPr id="23" name="object 19">
            <a:extLst>
              <a:ext uri="{FF2B5EF4-FFF2-40B4-BE49-F238E27FC236}">
                <a16:creationId xmlns:a16="http://schemas.microsoft.com/office/drawing/2014/main" id="{14360465-5F67-483E-8168-6E94CC601F38}"/>
              </a:ext>
            </a:extLst>
          </p:cNvPr>
          <p:cNvSpPr txBox="1"/>
          <p:nvPr/>
        </p:nvSpPr>
        <p:spPr>
          <a:xfrm>
            <a:off x="1630739" y="1088792"/>
            <a:ext cx="2025014" cy="751616"/>
          </a:xfrm>
          <a:prstGeom prst="rect">
            <a:avLst/>
          </a:prstGeom>
        </p:spPr>
        <p:txBody>
          <a:bodyPr vert="horz" wrap="square" lIns="0" tIns="59055" rIns="0" bIns="0" rtlCol="0">
            <a:spAutoFit/>
          </a:bodyPr>
          <a:lstStyle/>
          <a:p>
            <a:pPr marL="12065" marR="5080" indent="-2540" algn="ctr">
              <a:lnSpc>
                <a:spcPct val="85000"/>
              </a:lnSpc>
              <a:spcBef>
                <a:spcPts val="465"/>
              </a:spcBef>
            </a:pPr>
            <a:r>
              <a:rPr lang="es-EC" sz="2400" b="1" spc="-165" dirty="0">
                <a:latin typeface="Century Gothic" panose="020B0502020202020204" pitchFamily="34" charset="0"/>
                <a:ea typeface="Verdana" panose="020B0604030504040204" pitchFamily="34" charset="0"/>
                <a:cs typeface="Verdana"/>
              </a:rPr>
              <a:t>CAPÍTULO I</a:t>
            </a:r>
          </a:p>
          <a:p>
            <a:pPr marL="12065" marR="5080" indent="-2540" algn="ctr">
              <a:lnSpc>
                <a:spcPct val="85000"/>
              </a:lnSpc>
              <a:spcBef>
                <a:spcPts val="465"/>
              </a:spcBef>
            </a:pPr>
            <a:r>
              <a:rPr lang="es-EC" sz="2400" spc="-165" dirty="0">
                <a:latin typeface="Century Gothic" panose="020B0502020202020204" pitchFamily="34" charset="0"/>
                <a:ea typeface="Verdana" panose="020B0604030504040204" pitchFamily="34" charset="0"/>
                <a:cs typeface="Verdana"/>
              </a:rPr>
              <a:t>Introducción</a:t>
            </a:r>
            <a:endParaRPr sz="2400" dirty="0">
              <a:latin typeface="Century Gothic" panose="020B0502020202020204" pitchFamily="34" charset="0"/>
              <a:ea typeface="Verdana" panose="020B0604030504040204" pitchFamily="34" charset="0"/>
              <a:cs typeface="Verdana"/>
            </a:endParaRPr>
          </a:p>
        </p:txBody>
      </p:sp>
      <p:sp>
        <p:nvSpPr>
          <p:cNvPr id="25" name="object 19">
            <a:extLst>
              <a:ext uri="{FF2B5EF4-FFF2-40B4-BE49-F238E27FC236}">
                <a16:creationId xmlns:a16="http://schemas.microsoft.com/office/drawing/2014/main" id="{B869B485-2C03-4177-8727-C3E0D6DAF37D}"/>
              </a:ext>
            </a:extLst>
          </p:cNvPr>
          <p:cNvSpPr txBox="1"/>
          <p:nvPr/>
        </p:nvSpPr>
        <p:spPr>
          <a:xfrm>
            <a:off x="1593244" y="2850008"/>
            <a:ext cx="2224470" cy="751616"/>
          </a:xfrm>
          <a:prstGeom prst="rect">
            <a:avLst/>
          </a:prstGeom>
        </p:spPr>
        <p:txBody>
          <a:bodyPr vert="horz" wrap="square" lIns="0" tIns="59055" rIns="0" bIns="0" rtlCol="0">
            <a:spAutoFit/>
          </a:bodyPr>
          <a:lstStyle/>
          <a:p>
            <a:pPr marL="12065" marR="5080" indent="-2540" algn="ctr">
              <a:lnSpc>
                <a:spcPct val="85000"/>
              </a:lnSpc>
              <a:spcBef>
                <a:spcPts val="465"/>
              </a:spcBef>
            </a:pPr>
            <a:r>
              <a:rPr lang="es-EC" sz="2400" b="1" spc="-165" dirty="0">
                <a:latin typeface="Century Gothic" panose="020B0502020202020204" pitchFamily="34" charset="0"/>
                <a:ea typeface="Verdana" panose="020B0604030504040204" pitchFamily="34" charset="0"/>
                <a:cs typeface="Verdana"/>
              </a:rPr>
              <a:t>CAPÍTULO II</a:t>
            </a:r>
          </a:p>
          <a:p>
            <a:pPr marL="12065" marR="5080" indent="-2540" algn="ctr">
              <a:lnSpc>
                <a:spcPct val="85000"/>
              </a:lnSpc>
              <a:spcBef>
                <a:spcPts val="465"/>
              </a:spcBef>
            </a:pPr>
            <a:r>
              <a:rPr lang="es-EC" sz="2400" spc="-165" dirty="0">
                <a:latin typeface="Century Gothic" panose="020B0502020202020204" pitchFamily="34" charset="0"/>
                <a:ea typeface="Verdana" panose="020B0604030504040204" pitchFamily="34" charset="0"/>
                <a:cs typeface="Verdana"/>
              </a:rPr>
              <a:t>Marco teórico</a:t>
            </a:r>
            <a:endParaRPr sz="2400" dirty="0">
              <a:latin typeface="Century Gothic" panose="020B0502020202020204" pitchFamily="34" charset="0"/>
              <a:ea typeface="Verdana" panose="020B0604030504040204" pitchFamily="34" charset="0"/>
              <a:cs typeface="Verdana"/>
            </a:endParaRPr>
          </a:p>
        </p:txBody>
      </p:sp>
      <p:sp>
        <p:nvSpPr>
          <p:cNvPr id="27" name="object 19">
            <a:extLst>
              <a:ext uri="{FF2B5EF4-FFF2-40B4-BE49-F238E27FC236}">
                <a16:creationId xmlns:a16="http://schemas.microsoft.com/office/drawing/2014/main" id="{ACEFC1E0-A320-4D07-8954-4409319B72C9}"/>
              </a:ext>
            </a:extLst>
          </p:cNvPr>
          <p:cNvSpPr txBox="1"/>
          <p:nvPr/>
        </p:nvSpPr>
        <p:spPr>
          <a:xfrm>
            <a:off x="1562002" y="4711635"/>
            <a:ext cx="2224470" cy="751616"/>
          </a:xfrm>
          <a:prstGeom prst="rect">
            <a:avLst/>
          </a:prstGeom>
        </p:spPr>
        <p:txBody>
          <a:bodyPr vert="horz" wrap="square" lIns="0" tIns="59055" rIns="0" bIns="0" rtlCol="0">
            <a:spAutoFit/>
          </a:bodyPr>
          <a:lstStyle/>
          <a:p>
            <a:pPr marL="12065" marR="5080" indent="-2540" algn="ctr">
              <a:lnSpc>
                <a:spcPct val="85000"/>
              </a:lnSpc>
              <a:spcBef>
                <a:spcPts val="465"/>
              </a:spcBef>
            </a:pPr>
            <a:r>
              <a:rPr lang="es-EC" sz="2400" b="1" spc="-165" dirty="0">
                <a:latin typeface="Century Gothic" panose="020B0502020202020204" pitchFamily="34" charset="0"/>
                <a:ea typeface="Verdana" panose="020B0604030504040204" pitchFamily="34" charset="0"/>
                <a:cs typeface="Verdana"/>
              </a:rPr>
              <a:t>CAPÍTULO III</a:t>
            </a:r>
          </a:p>
          <a:p>
            <a:pPr marL="12065" marR="5080" indent="-2540" algn="ctr">
              <a:lnSpc>
                <a:spcPct val="85000"/>
              </a:lnSpc>
              <a:spcBef>
                <a:spcPts val="465"/>
              </a:spcBef>
            </a:pPr>
            <a:r>
              <a:rPr lang="es-EC" sz="2400" spc="-165" dirty="0">
                <a:latin typeface="Century Gothic" panose="020B0502020202020204" pitchFamily="34" charset="0"/>
                <a:ea typeface="Verdana" panose="020B0604030504040204" pitchFamily="34" charset="0"/>
                <a:cs typeface="Verdana"/>
              </a:rPr>
              <a:t>Metodología</a:t>
            </a:r>
            <a:endParaRPr sz="2400" dirty="0">
              <a:latin typeface="Century Gothic" panose="020B0502020202020204" pitchFamily="34" charset="0"/>
              <a:ea typeface="Verdana" panose="020B0604030504040204" pitchFamily="34" charset="0"/>
              <a:cs typeface="Verdana"/>
            </a:endParaRPr>
          </a:p>
        </p:txBody>
      </p:sp>
    </p:spTree>
    <p:extLst>
      <p:ext uri="{BB962C8B-B14F-4D97-AF65-F5344CB8AC3E}">
        <p14:creationId xmlns:p14="http://schemas.microsoft.com/office/powerpoint/2010/main" val="147616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4">
            <a:extLst>
              <a:ext uri="{FF2B5EF4-FFF2-40B4-BE49-F238E27FC236}">
                <a16:creationId xmlns:a16="http://schemas.microsoft.com/office/drawing/2014/main" id="{41B0618C-676E-40B4-85B0-24226A77544F}"/>
              </a:ext>
            </a:extLst>
          </p:cNvPr>
          <p:cNvSpPr/>
          <p:nvPr/>
        </p:nvSpPr>
        <p:spPr>
          <a:xfrm>
            <a:off x="1039874" y="1907324"/>
            <a:ext cx="7751445" cy="988275"/>
          </a:xfrm>
          <a:custGeom>
            <a:avLst/>
            <a:gdLst/>
            <a:ahLst/>
            <a:cxnLst/>
            <a:rect l="l" t="t" r="r" b="b"/>
            <a:pathLst>
              <a:path w="7751445" h="1815464">
                <a:moveTo>
                  <a:pt x="7448550" y="0"/>
                </a:moveTo>
                <a:lnTo>
                  <a:pt x="302514" y="0"/>
                </a:lnTo>
                <a:lnTo>
                  <a:pt x="253445" y="3957"/>
                </a:lnTo>
                <a:lnTo>
                  <a:pt x="206898" y="15416"/>
                </a:lnTo>
                <a:lnTo>
                  <a:pt x="163493" y="33755"/>
                </a:lnTo>
                <a:lnTo>
                  <a:pt x="123855" y="58350"/>
                </a:lnTo>
                <a:lnTo>
                  <a:pt x="88606" y="88582"/>
                </a:lnTo>
                <a:lnTo>
                  <a:pt x="58369" y="123828"/>
                </a:lnTo>
                <a:lnTo>
                  <a:pt x="33767" y="163465"/>
                </a:lnTo>
                <a:lnTo>
                  <a:pt x="15422" y="206873"/>
                </a:lnTo>
                <a:lnTo>
                  <a:pt x="3959" y="253430"/>
                </a:lnTo>
                <a:lnTo>
                  <a:pt x="0" y="302513"/>
                </a:lnTo>
                <a:lnTo>
                  <a:pt x="0" y="1512570"/>
                </a:lnTo>
                <a:lnTo>
                  <a:pt x="3959" y="1561653"/>
                </a:lnTo>
                <a:lnTo>
                  <a:pt x="15422" y="1608210"/>
                </a:lnTo>
                <a:lnTo>
                  <a:pt x="33767" y="1651618"/>
                </a:lnTo>
                <a:lnTo>
                  <a:pt x="58369" y="1691255"/>
                </a:lnTo>
                <a:lnTo>
                  <a:pt x="88606" y="1726501"/>
                </a:lnTo>
                <a:lnTo>
                  <a:pt x="123855" y="1756733"/>
                </a:lnTo>
                <a:lnTo>
                  <a:pt x="163493" y="1781328"/>
                </a:lnTo>
                <a:lnTo>
                  <a:pt x="206898" y="1799667"/>
                </a:lnTo>
                <a:lnTo>
                  <a:pt x="253445" y="1811126"/>
                </a:lnTo>
                <a:lnTo>
                  <a:pt x="302514" y="1815084"/>
                </a:lnTo>
                <a:lnTo>
                  <a:pt x="7448550" y="1815084"/>
                </a:lnTo>
                <a:lnTo>
                  <a:pt x="7497633" y="1811126"/>
                </a:lnTo>
                <a:lnTo>
                  <a:pt x="7544190" y="1799667"/>
                </a:lnTo>
                <a:lnTo>
                  <a:pt x="7587598" y="1781328"/>
                </a:lnTo>
                <a:lnTo>
                  <a:pt x="7627235" y="1756733"/>
                </a:lnTo>
                <a:lnTo>
                  <a:pt x="7662481" y="1726501"/>
                </a:lnTo>
                <a:lnTo>
                  <a:pt x="7692713" y="1691255"/>
                </a:lnTo>
                <a:lnTo>
                  <a:pt x="7717308" y="1651618"/>
                </a:lnTo>
                <a:lnTo>
                  <a:pt x="7735647" y="1608210"/>
                </a:lnTo>
                <a:lnTo>
                  <a:pt x="7747106" y="1561653"/>
                </a:lnTo>
                <a:lnTo>
                  <a:pt x="7751064" y="1512570"/>
                </a:lnTo>
                <a:lnTo>
                  <a:pt x="7751064" y="302513"/>
                </a:lnTo>
                <a:lnTo>
                  <a:pt x="7747106" y="253430"/>
                </a:lnTo>
                <a:lnTo>
                  <a:pt x="7735647" y="206873"/>
                </a:lnTo>
                <a:lnTo>
                  <a:pt x="7717308" y="163465"/>
                </a:lnTo>
                <a:lnTo>
                  <a:pt x="7692713" y="123828"/>
                </a:lnTo>
                <a:lnTo>
                  <a:pt x="7662481" y="88582"/>
                </a:lnTo>
                <a:lnTo>
                  <a:pt x="7627235" y="58350"/>
                </a:lnTo>
                <a:lnTo>
                  <a:pt x="7587598" y="33755"/>
                </a:lnTo>
                <a:lnTo>
                  <a:pt x="7544190" y="15416"/>
                </a:lnTo>
                <a:lnTo>
                  <a:pt x="7497633" y="3957"/>
                </a:lnTo>
                <a:lnTo>
                  <a:pt x="7448550" y="0"/>
                </a:lnTo>
                <a:close/>
              </a:path>
            </a:pathLst>
          </a:custGeom>
          <a:solidFill>
            <a:srgbClr val="E1F5FF"/>
          </a:solidFill>
        </p:spPr>
        <p:txBody>
          <a:bodyPr wrap="square" lIns="0" tIns="0" rIns="0" bIns="0" rtlCol="0"/>
          <a:lstStyle/>
          <a:p>
            <a:endParaRPr/>
          </a:p>
        </p:txBody>
      </p:sp>
      <p:sp>
        <p:nvSpPr>
          <p:cNvPr id="2" name="object 2"/>
          <p:cNvSpPr/>
          <p:nvPr/>
        </p:nvSpPr>
        <p:spPr>
          <a:xfrm>
            <a:off x="1098803" y="5956997"/>
            <a:ext cx="7751445" cy="667957"/>
          </a:xfrm>
          <a:custGeom>
            <a:avLst/>
            <a:gdLst/>
            <a:ahLst/>
            <a:cxnLst/>
            <a:rect l="l" t="t" r="r" b="b"/>
            <a:pathLst>
              <a:path w="7751445" h="1359534">
                <a:moveTo>
                  <a:pt x="7524496" y="0"/>
                </a:moveTo>
                <a:lnTo>
                  <a:pt x="226568" y="0"/>
                </a:lnTo>
                <a:lnTo>
                  <a:pt x="180905" y="4604"/>
                </a:lnTo>
                <a:lnTo>
                  <a:pt x="138376" y="17809"/>
                </a:lnTo>
                <a:lnTo>
                  <a:pt x="99890" y="38703"/>
                </a:lnTo>
                <a:lnTo>
                  <a:pt x="66359" y="66373"/>
                </a:lnTo>
                <a:lnTo>
                  <a:pt x="38693" y="99907"/>
                </a:lnTo>
                <a:lnTo>
                  <a:pt x="17804" y="138392"/>
                </a:lnTo>
                <a:lnTo>
                  <a:pt x="4602" y="180916"/>
                </a:lnTo>
                <a:lnTo>
                  <a:pt x="0" y="226567"/>
                </a:lnTo>
                <a:lnTo>
                  <a:pt x="0" y="1132839"/>
                </a:lnTo>
                <a:lnTo>
                  <a:pt x="4602" y="1178502"/>
                </a:lnTo>
                <a:lnTo>
                  <a:pt x="17804" y="1221031"/>
                </a:lnTo>
                <a:lnTo>
                  <a:pt x="38693" y="1259517"/>
                </a:lnTo>
                <a:lnTo>
                  <a:pt x="66359" y="1293048"/>
                </a:lnTo>
                <a:lnTo>
                  <a:pt x="99890" y="1320714"/>
                </a:lnTo>
                <a:lnTo>
                  <a:pt x="138376" y="1341603"/>
                </a:lnTo>
                <a:lnTo>
                  <a:pt x="180905" y="1354805"/>
                </a:lnTo>
                <a:lnTo>
                  <a:pt x="226568" y="1359407"/>
                </a:lnTo>
                <a:lnTo>
                  <a:pt x="7524496" y="1359407"/>
                </a:lnTo>
                <a:lnTo>
                  <a:pt x="7570147" y="1354805"/>
                </a:lnTo>
                <a:lnTo>
                  <a:pt x="7612671" y="1341603"/>
                </a:lnTo>
                <a:lnTo>
                  <a:pt x="7651156" y="1320714"/>
                </a:lnTo>
                <a:lnTo>
                  <a:pt x="7684690" y="1293048"/>
                </a:lnTo>
                <a:lnTo>
                  <a:pt x="7712360" y="1259517"/>
                </a:lnTo>
                <a:lnTo>
                  <a:pt x="7733254" y="1221031"/>
                </a:lnTo>
                <a:lnTo>
                  <a:pt x="7746459" y="1178502"/>
                </a:lnTo>
                <a:lnTo>
                  <a:pt x="7751064" y="1132839"/>
                </a:lnTo>
                <a:lnTo>
                  <a:pt x="7751064" y="226567"/>
                </a:lnTo>
                <a:lnTo>
                  <a:pt x="7746459" y="180916"/>
                </a:lnTo>
                <a:lnTo>
                  <a:pt x="7733254" y="138392"/>
                </a:lnTo>
                <a:lnTo>
                  <a:pt x="7712360" y="99907"/>
                </a:lnTo>
                <a:lnTo>
                  <a:pt x="7684690" y="66373"/>
                </a:lnTo>
                <a:lnTo>
                  <a:pt x="7651156" y="38703"/>
                </a:lnTo>
                <a:lnTo>
                  <a:pt x="7612671" y="17809"/>
                </a:lnTo>
                <a:lnTo>
                  <a:pt x="7570147" y="4604"/>
                </a:lnTo>
                <a:lnTo>
                  <a:pt x="7524496" y="0"/>
                </a:lnTo>
                <a:close/>
              </a:path>
            </a:pathLst>
          </a:custGeom>
          <a:solidFill>
            <a:srgbClr val="E1F5FF"/>
          </a:solidFill>
        </p:spPr>
        <p:txBody>
          <a:bodyPr wrap="square" lIns="0" tIns="0" rIns="0" bIns="0" rtlCol="0"/>
          <a:lstStyle/>
          <a:p>
            <a:endParaRPr/>
          </a:p>
        </p:txBody>
      </p:sp>
      <p:sp>
        <p:nvSpPr>
          <p:cNvPr id="3" name="object 3"/>
          <p:cNvSpPr/>
          <p:nvPr/>
        </p:nvSpPr>
        <p:spPr>
          <a:xfrm>
            <a:off x="1039875" y="4698062"/>
            <a:ext cx="7751445" cy="1096877"/>
          </a:xfrm>
          <a:custGeom>
            <a:avLst/>
            <a:gdLst/>
            <a:ahLst/>
            <a:cxnLst/>
            <a:rect l="l" t="t" r="r" b="b"/>
            <a:pathLst>
              <a:path w="7751445" h="1743710">
                <a:moveTo>
                  <a:pt x="7460488" y="0"/>
                </a:moveTo>
                <a:lnTo>
                  <a:pt x="290576" y="0"/>
                </a:lnTo>
                <a:lnTo>
                  <a:pt x="243443" y="3801"/>
                </a:lnTo>
                <a:lnTo>
                  <a:pt x="198732" y="14809"/>
                </a:lnTo>
                <a:lnTo>
                  <a:pt x="157041" y="32424"/>
                </a:lnTo>
                <a:lnTo>
                  <a:pt x="118967" y="56050"/>
                </a:lnTo>
                <a:lnTo>
                  <a:pt x="85109" y="85090"/>
                </a:lnTo>
                <a:lnTo>
                  <a:pt x="56065" y="118945"/>
                </a:lnTo>
                <a:lnTo>
                  <a:pt x="32434" y="157018"/>
                </a:lnTo>
                <a:lnTo>
                  <a:pt x="14814" y="198713"/>
                </a:lnTo>
                <a:lnTo>
                  <a:pt x="3803" y="243431"/>
                </a:lnTo>
                <a:lnTo>
                  <a:pt x="0" y="290575"/>
                </a:lnTo>
                <a:lnTo>
                  <a:pt x="0" y="1452879"/>
                </a:lnTo>
                <a:lnTo>
                  <a:pt x="3803" y="1500024"/>
                </a:lnTo>
                <a:lnTo>
                  <a:pt x="14814" y="1544742"/>
                </a:lnTo>
                <a:lnTo>
                  <a:pt x="32434" y="1586437"/>
                </a:lnTo>
                <a:lnTo>
                  <a:pt x="56065" y="1624510"/>
                </a:lnTo>
                <a:lnTo>
                  <a:pt x="85109" y="1658365"/>
                </a:lnTo>
                <a:lnTo>
                  <a:pt x="118967" y="1687405"/>
                </a:lnTo>
                <a:lnTo>
                  <a:pt x="157041" y="1711031"/>
                </a:lnTo>
                <a:lnTo>
                  <a:pt x="198732" y="1728646"/>
                </a:lnTo>
                <a:lnTo>
                  <a:pt x="243443" y="1739654"/>
                </a:lnTo>
                <a:lnTo>
                  <a:pt x="290576" y="1743455"/>
                </a:lnTo>
                <a:lnTo>
                  <a:pt x="7460488" y="1743455"/>
                </a:lnTo>
                <a:lnTo>
                  <a:pt x="7507632" y="1739654"/>
                </a:lnTo>
                <a:lnTo>
                  <a:pt x="7552350" y="1728646"/>
                </a:lnTo>
                <a:lnTo>
                  <a:pt x="7594045" y="1711031"/>
                </a:lnTo>
                <a:lnTo>
                  <a:pt x="7632118" y="1687405"/>
                </a:lnTo>
                <a:lnTo>
                  <a:pt x="7665974" y="1658365"/>
                </a:lnTo>
                <a:lnTo>
                  <a:pt x="7695013" y="1624510"/>
                </a:lnTo>
                <a:lnTo>
                  <a:pt x="7718639" y="1586437"/>
                </a:lnTo>
                <a:lnTo>
                  <a:pt x="7736254" y="1544742"/>
                </a:lnTo>
                <a:lnTo>
                  <a:pt x="7747262" y="1500024"/>
                </a:lnTo>
                <a:lnTo>
                  <a:pt x="7751064" y="1452879"/>
                </a:lnTo>
                <a:lnTo>
                  <a:pt x="7751064" y="290575"/>
                </a:lnTo>
                <a:lnTo>
                  <a:pt x="7747262" y="243431"/>
                </a:lnTo>
                <a:lnTo>
                  <a:pt x="7736254" y="198713"/>
                </a:lnTo>
                <a:lnTo>
                  <a:pt x="7718639" y="157018"/>
                </a:lnTo>
                <a:lnTo>
                  <a:pt x="7695013" y="118945"/>
                </a:lnTo>
                <a:lnTo>
                  <a:pt x="7665974" y="85089"/>
                </a:lnTo>
                <a:lnTo>
                  <a:pt x="7632118" y="56050"/>
                </a:lnTo>
                <a:lnTo>
                  <a:pt x="7594045" y="32424"/>
                </a:lnTo>
                <a:lnTo>
                  <a:pt x="7552350" y="14809"/>
                </a:lnTo>
                <a:lnTo>
                  <a:pt x="7507632" y="3801"/>
                </a:lnTo>
                <a:lnTo>
                  <a:pt x="7460488" y="0"/>
                </a:lnTo>
                <a:close/>
              </a:path>
            </a:pathLst>
          </a:custGeom>
          <a:solidFill>
            <a:srgbClr val="E1F5FF"/>
          </a:solidFill>
        </p:spPr>
        <p:txBody>
          <a:bodyPr wrap="square" lIns="0" tIns="0" rIns="0" bIns="0" rtlCol="0"/>
          <a:lstStyle/>
          <a:p>
            <a:endParaRPr/>
          </a:p>
        </p:txBody>
      </p:sp>
      <p:sp>
        <p:nvSpPr>
          <p:cNvPr id="4" name="object 4"/>
          <p:cNvSpPr/>
          <p:nvPr/>
        </p:nvSpPr>
        <p:spPr>
          <a:xfrm>
            <a:off x="1039874" y="3634772"/>
            <a:ext cx="7751445" cy="893475"/>
          </a:xfrm>
          <a:custGeom>
            <a:avLst/>
            <a:gdLst/>
            <a:ahLst/>
            <a:cxnLst/>
            <a:rect l="l" t="t" r="r" b="b"/>
            <a:pathLst>
              <a:path w="7751445" h="1815464">
                <a:moveTo>
                  <a:pt x="7448550" y="0"/>
                </a:moveTo>
                <a:lnTo>
                  <a:pt x="302514" y="0"/>
                </a:lnTo>
                <a:lnTo>
                  <a:pt x="253445" y="3957"/>
                </a:lnTo>
                <a:lnTo>
                  <a:pt x="206898" y="15416"/>
                </a:lnTo>
                <a:lnTo>
                  <a:pt x="163493" y="33755"/>
                </a:lnTo>
                <a:lnTo>
                  <a:pt x="123855" y="58350"/>
                </a:lnTo>
                <a:lnTo>
                  <a:pt x="88606" y="88582"/>
                </a:lnTo>
                <a:lnTo>
                  <a:pt x="58369" y="123828"/>
                </a:lnTo>
                <a:lnTo>
                  <a:pt x="33767" y="163465"/>
                </a:lnTo>
                <a:lnTo>
                  <a:pt x="15422" y="206873"/>
                </a:lnTo>
                <a:lnTo>
                  <a:pt x="3959" y="253430"/>
                </a:lnTo>
                <a:lnTo>
                  <a:pt x="0" y="302513"/>
                </a:lnTo>
                <a:lnTo>
                  <a:pt x="0" y="1512570"/>
                </a:lnTo>
                <a:lnTo>
                  <a:pt x="3959" y="1561653"/>
                </a:lnTo>
                <a:lnTo>
                  <a:pt x="15422" y="1608210"/>
                </a:lnTo>
                <a:lnTo>
                  <a:pt x="33767" y="1651618"/>
                </a:lnTo>
                <a:lnTo>
                  <a:pt x="58369" y="1691255"/>
                </a:lnTo>
                <a:lnTo>
                  <a:pt x="88606" y="1726501"/>
                </a:lnTo>
                <a:lnTo>
                  <a:pt x="123855" y="1756733"/>
                </a:lnTo>
                <a:lnTo>
                  <a:pt x="163493" y="1781328"/>
                </a:lnTo>
                <a:lnTo>
                  <a:pt x="206898" y="1799667"/>
                </a:lnTo>
                <a:lnTo>
                  <a:pt x="253445" y="1811126"/>
                </a:lnTo>
                <a:lnTo>
                  <a:pt x="302514" y="1815084"/>
                </a:lnTo>
                <a:lnTo>
                  <a:pt x="7448550" y="1815084"/>
                </a:lnTo>
                <a:lnTo>
                  <a:pt x="7497633" y="1811126"/>
                </a:lnTo>
                <a:lnTo>
                  <a:pt x="7544190" y="1799667"/>
                </a:lnTo>
                <a:lnTo>
                  <a:pt x="7587598" y="1781328"/>
                </a:lnTo>
                <a:lnTo>
                  <a:pt x="7627235" y="1756733"/>
                </a:lnTo>
                <a:lnTo>
                  <a:pt x="7662481" y="1726501"/>
                </a:lnTo>
                <a:lnTo>
                  <a:pt x="7692713" y="1691255"/>
                </a:lnTo>
                <a:lnTo>
                  <a:pt x="7717308" y="1651618"/>
                </a:lnTo>
                <a:lnTo>
                  <a:pt x="7735647" y="1608210"/>
                </a:lnTo>
                <a:lnTo>
                  <a:pt x="7747106" y="1561653"/>
                </a:lnTo>
                <a:lnTo>
                  <a:pt x="7751064" y="1512570"/>
                </a:lnTo>
                <a:lnTo>
                  <a:pt x="7751064" y="302513"/>
                </a:lnTo>
                <a:lnTo>
                  <a:pt x="7747106" y="253430"/>
                </a:lnTo>
                <a:lnTo>
                  <a:pt x="7735647" y="206873"/>
                </a:lnTo>
                <a:lnTo>
                  <a:pt x="7717308" y="163465"/>
                </a:lnTo>
                <a:lnTo>
                  <a:pt x="7692713" y="123828"/>
                </a:lnTo>
                <a:lnTo>
                  <a:pt x="7662481" y="88582"/>
                </a:lnTo>
                <a:lnTo>
                  <a:pt x="7627235" y="58350"/>
                </a:lnTo>
                <a:lnTo>
                  <a:pt x="7587598" y="33755"/>
                </a:lnTo>
                <a:lnTo>
                  <a:pt x="7544190" y="15416"/>
                </a:lnTo>
                <a:lnTo>
                  <a:pt x="7497633" y="3957"/>
                </a:lnTo>
                <a:lnTo>
                  <a:pt x="7448550" y="0"/>
                </a:lnTo>
                <a:close/>
              </a:path>
            </a:pathLst>
          </a:custGeom>
          <a:solidFill>
            <a:srgbClr val="E1F5FF"/>
          </a:solidFill>
        </p:spPr>
        <p:txBody>
          <a:bodyPr wrap="square" lIns="0" tIns="0" rIns="0" bIns="0" rtlCol="0"/>
          <a:lstStyle/>
          <a:p>
            <a:endParaRPr/>
          </a:p>
        </p:txBody>
      </p:sp>
      <p:sp>
        <p:nvSpPr>
          <p:cNvPr id="5" name="object 5"/>
          <p:cNvSpPr txBox="1"/>
          <p:nvPr/>
        </p:nvSpPr>
        <p:spPr>
          <a:xfrm>
            <a:off x="806195" y="3774950"/>
            <a:ext cx="7931150" cy="659796"/>
          </a:xfrm>
          <a:prstGeom prst="rect">
            <a:avLst/>
          </a:prstGeom>
        </p:spPr>
        <p:txBody>
          <a:bodyPr vert="horz" wrap="square" lIns="0" tIns="13335" rIns="0" bIns="0" rtlCol="0">
            <a:spAutoFit/>
          </a:bodyPr>
          <a:lstStyle/>
          <a:p>
            <a:pPr marL="297815" marR="5080" indent="-285750" algn="just">
              <a:lnSpc>
                <a:spcPct val="100000"/>
              </a:lnSpc>
              <a:spcBef>
                <a:spcPts val="105"/>
              </a:spcBef>
              <a:buClr>
                <a:srgbClr val="1F487C"/>
              </a:buClr>
              <a:buFont typeface="Wingdings"/>
              <a:buChar char=""/>
              <a:tabLst>
                <a:tab pos="299085" algn="l"/>
              </a:tabLst>
            </a:pPr>
            <a:r>
              <a:rPr lang="es-ES" sz="1400" spc="-105" dirty="0">
                <a:latin typeface="Verdana"/>
                <a:cs typeface="Verdana"/>
              </a:rPr>
              <a:t>Se recopilaron las percepciones de los estudiantes y la docente sobre la gamificación, donde se obtuvo que los actores educativos tienen predisposición para trabajar con este recurso, se muestra que es viable la aplicación de la gamificación en las aulas de clases. </a:t>
            </a:r>
            <a:endParaRPr sz="1400" dirty="0">
              <a:latin typeface="Verdana"/>
              <a:cs typeface="Verdana"/>
            </a:endParaRPr>
          </a:p>
        </p:txBody>
      </p:sp>
      <p:sp>
        <p:nvSpPr>
          <p:cNvPr id="6" name="object 6"/>
          <p:cNvSpPr txBox="1"/>
          <p:nvPr/>
        </p:nvSpPr>
        <p:spPr>
          <a:xfrm>
            <a:off x="780795" y="4800207"/>
            <a:ext cx="7947025" cy="875240"/>
          </a:xfrm>
          <a:prstGeom prst="rect">
            <a:avLst/>
          </a:prstGeom>
        </p:spPr>
        <p:txBody>
          <a:bodyPr vert="horz" wrap="square" lIns="0" tIns="13335" rIns="0" bIns="0" rtlCol="0">
            <a:spAutoFit/>
          </a:bodyPr>
          <a:lstStyle/>
          <a:p>
            <a:pPr marL="314325" marR="5080" indent="-285750" algn="just">
              <a:lnSpc>
                <a:spcPct val="100000"/>
              </a:lnSpc>
              <a:spcBef>
                <a:spcPts val="105"/>
              </a:spcBef>
              <a:buClr>
                <a:srgbClr val="1F487C"/>
              </a:buClr>
              <a:buFont typeface="Wingdings"/>
              <a:buChar char=""/>
              <a:tabLst>
                <a:tab pos="315595" algn="l"/>
              </a:tabLst>
            </a:pPr>
            <a:r>
              <a:rPr lang="es-ES" sz="1400" dirty="0">
                <a:latin typeface="Verdana"/>
                <a:cs typeface="Verdana"/>
              </a:rPr>
              <a:t>Se analizaron las bases científicas, teóricas y pedagógicas sobre la gamificación como recurso que promueve la construcción de aprendizajes matemáticos. Se evidencia que usar la gamificación es eficaz para retener conceptos matemáticos y mejorar la comprensión sobre los contenidos</a:t>
            </a:r>
            <a:endParaRPr sz="1400" dirty="0">
              <a:latin typeface="Verdana"/>
              <a:cs typeface="Verdana"/>
            </a:endParaRPr>
          </a:p>
        </p:txBody>
      </p:sp>
      <p:pic>
        <p:nvPicPr>
          <p:cNvPr id="7" name="object 7"/>
          <p:cNvPicPr/>
          <p:nvPr/>
        </p:nvPicPr>
        <p:blipFill>
          <a:blip r:embed="rId2" cstate="print"/>
          <a:stretch>
            <a:fillRect/>
          </a:stretch>
        </p:blipFill>
        <p:spPr>
          <a:xfrm>
            <a:off x="0" y="0"/>
            <a:ext cx="806195" cy="6857996"/>
          </a:xfrm>
          <a:prstGeom prst="rect">
            <a:avLst/>
          </a:prstGeom>
        </p:spPr>
      </p:pic>
      <p:grpSp>
        <p:nvGrpSpPr>
          <p:cNvPr id="8" name="object 8"/>
          <p:cNvGrpSpPr/>
          <p:nvPr/>
        </p:nvGrpSpPr>
        <p:grpSpPr>
          <a:xfrm>
            <a:off x="2520695" y="483108"/>
            <a:ext cx="4102735" cy="742950"/>
            <a:chOff x="2520695" y="483108"/>
            <a:chExt cx="4102735" cy="742950"/>
          </a:xfrm>
        </p:grpSpPr>
        <p:sp>
          <p:nvSpPr>
            <p:cNvPr id="9" name="object 9"/>
            <p:cNvSpPr/>
            <p:nvPr/>
          </p:nvSpPr>
          <p:spPr>
            <a:xfrm>
              <a:off x="2520695" y="526542"/>
              <a:ext cx="4102735" cy="651510"/>
            </a:xfrm>
            <a:custGeom>
              <a:avLst/>
              <a:gdLst/>
              <a:ahLst/>
              <a:cxnLst/>
              <a:rect l="l" t="t" r="r" b="b"/>
              <a:pathLst>
                <a:path w="4102734" h="651510">
                  <a:moveTo>
                    <a:pt x="4102607" y="0"/>
                  </a:moveTo>
                  <a:lnTo>
                    <a:pt x="4099196" y="16912"/>
                  </a:lnTo>
                  <a:lnTo>
                    <a:pt x="4089892" y="30718"/>
                  </a:lnTo>
                  <a:lnTo>
                    <a:pt x="4076086" y="40022"/>
                  </a:lnTo>
                  <a:lnTo>
                    <a:pt x="4059174" y="43434"/>
                  </a:lnTo>
                  <a:lnTo>
                    <a:pt x="43434" y="43434"/>
                  </a:lnTo>
                  <a:lnTo>
                    <a:pt x="26521" y="46845"/>
                  </a:lnTo>
                  <a:lnTo>
                    <a:pt x="12715" y="56149"/>
                  </a:lnTo>
                  <a:lnTo>
                    <a:pt x="3411" y="69955"/>
                  </a:lnTo>
                  <a:lnTo>
                    <a:pt x="0" y="86868"/>
                  </a:lnTo>
                  <a:lnTo>
                    <a:pt x="0" y="608076"/>
                  </a:lnTo>
                  <a:lnTo>
                    <a:pt x="3411" y="624988"/>
                  </a:lnTo>
                  <a:lnTo>
                    <a:pt x="12715" y="638794"/>
                  </a:lnTo>
                  <a:lnTo>
                    <a:pt x="26521" y="648098"/>
                  </a:lnTo>
                  <a:lnTo>
                    <a:pt x="43434" y="651510"/>
                  </a:lnTo>
                  <a:lnTo>
                    <a:pt x="60346" y="648098"/>
                  </a:lnTo>
                  <a:lnTo>
                    <a:pt x="74152" y="638794"/>
                  </a:lnTo>
                  <a:lnTo>
                    <a:pt x="83456" y="624988"/>
                  </a:lnTo>
                  <a:lnTo>
                    <a:pt x="86868" y="608076"/>
                  </a:lnTo>
                  <a:lnTo>
                    <a:pt x="86868" y="564642"/>
                  </a:lnTo>
                  <a:lnTo>
                    <a:pt x="4059174" y="564642"/>
                  </a:lnTo>
                  <a:lnTo>
                    <a:pt x="4076086" y="561230"/>
                  </a:lnTo>
                  <a:lnTo>
                    <a:pt x="4089892" y="551926"/>
                  </a:lnTo>
                  <a:lnTo>
                    <a:pt x="4099196" y="538120"/>
                  </a:lnTo>
                  <a:lnTo>
                    <a:pt x="4102607" y="521208"/>
                  </a:lnTo>
                  <a:lnTo>
                    <a:pt x="4102607" y="130302"/>
                  </a:lnTo>
                  <a:lnTo>
                    <a:pt x="43434" y="130302"/>
                  </a:lnTo>
                  <a:lnTo>
                    <a:pt x="43434" y="86868"/>
                  </a:lnTo>
                  <a:lnTo>
                    <a:pt x="45148" y="78438"/>
                  </a:lnTo>
                  <a:lnTo>
                    <a:pt x="49815" y="71532"/>
                  </a:lnTo>
                  <a:lnTo>
                    <a:pt x="56721" y="66865"/>
                  </a:lnTo>
                  <a:lnTo>
                    <a:pt x="65151" y="65150"/>
                  </a:lnTo>
                  <a:lnTo>
                    <a:pt x="4102607" y="65150"/>
                  </a:lnTo>
                  <a:lnTo>
                    <a:pt x="4102607" y="0"/>
                  </a:lnTo>
                  <a:close/>
                </a:path>
                <a:path w="4102734" h="651510">
                  <a:moveTo>
                    <a:pt x="4102607" y="65150"/>
                  </a:moveTo>
                  <a:lnTo>
                    <a:pt x="65151" y="65150"/>
                  </a:lnTo>
                  <a:lnTo>
                    <a:pt x="73580" y="66865"/>
                  </a:lnTo>
                  <a:lnTo>
                    <a:pt x="80486" y="71532"/>
                  </a:lnTo>
                  <a:lnTo>
                    <a:pt x="85153" y="78438"/>
                  </a:lnTo>
                  <a:lnTo>
                    <a:pt x="86868" y="86868"/>
                  </a:lnTo>
                  <a:lnTo>
                    <a:pt x="83456" y="103780"/>
                  </a:lnTo>
                  <a:lnTo>
                    <a:pt x="74152" y="117586"/>
                  </a:lnTo>
                  <a:lnTo>
                    <a:pt x="60346" y="126890"/>
                  </a:lnTo>
                  <a:lnTo>
                    <a:pt x="43434" y="130302"/>
                  </a:lnTo>
                  <a:lnTo>
                    <a:pt x="4102607" y="130302"/>
                  </a:lnTo>
                  <a:lnTo>
                    <a:pt x="4102607" y="65150"/>
                  </a:lnTo>
                  <a:close/>
                </a:path>
                <a:path w="4102734" h="651510">
                  <a:moveTo>
                    <a:pt x="4015739" y="0"/>
                  </a:moveTo>
                  <a:lnTo>
                    <a:pt x="4015739" y="43434"/>
                  </a:lnTo>
                  <a:lnTo>
                    <a:pt x="4059174" y="43434"/>
                  </a:lnTo>
                  <a:lnTo>
                    <a:pt x="4059174" y="21717"/>
                  </a:lnTo>
                  <a:lnTo>
                    <a:pt x="4037456" y="21717"/>
                  </a:lnTo>
                  <a:lnTo>
                    <a:pt x="4029027" y="20002"/>
                  </a:lnTo>
                  <a:lnTo>
                    <a:pt x="4022121" y="15335"/>
                  </a:lnTo>
                  <a:lnTo>
                    <a:pt x="4017454" y="8429"/>
                  </a:lnTo>
                  <a:lnTo>
                    <a:pt x="4015739" y="0"/>
                  </a:lnTo>
                  <a:close/>
                </a:path>
                <a:path w="4102734" h="651510">
                  <a:moveTo>
                    <a:pt x="4059174" y="0"/>
                  </a:moveTo>
                  <a:lnTo>
                    <a:pt x="4057459" y="8429"/>
                  </a:lnTo>
                  <a:lnTo>
                    <a:pt x="4052792" y="15335"/>
                  </a:lnTo>
                  <a:lnTo>
                    <a:pt x="4045886" y="20002"/>
                  </a:lnTo>
                  <a:lnTo>
                    <a:pt x="4037456" y="21717"/>
                  </a:lnTo>
                  <a:lnTo>
                    <a:pt x="4059174" y="21717"/>
                  </a:lnTo>
                  <a:lnTo>
                    <a:pt x="4059174" y="0"/>
                  </a:lnTo>
                  <a:close/>
                </a:path>
              </a:pathLst>
            </a:custGeom>
            <a:solidFill>
              <a:srgbClr val="CC3300"/>
            </a:solidFill>
          </p:spPr>
          <p:txBody>
            <a:bodyPr wrap="square" lIns="0" tIns="0" rIns="0" bIns="0" rtlCol="0"/>
            <a:lstStyle/>
            <a:p>
              <a:endParaRPr/>
            </a:p>
          </p:txBody>
        </p:sp>
        <p:sp>
          <p:nvSpPr>
            <p:cNvPr id="10" name="object 10"/>
            <p:cNvSpPr/>
            <p:nvPr/>
          </p:nvSpPr>
          <p:spPr>
            <a:xfrm>
              <a:off x="2564129" y="483108"/>
              <a:ext cx="4059554" cy="173990"/>
            </a:xfrm>
            <a:custGeom>
              <a:avLst/>
              <a:gdLst/>
              <a:ahLst/>
              <a:cxnLst/>
              <a:rect l="l" t="t" r="r" b="b"/>
              <a:pathLst>
                <a:path w="4059554" h="173990">
                  <a:moveTo>
                    <a:pt x="21717" y="108584"/>
                  </a:moveTo>
                  <a:lnTo>
                    <a:pt x="13287" y="110299"/>
                  </a:lnTo>
                  <a:lnTo>
                    <a:pt x="6381" y="114966"/>
                  </a:lnTo>
                  <a:lnTo>
                    <a:pt x="1714" y="121872"/>
                  </a:lnTo>
                  <a:lnTo>
                    <a:pt x="0" y="130301"/>
                  </a:lnTo>
                  <a:lnTo>
                    <a:pt x="0" y="173736"/>
                  </a:lnTo>
                  <a:lnTo>
                    <a:pt x="16912" y="170324"/>
                  </a:lnTo>
                  <a:lnTo>
                    <a:pt x="30718" y="161020"/>
                  </a:lnTo>
                  <a:lnTo>
                    <a:pt x="40022" y="147214"/>
                  </a:lnTo>
                  <a:lnTo>
                    <a:pt x="43433" y="130301"/>
                  </a:lnTo>
                  <a:lnTo>
                    <a:pt x="41719" y="121872"/>
                  </a:lnTo>
                  <a:lnTo>
                    <a:pt x="37052" y="114966"/>
                  </a:lnTo>
                  <a:lnTo>
                    <a:pt x="30146" y="110299"/>
                  </a:lnTo>
                  <a:lnTo>
                    <a:pt x="21717" y="108584"/>
                  </a:lnTo>
                  <a:close/>
                </a:path>
                <a:path w="4059554" h="173990">
                  <a:moveTo>
                    <a:pt x="4059174" y="43433"/>
                  </a:moveTo>
                  <a:lnTo>
                    <a:pt x="4015740" y="43433"/>
                  </a:lnTo>
                  <a:lnTo>
                    <a:pt x="4015740" y="86867"/>
                  </a:lnTo>
                  <a:lnTo>
                    <a:pt x="4032652" y="83456"/>
                  </a:lnTo>
                  <a:lnTo>
                    <a:pt x="4046458" y="74152"/>
                  </a:lnTo>
                  <a:lnTo>
                    <a:pt x="4055762" y="60346"/>
                  </a:lnTo>
                  <a:lnTo>
                    <a:pt x="4059174" y="43433"/>
                  </a:lnTo>
                  <a:close/>
                </a:path>
                <a:path w="4059554" h="173990">
                  <a:moveTo>
                    <a:pt x="4015740" y="0"/>
                  </a:moveTo>
                  <a:lnTo>
                    <a:pt x="3998827" y="3411"/>
                  </a:lnTo>
                  <a:lnTo>
                    <a:pt x="3985021" y="12715"/>
                  </a:lnTo>
                  <a:lnTo>
                    <a:pt x="3975717" y="26521"/>
                  </a:lnTo>
                  <a:lnTo>
                    <a:pt x="3972305" y="43433"/>
                  </a:lnTo>
                  <a:lnTo>
                    <a:pt x="3974020" y="51863"/>
                  </a:lnTo>
                  <a:lnTo>
                    <a:pt x="3978687" y="58769"/>
                  </a:lnTo>
                  <a:lnTo>
                    <a:pt x="3985593" y="63436"/>
                  </a:lnTo>
                  <a:lnTo>
                    <a:pt x="3994023" y="65150"/>
                  </a:lnTo>
                  <a:lnTo>
                    <a:pt x="4002452" y="63436"/>
                  </a:lnTo>
                  <a:lnTo>
                    <a:pt x="4009358" y="58769"/>
                  </a:lnTo>
                  <a:lnTo>
                    <a:pt x="4014025" y="51863"/>
                  </a:lnTo>
                  <a:lnTo>
                    <a:pt x="4015740" y="43433"/>
                  </a:lnTo>
                  <a:lnTo>
                    <a:pt x="4059174" y="43433"/>
                  </a:lnTo>
                  <a:lnTo>
                    <a:pt x="4055762" y="26521"/>
                  </a:lnTo>
                  <a:lnTo>
                    <a:pt x="4046458" y="12715"/>
                  </a:lnTo>
                  <a:lnTo>
                    <a:pt x="4032652" y="3411"/>
                  </a:lnTo>
                  <a:lnTo>
                    <a:pt x="4015740" y="0"/>
                  </a:lnTo>
                  <a:close/>
                </a:path>
              </a:pathLst>
            </a:custGeom>
            <a:solidFill>
              <a:srgbClr val="A32900"/>
            </a:solidFill>
          </p:spPr>
          <p:txBody>
            <a:bodyPr wrap="square" lIns="0" tIns="0" rIns="0" bIns="0" rtlCol="0"/>
            <a:lstStyle/>
            <a:p>
              <a:endParaRPr/>
            </a:p>
          </p:txBody>
        </p:sp>
        <p:pic>
          <p:nvPicPr>
            <p:cNvPr id="11" name="object 11"/>
            <p:cNvPicPr/>
            <p:nvPr/>
          </p:nvPicPr>
          <p:blipFill>
            <a:blip r:embed="rId3" cstate="print"/>
            <a:stretch>
              <a:fillRect/>
            </a:stretch>
          </p:blipFill>
          <p:spPr>
            <a:xfrm>
              <a:off x="3415283" y="548640"/>
              <a:ext cx="2376678" cy="677417"/>
            </a:xfrm>
            <a:prstGeom prst="rect">
              <a:avLst/>
            </a:prstGeom>
          </p:spPr>
        </p:pic>
      </p:grpSp>
      <p:sp>
        <p:nvSpPr>
          <p:cNvPr id="12" name="object 12"/>
          <p:cNvSpPr txBox="1"/>
          <p:nvPr/>
        </p:nvSpPr>
        <p:spPr>
          <a:xfrm>
            <a:off x="3593719" y="614934"/>
            <a:ext cx="199834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EEBC"/>
                </a:solidFill>
                <a:latin typeface="Calibri"/>
                <a:cs typeface="Calibri"/>
              </a:rPr>
              <a:t>CONCLUSIONES</a:t>
            </a:r>
            <a:endParaRPr sz="2400">
              <a:latin typeface="Calibri"/>
              <a:cs typeface="Calibri"/>
            </a:endParaRPr>
          </a:p>
        </p:txBody>
      </p:sp>
      <p:pic>
        <p:nvPicPr>
          <p:cNvPr id="13" name="object 13"/>
          <p:cNvPicPr/>
          <p:nvPr/>
        </p:nvPicPr>
        <p:blipFill>
          <a:blip r:embed="rId4" cstate="print"/>
          <a:stretch>
            <a:fillRect/>
          </a:stretch>
        </p:blipFill>
        <p:spPr>
          <a:xfrm>
            <a:off x="6446520" y="6095"/>
            <a:ext cx="2675381" cy="787145"/>
          </a:xfrm>
          <a:prstGeom prst="rect">
            <a:avLst/>
          </a:prstGeom>
        </p:spPr>
      </p:pic>
      <p:sp>
        <p:nvSpPr>
          <p:cNvPr id="14" name="object 14"/>
          <p:cNvSpPr txBox="1">
            <a:spLocks noGrp="1"/>
          </p:cNvSpPr>
          <p:nvPr>
            <p:ph type="title"/>
          </p:nvPr>
        </p:nvSpPr>
        <p:spPr>
          <a:prstGeom prst="rect">
            <a:avLst/>
          </a:prstGeom>
        </p:spPr>
        <p:txBody>
          <a:bodyPr vert="horz" wrap="square" lIns="0" tIns="12065" rIns="0" bIns="0" rtlCol="0">
            <a:spAutoFit/>
          </a:bodyPr>
          <a:lstStyle/>
          <a:p>
            <a:pPr marL="547370">
              <a:lnSpc>
                <a:spcPct val="100000"/>
              </a:lnSpc>
              <a:spcBef>
                <a:spcPts val="95"/>
              </a:spcBef>
            </a:pPr>
            <a:r>
              <a:rPr dirty="0"/>
              <a:t>CAPÍTULO</a:t>
            </a:r>
            <a:r>
              <a:rPr spc="-140" dirty="0"/>
              <a:t> </a:t>
            </a:r>
            <a:r>
              <a:rPr spc="-50" dirty="0"/>
              <a:t>V</a:t>
            </a:r>
          </a:p>
        </p:txBody>
      </p:sp>
      <p:sp>
        <p:nvSpPr>
          <p:cNvPr id="15" name="object 6">
            <a:extLst>
              <a:ext uri="{FF2B5EF4-FFF2-40B4-BE49-F238E27FC236}">
                <a16:creationId xmlns:a16="http://schemas.microsoft.com/office/drawing/2014/main" id="{2131DC5B-C897-4B97-87C8-583D2E4A0F5B}"/>
              </a:ext>
            </a:extLst>
          </p:cNvPr>
          <p:cNvSpPr txBox="1"/>
          <p:nvPr/>
        </p:nvSpPr>
        <p:spPr>
          <a:xfrm>
            <a:off x="817081" y="6032795"/>
            <a:ext cx="7947025" cy="444352"/>
          </a:xfrm>
          <a:prstGeom prst="rect">
            <a:avLst/>
          </a:prstGeom>
        </p:spPr>
        <p:txBody>
          <a:bodyPr vert="horz" wrap="square" lIns="0" tIns="13335" rIns="0" bIns="0" rtlCol="0">
            <a:spAutoFit/>
          </a:bodyPr>
          <a:lstStyle/>
          <a:p>
            <a:pPr marL="297815" marR="20320" indent="-285750" algn="just">
              <a:lnSpc>
                <a:spcPct val="100000"/>
              </a:lnSpc>
              <a:buClr>
                <a:srgbClr val="1F487C"/>
              </a:buClr>
              <a:buFont typeface="Wingdings"/>
              <a:buChar char=""/>
              <a:tabLst>
                <a:tab pos="299085" algn="l"/>
              </a:tabLst>
            </a:pPr>
            <a:r>
              <a:rPr lang="es-ES" sz="1400" spc="-105" dirty="0">
                <a:latin typeface="Verdana"/>
                <a:cs typeface="Verdana"/>
              </a:rPr>
              <a:t>Se diseñó una gamificación en el área de matemáticas para séptimo año EGB, lo que constituye una estrategia innovadora que transforma el proceso de enseñanza y de aprendizaje.</a:t>
            </a:r>
            <a:endParaRPr sz="1400" dirty="0">
              <a:latin typeface="Verdana"/>
              <a:cs typeface="Verdana"/>
            </a:endParaRPr>
          </a:p>
        </p:txBody>
      </p:sp>
      <p:sp>
        <p:nvSpPr>
          <p:cNvPr id="16" name="object 5">
            <a:extLst>
              <a:ext uri="{FF2B5EF4-FFF2-40B4-BE49-F238E27FC236}">
                <a16:creationId xmlns:a16="http://schemas.microsoft.com/office/drawing/2014/main" id="{F9363343-B239-4CD8-8C3B-1B616372F514}"/>
              </a:ext>
            </a:extLst>
          </p:cNvPr>
          <p:cNvSpPr txBox="1"/>
          <p:nvPr/>
        </p:nvSpPr>
        <p:spPr>
          <a:xfrm>
            <a:off x="1102206" y="1981412"/>
            <a:ext cx="7462902" cy="752129"/>
          </a:xfrm>
          <a:prstGeom prst="rect">
            <a:avLst/>
          </a:prstGeom>
        </p:spPr>
        <p:txBody>
          <a:bodyPr vert="horz" wrap="square" lIns="0" tIns="13335" rIns="0" bIns="0" rtlCol="0">
            <a:spAutoFit/>
          </a:bodyPr>
          <a:lstStyle/>
          <a:p>
            <a:pPr marL="12065" marR="5080" algn="just">
              <a:lnSpc>
                <a:spcPct val="100000"/>
              </a:lnSpc>
              <a:spcBef>
                <a:spcPts val="105"/>
              </a:spcBef>
              <a:buClr>
                <a:srgbClr val="1F487C"/>
              </a:buClr>
              <a:tabLst>
                <a:tab pos="299085" algn="l"/>
              </a:tabLst>
            </a:pPr>
            <a:r>
              <a:rPr lang="es-ES" sz="1600" spc="-105" dirty="0">
                <a:latin typeface="Verdana"/>
                <a:cs typeface="Verdana"/>
              </a:rPr>
              <a:t>Se propuso una guía didáctica basada en la gamificación para generar un impacto positivo en la construcción de aprendizajes matemáticos, específicamente para trabajar el bloque de álgebra y funciones sobre el tema de las fracciones</a:t>
            </a:r>
            <a:endParaRPr sz="1600" dirty="0">
              <a:latin typeface="Verdana"/>
              <a:cs typeface="Verdana"/>
            </a:endParaRPr>
          </a:p>
        </p:txBody>
      </p:sp>
      <p:sp>
        <p:nvSpPr>
          <p:cNvPr id="18" name="object 5">
            <a:extLst>
              <a:ext uri="{FF2B5EF4-FFF2-40B4-BE49-F238E27FC236}">
                <a16:creationId xmlns:a16="http://schemas.microsoft.com/office/drawing/2014/main" id="{2E4523F9-FC9A-46BF-9587-C0B9204C6A50}"/>
              </a:ext>
            </a:extLst>
          </p:cNvPr>
          <p:cNvSpPr txBox="1"/>
          <p:nvPr/>
        </p:nvSpPr>
        <p:spPr>
          <a:xfrm>
            <a:off x="3125533" y="3204050"/>
            <a:ext cx="3320987" cy="268664"/>
          </a:xfrm>
          <a:prstGeom prst="rect">
            <a:avLst/>
          </a:prstGeom>
        </p:spPr>
        <p:txBody>
          <a:bodyPr vert="horz" wrap="square" lIns="0" tIns="13335" rIns="0" bIns="0" rtlCol="0">
            <a:spAutoFit/>
          </a:bodyPr>
          <a:lstStyle/>
          <a:p>
            <a:pPr marL="12065" marR="5080" algn="just">
              <a:lnSpc>
                <a:spcPct val="100000"/>
              </a:lnSpc>
              <a:spcBef>
                <a:spcPts val="105"/>
              </a:spcBef>
              <a:buClr>
                <a:srgbClr val="1F487C"/>
              </a:buClr>
              <a:tabLst>
                <a:tab pos="299085" algn="l"/>
              </a:tabLst>
            </a:pPr>
            <a:r>
              <a:rPr lang="es-ES" sz="1600" b="1" spc="-105" dirty="0">
                <a:latin typeface="Verdana"/>
                <a:cs typeface="Verdana"/>
              </a:rPr>
              <a:t>CONCLUSIONES ESPECÍFICAS</a:t>
            </a:r>
            <a:endParaRPr sz="1600" b="1" dirty="0">
              <a:latin typeface="Verdana"/>
              <a:cs typeface="Verdana"/>
            </a:endParaRPr>
          </a:p>
        </p:txBody>
      </p:sp>
      <p:sp>
        <p:nvSpPr>
          <p:cNvPr id="19" name="object 5">
            <a:extLst>
              <a:ext uri="{FF2B5EF4-FFF2-40B4-BE49-F238E27FC236}">
                <a16:creationId xmlns:a16="http://schemas.microsoft.com/office/drawing/2014/main" id="{F235F883-F06B-488F-B2D4-7292D6DE2B82}"/>
              </a:ext>
            </a:extLst>
          </p:cNvPr>
          <p:cNvSpPr txBox="1"/>
          <p:nvPr/>
        </p:nvSpPr>
        <p:spPr>
          <a:xfrm>
            <a:off x="3093813" y="1400176"/>
            <a:ext cx="3320987" cy="268664"/>
          </a:xfrm>
          <a:prstGeom prst="rect">
            <a:avLst/>
          </a:prstGeom>
        </p:spPr>
        <p:txBody>
          <a:bodyPr vert="horz" wrap="square" lIns="0" tIns="13335" rIns="0" bIns="0" rtlCol="0">
            <a:spAutoFit/>
          </a:bodyPr>
          <a:lstStyle/>
          <a:p>
            <a:pPr marL="12065" marR="5080" algn="ctr">
              <a:lnSpc>
                <a:spcPct val="100000"/>
              </a:lnSpc>
              <a:spcBef>
                <a:spcPts val="105"/>
              </a:spcBef>
              <a:buClr>
                <a:srgbClr val="1F487C"/>
              </a:buClr>
              <a:tabLst>
                <a:tab pos="299085" algn="l"/>
              </a:tabLst>
            </a:pPr>
            <a:r>
              <a:rPr lang="es-ES" sz="1600" b="1" spc="-105" dirty="0">
                <a:latin typeface="Verdana"/>
                <a:cs typeface="Verdana"/>
              </a:rPr>
              <a:t>CONCLUSIÓN GENERAL</a:t>
            </a:r>
            <a:endParaRPr sz="1600" b="1" dirty="0">
              <a:latin typeface="Verdana"/>
              <a:cs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4">
            <a:extLst>
              <a:ext uri="{FF2B5EF4-FFF2-40B4-BE49-F238E27FC236}">
                <a16:creationId xmlns:a16="http://schemas.microsoft.com/office/drawing/2014/main" id="{F6D6ECDD-82CB-4EBF-A9B2-5C5A82987D36}"/>
              </a:ext>
            </a:extLst>
          </p:cNvPr>
          <p:cNvSpPr/>
          <p:nvPr/>
        </p:nvSpPr>
        <p:spPr>
          <a:xfrm>
            <a:off x="1156842" y="3722113"/>
            <a:ext cx="7751445" cy="787145"/>
          </a:xfrm>
          <a:custGeom>
            <a:avLst/>
            <a:gdLst/>
            <a:ahLst/>
            <a:cxnLst/>
            <a:rect l="l" t="t" r="r" b="b"/>
            <a:pathLst>
              <a:path w="7751445" h="1727200">
                <a:moveTo>
                  <a:pt x="7463282" y="0"/>
                </a:moveTo>
                <a:lnTo>
                  <a:pt x="287781" y="0"/>
                </a:lnTo>
                <a:lnTo>
                  <a:pt x="241104" y="3768"/>
                </a:lnTo>
                <a:lnTo>
                  <a:pt x="196824" y="14677"/>
                </a:lnTo>
                <a:lnTo>
                  <a:pt x="155533" y="32133"/>
                </a:lnTo>
                <a:lnTo>
                  <a:pt x="117825" y="55542"/>
                </a:lnTo>
                <a:lnTo>
                  <a:pt x="84293" y="84312"/>
                </a:lnTo>
                <a:lnTo>
                  <a:pt x="55528" y="117847"/>
                </a:lnTo>
                <a:lnTo>
                  <a:pt x="32123" y="155556"/>
                </a:lnTo>
                <a:lnTo>
                  <a:pt x="14672" y="196843"/>
                </a:lnTo>
                <a:lnTo>
                  <a:pt x="3766" y="241116"/>
                </a:lnTo>
                <a:lnTo>
                  <a:pt x="0" y="287781"/>
                </a:lnTo>
                <a:lnTo>
                  <a:pt x="0" y="1438910"/>
                </a:lnTo>
                <a:lnTo>
                  <a:pt x="3766" y="1485575"/>
                </a:lnTo>
                <a:lnTo>
                  <a:pt x="14672" y="1529848"/>
                </a:lnTo>
                <a:lnTo>
                  <a:pt x="32123" y="1571135"/>
                </a:lnTo>
                <a:lnTo>
                  <a:pt x="55528" y="1608844"/>
                </a:lnTo>
                <a:lnTo>
                  <a:pt x="84293" y="1642379"/>
                </a:lnTo>
                <a:lnTo>
                  <a:pt x="117825" y="1671149"/>
                </a:lnTo>
                <a:lnTo>
                  <a:pt x="155533" y="1694558"/>
                </a:lnTo>
                <a:lnTo>
                  <a:pt x="196824" y="1712014"/>
                </a:lnTo>
                <a:lnTo>
                  <a:pt x="241104" y="1722923"/>
                </a:lnTo>
                <a:lnTo>
                  <a:pt x="287781" y="1726691"/>
                </a:lnTo>
                <a:lnTo>
                  <a:pt x="7463282" y="1726691"/>
                </a:lnTo>
                <a:lnTo>
                  <a:pt x="7509947" y="1722923"/>
                </a:lnTo>
                <a:lnTo>
                  <a:pt x="7554220" y="1712014"/>
                </a:lnTo>
                <a:lnTo>
                  <a:pt x="7595507" y="1694558"/>
                </a:lnTo>
                <a:lnTo>
                  <a:pt x="7633216" y="1671149"/>
                </a:lnTo>
                <a:lnTo>
                  <a:pt x="7666751" y="1642379"/>
                </a:lnTo>
                <a:lnTo>
                  <a:pt x="7695521" y="1608844"/>
                </a:lnTo>
                <a:lnTo>
                  <a:pt x="7718930" y="1571135"/>
                </a:lnTo>
                <a:lnTo>
                  <a:pt x="7736386" y="1529848"/>
                </a:lnTo>
                <a:lnTo>
                  <a:pt x="7747295" y="1485575"/>
                </a:lnTo>
                <a:lnTo>
                  <a:pt x="7751063" y="1438910"/>
                </a:lnTo>
                <a:lnTo>
                  <a:pt x="7751063" y="287781"/>
                </a:lnTo>
                <a:lnTo>
                  <a:pt x="7747295" y="241116"/>
                </a:lnTo>
                <a:lnTo>
                  <a:pt x="7736386" y="196843"/>
                </a:lnTo>
                <a:lnTo>
                  <a:pt x="7718930" y="155556"/>
                </a:lnTo>
                <a:lnTo>
                  <a:pt x="7695521" y="117847"/>
                </a:lnTo>
                <a:lnTo>
                  <a:pt x="7666751" y="84312"/>
                </a:lnTo>
                <a:lnTo>
                  <a:pt x="7633216" y="55542"/>
                </a:lnTo>
                <a:lnTo>
                  <a:pt x="7595507" y="32133"/>
                </a:lnTo>
                <a:lnTo>
                  <a:pt x="7554220" y="14677"/>
                </a:lnTo>
                <a:lnTo>
                  <a:pt x="7509947" y="3768"/>
                </a:lnTo>
                <a:lnTo>
                  <a:pt x="7463282" y="0"/>
                </a:lnTo>
                <a:close/>
              </a:path>
            </a:pathLst>
          </a:custGeom>
          <a:solidFill>
            <a:srgbClr val="EBFFEB"/>
          </a:solidFill>
        </p:spPr>
        <p:txBody>
          <a:bodyPr wrap="square" lIns="0" tIns="0" rIns="0" bIns="0" rtlCol="0"/>
          <a:lstStyle/>
          <a:p>
            <a:endParaRPr/>
          </a:p>
        </p:txBody>
      </p:sp>
      <p:sp>
        <p:nvSpPr>
          <p:cNvPr id="2" name="object 2"/>
          <p:cNvSpPr/>
          <p:nvPr/>
        </p:nvSpPr>
        <p:spPr>
          <a:xfrm>
            <a:off x="1048511" y="5715000"/>
            <a:ext cx="7751445" cy="927099"/>
          </a:xfrm>
          <a:custGeom>
            <a:avLst/>
            <a:gdLst/>
            <a:ahLst/>
            <a:cxnLst/>
            <a:rect l="l" t="t" r="r" b="b"/>
            <a:pathLst>
              <a:path w="7751445" h="1826259">
                <a:moveTo>
                  <a:pt x="7446771" y="0"/>
                </a:moveTo>
                <a:lnTo>
                  <a:pt x="304291" y="0"/>
                </a:lnTo>
                <a:lnTo>
                  <a:pt x="254933" y="3983"/>
                </a:lnTo>
                <a:lnTo>
                  <a:pt x="208110" y="15516"/>
                </a:lnTo>
                <a:lnTo>
                  <a:pt x="164450" y="33971"/>
                </a:lnTo>
                <a:lnTo>
                  <a:pt x="124579" y="58720"/>
                </a:lnTo>
                <a:lnTo>
                  <a:pt x="89123" y="89138"/>
                </a:lnTo>
                <a:lnTo>
                  <a:pt x="58709" y="124596"/>
                </a:lnTo>
                <a:lnTo>
                  <a:pt x="33963" y="164467"/>
                </a:lnTo>
                <a:lnTo>
                  <a:pt x="15512" y="208125"/>
                </a:lnTo>
                <a:lnTo>
                  <a:pt x="3982" y="254942"/>
                </a:lnTo>
                <a:lnTo>
                  <a:pt x="0" y="304292"/>
                </a:lnTo>
                <a:lnTo>
                  <a:pt x="0" y="1521460"/>
                </a:lnTo>
                <a:lnTo>
                  <a:pt x="3982" y="1570818"/>
                </a:lnTo>
                <a:lnTo>
                  <a:pt x="15512" y="1617641"/>
                </a:lnTo>
                <a:lnTo>
                  <a:pt x="33963" y="1661301"/>
                </a:lnTo>
                <a:lnTo>
                  <a:pt x="58709" y="1701172"/>
                </a:lnTo>
                <a:lnTo>
                  <a:pt x="89123" y="1736628"/>
                </a:lnTo>
                <a:lnTo>
                  <a:pt x="124579" y="1767042"/>
                </a:lnTo>
                <a:lnTo>
                  <a:pt x="164450" y="1791788"/>
                </a:lnTo>
                <a:lnTo>
                  <a:pt x="208110" y="1810239"/>
                </a:lnTo>
                <a:lnTo>
                  <a:pt x="254933" y="1821769"/>
                </a:lnTo>
                <a:lnTo>
                  <a:pt x="304291" y="1825752"/>
                </a:lnTo>
                <a:lnTo>
                  <a:pt x="7446771" y="1825752"/>
                </a:lnTo>
                <a:lnTo>
                  <a:pt x="7496121" y="1821769"/>
                </a:lnTo>
                <a:lnTo>
                  <a:pt x="7542938" y="1810239"/>
                </a:lnTo>
                <a:lnTo>
                  <a:pt x="7586596" y="1791788"/>
                </a:lnTo>
                <a:lnTo>
                  <a:pt x="7626467" y="1767042"/>
                </a:lnTo>
                <a:lnTo>
                  <a:pt x="7661925" y="1736628"/>
                </a:lnTo>
                <a:lnTo>
                  <a:pt x="7692343" y="1701172"/>
                </a:lnTo>
                <a:lnTo>
                  <a:pt x="7717092" y="1661301"/>
                </a:lnTo>
                <a:lnTo>
                  <a:pt x="7735547" y="1617641"/>
                </a:lnTo>
                <a:lnTo>
                  <a:pt x="7747080" y="1570818"/>
                </a:lnTo>
                <a:lnTo>
                  <a:pt x="7751063" y="1521460"/>
                </a:lnTo>
                <a:lnTo>
                  <a:pt x="7751063" y="304292"/>
                </a:lnTo>
                <a:lnTo>
                  <a:pt x="7747080" y="254942"/>
                </a:lnTo>
                <a:lnTo>
                  <a:pt x="7735547" y="208125"/>
                </a:lnTo>
                <a:lnTo>
                  <a:pt x="7717092" y="164467"/>
                </a:lnTo>
                <a:lnTo>
                  <a:pt x="7692343" y="124596"/>
                </a:lnTo>
                <a:lnTo>
                  <a:pt x="7661925" y="89138"/>
                </a:lnTo>
                <a:lnTo>
                  <a:pt x="7626467" y="58720"/>
                </a:lnTo>
                <a:lnTo>
                  <a:pt x="7586596" y="33971"/>
                </a:lnTo>
                <a:lnTo>
                  <a:pt x="7542938" y="15516"/>
                </a:lnTo>
                <a:lnTo>
                  <a:pt x="7496121" y="3983"/>
                </a:lnTo>
                <a:lnTo>
                  <a:pt x="7446771" y="0"/>
                </a:lnTo>
                <a:close/>
              </a:path>
            </a:pathLst>
          </a:custGeom>
          <a:solidFill>
            <a:srgbClr val="EBFFEB"/>
          </a:solidFill>
        </p:spPr>
        <p:txBody>
          <a:bodyPr wrap="square" lIns="0" tIns="0" rIns="0" bIns="0" rtlCol="0"/>
          <a:lstStyle/>
          <a:p>
            <a:endParaRPr/>
          </a:p>
        </p:txBody>
      </p:sp>
      <p:sp>
        <p:nvSpPr>
          <p:cNvPr id="3" name="object 3"/>
          <p:cNvSpPr/>
          <p:nvPr/>
        </p:nvSpPr>
        <p:spPr>
          <a:xfrm>
            <a:off x="1048511" y="4670552"/>
            <a:ext cx="7751445" cy="927100"/>
          </a:xfrm>
          <a:custGeom>
            <a:avLst/>
            <a:gdLst/>
            <a:ahLst/>
            <a:cxnLst/>
            <a:rect l="l" t="t" r="r" b="b"/>
            <a:pathLst>
              <a:path w="7751445" h="1524000">
                <a:moveTo>
                  <a:pt x="7497063" y="0"/>
                </a:moveTo>
                <a:lnTo>
                  <a:pt x="254000" y="0"/>
                </a:lnTo>
                <a:lnTo>
                  <a:pt x="208342" y="4090"/>
                </a:lnTo>
                <a:lnTo>
                  <a:pt x="165369" y="15884"/>
                </a:lnTo>
                <a:lnTo>
                  <a:pt x="125799" y="34666"/>
                </a:lnTo>
                <a:lnTo>
                  <a:pt x="90349" y="59719"/>
                </a:lnTo>
                <a:lnTo>
                  <a:pt x="59736" y="90328"/>
                </a:lnTo>
                <a:lnTo>
                  <a:pt x="34677" y="125777"/>
                </a:lnTo>
                <a:lnTo>
                  <a:pt x="15890" y="165349"/>
                </a:lnTo>
                <a:lnTo>
                  <a:pt x="4092" y="208328"/>
                </a:lnTo>
                <a:lnTo>
                  <a:pt x="0" y="254000"/>
                </a:lnTo>
                <a:lnTo>
                  <a:pt x="0" y="1270000"/>
                </a:lnTo>
                <a:lnTo>
                  <a:pt x="4092" y="1315671"/>
                </a:lnTo>
                <a:lnTo>
                  <a:pt x="15890" y="1358650"/>
                </a:lnTo>
                <a:lnTo>
                  <a:pt x="34677" y="1398222"/>
                </a:lnTo>
                <a:lnTo>
                  <a:pt x="59736" y="1433671"/>
                </a:lnTo>
                <a:lnTo>
                  <a:pt x="90349" y="1464280"/>
                </a:lnTo>
                <a:lnTo>
                  <a:pt x="125799" y="1489333"/>
                </a:lnTo>
                <a:lnTo>
                  <a:pt x="165369" y="1508115"/>
                </a:lnTo>
                <a:lnTo>
                  <a:pt x="208342" y="1519909"/>
                </a:lnTo>
                <a:lnTo>
                  <a:pt x="254000" y="1524000"/>
                </a:lnTo>
                <a:lnTo>
                  <a:pt x="7497063" y="1524000"/>
                </a:lnTo>
                <a:lnTo>
                  <a:pt x="7542735" y="1519909"/>
                </a:lnTo>
                <a:lnTo>
                  <a:pt x="7585714" y="1508115"/>
                </a:lnTo>
                <a:lnTo>
                  <a:pt x="7625286" y="1489333"/>
                </a:lnTo>
                <a:lnTo>
                  <a:pt x="7660735" y="1464280"/>
                </a:lnTo>
                <a:lnTo>
                  <a:pt x="7691344" y="1433671"/>
                </a:lnTo>
                <a:lnTo>
                  <a:pt x="7716397" y="1398222"/>
                </a:lnTo>
                <a:lnTo>
                  <a:pt x="7735179" y="1358650"/>
                </a:lnTo>
                <a:lnTo>
                  <a:pt x="7746973" y="1315671"/>
                </a:lnTo>
                <a:lnTo>
                  <a:pt x="7751063" y="1270000"/>
                </a:lnTo>
                <a:lnTo>
                  <a:pt x="7751063" y="254000"/>
                </a:lnTo>
                <a:lnTo>
                  <a:pt x="7746973" y="208328"/>
                </a:lnTo>
                <a:lnTo>
                  <a:pt x="7735179" y="165349"/>
                </a:lnTo>
                <a:lnTo>
                  <a:pt x="7716397" y="125777"/>
                </a:lnTo>
                <a:lnTo>
                  <a:pt x="7691344" y="90328"/>
                </a:lnTo>
                <a:lnTo>
                  <a:pt x="7660735" y="59719"/>
                </a:lnTo>
                <a:lnTo>
                  <a:pt x="7625286" y="34666"/>
                </a:lnTo>
                <a:lnTo>
                  <a:pt x="7585714" y="15884"/>
                </a:lnTo>
                <a:lnTo>
                  <a:pt x="7542735" y="4090"/>
                </a:lnTo>
                <a:lnTo>
                  <a:pt x="7497063" y="0"/>
                </a:lnTo>
                <a:close/>
              </a:path>
            </a:pathLst>
          </a:custGeom>
          <a:solidFill>
            <a:srgbClr val="EBFFEB"/>
          </a:solidFill>
        </p:spPr>
        <p:txBody>
          <a:bodyPr wrap="square" lIns="0" tIns="0" rIns="0" bIns="0" rtlCol="0"/>
          <a:lstStyle/>
          <a:p>
            <a:endParaRPr/>
          </a:p>
        </p:txBody>
      </p:sp>
      <p:sp>
        <p:nvSpPr>
          <p:cNvPr id="4" name="object 4"/>
          <p:cNvSpPr/>
          <p:nvPr/>
        </p:nvSpPr>
        <p:spPr>
          <a:xfrm>
            <a:off x="957934" y="1741316"/>
            <a:ext cx="7751445" cy="1394572"/>
          </a:xfrm>
          <a:custGeom>
            <a:avLst/>
            <a:gdLst/>
            <a:ahLst/>
            <a:cxnLst/>
            <a:rect l="l" t="t" r="r" b="b"/>
            <a:pathLst>
              <a:path w="7751445" h="1727200">
                <a:moveTo>
                  <a:pt x="7463282" y="0"/>
                </a:moveTo>
                <a:lnTo>
                  <a:pt x="287781" y="0"/>
                </a:lnTo>
                <a:lnTo>
                  <a:pt x="241104" y="3768"/>
                </a:lnTo>
                <a:lnTo>
                  <a:pt x="196824" y="14677"/>
                </a:lnTo>
                <a:lnTo>
                  <a:pt x="155533" y="32133"/>
                </a:lnTo>
                <a:lnTo>
                  <a:pt x="117825" y="55542"/>
                </a:lnTo>
                <a:lnTo>
                  <a:pt x="84293" y="84312"/>
                </a:lnTo>
                <a:lnTo>
                  <a:pt x="55528" y="117847"/>
                </a:lnTo>
                <a:lnTo>
                  <a:pt x="32123" y="155556"/>
                </a:lnTo>
                <a:lnTo>
                  <a:pt x="14672" y="196843"/>
                </a:lnTo>
                <a:lnTo>
                  <a:pt x="3766" y="241116"/>
                </a:lnTo>
                <a:lnTo>
                  <a:pt x="0" y="287781"/>
                </a:lnTo>
                <a:lnTo>
                  <a:pt x="0" y="1438910"/>
                </a:lnTo>
                <a:lnTo>
                  <a:pt x="3766" y="1485575"/>
                </a:lnTo>
                <a:lnTo>
                  <a:pt x="14672" y="1529848"/>
                </a:lnTo>
                <a:lnTo>
                  <a:pt x="32123" y="1571135"/>
                </a:lnTo>
                <a:lnTo>
                  <a:pt x="55528" y="1608844"/>
                </a:lnTo>
                <a:lnTo>
                  <a:pt x="84293" y="1642379"/>
                </a:lnTo>
                <a:lnTo>
                  <a:pt x="117825" y="1671149"/>
                </a:lnTo>
                <a:lnTo>
                  <a:pt x="155533" y="1694558"/>
                </a:lnTo>
                <a:lnTo>
                  <a:pt x="196824" y="1712014"/>
                </a:lnTo>
                <a:lnTo>
                  <a:pt x="241104" y="1722923"/>
                </a:lnTo>
                <a:lnTo>
                  <a:pt x="287781" y="1726691"/>
                </a:lnTo>
                <a:lnTo>
                  <a:pt x="7463282" y="1726691"/>
                </a:lnTo>
                <a:lnTo>
                  <a:pt x="7509947" y="1722923"/>
                </a:lnTo>
                <a:lnTo>
                  <a:pt x="7554220" y="1712014"/>
                </a:lnTo>
                <a:lnTo>
                  <a:pt x="7595507" y="1694558"/>
                </a:lnTo>
                <a:lnTo>
                  <a:pt x="7633216" y="1671149"/>
                </a:lnTo>
                <a:lnTo>
                  <a:pt x="7666751" y="1642379"/>
                </a:lnTo>
                <a:lnTo>
                  <a:pt x="7695521" y="1608844"/>
                </a:lnTo>
                <a:lnTo>
                  <a:pt x="7718930" y="1571135"/>
                </a:lnTo>
                <a:lnTo>
                  <a:pt x="7736386" y="1529848"/>
                </a:lnTo>
                <a:lnTo>
                  <a:pt x="7747295" y="1485575"/>
                </a:lnTo>
                <a:lnTo>
                  <a:pt x="7751063" y="1438910"/>
                </a:lnTo>
                <a:lnTo>
                  <a:pt x="7751063" y="287781"/>
                </a:lnTo>
                <a:lnTo>
                  <a:pt x="7747295" y="241116"/>
                </a:lnTo>
                <a:lnTo>
                  <a:pt x="7736386" y="196843"/>
                </a:lnTo>
                <a:lnTo>
                  <a:pt x="7718930" y="155556"/>
                </a:lnTo>
                <a:lnTo>
                  <a:pt x="7695521" y="117847"/>
                </a:lnTo>
                <a:lnTo>
                  <a:pt x="7666751" y="84312"/>
                </a:lnTo>
                <a:lnTo>
                  <a:pt x="7633216" y="55542"/>
                </a:lnTo>
                <a:lnTo>
                  <a:pt x="7595507" y="32133"/>
                </a:lnTo>
                <a:lnTo>
                  <a:pt x="7554220" y="14677"/>
                </a:lnTo>
                <a:lnTo>
                  <a:pt x="7509947" y="3768"/>
                </a:lnTo>
                <a:lnTo>
                  <a:pt x="7463282" y="0"/>
                </a:lnTo>
                <a:close/>
              </a:path>
            </a:pathLst>
          </a:custGeom>
          <a:solidFill>
            <a:srgbClr val="E0FFE0"/>
          </a:solidFill>
        </p:spPr>
        <p:txBody>
          <a:bodyPr wrap="square" lIns="0" tIns="0" rIns="0" bIns="0" rtlCol="0"/>
          <a:lstStyle/>
          <a:p>
            <a:endParaRPr dirty="0"/>
          </a:p>
        </p:txBody>
      </p:sp>
      <p:sp>
        <p:nvSpPr>
          <p:cNvPr id="5" name="object 5"/>
          <p:cNvSpPr txBox="1"/>
          <p:nvPr/>
        </p:nvSpPr>
        <p:spPr>
          <a:xfrm>
            <a:off x="898687" y="3864203"/>
            <a:ext cx="7987030" cy="2539798"/>
          </a:xfrm>
          <a:prstGeom prst="rect">
            <a:avLst/>
          </a:prstGeom>
        </p:spPr>
        <p:txBody>
          <a:bodyPr vert="horz" wrap="square" lIns="0" tIns="13335" rIns="0" bIns="0" rtlCol="0">
            <a:spAutoFit/>
          </a:bodyPr>
          <a:lstStyle/>
          <a:p>
            <a:pPr marL="354965" marR="5080" indent="-287020" algn="just">
              <a:lnSpc>
                <a:spcPct val="100000"/>
              </a:lnSpc>
              <a:spcBef>
                <a:spcPts val="105"/>
              </a:spcBef>
              <a:buClr>
                <a:srgbClr val="1F487C"/>
              </a:buClr>
              <a:buFont typeface="Wingdings"/>
              <a:buChar char=""/>
              <a:tabLst>
                <a:tab pos="354965" algn="l"/>
              </a:tabLst>
            </a:pPr>
            <a:r>
              <a:rPr lang="es-ES" sz="1400" spc="-60" dirty="0">
                <a:latin typeface="Verdana"/>
                <a:cs typeface="Verdana"/>
              </a:rPr>
              <a:t>Desarrollar talleres prácticos para que exista mayor conocimiento sobre la gamificación y los elementos de la misma que pueden ser llevados a las aulas de clase y adaptados a las características y necesidades de los estudiantes. </a:t>
            </a:r>
            <a:endParaRPr lang="es-ES" sz="1400" dirty="0">
              <a:latin typeface="Verdana"/>
              <a:cs typeface="Verdana"/>
            </a:endParaRPr>
          </a:p>
          <a:p>
            <a:pPr marL="297815" marR="46990" indent="-285750" algn="just">
              <a:lnSpc>
                <a:spcPct val="100000"/>
              </a:lnSpc>
              <a:spcBef>
                <a:spcPts val="1565"/>
              </a:spcBef>
              <a:buClr>
                <a:srgbClr val="1F487C"/>
              </a:buClr>
              <a:buFont typeface="Wingdings"/>
              <a:buChar char=""/>
              <a:tabLst>
                <a:tab pos="299085" algn="l"/>
              </a:tabLst>
            </a:pPr>
            <a:r>
              <a:rPr lang="es-ES" sz="1400" spc="-100" dirty="0">
                <a:latin typeface="Verdana"/>
                <a:cs typeface="Verdana"/>
              </a:rPr>
              <a:t>Empelar el recurso de la gamificación partiendo de la literatura científica existente, dado que gracias a investigaciones anteriores sientan las bases que sitúa a la gamificación como una herramienta valiosa para la construcción de aprendizajes</a:t>
            </a:r>
            <a:r>
              <a:rPr lang="es-ES" sz="1400" spc="-10" dirty="0">
                <a:latin typeface="Verdana"/>
                <a:cs typeface="Verdana"/>
              </a:rPr>
              <a:t>.</a:t>
            </a:r>
            <a:endParaRPr lang="es-ES" sz="1400" dirty="0">
              <a:latin typeface="Verdana"/>
              <a:cs typeface="Verdana"/>
            </a:endParaRPr>
          </a:p>
          <a:p>
            <a:pPr>
              <a:lnSpc>
                <a:spcPct val="100000"/>
              </a:lnSpc>
              <a:spcBef>
                <a:spcPts val="1290"/>
              </a:spcBef>
              <a:buClr>
                <a:srgbClr val="1F487C"/>
              </a:buClr>
              <a:buFont typeface="Wingdings"/>
              <a:buChar char=""/>
            </a:pPr>
            <a:endParaRPr sz="1400" dirty="0">
              <a:latin typeface="Verdana"/>
              <a:cs typeface="Verdana"/>
            </a:endParaRPr>
          </a:p>
          <a:p>
            <a:pPr marL="297815" marR="46990" indent="-285750" algn="just">
              <a:lnSpc>
                <a:spcPct val="100000"/>
              </a:lnSpc>
              <a:buClr>
                <a:srgbClr val="1F487C"/>
              </a:buClr>
              <a:buFont typeface="Wingdings"/>
              <a:buChar char=""/>
              <a:tabLst>
                <a:tab pos="299085" algn="l"/>
              </a:tabLst>
            </a:pPr>
            <a:r>
              <a:rPr lang="es-ES" sz="1400" spc="-50" dirty="0">
                <a:latin typeface="Verdana"/>
                <a:cs typeface="Verdana"/>
              </a:rPr>
              <a:t>Profundizar sobre el uso de la gamificación en el entorno educativo a través del diseño de actividades gamificadas que abarquen diferentes contenidos educativos donde se trabajen todas las asignaturas presentes en el currículo ecuatoriano. </a:t>
            </a:r>
            <a:endParaRPr sz="1400" dirty="0">
              <a:latin typeface="Verdana"/>
              <a:cs typeface="Verdana"/>
            </a:endParaRPr>
          </a:p>
        </p:txBody>
      </p:sp>
      <p:pic>
        <p:nvPicPr>
          <p:cNvPr id="6" name="object 6"/>
          <p:cNvPicPr/>
          <p:nvPr/>
        </p:nvPicPr>
        <p:blipFill>
          <a:blip r:embed="rId2" cstate="print"/>
          <a:stretch>
            <a:fillRect/>
          </a:stretch>
        </p:blipFill>
        <p:spPr>
          <a:xfrm>
            <a:off x="0" y="0"/>
            <a:ext cx="806195" cy="6857996"/>
          </a:xfrm>
          <a:prstGeom prst="rect">
            <a:avLst/>
          </a:prstGeom>
        </p:spPr>
      </p:pic>
      <p:grpSp>
        <p:nvGrpSpPr>
          <p:cNvPr id="7" name="object 7"/>
          <p:cNvGrpSpPr/>
          <p:nvPr/>
        </p:nvGrpSpPr>
        <p:grpSpPr>
          <a:xfrm>
            <a:off x="2484120" y="467868"/>
            <a:ext cx="4175760" cy="742950"/>
            <a:chOff x="2484120" y="467868"/>
            <a:chExt cx="4175760" cy="742950"/>
          </a:xfrm>
        </p:grpSpPr>
        <p:sp>
          <p:nvSpPr>
            <p:cNvPr id="8" name="object 8"/>
            <p:cNvSpPr/>
            <p:nvPr/>
          </p:nvSpPr>
          <p:spPr>
            <a:xfrm>
              <a:off x="2484120" y="511302"/>
              <a:ext cx="4175760" cy="651510"/>
            </a:xfrm>
            <a:custGeom>
              <a:avLst/>
              <a:gdLst/>
              <a:ahLst/>
              <a:cxnLst/>
              <a:rect l="l" t="t" r="r" b="b"/>
              <a:pathLst>
                <a:path w="4175759" h="651510">
                  <a:moveTo>
                    <a:pt x="4175759" y="0"/>
                  </a:moveTo>
                  <a:lnTo>
                    <a:pt x="4172348" y="16912"/>
                  </a:lnTo>
                  <a:lnTo>
                    <a:pt x="4163044" y="30718"/>
                  </a:lnTo>
                  <a:lnTo>
                    <a:pt x="4149238" y="40022"/>
                  </a:lnTo>
                  <a:lnTo>
                    <a:pt x="4132326" y="43434"/>
                  </a:lnTo>
                  <a:lnTo>
                    <a:pt x="43434" y="43434"/>
                  </a:lnTo>
                  <a:lnTo>
                    <a:pt x="26521" y="46845"/>
                  </a:lnTo>
                  <a:lnTo>
                    <a:pt x="12715" y="56149"/>
                  </a:lnTo>
                  <a:lnTo>
                    <a:pt x="3411" y="69955"/>
                  </a:lnTo>
                  <a:lnTo>
                    <a:pt x="0" y="86868"/>
                  </a:lnTo>
                  <a:lnTo>
                    <a:pt x="0" y="608076"/>
                  </a:lnTo>
                  <a:lnTo>
                    <a:pt x="3411" y="624988"/>
                  </a:lnTo>
                  <a:lnTo>
                    <a:pt x="12715" y="638794"/>
                  </a:lnTo>
                  <a:lnTo>
                    <a:pt x="26521" y="648098"/>
                  </a:lnTo>
                  <a:lnTo>
                    <a:pt x="43434" y="651510"/>
                  </a:lnTo>
                  <a:lnTo>
                    <a:pt x="60346" y="648098"/>
                  </a:lnTo>
                  <a:lnTo>
                    <a:pt x="74152" y="638794"/>
                  </a:lnTo>
                  <a:lnTo>
                    <a:pt x="83456" y="624988"/>
                  </a:lnTo>
                  <a:lnTo>
                    <a:pt x="86868" y="608076"/>
                  </a:lnTo>
                  <a:lnTo>
                    <a:pt x="86868" y="564642"/>
                  </a:lnTo>
                  <a:lnTo>
                    <a:pt x="4132326" y="564642"/>
                  </a:lnTo>
                  <a:lnTo>
                    <a:pt x="4149238" y="561230"/>
                  </a:lnTo>
                  <a:lnTo>
                    <a:pt x="4163044" y="551926"/>
                  </a:lnTo>
                  <a:lnTo>
                    <a:pt x="4172348" y="538120"/>
                  </a:lnTo>
                  <a:lnTo>
                    <a:pt x="4175759" y="521208"/>
                  </a:lnTo>
                  <a:lnTo>
                    <a:pt x="4175759" y="130301"/>
                  </a:lnTo>
                  <a:lnTo>
                    <a:pt x="43434" y="130301"/>
                  </a:lnTo>
                  <a:lnTo>
                    <a:pt x="43434" y="86868"/>
                  </a:lnTo>
                  <a:lnTo>
                    <a:pt x="45148" y="78438"/>
                  </a:lnTo>
                  <a:lnTo>
                    <a:pt x="49815" y="71532"/>
                  </a:lnTo>
                  <a:lnTo>
                    <a:pt x="56721" y="66865"/>
                  </a:lnTo>
                  <a:lnTo>
                    <a:pt x="65150" y="65150"/>
                  </a:lnTo>
                  <a:lnTo>
                    <a:pt x="4175759" y="65150"/>
                  </a:lnTo>
                  <a:lnTo>
                    <a:pt x="4175759" y="0"/>
                  </a:lnTo>
                  <a:close/>
                </a:path>
                <a:path w="4175759" h="651510">
                  <a:moveTo>
                    <a:pt x="4175759" y="65150"/>
                  </a:moveTo>
                  <a:lnTo>
                    <a:pt x="65150" y="65150"/>
                  </a:lnTo>
                  <a:lnTo>
                    <a:pt x="73580" y="66865"/>
                  </a:lnTo>
                  <a:lnTo>
                    <a:pt x="80486" y="71532"/>
                  </a:lnTo>
                  <a:lnTo>
                    <a:pt x="85153" y="78438"/>
                  </a:lnTo>
                  <a:lnTo>
                    <a:pt x="86868" y="86868"/>
                  </a:lnTo>
                  <a:lnTo>
                    <a:pt x="83456" y="103780"/>
                  </a:lnTo>
                  <a:lnTo>
                    <a:pt x="74152" y="117586"/>
                  </a:lnTo>
                  <a:lnTo>
                    <a:pt x="60346" y="126890"/>
                  </a:lnTo>
                  <a:lnTo>
                    <a:pt x="43434" y="130301"/>
                  </a:lnTo>
                  <a:lnTo>
                    <a:pt x="4175759" y="130301"/>
                  </a:lnTo>
                  <a:lnTo>
                    <a:pt x="4175759" y="65150"/>
                  </a:lnTo>
                  <a:close/>
                </a:path>
                <a:path w="4175759" h="651510">
                  <a:moveTo>
                    <a:pt x="4088891" y="0"/>
                  </a:moveTo>
                  <a:lnTo>
                    <a:pt x="4088891" y="43434"/>
                  </a:lnTo>
                  <a:lnTo>
                    <a:pt x="4132326" y="43434"/>
                  </a:lnTo>
                  <a:lnTo>
                    <a:pt x="4132326" y="21717"/>
                  </a:lnTo>
                  <a:lnTo>
                    <a:pt x="4110608" y="21717"/>
                  </a:lnTo>
                  <a:lnTo>
                    <a:pt x="4102179" y="20002"/>
                  </a:lnTo>
                  <a:lnTo>
                    <a:pt x="4095273" y="15335"/>
                  </a:lnTo>
                  <a:lnTo>
                    <a:pt x="4090606" y="8429"/>
                  </a:lnTo>
                  <a:lnTo>
                    <a:pt x="4088891" y="0"/>
                  </a:lnTo>
                  <a:close/>
                </a:path>
                <a:path w="4175759" h="651510">
                  <a:moveTo>
                    <a:pt x="4132326" y="0"/>
                  </a:moveTo>
                  <a:lnTo>
                    <a:pt x="4130611" y="8429"/>
                  </a:lnTo>
                  <a:lnTo>
                    <a:pt x="4125944" y="15335"/>
                  </a:lnTo>
                  <a:lnTo>
                    <a:pt x="4119038" y="20002"/>
                  </a:lnTo>
                  <a:lnTo>
                    <a:pt x="4110608" y="21717"/>
                  </a:lnTo>
                  <a:lnTo>
                    <a:pt x="4132326" y="21717"/>
                  </a:lnTo>
                  <a:lnTo>
                    <a:pt x="4132326" y="0"/>
                  </a:lnTo>
                  <a:close/>
                </a:path>
              </a:pathLst>
            </a:custGeom>
            <a:solidFill>
              <a:srgbClr val="CC3300"/>
            </a:solidFill>
          </p:spPr>
          <p:txBody>
            <a:bodyPr wrap="square" lIns="0" tIns="0" rIns="0" bIns="0" rtlCol="0"/>
            <a:lstStyle/>
            <a:p>
              <a:endParaRPr/>
            </a:p>
          </p:txBody>
        </p:sp>
        <p:sp>
          <p:nvSpPr>
            <p:cNvPr id="9" name="object 9"/>
            <p:cNvSpPr/>
            <p:nvPr/>
          </p:nvSpPr>
          <p:spPr>
            <a:xfrm>
              <a:off x="2527554" y="467868"/>
              <a:ext cx="4132579" cy="173990"/>
            </a:xfrm>
            <a:custGeom>
              <a:avLst/>
              <a:gdLst/>
              <a:ahLst/>
              <a:cxnLst/>
              <a:rect l="l" t="t" r="r" b="b"/>
              <a:pathLst>
                <a:path w="4132579" h="173990">
                  <a:moveTo>
                    <a:pt x="21716" y="108585"/>
                  </a:moveTo>
                  <a:lnTo>
                    <a:pt x="13287" y="110299"/>
                  </a:lnTo>
                  <a:lnTo>
                    <a:pt x="6381" y="114966"/>
                  </a:lnTo>
                  <a:lnTo>
                    <a:pt x="1714" y="121872"/>
                  </a:lnTo>
                  <a:lnTo>
                    <a:pt x="0" y="130302"/>
                  </a:lnTo>
                  <a:lnTo>
                    <a:pt x="0" y="173736"/>
                  </a:lnTo>
                  <a:lnTo>
                    <a:pt x="16912" y="170324"/>
                  </a:lnTo>
                  <a:lnTo>
                    <a:pt x="30718" y="161020"/>
                  </a:lnTo>
                  <a:lnTo>
                    <a:pt x="40022" y="147214"/>
                  </a:lnTo>
                  <a:lnTo>
                    <a:pt x="43433" y="130302"/>
                  </a:lnTo>
                  <a:lnTo>
                    <a:pt x="41719" y="121872"/>
                  </a:lnTo>
                  <a:lnTo>
                    <a:pt x="37052" y="114966"/>
                  </a:lnTo>
                  <a:lnTo>
                    <a:pt x="30146" y="110299"/>
                  </a:lnTo>
                  <a:lnTo>
                    <a:pt x="21716" y="108585"/>
                  </a:lnTo>
                  <a:close/>
                </a:path>
                <a:path w="4132579" h="173990">
                  <a:moveTo>
                    <a:pt x="4132326" y="43434"/>
                  </a:moveTo>
                  <a:lnTo>
                    <a:pt x="4088892" y="43434"/>
                  </a:lnTo>
                  <a:lnTo>
                    <a:pt x="4088892" y="86868"/>
                  </a:lnTo>
                  <a:lnTo>
                    <a:pt x="4105804" y="83456"/>
                  </a:lnTo>
                  <a:lnTo>
                    <a:pt x="4119610" y="74152"/>
                  </a:lnTo>
                  <a:lnTo>
                    <a:pt x="4128914" y="60346"/>
                  </a:lnTo>
                  <a:lnTo>
                    <a:pt x="4132326" y="43434"/>
                  </a:lnTo>
                  <a:close/>
                </a:path>
                <a:path w="4132579" h="173990">
                  <a:moveTo>
                    <a:pt x="4088892" y="0"/>
                  </a:moveTo>
                  <a:lnTo>
                    <a:pt x="4071979" y="3411"/>
                  </a:lnTo>
                  <a:lnTo>
                    <a:pt x="4058173" y="12715"/>
                  </a:lnTo>
                  <a:lnTo>
                    <a:pt x="4048869" y="26521"/>
                  </a:lnTo>
                  <a:lnTo>
                    <a:pt x="4045457" y="43434"/>
                  </a:lnTo>
                  <a:lnTo>
                    <a:pt x="4047172" y="51863"/>
                  </a:lnTo>
                  <a:lnTo>
                    <a:pt x="4051839" y="58769"/>
                  </a:lnTo>
                  <a:lnTo>
                    <a:pt x="4058745" y="63436"/>
                  </a:lnTo>
                  <a:lnTo>
                    <a:pt x="4067175" y="65151"/>
                  </a:lnTo>
                  <a:lnTo>
                    <a:pt x="4075604" y="63436"/>
                  </a:lnTo>
                  <a:lnTo>
                    <a:pt x="4082510" y="58769"/>
                  </a:lnTo>
                  <a:lnTo>
                    <a:pt x="4087177" y="51863"/>
                  </a:lnTo>
                  <a:lnTo>
                    <a:pt x="4088892" y="43434"/>
                  </a:lnTo>
                  <a:lnTo>
                    <a:pt x="4132326" y="43434"/>
                  </a:lnTo>
                  <a:lnTo>
                    <a:pt x="4128914" y="26521"/>
                  </a:lnTo>
                  <a:lnTo>
                    <a:pt x="4119610" y="12715"/>
                  </a:lnTo>
                  <a:lnTo>
                    <a:pt x="4105804" y="3411"/>
                  </a:lnTo>
                  <a:lnTo>
                    <a:pt x="4088892" y="0"/>
                  </a:lnTo>
                  <a:close/>
                </a:path>
              </a:pathLst>
            </a:custGeom>
            <a:solidFill>
              <a:srgbClr val="A32900"/>
            </a:solidFill>
          </p:spPr>
          <p:txBody>
            <a:bodyPr wrap="square" lIns="0" tIns="0" rIns="0" bIns="0" rtlCol="0"/>
            <a:lstStyle/>
            <a:p>
              <a:endParaRPr/>
            </a:p>
          </p:txBody>
        </p:sp>
        <p:pic>
          <p:nvPicPr>
            <p:cNvPr id="10" name="object 10"/>
            <p:cNvPicPr/>
            <p:nvPr/>
          </p:nvPicPr>
          <p:blipFill>
            <a:blip r:embed="rId3" cstate="print"/>
            <a:stretch>
              <a:fillRect/>
            </a:stretch>
          </p:blipFill>
          <p:spPr>
            <a:xfrm>
              <a:off x="3099816" y="533400"/>
              <a:ext cx="3009137" cy="677417"/>
            </a:xfrm>
            <a:prstGeom prst="rect">
              <a:avLst/>
            </a:prstGeom>
          </p:spPr>
        </p:pic>
      </p:grpSp>
      <p:sp>
        <p:nvSpPr>
          <p:cNvPr id="11" name="object 11"/>
          <p:cNvSpPr txBox="1"/>
          <p:nvPr/>
        </p:nvSpPr>
        <p:spPr>
          <a:xfrm>
            <a:off x="3278251" y="599897"/>
            <a:ext cx="2630805" cy="391795"/>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EEBC"/>
                </a:solidFill>
                <a:latin typeface="Calibri"/>
                <a:cs typeface="Calibri"/>
              </a:rPr>
              <a:t>RECOMENDACIONES</a:t>
            </a:r>
            <a:endParaRPr sz="2400">
              <a:latin typeface="Calibri"/>
              <a:cs typeface="Calibri"/>
            </a:endParaRPr>
          </a:p>
        </p:txBody>
      </p:sp>
      <p:pic>
        <p:nvPicPr>
          <p:cNvPr id="12" name="object 12"/>
          <p:cNvPicPr/>
          <p:nvPr/>
        </p:nvPicPr>
        <p:blipFill>
          <a:blip r:embed="rId4" cstate="print"/>
          <a:stretch>
            <a:fillRect/>
          </a:stretch>
        </p:blipFill>
        <p:spPr>
          <a:xfrm>
            <a:off x="6446520" y="6095"/>
            <a:ext cx="2675381" cy="787145"/>
          </a:xfrm>
          <a:prstGeom prst="rect">
            <a:avLst/>
          </a:prstGeom>
        </p:spPr>
      </p:pic>
      <p:sp>
        <p:nvSpPr>
          <p:cNvPr id="13" name="object 13"/>
          <p:cNvSpPr txBox="1">
            <a:spLocks noGrp="1"/>
          </p:cNvSpPr>
          <p:nvPr>
            <p:ph type="title"/>
          </p:nvPr>
        </p:nvSpPr>
        <p:spPr>
          <a:prstGeom prst="rect">
            <a:avLst/>
          </a:prstGeom>
        </p:spPr>
        <p:txBody>
          <a:bodyPr vert="horz" wrap="square" lIns="0" tIns="12065" rIns="0" bIns="0" rtlCol="0">
            <a:spAutoFit/>
          </a:bodyPr>
          <a:lstStyle/>
          <a:p>
            <a:pPr marL="547370">
              <a:lnSpc>
                <a:spcPct val="100000"/>
              </a:lnSpc>
              <a:spcBef>
                <a:spcPts val="95"/>
              </a:spcBef>
            </a:pPr>
            <a:r>
              <a:rPr dirty="0"/>
              <a:t>CAPÍTULO</a:t>
            </a:r>
            <a:r>
              <a:rPr spc="-140" dirty="0"/>
              <a:t> </a:t>
            </a:r>
            <a:r>
              <a:rPr spc="-50" dirty="0"/>
              <a:t>V</a:t>
            </a:r>
          </a:p>
        </p:txBody>
      </p:sp>
      <p:sp>
        <p:nvSpPr>
          <p:cNvPr id="15" name="object 5">
            <a:extLst>
              <a:ext uri="{FF2B5EF4-FFF2-40B4-BE49-F238E27FC236}">
                <a16:creationId xmlns:a16="http://schemas.microsoft.com/office/drawing/2014/main" id="{5B4ECA46-FFCD-477A-A119-F74C8ECF28CC}"/>
              </a:ext>
            </a:extLst>
          </p:cNvPr>
          <p:cNvSpPr txBox="1"/>
          <p:nvPr/>
        </p:nvSpPr>
        <p:spPr>
          <a:xfrm>
            <a:off x="1102205" y="1856983"/>
            <a:ext cx="7462902" cy="1167627"/>
          </a:xfrm>
          <a:prstGeom prst="rect">
            <a:avLst/>
          </a:prstGeom>
        </p:spPr>
        <p:txBody>
          <a:bodyPr vert="horz" wrap="square" lIns="0" tIns="13335" rIns="0" bIns="0" rtlCol="0">
            <a:spAutoFit/>
          </a:bodyPr>
          <a:lstStyle/>
          <a:p>
            <a:pPr marL="12065" marR="5080" algn="just">
              <a:lnSpc>
                <a:spcPct val="100000"/>
              </a:lnSpc>
              <a:spcBef>
                <a:spcPts val="105"/>
              </a:spcBef>
              <a:buClr>
                <a:srgbClr val="1F487C"/>
              </a:buClr>
              <a:tabLst>
                <a:tab pos="299085" algn="l"/>
              </a:tabLst>
            </a:pPr>
            <a:r>
              <a:rPr lang="es-ES" sz="1500" spc="-105" dirty="0">
                <a:latin typeface="Verdana"/>
                <a:cs typeface="Verdana"/>
              </a:rPr>
              <a:t>Usar la guía didáctica y la gamificación propuesta en esta investigación, para potenciar el aprendizaje de los contenidos matemáticos; se debe emplear la guía didáctica desde el momento que se realiza las planificaciones micro curriculares, para que el uso de la gamificación sea coherente con los objetivos, destrezas, criterios e indicadores de evaluación. </a:t>
            </a:r>
            <a:endParaRPr sz="1500" dirty="0">
              <a:latin typeface="Verdana"/>
              <a:cs typeface="Verdana"/>
            </a:endParaRPr>
          </a:p>
        </p:txBody>
      </p:sp>
      <p:sp>
        <p:nvSpPr>
          <p:cNvPr id="16" name="object 5">
            <a:extLst>
              <a:ext uri="{FF2B5EF4-FFF2-40B4-BE49-F238E27FC236}">
                <a16:creationId xmlns:a16="http://schemas.microsoft.com/office/drawing/2014/main" id="{69325169-9D09-4E92-8AD0-27D877736023}"/>
              </a:ext>
            </a:extLst>
          </p:cNvPr>
          <p:cNvSpPr txBox="1"/>
          <p:nvPr/>
        </p:nvSpPr>
        <p:spPr>
          <a:xfrm>
            <a:off x="2943890" y="3271108"/>
            <a:ext cx="3990310" cy="259686"/>
          </a:xfrm>
          <a:prstGeom prst="rect">
            <a:avLst/>
          </a:prstGeom>
        </p:spPr>
        <p:txBody>
          <a:bodyPr vert="horz" wrap="square" lIns="0" tIns="13335" rIns="0" bIns="0" rtlCol="0">
            <a:spAutoFit/>
          </a:bodyPr>
          <a:lstStyle/>
          <a:p>
            <a:pPr marL="12065" marR="5080" algn="just">
              <a:lnSpc>
                <a:spcPct val="100000"/>
              </a:lnSpc>
              <a:spcBef>
                <a:spcPts val="105"/>
              </a:spcBef>
              <a:buClr>
                <a:srgbClr val="1F487C"/>
              </a:buClr>
              <a:tabLst>
                <a:tab pos="299085" algn="l"/>
              </a:tabLst>
            </a:pPr>
            <a:r>
              <a:rPr lang="es-ES" sz="1600" b="1" spc="-105" dirty="0">
                <a:latin typeface="Verdana"/>
                <a:cs typeface="Verdana"/>
              </a:rPr>
              <a:t>RECOMENDACIONES ESPECÍFICAS</a:t>
            </a:r>
            <a:endParaRPr sz="1600" b="1" dirty="0">
              <a:latin typeface="Verdana"/>
              <a:cs typeface="Verdana"/>
            </a:endParaRPr>
          </a:p>
        </p:txBody>
      </p:sp>
      <p:sp>
        <p:nvSpPr>
          <p:cNvPr id="17" name="object 5">
            <a:extLst>
              <a:ext uri="{FF2B5EF4-FFF2-40B4-BE49-F238E27FC236}">
                <a16:creationId xmlns:a16="http://schemas.microsoft.com/office/drawing/2014/main" id="{E667B234-9E2E-4A5E-AA9E-BB299C57F336}"/>
              </a:ext>
            </a:extLst>
          </p:cNvPr>
          <p:cNvSpPr txBox="1"/>
          <p:nvPr/>
        </p:nvSpPr>
        <p:spPr>
          <a:xfrm>
            <a:off x="3112516" y="1354491"/>
            <a:ext cx="3320987" cy="268664"/>
          </a:xfrm>
          <a:prstGeom prst="rect">
            <a:avLst/>
          </a:prstGeom>
        </p:spPr>
        <p:txBody>
          <a:bodyPr vert="horz" wrap="square" lIns="0" tIns="13335" rIns="0" bIns="0" rtlCol="0">
            <a:spAutoFit/>
          </a:bodyPr>
          <a:lstStyle/>
          <a:p>
            <a:pPr marL="12065" marR="5080" algn="ctr">
              <a:lnSpc>
                <a:spcPct val="100000"/>
              </a:lnSpc>
              <a:spcBef>
                <a:spcPts val="105"/>
              </a:spcBef>
              <a:buClr>
                <a:srgbClr val="1F487C"/>
              </a:buClr>
              <a:tabLst>
                <a:tab pos="299085" algn="l"/>
              </a:tabLst>
            </a:pPr>
            <a:r>
              <a:rPr lang="es-ES" sz="1600" b="1" spc="-105" dirty="0">
                <a:latin typeface="Verdana"/>
                <a:cs typeface="Verdana"/>
              </a:rPr>
              <a:t>RECOMENDACIÓN GENERAL</a:t>
            </a:r>
            <a:endParaRPr sz="1600" b="1" dirty="0">
              <a:latin typeface="Verdana"/>
              <a:cs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806195" cy="6857996"/>
          </a:xfrm>
          <a:prstGeom prst="rect">
            <a:avLst/>
          </a:prstGeom>
        </p:spPr>
      </p:pic>
      <p:grpSp>
        <p:nvGrpSpPr>
          <p:cNvPr id="3" name="object 3"/>
          <p:cNvGrpSpPr/>
          <p:nvPr/>
        </p:nvGrpSpPr>
        <p:grpSpPr>
          <a:xfrm>
            <a:off x="2744723" y="435863"/>
            <a:ext cx="3537585" cy="742950"/>
            <a:chOff x="2744723" y="435863"/>
            <a:chExt cx="3537585" cy="742950"/>
          </a:xfrm>
        </p:grpSpPr>
        <p:sp>
          <p:nvSpPr>
            <p:cNvPr id="4" name="object 4"/>
            <p:cNvSpPr/>
            <p:nvPr/>
          </p:nvSpPr>
          <p:spPr>
            <a:xfrm>
              <a:off x="2744723" y="479297"/>
              <a:ext cx="3537585" cy="651510"/>
            </a:xfrm>
            <a:custGeom>
              <a:avLst/>
              <a:gdLst/>
              <a:ahLst/>
              <a:cxnLst/>
              <a:rect l="l" t="t" r="r" b="b"/>
              <a:pathLst>
                <a:path w="3537585" h="651510">
                  <a:moveTo>
                    <a:pt x="3537204" y="0"/>
                  </a:moveTo>
                  <a:lnTo>
                    <a:pt x="3533792" y="16912"/>
                  </a:lnTo>
                  <a:lnTo>
                    <a:pt x="3524488" y="30718"/>
                  </a:lnTo>
                  <a:lnTo>
                    <a:pt x="3510682" y="40022"/>
                  </a:lnTo>
                  <a:lnTo>
                    <a:pt x="3493770" y="43434"/>
                  </a:lnTo>
                  <a:lnTo>
                    <a:pt x="43433" y="43434"/>
                  </a:lnTo>
                  <a:lnTo>
                    <a:pt x="26521" y="46845"/>
                  </a:lnTo>
                  <a:lnTo>
                    <a:pt x="12715" y="56149"/>
                  </a:lnTo>
                  <a:lnTo>
                    <a:pt x="3411" y="69955"/>
                  </a:lnTo>
                  <a:lnTo>
                    <a:pt x="0" y="86867"/>
                  </a:lnTo>
                  <a:lnTo>
                    <a:pt x="0" y="608076"/>
                  </a:lnTo>
                  <a:lnTo>
                    <a:pt x="3411" y="624988"/>
                  </a:lnTo>
                  <a:lnTo>
                    <a:pt x="12715" y="638794"/>
                  </a:lnTo>
                  <a:lnTo>
                    <a:pt x="26521" y="648098"/>
                  </a:lnTo>
                  <a:lnTo>
                    <a:pt x="43433" y="651510"/>
                  </a:lnTo>
                  <a:lnTo>
                    <a:pt x="60346" y="648098"/>
                  </a:lnTo>
                  <a:lnTo>
                    <a:pt x="74152" y="638794"/>
                  </a:lnTo>
                  <a:lnTo>
                    <a:pt x="83456" y="624988"/>
                  </a:lnTo>
                  <a:lnTo>
                    <a:pt x="86868" y="608076"/>
                  </a:lnTo>
                  <a:lnTo>
                    <a:pt x="86868" y="564641"/>
                  </a:lnTo>
                  <a:lnTo>
                    <a:pt x="3493770" y="564641"/>
                  </a:lnTo>
                  <a:lnTo>
                    <a:pt x="3510682" y="561230"/>
                  </a:lnTo>
                  <a:lnTo>
                    <a:pt x="3524488" y="551926"/>
                  </a:lnTo>
                  <a:lnTo>
                    <a:pt x="3533792" y="538120"/>
                  </a:lnTo>
                  <a:lnTo>
                    <a:pt x="3537204" y="521207"/>
                  </a:lnTo>
                  <a:lnTo>
                    <a:pt x="3537204" y="130301"/>
                  </a:lnTo>
                  <a:lnTo>
                    <a:pt x="43433" y="130301"/>
                  </a:lnTo>
                  <a:lnTo>
                    <a:pt x="43433" y="86867"/>
                  </a:lnTo>
                  <a:lnTo>
                    <a:pt x="45148" y="78438"/>
                  </a:lnTo>
                  <a:lnTo>
                    <a:pt x="49815" y="71532"/>
                  </a:lnTo>
                  <a:lnTo>
                    <a:pt x="56721" y="66865"/>
                  </a:lnTo>
                  <a:lnTo>
                    <a:pt x="65150" y="65150"/>
                  </a:lnTo>
                  <a:lnTo>
                    <a:pt x="3537204" y="65150"/>
                  </a:lnTo>
                  <a:lnTo>
                    <a:pt x="3537204" y="0"/>
                  </a:lnTo>
                  <a:close/>
                </a:path>
                <a:path w="3537585" h="651510">
                  <a:moveTo>
                    <a:pt x="3537204" y="65150"/>
                  </a:moveTo>
                  <a:lnTo>
                    <a:pt x="65150" y="65150"/>
                  </a:lnTo>
                  <a:lnTo>
                    <a:pt x="73580" y="66865"/>
                  </a:lnTo>
                  <a:lnTo>
                    <a:pt x="80486" y="71532"/>
                  </a:lnTo>
                  <a:lnTo>
                    <a:pt x="85153" y="78438"/>
                  </a:lnTo>
                  <a:lnTo>
                    <a:pt x="86868" y="86867"/>
                  </a:lnTo>
                  <a:lnTo>
                    <a:pt x="83456" y="103780"/>
                  </a:lnTo>
                  <a:lnTo>
                    <a:pt x="74152" y="117586"/>
                  </a:lnTo>
                  <a:lnTo>
                    <a:pt x="60346" y="126890"/>
                  </a:lnTo>
                  <a:lnTo>
                    <a:pt x="43433" y="130301"/>
                  </a:lnTo>
                  <a:lnTo>
                    <a:pt x="3537204" y="130301"/>
                  </a:lnTo>
                  <a:lnTo>
                    <a:pt x="3537204" y="65150"/>
                  </a:lnTo>
                  <a:close/>
                </a:path>
                <a:path w="3537585" h="651510">
                  <a:moveTo>
                    <a:pt x="3450336" y="0"/>
                  </a:moveTo>
                  <a:lnTo>
                    <a:pt x="3450336" y="43434"/>
                  </a:lnTo>
                  <a:lnTo>
                    <a:pt x="3493770" y="43434"/>
                  </a:lnTo>
                  <a:lnTo>
                    <a:pt x="3493770" y="21716"/>
                  </a:lnTo>
                  <a:lnTo>
                    <a:pt x="3472053" y="21716"/>
                  </a:lnTo>
                  <a:lnTo>
                    <a:pt x="3463623" y="20002"/>
                  </a:lnTo>
                  <a:lnTo>
                    <a:pt x="3456717" y="15335"/>
                  </a:lnTo>
                  <a:lnTo>
                    <a:pt x="3452050" y="8429"/>
                  </a:lnTo>
                  <a:lnTo>
                    <a:pt x="3450336" y="0"/>
                  </a:lnTo>
                  <a:close/>
                </a:path>
                <a:path w="3537585" h="651510">
                  <a:moveTo>
                    <a:pt x="3493770" y="0"/>
                  </a:moveTo>
                  <a:lnTo>
                    <a:pt x="3492055" y="8429"/>
                  </a:lnTo>
                  <a:lnTo>
                    <a:pt x="3487388" y="15335"/>
                  </a:lnTo>
                  <a:lnTo>
                    <a:pt x="3480482" y="20002"/>
                  </a:lnTo>
                  <a:lnTo>
                    <a:pt x="3472053" y="21716"/>
                  </a:lnTo>
                  <a:lnTo>
                    <a:pt x="3493770" y="21716"/>
                  </a:lnTo>
                  <a:lnTo>
                    <a:pt x="3493770" y="0"/>
                  </a:lnTo>
                  <a:close/>
                </a:path>
              </a:pathLst>
            </a:custGeom>
            <a:solidFill>
              <a:srgbClr val="CC3300"/>
            </a:solidFill>
          </p:spPr>
          <p:txBody>
            <a:bodyPr wrap="square" lIns="0" tIns="0" rIns="0" bIns="0" rtlCol="0"/>
            <a:lstStyle/>
            <a:p>
              <a:endParaRPr/>
            </a:p>
          </p:txBody>
        </p:sp>
        <p:sp>
          <p:nvSpPr>
            <p:cNvPr id="5" name="object 5"/>
            <p:cNvSpPr/>
            <p:nvPr/>
          </p:nvSpPr>
          <p:spPr>
            <a:xfrm>
              <a:off x="2788157" y="435863"/>
              <a:ext cx="3493770" cy="173990"/>
            </a:xfrm>
            <a:custGeom>
              <a:avLst/>
              <a:gdLst/>
              <a:ahLst/>
              <a:cxnLst/>
              <a:rect l="l" t="t" r="r" b="b"/>
              <a:pathLst>
                <a:path w="3493770" h="173990">
                  <a:moveTo>
                    <a:pt x="21717" y="108585"/>
                  </a:moveTo>
                  <a:lnTo>
                    <a:pt x="13287" y="110299"/>
                  </a:lnTo>
                  <a:lnTo>
                    <a:pt x="6381" y="114966"/>
                  </a:lnTo>
                  <a:lnTo>
                    <a:pt x="1714" y="121872"/>
                  </a:lnTo>
                  <a:lnTo>
                    <a:pt x="0" y="130301"/>
                  </a:lnTo>
                  <a:lnTo>
                    <a:pt x="0" y="173736"/>
                  </a:lnTo>
                  <a:lnTo>
                    <a:pt x="16912" y="170324"/>
                  </a:lnTo>
                  <a:lnTo>
                    <a:pt x="30718" y="161020"/>
                  </a:lnTo>
                  <a:lnTo>
                    <a:pt x="40022" y="147214"/>
                  </a:lnTo>
                  <a:lnTo>
                    <a:pt x="43434" y="130301"/>
                  </a:lnTo>
                  <a:lnTo>
                    <a:pt x="41719" y="121872"/>
                  </a:lnTo>
                  <a:lnTo>
                    <a:pt x="37052" y="114966"/>
                  </a:lnTo>
                  <a:lnTo>
                    <a:pt x="30146" y="110299"/>
                  </a:lnTo>
                  <a:lnTo>
                    <a:pt x="21717" y="108585"/>
                  </a:lnTo>
                  <a:close/>
                </a:path>
                <a:path w="3493770" h="173990">
                  <a:moveTo>
                    <a:pt x="3493770" y="43434"/>
                  </a:moveTo>
                  <a:lnTo>
                    <a:pt x="3450336" y="43434"/>
                  </a:lnTo>
                  <a:lnTo>
                    <a:pt x="3450336" y="86868"/>
                  </a:lnTo>
                  <a:lnTo>
                    <a:pt x="3467248" y="83456"/>
                  </a:lnTo>
                  <a:lnTo>
                    <a:pt x="3481054" y="74152"/>
                  </a:lnTo>
                  <a:lnTo>
                    <a:pt x="3490358" y="60346"/>
                  </a:lnTo>
                  <a:lnTo>
                    <a:pt x="3493770" y="43434"/>
                  </a:lnTo>
                  <a:close/>
                </a:path>
                <a:path w="3493770" h="173990">
                  <a:moveTo>
                    <a:pt x="3450336" y="0"/>
                  </a:moveTo>
                  <a:lnTo>
                    <a:pt x="3433423" y="3411"/>
                  </a:lnTo>
                  <a:lnTo>
                    <a:pt x="3419617" y="12715"/>
                  </a:lnTo>
                  <a:lnTo>
                    <a:pt x="3410313" y="26521"/>
                  </a:lnTo>
                  <a:lnTo>
                    <a:pt x="3406902" y="43434"/>
                  </a:lnTo>
                  <a:lnTo>
                    <a:pt x="3408616" y="51863"/>
                  </a:lnTo>
                  <a:lnTo>
                    <a:pt x="3413283" y="58769"/>
                  </a:lnTo>
                  <a:lnTo>
                    <a:pt x="3420189" y="63436"/>
                  </a:lnTo>
                  <a:lnTo>
                    <a:pt x="3428619" y="65150"/>
                  </a:lnTo>
                  <a:lnTo>
                    <a:pt x="3437048" y="63436"/>
                  </a:lnTo>
                  <a:lnTo>
                    <a:pt x="3443954" y="58769"/>
                  </a:lnTo>
                  <a:lnTo>
                    <a:pt x="3448621" y="51863"/>
                  </a:lnTo>
                  <a:lnTo>
                    <a:pt x="3450336" y="43434"/>
                  </a:lnTo>
                  <a:lnTo>
                    <a:pt x="3493770" y="43434"/>
                  </a:lnTo>
                  <a:lnTo>
                    <a:pt x="3490358" y="26521"/>
                  </a:lnTo>
                  <a:lnTo>
                    <a:pt x="3481054" y="12715"/>
                  </a:lnTo>
                  <a:lnTo>
                    <a:pt x="3467248" y="3411"/>
                  </a:lnTo>
                  <a:lnTo>
                    <a:pt x="3450336" y="0"/>
                  </a:lnTo>
                  <a:close/>
                </a:path>
              </a:pathLst>
            </a:custGeom>
            <a:solidFill>
              <a:srgbClr val="A32900"/>
            </a:solidFill>
          </p:spPr>
          <p:txBody>
            <a:bodyPr wrap="square" lIns="0" tIns="0" rIns="0" bIns="0" rtlCol="0"/>
            <a:lstStyle/>
            <a:p>
              <a:endParaRPr/>
            </a:p>
          </p:txBody>
        </p:sp>
        <p:pic>
          <p:nvPicPr>
            <p:cNvPr id="6" name="object 6"/>
            <p:cNvPicPr/>
            <p:nvPr/>
          </p:nvPicPr>
          <p:blipFill>
            <a:blip r:embed="rId4" cstate="print"/>
            <a:stretch>
              <a:fillRect/>
            </a:stretch>
          </p:blipFill>
          <p:spPr>
            <a:xfrm>
              <a:off x="3596639" y="501395"/>
              <a:ext cx="1899665" cy="677417"/>
            </a:xfrm>
            <a:prstGeom prst="rect">
              <a:avLst/>
            </a:prstGeom>
          </p:spPr>
        </p:pic>
      </p:grpSp>
      <p:sp>
        <p:nvSpPr>
          <p:cNvPr id="7" name="object 7"/>
          <p:cNvSpPr txBox="1"/>
          <p:nvPr/>
        </p:nvSpPr>
        <p:spPr>
          <a:xfrm>
            <a:off x="3775328" y="568197"/>
            <a:ext cx="1522730" cy="391160"/>
          </a:xfrm>
          <a:prstGeom prst="rect">
            <a:avLst/>
          </a:prstGeom>
        </p:spPr>
        <p:txBody>
          <a:bodyPr vert="horz" wrap="square" lIns="0" tIns="12700" rIns="0" bIns="0" rtlCol="0">
            <a:spAutoFit/>
          </a:bodyPr>
          <a:lstStyle/>
          <a:p>
            <a:pPr marL="12700">
              <a:lnSpc>
                <a:spcPct val="100000"/>
              </a:lnSpc>
              <a:spcBef>
                <a:spcPts val="100"/>
              </a:spcBef>
            </a:pPr>
            <a:r>
              <a:rPr sz="2400" b="1" spc="-30" dirty="0">
                <a:solidFill>
                  <a:srgbClr val="FFEEBC"/>
                </a:solidFill>
                <a:latin typeface="Calibri"/>
                <a:cs typeface="Calibri"/>
              </a:rPr>
              <a:t>PROPUESTA</a:t>
            </a:r>
            <a:endParaRPr sz="2400">
              <a:latin typeface="Calibri"/>
              <a:cs typeface="Calibri"/>
            </a:endParaRPr>
          </a:p>
        </p:txBody>
      </p:sp>
      <p:pic>
        <p:nvPicPr>
          <p:cNvPr id="8" name="object 8"/>
          <p:cNvPicPr/>
          <p:nvPr/>
        </p:nvPicPr>
        <p:blipFill>
          <a:blip r:embed="rId5" cstate="print"/>
          <a:stretch>
            <a:fillRect/>
          </a:stretch>
        </p:blipFill>
        <p:spPr>
          <a:xfrm>
            <a:off x="6111240" y="6095"/>
            <a:ext cx="2814066" cy="787145"/>
          </a:xfrm>
          <a:prstGeom prst="rect">
            <a:avLst/>
          </a:prstGeom>
        </p:spPr>
      </p:pic>
      <p:sp>
        <p:nvSpPr>
          <p:cNvPr id="9" name="object 9"/>
          <p:cNvSpPr txBox="1">
            <a:spLocks noGrp="1"/>
          </p:cNvSpPr>
          <p:nvPr>
            <p:ph type="title"/>
          </p:nvPr>
        </p:nvSpPr>
        <p:spPr>
          <a:prstGeom prst="rect">
            <a:avLst/>
          </a:prstGeom>
        </p:spPr>
        <p:txBody>
          <a:bodyPr vert="horz" wrap="square" lIns="0" tIns="12065" rIns="0" bIns="0" rtlCol="0">
            <a:spAutoFit/>
          </a:bodyPr>
          <a:lstStyle/>
          <a:p>
            <a:pPr marL="212725">
              <a:lnSpc>
                <a:spcPct val="100000"/>
              </a:lnSpc>
              <a:spcBef>
                <a:spcPts val="95"/>
              </a:spcBef>
            </a:pPr>
            <a:r>
              <a:rPr dirty="0"/>
              <a:t>CAPÍTULO</a:t>
            </a:r>
            <a:r>
              <a:rPr spc="-140" dirty="0"/>
              <a:t> </a:t>
            </a:r>
            <a:r>
              <a:rPr spc="-25" dirty="0"/>
              <a:t>VI</a:t>
            </a:r>
          </a:p>
        </p:txBody>
      </p:sp>
      <p:pic>
        <p:nvPicPr>
          <p:cNvPr id="11" name="Imagen 10">
            <a:extLst>
              <a:ext uri="{FF2B5EF4-FFF2-40B4-BE49-F238E27FC236}">
                <a16:creationId xmlns:a16="http://schemas.microsoft.com/office/drawing/2014/main" id="{F2144D85-F00F-40C0-A7E7-154FAB662B20}"/>
              </a:ext>
            </a:extLst>
          </p:cNvPr>
          <p:cNvPicPr>
            <a:picLocks noChangeAspect="1"/>
          </p:cNvPicPr>
          <p:nvPr/>
        </p:nvPicPr>
        <p:blipFill>
          <a:blip r:embed="rId6"/>
          <a:stretch>
            <a:fillRect/>
          </a:stretch>
        </p:blipFill>
        <p:spPr>
          <a:xfrm>
            <a:off x="990600" y="1304273"/>
            <a:ext cx="3886200" cy="5019675"/>
          </a:xfrm>
          <a:prstGeom prst="rect">
            <a:avLst/>
          </a:prstGeom>
        </p:spPr>
      </p:pic>
      <p:pic>
        <p:nvPicPr>
          <p:cNvPr id="14" name="Imagen 13">
            <a:extLst>
              <a:ext uri="{FF2B5EF4-FFF2-40B4-BE49-F238E27FC236}">
                <a16:creationId xmlns:a16="http://schemas.microsoft.com/office/drawing/2014/main" id="{8471CC69-C0C6-4C52-9E0F-B0EB73591803}"/>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607148" y="4105058"/>
            <a:ext cx="2833571" cy="2660903"/>
          </a:xfrm>
          <a:prstGeom prst="rect">
            <a:avLst/>
          </a:prstGeom>
        </p:spPr>
      </p:pic>
      <p:sp>
        <p:nvSpPr>
          <p:cNvPr id="15" name="object 5">
            <a:extLst>
              <a:ext uri="{FF2B5EF4-FFF2-40B4-BE49-F238E27FC236}">
                <a16:creationId xmlns:a16="http://schemas.microsoft.com/office/drawing/2014/main" id="{59F61964-EC52-4979-8DA1-1A52B581A0A3}"/>
              </a:ext>
            </a:extLst>
          </p:cNvPr>
          <p:cNvSpPr txBox="1"/>
          <p:nvPr/>
        </p:nvSpPr>
        <p:spPr>
          <a:xfrm>
            <a:off x="5989518" y="2789096"/>
            <a:ext cx="2179014" cy="487954"/>
          </a:xfrm>
          <a:prstGeom prst="rect">
            <a:avLst/>
          </a:prstGeom>
        </p:spPr>
        <p:txBody>
          <a:bodyPr vert="horz" wrap="square" lIns="0" tIns="13335" rIns="0" bIns="0" rtlCol="0">
            <a:spAutoFit/>
          </a:bodyPr>
          <a:lstStyle/>
          <a:p>
            <a:pPr marL="12065" marR="5080" algn="just">
              <a:lnSpc>
                <a:spcPct val="100000"/>
              </a:lnSpc>
              <a:spcBef>
                <a:spcPts val="105"/>
              </a:spcBef>
              <a:buClr>
                <a:srgbClr val="1F487C"/>
              </a:buClr>
              <a:tabLst>
                <a:tab pos="299085" algn="l"/>
              </a:tabLst>
            </a:pPr>
            <a:r>
              <a:rPr lang="es-ES" sz="1500" spc="-105" dirty="0">
                <a:latin typeface="Verdana"/>
                <a:cs typeface="Verdana"/>
              </a:rPr>
              <a:t>Link de acceso al recurso</a:t>
            </a:r>
          </a:p>
          <a:p>
            <a:pPr marL="12065" marR="5080" algn="just">
              <a:lnSpc>
                <a:spcPct val="100000"/>
              </a:lnSpc>
              <a:spcBef>
                <a:spcPts val="105"/>
              </a:spcBef>
              <a:buClr>
                <a:srgbClr val="1F487C"/>
              </a:buClr>
              <a:tabLst>
                <a:tab pos="299085" algn="l"/>
              </a:tabLst>
            </a:pPr>
            <a:endParaRPr sz="1500" dirty="0">
              <a:latin typeface="Verdana"/>
              <a:cs typeface="Verdana"/>
            </a:endParaRPr>
          </a:p>
        </p:txBody>
      </p:sp>
      <p:sp>
        <p:nvSpPr>
          <p:cNvPr id="12" name="Rectángulo 11">
            <a:extLst>
              <a:ext uri="{FF2B5EF4-FFF2-40B4-BE49-F238E27FC236}">
                <a16:creationId xmlns:a16="http://schemas.microsoft.com/office/drawing/2014/main" id="{39BC8FC4-F90C-4F97-8F2A-80F6E5AAB0A0}"/>
              </a:ext>
            </a:extLst>
          </p:cNvPr>
          <p:cNvSpPr/>
          <p:nvPr/>
        </p:nvSpPr>
        <p:spPr>
          <a:xfrm>
            <a:off x="5506529" y="3124200"/>
            <a:ext cx="3144992" cy="889731"/>
          </a:xfrm>
          <a:prstGeom prst="rect">
            <a:avLst/>
          </a:prstGeom>
        </p:spPr>
        <p:txBody>
          <a:bodyPr wrap="square">
            <a:spAutoFit/>
          </a:bodyPr>
          <a:lstStyle/>
          <a:p>
            <a:pPr marL="0" marR="0" algn="ctr">
              <a:lnSpc>
                <a:spcPct val="150000"/>
              </a:lnSpc>
              <a:spcBef>
                <a:spcPts val="0"/>
              </a:spcBef>
              <a:spcAft>
                <a:spcPts val="800"/>
              </a:spcAft>
            </a:pPr>
            <a:r>
              <a:rPr lang="es-EC" sz="1200" u="sng" dirty="0">
                <a:solidFill>
                  <a:srgbClr val="0563C1"/>
                </a:solidFill>
                <a:effectLst/>
                <a:latin typeface="Century Gothic" panose="020B0502020202020204" pitchFamily="34" charset="0"/>
                <a:ea typeface="Calibri" panose="020F0502020204030204" pitchFamily="34" charset="0"/>
                <a:cs typeface="Times New Roman" panose="02020603050405020304" pitchFamily="18" charset="0"/>
                <a:hlinkClick r:id="rId8"/>
              </a:rPr>
              <a:t>https://view.genially.com/6627ff177ecc120015b43b94/interactive-content-gamificacion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object 5">
            <a:extLst>
              <a:ext uri="{FF2B5EF4-FFF2-40B4-BE49-F238E27FC236}">
                <a16:creationId xmlns:a16="http://schemas.microsoft.com/office/drawing/2014/main" id="{F71EEC28-2237-4AF8-8E18-A5630A12F646}"/>
              </a:ext>
            </a:extLst>
          </p:cNvPr>
          <p:cNvSpPr txBox="1"/>
          <p:nvPr/>
        </p:nvSpPr>
        <p:spPr>
          <a:xfrm>
            <a:off x="5363372" y="1582777"/>
            <a:ext cx="3561934" cy="1206099"/>
          </a:xfrm>
          <a:prstGeom prst="rect">
            <a:avLst/>
          </a:prstGeom>
        </p:spPr>
        <p:txBody>
          <a:bodyPr vert="horz" wrap="square" lIns="0" tIns="13335" rIns="0" bIns="0" rtlCol="0">
            <a:spAutoFit/>
          </a:bodyPr>
          <a:lstStyle/>
          <a:p>
            <a:pPr marL="12065" marR="5080" algn="ctr">
              <a:lnSpc>
                <a:spcPct val="100000"/>
              </a:lnSpc>
              <a:spcBef>
                <a:spcPts val="105"/>
              </a:spcBef>
              <a:buClr>
                <a:srgbClr val="1F487C"/>
              </a:buClr>
              <a:tabLst>
                <a:tab pos="299085" algn="l"/>
              </a:tabLst>
            </a:pPr>
            <a:r>
              <a:rPr lang="es-ES" sz="1500" spc="-105" dirty="0">
                <a:latin typeface="Verdana"/>
                <a:cs typeface="Verdana"/>
              </a:rPr>
              <a:t>Link de acceso a la guía didáctica</a:t>
            </a:r>
          </a:p>
          <a:p>
            <a:pPr marL="12065" marR="5080" algn="ctr">
              <a:lnSpc>
                <a:spcPct val="100000"/>
              </a:lnSpc>
              <a:spcBef>
                <a:spcPts val="105"/>
              </a:spcBef>
              <a:buClr>
                <a:srgbClr val="1F487C"/>
              </a:buClr>
              <a:tabLst>
                <a:tab pos="299085" algn="l"/>
              </a:tabLst>
            </a:pPr>
            <a:r>
              <a:rPr lang="es-ES" sz="1500" spc="-105" dirty="0">
                <a:latin typeface="Verdana"/>
                <a:cs typeface="Verdana"/>
                <a:hlinkClick r:id="rId9"/>
              </a:rPr>
              <a:t>https://www.calameo.com/read/007803426f0e02120bac8</a:t>
            </a:r>
            <a:endParaRPr lang="es-ES" sz="1500" spc="-105" dirty="0">
              <a:latin typeface="Verdana"/>
              <a:cs typeface="Verdana"/>
            </a:endParaRPr>
          </a:p>
          <a:p>
            <a:pPr marL="12065" marR="5080" algn="ctr">
              <a:lnSpc>
                <a:spcPct val="100000"/>
              </a:lnSpc>
              <a:spcBef>
                <a:spcPts val="105"/>
              </a:spcBef>
              <a:buClr>
                <a:srgbClr val="1F487C"/>
              </a:buClr>
              <a:tabLst>
                <a:tab pos="299085" algn="l"/>
              </a:tabLst>
            </a:pPr>
            <a:endParaRPr lang="es-ES" sz="1500" spc="-105" dirty="0">
              <a:latin typeface="Verdana"/>
              <a:cs typeface="Verdana"/>
            </a:endParaRPr>
          </a:p>
          <a:p>
            <a:pPr marL="12065" marR="5080" algn="ctr">
              <a:lnSpc>
                <a:spcPct val="100000"/>
              </a:lnSpc>
              <a:spcBef>
                <a:spcPts val="105"/>
              </a:spcBef>
              <a:buClr>
                <a:srgbClr val="1F487C"/>
              </a:buClr>
              <a:tabLst>
                <a:tab pos="299085" algn="l"/>
              </a:tabLst>
            </a:pPr>
            <a:endParaRPr sz="1500" dirty="0">
              <a:latin typeface="Verdana"/>
              <a:cs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2515" y="5733288"/>
            <a:ext cx="3296920" cy="864235"/>
          </a:xfrm>
          <a:prstGeom prst="rect">
            <a:avLst/>
          </a:prstGeom>
          <a:solidFill>
            <a:srgbClr val="D9EBFF"/>
          </a:solidFill>
        </p:spPr>
        <p:txBody>
          <a:bodyPr vert="horz" wrap="square" lIns="0" tIns="45720" rIns="0" bIns="0" rtlCol="0">
            <a:spAutoFit/>
          </a:bodyPr>
          <a:lstStyle/>
          <a:p>
            <a:pPr marL="842010" marR="324485" indent="-504825">
              <a:lnSpc>
                <a:spcPct val="100000"/>
              </a:lnSpc>
              <a:spcBef>
                <a:spcPts val="360"/>
              </a:spcBef>
            </a:pPr>
            <a:r>
              <a:rPr sz="2500" spc="-80" dirty="0">
                <a:latin typeface="Verdana"/>
                <a:cs typeface="Verdana"/>
              </a:rPr>
              <a:t>GRACIAS</a:t>
            </a:r>
            <a:r>
              <a:rPr sz="2500" spc="-125" dirty="0">
                <a:latin typeface="Verdana"/>
                <a:cs typeface="Verdana"/>
              </a:rPr>
              <a:t> </a:t>
            </a:r>
            <a:r>
              <a:rPr sz="2500" spc="-20" dirty="0">
                <a:latin typeface="Verdana"/>
                <a:cs typeface="Verdana"/>
              </a:rPr>
              <a:t>POR</a:t>
            </a:r>
            <a:r>
              <a:rPr sz="2500" spc="-155" dirty="0">
                <a:latin typeface="Verdana"/>
                <a:cs typeface="Verdana"/>
              </a:rPr>
              <a:t> </a:t>
            </a:r>
            <a:r>
              <a:rPr sz="2500" spc="-370" dirty="0">
                <a:latin typeface="Verdana"/>
                <a:cs typeface="Verdana"/>
              </a:rPr>
              <a:t>SU </a:t>
            </a:r>
            <a:r>
              <a:rPr sz="2500" spc="-10" dirty="0">
                <a:latin typeface="Verdana"/>
                <a:cs typeface="Verdana"/>
              </a:rPr>
              <a:t>ATENCIÓN</a:t>
            </a:r>
            <a:endParaRPr sz="2500">
              <a:latin typeface="Verdana"/>
              <a:cs typeface="Verdana"/>
            </a:endParaRPr>
          </a:p>
        </p:txBody>
      </p:sp>
      <p:sp>
        <p:nvSpPr>
          <p:cNvPr id="3" name="object 3"/>
          <p:cNvSpPr txBox="1">
            <a:spLocks noGrp="1"/>
          </p:cNvSpPr>
          <p:nvPr>
            <p:ph type="title"/>
          </p:nvPr>
        </p:nvSpPr>
        <p:spPr>
          <a:xfrm>
            <a:off x="1244600" y="1929873"/>
            <a:ext cx="7124065" cy="1724660"/>
          </a:xfrm>
          <a:prstGeom prst="rect">
            <a:avLst/>
          </a:prstGeom>
        </p:spPr>
        <p:txBody>
          <a:bodyPr vert="horz" wrap="square" lIns="0" tIns="15875" rIns="0" bIns="0" rtlCol="0">
            <a:spAutoFit/>
          </a:bodyPr>
          <a:lstStyle/>
          <a:p>
            <a:pPr algn="ctr">
              <a:lnSpc>
                <a:spcPts val="4655"/>
              </a:lnSpc>
              <a:spcBef>
                <a:spcPts val="125"/>
              </a:spcBef>
            </a:pPr>
            <a:r>
              <a:rPr sz="4400" b="0" spc="250" dirty="0">
                <a:latin typeface="Cambria"/>
                <a:cs typeface="Cambria"/>
              </a:rPr>
              <a:t>La</a:t>
            </a:r>
            <a:r>
              <a:rPr sz="4400" b="0" spc="195" dirty="0">
                <a:latin typeface="Cambria"/>
                <a:cs typeface="Cambria"/>
              </a:rPr>
              <a:t> </a:t>
            </a:r>
            <a:r>
              <a:rPr sz="4400" b="0" spc="80" dirty="0">
                <a:latin typeface="Cambria"/>
                <a:cs typeface="Cambria"/>
              </a:rPr>
              <a:t>innovación</a:t>
            </a:r>
            <a:r>
              <a:rPr sz="4400" b="0" spc="180" dirty="0">
                <a:latin typeface="Cambria"/>
                <a:cs typeface="Cambria"/>
              </a:rPr>
              <a:t> </a:t>
            </a:r>
            <a:r>
              <a:rPr sz="4400" b="0" spc="95" dirty="0">
                <a:latin typeface="Cambria"/>
                <a:cs typeface="Cambria"/>
              </a:rPr>
              <a:t>educativa</a:t>
            </a:r>
            <a:r>
              <a:rPr sz="4400" b="0" spc="195" dirty="0">
                <a:latin typeface="Cambria"/>
                <a:cs typeface="Cambria"/>
              </a:rPr>
              <a:t> </a:t>
            </a:r>
            <a:r>
              <a:rPr sz="4400" b="0" spc="-20" dirty="0">
                <a:latin typeface="Cambria"/>
                <a:cs typeface="Cambria"/>
              </a:rPr>
              <a:t>solo</a:t>
            </a:r>
            <a:endParaRPr sz="4400">
              <a:latin typeface="Cambria"/>
              <a:cs typeface="Cambria"/>
            </a:endParaRPr>
          </a:p>
          <a:p>
            <a:pPr marL="253365" marR="243204" algn="ctr">
              <a:lnSpc>
                <a:spcPct val="76400"/>
              </a:lnSpc>
              <a:spcBef>
                <a:spcPts val="625"/>
              </a:spcBef>
            </a:pPr>
            <a:r>
              <a:rPr sz="4400" b="0" spc="125" dirty="0">
                <a:latin typeface="Cambria"/>
                <a:cs typeface="Cambria"/>
              </a:rPr>
              <a:t>tiene</a:t>
            </a:r>
            <a:r>
              <a:rPr sz="4400" b="0" spc="195" dirty="0">
                <a:latin typeface="Cambria"/>
                <a:cs typeface="Cambria"/>
              </a:rPr>
              <a:t> </a:t>
            </a:r>
            <a:r>
              <a:rPr sz="4400" b="0" spc="110" dirty="0">
                <a:latin typeface="Cambria"/>
                <a:cs typeface="Cambria"/>
              </a:rPr>
              <a:t>sentido</a:t>
            </a:r>
            <a:r>
              <a:rPr sz="4400" b="0" spc="210" dirty="0">
                <a:latin typeface="Cambria"/>
                <a:cs typeface="Cambria"/>
              </a:rPr>
              <a:t> </a:t>
            </a:r>
            <a:r>
              <a:rPr sz="4400" b="0" spc="200" dirty="0">
                <a:latin typeface="Cambria"/>
                <a:cs typeface="Cambria"/>
              </a:rPr>
              <a:t>si</a:t>
            </a:r>
            <a:r>
              <a:rPr sz="4400" b="0" spc="210" dirty="0">
                <a:latin typeface="Cambria"/>
                <a:cs typeface="Cambria"/>
              </a:rPr>
              <a:t> </a:t>
            </a:r>
            <a:r>
              <a:rPr sz="4400" b="0" spc="65" dirty="0">
                <a:latin typeface="Cambria"/>
                <a:cs typeface="Cambria"/>
              </a:rPr>
              <a:t>creemos</a:t>
            </a:r>
            <a:r>
              <a:rPr sz="4400" b="0" spc="210" dirty="0">
                <a:latin typeface="Cambria"/>
                <a:cs typeface="Cambria"/>
              </a:rPr>
              <a:t> </a:t>
            </a:r>
            <a:r>
              <a:rPr sz="4400" b="0" spc="125" dirty="0">
                <a:latin typeface="Cambria"/>
                <a:cs typeface="Cambria"/>
              </a:rPr>
              <a:t>en </a:t>
            </a:r>
            <a:r>
              <a:rPr sz="4400" b="0" spc="55" dirty="0">
                <a:latin typeface="Cambria"/>
                <a:cs typeface="Cambria"/>
              </a:rPr>
              <a:t>nosotros</a:t>
            </a:r>
            <a:r>
              <a:rPr sz="4400" b="0" spc="160" dirty="0">
                <a:latin typeface="Cambria"/>
                <a:cs typeface="Cambria"/>
              </a:rPr>
              <a:t> </a:t>
            </a:r>
            <a:r>
              <a:rPr sz="4400" b="0" dirty="0">
                <a:latin typeface="Cambria"/>
                <a:cs typeface="Cambria"/>
              </a:rPr>
              <a:t>como</a:t>
            </a:r>
            <a:r>
              <a:rPr sz="4400" b="0" spc="160" dirty="0">
                <a:latin typeface="Cambria"/>
                <a:cs typeface="Cambria"/>
              </a:rPr>
              <a:t> </a:t>
            </a:r>
            <a:r>
              <a:rPr sz="4400" b="0" spc="120" dirty="0">
                <a:latin typeface="Cambria"/>
                <a:cs typeface="Cambria"/>
              </a:rPr>
              <a:t>maestros.</a:t>
            </a:r>
            <a:endParaRPr sz="4400">
              <a:latin typeface="Cambria"/>
              <a:cs typeface="Cambria"/>
            </a:endParaRPr>
          </a:p>
        </p:txBody>
      </p:sp>
      <p:sp>
        <p:nvSpPr>
          <p:cNvPr id="4" name="object 4"/>
          <p:cNvSpPr txBox="1"/>
          <p:nvPr/>
        </p:nvSpPr>
        <p:spPr>
          <a:xfrm>
            <a:off x="1965451" y="3594141"/>
            <a:ext cx="5687695" cy="1725295"/>
          </a:xfrm>
          <a:prstGeom prst="rect">
            <a:avLst/>
          </a:prstGeom>
        </p:spPr>
        <p:txBody>
          <a:bodyPr vert="horz" wrap="square" lIns="0" tIns="16510" rIns="0" bIns="0" rtlCol="0">
            <a:spAutoFit/>
          </a:bodyPr>
          <a:lstStyle/>
          <a:p>
            <a:pPr marL="173990">
              <a:lnSpc>
                <a:spcPts val="4655"/>
              </a:lnSpc>
              <a:spcBef>
                <a:spcPts val="130"/>
              </a:spcBef>
            </a:pPr>
            <a:r>
              <a:rPr sz="4400" i="1" spc="80" dirty="0">
                <a:latin typeface="Cambria"/>
                <a:cs typeface="Cambria"/>
              </a:rPr>
              <a:t>Pero</a:t>
            </a:r>
            <a:r>
              <a:rPr sz="4400" i="1" spc="200" dirty="0">
                <a:latin typeface="Cambria"/>
                <a:cs typeface="Cambria"/>
              </a:rPr>
              <a:t> </a:t>
            </a:r>
            <a:r>
              <a:rPr sz="4400" i="1" spc="100" dirty="0">
                <a:latin typeface="Cambria"/>
                <a:cs typeface="Cambria"/>
              </a:rPr>
              <a:t>especialmente</a:t>
            </a:r>
            <a:r>
              <a:rPr sz="4400" i="1" spc="225" dirty="0">
                <a:latin typeface="Cambria"/>
                <a:cs typeface="Cambria"/>
              </a:rPr>
              <a:t> </a:t>
            </a:r>
            <a:r>
              <a:rPr sz="4400" i="1" spc="175" dirty="0">
                <a:latin typeface="Cambria"/>
                <a:cs typeface="Cambria"/>
              </a:rPr>
              <a:t>si</a:t>
            </a:r>
            <a:endParaRPr sz="4400">
              <a:latin typeface="Cambria"/>
              <a:cs typeface="Cambria"/>
            </a:endParaRPr>
          </a:p>
          <a:p>
            <a:pPr marL="1692275" marR="5080" indent="-1680210">
              <a:lnSpc>
                <a:spcPct val="76400"/>
              </a:lnSpc>
              <a:spcBef>
                <a:spcPts val="620"/>
              </a:spcBef>
            </a:pPr>
            <a:r>
              <a:rPr sz="4400" i="1" spc="114" dirty="0">
                <a:latin typeface="Cambria"/>
                <a:cs typeface="Cambria"/>
              </a:rPr>
              <a:t>tenemos</a:t>
            </a:r>
            <a:r>
              <a:rPr sz="4400" i="1" spc="200" dirty="0">
                <a:latin typeface="Cambria"/>
                <a:cs typeface="Cambria"/>
              </a:rPr>
              <a:t> </a:t>
            </a:r>
            <a:r>
              <a:rPr sz="4400" i="1" spc="95" dirty="0">
                <a:latin typeface="Cambria"/>
                <a:cs typeface="Cambria"/>
              </a:rPr>
              <a:t>fe</a:t>
            </a:r>
            <a:r>
              <a:rPr sz="4400" i="1" spc="190" dirty="0">
                <a:latin typeface="Cambria"/>
                <a:cs typeface="Cambria"/>
              </a:rPr>
              <a:t> </a:t>
            </a:r>
            <a:r>
              <a:rPr sz="4400" i="1" spc="130" dirty="0">
                <a:latin typeface="Cambria"/>
                <a:cs typeface="Cambria"/>
              </a:rPr>
              <a:t>en</a:t>
            </a:r>
            <a:r>
              <a:rPr sz="4400" i="1" spc="200" dirty="0">
                <a:latin typeface="Cambria"/>
                <a:cs typeface="Cambria"/>
              </a:rPr>
              <a:t> </a:t>
            </a:r>
            <a:r>
              <a:rPr sz="4400" i="1" spc="114" dirty="0">
                <a:latin typeface="Cambria"/>
                <a:cs typeface="Cambria"/>
              </a:rPr>
              <a:t>nuestros </a:t>
            </a:r>
            <a:r>
              <a:rPr sz="4400" i="1" spc="105" dirty="0">
                <a:latin typeface="Cambria"/>
                <a:cs typeface="Cambria"/>
              </a:rPr>
              <a:t>alumnos</a:t>
            </a:r>
            <a:r>
              <a:rPr sz="4200" i="1" spc="105" dirty="0">
                <a:latin typeface="Verdana"/>
                <a:cs typeface="Verdana"/>
              </a:rPr>
              <a:t>.</a:t>
            </a:r>
            <a:endParaRPr sz="4200">
              <a:latin typeface="Verdana"/>
              <a:cs typeface="Verdana"/>
            </a:endParaRPr>
          </a:p>
        </p:txBody>
      </p:sp>
      <p:pic>
        <p:nvPicPr>
          <p:cNvPr id="5" name="object 5"/>
          <p:cNvPicPr/>
          <p:nvPr/>
        </p:nvPicPr>
        <p:blipFill>
          <a:blip r:embed="rId2" cstate="print"/>
          <a:stretch>
            <a:fillRect/>
          </a:stretch>
        </p:blipFill>
        <p:spPr>
          <a:xfrm>
            <a:off x="0" y="0"/>
            <a:ext cx="806195" cy="6857996"/>
          </a:xfrm>
          <a:prstGeom prst="rect">
            <a:avLst/>
          </a:prstGeom>
        </p:spPr>
      </p:pic>
      <p:pic>
        <p:nvPicPr>
          <p:cNvPr id="6" name="object 6"/>
          <p:cNvPicPr/>
          <p:nvPr/>
        </p:nvPicPr>
        <p:blipFill>
          <a:blip r:embed="rId3" cstate="print"/>
          <a:stretch>
            <a:fillRect/>
          </a:stretch>
        </p:blipFill>
        <p:spPr>
          <a:xfrm>
            <a:off x="3313176" y="53339"/>
            <a:ext cx="2517648" cy="18882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60196" y="2002809"/>
            <a:ext cx="7735061" cy="1248918"/>
          </a:xfrm>
          <a:prstGeom prst="rect">
            <a:avLst/>
          </a:prstGeom>
        </p:spPr>
      </p:pic>
      <p:sp>
        <p:nvSpPr>
          <p:cNvPr id="3" name="object 3"/>
          <p:cNvSpPr txBox="1"/>
          <p:nvPr/>
        </p:nvSpPr>
        <p:spPr>
          <a:xfrm>
            <a:off x="1252727" y="2304343"/>
            <a:ext cx="7491730" cy="711670"/>
          </a:xfrm>
          <a:prstGeom prst="rect">
            <a:avLst/>
          </a:prstGeom>
        </p:spPr>
        <p:txBody>
          <a:bodyPr vert="horz" wrap="square" lIns="0" tIns="31750" rIns="0" bIns="0" rtlCol="0">
            <a:spAutoFit/>
          </a:bodyPr>
          <a:lstStyle/>
          <a:p>
            <a:pPr marL="12700" marR="5080" algn="just">
              <a:lnSpc>
                <a:spcPct val="91900"/>
              </a:lnSpc>
              <a:spcBef>
                <a:spcPts val="250"/>
              </a:spcBef>
            </a:pPr>
            <a:r>
              <a:rPr sz="1600" dirty="0">
                <a:latin typeface="Century Gothic" panose="020B0502020202020204" pitchFamily="34" charset="0"/>
                <a:cs typeface="Verdana"/>
              </a:rPr>
              <a:t>La</a:t>
            </a:r>
            <a:r>
              <a:rPr sz="1600" spc="25" dirty="0">
                <a:latin typeface="Century Gothic" panose="020B0502020202020204" pitchFamily="34" charset="0"/>
                <a:cs typeface="Verdana"/>
              </a:rPr>
              <a:t> </a:t>
            </a:r>
            <a:r>
              <a:rPr sz="1600" dirty="0">
                <a:latin typeface="Century Gothic" panose="020B0502020202020204" pitchFamily="34" charset="0"/>
                <a:cs typeface="Verdana"/>
              </a:rPr>
              <a:t>forma</a:t>
            </a:r>
            <a:r>
              <a:rPr sz="1600" spc="45" dirty="0">
                <a:latin typeface="Century Gothic" panose="020B0502020202020204" pitchFamily="34" charset="0"/>
                <a:cs typeface="Verdana"/>
              </a:rPr>
              <a:t> </a:t>
            </a:r>
            <a:r>
              <a:rPr sz="1600" dirty="0">
                <a:latin typeface="Century Gothic" panose="020B0502020202020204" pitchFamily="34" charset="0"/>
                <a:cs typeface="Verdana"/>
              </a:rPr>
              <a:t>en</a:t>
            </a:r>
            <a:r>
              <a:rPr sz="1600" spc="20" dirty="0">
                <a:latin typeface="Century Gothic" panose="020B0502020202020204" pitchFamily="34" charset="0"/>
                <a:cs typeface="Verdana"/>
              </a:rPr>
              <a:t> </a:t>
            </a:r>
            <a:r>
              <a:rPr sz="1600" dirty="0">
                <a:latin typeface="Century Gothic" panose="020B0502020202020204" pitchFamily="34" charset="0"/>
                <a:cs typeface="Verdana"/>
              </a:rPr>
              <a:t>que</a:t>
            </a:r>
            <a:r>
              <a:rPr sz="1600" spc="20" dirty="0">
                <a:latin typeface="Century Gothic" panose="020B0502020202020204" pitchFamily="34" charset="0"/>
                <a:cs typeface="Verdana"/>
              </a:rPr>
              <a:t> </a:t>
            </a:r>
            <a:r>
              <a:rPr sz="1600" dirty="0">
                <a:latin typeface="Century Gothic" panose="020B0502020202020204" pitchFamily="34" charset="0"/>
                <a:cs typeface="Verdana"/>
              </a:rPr>
              <a:t>aprendemos</a:t>
            </a:r>
            <a:r>
              <a:rPr sz="1600" spc="40" dirty="0">
                <a:latin typeface="Century Gothic" panose="020B0502020202020204" pitchFamily="34" charset="0"/>
                <a:cs typeface="Verdana"/>
              </a:rPr>
              <a:t> </a:t>
            </a:r>
            <a:r>
              <a:rPr sz="1600" dirty="0">
                <a:latin typeface="Century Gothic" panose="020B0502020202020204" pitchFamily="34" charset="0"/>
                <a:cs typeface="Verdana"/>
              </a:rPr>
              <a:t>y</a:t>
            </a:r>
            <a:r>
              <a:rPr sz="1600" spc="30" dirty="0">
                <a:latin typeface="Century Gothic" panose="020B0502020202020204" pitchFamily="34" charset="0"/>
                <a:cs typeface="Verdana"/>
              </a:rPr>
              <a:t> </a:t>
            </a:r>
            <a:r>
              <a:rPr sz="1600" spc="-10" dirty="0">
                <a:latin typeface="Century Gothic" panose="020B0502020202020204" pitchFamily="34" charset="0"/>
                <a:cs typeface="Verdana"/>
              </a:rPr>
              <a:t>enseñamos</a:t>
            </a:r>
            <a:r>
              <a:rPr sz="1600" spc="30" dirty="0">
                <a:latin typeface="Century Gothic" panose="020B0502020202020204" pitchFamily="34" charset="0"/>
                <a:cs typeface="Verdana"/>
              </a:rPr>
              <a:t> </a:t>
            </a:r>
            <a:r>
              <a:rPr sz="1600" dirty="0">
                <a:latin typeface="Century Gothic" panose="020B0502020202020204" pitchFamily="34" charset="0"/>
                <a:cs typeface="Verdana"/>
              </a:rPr>
              <a:t>ha</a:t>
            </a:r>
            <a:r>
              <a:rPr sz="1600" spc="25" dirty="0">
                <a:latin typeface="Century Gothic" panose="020B0502020202020204" pitchFamily="34" charset="0"/>
                <a:cs typeface="Verdana"/>
              </a:rPr>
              <a:t> </a:t>
            </a:r>
            <a:r>
              <a:rPr sz="1600" spc="85" dirty="0">
                <a:latin typeface="Century Gothic" panose="020B0502020202020204" pitchFamily="34" charset="0"/>
                <a:cs typeface="Verdana"/>
              </a:rPr>
              <a:t>dado</a:t>
            </a:r>
            <a:r>
              <a:rPr sz="1600" spc="25" dirty="0">
                <a:latin typeface="Century Gothic" panose="020B0502020202020204" pitchFamily="34" charset="0"/>
                <a:cs typeface="Verdana"/>
              </a:rPr>
              <a:t> </a:t>
            </a:r>
            <a:r>
              <a:rPr sz="1600" spc="-50" dirty="0">
                <a:latin typeface="Century Gothic" panose="020B0502020202020204" pitchFamily="34" charset="0"/>
                <a:cs typeface="Verdana"/>
              </a:rPr>
              <a:t>varios</a:t>
            </a:r>
            <a:r>
              <a:rPr sz="1600" spc="35" dirty="0">
                <a:latin typeface="Century Gothic" panose="020B0502020202020204" pitchFamily="34" charset="0"/>
                <a:cs typeface="Verdana"/>
              </a:rPr>
              <a:t> </a:t>
            </a:r>
            <a:r>
              <a:rPr sz="1600" spc="-60" dirty="0">
                <a:latin typeface="Century Gothic" panose="020B0502020202020204" pitchFamily="34" charset="0"/>
                <a:cs typeface="Verdana"/>
              </a:rPr>
              <a:t>giros</a:t>
            </a:r>
            <a:r>
              <a:rPr sz="1600" spc="30" dirty="0">
                <a:latin typeface="Century Gothic" panose="020B0502020202020204" pitchFamily="34" charset="0"/>
                <a:cs typeface="Verdana"/>
              </a:rPr>
              <a:t> </a:t>
            </a:r>
            <a:r>
              <a:rPr sz="1600" dirty="0">
                <a:latin typeface="Century Gothic" panose="020B0502020202020204" pitchFamily="34" charset="0"/>
                <a:cs typeface="Verdana"/>
              </a:rPr>
              <a:t>y</a:t>
            </a:r>
            <a:r>
              <a:rPr sz="1600" spc="30" dirty="0">
                <a:latin typeface="Century Gothic" panose="020B0502020202020204" pitchFamily="34" charset="0"/>
                <a:cs typeface="Verdana"/>
              </a:rPr>
              <a:t> </a:t>
            </a:r>
            <a:r>
              <a:rPr sz="1600" dirty="0">
                <a:latin typeface="Century Gothic" panose="020B0502020202020204" pitchFamily="34" charset="0"/>
                <a:cs typeface="Verdana"/>
              </a:rPr>
              <a:t>se</a:t>
            </a:r>
            <a:r>
              <a:rPr sz="1600" spc="30" dirty="0">
                <a:latin typeface="Century Gothic" panose="020B0502020202020204" pitchFamily="34" charset="0"/>
                <a:cs typeface="Verdana"/>
              </a:rPr>
              <a:t> </a:t>
            </a:r>
            <a:r>
              <a:rPr sz="1600" spc="-25" dirty="0">
                <a:latin typeface="Century Gothic" panose="020B0502020202020204" pitchFamily="34" charset="0"/>
                <a:cs typeface="Verdana"/>
              </a:rPr>
              <a:t>ha </a:t>
            </a:r>
            <a:r>
              <a:rPr sz="1600" dirty="0">
                <a:latin typeface="Century Gothic" panose="020B0502020202020204" pitchFamily="34" charset="0"/>
                <a:cs typeface="Verdana"/>
              </a:rPr>
              <a:t>buscado</a:t>
            </a:r>
            <a:r>
              <a:rPr sz="1600" spc="470" dirty="0">
                <a:latin typeface="Century Gothic" panose="020B0502020202020204" pitchFamily="34" charset="0"/>
                <a:cs typeface="Verdana"/>
              </a:rPr>
              <a:t> </a:t>
            </a:r>
            <a:r>
              <a:rPr sz="1600" dirty="0">
                <a:latin typeface="Century Gothic" panose="020B0502020202020204" pitchFamily="34" charset="0"/>
                <a:cs typeface="Verdana"/>
              </a:rPr>
              <a:t>dejar</a:t>
            </a:r>
            <a:r>
              <a:rPr sz="1600" spc="484" dirty="0">
                <a:latin typeface="Century Gothic" panose="020B0502020202020204" pitchFamily="34" charset="0"/>
                <a:cs typeface="Verdana"/>
              </a:rPr>
              <a:t> </a:t>
            </a:r>
            <a:r>
              <a:rPr sz="1600" dirty="0">
                <a:latin typeface="Century Gothic" panose="020B0502020202020204" pitchFamily="34" charset="0"/>
                <a:cs typeface="Verdana"/>
              </a:rPr>
              <a:t>el</a:t>
            </a:r>
            <a:r>
              <a:rPr sz="1600" spc="484" dirty="0">
                <a:latin typeface="Century Gothic" panose="020B0502020202020204" pitchFamily="34" charset="0"/>
                <a:cs typeface="Verdana"/>
              </a:rPr>
              <a:t> </a:t>
            </a:r>
            <a:r>
              <a:rPr sz="1600" dirty="0" err="1">
                <a:latin typeface="Century Gothic" panose="020B0502020202020204" pitchFamily="34" charset="0"/>
                <a:cs typeface="Verdana"/>
              </a:rPr>
              <a:t>tradicionalismo</a:t>
            </a:r>
            <a:r>
              <a:rPr sz="1600" spc="-50" dirty="0">
                <a:latin typeface="Century Gothic" panose="020B0502020202020204" pitchFamily="34" charset="0"/>
                <a:cs typeface="Verdana"/>
              </a:rPr>
              <a:t>;</a:t>
            </a:r>
            <a:r>
              <a:rPr sz="1600" spc="70" dirty="0">
                <a:latin typeface="Century Gothic" panose="020B0502020202020204" pitchFamily="34" charset="0"/>
                <a:cs typeface="Verdana"/>
              </a:rPr>
              <a:t> </a:t>
            </a:r>
            <a:r>
              <a:rPr sz="1600" dirty="0">
                <a:latin typeface="Century Gothic" panose="020B0502020202020204" pitchFamily="34" charset="0"/>
                <a:cs typeface="Verdana"/>
              </a:rPr>
              <a:t>en</a:t>
            </a:r>
            <a:r>
              <a:rPr sz="1600" spc="85" dirty="0">
                <a:latin typeface="Century Gothic" panose="020B0502020202020204" pitchFamily="34" charset="0"/>
                <a:cs typeface="Verdana"/>
              </a:rPr>
              <a:t> </a:t>
            </a:r>
            <a:r>
              <a:rPr sz="1600" dirty="0">
                <a:latin typeface="Century Gothic" panose="020B0502020202020204" pitchFamily="34" charset="0"/>
                <a:cs typeface="Verdana"/>
              </a:rPr>
              <a:t>la</a:t>
            </a:r>
            <a:r>
              <a:rPr sz="1600" spc="85" dirty="0">
                <a:latin typeface="Century Gothic" panose="020B0502020202020204" pitchFamily="34" charset="0"/>
                <a:cs typeface="Verdana"/>
              </a:rPr>
              <a:t> </a:t>
            </a:r>
            <a:r>
              <a:rPr sz="1600" dirty="0">
                <a:latin typeface="Century Gothic" panose="020B0502020202020204" pitchFamily="34" charset="0"/>
                <a:cs typeface="Verdana"/>
              </a:rPr>
              <a:t>necesidad</a:t>
            </a:r>
            <a:r>
              <a:rPr sz="1600" spc="95" dirty="0">
                <a:latin typeface="Century Gothic" panose="020B0502020202020204" pitchFamily="34" charset="0"/>
                <a:cs typeface="Verdana"/>
              </a:rPr>
              <a:t> </a:t>
            </a:r>
            <a:r>
              <a:rPr sz="1600" spc="85" dirty="0">
                <a:latin typeface="Century Gothic" panose="020B0502020202020204" pitchFamily="34" charset="0"/>
                <a:cs typeface="Verdana"/>
              </a:rPr>
              <a:t>de</a:t>
            </a:r>
            <a:r>
              <a:rPr sz="1600" spc="80" dirty="0">
                <a:latin typeface="Century Gothic" panose="020B0502020202020204" pitchFamily="34" charset="0"/>
                <a:cs typeface="Verdana"/>
              </a:rPr>
              <a:t> </a:t>
            </a:r>
            <a:r>
              <a:rPr sz="1600" spc="-10" dirty="0">
                <a:latin typeface="Century Gothic" panose="020B0502020202020204" pitchFamily="34" charset="0"/>
                <a:cs typeface="Verdana"/>
              </a:rPr>
              <a:t>lograr</a:t>
            </a:r>
            <a:r>
              <a:rPr sz="1600" spc="80" dirty="0">
                <a:latin typeface="Century Gothic" panose="020B0502020202020204" pitchFamily="34" charset="0"/>
                <a:cs typeface="Verdana"/>
              </a:rPr>
              <a:t> </a:t>
            </a:r>
            <a:r>
              <a:rPr sz="1600" dirty="0">
                <a:latin typeface="Century Gothic" panose="020B0502020202020204" pitchFamily="34" charset="0"/>
                <a:cs typeface="Verdana"/>
              </a:rPr>
              <a:t>un</a:t>
            </a:r>
            <a:r>
              <a:rPr sz="1600" spc="85" dirty="0">
                <a:latin typeface="Century Gothic" panose="020B0502020202020204" pitchFamily="34" charset="0"/>
                <a:cs typeface="Verdana"/>
              </a:rPr>
              <a:t> </a:t>
            </a:r>
            <a:r>
              <a:rPr sz="1600" dirty="0">
                <a:latin typeface="Century Gothic" panose="020B0502020202020204" pitchFamily="34" charset="0"/>
                <a:cs typeface="Verdana"/>
              </a:rPr>
              <a:t>cambio,</a:t>
            </a:r>
            <a:r>
              <a:rPr sz="1600" spc="70" dirty="0">
                <a:latin typeface="Century Gothic" panose="020B0502020202020204" pitchFamily="34" charset="0"/>
                <a:cs typeface="Verdana"/>
              </a:rPr>
              <a:t> </a:t>
            </a:r>
            <a:r>
              <a:rPr sz="1600" spc="-20" dirty="0">
                <a:latin typeface="Century Gothic" panose="020B0502020202020204" pitchFamily="34" charset="0"/>
                <a:cs typeface="Verdana"/>
              </a:rPr>
              <a:t>surge</a:t>
            </a:r>
            <a:r>
              <a:rPr sz="1600" spc="80" dirty="0">
                <a:latin typeface="Century Gothic" panose="020B0502020202020204" pitchFamily="34" charset="0"/>
                <a:cs typeface="Verdana"/>
              </a:rPr>
              <a:t> </a:t>
            </a:r>
            <a:r>
              <a:rPr sz="1600" dirty="0">
                <a:latin typeface="Century Gothic" panose="020B0502020202020204" pitchFamily="34" charset="0"/>
                <a:cs typeface="Verdana"/>
              </a:rPr>
              <a:t>la</a:t>
            </a:r>
            <a:r>
              <a:rPr sz="1600" spc="85" dirty="0">
                <a:latin typeface="Century Gothic" panose="020B0502020202020204" pitchFamily="34" charset="0"/>
                <a:cs typeface="Verdana"/>
              </a:rPr>
              <a:t> </a:t>
            </a:r>
            <a:r>
              <a:rPr sz="1600" spc="-10" dirty="0">
                <a:latin typeface="Century Gothic" panose="020B0502020202020204" pitchFamily="34" charset="0"/>
                <a:cs typeface="Verdana"/>
              </a:rPr>
              <a:t>gamificación </a:t>
            </a:r>
            <a:r>
              <a:rPr sz="1600" spc="65" dirty="0">
                <a:latin typeface="Century Gothic" panose="020B0502020202020204" pitchFamily="34" charset="0"/>
                <a:cs typeface="Verdana"/>
              </a:rPr>
              <a:t>como</a:t>
            </a:r>
            <a:r>
              <a:rPr sz="1600" spc="-100" dirty="0">
                <a:latin typeface="Century Gothic" panose="020B0502020202020204" pitchFamily="34" charset="0"/>
                <a:cs typeface="Verdana"/>
              </a:rPr>
              <a:t> </a:t>
            </a:r>
            <a:r>
              <a:rPr sz="1600" spc="-55" dirty="0">
                <a:latin typeface="Century Gothic" panose="020B0502020202020204" pitchFamily="34" charset="0"/>
                <a:cs typeface="Verdana"/>
              </a:rPr>
              <a:t>recurso</a:t>
            </a:r>
            <a:r>
              <a:rPr sz="1600" spc="-105" dirty="0">
                <a:latin typeface="Century Gothic" panose="020B0502020202020204" pitchFamily="34" charset="0"/>
                <a:cs typeface="Verdana"/>
              </a:rPr>
              <a:t> </a:t>
            </a:r>
            <a:r>
              <a:rPr sz="1600" spc="-10" dirty="0">
                <a:latin typeface="Century Gothic" panose="020B0502020202020204" pitchFamily="34" charset="0"/>
                <a:cs typeface="Verdana"/>
              </a:rPr>
              <a:t>didáctico.</a:t>
            </a:r>
            <a:endParaRPr sz="1600" dirty="0">
              <a:latin typeface="Century Gothic" panose="020B0502020202020204" pitchFamily="34" charset="0"/>
              <a:cs typeface="Verdana"/>
            </a:endParaRPr>
          </a:p>
        </p:txBody>
      </p:sp>
      <p:pic>
        <p:nvPicPr>
          <p:cNvPr id="6" name="object 6"/>
          <p:cNvPicPr/>
          <p:nvPr/>
        </p:nvPicPr>
        <p:blipFill>
          <a:blip r:embed="rId3" cstate="print"/>
          <a:stretch>
            <a:fillRect/>
          </a:stretch>
        </p:blipFill>
        <p:spPr>
          <a:xfrm>
            <a:off x="1131061" y="3722686"/>
            <a:ext cx="7735061" cy="1247394"/>
          </a:xfrm>
          <a:prstGeom prst="rect">
            <a:avLst/>
          </a:prstGeom>
        </p:spPr>
      </p:pic>
      <p:grpSp>
        <p:nvGrpSpPr>
          <p:cNvPr id="8" name="object 8"/>
          <p:cNvGrpSpPr/>
          <p:nvPr/>
        </p:nvGrpSpPr>
        <p:grpSpPr>
          <a:xfrm>
            <a:off x="1037844" y="5466716"/>
            <a:ext cx="7975600" cy="727075"/>
            <a:chOff x="1039367" y="5937503"/>
            <a:chExt cx="7975600" cy="727075"/>
          </a:xfrm>
        </p:grpSpPr>
        <p:sp>
          <p:nvSpPr>
            <p:cNvPr id="9" name="object 9"/>
            <p:cNvSpPr/>
            <p:nvPr/>
          </p:nvSpPr>
          <p:spPr>
            <a:xfrm>
              <a:off x="1052321" y="5950457"/>
              <a:ext cx="7949565" cy="701040"/>
            </a:xfrm>
            <a:custGeom>
              <a:avLst/>
              <a:gdLst/>
              <a:ahLst/>
              <a:cxnLst/>
              <a:rect l="l" t="t" r="r" b="b"/>
              <a:pathLst>
                <a:path w="7949565" h="701040">
                  <a:moveTo>
                    <a:pt x="7832344" y="0"/>
                  </a:moveTo>
                  <a:lnTo>
                    <a:pt x="116840" y="0"/>
                  </a:lnTo>
                  <a:lnTo>
                    <a:pt x="71360" y="9181"/>
                  </a:lnTo>
                  <a:lnTo>
                    <a:pt x="34221" y="34221"/>
                  </a:lnTo>
                  <a:lnTo>
                    <a:pt x="9181" y="71360"/>
                  </a:lnTo>
                  <a:lnTo>
                    <a:pt x="0" y="116839"/>
                  </a:lnTo>
                  <a:lnTo>
                    <a:pt x="0" y="584199"/>
                  </a:lnTo>
                  <a:lnTo>
                    <a:pt x="9181" y="629679"/>
                  </a:lnTo>
                  <a:lnTo>
                    <a:pt x="34221" y="666818"/>
                  </a:lnTo>
                  <a:lnTo>
                    <a:pt x="71360" y="691858"/>
                  </a:lnTo>
                  <a:lnTo>
                    <a:pt x="116840" y="701039"/>
                  </a:lnTo>
                  <a:lnTo>
                    <a:pt x="7832344" y="701039"/>
                  </a:lnTo>
                  <a:lnTo>
                    <a:pt x="7877817" y="691858"/>
                  </a:lnTo>
                  <a:lnTo>
                    <a:pt x="7914957" y="666818"/>
                  </a:lnTo>
                  <a:lnTo>
                    <a:pt x="7940000" y="629679"/>
                  </a:lnTo>
                  <a:lnTo>
                    <a:pt x="7949183" y="584199"/>
                  </a:lnTo>
                  <a:lnTo>
                    <a:pt x="7949183" y="116839"/>
                  </a:lnTo>
                  <a:lnTo>
                    <a:pt x="7940000" y="71360"/>
                  </a:lnTo>
                  <a:lnTo>
                    <a:pt x="7914957" y="34221"/>
                  </a:lnTo>
                  <a:lnTo>
                    <a:pt x="7877817" y="9181"/>
                  </a:lnTo>
                  <a:lnTo>
                    <a:pt x="7832344" y="0"/>
                  </a:lnTo>
                  <a:close/>
                </a:path>
              </a:pathLst>
            </a:custGeom>
            <a:solidFill>
              <a:srgbClr val="5F497A"/>
            </a:solidFill>
          </p:spPr>
          <p:txBody>
            <a:bodyPr wrap="square" lIns="0" tIns="0" rIns="0" bIns="0" rtlCol="0"/>
            <a:lstStyle/>
            <a:p>
              <a:endParaRPr/>
            </a:p>
          </p:txBody>
        </p:sp>
        <p:sp>
          <p:nvSpPr>
            <p:cNvPr id="10" name="object 10"/>
            <p:cNvSpPr/>
            <p:nvPr/>
          </p:nvSpPr>
          <p:spPr>
            <a:xfrm>
              <a:off x="1052321" y="5950457"/>
              <a:ext cx="7949565" cy="701040"/>
            </a:xfrm>
            <a:custGeom>
              <a:avLst/>
              <a:gdLst/>
              <a:ahLst/>
              <a:cxnLst/>
              <a:rect l="l" t="t" r="r" b="b"/>
              <a:pathLst>
                <a:path w="7949565" h="701040">
                  <a:moveTo>
                    <a:pt x="0" y="116839"/>
                  </a:moveTo>
                  <a:lnTo>
                    <a:pt x="9181" y="71360"/>
                  </a:lnTo>
                  <a:lnTo>
                    <a:pt x="34221" y="34221"/>
                  </a:lnTo>
                  <a:lnTo>
                    <a:pt x="71360" y="9181"/>
                  </a:lnTo>
                  <a:lnTo>
                    <a:pt x="116840" y="0"/>
                  </a:lnTo>
                  <a:lnTo>
                    <a:pt x="7832344" y="0"/>
                  </a:lnTo>
                  <a:lnTo>
                    <a:pt x="7877817" y="9181"/>
                  </a:lnTo>
                  <a:lnTo>
                    <a:pt x="7914957" y="34221"/>
                  </a:lnTo>
                  <a:lnTo>
                    <a:pt x="7940000" y="71360"/>
                  </a:lnTo>
                  <a:lnTo>
                    <a:pt x="7949183" y="116839"/>
                  </a:lnTo>
                  <a:lnTo>
                    <a:pt x="7949183" y="584199"/>
                  </a:lnTo>
                  <a:lnTo>
                    <a:pt x="7940000" y="629679"/>
                  </a:lnTo>
                  <a:lnTo>
                    <a:pt x="7914957" y="666818"/>
                  </a:lnTo>
                  <a:lnTo>
                    <a:pt x="7877817" y="691858"/>
                  </a:lnTo>
                  <a:lnTo>
                    <a:pt x="7832344" y="701039"/>
                  </a:lnTo>
                  <a:lnTo>
                    <a:pt x="116840" y="701039"/>
                  </a:lnTo>
                  <a:lnTo>
                    <a:pt x="71360" y="691858"/>
                  </a:lnTo>
                  <a:lnTo>
                    <a:pt x="34221" y="666818"/>
                  </a:lnTo>
                  <a:lnTo>
                    <a:pt x="9181" y="629679"/>
                  </a:lnTo>
                  <a:lnTo>
                    <a:pt x="0" y="584199"/>
                  </a:lnTo>
                  <a:lnTo>
                    <a:pt x="0" y="116839"/>
                  </a:lnTo>
                  <a:close/>
                </a:path>
              </a:pathLst>
            </a:custGeom>
            <a:ln w="25908">
              <a:solidFill>
                <a:srgbClr val="385D89"/>
              </a:solidFill>
            </a:ln>
          </p:spPr>
          <p:txBody>
            <a:bodyPr wrap="square" lIns="0" tIns="0" rIns="0" bIns="0" rtlCol="0"/>
            <a:lstStyle/>
            <a:p>
              <a:endParaRPr/>
            </a:p>
          </p:txBody>
        </p:sp>
      </p:grpSp>
      <p:sp>
        <p:nvSpPr>
          <p:cNvPr id="11" name="object 11"/>
          <p:cNvSpPr txBox="1"/>
          <p:nvPr/>
        </p:nvSpPr>
        <p:spPr>
          <a:xfrm>
            <a:off x="1351914" y="5543170"/>
            <a:ext cx="7359650" cy="574040"/>
          </a:xfrm>
          <a:prstGeom prst="rect">
            <a:avLst/>
          </a:prstGeom>
        </p:spPr>
        <p:txBody>
          <a:bodyPr vert="horz" wrap="square" lIns="0" tIns="12700" rIns="0" bIns="0" rtlCol="0">
            <a:spAutoFit/>
          </a:bodyPr>
          <a:lstStyle/>
          <a:p>
            <a:pPr marL="478790" marR="5080" indent="-466725">
              <a:lnSpc>
                <a:spcPct val="100000"/>
              </a:lnSpc>
              <a:spcBef>
                <a:spcPts val="100"/>
              </a:spcBef>
            </a:pPr>
            <a:r>
              <a:rPr sz="1800" b="1" spc="-80" dirty="0">
                <a:solidFill>
                  <a:srgbClr val="FFFFFF"/>
                </a:solidFill>
                <a:latin typeface="Century Gothic" panose="020B0502020202020204" pitchFamily="34" charset="0"/>
                <a:cs typeface="Tahoma"/>
              </a:rPr>
              <a:t>MEJORAR</a:t>
            </a:r>
            <a:r>
              <a:rPr sz="1800" b="1" dirty="0">
                <a:solidFill>
                  <a:srgbClr val="FFFFFF"/>
                </a:solidFill>
                <a:latin typeface="Century Gothic" panose="020B0502020202020204" pitchFamily="34" charset="0"/>
                <a:cs typeface="Tahoma"/>
              </a:rPr>
              <a:t> </a:t>
            </a:r>
            <a:r>
              <a:rPr sz="1800" b="1" spc="-220" dirty="0">
                <a:solidFill>
                  <a:srgbClr val="FFFFFF"/>
                </a:solidFill>
                <a:latin typeface="Century Gothic" panose="020B0502020202020204" pitchFamily="34" charset="0"/>
                <a:cs typeface="Tahoma"/>
              </a:rPr>
              <a:t>EL</a:t>
            </a:r>
            <a:r>
              <a:rPr sz="1800" b="1" spc="-30" dirty="0">
                <a:solidFill>
                  <a:srgbClr val="FFFFFF"/>
                </a:solidFill>
                <a:latin typeface="Century Gothic" panose="020B0502020202020204" pitchFamily="34" charset="0"/>
                <a:cs typeface="Tahoma"/>
              </a:rPr>
              <a:t> </a:t>
            </a:r>
            <a:r>
              <a:rPr sz="1800" b="1" spc="-135" dirty="0">
                <a:solidFill>
                  <a:srgbClr val="FFFFFF"/>
                </a:solidFill>
                <a:latin typeface="Century Gothic" panose="020B0502020202020204" pitchFamily="34" charset="0"/>
                <a:cs typeface="Tahoma"/>
              </a:rPr>
              <a:t>APR</a:t>
            </a:r>
            <a:r>
              <a:rPr lang="es-EC" sz="1800" b="1" spc="-135" dirty="0">
                <a:solidFill>
                  <a:srgbClr val="FFFFFF"/>
                </a:solidFill>
                <a:latin typeface="Century Gothic" panose="020B0502020202020204" pitchFamily="34" charset="0"/>
                <a:cs typeface="Tahoma"/>
              </a:rPr>
              <a:t>EN</a:t>
            </a:r>
            <a:r>
              <a:rPr sz="1800" b="1" spc="-135" dirty="0">
                <a:solidFill>
                  <a:srgbClr val="FFFFFF"/>
                </a:solidFill>
                <a:latin typeface="Century Gothic" panose="020B0502020202020204" pitchFamily="34" charset="0"/>
                <a:cs typeface="Tahoma"/>
              </a:rPr>
              <a:t>DIZAJE</a:t>
            </a:r>
            <a:r>
              <a:rPr sz="1800" b="1" spc="5" dirty="0">
                <a:solidFill>
                  <a:srgbClr val="FFFFFF"/>
                </a:solidFill>
                <a:latin typeface="Century Gothic" panose="020B0502020202020204" pitchFamily="34" charset="0"/>
                <a:cs typeface="Tahoma"/>
              </a:rPr>
              <a:t> </a:t>
            </a:r>
            <a:r>
              <a:rPr sz="1800" b="1" spc="-150" dirty="0">
                <a:solidFill>
                  <a:srgbClr val="FFFFFF"/>
                </a:solidFill>
                <a:latin typeface="Century Gothic" panose="020B0502020202020204" pitchFamily="34" charset="0"/>
                <a:cs typeface="Tahoma"/>
              </a:rPr>
              <a:t>DE</a:t>
            </a:r>
            <a:r>
              <a:rPr sz="1800" b="1" spc="-20" dirty="0">
                <a:solidFill>
                  <a:srgbClr val="FFFFFF"/>
                </a:solidFill>
                <a:latin typeface="Century Gothic" panose="020B0502020202020204" pitchFamily="34" charset="0"/>
                <a:cs typeface="Tahoma"/>
              </a:rPr>
              <a:t> </a:t>
            </a:r>
            <a:r>
              <a:rPr sz="1800" b="1" spc="-55" dirty="0">
                <a:solidFill>
                  <a:srgbClr val="FFFFFF"/>
                </a:solidFill>
                <a:latin typeface="Century Gothic" panose="020B0502020202020204" pitchFamily="34" charset="0"/>
                <a:cs typeface="Tahoma"/>
              </a:rPr>
              <a:t>LA</a:t>
            </a:r>
            <a:r>
              <a:rPr sz="1800" b="1" spc="-15" dirty="0">
                <a:solidFill>
                  <a:srgbClr val="FFFFFF"/>
                </a:solidFill>
                <a:latin typeface="Century Gothic" panose="020B0502020202020204" pitchFamily="34" charset="0"/>
                <a:cs typeface="Tahoma"/>
              </a:rPr>
              <a:t> </a:t>
            </a:r>
            <a:r>
              <a:rPr sz="1800" b="1" spc="-80" dirty="0">
                <a:solidFill>
                  <a:srgbClr val="FFFFFF"/>
                </a:solidFill>
                <a:latin typeface="Century Gothic" panose="020B0502020202020204" pitchFamily="34" charset="0"/>
                <a:cs typeface="Tahoma"/>
              </a:rPr>
              <a:t>MATEMÁTICA</a:t>
            </a:r>
            <a:r>
              <a:rPr sz="1800" b="1" spc="-20" dirty="0">
                <a:solidFill>
                  <a:srgbClr val="FFFFFF"/>
                </a:solidFill>
                <a:latin typeface="Century Gothic" panose="020B0502020202020204" pitchFamily="34" charset="0"/>
                <a:cs typeface="Tahoma"/>
              </a:rPr>
              <a:t> </a:t>
            </a:r>
            <a:r>
              <a:rPr sz="1800" b="1" spc="-65" dirty="0">
                <a:solidFill>
                  <a:srgbClr val="FFFFFF"/>
                </a:solidFill>
                <a:latin typeface="Century Gothic" panose="020B0502020202020204" pitchFamily="34" charset="0"/>
                <a:cs typeface="Tahoma"/>
              </a:rPr>
              <a:t>PARA</a:t>
            </a:r>
            <a:r>
              <a:rPr sz="1800" b="1" spc="-5" dirty="0">
                <a:solidFill>
                  <a:srgbClr val="FFFFFF"/>
                </a:solidFill>
                <a:latin typeface="Century Gothic" panose="020B0502020202020204" pitchFamily="34" charset="0"/>
                <a:cs typeface="Tahoma"/>
              </a:rPr>
              <a:t> </a:t>
            </a:r>
            <a:r>
              <a:rPr sz="1800" b="1" spc="-125" dirty="0">
                <a:solidFill>
                  <a:srgbClr val="FFFFFF"/>
                </a:solidFill>
                <a:latin typeface="Century Gothic" panose="020B0502020202020204" pitchFamily="34" charset="0"/>
                <a:cs typeface="Tahoma"/>
              </a:rPr>
              <a:t>DESARROLLAR </a:t>
            </a:r>
            <a:r>
              <a:rPr sz="1800" b="1" spc="-170" dirty="0">
                <a:solidFill>
                  <a:srgbClr val="FFFFFF"/>
                </a:solidFill>
                <a:latin typeface="Century Gothic" panose="020B0502020202020204" pitchFamily="34" charset="0"/>
                <a:cs typeface="Tahoma"/>
              </a:rPr>
              <a:t>HABILIDADES</a:t>
            </a:r>
            <a:r>
              <a:rPr sz="1800" b="1" spc="-15" dirty="0">
                <a:solidFill>
                  <a:srgbClr val="FFFFFF"/>
                </a:solidFill>
                <a:latin typeface="Century Gothic" panose="020B0502020202020204" pitchFamily="34" charset="0"/>
                <a:cs typeface="Tahoma"/>
              </a:rPr>
              <a:t> </a:t>
            </a:r>
            <a:r>
              <a:rPr sz="1800" b="1" spc="-100" dirty="0">
                <a:solidFill>
                  <a:srgbClr val="FFFFFF"/>
                </a:solidFill>
                <a:latin typeface="Century Gothic" panose="020B0502020202020204" pitchFamily="34" charset="0"/>
                <a:cs typeface="Tahoma"/>
              </a:rPr>
              <a:t>Y</a:t>
            </a:r>
            <a:r>
              <a:rPr sz="1800" b="1" spc="-40" dirty="0">
                <a:solidFill>
                  <a:srgbClr val="FFFFFF"/>
                </a:solidFill>
                <a:latin typeface="Century Gothic" panose="020B0502020202020204" pitchFamily="34" charset="0"/>
                <a:cs typeface="Tahoma"/>
              </a:rPr>
              <a:t> </a:t>
            </a:r>
            <a:r>
              <a:rPr sz="1800" b="1" spc="-45" dirty="0">
                <a:solidFill>
                  <a:srgbClr val="FFFFFF"/>
                </a:solidFill>
                <a:latin typeface="Century Gothic" panose="020B0502020202020204" pitchFamily="34" charset="0"/>
                <a:cs typeface="Tahoma"/>
              </a:rPr>
              <a:t>CAPACIDADES</a:t>
            </a:r>
            <a:r>
              <a:rPr sz="1800" b="1" spc="-25" dirty="0">
                <a:solidFill>
                  <a:srgbClr val="FFFFFF"/>
                </a:solidFill>
                <a:latin typeface="Century Gothic" panose="020B0502020202020204" pitchFamily="34" charset="0"/>
                <a:cs typeface="Tahoma"/>
              </a:rPr>
              <a:t> </a:t>
            </a:r>
            <a:r>
              <a:rPr sz="1800" b="1" spc="-120" dirty="0">
                <a:solidFill>
                  <a:srgbClr val="FFFFFF"/>
                </a:solidFill>
                <a:latin typeface="Century Gothic" panose="020B0502020202020204" pitchFamily="34" charset="0"/>
                <a:cs typeface="Tahoma"/>
              </a:rPr>
              <a:t>NECESARIAS</a:t>
            </a:r>
            <a:r>
              <a:rPr sz="1800" b="1" spc="-10" dirty="0">
                <a:solidFill>
                  <a:srgbClr val="FFFFFF"/>
                </a:solidFill>
                <a:latin typeface="Century Gothic" panose="020B0502020202020204" pitchFamily="34" charset="0"/>
                <a:cs typeface="Tahoma"/>
              </a:rPr>
              <a:t> </a:t>
            </a:r>
            <a:r>
              <a:rPr sz="1800" b="1" spc="-65" dirty="0">
                <a:solidFill>
                  <a:srgbClr val="FFFFFF"/>
                </a:solidFill>
                <a:latin typeface="Century Gothic" panose="020B0502020202020204" pitchFamily="34" charset="0"/>
                <a:cs typeface="Tahoma"/>
              </a:rPr>
              <a:t>PARA</a:t>
            </a:r>
            <a:r>
              <a:rPr sz="1800" b="1" spc="-15" dirty="0">
                <a:solidFill>
                  <a:srgbClr val="FFFFFF"/>
                </a:solidFill>
                <a:latin typeface="Century Gothic" panose="020B0502020202020204" pitchFamily="34" charset="0"/>
                <a:cs typeface="Tahoma"/>
              </a:rPr>
              <a:t> </a:t>
            </a:r>
            <a:r>
              <a:rPr sz="1800" b="1" spc="-55" dirty="0">
                <a:solidFill>
                  <a:srgbClr val="FFFFFF"/>
                </a:solidFill>
                <a:latin typeface="Century Gothic" panose="020B0502020202020204" pitchFamily="34" charset="0"/>
                <a:cs typeface="Tahoma"/>
              </a:rPr>
              <a:t>LA</a:t>
            </a:r>
            <a:r>
              <a:rPr sz="1800" b="1" spc="-30" dirty="0">
                <a:solidFill>
                  <a:srgbClr val="FFFFFF"/>
                </a:solidFill>
                <a:latin typeface="Century Gothic" panose="020B0502020202020204" pitchFamily="34" charset="0"/>
                <a:cs typeface="Tahoma"/>
              </a:rPr>
              <a:t> </a:t>
            </a:r>
            <a:r>
              <a:rPr sz="1800" b="1" spc="-10" dirty="0">
                <a:solidFill>
                  <a:srgbClr val="FFFFFF"/>
                </a:solidFill>
                <a:latin typeface="Century Gothic" panose="020B0502020202020204" pitchFamily="34" charset="0"/>
                <a:cs typeface="Tahoma"/>
              </a:rPr>
              <a:t>VIDA.</a:t>
            </a:r>
            <a:endParaRPr sz="1800" dirty="0">
              <a:latin typeface="Century Gothic" panose="020B0502020202020204" pitchFamily="34" charset="0"/>
              <a:cs typeface="Tahoma"/>
            </a:endParaRPr>
          </a:p>
        </p:txBody>
      </p:sp>
      <p:pic>
        <p:nvPicPr>
          <p:cNvPr id="12" name="object 12"/>
          <p:cNvPicPr/>
          <p:nvPr/>
        </p:nvPicPr>
        <p:blipFill>
          <a:blip r:embed="rId4" cstate="print"/>
          <a:stretch>
            <a:fillRect/>
          </a:stretch>
        </p:blipFill>
        <p:spPr>
          <a:xfrm>
            <a:off x="-76136" y="0"/>
            <a:ext cx="806195" cy="6857996"/>
          </a:xfrm>
          <a:prstGeom prst="rect">
            <a:avLst/>
          </a:prstGeom>
        </p:spPr>
      </p:pic>
      <p:pic>
        <p:nvPicPr>
          <p:cNvPr id="13" name="object 13"/>
          <p:cNvPicPr/>
          <p:nvPr/>
        </p:nvPicPr>
        <p:blipFill>
          <a:blip r:embed="rId5" cstate="print"/>
          <a:stretch>
            <a:fillRect/>
          </a:stretch>
        </p:blipFill>
        <p:spPr>
          <a:xfrm>
            <a:off x="6495288" y="6095"/>
            <a:ext cx="2577845" cy="787145"/>
          </a:xfrm>
          <a:prstGeom prst="rect">
            <a:avLst/>
          </a:prstGeom>
        </p:spPr>
      </p:pic>
      <p:sp>
        <p:nvSpPr>
          <p:cNvPr id="14" name="object 14"/>
          <p:cNvSpPr txBox="1">
            <a:spLocks noGrp="1"/>
          </p:cNvSpPr>
          <p:nvPr>
            <p:ph type="title"/>
          </p:nvPr>
        </p:nvSpPr>
        <p:spPr>
          <a:prstGeom prst="rect">
            <a:avLst/>
          </a:prstGeom>
        </p:spPr>
        <p:txBody>
          <a:bodyPr vert="horz" wrap="square" lIns="0" tIns="12065" rIns="0" bIns="0" rtlCol="0">
            <a:spAutoFit/>
          </a:bodyPr>
          <a:lstStyle/>
          <a:p>
            <a:pPr marL="596265">
              <a:lnSpc>
                <a:spcPct val="100000"/>
              </a:lnSpc>
              <a:spcBef>
                <a:spcPts val="95"/>
              </a:spcBef>
            </a:pPr>
            <a:r>
              <a:rPr dirty="0"/>
              <a:t>CAPÍTULO</a:t>
            </a:r>
            <a:r>
              <a:rPr spc="-140" dirty="0"/>
              <a:t> </a:t>
            </a:r>
            <a:r>
              <a:rPr spc="-50" dirty="0"/>
              <a:t>I</a:t>
            </a:r>
          </a:p>
        </p:txBody>
      </p:sp>
      <p:grpSp>
        <p:nvGrpSpPr>
          <p:cNvPr id="15" name="object 15"/>
          <p:cNvGrpSpPr/>
          <p:nvPr/>
        </p:nvGrpSpPr>
        <p:grpSpPr>
          <a:xfrm>
            <a:off x="3189031" y="859789"/>
            <a:ext cx="2807335" cy="742950"/>
            <a:chOff x="3168395" y="531876"/>
            <a:chExt cx="2807335" cy="742950"/>
          </a:xfrm>
        </p:grpSpPr>
        <p:sp>
          <p:nvSpPr>
            <p:cNvPr id="16" name="object 16"/>
            <p:cNvSpPr/>
            <p:nvPr/>
          </p:nvSpPr>
          <p:spPr>
            <a:xfrm>
              <a:off x="3168395" y="575310"/>
              <a:ext cx="2807335" cy="651510"/>
            </a:xfrm>
            <a:custGeom>
              <a:avLst/>
              <a:gdLst/>
              <a:ahLst/>
              <a:cxnLst/>
              <a:rect l="l" t="t" r="r" b="b"/>
              <a:pathLst>
                <a:path w="2807335" h="651510">
                  <a:moveTo>
                    <a:pt x="2807208" y="0"/>
                  </a:moveTo>
                  <a:lnTo>
                    <a:pt x="2803796" y="16912"/>
                  </a:lnTo>
                  <a:lnTo>
                    <a:pt x="2794492" y="30718"/>
                  </a:lnTo>
                  <a:lnTo>
                    <a:pt x="2780686" y="40022"/>
                  </a:lnTo>
                  <a:lnTo>
                    <a:pt x="2763774" y="43434"/>
                  </a:lnTo>
                  <a:lnTo>
                    <a:pt x="43434" y="43434"/>
                  </a:lnTo>
                  <a:lnTo>
                    <a:pt x="26521" y="46845"/>
                  </a:lnTo>
                  <a:lnTo>
                    <a:pt x="12715" y="56149"/>
                  </a:lnTo>
                  <a:lnTo>
                    <a:pt x="3411" y="69955"/>
                  </a:lnTo>
                  <a:lnTo>
                    <a:pt x="0" y="86867"/>
                  </a:lnTo>
                  <a:lnTo>
                    <a:pt x="0" y="608076"/>
                  </a:lnTo>
                  <a:lnTo>
                    <a:pt x="3411" y="624988"/>
                  </a:lnTo>
                  <a:lnTo>
                    <a:pt x="12715" y="638794"/>
                  </a:lnTo>
                  <a:lnTo>
                    <a:pt x="26521" y="648098"/>
                  </a:lnTo>
                  <a:lnTo>
                    <a:pt x="43434" y="651510"/>
                  </a:lnTo>
                  <a:lnTo>
                    <a:pt x="60346" y="648098"/>
                  </a:lnTo>
                  <a:lnTo>
                    <a:pt x="74152" y="638794"/>
                  </a:lnTo>
                  <a:lnTo>
                    <a:pt x="83456" y="624988"/>
                  </a:lnTo>
                  <a:lnTo>
                    <a:pt x="86868" y="608076"/>
                  </a:lnTo>
                  <a:lnTo>
                    <a:pt x="86868" y="564641"/>
                  </a:lnTo>
                  <a:lnTo>
                    <a:pt x="2763774" y="564641"/>
                  </a:lnTo>
                  <a:lnTo>
                    <a:pt x="2780686" y="561230"/>
                  </a:lnTo>
                  <a:lnTo>
                    <a:pt x="2794492" y="551926"/>
                  </a:lnTo>
                  <a:lnTo>
                    <a:pt x="2803796" y="538120"/>
                  </a:lnTo>
                  <a:lnTo>
                    <a:pt x="2807208" y="521207"/>
                  </a:lnTo>
                  <a:lnTo>
                    <a:pt x="2807208" y="130301"/>
                  </a:lnTo>
                  <a:lnTo>
                    <a:pt x="43434" y="130301"/>
                  </a:lnTo>
                  <a:lnTo>
                    <a:pt x="43434" y="86867"/>
                  </a:lnTo>
                  <a:lnTo>
                    <a:pt x="45148" y="78438"/>
                  </a:lnTo>
                  <a:lnTo>
                    <a:pt x="49815" y="71532"/>
                  </a:lnTo>
                  <a:lnTo>
                    <a:pt x="56721" y="66865"/>
                  </a:lnTo>
                  <a:lnTo>
                    <a:pt x="65151" y="65150"/>
                  </a:lnTo>
                  <a:lnTo>
                    <a:pt x="2807208" y="65150"/>
                  </a:lnTo>
                  <a:lnTo>
                    <a:pt x="2807208" y="0"/>
                  </a:lnTo>
                  <a:close/>
                </a:path>
                <a:path w="2807335" h="651510">
                  <a:moveTo>
                    <a:pt x="2807208" y="65150"/>
                  </a:moveTo>
                  <a:lnTo>
                    <a:pt x="65151" y="65150"/>
                  </a:lnTo>
                  <a:lnTo>
                    <a:pt x="73580" y="66865"/>
                  </a:lnTo>
                  <a:lnTo>
                    <a:pt x="80486" y="71532"/>
                  </a:lnTo>
                  <a:lnTo>
                    <a:pt x="85153" y="78438"/>
                  </a:lnTo>
                  <a:lnTo>
                    <a:pt x="86868" y="86867"/>
                  </a:lnTo>
                  <a:lnTo>
                    <a:pt x="83456" y="103780"/>
                  </a:lnTo>
                  <a:lnTo>
                    <a:pt x="74152" y="117586"/>
                  </a:lnTo>
                  <a:lnTo>
                    <a:pt x="60346" y="126890"/>
                  </a:lnTo>
                  <a:lnTo>
                    <a:pt x="43434" y="130301"/>
                  </a:lnTo>
                  <a:lnTo>
                    <a:pt x="2807208" y="130301"/>
                  </a:lnTo>
                  <a:lnTo>
                    <a:pt x="2807208" y="65150"/>
                  </a:lnTo>
                  <a:close/>
                </a:path>
                <a:path w="2807335" h="651510">
                  <a:moveTo>
                    <a:pt x="2720340" y="0"/>
                  </a:moveTo>
                  <a:lnTo>
                    <a:pt x="2720340" y="43434"/>
                  </a:lnTo>
                  <a:lnTo>
                    <a:pt x="2763774" y="43434"/>
                  </a:lnTo>
                  <a:lnTo>
                    <a:pt x="2763774" y="21716"/>
                  </a:lnTo>
                  <a:lnTo>
                    <a:pt x="2742057" y="21716"/>
                  </a:lnTo>
                  <a:lnTo>
                    <a:pt x="2733627" y="20002"/>
                  </a:lnTo>
                  <a:lnTo>
                    <a:pt x="2726721" y="15335"/>
                  </a:lnTo>
                  <a:lnTo>
                    <a:pt x="2722054" y="8429"/>
                  </a:lnTo>
                  <a:lnTo>
                    <a:pt x="2720340" y="0"/>
                  </a:lnTo>
                  <a:close/>
                </a:path>
                <a:path w="2807335" h="651510">
                  <a:moveTo>
                    <a:pt x="2763774" y="0"/>
                  </a:moveTo>
                  <a:lnTo>
                    <a:pt x="2762059" y="8429"/>
                  </a:lnTo>
                  <a:lnTo>
                    <a:pt x="2757392" y="15335"/>
                  </a:lnTo>
                  <a:lnTo>
                    <a:pt x="2750486" y="20002"/>
                  </a:lnTo>
                  <a:lnTo>
                    <a:pt x="2742057" y="21716"/>
                  </a:lnTo>
                  <a:lnTo>
                    <a:pt x="2763774" y="21716"/>
                  </a:lnTo>
                  <a:lnTo>
                    <a:pt x="2763774" y="0"/>
                  </a:lnTo>
                  <a:close/>
                </a:path>
              </a:pathLst>
            </a:custGeom>
            <a:solidFill>
              <a:srgbClr val="CC3300"/>
            </a:solidFill>
          </p:spPr>
          <p:txBody>
            <a:bodyPr wrap="square" lIns="0" tIns="0" rIns="0" bIns="0" rtlCol="0"/>
            <a:lstStyle/>
            <a:p>
              <a:endParaRPr/>
            </a:p>
          </p:txBody>
        </p:sp>
        <p:sp>
          <p:nvSpPr>
            <p:cNvPr id="17" name="object 17"/>
            <p:cNvSpPr/>
            <p:nvPr/>
          </p:nvSpPr>
          <p:spPr>
            <a:xfrm>
              <a:off x="3211829" y="531876"/>
              <a:ext cx="2764155" cy="173990"/>
            </a:xfrm>
            <a:custGeom>
              <a:avLst/>
              <a:gdLst/>
              <a:ahLst/>
              <a:cxnLst/>
              <a:rect l="l" t="t" r="r" b="b"/>
              <a:pathLst>
                <a:path w="2764154" h="173990">
                  <a:moveTo>
                    <a:pt x="21717" y="108585"/>
                  </a:moveTo>
                  <a:lnTo>
                    <a:pt x="13287" y="110299"/>
                  </a:lnTo>
                  <a:lnTo>
                    <a:pt x="6381" y="114966"/>
                  </a:lnTo>
                  <a:lnTo>
                    <a:pt x="1714" y="121872"/>
                  </a:lnTo>
                  <a:lnTo>
                    <a:pt x="0" y="130301"/>
                  </a:lnTo>
                  <a:lnTo>
                    <a:pt x="0" y="173736"/>
                  </a:lnTo>
                  <a:lnTo>
                    <a:pt x="16912" y="170324"/>
                  </a:lnTo>
                  <a:lnTo>
                    <a:pt x="30718" y="161020"/>
                  </a:lnTo>
                  <a:lnTo>
                    <a:pt x="40022" y="147214"/>
                  </a:lnTo>
                  <a:lnTo>
                    <a:pt x="43433" y="130301"/>
                  </a:lnTo>
                  <a:lnTo>
                    <a:pt x="41719" y="121872"/>
                  </a:lnTo>
                  <a:lnTo>
                    <a:pt x="37052" y="114966"/>
                  </a:lnTo>
                  <a:lnTo>
                    <a:pt x="30146" y="110299"/>
                  </a:lnTo>
                  <a:lnTo>
                    <a:pt x="21717" y="108585"/>
                  </a:lnTo>
                  <a:close/>
                </a:path>
                <a:path w="2764154" h="173990">
                  <a:moveTo>
                    <a:pt x="2763773" y="43434"/>
                  </a:moveTo>
                  <a:lnTo>
                    <a:pt x="2720340" y="43434"/>
                  </a:lnTo>
                  <a:lnTo>
                    <a:pt x="2720340" y="86868"/>
                  </a:lnTo>
                  <a:lnTo>
                    <a:pt x="2737252" y="83456"/>
                  </a:lnTo>
                  <a:lnTo>
                    <a:pt x="2751058" y="74152"/>
                  </a:lnTo>
                  <a:lnTo>
                    <a:pt x="2760362" y="60346"/>
                  </a:lnTo>
                  <a:lnTo>
                    <a:pt x="2763773" y="43434"/>
                  </a:lnTo>
                  <a:close/>
                </a:path>
                <a:path w="2764154" h="173990">
                  <a:moveTo>
                    <a:pt x="2720340" y="0"/>
                  </a:moveTo>
                  <a:lnTo>
                    <a:pt x="2703427" y="3411"/>
                  </a:lnTo>
                  <a:lnTo>
                    <a:pt x="2689621" y="12715"/>
                  </a:lnTo>
                  <a:lnTo>
                    <a:pt x="2680317" y="26521"/>
                  </a:lnTo>
                  <a:lnTo>
                    <a:pt x="2676906" y="43434"/>
                  </a:lnTo>
                  <a:lnTo>
                    <a:pt x="2678620" y="51863"/>
                  </a:lnTo>
                  <a:lnTo>
                    <a:pt x="2683287" y="58769"/>
                  </a:lnTo>
                  <a:lnTo>
                    <a:pt x="2690193" y="63436"/>
                  </a:lnTo>
                  <a:lnTo>
                    <a:pt x="2698622" y="65150"/>
                  </a:lnTo>
                  <a:lnTo>
                    <a:pt x="2707052" y="63436"/>
                  </a:lnTo>
                  <a:lnTo>
                    <a:pt x="2713958" y="58769"/>
                  </a:lnTo>
                  <a:lnTo>
                    <a:pt x="2718625" y="51863"/>
                  </a:lnTo>
                  <a:lnTo>
                    <a:pt x="2720340" y="43434"/>
                  </a:lnTo>
                  <a:lnTo>
                    <a:pt x="2763773" y="43434"/>
                  </a:lnTo>
                  <a:lnTo>
                    <a:pt x="2760362" y="26521"/>
                  </a:lnTo>
                  <a:lnTo>
                    <a:pt x="2751058" y="12715"/>
                  </a:lnTo>
                  <a:lnTo>
                    <a:pt x="2737252" y="3411"/>
                  </a:lnTo>
                  <a:lnTo>
                    <a:pt x="2720340" y="0"/>
                  </a:lnTo>
                  <a:close/>
                </a:path>
              </a:pathLst>
            </a:custGeom>
            <a:solidFill>
              <a:srgbClr val="A32900"/>
            </a:solidFill>
          </p:spPr>
          <p:txBody>
            <a:bodyPr wrap="square" lIns="0" tIns="0" rIns="0" bIns="0" rtlCol="0"/>
            <a:lstStyle/>
            <a:p>
              <a:endParaRPr/>
            </a:p>
          </p:txBody>
        </p:sp>
        <p:pic>
          <p:nvPicPr>
            <p:cNvPr id="18" name="object 18"/>
            <p:cNvPicPr/>
            <p:nvPr/>
          </p:nvPicPr>
          <p:blipFill>
            <a:blip r:embed="rId6" cstate="print"/>
            <a:stretch>
              <a:fillRect/>
            </a:stretch>
          </p:blipFill>
          <p:spPr>
            <a:xfrm>
              <a:off x="3396995" y="597408"/>
              <a:ext cx="2413254" cy="677418"/>
            </a:xfrm>
            <a:prstGeom prst="rect">
              <a:avLst/>
            </a:prstGeom>
          </p:spPr>
        </p:pic>
      </p:grpSp>
      <p:sp>
        <p:nvSpPr>
          <p:cNvPr id="19" name="object 19"/>
          <p:cNvSpPr txBox="1"/>
          <p:nvPr/>
        </p:nvSpPr>
        <p:spPr>
          <a:xfrm>
            <a:off x="3575428" y="1008783"/>
            <a:ext cx="2034539"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FFEEBC"/>
                </a:solidFill>
                <a:latin typeface="Calibri"/>
                <a:cs typeface="Calibri"/>
              </a:rPr>
              <a:t>INTRODUCCIÓN</a:t>
            </a:r>
            <a:endParaRPr sz="2400" dirty="0">
              <a:latin typeface="Calibri"/>
              <a:cs typeface="Calibri"/>
            </a:endParaRPr>
          </a:p>
        </p:txBody>
      </p:sp>
      <p:sp>
        <p:nvSpPr>
          <p:cNvPr id="5" name="object 5"/>
          <p:cNvSpPr txBox="1"/>
          <p:nvPr/>
        </p:nvSpPr>
        <p:spPr>
          <a:xfrm>
            <a:off x="1216279" y="4004348"/>
            <a:ext cx="7489190" cy="729046"/>
          </a:xfrm>
          <a:prstGeom prst="rect">
            <a:avLst/>
          </a:prstGeom>
        </p:spPr>
        <p:txBody>
          <a:bodyPr vert="horz" wrap="square" lIns="0" tIns="36195" rIns="0" bIns="0" rtlCol="0">
            <a:spAutoFit/>
          </a:bodyPr>
          <a:lstStyle/>
          <a:p>
            <a:pPr marL="12700" marR="5080" algn="just">
              <a:lnSpc>
                <a:spcPts val="1760"/>
              </a:lnSpc>
              <a:spcBef>
                <a:spcPts val="285"/>
              </a:spcBef>
            </a:pPr>
            <a:r>
              <a:rPr sz="1600" spc="-190" dirty="0">
                <a:latin typeface="Century Gothic" panose="020B0502020202020204" pitchFamily="34" charset="0"/>
                <a:cs typeface="Verdana"/>
              </a:rPr>
              <a:t>Se</a:t>
            </a:r>
            <a:r>
              <a:rPr sz="1600" spc="45" dirty="0">
                <a:latin typeface="Century Gothic" panose="020B0502020202020204" pitchFamily="34" charset="0"/>
                <a:cs typeface="Verdana"/>
              </a:rPr>
              <a:t> </a:t>
            </a:r>
            <a:r>
              <a:rPr sz="1600" dirty="0">
                <a:latin typeface="Century Gothic" panose="020B0502020202020204" pitchFamily="34" charset="0"/>
                <a:cs typeface="Verdana"/>
              </a:rPr>
              <a:t>buscó</a:t>
            </a:r>
            <a:r>
              <a:rPr sz="1600" spc="-140" dirty="0">
                <a:latin typeface="Century Gothic" panose="020B0502020202020204" pitchFamily="34" charset="0"/>
                <a:cs typeface="Verdana"/>
              </a:rPr>
              <a:t> </a:t>
            </a:r>
            <a:r>
              <a:rPr sz="1600" dirty="0">
                <a:latin typeface="Century Gothic" panose="020B0502020202020204" pitchFamily="34" charset="0"/>
                <a:cs typeface="Verdana"/>
              </a:rPr>
              <a:t>dar</a:t>
            </a:r>
            <a:r>
              <a:rPr sz="1600" spc="-40" dirty="0">
                <a:latin typeface="Century Gothic" panose="020B0502020202020204" pitchFamily="34" charset="0"/>
                <a:cs typeface="Verdana"/>
              </a:rPr>
              <a:t> </a:t>
            </a:r>
            <a:r>
              <a:rPr sz="1600" dirty="0">
                <a:latin typeface="Century Gothic" panose="020B0502020202020204" pitchFamily="34" charset="0"/>
                <a:cs typeface="Verdana"/>
              </a:rPr>
              <a:t>una</a:t>
            </a:r>
            <a:r>
              <a:rPr sz="1600" spc="-45" dirty="0">
                <a:latin typeface="Century Gothic" panose="020B0502020202020204" pitchFamily="34" charset="0"/>
                <a:cs typeface="Verdana"/>
              </a:rPr>
              <a:t> </a:t>
            </a:r>
            <a:r>
              <a:rPr sz="1600" spc="-95" dirty="0">
                <a:latin typeface="Century Gothic" panose="020B0502020202020204" pitchFamily="34" charset="0"/>
                <a:cs typeface="Verdana"/>
              </a:rPr>
              <a:t>visión</a:t>
            </a:r>
            <a:r>
              <a:rPr sz="1600" spc="-30" dirty="0">
                <a:latin typeface="Century Gothic" panose="020B0502020202020204" pitchFamily="34" charset="0"/>
                <a:cs typeface="Verdana"/>
              </a:rPr>
              <a:t> </a:t>
            </a:r>
            <a:r>
              <a:rPr sz="1600" spc="-50" dirty="0">
                <a:latin typeface="Century Gothic" panose="020B0502020202020204" pitchFamily="34" charset="0"/>
                <a:cs typeface="Verdana"/>
              </a:rPr>
              <a:t>sobre</a:t>
            </a:r>
            <a:r>
              <a:rPr sz="1600" spc="-20" dirty="0">
                <a:latin typeface="Century Gothic" panose="020B0502020202020204" pitchFamily="34" charset="0"/>
                <a:cs typeface="Verdana"/>
              </a:rPr>
              <a:t> </a:t>
            </a:r>
            <a:r>
              <a:rPr sz="1600" spc="65" dirty="0">
                <a:latin typeface="Century Gothic" panose="020B0502020202020204" pitchFamily="34" charset="0"/>
                <a:cs typeface="Verdana"/>
              </a:rPr>
              <a:t>como</a:t>
            </a:r>
            <a:r>
              <a:rPr sz="1600" spc="-40" dirty="0">
                <a:latin typeface="Century Gothic" panose="020B0502020202020204" pitchFamily="34" charset="0"/>
                <a:cs typeface="Verdana"/>
              </a:rPr>
              <a:t> </a:t>
            </a:r>
            <a:r>
              <a:rPr sz="1600" dirty="0">
                <a:latin typeface="Century Gothic" panose="020B0502020202020204" pitchFamily="34" charset="0"/>
                <a:cs typeface="Verdana"/>
              </a:rPr>
              <a:t>la</a:t>
            </a:r>
            <a:r>
              <a:rPr sz="1600" spc="-30" dirty="0">
                <a:latin typeface="Century Gothic" panose="020B0502020202020204" pitchFamily="34" charset="0"/>
                <a:cs typeface="Verdana"/>
              </a:rPr>
              <a:t> </a:t>
            </a:r>
            <a:r>
              <a:rPr sz="1600" dirty="0">
                <a:latin typeface="Century Gothic" panose="020B0502020202020204" pitchFamily="34" charset="0"/>
                <a:cs typeface="Verdana"/>
              </a:rPr>
              <a:t>gamificación</a:t>
            </a:r>
            <a:r>
              <a:rPr sz="1600" spc="-30" dirty="0">
                <a:latin typeface="Century Gothic" panose="020B0502020202020204" pitchFamily="34" charset="0"/>
                <a:cs typeface="Verdana"/>
              </a:rPr>
              <a:t> </a:t>
            </a:r>
            <a:r>
              <a:rPr sz="1600" spc="60" dirty="0">
                <a:latin typeface="Century Gothic" panose="020B0502020202020204" pitchFamily="34" charset="0"/>
                <a:cs typeface="Verdana"/>
              </a:rPr>
              <a:t>puede</a:t>
            </a:r>
            <a:r>
              <a:rPr sz="1600" spc="-25" dirty="0">
                <a:latin typeface="Century Gothic" panose="020B0502020202020204" pitchFamily="34" charset="0"/>
                <a:cs typeface="Verdana"/>
              </a:rPr>
              <a:t> </a:t>
            </a:r>
            <a:r>
              <a:rPr sz="1600" spc="-160" dirty="0">
                <a:latin typeface="Century Gothic" panose="020B0502020202020204" pitchFamily="34" charset="0"/>
                <a:cs typeface="Verdana"/>
              </a:rPr>
              <a:t>ser</a:t>
            </a:r>
            <a:r>
              <a:rPr sz="1600" spc="20" dirty="0">
                <a:latin typeface="Century Gothic" panose="020B0502020202020204" pitchFamily="34" charset="0"/>
                <a:cs typeface="Verdana"/>
              </a:rPr>
              <a:t> </a:t>
            </a:r>
            <a:r>
              <a:rPr sz="1600" dirty="0">
                <a:latin typeface="Century Gothic" panose="020B0502020202020204" pitchFamily="34" charset="0"/>
                <a:cs typeface="Verdana"/>
              </a:rPr>
              <a:t>usada</a:t>
            </a:r>
            <a:r>
              <a:rPr sz="1600" spc="-25" dirty="0">
                <a:latin typeface="Century Gothic" panose="020B0502020202020204" pitchFamily="34" charset="0"/>
                <a:cs typeface="Verdana"/>
              </a:rPr>
              <a:t> </a:t>
            </a:r>
            <a:r>
              <a:rPr sz="1600" spc="-20" dirty="0">
                <a:latin typeface="Century Gothic" panose="020B0502020202020204" pitchFamily="34" charset="0"/>
                <a:cs typeface="Verdana"/>
              </a:rPr>
              <a:t>para enseñar</a:t>
            </a:r>
            <a:r>
              <a:rPr sz="1600" spc="75" dirty="0">
                <a:latin typeface="Century Gothic" panose="020B0502020202020204" pitchFamily="34" charset="0"/>
                <a:cs typeface="Verdana"/>
              </a:rPr>
              <a:t> </a:t>
            </a:r>
            <a:r>
              <a:rPr sz="1600" dirty="0">
                <a:latin typeface="Century Gothic" panose="020B0502020202020204" pitchFamily="34" charset="0"/>
                <a:cs typeface="Verdana"/>
              </a:rPr>
              <a:t>cualquier</a:t>
            </a:r>
            <a:r>
              <a:rPr sz="1600" spc="85" dirty="0">
                <a:latin typeface="Century Gothic" panose="020B0502020202020204" pitchFamily="34" charset="0"/>
                <a:cs typeface="Verdana"/>
              </a:rPr>
              <a:t> </a:t>
            </a:r>
            <a:r>
              <a:rPr sz="1600" dirty="0">
                <a:latin typeface="Century Gothic" panose="020B0502020202020204" pitchFamily="34" charset="0"/>
                <a:cs typeface="Verdana"/>
              </a:rPr>
              <a:t>contenido</a:t>
            </a:r>
            <a:r>
              <a:rPr sz="1600" spc="95" dirty="0">
                <a:latin typeface="Century Gothic" panose="020B0502020202020204" pitchFamily="34" charset="0"/>
                <a:cs typeface="Verdana"/>
              </a:rPr>
              <a:t> </a:t>
            </a:r>
            <a:r>
              <a:rPr sz="1600" dirty="0">
                <a:latin typeface="Century Gothic" panose="020B0502020202020204" pitchFamily="34" charset="0"/>
                <a:cs typeface="Verdana"/>
              </a:rPr>
              <a:t>educativo,</a:t>
            </a:r>
            <a:r>
              <a:rPr sz="1600" spc="70" dirty="0">
                <a:latin typeface="Century Gothic" panose="020B0502020202020204" pitchFamily="34" charset="0"/>
                <a:cs typeface="Verdana"/>
              </a:rPr>
              <a:t> </a:t>
            </a:r>
            <a:r>
              <a:rPr sz="1600" dirty="0">
                <a:latin typeface="Century Gothic" panose="020B0502020202020204" pitchFamily="34" charset="0"/>
                <a:cs typeface="Verdana"/>
              </a:rPr>
              <a:t>centrándose</a:t>
            </a:r>
            <a:r>
              <a:rPr sz="1600" spc="80" dirty="0">
                <a:latin typeface="Century Gothic" panose="020B0502020202020204" pitchFamily="34" charset="0"/>
                <a:cs typeface="Verdana"/>
              </a:rPr>
              <a:t> </a:t>
            </a:r>
            <a:r>
              <a:rPr sz="1600" dirty="0">
                <a:latin typeface="Century Gothic" panose="020B0502020202020204" pitchFamily="34" charset="0"/>
                <a:cs typeface="Verdana"/>
              </a:rPr>
              <a:t>específicamente</a:t>
            </a:r>
            <a:r>
              <a:rPr sz="1600" spc="70" dirty="0">
                <a:latin typeface="Century Gothic" panose="020B0502020202020204" pitchFamily="34" charset="0"/>
                <a:cs typeface="Verdana"/>
              </a:rPr>
              <a:t> </a:t>
            </a:r>
            <a:r>
              <a:rPr sz="1600" spc="-25" dirty="0">
                <a:latin typeface="Century Gothic" panose="020B0502020202020204" pitchFamily="34" charset="0"/>
                <a:cs typeface="Verdana"/>
              </a:rPr>
              <a:t>en </a:t>
            </a:r>
            <a:r>
              <a:rPr sz="1600" spc="-30" dirty="0">
                <a:latin typeface="Century Gothic" panose="020B0502020202020204" pitchFamily="34" charset="0"/>
                <a:cs typeface="Verdana"/>
              </a:rPr>
              <a:t>el</a:t>
            </a:r>
            <a:r>
              <a:rPr sz="1600" spc="-85" dirty="0">
                <a:latin typeface="Century Gothic" panose="020B0502020202020204" pitchFamily="34" charset="0"/>
                <a:cs typeface="Verdana"/>
              </a:rPr>
              <a:t> </a:t>
            </a:r>
            <a:r>
              <a:rPr sz="1600" dirty="0">
                <a:latin typeface="Century Gothic" panose="020B0502020202020204" pitchFamily="34" charset="0"/>
                <a:cs typeface="Verdana"/>
              </a:rPr>
              <a:t>área</a:t>
            </a:r>
            <a:r>
              <a:rPr sz="1600" spc="-75" dirty="0">
                <a:latin typeface="Century Gothic" panose="020B0502020202020204" pitchFamily="34" charset="0"/>
                <a:cs typeface="Verdana"/>
              </a:rPr>
              <a:t> </a:t>
            </a:r>
            <a:r>
              <a:rPr sz="1600" spc="85" dirty="0">
                <a:latin typeface="Century Gothic" panose="020B0502020202020204" pitchFamily="34" charset="0"/>
                <a:cs typeface="Verdana"/>
              </a:rPr>
              <a:t>de</a:t>
            </a:r>
            <a:r>
              <a:rPr sz="1600" spc="-80" dirty="0">
                <a:latin typeface="Century Gothic" panose="020B0502020202020204" pitchFamily="34" charset="0"/>
                <a:cs typeface="Verdana"/>
              </a:rPr>
              <a:t> </a:t>
            </a:r>
            <a:r>
              <a:rPr sz="1600" spc="-10" dirty="0">
                <a:latin typeface="Century Gothic" panose="020B0502020202020204" pitchFamily="34" charset="0"/>
                <a:cs typeface="Verdana"/>
              </a:rPr>
              <a:t>matemática.</a:t>
            </a:r>
            <a:endParaRPr sz="1600" dirty="0">
              <a:latin typeface="Century Gothic" panose="020B0502020202020204" pitchFamily="34" charset="0"/>
              <a:cs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3" cstate="print"/>
          <a:stretch>
            <a:fillRect/>
          </a:stretch>
        </p:blipFill>
        <p:spPr>
          <a:xfrm>
            <a:off x="1014223" y="4960575"/>
            <a:ext cx="7614157" cy="1416135"/>
          </a:xfrm>
          <a:prstGeom prst="rect">
            <a:avLst/>
          </a:prstGeom>
        </p:spPr>
      </p:pic>
      <p:sp>
        <p:nvSpPr>
          <p:cNvPr id="47" name="Rectángulo 46">
            <a:extLst>
              <a:ext uri="{FF2B5EF4-FFF2-40B4-BE49-F238E27FC236}">
                <a16:creationId xmlns:a16="http://schemas.microsoft.com/office/drawing/2014/main" id="{30EE4818-70A8-476F-82AD-5DABF46F71CE}"/>
              </a:ext>
            </a:extLst>
          </p:cNvPr>
          <p:cNvSpPr/>
          <p:nvPr/>
        </p:nvSpPr>
        <p:spPr>
          <a:xfrm>
            <a:off x="3659982" y="5454076"/>
            <a:ext cx="4674583" cy="50042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4"/>
          <p:cNvPicPr/>
          <p:nvPr/>
        </p:nvPicPr>
        <p:blipFill>
          <a:blip r:embed="rId4" cstate="print"/>
          <a:stretch>
            <a:fillRect/>
          </a:stretch>
        </p:blipFill>
        <p:spPr>
          <a:xfrm>
            <a:off x="1018160" y="3057144"/>
            <a:ext cx="7614157" cy="1291935"/>
          </a:xfrm>
          <a:prstGeom prst="rect">
            <a:avLst/>
          </a:prstGeom>
        </p:spPr>
      </p:pic>
      <p:sp>
        <p:nvSpPr>
          <p:cNvPr id="45" name="Rectángulo 44">
            <a:extLst>
              <a:ext uri="{FF2B5EF4-FFF2-40B4-BE49-F238E27FC236}">
                <a16:creationId xmlns:a16="http://schemas.microsoft.com/office/drawing/2014/main" id="{853754D9-4A63-4358-B72B-67832080A97B}"/>
              </a:ext>
            </a:extLst>
          </p:cNvPr>
          <p:cNvSpPr/>
          <p:nvPr/>
        </p:nvSpPr>
        <p:spPr>
          <a:xfrm>
            <a:off x="3703590" y="3357011"/>
            <a:ext cx="4693198" cy="75120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object 2"/>
          <p:cNvPicPr/>
          <p:nvPr/>
        </p:nvPicPr>
        <p:blipFill>
          <a:blip r:embed="rId5" cstate="print"/>
          <a:stretch>
            <a:fillRect/>
          </a:stretch>
        </p:blipFill>
        <p:spPr>
          <a:xfrm>
            <a:off x="1018160" y="1153713"/>
            <a:ext cx="7626857" cy="1388733"/>
          </a:xfrm>
          <a:prstGeom prst="rect">
            <a:avLst/>
          </a:prstGeom>
        </p:spPr>
      </p:pic>
      <p:sp>
        <p:nvSpPr>
          <p:cNvPr id="42" name="Rectángulo 41">
            <a:extLst>
              <a:ext uri="{FF2B5EF4-FFF2-40B4-BE49-F238E27FC236}">
                <a16:creationId xmlns:a16="http://schemas.microsoft.com/office/drawing/2014/main" id="{94631B73-D557-4C6A-80DD-2E2D2581E808}"/>
              </a:ext>
            </a:extLst>
          </p:cNvPr>
          <p:cNvSpPr/>
          <p:nvPr/>
        </p:nvSpPr>
        <p:spPr>
          <a:xfrm>
            <a:off x="3515742" y="1605145"/>
            <a:ext cx="4818823" cy="46692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ángulo 40">
            <a:extLst>
              <a:ext uri="{FF2B5EF4-FFF2-40B4-BE49-F238E27FC236}">
                <a16:creationId xmlns:a16="http://schemas.microsoft.com/office/drawing/2014/main" id="{FB53C2FA-F558-4BE6-BB59-8B578D86169B}"/>
              </a:ext>
            </a:extLst>
          </p:cNvPr>
          <p:cNvSpPr/>
          <p:nvPr/>
        </p:nvSpPr>
        <p:spPr>
          <a:xfrm>
            <a:off x="1383447" y="5502181"/>
            <a:ext cx="2066707" cy="50042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ángulo 36">
            <a:extLst>
              <a:ext uri="{FF2B5EF4-FFF2-40B4-BE49-F238E27FC236}">
                <a16:creationId xmlns:a16="http://schemas.microsoft.com/office/drawing/2014/main" id="{186A7610-3BDE-45F0-A773-BE91069C56CE}"/>
              </a:ext>
            </a:extLst>
          </p:cNvPr>
          <p:cNvSpPr/>
          <p:nvPr/>
        </p:nvSpPr>
        <p:spPr>
          <a:xfrm>
            <a:off x="1336781" y="3503918"/>
            <a:ext cx="2066707" cy="4669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ángulo 30">
            <a:extLst>
              <a:ext uri="{FF2B5EF4-FFF2-40B4-BE49-F238E27FC236}">
                <a16:creationId xmlns:a16="http://schemas.microsoft.com/office/drawing/2014/main" id="{A7AEB56F-19FB-412C-B5DF-F2B5D176ACEB}"/>
              </a:ext>
            </a:extLst>
          </p:cNvPr>
          <p:cNvSpPr/>
          <p:nvPr/>
        </p:nvSpPr>
        <p:spPr>
          <a:xfrm>
            <a:off x="1336782" y="1592740"/>
            <a:ext cx="1966996" cy="72429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9A721402-8D0D-4B1B-8743-C457485A6834}"/>
              </a:ext>
            </a:extLst>
          </p:cNvPr>
          <p:cNvSpPr/>
          <p:nvPr/>
        </p:nvSpPr>
        <p:spPr>
          <a:xfrm>
            <a:off x="849629" y="933415"/>
            <a:ext cx="946405" cy="403199"/>
          </a:xfrm>
          <a:prstGeom prst="roundRect">
            <a:avLst>
              <a:gd name="adj" fmla="val 38716"/>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object 12"/>
          <p:cNvPicPr/>
          <p:nvPr/>
        </p:nvPicPr>
        <p:blipFill>
          <a:blip r:embed="rId6" cstate="print"/>
          <a:stretch>
            <a:fillRect/>
          </a:stretch>
        </p:blipFill>
        <p:spPr>
          <a:xfrm>
            <a:off x="0" y="4"/>
            <a:ext cx="806195" cy="6857996"/>
          </a:xfrm>
          <a:prstGeom prst="rect">
            <a:avLst/>
          </a:prstGeom>
        </p:spPr>
      </p:pic>
      <p:pic>
        <p:nvPicPr>
          <p:cNvPr id="13" name="object 13"/>
          <p:cNvPicPr/>
          <p:nvPr/>
        </p:nvPicPr>
        <p:blipFill>
          <a:blip r:embed="rId7" cstate="print"/>
          <a:stretch>
            <a:fillRect/>
          </a:stretch>
        </p:blipFill>
        <p:spPr>
          <a:xfrm>
            <a:off x="6495288" y="6095"/>
            <a:ext cx="2577845" cy="787145"/>
          </a:xfrm>
          <a:prstGeom prst="rect">
            <a:avLst/>
          </a:prstGeom>
        </p:spPr>
      </p:pic>
      <p:sp>
        <p:nvSpPr>
          <p:cNvPr id="14" name="object 14"/>
          <p:cNvSpPr txBox="1">
            <a:spLocks noGrp="1"/>
          </p:cNvSpPr>
          <p:nvPr>
            <p:ph type="title"/>
          </p:nvPr>
        </p:nvSpPr>
        <p:spPr>
          <a:prstGeom prst="rect">
            <a:avLst/>
          </a:prstGeom>
        </p:spPr>
        <p:txBody>
          <a:bodyPr vert="horz" wrap="square" lIns="0" tIns="12065" rIns="0" bIns="0" rtlCol="0">
            <a:spAutoFit/>
          </a:bodyPr>
          <a:lstStyle/>
          <a:p>
            <a:pPr marL="596265">
              <a:lnSpc>
                <a:spcPct val="100000"/>
              </a:lnSpc>
              <a:spcBef>
                <a:spcPts val="95"/>
              </a:spcBef>
            </a:pPr>
            <a:r>
              <a:rPr dirty="0"/>
              <a:t>CAPÍTULO</a:t>
            </a:r>
            <a:r>
              <a:rPr spc="-140" dirty="0"/>
              <a:t> </a:t>
            </a:r>
            <a:r>
              <a:rPr spc="-50" dirty="0"/>
              <a:t>I</a:t>
            </a:r>
          </a:p>
        </p:txBody>
      </p:sp>
      <p:grpSp>
        <p:nvGrpSpPr>
          <p:cNvPr id="15" name="object 15"/>
          <p:cNvGrpSpPr/>
          <p:nvPr/>
        </p:nvGrpSpPr>
        <p:grpSpPr>
          <a:xfrm>
            <a:off x="3303777" y="316737"/>
            <a:ext cx="2807589" cy="694944"/>
            <a:chOff x="3168395" y="531876"/>
            <a:chExt cx="2807589" cy="694944"/>
          </a:xfrm>
        </p:grpSpPr>
        <p:sp>
          <p:nvSpPr>
            <p:cNvPr id="16" name="object 16"/>
            <p:cNvSpPr/>
            <p:nvPr/>
          </p:nvSpPr>
          <p:spPr>
            <a:xfrm>
              <a:off x="3168395" y="575310"/>
              <a:ext cx="2807335" cy="651510"/>
            </a:xfrm>
            <a:custGeom>
              <a:avLst/>
              <a:gdLst/>
              <a:ahLst/>
              <a:cxnLst/>
              <a:rect l="l" t="t" r="r" b="b"/>
              <a:pathLst>
                <a:path w="2807335" h="651510">
                  <a:moveTo>
                    <a:pt x="2807208" y="0"/>
                  </a:moveTo>
                  <a:lnTo>
                    <a:pt x="2803796" y="16912"/>
                  </a:lnTo>
                  <a:lnTo>
                    <a:pt x="2794492" y="30718"/>
                  </a:lnTo>
                  <a:lnTo>
                    <a:pt x="2780686" y="40022"/>
                  </a:lnTo>
                  <a:lnTo>
                    <a:pt x="2763774" y="43434"/>
                  </a:lnTo>
                  <a:lnTo>
                    <a:pt x="43434" y="43434"/>
                  </a:lnTo>
                  <a:lnTo>
                    <a:pt x="26521" y="46845"/>
                  </a:lnTo>
                  <a:lnTo>
                    <a:pt x="12715" y="56149"/>
                  </a:lnTo>
                  <a:lnTo>
                    <a:pt x="3411" y="69955"/>
                  </a:lnTo>
                  <a:lnTo>
                    <a:pt x="0" y="86867"/>
                  </a:lnTo>
                  <a:lnTo>
                    <a:pt x="0" y="608076"/>
                  </a:lnTo>
                  <a:lnTo>
                    <a:pt x="3411" y="624988"/>
                  </a:lnTo>
                  <a:lnTo>
                    <a:pt x="12715" y="638794"/>
                  </a:lnTo>
                  <a:lnTo>
                    <a:pt x="26521" y="648098"/>
                  </a:lnTo>
                  <a:lnTo>
                    <a:pt x="43434" y="651510"/>
                  </a:lnTo>
                  <a:lnTo>
                    <a:pt x="60346" y="648098"/>
                  </a:lnTo>
                  <a:lnTo>
                    <a:pt x="74152" y="638794"/>
                  </a:lnTo>
                  <a:lnTo>
                    <a:pt x="83456" y="624988"/>
                  </a:lnTo>
                  <a:lnTo>
                    <a:pt x="86868" y="608076"/>
                  </a:lnTo>
                  <a:lnTo>
                    <a:pt x="86868" y="564641"/>
                  </a:lnTo>
                  <a:lnTo>
                    <a:pt x="2763774" y="564641"/>
                  </a:lnTo>
                  <a:lnTo>
                    <a:pt x="2780686" y="561230"/>
                  </a:lnTo>
                  <a:lnTo>
                    <a:pt x="2794492" y="551926"/>
                  </a:lnTo>
                  <a:lnTo>
                    <a:pt x="2803796" y="538120"/>
                  </a:lnTo>
                  <a:lnTo>
                    <a:pt x="2807208" y="521207"/>
                  </a:lnTo>
                  <a:lnTo>
                    <a:pt x="2807208" y="130301"/>
                  </a:lnTo>
                  <a:lnTo>
                    <a:pt x="43434" y="130301"/>
                  </a:lnTo>
                  <a:lnTo>
                    <a:pt x="43434" y="86867"/>
                  </a:lnTo>
                  <a:lnTo>
                    <a:pt x="45148" y="78438"/>
                  </a:lnTo>
                  <a:lnTo>
                    <a:pt x="49815" y="71532"/>
                  </a:lnTo>
                  <a:lnTo>
                    <a:pt x="56721" y="66865"/>
                  </a:lnTo>
                  <a:lnTo>
                    <a:pt x="65151" y="65150"/>
                  </a:lnTo>
                  <a:lnTo>
                    <a:pt x="2807208" y="65150"/>
                  </a:lnTo>
                  <a:lnTo>
                    <a:pt x="2807208" y="0"/>
                  </a:lnTo>
                  <a:close/>
                </a:path>
                <a:path w="2807335" h="651510">
                  <a:moveTo>
                    <a:pt x="2807208" y="65150"/>
                  </a:moveTo>
                  <a:lnTo>
                    <a:pt x="65151" y="65150"/>
                  </a:lnTo>
                  <a:lnTo>
                    <a:pt x="73580" y="66865"/>
                  </a:lnTo>
                  <a:lnTo>
                    <a:pt x="80486" y="71532"/>
                  </a:lnTo>
                  <a:lnTo>
                    <a:pt x="85153" y="78438"/>
                  </a:lnTo>
                  <a:lnTo>
                    <a:pt x="86868" y="86867"/>
                  </a:lnTo>
                  <a:lnTo>
                    <a:pt x="83456" y="103780"/>
                  </a:lnTo>
                  <a:lnTo>
                    <a:pt x="74152" y="117586"/>
                  </a:lnTo>
                  <a:lnTo>
                    <a:pt x="60346" y="126890"/>
                  </a:lnTo>
                  <a:lnTo>
                    <a:pt x="43434" y="130301"/>
                  </a:lnTo>
                  <a:lnTo>
                    <a:pt x="2807208" y="130301"/>
                  </a:lnTo>
                  <a:lnTo>
                    <a:pt x="2807208" y="65150"/>
                  </a:lnTo>
                  <a:close/>
                </a:path>
                <a:path w="2807335" h="651510">
                  <a:moveTo>
                    <a:pt x="2720340" y="0"/>
                  </a:moveTo>
                  <a:lnTo>
                    <a:pt x="2720340" y="43434"/>
                  </a:lnTo>
                  <a:lnTo>
                    <a:pt x="2763774" y="43434"/>
                  </a:lnTo>
                  <a:lnTo>
                    <a:pt x="2763774" y="21716"/>
                  </a:lnTo>
                  <a:lnTo>
                    <a:pt x="2742057" y="21716"/>
                  </a:lnTo>
                  <a:lnTo>
                    <a:pt x="2733627" y="20002"/>
                  </a:lnTo>
                  <a:lnTo>
                    <a:pt x="2726721" y="15335"/>
                  </a:lnTo>
                  <a:lnTo>
                    <a:pt x="2722054" y="8429"/>
                  </a:lnTo>
                  <a:lnTo>
                    <a:pt x="2720340" y="0"/>
                  </a:lnTo>
                  <a:close/>
                </a:path>
                <a:path w="2807335" h="651510">
                  <a:moveTo>
                    <a:pt x="2763774" y="0"/>
                  </a:moveTo>
                  <a:lnTo>
                    <a:pt x="2762059" y="8429"/>
                  </a:lnTo>
                  <a:lnTo>
                    <a:pt x="2757392" y="15335"/>
                  </a:lnTo>
                  <a:lnTo>
                    <a:pt x="2750486" y="20002"/>
                  </a:lnTo>
                  <a:lnTo>
                    <a:pt x="2742057" y="21716"/>
                  </a:lnTo>
                  <a:lnTo>
                    <a:pt x="2763774" y="21716"/>
                  </a:lnTo>
                  <a:lnTo>
                    <a:pt x="2763774" y="0"/>
                  </a:lnTo>
                  <a:close/>
                </a:path>
              </a:pathLst>
            </a:custGeom>
            <a:solidFill>
              <a:srgbClr val="002060"/>
            </a:solidFill>
          </p:spPr>
          <p:txBody>
            <a:bodyPr wrap="square" lIns="0" tIns="0" rIns="0" bIns="0" rtlCol="0"/>
            <a:lstStyle/>
            <a:p>
              <a:endParaRPr/>
            </a:p>
          </p:txBody>
        </p:sp>
        <p:sp>
          <p:nvSpPr>
            <p:cNvPr id="17" name="object 17"/>
            <p:cNvSpPr/>
            <p:nvPr/>
          </p:nvSpPr>
          <p:spPr>
            <a:xfrm>
              <a:off x="3211829" y="531876"/>
              <a:ext cx="2764155" cy="173990"/>
            </a:xfrm>
            <a:custGeom>
              <a:avLst/>
              <a:gdLst/>
              <a:ahLst/>
              <a:cxnLst/>
              <a:rect l="l" t="t" r="r" b="b"/>
              <a:pathLst>
                <a:path w="2764154" h="173990">
                  <a:moveTo>
                    <a:pt x="21717" y="108585"/>
                  </a:moveTo>
                  <a:lnTo>
                    <a:pt x="13287" y="110299"/>
                  </a:lnTo>
                  <a:lnTo>
                    <a:pt x="6381" y="114966"/>
                  </a:lnTo>
                  <a:lnTo>
                    <a:pt x="1714" y="121872"/>
                  </a:lnTo>
                  <a:lnTo>
                    <a:pt x="0" y="130301"/>
                  </a:lnTo>
                  <a:lnTo>
                    <a:pt x="0" y="173736"/>
                  </a:lnTo>
                  <a:lnTo>
                    <a:pt x="16912" y="170324"/>
                  </a:lnTo>
                  <a:lnTo>
                    <a:pt x="30718" y="161020"/>
                  </a:lnTo>
                  <a:lnTo>
                    <a:pt x="40022" y="147214"/>
                  </a:lnTo>
                  <a:lnTo>
                    <a:pt x="43433" y="130301"/>
                  </a:lnTo>
                  <a:lnTo>
                    <a:pt x="41719" y="121872"/>
                  </a:lnTo>
                  <a:lnTo>
                    <a:pt x="37052" y="114966"/>
                  </a:lnTo>
                  <a:lnTo>
                    <a:pt x="30146" y="110299"/>
                  </a:lnTo>
                  <a:lnTo>
                    <a:pt x="21717" y="108585"/>
                  </a:lnTo>
                  <a:close/>
                </a:path>
                <a:path w="2764154" h="173990">
                  <a:moveTo>
                    <a:pt x="2763773" y="43434"/>
                  </a:moveTo>
                  <a:lnTo>
                    <a:pt x="2720340" y="43434"/>
                  </a:lnTo>
                  <a:lnTo>
                    <a:pt x="2720340" y="86868"/>
                  </a:lnTo>
                  <a:lnTo>
                    <a:pt x="2737252" y="83456"/>
                  </a:lnTo>
                  <a:lnTo>
                    <a:pt x="2751058" y="74152"/>
                  </a:lnTo>
                  <a:lnTo>
                    <a:pt x="2760362" y="60346"/>
                  </a:lnTo>
                  <a:lnTo>
                    <a:pt x="2763773" y="43434"/>
                  </a:lnTo>
                  <a:close/>
                </a:path>
                <a:path w="2764154" h="173990">
                  <a:moveTo>
                    <a:pt x="2720340" y="0"/>
                  </a:moveTo>
                  <a:lnTo>
                    <a:pt x="2703427" y="3411"/>
                  </a:lnTo>
                  <a:lnTo>
                    <a:pt x="2689621" y="12715"/>
                  </a:lnTo>
                  <a:lnTo>
                    <a:pt x="2680317" y="26521"/>
                  </a:lnTo>
                  <a:lnTo>
                    <a:pt x="2676906" y="43434"/>
                  </a:lnTo>
                  <a:lnTo>
                    <a:pt x="2678620" y="51863"/>
                  </a:lnTo>
                  <a:lnTo>
                    <a:pt x="2683287" y="58769"/>
                  </a:lnTo>
                  <a:lnTo>
                    <a:pt x="2690193" y="63436"/>
                  </a:lnTo>
                  <a:lnTo>
                    <a:pt x="2698622" y="65150"/>
                  </a:lnTo>
                  <a:lnTo>
                    <a:pt x="2707052" y="63436"/>
                  </a:lnTo>
                  <a:lnTo>
                    <a:pt x="2713958" y="58769"/>
                  </a:lnTo>
                  <a:lnTo>
                    <a:pt x="2718625" y="51863"/>
                  </a:lnTo>
                  <a:lnTo>
                    <a:pt x="2720340" y="43434"/>
                  </a:lnTo>
                  <a:lnTo>
                    <a:pt x="2763773" y="43434"/>
                  </a:lnTo>
                  <a:lnTo>
                    <a:pt x="2760362" y="26521"/>
                  </a:lnTo>
                  <a:lnTo>
                    <a:pt x="2751058" y="12715"/>
                  </a:lnTo>
                  <a:lnTo>
                    <a:pt x="2737252" y="3411"/>
                  </a:lnTo>
                  <a:lnTo>
                    <a:pt x="2720340" y="0"/>
                  </a:lnTo>
                  <a:close/>
                </a:path>
              </a:pathLst>
            </a:custGeom>
            <a:solidFill>
              <a:srgbClr val="A32900"/>
            </a:solidFill>
          </p:spPr>
          <p:txBody>
            <a:bodyPr wrap="square" lIns="0" tIns="0" rIns="0" bIns="0" rtlCol="0"/>
            <a:lstStyle/>
            <a:p>
              <a:endParaRPr/>
            </a:p>
          </p:txBody>
        </p:sp>
      </p:grpSp>
      <p:sp>
        <p:nvSpPr>
          <p:cNvPr id="19" name="object 19"/>
          <p:cNvSpPr txBox="1"/>
          <p:nvPr/>
        </p:nvSpPr>
        <p:spPr>
          <a:xfrm>
            <a:off x="3628008" y="481290"/>
            <a:ext cx="2034539" cy="391160"/>
          </a:xfrm>
          <a:prstGeom prst="rect">
            <a:avLst/>
          </a:prstGeom>
        </p:spPr>
        <p:txBody>
          <a:bodyPr vert="horz" wrap="square" lIns="0" tIns="12700" rIns="0" bIns="0" rtlCol="0">
            <a:spAutoFit/>
          </a:bodyPr>
          <a:lstStyle/>
          <a:p>
            <a:pPr marL="12700">
              <a:lnSpc>
                <a:spcPct val="100000"/>
              </a:lnSpc>
              <a:spcBef>
                <a:spcPts val="100"/>
              </a:spcBef>
            </a:pPr>
            <a:r>
              <a:rPr lang="es-EC" sz="2400" b="1" spc="-10" dirty="0">
                <a:solidFill>
                  <a:srgbClr val="FFEEBC"/>
                </a:solidFill>
                <a:latin typeface="Calibri"/>
                <a:cs typeface="Calibri"/>
              </a:rPr>
              <a:t>ANTECEDENTES</a:t>
            </a:r>
            <a:endParaRPr sz="2400" dirty="0">
              <a:latin typeface="Calibri"/>
              <a:cs typeface="Calibri"/>
            </a:endParaRPr>
          </a:p>
        </p:txBody>
      </p:sp>
      <p:sp>
        <p:nvSpPr>
          <p:cNvPr id="20" name="object 3">
            <a:extLst>
              <a:ext uri="{FF2B5EF4-FFF2-40B4-BE49-F238E27FC236}">
                <a16:creationId xmlns:a16="http://schemas.microsoft.com/office/drawing/2014/main" id="{65AC20DB-0B55-452B-ABFF-BDFFABE7F9FB}"/>
              </a:ext>
            </a:extLst>
          </p:cNvPr>
          <p:cNvSpPr txBox="1"/>
          <p:nvPr/>
        </p:nvSpPr>
        <p:spPr>
          <a:xfrm>
            <a:off x="1383447" y="1605145"/>
            <a:ext cx="1821843" cy="665118"/>
          </a:xfrm>
          <a:prstGeom prst="rect">
            <a:avLst/>
          </a:prstGeom>
        </p:spPr>
        <p:txBody>
          <a:bodyPr vert="horz" wrap="square" lIns="0" tIns="31750" rIns="0" bIns="0" rtlCol="0">
            <a:spAutoFit/>
          </a:bodyPr>
          <a:lstStyle/>
          <a:p>
            <a:pPr marL="12700" marR="5080" algn="just">
              <a:lnSpc>
                <a:spcPct val="91900"/>
              </a:lnSpc>
              <a:spcBef>
                <a:spcPts val="250"/>
              </a:spcBef>
            </a:pPr>
            <a:r>
              <a:rPr lang="es-EC" sz="1400" dirty="0"/>
              <a:t>Guevara, Madariaga, Reyes, Zuleta (2023)</a:t>
            </a:r>
          </a:p>
          <a:p>
            <a:pPr marL="12700" marR="5080" algn="just">
              <a:lnSpc>
                <a:spcPct val="91900"/>
              </a:lnSpc>
              <a:spcBef>
                <a:spcPts val="250"/>
              </a:spcBef>
            </a:pPr>
            <a:r>
              <a:rPr lang="es-EC" sz="1400" dirty="0">
                <a:latin typeface="Verdana"/>
                <a:cs typeface="Verdana"/>
              </a:rPr>
              <a:t>Chile </a:t>
            </a:r>
            <a:endParaRPr sz="1400" dirty="0">
              <a:latin typeface="Verdana"/>
              <a:cs typeface="Verdana"/>
            </a:endParaRPr>
          </a:p>
        </p:txBody>
      </p:sp>
      <p:sp>
        <p:nvSpPr>
          <p:cNvPr id="21" name="object 3">
            <a:extLst>
              <a:ext uri="{FF2B5EF4-FFF2-40B4-BE49-F238E27FC236}">
                <a16:creationId xmlns:a16="http://schemas.microsoft.com/office/drawing/2014/main" id="{07789A32-1462-4AE2-81D4-4BEADE05E263}"/>
              </a:ext>
            </a:extLst>
          </p:cNvPr>
          <p:cNvSpPr txBox="1"/>
          <p:nvPr/>
        </p:nvSpPr>
        <p:spPr>
          <a:xfrm>
            <a:off x="3545932" y="1634113"/>
            <a:ext cx="4619936" cy="428451"/>
          </a:xfrm>
          <a:prstGeom prst="rect">
            <a:avLst/>
          </a:prstGeom>
        </p:spPr>
        <p:txBody>
          <a:bodyPr vert="horz" wrap="square" lIns="0" tIns="31750" rIns="0" bIns="0" rtlCol="0">
            <a:spAutoFit/>
          </a:bodyPr>
          <a:lstStyle/>
          <a:p>
            <a:pPr marL="12700" marR="5080" algn="just">
              <a:lnSpc>
                <a:spcPct val="91900"/>
              </a:lnSpc>
              <a:spcBef>
                <a:spcPts val="250"/>
              </a:spcBef>
            </a:pPr>
            <a:r>
              <a:rPr lang="es-ES" sz="1400" b="1" dirty="0"/>
              <a:t>“Gamificación para el desarrollo del aprendizaje de las operaciones matemáticas” </a:t>
            </a:r>
            <a:endParaRPr sz="1400" b="1" dirty="0">
              <a:latin typeface="Verdana"/>
              <a:cs typeface="Verdana"/>
            </a:endParaRPr>
          </a:p>
        </p:txBody>
      </p:sp>
      <p:sp>
        <p:nvSpPr>
          <p:cNvPr id="24" name="object 3">
            <a:extLst>
              <a:ext uri="{FF2B5EF4-FFF2-40B4-BE49-F238E27FC236}">
                <a16:creationId xmlns:a16="http://schemas.microsoft.com/office/drawing/2014/main" id="{3C523867-1281-4522-9EFF-32BD0AD543BF}"/>
              </a:ext>
            </a:extLst>
          </p:cNvPr>
          <p:cNvSpPr txBox="1"/>
          <p:nvPr/>
        </p:nvSpPr>
        <p:spPr>
          <a:xfrm>
            <a:off x="1336781" y="3526746"/>
            <a:ext cx="2506726" cy="466923"/>
          </a:xfrm>
          <a:prstGeom prst="rect">
            <a:avLst/>
          </a:prstGeom>
        </p:spPr>
        <p:txBody>
          <a:bodyPr vert="horz" wrap="square" lIns="0" tIns="31750" rIns="0" bIns="0" rtlCol="0">
            <a:spAutoFit/>
          </a:bodyPr>
          <a:lstStyle/>
          <a:p>
            <a:pPr marL="12700" marR="5080" algn="just">
              <a:lnSpc>
                <a:spcPct val="91900"/>
              </a:lnSpc>
              <a:spcBef>
                <a:spcPts val="250"/>
              </a:spcBef>
            </a:pPr>
            <a:r>
              <a:rPr lang="es-EC" sz="1400" dirty="0"/>
              <a:t>Duque (2019) </a:t>
            </a:r>
          </a:p>
          <a:p>
            <a:pPr marL="12700" marR="5080" algn="just">
              <a:lnSpc>
                <a:spcPct val="91900"/>
              </a:lnSpc>
              <a:spcBef>
                <a:spcPts val="250"/>
              </a:spcBef>
            </a:pPr>
            <a:r>
              <a:rPr lang="es-EC" sz="1400" dirty="0">
                <a:latin typeface="Verdana"/>
                <a:cs typeface="Verdana"/>
              </a:rPr>
              <a:t>Quito</a:t>
            </a:r>
            <a:endParaRPr sz="1400" dirty="0">
              <a:latin typeface="Verdana"/>
              <a:cs typeface="Verdana"/>
            </a:endParaRPr>
          </a:p>
        </p:txBody>
      </p:sp>
      <p:sp>
        <p:nvSpPr>
          <p:cNvPr id="25" name="object 3">
            <a:extLst>
              <a:ext uri="{FF2B5EF4-FFF2-40B4-BE49-F238E27FC236}">
                <a16:creationId xmlns:a16="http://schemas.microsoft.com/office/drawing/2014/main" id="{70F0D500-BA9F-41AF-AF3F-9B1F3AC7C8B7}"/>
              </a:ext>
            </a:extLst>
          </p:cNvPr>
          <p:cNvSpPr txBox="1"/>
          <p:nvPr/>
        </p:nvSpPr>
        <p:spPr>
          <a:xfrm>
            <a:off x="3703590" y="3401942"/>
            <a:ext cx="4693198" cy="626646"/>
          </a:xfrm>
          <a:prstGeom prst="rect">
            <a:avLst/>
          </a:prstGeom>
        </p:spPr>
        <p:txBody>
          <a:bodyPr vert="horz" wrap="square" lIns="0" tIns="31750" rIns="0" bIns="0" rtlCol="0">
            <a:spAutoFit/>
          </a:bodyPr>
          <a:lstStyle/>
          <a:p>
            <a:pPr marL="12700" marR="5080" algn="just">
              <a:lnSpc>
                <a:spcPct val="91900"/>
              </a:lnSpc>
              <a:spcBef>
                <a:spcPts val="250"/>
              </a:spcBef>
            </a:pPr>
            <a:r>
              <a:rPr lang="es-ES" sz="1400" b="1" dirty="0"/>
              <a:t>“Incidencia de la metodología gamificación en el proceso de enseñanza-aprendizaje de ecuaciones cuadráticas”</a:t>
            </a:r>
            <a:endParaRPr sz="1400" b="1" dirty="0">
              <a:latin typeface="Verdana"/>
              <a:cs typeface="Verdana"/>
            </a:endParaRPr>
          </a:p>
        </p:txBody>
      </p:sp>
      <p:sp>
        <p:nvSpPr>
          <p:cNvPr id="28" name="object 3">
            <a:extLst>
              <a:ext uri="{FF2B5EF4-FFF2-40B4-BE49-F238E27FC236}">
                <a16:creationId xmlns:a16="http://schemas.microsoft.com/office/drawing/2014/main" id="{9D3E3C4B-D140-4261-B7C2-729806221EC6}"/>
              </a:ext>
            </a:extLst>
          </p:cNvPr>
          <p:cNvSpPr txBox="1"/>
          <p:nvPr/>
        </p:nvSpPr>
        <p:spPr>
          <a:xfrm>
            <a:off x="1362181" y="5504155"/>
            <a:ext cx="2506726" cy="466923"/>
          </a:xfrm>
          <a:prstGeom prst="rect">
            <a:avLst/>
          </a:prstGeom>
        </p:spPr>
        <p:txBody>
          <a:bodyPr vert="horz" wrap="square" lIns="0" tIns="31750" rIns="0" bIns="0" rtlCol="0">
            <a:spAutoFit/>
          </a:bodyPr>
          <a:lstStyle/>
          <a:p>
            <a:pPr marL="12700" marR="5080" algn="just">
              <a:lnSpc>
                <a:spcPct val="91900"/>
              </a:lnSpc>
              <a:spcBef>
                <a:spcPts val="250"/>
              </a:spcBef>
            </a:pPr>
            <a:r>
              <a:rPr lang="es-EC" sz="1400" dirty="0"/>
              <a:t>Urco (2023)</a:t>
            </a:r>
          </a:p>
          <a:p>
            <a:pPr marL="12700" marR="5080" algn="just">
              <a:lnSpc>
                <a:spcPct val="91900"/>
              </a:lnSpc>
              <a:spcBef>
                <a:spcPts val="250"/>
              </a:spcBef>
            </a:pPr>
            <a:r>
              <a:rPr lang="es-EC" sz="1400" dirty="0">
                <a:latin typeface="Verdana"/>
                <a:cs typeface="Verdana"/>
              </a:rPr>
              <a:t>Riobamba UNACH</a:t>
            </a:r>
            <a:endParaRPr sz="1400" dirty="0">
              <a:latin typeface="Verdana"/>
              <a:cs typeface="Verdana"/>
            </a:endParaRPr>
          </a:p>
        </p:txBody>
      </p:sp>
      <p:sp>
        <p:nvSpPr>
          <p:cNvPr id="29" name="object 3">
            <a:extLst>
              <a:ext uri="{FF2B5EF4-FFF2-40B4-BE49-F238E27FC236}">
                <a16:creationId xmlns:a16="http://schemas.microsoft.com/office/drawing/2014/main" id="{C0F1C640-CEC0-4C75-BE77-69CF688F086A}"/>
              </a:ext>
            </a:extLst>
          </p:cNvPr>
          <p:cNvSpPr txBox="1"/>
          <p:nvPr/>
        </p:nvSpPr>
        <p:spPr>
          <a:xfrm>
            <a:off x="3648457" y="5637263"/>
            <a:ext cx="5130039" cy="230256"/>
          </a:xfrm>
          <a:prstGeom prst="rect">
            <a:avLst/>
          </a:prstGeom>
        </p:spPr>
        <p:txBody>
          <a:bodyPr vert="horz" wrap="square" lIns="0" tIns="31750" rIns="0" bIns="0" rtlCol="0">
            <a:spAutoFit/>
          </a:bodyPr>
          <a:lstStyle/>
          <a:p>
            <a:pPr marL="12700" marR="5080" algn="just">
              <a:lnSpc>
                <a:spcPct val="91900"/>
              </a:lnSpc>
              <a:spcBef>
                <a:spcPts val="250"/>
              </a:spcBef>
            </a:pPr>
            <a:r>
              <a:rPr lang="es-ES" sz="1400" b="1" dirty="0"/>
              <a:t>“La gamificación para el aprendizaje de funciones”</a:t>
            </a:r>
            <a:endParaRPr sz="1400" b="1" dirty="0">
              <a:latin typeface="Verdana"/>
              <a:cs typeface="Verdana"/>
            </a:endParaRPr>
          </a:p>
        </p:txBody>
      </p:sp>
      <p:sp>
        <p:nvSpPr>
          <p:cNvPr id="30" name="object 3">
            <a:extLst>
              <a:ext uri="{FF2B5EF4-FFF2-40B4-BE49-F238E27FC236}">
                <a16:creationId xmlns:a16="http://schemas.microsoft.com/office/drawing/2014/main" id="{8E927B0F-CC04-4CE4-8967-05BD435F143D}"/>
              </a:ext>
            </a:extLst>
          </p:cNvPr>
          <p:cNvSpPr txBox="1"/>
          <p:nvPr/>
        </p:nvSpPr>
        <p:spPr>
          <a:xfrm>
            <a:off x="920150" y="1014295"/>
            <a:ext cx="5130039" cy="258597"/>
          </a:xfrm>
          <a:prstGeom prst="rect">
            <a:avLst/>
          </a:prstGeom>
        </p:spPr>
        <p:txBody>
          <a:bodyPr vert="horz" wrap="square" lIns="0" tIns="31750" rIns="0" bIns="0" rtlCol="0">
            <a:spAutoFit/>
          </a:bodyPr>
          <a:lstStyle/>
          <a:p>
            <a:pPr marL="12700" marR="5080" algn="just">
              <a:lnSpc>
                <a:spcPct val="91900"/>
              </a:lnSpc>
              <a:spcBef>
                <a:spcPts val="250"/>
              </a:spcBef>
            </a:pPr>
            <a:r>
              <a:rPr lang="es-ES" sz="1600" b="1" dirty="0"/>
              <a:t>MACRO</a:t>
            </a:r>
            <a:endParaRPr sz="1600" b="1" dirty="0">
              <a:latin typeface="Verdana"/>
              <a:cs typeface="Verdana"/>
            </a:endParaRPr>
          </a:p>
        </p:txBody>
      </p:sp>
      <p:sp>
        <p:nvSpPr>
          <p:cNvPr id="34" name="Rectángulo: esquinas redondeadas 33">
            <a:extLst>
              <a:ext uri="{FF2B5EF4-FFF2-40B4-BE49-F238E27FC236}">
                <a16:creationId xmlns:a16="http://schemas.microsoft.com/office/drawing/2014/main" id="{0EF8D60A-8C79-4424-A790-833CE318C068}"/>
              </a:ext>
            </a:extLst>
          </p:cNvPr>
          <p:cNvSpPr/>
          <p:nvPr/>
        </p:nvSpPr>
        <p:spPr>
          <a:xfrm>
            <a:off x="863579" y="2915109"/>
            <a:ext cx="946405" cy="403199"/>
          </a:xfrm>
          <a:prstGeom prst="roundRect">
            <a:avLst>
              <a:gd name="adj" fmla="val 38716"/>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bject 3">
            <a:extLst>
              <a:ext uri="{FF2B5EF4-FFF2-40B4-BE49-F238E27FC236}">
                <a16:creationId xmlns:a16="http://schemas.microsoft.com/office/drawing/2014/main" id="{EE755B64-4619-4DB5-9BEF-CE84BAC3DD9C}"/>
              </a:ext>
            </a:extLst>
          </p:cNvPr>
          <p:cNvSpPr txBox="1"/>
          <p:nvPr/>
        </p:nvSpPr>
        <p:spPr>
          <a:xfrm>
            <a:off x="934100" y="2995989"/>
            <a:ext cx="5130039" cy="258597"/>
          </a:xfrm>
          <a:prstGeom prst="rect">
            <a:avLst/>
          </a:prstGeom>
        </p:spPr>
        <p:txBody>
          <a:bodyPr vert="horz" wrap="square" lIns="0" tIns="31750" rIns="0" bIns="0" rtlCol="0">
            <a:spAutoFit/>
          </a:bodyPr>
          <a:lstStyle/>
          <a:p>
            <a:pPr marL="12700" marR="5080" algn="just">
              <a:lnSpc>
                <a:spcPct val="91900"/>
              </a:lnSpc>
              <a:spcBef>
                <a:spcPts val="250"/>
              </a:spcBef>
            </a:pPr>
            <a:r>
              <a:rPr lang="es-ES" sz="1600" b="1" dirty="0"/>
              <a:t>MESO</a:t>
            </a:r>
            <a:endParaRPr sz="1600" b="1" dirty="0">
              <a:latin typeface="Verdana"/>
              <a:cs typeface="Verdana"/>
            </a:endParaRPr>
          </a:p>
        </p:txBody>
      </p:sp>
      <p:sp>
        <p:nvSpPr>
          <p:cNvPr id="38" name="Rectángulo: esquinas redondeadas 37">
            <a:extLst>
              <a:ext uri="{FF2B5EF4-FFF2-40B4-BE49-F238E27FC236}">
                <a16:creationId xmlns:a16="http://schemas.microsoft.com/office/drawing/2014/main" id="{533DBB99-82DF-455B-88D7-B15A2D7A3C4A}"/>
              </a:ext>
            </a:extLst>
          </p:cNvPr>
          <p:cNvSpPr/>
          <p:nvPr/>
        </p:nvSpPr>
        <p:spPr>
          <a:xfrm>
            <a:off x="851373" y="4786628"/>
            <a:ext cx="946405" cy="403199"/>
          </a:xfrm>
          <a:prstGeom prst="roundRect">
            <a:avLst>
              <a:gd name="adj" fmla="val 38716"/>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bject 3">
            <a:extLst>
              <a:ext uri="{FF2B5EF4-FFF2-40B4-BE49-F238E27FC236}">
                <a16:creationId xmlns:a16="http://schemas.microsoft.com/office/drawing/2014/main" id="{AA1CA0EC-BFF4-4DB0-8D31-1F3403288DAB}"/>
              </a:ext>
            </a:extLst>
          </p:cNvPr>
          <p:cNvSpPr txBox="1"/>
          <p:nvPr/>
        </p:nvSpPr>
        <p:spPr>
          <a:xfrm>
            <a:off x="921894" y="4867508"/>
            <a:ext cx="5130039" cy="258597"/>
          </a:xfrm>
          <a:prstGeom prst="rect">
            <a:avLst/>
          </a:prstGeom>
        </p:spPr>
        <p:txBody>
          <a:bodyPr vert="horz" wrap="square" lIns="0" tIns="31750" rIns="0" bIns="0" rtlCol="0">
            <a:spAutoFit/>
          </a:bodyPr>
          <a:lstStyle/>
          <a:p>
            <a:pPr marL="12700" marR="5080" algn="just">
              <a:lnSpc>
                <a:spcPct val="91900"/>
              </a:lnSpc>
              <a:spcBef>
                <a:spcPts val="250"/>
              </a:spcBef>
            </a:pPr>
            <a:r>
              <a:rPr lang="es-ES" sz="1600" b="1" dirty="0"/>
              <a:t>MICRO</a:t>
            </a:r>
            <a:endParaRPr sz="1600" b="1" dirty="0">
              <a:latin typeface="Verdana"/>
              <a:cs typeface="Verdana"/>
            </a:endParaRPr>
          </a:p>
        </p:txBody>
      </p:sp>
    </p:spTree>
    <p:extLst>
      <p:ext uri="{BB962C8B-B14F-4D97-AF65-F5344CB8AC3E}">
        <p14:creationId xmlns:p14="http://schemas.microsoft.com/office/powerpoint/2010/main" val="331047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3580530" y="1941376"/>
            <a:ext cx="2665189" cy="2223919"/>
          </a:xfrm>
          <a:prstGeom prst="rect">
            <a:avLst/>
          </a:prstGeom>
        </p:spPr>
      </p:pic>
      <p:pic>
        <p:nvPicPr>
          <p:cNvPr id="4" name="object 4"/>
          <p:cNvPicPr/>
          <p:nvPr/>
        </p:nvPicPr>
        <p:blipFill>
          <a:blip r:embed="rId3" cstate="print"/>
          <a:stretch>
            <a:fillRect/>
          </a:stretch>
        </p:blipFill>
        <p:spPr>
          <a:xfrm>
            <a:off x="6395725" y="2455094"/>
            <a:ext cx="2544317" cy="2223919"/>
          </a:xfrm>
          <a:prstGeom prst="rect">
            <a:avLst/>
          </a:prstGeom>
        </p:spPr>
      </p:pic>
      <p:sp>
        <p:nvSpPr>
          <p:cNvPr id="29" name="Rectángulo: esquinas redondeadas 28">
            <a:extLst>
              <a:ext uri="{FF2B5EF4-FFF2-40B4-BE49-F238E27FC236}">
                <a16:creationId xmlns:a16="http://schemas.microsoft.com/office/drawing/2014/main" id="{B6CF795C-8BF3-40D1-9AEE-0E4B6D11A588}"/>
              </a:ext>
            </a:extLst>
          </p:cNvPr>
          <p:cNvSpPr/>
          <p:nvPr/>
        </p:nvSpPr>
        <p:spPr>
          <a:xfrm>
            <a:off x="7090834" y="2315208"/>
            <a:ext cx="1095693" cy="424168"/>
          </a:xfrm>
          <a:prstGeom prst="roundRect">
            <a:avLst>
              <a:gd name="adj" fmla="val 3871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ángulo: esquinas redondeadas 27">
            <a:extLst>
              <a:ext uri="{FF2B5EF4-FFF2-40B4-BE49-F238E27FC236}">
                <a16:creationId xmlns:a16="http://schemas.microsoft.com/office/drawing/2014/main" id="{230BF3AF-5504-4CBC-9C5C-E3EDE9FF6E86}"/>
              </a:ext>
            </a:extLst>
          </p:cNvPr>
          <p:cNvSpPr/>
          <p:nvPr/>
        </p:nvSpPr>
        <p:spPr>
          <a:xfrm>
            <a:off x="4368805" y="1790516"/>
            <a:ext cx="1029701" cy="410002"/>
          </a:xfrm>
          <a:prstGeom prst="roundRect">
            <a:avLst>
              <a:gd name="adj" fmla="val 3871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ject 2"/>
          <p:cNvPicPr/>
          <p:nvPr/>
        </p:nvPicPr>
        <p:blipFill>
          <a:blip r:embed="rId4" cstate="print"/>
          <a:stretch>
            <a:fillRect/>
          </a:stretch>
        </p:blipFill>
        <p:spPr>
          <a:xfrm>
            <a:off x="825501" y="1384898"/>
            <a:ext cx="2606801" cy="2219348"/>
          </a:xfrm>
          <a:prstGeom prst="rect">
            <a:avLst/>
          </a:prstGeom>
        </p:spPr>
      </p:pic>
      <p:pic>
        <p:nvPicPr>
          <p:cNvPr id="5" name="object 5"/>
          <p:cNvPicPr/>
          <p:nvPr/>
        </p:nvPicPr>
        <p:blipFill>
          <a:blip r:embed="rId5" cstate="print"/>
          <a:stretch>
            <a:fillRect/>
          </a:stretch>
        </p:blipFill>
        <p:spPr>
          <a:xfrm>
            <a:off x="-37787" y="0"/>
            <a:ext cx="806195" cy="6857996"/>
          </a:xfrm>
          <a:prstGeom prst="rect">
            <a:avLst/>
          </a:prstGeom>
        </p:spPr>
      </p:pic>
      <p:grpSp>
        <p:nvGrpSpPr>
          <p:cNvPr id="6" name="object 6"/>
          <p:cNvGrpSpPr/>
          <p:nvPr/>
        </p:nvGrpSpPr>
        <p:grpSpPr>
          <a:xfrm>
            <a:off x="2059939" y="466346"/>
            <a:ext cx="5175885" cy="756920"/>
            <a:chOff x="2039048" y="732980"/>
            <a:chExt cx="5175885" cy="756920"/>
          </a:xfrm>
        </p:grpSpPr>
        <p:sp>
          <p:nvSpPr>
            <p:cNvPr id="7" name="object 7"/>
            <p:cNvSpPr/>
            <p:nvPr/>
          </p:nvSpPr>
          <p:spPr>
            <a:xfrm>
              <a:off x="2052065" y="789432"/>
              <a:ext cx="5149850" cy="651510"/>
            </a:xfrm>
            <a:custGeom>
              <a:avLst/>
              <a:gdLst/>
              <a:ahLst/>
              <a:cxnLst/>
              <a:rect l="l" t="t" r="r" b="b"/>
              <a:pathLst>
                <a:path w="5149850" h="651510">
                  <a:moveTo>
                    <a:pt x="5149595" y="0"/>
                  </a:moveTo>
                  <a:lnTo>
                    <a:pt x="5146184" y="16912"/>
                  </a:lnTo>
                  <a:lnTo>
                    <a:pt x="5136880" y="30718"/>
                  </a:lnTo>
                  <a:lnTo>
                    <a:pt x="5123074" y="40022"/>
                  </a:lnTo>
                  <a:lnTo>
                    <a:pt x="5106161" y="43433"/>
                  </a:lnTo>
                  <a:lnTo>
                    <a:pt x="43433" y="43433"/>
                  </a:lnTo>
                  <a:lnTo>
                    <a:pt x="26521" y="46845"/>
                  </a:lnTo>
                  <a:lnTo>
                    <a:pt x="12715" y="56149"/>
                  </a:lnTo>
                  <a:lnTo>
                    <a:pt x="3411" y="69955"/>
                  </a:lnTo>
                  <a:lnTo>
                    <a:pt x="0" y="86867"/>
                  </a:lnTo>
                  <a:lnTo>
                    <a:pt x="0" y="608076"/>
                  </a:lnTo>
                  <a:lnTo>
                    <a:pt x="3411" y="624988"/>
                  </a:lnTo>
                  <a:lnTo>
                    <a:pt x="12715" y="638794"/>
                  </a:lnTo>
                  <a:lnTo>
                    <a:pt x="26521" y="648098"/>
                  </a:lnTo>
                  <a:lnTo>
                    <a:pt x="43433" y="651509"/>
                  </a:lnTo>
                  <a:lnTo>
                    <a:pt x="60346" y="648098"/>
                  </a:lnTo>
                  <a:lnTo>
                    <a:pt x="74152" y="638794"/>
                  </a:lnTo>
                  <a:lnTo>
                    <a:pt x="83456" y="624988"/>
                  </a:lnTo>
                  <a:lnTo>
                    <a:pt x="86867" y="608076"/>
                  </a:lnTo>
                  <a:lnTo>
                    <a:pt x="86867" y="564641"/>
                  </a:lnTo>
                  <a:lnTo>
                    <a:pt x="5106161" y="564641"/>
                  </a:lnTo>
                  <a:lnTo>
                    <a:pt x="5123074" y="561230"/>
                  </a:lnTo>
                  <a:lnTo>
                    <a:pt x="5136880" y="551926"/>
                  </a:lnTo>
                  <a:lnTo>
                    <a:pt x="5146184" y="538120"/>
                  </a:lnTo>
                  <a:lnTo>
                    <a:pt x="5149595" y="521207"/>
                  </a:lnTo>
                  <a:lnTo>
                    <a:pt x="5149595" y="130301"/>
                  </a:lnTo>
                  <a:lnTo>
                    <a:pt x="43433" y="130301"/>
                  </a:lnTo>
                  <a:lnTo>
                    <a:pt x="43433" y="86867"/>
                  </a:lnTo>
                  <a:lnTo>
                    <a:pt x="45148" y="78438"/>
                  </a:lnTo>
                  <a:lnTo>
                    <a:pt x="49815" y="71532"/>
                  </a:lnTo>
                  <a:lnTo>
                    <a:pt x="56721" y="66865"/>
                  </a:lnTo>
                  <a:lnTo>
                    <a:pt x="65150" y="65150"/>
                  </a:lnTo>
                  <a:lnTo>
                    <a:pt x="5149595" y="65150"/>
                  </a:lnTo>
                  <a:lnTo>
                    <a:pt x="5149595" y="0"/>
                  </a:lnTo>
                  <a:close/>
                </a:path>
                <a:path w="5149850" h="651510">
                  <a:moveTo>
                    <a:pt x="5149595" y="65150"/>
                  </a:moveTo>
                  <a:lnTo>
                    <a:pt x="65150" y="65150"/>
                  </a:lnTo>
                  <a:lnTo>
                    <a:pt x="73580" y="66865"/>
                  </a:lnTo>
                  <a:lnTo>
                    <a:pt x="80486" y="71532"/>
                  </a:lnTo>
                  <a:lnTo>
                    <a:pt x="85153" y="78438"/>
                  </a:lnTo>
                  <a:lnTo>
                    <a:pt x="86867" y="86867"/>
                  </a:lnTo>
                  <a:lnTo>
                    <a:pt x="83456" y="103780"/>
                  </a:lnTo>
                  <a:lnTo>
                    <a:pt x="74152" y="117586"/>
                  </a:lnTo>
                  <a:lnTo>
                    <a:pt x="60346" y="126890"/>
                  </a:lnTo>
                  <a:lnTo>
                    <a:pt x="43433" y="130301"/>
                  </a:lnTo>
                  <a:lnTo>
                    <a:pt x="5149595" y="130301"/>
                  </a:lnTo>
                  <a:lnTo>
                    <a:pt x="5149595" y="65150"/>
                  </a:lnTo>
                  <a:close/>
                </a:path>
                <a:path w="5149850" h="651510">
                  <a:moveTo>
                    <a:pt x="5062728" y="0"/>
                  </a:moveTo>
                  <a:lnTo>
                    <a:pt x="5062728" y="43433"/>
                  </a:lnTo>
                  <a:lnTo>
                    <a:pt x="5106161" y="43433"/>
                  </a:lnTo>
                  <a:lnTo>
                    <a:pt x="5106161" y="21716"/>
                  </a:lnTo>
                  <a:lnTo>
                    <a:pt x="5084444" y="21716"/>
                  </a:lnTo>
                  <a:lnTo>
                    <a:pt x="5076015" y="20002"/>
                  </a:lnTo>
                  <a:lnTo>
                    <a:pt x="5069109" y="15335"/>
                  </a:lnTo>
                  <a:lnTo>
                    <a:pt x="5064442" y="8429"/>
                  </a:lnTo>
                  <a:lnTo>
                    <a:pt x="5062728" y="0"/>
                  </a:lnTo>
                  <a:close/>
                </a:path>
                <a:path w="5149850" h="651510">
                  <a:moveTo>
                    <a:pt x="5106161" y="0"/>
                  </a:moveTo>
                  <a:lnTo>
                    <a:pt x="5104447" y="8429"/>
                  </a:lnTo>
                  <a:lnTo>
                    <a:pt x="5099780" y="15335"/>
                  </a:lnTo>
                  <a:lnTo>
                    <a:pt x="5092874" y="20002"/>
                  </a:lnTo>
                  <a:lnTo>
                    <a:pt x="5084444" y="21716"/>
                  </a:lnTo>
                  <a:lnTo>
                    <a:pt x="5106161" y="21716"/>
                  </a:lnTo>
                  <a:lnTo>
                    <a:pt x="5106161" y="0"/>
                  </a:lnTo>
                  <a:close/>
                </a:path>
              </a:pathLst>
            </a:custGeom>
            <a:solidFill>
              <a:srgbClr val="000066"/>
            </a:solidFill>
          </p:spPr>
          <p:txBody>
            <a:bodyPr wrap="square" lIns="0" tIns="0" rIns="0" bIns="0" rtlCol="0"/>
            <a:lstStyle/>
            <a:p>
              <a:endParaRPr/>
            </a:p>
          </p:txBody>
        </p:sp>
        <p:sp>
          <p:nvSpPr>
            <p:cNvPr id="8" name="object 8"/>
            <p:cNvSpPr/>
            <p:nvPr/>
          </p:nvSpPr>
          <p:spPr>
            <a:xfrm>
              <a:off x="2095499" y="745998"/>
              <a:ext cx="5106670" cy="173990"/>
            </a:xfrm>
            <a:custGeom>
              <a:avLst/>
              <a:gdLst/>
              <a:ahLst/>
              <a:cxnLst/>
              <a:rect l="l" t="t" r="r" b="b"/>
              <a:pathLst>
                <a:path w="5106670" h="173990">
                  <a:moveTo>
                    <a:pt x="21717" y="108585"/>
                  </a:moveTo>
                  <a:lnTo>
                    <a:pt x="13287" y="110299"/>
                  </a:lnTo>
                  <a:lnTo>
                    <a:pt x="6381" y="114966"/>
                  </a:lnTo>
                  <a:lnTo>
                    <a:pt x="1714" y="121872"/>
                  </a:lnTo>
                  <a:lnTo>
                    <a:pt x="0" y="130301"/>
                  </a:lnTo>
                  <a:lnTo>
                    <a:pt x="0" y="173736"/>
                  </a:lnTo>
                  <a:lnTo>
                    <a:pt x="16912" y="170324"/>
                  </a:lnTo>
                  <a:lnTo>
                    <a:pt x="30718" y="161020"/>
                  </a:lnTo>
                  <a:lnTo>
                    <a:pt x="40022" y="147214"/>
                  </a:lnTo>
                  <a:lnTo>
                    <a:pt x="43433" y="130301"/>
                  </a:lnTo>
                  <a:lnTo>
                    <a:pt x="41719" y="121872"/>
                  </a:lnTo>
                  <a:lnTo>
                    <a:pt x="37052" y="114966"/>
                  </a:lnTo>
                  <a:lnTo>
                    <a:pt x="30146" y="110299"/>
                  </a:lnTo>
                  <a:lnTo>
                    <a:pt x="21717" y="108585"/>
                  </a:lnTo>
                  <a:close/>
                </a:path>
                <a:path w="5106670" h="173990">
                  <a:moveTo>
                    <a:pt x="5106161" y="43434"/>
                  </a:moveTo>
                  <a:lnTo>
                    <a:pt x="5062728" y="43434"/>
                  </a:lnTo>
                  <a:lnTo>
                    <a:pt x="5062728" y="86867"/>
                  </a:lnTo>
                  <a:lnTo>
                    <a:pt x="5079640" y="83456"/>
                  </a:lnTo>
                  <a:lnTo>
                    <a:pt x="5093446" y="74152"/>
                  </a:lnTo>
                  <a:lnTo>
                    <a:pt x="5102750" y="60346"/>
                  </a:lnTo>
                  <a:lnTo>
                    <a:pt x="5106161" y="43434"/>
                  </a:lnTo>
                  <a:close/>
                </a:path>
                <a:path w="5106670" h="173990">
                  <a:moveTo>
                    <a:pt x="5062728" y="0"/>
                  </a:moveTo>
                  <a:lnTo>
                    <a:pt x="5045815" y="3411"/>
                  </a:lnTo>
                  <a:lnTo>
                    <a:pt x="5032009" y="12715"/>
                  </a:lnTo>
                  <a:lnTo>
                    <a:pt x="5022705" y="26521"/>
                  </a:lnTo>
                  <a:lnTo>
                    <a:pt x="5019294" y="43434"/>
                  </a:lnTo>
                  <a:lnTo>
                    <a:pt x="5021008" y="51863"/>
                  </a:lnTo>
                  <a:lnTo>
                    <a:pt x="5025675" y="58769"/>
                  </a:lnTo>
                  <a:lnTo>
                    <a:pt x="5032581" y="63436"/>
                  </a:lnTo>
                  <a:lnTo>
                    <a:pt x="5041010" y="65150"/>
                  </a:lnTo>
                  <a:lnTo>
                    <a:pt x="5049440" y="63436"/>
                  </a:lnTo>
                  <a:lnTo>
                    <a:pt x="5056346" y="58769"/>
                  </a:lnTo>
                  <a:lnTo>
                    <a:pt x="5061013" y="51863"/>
                  </a:lnTo>
                  <a:lnTo>
                    <a:pt x="5062728" y="43434"/>
                  </a:lnTo>
                  <a:lnTo>
                    <a:pt x="5106161" y="43434"/>
                  </a:lnTo>
                  <a:lnTo>
                    <a:pt x="5102750" y="26521"/>
                  </a:lnTo>
                  <a:lnTo>
                    <a:pt x="5093446" y="12715"/>
                  </a:lnTo>
                  <a:lnTo>
                    <a:pt x="5079640" y="3411"/>
                  </a:lnTo>
                  <a:lnTo>
                    <a:pt x="5062728" y="0"/>
                  </a:lnTo>
                  <a:close/>
                </a:path>
              </a:pathLst>
            </a:custGeom>
            <a:solidFill>
              <a:srgbClr val="000052"/>
            </a:solidFill>
          </p:spPr>
          <p:txBody>
            <a:bodyPr wrap="square" lIns="0" tIns="0" rIns="0" bIns="0" rtlCol="0"/>
            <a:lstStyle/>
            <a:p>
              <a:endParaRPr/>
            </a:p>
          </p:txBody>
        </p:sp>
        <p:sp>
          <p:nvSpPr>
            <p:cNvPr id="9" name="object 9"/>
            <p:cNvSpPr/>
            <p:nvPr/>
          </p:nvSpPr>
          <p:spPr>
            <a:xfrm>
              <a:off x="2052065" y="745998"/>
              <a:ext cx="5149850" cy="695325"/>
            </a:xfrm>
            <a:custGeom>
              <a:avLst/>
              <a:gdLst/>
              <a:ahLst/>
              <a:cxnLst/>
              <a:rect l="l" t="t" r="r" b="b"/>
              <a:pathLst>
                <a:path w="5149850" h="695325">
                  <a:moveTo>
                    <a:pt x="0" y="130301"/>
                  </a:moveTo>
                  <a:lnTo>
                    <a:pt x="3411" y="113389"/>
                  </a:lnTo>
                  <a:lnTo>
                    <a:pt x="12715" y="99583"/>
                  </a:lnTo>
                  <a:lnTo>
                    <a:pt x="26521" y="90279"/>
                  </a:lnTo>
                  <a:lnTo>
                    <a:pt x="43433" y="86867"/>
                  </a:lnTo>
                  <a:lnTo>
                    <a:pt x="5062728" y="86867"/>
                  </a:lnTo>
                  <a:lnTo>
                    <a:pt x="5062728" y="43434"/>
                  </a:lnTo>
                  <a:lnTo>
                    <a:pt x="5066139" y="26521"/>
                  </a:lnTo>
                  <a:lnTo>
                    <a:pt x="5075443" y="12715"/>
                  </a:lnTo>
                  <a:lnTo>
                    <a:pt x="5089249" y="3411"/>
                  </a:lnTo>
                  <a:lnTo>
                    <a:pt x="5106161" y="0"/>
                  </a:lnTo>
                  <a:lnTo>
                    <a:pt x="5123074" y="3411"/>
                  </a:lnTo>
                  <a:lnTo>
                    <a:pt x="5136880" y="12715"/>
                  </a:lnTo>
                  <a:lnTo>
                    <a:pt x="5146184" y="26521"/>
                  </a:lnTo>
                  <a:lnTo>
                    <a:pt x="5149595" y="43434"/>
                  </a:lnTo>
                  <a:lnTo>
                    <a:pt x="5149595" y="564641"/>
                  </a:lnTo>
                  <a:lnTo>
                    <a:pt x="5146184" y="581554"/>
                  </a:lnTo>
                  <a:lnTo>
                    <a:pt x="5136880" y="595360"/>
                  </a:lnTo>
                  <a:lnTo>
                    <a:pt x="5123074" y="604664"/>
                  </a:lnTo>
                  <a:lnTo>
                    <a:pt x="5106161" y="608076"/>
                  </a:lnTo>
                  <a:lnTo>
                    <a:pt x="86867" y="608076"/>
                  </a:lnTo>
                  <a:lnTo>
                    <a:pt x="86867" y="651510"/>
                  </a:lnTo>
                  <a:lnTo>
                    <a:pt x="83456" y="668422"/>
                  </a:lnTo>
                  <a:lnTo>
                    <a:pt x="74152" y="682228"/>
                  </a:lnTo>
                  <a:lnTo>
                    <a:pt x="60346" y="691532"/>
                  </a:lnTo>
                  <a:lnTo>
                    <a:pt x="43433" y="694943"/>
                  </a:lnTo>
                  <a:lnTo>
                    <a:pt x="26521" y="691532"/>
                  </a:lnTo>
                  <a:lnTo>
                    <a:pt x="12715" y="682228"/>
                  </a:lnTo>
                  <a:lnTo>
                    <a:pt x="3411" y="668422"/>
                  </a:lnTo>
                  <a:lnTo>
                    <a:pt x="0" y="651510"/>
                  </a:lnTo>
                  <a:lnTo>
                    <a:pt x="0" y="130301"/>
                  </a:lnTo>
                  <a:close/>
                </a:path>
              </a:pathLst>
            </a:custGeom>
            <a:ln w="25907">
              <a:solidFill>
                <a:srgbClr val="385D89"/>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7101839" y="776478"/>
              <a:ext cx="112775" cy="69341"/>
            </a:xfrm>
            <a:prstGeom prst="rect">
              <a:avLst/>
            </a:prstGeom>
          </p:spPr>
        </p:pic>
        <p:pic>
          <p:nvPicPr>
            <p:cNvPr id="11" name="object 11"/>
            <p:cNvPicPr/>
            <p:nvPr/>
          </p:nvPicPr>
          <p:blipFill>
            <a:blip r:embed="rId7" cstate="print"/>
            <a:stretch>
              <a:fillRect/>
            </a:stretch>
          </p:blipFill>
          <p:spPr>
            <a:xfrm>
              <a:off x="2039111" y="841629"/>
              <a:ext cx="112775" cy="91058"/>
            </a:xfrm>
            <a:prstGeom prst="rect">
              <a:avLst/>
            </a:prstGeom>
          </p:spPr>
        </p:pic>
        <p:sp>
          <p:nvSpPr>
            <p:cNvPr id="12" name="object 12"/>
            <p:cNvSpPr/>
            <p:nvPr/>
          </p:nvSpPr>
          <p:spPr>
            <a:xfrm>
              <a:off x="2138933" y="876300"/>
              <a:ext cx="0" cy="478155"/>
            </a:xfrm>
            <a:custGeom>
              <a:avLst/>
              <a:gdLst/>
              <a:ahLst/>
              <a:cxnLst/>
              <a:rect l="l" t="t" r="r" b="b"/>
              <a:pathLst>
                <a:path h="478155">
                  <a:moveTo>
                    <a:pt x="0" y="0"/>
                  </a:moveTo>
                  <a:lnTo>
                    <a:pt x="0" y="477774"/>
                  </a:lnTo>
                </a:path>
              </a:pathLst>
            </a:custGeom>
            <a:ln w="25908">
              <a:solidFill>
                <a:srgbClr val="385D89"/>
              </a:solidFill>
            </a:ln>
          </p:spPr>
          <p:txBody>
            <a:bodyPr wrap="square" lIns="0" tIns="0" rIns="0" bIns="0" rtlCol="0"/>
            <a:lstStyle/>
            <a:p>
              <a:endParaRPr/>
            </a:p>
          </p:txBody>
        </p:sp>
        <p:pic>
          <p:nvPicPr>
            <p:cNvPr id="13" name="object 13"/>
            <p:cNvPicPr/>
            <p:nvPr/>
          </p:nvPicPr>
          <p:blipFill>
            <a:blip r:embed="rId8" cstate="print"/>
            <a:stretch>
              <a:fillRect/>
            </a:stretch>
          </p:blipFill>
          <p:spPr>
            <a:xfrm>
              <a:off x="2133599" y="812292"/>
              <a:ext cx="5049774" cy="677417"/>
            </a:xfrm>
            <a:prstGeom prst="rect">
              <a:avLst/>
            </a:prstGeom>
          </p:spPr>
        </p:pic>
      </p:grpSp>
      <p:sp>
        <p:nvSpPr>
          <p:cNvPr id="14" name="object 14"/>
          <p:cNvSpPr txBox="1"/>
          <p:nvPr/>
        </p:nvSpPr>
        <p:spPr>
          <a:xfrm>
            <a:off x="2285917" y="663777"/>
            <a:ext cx="4672965" cy="391160"/>
          </a:xfrm>
          <a:prstGeom prst="rect">
            <a:avLst/>
          </a:prstGeom>
        </p:spPr>
        <p:txBody>
          <a:bodyPr vert="horz" wrap="square" lIns="0" tIns="12700" rIns="0" bIns="0" rtlCol="0">
            <a:spAutoFit/>
          </a:bodyPr>
          <a:lstStyle/>
          <a:p>
            <a:pPr marL="12700">
              <a:lnSpc>
                <a:spcPct val="100000"/>
              </a:lnSpc>
              <a:spcBef>
                <a:spcPts val="100"/>
              </a:spcBef>
            </a:pPr>
            <a:r>
              <a:rPr sz="2400" b="1" spc="-185" dirty="0">
                <a:solidFill>
                  <a:srgbClr val="FFEEBC"/>
                </a:solidFill>
                <a:latin typeface="Tahoma"/>
                <a:cs typeface="Tahoma"/>
              </a:rPr>
              <a:t>PLANTEAMIENTO</a:t>
            </a:r>
            <a:r>
              <a:rPr sz="2400" b="1" spc="30" dirty="0">
                <a:solidFill>
                  <a:srgbClr val="FFEEBC"/>
                </a:solidFill>
                <a:latin typeface="Tahoma"/>
                <a:cs typeface="Tahoma"/>
              </a:rPr>
              <a:t> </a:t>
            </a:r>
            <a:r>
              <a:rPr sz="2400" b="1" spc="-240" dirty="0">
                <a:solidFill>
                  <a:srgbClr val="FFEEBC"/>
                </a:solidFill>
                <a:latin typeface="Tahoma"/>
                <a:cs typeface="Tahoma"/>
              </a:rPr>
              <a:t>DEL</a:t>
            </a:r>
            <a:r>
              <a:rPr sz="2400" b="1" spc="25" dirty="0">
                <a:solidFill>
                  <a:srgbClr val="FFEEBC"/>
                </a:solidFill>
                <a:latin typeface="Tahoma"/>
                <a:cs typeface="Tahoma"/>
              </a:rPr>
              <a:t> </a:t>
            </a:r>
            <a:r>
              <a:rPr sz="2400" b="1" spc="-105" dirty="0">
                <a:solidFill>
                  <a:srgbClr val="FFEEBC"/>
                </a:solidFill>
                <a:latin typeface="Tahoma"/>
                <a:cs typeface="Tahoma"/>
              </a:rPr>
              <a:t>PROBLEMA</a:t>
            </a:r>
            <a:endParaRPr sz="2400" dirty="0">
              <a:latin typeface="Tahoma"/>
              <a:cs typeface="Tahoma"/>
            </a:endParaRPr>
          </a:p>
        </p:txBody>
      </p:sp>
      <p:pic>
        <p:nvPicPr>
          <p:cNvPr id="15" name="object 15"/>
          <p:cNvPicPr/>
          <p:nvPr/>
        </p:nvPicPr>
        <p:blipFill>
          <a:blip r:embed="rId9" cstate="print"/>
          <a:stretch>
            <a:fillRect/>
          </a:stretch>
        </p:blipFill>
        <p:spPr>
          <a:xfrm>
            <a:off x="6495288" y="6095"/>
            <a:ext cx="2577845" cy="787145"/>
          </a:xfrm>
          <a:prstGeom prst="rect">
            <a:avLst/>
          </a:prstGeom>
        </p:spPr>
      </p:pic>
      <p:sp>
        <p:nvSpPr>
          <p:cNvPr id="16" name="object 16"/>
          <p:cNvSpPr txBox="1">
            <a:spLocks noGrp="1"/>
          </p:cNvSpPr>
          <p:nvPr>
            <p:ph type="title"/>
          </p:nvPr>
        </p:nvSpPr>
        <p:spPr>
          <a:prstGeom prst="rect">
            <a:avLst/>
          </a:prstGeom>
        </p:spPr>
        <p:txBody>
          <a:bodyPr vert="horz" wrap="square" lIns="0" tIns="12065" rIns="0" bIns="0" rtlCol="0">
            <a:spAutoFit/>
          </a:bodyPr>
          <a:lstStyle/>
          <a:p>
            <a:pPr marL="596265">
              <a:lnSpc>
                <a:spcPct val="100000"/>
              </a:lnSpc>
              <a:spcBef>
                <a:spcPts val="95"/>
              </a:spcBef>
            </a:pPr>
            <a:r>
              <a:rPr dirty="0"/>
              <a:t>CAPÍTULO</a:t>
            </a:r>
            <a:r>
              <a:rPr spc="-140" dirty="0"/>
              <a:t> </a:t>
            </a:r>
            <a:r>
              <a:rPr spc="-50" dirty="0"/>
              <a:t>I</a:t>
            </a:r>
          </a:p>
        </p:txBody>
      </p:sp>
      <p:sp>
        <p:nvSpPr>
          <p:cNvPr id="20" name="Rectángulo: esquinas redondeadas 19">
            <a:extLst>
              <a:ext uri="{FF2B5EF4-FFF2-40B4-BE49-F238E27FC236}">
                <a16:creationId xmlns:a16="http://schemas.microsoft.com/office/drawing/2014/main" id="{492083E9-7C14-4113-818C-7BF4783F6E8D}"/>
              </a:ext>
            </a:extLst>
          </p:cNvPr>
          <p:cNvSpPr/>
          <p:nvPr/>
        </p:nvSpPr>
        <p:spPr>
          <a:xfrm>
            <a:off x="1503949" y="1276748"/>
            <a:ext cx="1090752" cy="425569"/>
          </a:xfrm>
          <a:prstGeom prst="roundRect">
            <a:avLst>
              <a:gd name="adj" fmla="val 38716"/>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bject 3">
            <a:extLst>
              <a:ext uri="{FF2B5EF4-FFF2-40B4-BE49-F238E27FC236}">
                <a16:creationId xmlns:a16="http://schemas.microsoft.com/office/drawing/2014/main" id="{DEEF7D06-214E-4F95-9316-FE73A8A5984B}"/>
              </a:ext>
            </a:extLst>
          </p:cNvPr>
          <p:cNvSpPr txBox="1"/>
          <p:nvPr/>
        </p:nvSpPr>
        <p:spPr>
          <a:xfrm>
            <a:off x="1542667" y="1334145"/>
            <a:ext cx="5130039" cy="315214"/>
          </a:xfrm>
          <a:prstGeom prst="rect">
            <a:avLst/>
          </a:prstGeom>
        </p:spPr>
        <p:txBody>
          <a:bodyPr vert="horz" wrap="square" lIns="0" tIns="31750" rIns="0" bIns="0" rtlCol="0">
            <a:spAutoFit/>
          </a:bodyPr>
          <a:lstStyle/>
          <a:p>
            <a:pPr marL="12700" marR="5080" algn="just">
              <a:lnSpc>
                <a:spcPct val="91900"/>
              </a:lnSpc>
              <a:spcBef>
                <a:spcPts val="250"/>
              </a:spcBef>
            </a:pPr>
            <a:r>
              <a:rPr lang="es-ES" sz="2000" b="1" dirty="0"/>
              <a:t>MACRO</a:t>
            </a:r>
            <a:endParaRPr sz="2000" b="1" dirty="0">
              <a:latin typeface="Verdana"/>
              <a:cs typeface="Verdana"/>
            </a:endParaRPr>
          </a:p>
        </p:txBody>
      </p:sp>
      <p:sp>
        <p:nvSpPr>
          <p:cNvPr id="25" name="object 3">
            <a:extLst>
              <a:ext uri="{FF2B5EF4-FFF2-40B4-BE49-F238E27FC236}">
                <a16:creationId xmlns:a16="http://schemas.microsoft.com/office/drawing/2014/main" id="{84DB0BD6-FCC9-4759-9A95-C2C551BB55D5}"/>
              </a:ext>
            </a:extLst>
          </p:cNvPr>
          <p:cNvSpPr txBox="1"/>
          <p:nvPr/>
        </p:nvSpPr>
        <p:spPr>
          <a:xfrm>
            <a:off x="4516643" y="1822675"/>
            <a:ext cx="2278844" cy="315214"/>
          </a:xfrm>
          <a:prstGeom prst="rect">
            <a:avLst/>
          </a:prstGeom>
        </p:spPr>
        <p:txBody>
          <a:bodyPr vert="horz" wrap="square" lIns="0" tIns="31750" rIns="0" bIns="0" rtlCol="0">
            <a:spAutoFit/>
          </a:bodyPr>
          <a:lstStyle/>
          <a:p>
            <a:pPr marL="12700" marR="5080" algn="just">
              <a:lnSpc>
                <a:spcPct val="91900"/>
              </a:lnSpc>
              <a:spcBef>
                <a:spcPts val="250"/>
              </a:spcBef>
            </a:pPr>
            <a:r>
              <a:rPr lang="es-ES" sz="2000" b="1" dirty="0"/>
              <a:t>MESO</a:t>
            </a:r>
            <a:endParaRPr sz="2000" b="1" dirty="0">
              <a:latin typeface="Verdana"/>
              <a:cs typeface="Verdana"/>
            </a:endParaRPr>
          </a:p>
        </p:txBody>
      </p:sp>
      <p:sp>
        <p:nvSpPr>
          <p:cNvPr id="27" name="object 3">
            <a:extLst>
              <a:ext uri="{FF2B5EF4-FFF2-40B4-BE49-F238E27FC236}">
                <a16:creationId xmlns:a16="http://schemas.microsoft.com/office/drawing/2014/main" id="{C0B341E1-2393-4EBF-8707-1166D15315E4}"/>
              </a:ext>
            </a:extLst>
          </p:cNvPr>
          <p:cNvSpPr txBox="1"/>
          <p:nvPr/>
        </p:nvSpPr>
        <p:spPr>
          <a:xfrm>
            <a:off x="7235505" y="2369685"/>
            <a:ext cx="1414111" cy="315214"/>
          </a:xfrm>
          <a:prstGeom prst="rect">
            <a:avLst/>
          </a:prstGeom>
        </p:spPr>
        <p:txBody>
          <a:bodyPr vert="horz" wrap="square" lIns="0" tIns="31750" rIns="0" bIns="0" rtlCol="0">
            <a:spAutoFit/>
          </a:bodyPr>
          <a:lstStyle/>
          <a:p>
            <a:pPr marL="12700" marR="5080" algn="just">
              <a:lnSpc>
                <a:spcPct val="91900"/>
              </a:lnSpc>
              <a:spcBef>
                <a:spcPts val="250"/>
              </a:spcBef>
            </a:pPr>
            <a:r>
              <a:rPr lang="es-ES" sz="2000" b="1" dirty="0"/>
              <a:t>MICRO</a:t>
            </a:r>
            <a:endParaRPr sz="2000" b="1" dirty="0">
              <a:latin typeface="Verdana"/>
              <a:cs typeface="Verdana"/>
            </a:endParaRPr>
          </a:p>
        </p:txBody>
      </p:sp>
      <p:sp>
        <p:nvSpPr>
          <p:cNvPr id="38" name="object 14">
            <a:extLst>
              <a:ext uri="{FF2B5EF4-FFF2-40B4-BE49-F238E27FC236}">
                <a16:creationId xmlns:a16="http://schemas.microsoft.com/office/drawing/2014/main" id="{A60A415C-AC51-44DF-8970-51FB40D6F315}"/>
              </a:ext>
            </a:extLst>
          </p:cNvPr>
          <p:cNvSpPr txBox="1"/>
          <p:nvPr/>
        </p:nvSpPr>
        <p:spPr>
          <a:xfrm>
            <a:off x="884493" y="1753070"/>
            <a:ext cx="2291391" cy="1803699"/>
          </a:xfrm>
          <a:prstGeom prst="rect">
            <a:avLst/>
          </a:prstGeom>
          <a:noFill/>
          <a:ln w="12192">
            <a:noFill/>
          </a:ln>
        </p:spPr>
        <p:txBody>
          <a:bodyPr vert="horz" wrap="square" lIns="0" tIns="41275" rIns="0" bIns="0" rtlCol="0">
            <a:spAutoFit/>
          </a:bodyPr>
          <a:lstStyle/>
          <a:p>
            <a:pPr marL="91440" algn="ctr">
              <a:lnSpc>
                <a:spcPct val="100000"/>
              </a:lnSpc>
              <a:spcBef>
                <a:spcPts val="325"/>
              </a:spcBef>
              <a:tabLst>
                <a:tab pos="377825" algn="l"/>
              </a:tabLst>
            </a:pPr>
            <a:r>
              <a:rPr lang="es-ES" sz="1400" dirty="0">
                <a:solidFill>
                  <a:srgbClr val="333333"/>
                </a:solidFill>
                <a:latin typeface="Verdana"/>
                <a:cs typeface="Verdana"/>
              </a:rPr>
              <a:t>Las dificultades en la construcción del aprendizaje de las matemáticas provocan el abandono escolar con un porcentaje del 40 % y 56 %</a:t>
            </a:r>
          </a:p>
          <a:p>
            <a:pPr marL="91440" algn="ctr">
              <a:lnSpc>
                <a:spcPct val="100000"/>
              </a:lnSpc>
              <a:spcBef>
                <a:spcPts val="325"/>
              </a:spcBef>
              <a:tabLst>
                <a:tab pos="377825" algn="l"/>
              </a:tabLst>
            </a:pPr>
            <a:r>
              <a:rPr lang="es-ES" sz="1400" dirty="0">
                <a:solidFill>
                  <a:srgbClr val="333333"/>
                </a:solidFill>
                <a:latin typeface="Verdana"/>
                <a:cs typeface="Verdana"/>
              </a:rPr>
              <a:t> (Alemany, 2019)</a:t>
            </a:r>
          </a:p>
        </p:txBody>
      </p:sp>
      <p:sp>
        <p:nvSpPr>
          <p:cNvPr id="39" name="object 14">
            <a:extLst>
              <a:ext uri="{FF2B5EF4-FFF2-40B4-BE49-F238E27FC236}">
                <a16:creationId xmlns:a16="http://schemas.microsoft.com/office/drawing/2014/main" id="{4626FDC2-DF1D-4848-B31C-D16AF59AA737}"/>
              </a:ext>
            </a:extLst>
          </p:cNvPr>
          <p:cNvSpPr txBox="1"/>
          <p:nvPr/>
        </p:nvSpPr>
        <p:spPr>
          <a:xfrm>
            <a:off x="3646803" y="2273825"/>
            <a:ext cx="2473707" cy="1765227"/>
          </a:xfrm>
          <a:prstGeom prst="rect">
            <a:avLst/>
          </a:prstGeom>
          <a:noFill/>
          <a:ln w="12192">
            <a:noFill/>
          </a:ln>
        </p:spPr>
        <p:txBody>
          <a:bodyPr vert="horz" wrap="square" lIns="0" tIns="41275" rIns="0" bIns="0" rtlCol="0">
            <a:spAutoFit/>
          </a:bodyPr>
          <a:lstStyle/>
          <a:p>
            <a:pPr marL="91440" algn="ctr">
              <a:lnSpc>
                <a:spcPct val="100000"/>
              </a:lnSpc>
              <a:spcBef>
                <a:spcPts val="325"/>
              </a:spcBef>
              <a:tabLst>
                <a:tab pos="377825" algn="l"/>
              </a:tabLst>
            </a:pPr>
            <a:r>
              <a:rPr lang="es-ES" sz="1400" dirty="0">
                <a:solidFill>
                  <a:srgbClr val="333333"/>
                </a:solidFill>
                <a:latin typeface="Verdana"/>
                <a:cs typeface="Verdana"/>
              </a:rPr>
              <a:t>Existe una baja puntuación sobre las habilidades matemáticas, según la prueba ERCE 2019 solo el 5.7 % del total de los participantes lograron llegar al nivel IV                    (Salazar, 2022).</a:t>
            </a:r>
          </a:p>
        </p:txBody>
      </p:sp>
      <p:sp>
        <p:nvSpPr>
          <p:cNvPr id="40" name="object 14">
            <a:extLst>
              <a:ext uri="{FF2B5EF4-FFF2-40B4-BE49-F238E27FC236}">
                <a16:creationId xmlns:a16="http://schemas.microsoft.com/office/drawing/2014/main" id="{752BF000-E62F-4B12-B8B0-3228C0A90B11}"/>
              </a:ext>
            </a:extLst>
          </p:cNvPr>
          <p:cNvSpPr txBox="1"/>
          <p:nvPr/>
        </p:nvSpPr>
        <p:spPr>
          <a:xfrm>
            <a:off x="6392376" y="2902582"/>
            <a:ext cx="2473707" cy="1549783"/>
          </a:xfrm>
          <a:prstGeom prst="rect">
            <a:avLst/>
          </a:prstGeom>
          <a:noFill/>
          <a:ln w="12192">
            <a:noFill/>
          </a:ln>
        </p:spPr>
        <p:txBody>
          <a:bodyPr vert="horz" wrap="square" lIns="0" tIns="41275" rIns="0" bIns="0" rtlCol="0">
            <a:spAutoFit/>
          </a:bodyPr>
          <a:lstStyle/>
          <a:p>
            <a:pPr marL="91440" algn="ctr">
              <a:lnSpc>
                <a:spcPct val="100000"/>
              </a:lnSpc>
              <a:spcBef>
                <a:spcPts val="325"/>
              </a:spcBef>
              <a:tabLst>
                <a:tab pos="377825" algn="l"/>
              </a:tabLst>
            </a:pPr>
            <a:r>
              <a:rPr lang="es-ES" sz="1400" dirty="0">
                <a:solidFill>
                  <a:srgbClr val="333333"/>
                </a:solidFill>
                <a:latin typeface="Verdana"/>
                <a:cs typeface="Verdana"/>
              </a:rPr>
              <a:t>La falta de motivación por parte de los estudiantes en el aprendizaje de la matemática es un problema generalizado en el sistema educativo ecuatoriano.</a:t>
            </a:r>
          </a:p>
        </p:txBody>
      </p:sp>
      <p:sp>
        <p:nvSpPr>
          <p:cNvPr id="17" name="Flecha: a la derecha 16">
            <a:extLst>
              <a:ext uri="{FF2B5EF4-FFF2-40B4-BE49-F238E27FC236}">
                <a16:creationId xmlns:a16="http://schemas.microsoft.com/office/drawing/2014/main" id="{936D3B1D-F3A3-450D-8CC5-79993361D3B8}"/>
              </a:ext>
            </a:extLst>
          </p:cNvPr>
          <p:cNvSpPr/>
          <p:nvPr/>
        </p:nvSpPr>
        <p:spPr>
          <a:xfrm>
            <a:off x="1143000" y="4953000"/>
            <a:ext cx="7467600" cy="1066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806195" cy="6857996"/>
          </a:xfrm>
          <a:prstGeom prst="rect">
            <a:avLst/>
          </a:prstGeom>
        </p:spPr>
      </p:pic>
      <p:grpSp>
        <p:nvGrpSpPr>
          <p:cNvPr id="3" name="object 3"/>
          <p:cNvGrpSpPr/>
          <p:nvPr/>
        </p:nvGrpSpPr>
        <p:grpSpPr>
          <a:xfrm>
            <a:off x="2377376" y="518096"/>
            <a:ext cx="4391025" cy="756920"/>
            <a:chOff x="2377376" y="518096"/>
            <a:chExt cx="4391025" cy="756920"/>
          </a:xfrm>
        </p:grpSpPr>
        <p:sp>
          <p:nvSpPr>
            <p:cNvPr id="4" name="object 4"/>
            <p:cNvSpPr/>
            <p:nvPr/>
          </p:nvSpPr>
          <p:spPr>
            <a:xfrm>
              <a:off x="2390394" y="574547"/>
              <a:ext cx="4364990" cy="651510"/>
            </a:xfrm>
            <a:custGeom>
              <a:avLst/>
              <a:gdLst/>
              <a:ahLst/>
              <a:cxnLst/>
              <a:rect l="l" t="t" r="r" b="b"/>
              <a:pathLst>
                <a:path w="4364990" h="651510">
                  <a:moveTo>
                    <a:pt x="4364735" y="0"/>
                  </a:moveTo>
                  <a:lnTo>
                    <a:pt x="4361324" y="16912"/>
                  </a:lnTo>
                  <a:lnTo>
                    <a:pt x="4352020" y="30718"/>
                  </a:lnTo>
                  <a:lnTo>
                    <a:pt x="4338214" y="40022"/>
                  </a:lnTo>
                  <a:lnTo>
                    <a:pt x="4321302" y="43434"/>
                  </a:lnTo>
                  <a:lnTo>
                    <a:pt x="43433" y="43434"/>
                  </a:lnTo>
                  <a:lnTo>
                    <a:pt x="26521" y="46845"/>
                  </a:lnTo>
                  <a:lnTo>
                    <a:pt x="12715" y="56149"/>
                  </a:lnTo>
                  <a:lnTo>
                    <a:pt x="3411" y="69955"/>
                  </a:lnTo>
                  <a:lnTo>
                    <a:pt x="0" y="86867"/>
                  </a:lnTo>
                  <a:lnTo>
                    <a:pt x="0" y="608076"/>
                  </a:lnTo>
                  <a:lnTo>
                    <a:pt x="3411" y="624988"/>
                  </a:lnTo>
                  <a:lnTo>
                    <a:pt x="12715" y="638794"/>
                  </a:lnTo>
                  <a:lnTo>
                    <a:pt x="26521" y="648098"/>
                  </a:lnTo>
                  <a:lnTo>
                    <a:pt x="43433" y="651510"/>
                  </a:lnTo>
                  <a:lnTo>
                    <a:pt x="60346" y="648098"/>
                  </a:lnTo>
                  <a:lnTo>
                    <a:pt x="74152" y="638794"/>
                  </a:lnTo>
                  <a:lnTo>
                    <a:pt x="83456" y="624988"/>
                  </a:lnTo>
                  <a:lnTo>
                    <a:pt x="86868" y="608076"/>
                  </a:lnTo>
                  <a:lnTo>
                    <a:pt x="86868" y="564641"/>
                  </a:lnTo>
                  <a:lnTo>
                    <a:pt x="4321302" y="564641"/>
                  </a:lnTo>
                  <a:lnTo>
                    <a:pt x="4338214" y="561230"/>
                  </a:lnTo>
                  <a:lnTo>
                    <a:pt x="4352020" y="551926"/>
                  </a:lnTo>
                  <a:lnTo>
                    <a:pt x="4361324" y="538120"/>
                  </a:lnTo>
                  <a:lnTo>
                    <a:pt x="4364735" y="521207"/>
                  </a:lnTo>
                  <a:lnTo>
                    <a:pt x="4364735" y="130301"/>
                  </a:lnTo>
                  <a:lnTo>
                    <a:pt x="43433" y="130301"/>
                  </a:lnTo>
                  <a:lnTo>
                    <a:pt x="43433" y="86867"/>
                  </a:lnTo>
                  <a:lnTo>
                    <a:pt x="45148" y="78438"/>
                  </a:lnTo>
                  <a:lnTo>
                    <a:pt x="49815" y="71532"/>
                  </a:lnTo>
                  <a:lnTo>
                    <a:pt x="56721" y="66865"/>
                  </a:lnTo>
                  <a:lnTo>
                    <a:pt x="65150" y="65150"/>
                  </a:lnTo>
                  <a:lnTo>
                    <a:pt x="4364735" y="65150"/>
                  </a:lnTo>
                  <a:lnTo>
                    <a:pt x="4364735" y="0"/>
                  </a:lnTo>
                  <a:close/>
                </a:path>
                <a:path w="4364990" h="651510">
                  <a:moveTo>
                    <a:pt x="4364735" y="65150"/>
                  </a:moveTo>
                  <a:lnTo>
                    <a:pt x="65150" y="65150"/>
                  </a:lnTo>
                  <a:lnTo>
                    <a:pt x="73580" y="66865"/>
                  </a:lnTo>
                  <a:lnTo>
                    <a:pt x="80486" y="71532"/>
                  </a:lnTo>
                  <a:lnTo>
                    <a:pt x="85153" y="78438"/>
                  </a:lnTo>
                  <a:lnTo>
                    <a:pt x="86868" y="86867"/>
                  </a:lnTo>
                  <a:lnTo>
                    <a:pt x="83456" y="103780"/>
                  </a:lnTo>
                  <a:lnTo>
                    <a:pt x="74152" y="117586"/>
                  </a:lnTo>
                  <a:lnTo>
                    <a:pt x="60346" y="126890"/>
                  </a:lnTo>
                  <a:lnTo>
                    <a:pt x="43433" y="130301"/>
                  </a:lnTo>
                  <a:lnTo>
                    <a:pt x="4364735" y="130301"/>
                  </a:lnTo>
                  <a:lnTo>
                    <a:pt x="4364735" y="65150"/>
                  </a:lnTo>
                  <a:close/>
                </a:path>
                <a:path w="4364990" h="651510">
                  <a:moveTo>
                    <a:pt x="4277867" y="0"/>
                  </a:moveTo>
                  <a:lnTo>
                    <a:pt x="4277867" y="43434"/>
                  </a:lnTo>
                  <a:lnTo>
                    <a:pt x="4321302" y="43434"/>
                  </a:lnTo>
                  <a:lnTo>
                    <a:pt x="4321302" y="21716"/>
                  </a:lnTo>
                  <a:lnTo>
                    <a:pt x="4299584" y="21716"/>
                  </a:lnTo>
                  <a:lnTo>
                    <a:pt x="4291155" y="20002"/>
                  </a:lnTo>
                  <a:lnTo>
                    <a:pt x="4284249" y="15335"/>
                  </a:lnTo>
                  <a:lnTo>
                    <a:pt x="4279582" y="8429"/>
                  </a:lnTo>
                  <a:lnTo>
                    <a:pt x="4277867" y="0"/>
                  </a:lnTo>
                  <a:close/>
                </a:path>
                <a:path w="4364990" h="651510">
                  <a:moveTo>
                    <a:pt x="4321302" y="0"/>
                  </a:moveTo>
                  <a:lnTo>
                    <a:pt x="4319587" y="8429"/>
                  </a:lnTo>
                  <a:lnTo>
                    <a:pt x="4314920" y="15335"/>
                  </a:lnTo>
                  <a:lnTo>
                    <a:pt x="4308014" y="20002"/>
                  </a:lnTo>
                  <a:lnTo>
                    <a:pt x="4299584" y="21716"/>
                  </a:lnTo>
                  <a:lnTo>
                    <a:pt x="4321302" y="21716"/>
                  </a:lnTo>
                  <a:lnTo>
                    <a:pt x="4321302" y="0"/>
                  </a:lnTo>
                  <a:close/>
                </a:path>
              </a:pathLst>
            </a:custGeom>
            <a:solidFill>
              <a:srgbClr val="000066"/>
            </a:solidFill>
          </p:spPr>
          <p:txBody>
            <a:bodyPr wrap="square" lIns="0" tIns="0" rIns="0" bIns="0" rtlCol="0"/>
            <a:lstStyle/>
            <a:p>
              <a:endParaRPr/>
            </a:p>
          </p:txBody>
        </p:sp>
        <p:sp>
          <p:nvSpPr>
            <p:cNvPr id="5" name="object 5"/>
            <p:cNvSpPr/>
            <p:nvPr/>
          </p:nvSpPr>
          <p:spPr>
            <a:xfrm>
              <a:off x="2433828" y="531113"/>
              <a:ext cx="4321810" cy="173990"/>
            </a:xfrm>
            <a:custGeom>
              <a:avLst/>
              <a:gdLst/>
              <a:ahLst/>
              <a:cxnLst/>
              <a:rect l="l" t="t" r="r" b="b"/>
              <a:pathLst>
                <a:path w="4321809" h="173990">
                  <a:moveTo>
                    <a:pt x="21717" y="108585"/>
                  </a:moveTo>
                  <a:lnTo>
                    <a:pt x="13287" y="110299"/>
                  </a:lnTo>
                  <a:lnTo>
                    <a:pt x="6381" y="114966"/>
                  </a:lnTo>
                  <a:lnTo>
                    <a:pt x="1714" y="121872"/>
                  </a:lnTo>
                  <a:lnTo>
                    <a:pt x="0" y="130301"/>
                  </a:lnTo>
                  <a:lnTo>
                    <a:pt x="0" y="173736"/>
                  </a:lnTo>
                  <a:lnTo>
                    <a:pt x="16912" y="170324"/>
                  </a:lnTo>
                  <a:lnTo>
                    <a:pt x="30718" y="161020"/>
                  </a:lnTo>
                  <a:lnTo>
                    <a:pt x="40022" y="147214"/>
                  </a:lnTo>
                  <a:lnTo>
                    <a:pt x="43434" y="130301"/>
                  </a:lnTo>
                  <a:lnTo>
                    <a:pt x="41719" y="121872"/>
                  </a:lnTo>
                  <a:lnTo>
                    <a:pt x="37052" y="114966"/>
                  </a:lnTo>
                  <a:lnTo>
                    <a:pt x="30146" y="110299"/>
                  </a:lnTo>
                  <a:lnTo>
                    <a:pt x="21717" y="108585"/>
                  </a:lnTo>
                  <a:close/>
                </a:path>
                <a:path w="4321809" h="173990">
                  <a:moveTo>
                    <a:pt x="4321302" y="43434"/>
                  </a:moveTo>
                  <a:lnTo>
                    <a:pt x="4277868" y="43434"/>
                  </a:lnTo>
                  <a:lnTo>
                    <a:pt x="4277868" y="86868"/>
                  </a:lnTo>
                  <a:lnTo>
                    <a:pt x="4294780" y="83456"/>
                  </a:lnTo>
                  <a:lnTo>
                    <a:pt x="4308586" y="74152"/>
                  </a:lnTo>
                  <a:lnTo>
                    <a:pt x="4317890" y="60346"/>
                  </a:lnTo>
                  <a:lnTo>
                    <a:pt x="4321302" y="43434"/>
                  </a:lnTo>
                  <a:close/>
                </a:path>
                <a:path w="4321809" h="173990">
                  <a:moveTo>
                    <a:pt x="4277868" y="0"/>
                  </a:moveTo>
                  <a:lnTo>
                    <a:pt x="4260955" y="3411"/>
                  </a:lnTo>
                  <a:lnTo>
                    <a:pt x="4247149" y="12715"/>
                  </a:lnTo>
                  <a:lnTo>
                    <a:pt x="4237845" y="26521"/>
                  </a:lnTo>
                  <a:lnTo>
                    <a:pt x="4234433" y="43434"/>
                  </a:lnTo>
                  <a:lnTo>
                    <a:pt x="4236148" y="51863"/>
                  </a:lnTo>
                  <a:lnTo>
                    <a:pt x="4240815" y="58769"/>
                  </a:lnTo>
                  <a:lnTo>
                    <a:pt x="4247721" y="63436"/>
                  </a:lnTo>
                  <a:lnTo>
                    <a:pt x="4256151" y="65150"/>
                  </a:lnTo>
                  <a:lnTo>
                    <a:pt x="4264580" y="63436"/>
                  </a:lnTo>
                  <a:lnTo>
                    <a:pt x="4271486" y="58769"/>
                  </a:lnTo>
                  <a:lnTo>
                    <a:pt x="4276153" y="51863"/>
                  </a:lnTo>
                  <a:lnTo>
                    <a:pt x="4277868" y="43434"/>
                  </a:lnTo>
                  <a:lnTo>
                    <a:pt x="4321302" y="43434"/>
                  </a:lnTo>
                  <a:lnTo>
                    <a:pt x="4317890" y="26521"/>
                  </a:lnTo>
                  <a:lnTo>
                    <a:pt x="4308586" y="12715"/>
                  </a:lnTo>
                  <a:lnTo>
                    <a:pt x="4294780" y="3411"/>
                  </a:lnTo>
                  <a:lnTo>
                    <a:pt x="4277868" y="0"/>
                  </a:lnTo>
                  <a:close/>
                </a:path>
              </a:pathLst>
            </a:custGeom>
            <a:solidFill>
              <a:srgbClr val="000052"/>
            </a:solidFill>
          </p:spPr>
          <p:txBody>
            <a:bodyPr wrap="square" lIns="0" tIns="0" rIns="0" bIns="0" rtlCol="0"/>
            <a:lstStyle/>
            <a:p>
              <a:endParaRPr/>
            </a:p>
          </p:txBody>
        </p:sp>
        <p:sp>
          <p:nvSpPr>
            <p:cNvPr id="6" name="object 6"/>
            <p:cNvSpPr/>
            <p:nvPr/>
          </p:nvSpPr>
          <p:spPr>
            <a:xfrm>
              <a:off x="2390394" y="531113"/>
              <a:ext cx="4364990" cy="695325"/>
            </a:xfrm>
            <a:custGeom>
              <a:avLst/>
              <a:gdLst/>
              <a:ahLst/>
              <a:cxnLst/>
              <a:rect l="l" t="t" r="r" b="b"/>
              <a:pathLst>
                <a:path w="4364990" h="695325">
                  <a:moveTo>
                    <a:pt x="0" y="130301"/>
                  </a:moveTo>
                  <a:lnTo>
                    <a:pt x="3411" y="113389"/>
                  </a:lnTo>
                  <a:lnTo>
                    <a:pt x="12715" y="99583"/>
                  </a:lnTo>
                  <a:lnTo>
                    <a:pt x="26521" y="90279"/>
                  </a:lnTo>
                  <a:lnTo>
                    <a:pt x="43433" y="86868"/>
                  </a:lnTo>
                  <a:lnTo>
                    <a:pt x="4277867" y="86868"/>
                  </a:lnTo>
                  <a:lnTo>
                    <a:pt x="4277867" y="43434"/>
                  </a:lnTo>
                  <a:lnTo>
                    <a:pt x="4281279" y="26521"/>
                  </a:lnTo>
                  <a:lnTo>
                    <a:pt x="4290583" y="12715"/>
                  </a:lnTo>
                  <a:lnTo>
                    <a:pt x="4304389" y="3411"/>
                  </a:lnTo>
                  <a:lnTo>
                    <a:pt x="4321302" y="0"/>
                  </a:lnTo>
                  <a:lnTo>
                    <a:pt x="4338214" y="3411"/>
                  </a:lnTo>
                  <a:lnTo>
                    <a:pt x="4352020" y="12715"/>
                  </a:lnTo>
                  <a:lnTo>
                    <a:pt x="4361324" y="26521"/>
                  </a:lnTo>
                  <a:lnTo>
                    <a:pt x="4364735" y="43434"/>
                  </a:lnTo>
                  <a:lnTo>
                    <a:pt x="4364735" y="564641"/>
                  </a:lnTo>
                  <a:lnTo>
                    <a:pt x="4361324" y="581554"/>
                  </a:lnTo>
                  <a:lnTo>
                    <a:pt x="4352020" y="595360"/>
                  </a:lnTo>
                  <a:lnTo>
                    <a:pt x="4338214" y="604664"/>
                  </a:lnTo>
                  <a:lnTo>
                    <a:pt x="4321302" y="608076"/>
                  </a:lnTo>
                  <a:lnTo>
                    <a:pt x="86868" y="608076"/>
                  </a:lnTo>
                  <a:lnTo>
                    <a:pt x="86868" y="651510"/>
                  </a:lnTo>
                  <a:lnTo>
                    <a:pt x="83456" y="668422"/>
                  </a:lnTo>
                  <a:lnTo>
                    <a:pt x="74152" y="682228"/>
                  </a:lnTo>
                  <a:lnTo>
                    <a:pt x="60346" y="691532"/>
                  </a:lnTo>
                  <a:lnTo>
                    <a:pt x="43433" y="694944"/>
                  </a:lnTo>
                  <a:lnTo>
                    <a:pt x="26521" y="691532"/>
                  </a:lnTo>
                  <a:lnTo>
                    <a:pt x="12715" y="682228"/>
                  </a:lnTo>
                  <a:lnTo>
                    <a:pt x="3411" y="668422"/>
                  </a:lnTo>
                  <a:lnTo>
                    <a:pt x="0" y="651510"/>
                  </a:lnTo>
                  <a:lnTo>
                    <a:pt x="0" y="130301"/>
                  </a:lnTo>
                  <a:close/>
                </a:path>
              </a:pathLst>
            </a:custGeom>
            <a:ln w="25907">
              <a:solidFill>
                <a:srgbClr val="385D89"/>
              </a:solidFill>
            </a:ln>
          </p:spPr>
          <p:txBody>
            <a:bodyPr wrap="square" lIns="0" tIns="0" rIns="0" bIns="0" rtlCol="0"/>
            <a:lstStyle/>
            <a:p>
              <a:endParaRPr dirty="0"/>
            </a:p>
          </p:txBody>
        </p:sp>
        <p:pic>
          <p:nvPicPr>
            <p:cNvPr id="7" name="object 7"/>
            <p:cNvPicPr/>
            <p:nvPr/>
          </p:nvPicPr>
          <p:blipFill>
            <a:blip r:embed="rId3" cstate="print"/>
            <a:stretch>
              <a:fillRect/>
            </a:stretch>
          </p:blipFill>
          <p:spPr>
            <a:xfrm>
              <a:off x="6655308" y="561593"/>
              <a:ext cx="112775" cy="69341"/>
            </a:xfrm>
            <a:prstGeom prst="rect">
              <a:avLst/>
            </a:prstGeom>
          </p:spPr>
        </p:pic>
        <p:pic>
          <p:nvPicPr>
            <p:cNvPr id="8" name="object 8"/>
            <p:cNvPicPr/>
            <p:nvPr/>
          </p:nvPicPr>
          <p:blipFill>
            <a:blip r:embed="rId4" cstate="print"/>
            <a:stretch>
              <a:fillRect/>
            </a:stretch>
          </p:blipFill>
          <p:spPr>
            <a:xfrm>
              <a:off x="2377440" y="626744"/>
              <a:ext cx="112776" cy="91058"/>
            </a:xfrm>
            <a:prstGeom prst="rect">
              <a:avLst/>
            </a:prstGeom>
          </p:spPr>
        </p:pic>
        <p:sp>
          <p:nvSpPr>
            <p:cNvPr id="9" name="object 9"/>
            <p:cNvSpPr/>
            <p:nvPr/>
          </p:nvSpPr>
          <p:spPr>
            <a:xfrm>
              <a:off x="2477262" y="661415"/>
              <a:ext cx="0" cy="478155"/>
            </a:xfrm>
            <a:custGeom>
              <a:avLst/>
              <a:gdLst/>
              <a:ahLst/>
              <a:cxnLst/>
              <a:rect l="l" t="t" r="r" b="b"/>
              <a:pathLst>
                <a:path h="478155">
                  <a:moveTo>
                    <a:pt x="0" y="0"/>
                  </a:moveTo>
                  <a:lnTo>
                    <a:pt x="0" y="477774"/>
                  </a:lnTo>
                </a:path>
              </a:pathLst>
            </a:custGeom>
            <a:ln w="25908">
              <a:solidFill>
                <a:srgbClr val="385D89"/>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3296412" y="597407"/>
              <a:ext cx="2615945" cy="677418"/>
            </a:xfrm>
            <a:prstGeom prst="rect">
              <a:avLst/>
            </a:prstGeom>
          </p:spPr>
        </p:pic>
      </p:grpSp>
      <p:sp>
        <p:nvSpPr>
          <p:cNvPr id="11" name="object 11"/>
          <p:cNvSpPr txBox="1"/>
          <p:nvPr/>
        </p:nvSpPr>
        <p:spPr>
          <a:xfrm>
            <a:off x="3474211" y="677036"/>
            <a:ext cx="2239010" cy="391160"/>
          </a:xfrm>
          <a:prstGeom prst="rect">
            <a:avLst/>
          </a:prstGeom>
        </p:spPr>
        <p:txBody>
          <a:bodyPr vert="horz" wrap="square" lIns="0" tIns="12700" rIns="0" bIns="0" rtlCol="0">
            <a:spAutoFit/>
          </a:bodyPr>
          <a:lstStyle/>
          <a:p>
            <a:pPr marL="12700">
              <a:lnSpc>
                <a:spcPct val="100000"/>
              </a:lnSpc>
              <a:spcBef>
                <a:spcPts val="100"/>
              </a:spcBef>
            </a:pPr>
            <a:r>
              <a:rPr sz="2400" b="1" spc="-155" dirty="0">
                <a:solidFill>
                  <a:srgbClr val="FFEEBC"/>
                </a:solidFill>
                <a:latin typeface="Tahoma"/>
                <a:cs typeface="Tahoma"/>
              </a:rPr>
              <a:t>JUSTIFICACIÓN</a:t>
            </a:r>
            <a:endParaRPr sz="2400">
              <a:latin typeface="Tahoma"/>
              <a:cs typeface="Tahoma"/>
            </a:endParaRPr>
          </a:p>
        </p:txBody>
      </p:sp>
      <p:pic>
        <p:nvPicPr>
          <p:cNvPr id="12" name="object 12"/>
          <p:cNvPicPr/>
          <p:nvPr/>
        </p:nvPicPr>
        <p:blipFill>
          <a:blip r:embed="rId6" cstate="print"/>
          <a:stretch>
            <a:fillRect/>
          </a:stretch>
        </p:blipFill>
        <p:spPr>
          <a:xfrm>
            <a:off x="6495288" y="6095"/>
            <a:ext cx="2577845" cy="787145"/>
          </a:xfrm>
          <a:prstGeom prst="rect">
            <a:avLst/>
          </a:prstGeom>
        </p:spPr>
      </p:pic>
      <p:sp>
        <p:nvSpPr>
          <p:cNvPr id="13" name="object 13"/>
          <p:cNvSpPr txBox="1">
            <a:spLocks noGrp="1"/>
          </p:cNvSpPr>
          <p:nvPr>
            <p:ph type="title"/>
          </p:nvPr>
        </p:nvSpPr>
        <p:spPr>
          <a:prstGeom prst="rect">
            <a:avLst/>
          </a:prstGeom>
        </p:spPr>
        <p:txBody>
          <a:bodyPr vert="horz" wrap="square" lIns="0" tIns="12065" rIns="0" bIns="0" rtlCol="0">
            <a:spAutoFit/>
          </a:bodyPr>
          <a:lstStyle/>
          <a:p>
            <a:pPr marL="596265">
              <a:lnSpc>
                <a:spcPct val="100000"/>
              </a:lnSpc>
              <a:spcBef>
                <a:spcPts val="95"/>
              </a:spcBef>
            </a:pPr>
            <a:r>
              <a:rPr dirty="0"/>
              <a:t>CAPÍTULO</a:t>
            </a:r>
            <a:r>
              <a:rPr spc="-140" dirty="0"/>
              <a:t> </a:t>
            </a:r>
            <a:r>
              <a:rPr spc="-50" dirty="0"/>
              <a:t>I</a:t>
            </a:r>
          </a:p>
        </p:txBody>
      </p:sp>
      <p:sp>
        <p:nvSpPr>
          <p:cNvPr id="14" name="object 14"/>
          <p:cNvSpPr txBox="1"/>
          <p:nvPr/>
        </p:nvSpPr>
        <p:spPr>
          <a:xfrm>
            <a:off x="1943100" y="1472183"/>
            <a:ext cx="5257800" cy="338455"/>
          </a:xfrm>
          <a:prstGeom prst="rect">
            <a:avLst/>
          </a:prstGeom>
          <a:solidFill>
            <a:srgbClr val="D9EBFF"/>
          </a:solidFill>
          <a:ln w="12192">
            <a:solidFill>
              <a:srgbClr val="0000CC"/>
            </a:solidFill>
          </a:ln>
        </p:spPr>
        <p:txBody>
          <a:bodyPr vert="horz" wrap="square" lIns="0" tIns="41275" rIns="0" bIns="0" rtlCol="0">
            <a:spAutoFit/>
          </a:bodyPr>
          <a:lstStyle/>
          <a:p>
            <a:pPr marL="377825" indent="-286385">
              <a:lnSpc>
                <a:spcPct val="100000"/>
              </a:lnSpc>
              <a:spcBef>
                <a:spcPts val="325"/>
              </a:spcBef>
              <a:buChar char="•"/>
              <a:tabLst>
                <a:tab pos="377825" algn="l"/>
              </a:tabLst>
            </a:pPr>
            <a:r>
              <a:rPr sz="1600" dirty="0">
                <a:solidFill>
                  <a:srgbClr val="333333"/>
                </a:solidFill>
                <a:latin typeface="Verdana"/>
                <a:cs typeface="Verdana"/>
              </a:rPr>
              <a:t>Relación</a:t>
            </a:r>
            <a:r>
              <a:rPr sz="1600" spc="-100" dirty="0">
                <a:solidFill>
                  <a:srgbClr val="333333"/>
                </a:solidFill>
                <a:latin typeface="Verdana"/>
                <a:cs typeface="Verdana"/>
              </a:rPr>
              <a:t> </a:t>
            </a:r>
            <a:r>
              <a:rPr sz="1600" spc="85" dirty="0">
                <a:solidFill>
                  <a:srgbClr val="333333"/>
                </a:solidFill>
                <a:latin typeface="Verdana"/>
                <a:cs typeface="Verdana"/>
              </a:rPr>
              <a:t>de</a:t>
            </a:r>
            <a:r>
              <a:rPr sz="1600" spc="-95" dirty="0">
                <a:solidFill>
                  <a:srgbClr val="333333"/>
                </a:solidFill>
                <a:latin typeface="Verdana"/>
                <a:cs typeface="Verdana"/>
              </a:rPr>
              <a:t> </a:t>
            </a:r>
            <a:r>
              <a:rPr sz="1600" dirty="0">
                <a:solidFill>
                  <a:srgbClr val="333333"/>
                </a:solidFill>
                <a:latin typeface="Verdana"/>
                <a:cs typeface="Verdana"/>
              </a:rPr>
              <a:t>la</a:t>
            </a:r>
            <a:r>
              <a:rPr sz="1600" spc="-130" dirty="0">
                <a:solidFill>
                  <a:srgbClr val="333333"/>
                </a:solidFill>
                <a:latin typeface="Verdana"/>
                <a:cs typeface="Verdana"/>
              </a:rPr>
              <a:t> </a:t>
            </a:r>
            <a:r>
              <a:rPr sz="1600" spc="-30" dirty="0">
                <a:solidFill>
                  <a:srgbClr val="333333"/>
                </a:solidFill>
                <a:latin typeface="Verdana"/>
                <a:cs typeface="Verdana"/>
              </a:rPr>
              <a:t>investigadora</a:t>
            </a:r>
            <a:r>
              <a:rPr sz="1600" spc="-80" dirty="0">
                <a:solidFill>
                  <a:srgbClr val="333333"/>
                </a:solidFill>
                <a:latin typeface="Verdana"/>
                <a:cs typeface="Verdana"/>
              </a:rPr>
              <a:t> </a:t>
            </a:r>
            <a:r>
              <a:rPr sz="1600" spc="60" dirty="0">
                <a:solidFill>
                  <a:srgbClr val="333333"/>
                </a:solidFill>
                <a:latin typeface="Verdana"/>
                <a:cs typeface="Verdana"/>
              </a:rPr>
              <a:t>con</a:t>
            </a:r>
            <a:r>
              <a:rPr sz="1600" spc="-110" dirty="0">
                <a:solidFill>
                  <a:srgbClr val="333333"/>
                </a:solidFill>
                <a:latin typeface="Verdana"/>
                <a:cs typeface="Verdana"/>
              </a:rPr>
              <a:t> </a:t>
            </a:r>
            <a:r>
              <a:rPr sz="1600" spc="-30" dirty="0">
                <a:solidFill>
                  <a:srgbClr val="333333"/>
                </a:solidFill>
                <a:latin typeface="Verdana"/>
                <a:cs typeface="Verdana"/>
              </a:rPr>
              <a:t>el</a:t>
            </a:r>
            <a:r>
              <a:rPr sz="1600" spc="-95" dirty="0">
                <a:solidFill>
                  <a:srgbClr val="333333"/>
                </a:solidFill>
                <a:latin typeface="Verdana"/>
                <a:cs typeface="Verdana"/>
              </a:rPr>
              <a:t> </a:t>
            </a:r>
            <a:r>
              <a:rPr sz="1600" spc="-10" dirty="0">
                <a:solidFill>
                  <a:srgbClr val="333333"/>
                </a:solidFill>
                <a:latin typeface="Verdana"/>
                <a:cs typeface="Verdana"/>
              </a:rPr>
              <a:t>problema</a:t>
            </a:r>
            <a:endParaRPr sz="1600" dirty="0">
              <a:latin typeface="Verdana"/>
              <a:cs typeface="Verdana"/>
            </a:endParaRPr>
          </a:p>
        </p:txBody>
      </p:sp>
      <p:sp>
        <p:nvSpPr>
          <p:cNvPr id="15" name="object 15"/>
          <p:cNvSpPr txBox="1"/>
          <p:nvPr/>
        </p:nvSpPr>
        <p:spPr>
          <a:xfrm>
            <a:off x="1943100" y="1973579"/>
            <a:ext cx="5257800" cy="338455"/>
          </a:xfrm>
          <a:prstGeom prst="rect">
            <a:avLst/>
          </a:prstGeom>
          <a:solidFill>
            <a:srgbClr val="D9EBFF"/>
          </a:solidFill>
          <a:ln w="12192">
            <a:solidFill>
              <a:srgbClr val="0000CC"/>
            </a:solidFill>
          </a:ln>
        </p:spPr>
        <p:txBody>
          <a:bodyPr vert="horz" wrap="square" lIns="0" tIns="40640" rIns="0" bIns="0" rtlCol="0">
            <a:spAutoFit/>
          </a:bodyPr>
          <a:lstStyle/>
          <a:p>
            <a:pPr marL="377825" indent="-286385">
              <a:lnSpc>
                <a:spcPct val="100000"/>
              </a:lnSpc>
              <a:spcBef>
                <a:spcPts val="320"/>
              </a:spcBef>
              <a:buChar char="•"/>
              <a:tabLst>
                <a:tab pos="377825" algn="l"/>
              </a:tabLst>
            </a:pPr>
            <a:r>
              <a:rPr sz="1600" spc="-35" dirty="0">
                <a:solidFill>
                  <a:srgbClr val="333333"/>
                </a:solidFill>
                <a:latin typeface="Verdana"/>
                <a:cs typeface="Verdana"/>
              </a:rPr>
              <a:t>Importancia</a:t>
            </a:r>
            <a:r>
              <a:rPr sz="1600" spc="-80" dirty="0">
                <a:solidFill>
                  <a:srgbClr val="333333"/>
                </a:solidFill>
                <a:latin typeface="Verdana"/>
                <a:cs typeface="Verdana"/>
              </a:rPr>
              <a:t> </a:t>
            </a:r>
            <a:r>
              <a:rPr sz="1600" dirty="0">
                <a:solidFill>
                  <a:srgbClr val="333333"/>
                </a:solidFill>
                <a:latin typeface="Verdana"/>
                <a:cs typeface="Verdana"/>
              </a:rPr>
              <a:t>del</a:t>
            </a:r>
            <a:r>
              <a:rPr sz="1600" spc="-60" dirty="0">
                <a:solidFill>
                  <a:srgbClr val="333333"/>
                </a:solidFill>
                <a:latin typeface="Verdana"/>
                <a:cs typeface="Verdana"/>
              </a:rPr>
              <a:t> </a:t>
            </a:r>
            <a:r>
              <a:rPr sz="1600" dirty="0">
                <a:solidFill>
                  <a:srgbClr val="333333"/>
                </a:solidFill>
                <a:latin typeface="Verdana"/>
                <a:cs typeface="Verdana"/>
              </a:rPr>
              <a:t>problema</a:t>
            </a:r>
            <a:r>
              <a:rPr sz="1600" spc="-80" dirty="0">
                <a:solidFill>
                  <a:srgbClr val="333333"/>
                </a:solidFill>
                <a:latin typeface="Verdana"/>
                <a:cs typeface="Verdana"/>
              </a:rPr>
              <a:t> </a:t>
            </a:r>
            <a:r>
              <a:rPr sz="1600" spc="-204" dirty="0">
                <a:solidFill>
                  <a:srgbClr val="333333"/>
                </a:solidFill>
                <a:latin typeface="Verdana"/>
                <a:cs typeface="Verdana"/>
              </a:rPr>
              <a:t>-</a:t>
            </a:r>
            <a:r>
              <a:rPr sz="1600" spc="-85" dirty="0">
                <a:solidFill>
                  <a:srgbClr val="333333"/>
                </a:solidFill>
                <a:latin typeface="Verdana"/>
                <a:cs typeface="Verdana"/>
              </a:rPr>
              <a:t> </a:t>
            </a:r>
            <a:r>
              <a:rPr sz="1600" spc="-10" dirty="0">
                <a:solidFill>
                  <a:srgbClr val="333333"/>
                </a:solidFill>
                <a:latin typeface="Verdana"/>
                <a:cs typeface="Verdana"/>
              </a:rPr>
              <a:t>variables</a:t>
            </a:r>
            <a:endParaRPr sz="1600">
              <a:latin typeface="Verdana"/>
              <a:cs typeface="Verdana"/>
            </a:endParaRPr>
          </a:p>
        </p:txBody>
      </p:sp>
      <p:sp>
        <p:nvSpPr>
          <p:cNvPr id="16" name="object 16"/>
          <p:cNvSpPr txBox="1"/>
          <p:nvPr/>
        </p:nvSpPr>
        <p:spPr>
          <a:xfrm>
            <a:off x="1943100" y="2465832"/>
            <a:ext cx="5257800" cy="338455"/>
          </a:xfrm>
          <a:prstGeom prst="rect">
            <a:avLst/>
          </a:prstGeom>
          <a:solidFill>
            <a:srgbClr val="D9EBFF"/>
          </a:solidFill>
          <a:ln w="12192">
            <a:solidFill>
              <a:srgbClr val="0000CC"/>
            </a:solidFill>
          </a:ln>
        </p:spPr>
        <p:txBody>
          <a:bodyPr vert="horz" wrap="square" lIns="0" tIns="40640" rIns="0" bIns="0" rtlCol="0">
            <a:spAutoFit/>
          </a:bodyPr>
          <a:lstStyle/>
          <a:p>
            <a:pPr marL="377825" indent="-286385">
              <a:lnSpc>
                <a:spcPct val="100000"/>
              </a:lnSpc>
              <a:spcBef>
                <a:spcPts val="320"/>
              </a:spcBef>
              <a:buChar char="•"/>
              <a:tabLst>
                <a:tab pos="377825" algn="l"/>
              </a:tabLst>
            </a:pPr>
            <a:r>
              <a:rPr sz="1600" spc="-10" dirty="0">
                <a:solidFill>
                  <a:srgbClr val="333333"/>
                </a:solidFill>
                <a:latin typeface="Verdana"/>
                <a:cs typeface="Verdana"/>
              </a:rPr>
              <a:t>Actualidad</a:t>
            </a:r>
            <a:endParaRPr sz="1600" dirty="0">
              <a:latin typeface="Verdana"/>
              <a:cs typeface="Verdana"/>
            </a:endParaRPr>
          </a:p>
        </p:txBody>
      </p:sp>
      <p:sp>
        <p:nvSpPr>
          <p:cNvPr id="17" name="object 17"/>
          <p:cNvSpPr txBox="1"/>
          <p:nvPr/>
        </p:nvSpPr>
        <p:spPr>
          <a:xfrm>
            <a:off x="1943100" y="3051048"/>
            <a:ext cx="5257800" cy="338455"/>
          </a:xfrm>
          <a:prstGeom prst="rect">
            <a:avLst/>
          </a:prstGeom>
          <a:solidFill>
            <a:srgbClr val="D9EBFF"/>
          </a:solidFill>
          <a:ln w="12192">
            <a:solidFill>
              <a:srgbClr val="0000CC"/>
            </a:solidFill>
          </a:ln>
        </p:spPr>
        <p:txBody>
          <a:bodyPr vert="horz" wrap="square" lIns="0" tIns="40640" rIns="0" bIns="0" rtlCol="0">
            <a:spAutoFit/>
          </a:bodyPr>
          <a:lstStyle/>
          <a:p>
            <a:pPr marL="377825" indent="-286385">
              <a:lnSpc>
                <a:spcPct val="100000"/>
              </a:lnSpc>
              <a:spcBef>
                <a:spcPts val="320"/>
              </a:spcBef>
              <a:buChar char="•"/>
              <a:tabLst>
                <a:tab pos="377825" algn="l"/>
              </a:tabLst>
            </a:pPr>
            <a:r>
              <a:rPr sz="1600" spc="-10" dirty="0">
                <a:solidFill>
                  <a:srgbClr val="333333"/>
                </a:solidFill>
                <a:latin typeface="Verdana"/>
                <a:cs typeface="Verdana"/>
              </a:rPr>
              <a:t>Originalidad</a:t>
            </a:r>
            <a:endParaRPr sz="1600">
              <a:latin typeface="Verdana"/>
              <a:cs typeface="Verdana"/>
            </a:endParaRPr>
          </a:p>
        </p:txBody>
      </p:sp>
      <p:sp>
        <p:nvSpPr>
          <p:cNvPr id="18" name="object 18"/>
          <p:cNvSpPr txBox="1"/>
          <p:nvPr/>
        </p:nvSpPr>
        <p:spPr>
          <a:xfrm>
            <a:off x="1943100" y="3613403"/>
            <a:ext cx="5257800" cy="338455"/>
          </a:xfrm>
          <a:prstGeom prst="rect">
            <a:avLst/>
          </a:prstGeom>
          <a:solidFill>
            <a:srgbClr val="D9EBFF"/>
          </a:solidFill>
          <a:ln w="12192">
            <a:solidFill>
              <a:srgbClr val="0000CC"/>
            </a:solidFill>
          </a:ln>
        </p:spPr>
        <p:txBody>
          <a:bodyPr vert="horz" wrap="square" lIns="0" tIns="41275" rIns="0" bIns="0" rtlCol="0">
            <a:spAutoFit/>
          </a:bodyPr>
          <a:lstStyle/>
          <a:p>
            <a:pPr marL="377825" indent="-286385">
              <a:lnSpc>
                <a:spcPct val="100000"/>
              </a:lnSpc>
              <a:spcBef>
                <a:spcPts val="325"/>
              </a:spcBef>
              <a:buChar char="•"/>
              <a:tabLst>
                <a:tab pos="377825" algn="l"/>
              </a:tabLst>
            </a:pPr>
            <a:r>
              <a:rPr sz="1600" spc="-30" dirty="0">
                <a:solidFill>
                  <a:srgbClr val="333333"/>
                </a:solidFill>
                <a:latin typeface="Verdana"/>
                <a:cs typeface="Verdana"/>
              </a:rPr>
              <a:t>Valor</a:t>
            </a:r>
            <a:r>
              <a:rPr sz="1600" spc="-114" dirty="0">
                <a:solidFill>
                  <a:srgbClr val="333333"/>
                </a:solidFill>
                <a:latin typeface="Verdana"/>
                <a:cs typeface="Verdana"/>
              </a:rPr>
              <a:t> </a:t>
            </a:r>
            <a:r>
              <a:rPr sz="1600" dirty="0">
                <a:solidFill>
                  <a:srgbClr val="333333"/>
                </a:solidFill>
                <a:latin typeface="Verdana"/>
                <a:cs typeface="Verdana"/>
              </a:rPr>
              <a:t>teórico</a:t>
            </a:r>
            <a:r>
              <a:rPr sz="1600" spc="-105" dirty="0">
                <a:solidFill>
                  <a:srgbClr val="333333"/>
                </a:solidFill>
                <a:latin typeface="Verdana"/>
                <a:cs typeface="Verdana"/>
              </a:rPr>
              <a:t> </a:t>
            </a:r>
            <a:r>
              <a:rPr sz="1600" spc="-30" dirty="0">
                <a:solidFill>
                  <a:srgbClr val="333333"/>
                </a:solidFill>
                <a:latin typeface="Verdana"/>
                <a:cs typeface="Verdana"/>
              </a:rPr>
              <a:t>/</a:t>
            </a:r>
            <a:r>
              <a:rPr sz="1600" spc="-125" dirty="0">
                <a:solidFill>
                  <a:srgbClr val="333333"/>
                </a:solidFill>
                <a:latin typeface="Verdana"/>
                <a:cs typeface="Verdana"/>
              </a:rPr>
              <a:t> </a:t>
            </a:r>
            <a:r>
              <a:rPr sz="1600" spc="-10" dirty="0">
                <a:solidFill>
                  <a:srgbClr val="333333"/>
                </a:solidFill>
                <a:latin typeface="Verdana"/>
                <a:cs typeface="Verdana"/>
              </a:rPr>
              <a:t>metodológico</a:t>
            </a:r>
            <a:endParaRPr sz="1600" dirty="0">
              <a:latin typeface="Verdana"/>
              <a:cs typeface="Verdana"/>
            </a:endParaRPr>
          </a:p>
        </p:txBody>
      </p:sp>
      <p:sp>
        <p:nvSpPr>
          <p:cNvPr id="19" name="object 19"/>
          <p:cNvSpPr txBox="1"/>
          <p:nvPr/>
        </p:nvSpPr>
        <p:spPr>
          <a:xfrm>
            <a:off x="1943100" y="4184903"/>
            <a:ext cx="5257800" cy="338455"/>
          </a:xfrm>
          <a:prstGeom prst="rect">
            <a:avLst/>
          </a:prstGeom>
          <a:solidFill>
            <a:srgbClr val="D9EBFF"/>
          </a:solidFill>
          <a:ln w="12192">
            <a:solidFill>
              <a:srgbClr val="0000CC"/>
            </a:solidFill>
          </a:ln>
        </p:spPr>
        <p:txBody>
          <a:bodyPr vert="horz" wrap="square" lIns="0" tIns="41910" rIns="0" bIns="0" rtlCol="0">
            <a:spAutoFit/>
          </a:bodyPr>
          <a:lstStyle/>
          <a:p>
            <a:pPr marL="377825" indent="-286385">
              <a:lnSpc>
                <a:spcPct val="100000"/>
              </a:lnSpc>
              <a:spcBef>
                <a:spcPts val="330"/>
              </a:spcBef>
              <a:buChar char="•"/>
              <a:tabLst>
                <a:tab pos="377825" algn="l"/>
              </a:tabLst>
            </a:pPr>
            <a:r>
              <a:rPr sz="1600" spc="-10" dirty="0">
                <a:solidFill>
                  <a:srgbClr val="333333"/>
                </a:solidFill>
                <a:latin typeface="Verdana"/>
                <a:cs typeface="Verdana"/>
              </a:rPr>
              <a:t>Impacto</a:t>
            </a:r>
            <a:r>
              <a:rPr sz="1600" spc="-120" dirty="0">
                <a:solidFill>
                  <a:srgbClr val="333333"/>
                </a:solidFill>
                <a:latin typeface="Verdana"/>
                <a:cs typeface="Verdana"/>
              </a:rPr>
              <a:t> </a:t>
            </a:r>
            <a:r>
              <a:rPr sz="1600" spc="-30" dirty="0">
                <a:solidFill>
                  <a:srgbClr val="333333"/>
                </a:solidFill>
                <a:latin typeface="Verdana"/>
                <a:cs typeface="Verdana"/>
              </a:rPr>
              <a:t>/</a:t>
            </a:r>
            <a:r>
              <a:rPr sz="1600" spc="-125" dirty="0">
                <a:solidFill>
                  <a:srgbClr val="333333"/>
                </a:solidFill>
                <a:latin typeface="Verdana"/>
                <a:cs typeface="Verdana"/>
              </a:rPr>
              <a:t> </a:t>
            </a:r>
            <a:r>
              <a:rPr sz="1600" spc="-10" dirty="0">
                <a:solidFill>
                  <a:srgbClr val="333333"/>
                </a:solidFill>
                <a:latin typeface="Verdana"/>
                <a:cs typeface="Verdana"/>
              </a:rPr>
              <a:t>Trascendencia</a:t>
            </a:r>
            <a:r>
              <a:rPr sz="1600" spc="-50" dirty="0">
                <a:solidFill>
                  <a:srgbClr val="333333"/>
                </a:solidFill>
                <a:latin typeface="Verdana"/>
                <a:cs typeface="Verdana"/>
              </a:rPr>
              <a:t> </a:t>
            </a:r>
            <a:r>
              <a:rPr sz="1600" spc="-20" dirty="0">
                <a:solidFill>
                  <a:srgbClr val="333333"/>
                </a:solidFill>
                <a:latin typeface="Verdana"/>
                <a:cs typeface="Verdana"/>
              </a:rPr>
              <a:t>social</a:t>
            </a:r>
            <a:r>
              <a:rPr sz="1600" spc="-85" dirty="0">
                <a:solidFill>
                  <a:srgbClr val="333333"/>
                </a:solidFill>
                <a:latin typeface="Verdana"/>
                <a:cs typeface="Verdana"/>
              </a:rPr>
              <a:t> </a:t>
            </a:r>
            <a:r>
              <a:rPr sz="1600" spc="-204" dirty="0">
                <a:solidFill>
                  <a:srgbClr val="333333"/>
                </a:solidFill>
                <a:latin typeface="Verdana"/>
                <a:cs typeface="Verdana"/>
              </a:rPr>
              <a:t>-</a:t>
            </a:r>
            <a:r>
              <a:rPr sz="1600" spc="-114" dirty="0">
                <a:solidFill>
                  <a:srgbClr val="333333"/>
                </a:solidFill>
                <a:latin typeface="Verdana"/>
                <a:cs typeface="Verdana"/>
              </a:rPr>
              <a:t> </a:t>
            </a:r>
            <a:r>
              <a:rPr sz="1600" spc="-10" dirty="0">
                <a:solidFill>
                  <a:srgbClr val="333333"/>
                </a:solidFill>
                <a:latin typeface="Verdana"/>
                <a:cs typeface="Verdana"/>
              </a:rPr>
              <a:t>educativa</a:t>
            </a:r>
            <a:endParaRPr sz="1600">
              <a:latin typeface="Verdana"/>
              <a:cs typeface="Verdana"/>
            </a:endParaRPr>
          </a:p>
        </p:txBody>
      </p:sp>
      <p:sp>
        <p:nvSpPr>
          <p:cNvPr id="20" name="object 20"/>
          <p:cNvSpPr txBox="1"/>
          <p:nvPr/>
        </p:nvSpPr>
        <p:spPr>
          <a:xfrm>
            <a:off x="1943100" y="4765547"/>
            <a:ext cx="5257800" cy="338455"/>
          </a:xfrm>
          <a:prstGeom prst="rect">
            <a:avLst/>
          </a:prstGeom>
          <a:solidFill>
            <a:srgbClr val="D9EBFF"/>
          </a:solidFill>
          <a:ln w="12192">
            <a:solidFill>
              <a:srgbClr val="0000CC"/>
            </a:solidFill>
          </a:ln>
        </p:spPr>
        <p:txBody>
          <a:bodyPr vert="horz" wrap="square" lIns="0" tIns="41910" rIns="0" bIns="0" rtlCol="0">
            <a:spAutoFit/>
          </a:bodyPr>
          <a:lstStyle/>
          <a:p>
            <a:pPr marL="377825" indent="-286385">
              <a:lnSpc>
                <a:spcPct val="100000"/>
              </a:lnSpc>
              <a:spcBef>
                <a:spcPts val="330"/>
              </a:spcBef>
              <a:buChar char="•"/>
              <a:tabLst>
                <a:tab pos="377825" algn="l"/>
              </a:tabLst>
            </a:pPr>
            <a:r>
              <a:rPr sz="1600" spc="-10" dirty="0">
                <a:solidFill>
                  <a:srgbClr val="333333"/>
                </a:solidFill>
                <a:latin typeface="Verdana"/>
                <a:cs typeface="Verdana"/>
              </a:rPr>
              <a:t>Beneficiarios</a:t>
            </a:r>
            <a:endParaRPr sz="1600">
              <a:latin typeface="Verdana"/>
              <a:cs typeface="Verdana"/>
            </a:endParaRPr>
          </a:p>
        </p:txBody>
      </p:sp>
      <p:sp>
        <p:nvSpPr>
          <p:cNvPr id="21" name="object 21"/>
          <p:cNvSpPr txBox="1"/>
          <p:nvPr/>
        </p:nvSpPr>
        <p:spPr>
          <a:xfrm>
            <a:off x="1943100" y="5367528"/>
            <a:ext cx="5257800" cy="338455"/>
          </a:xfrm>
          <a:prstGeom prst="rect">
            <a:avLst/>
          </a:prstGeom>
          <a:solidFill>
            <a:srgbClr val="D9EBFF"/>
          </a:solidFill>
          <a:ln w="12192">
            <a:solidFill>
              <a:srgbClr val="0000CC"/>
            </a:solidFill>
          </a:ln>
        </p:spPr>
        <p:txBody>
          <a:bodyPr vert="horz" wrap="square" lIns="0" tIns="41275" rIns="0" bIns="0" rtlCol="0">
            <a:spAutoFit/>
          </a:bodyPr>
          <a:lstStyle/>
          <a:p>
            <a:pPr marL="377825" indent="-286385">
              <a:lnSpc>
                <a:spcPct val="100000"/>
              </a:lnSpc>
              <a:spcBef>
                <a:spcPts val="325"/>
              </a:spcBef>
              <a:buChar char="•"/>
              <a:tabLst>
                <a:tab pos="377825" algn="l"/>
              </a:tabLst>
            </a:pPr>
            <a:r>
              <a:rPr sz="1600" dirty="0">
                <a:solidFill>
                  <a:srgbClr val="333333"/>
                </a:solidFill>
                <a:latin typeface="Verdana"/>
                <a:cs typeface="Verdana"/>
              </a:rPr>
              <a:t>Viabilidad</a:t>
            </a:r>
            <a:r>
              <a:rPr sz="1600" spc="-100" dirty="0">
                <a:solidFill>
                  <a:srgbClr val="333333"/>
                </a:solidFill>
                <a:latin typeface="Verdana"/>
                <a:cs typeface="Verdana"/>
              </a:rPr>
              <a:t> </a:t>
            </a:r>
            <a:r>
              <a:rPr sz="1600" spc="-30" dirty="0">
                <a:solidFill>
                  <a:srgbClr val="333333"/>
                </a:solidFill>
                <a:latin typeface="Verdana"/>
                <a:cs typeface="Verdana"/>
              </a:rPr>
              <a:t>/</a:t>
            </a:r>
            <a:r>
              <a:rPr sz="1600" spc="-114" dirty="0">
                <a:solidFill>
                  <a:srgbClr val="333333"/>
                </a:solidFill>
                <a:latin typeface="Verdana"/>
                <a:cs typeface="Verdana"/>
              </a:rPr>
              <a:t> </a:t>
            </a:r>
            <a:r>
              <a:rPr sz="1600" spc="-10" dirty="0">
                <a:solidFill>
                  <a:srgbClr val="333333"/>
                </a:solidFill>
                <a:latin typeface="Verdana"/>
                <a:cs typeface="Verdana"/>
              </a:rPr>
              <a:t>Factibilidad</a:t>
            </a:r>
            <a:endParaRPr sz="1600">
              <a:latin typeface="Verdana"/>
              <a:cs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4105" y="2482470"/>
            <a:ext cx="7467854" cy="3367910"/>
          </a:xfrm>
          <a:prstGeom prst="rect">
            <a:avLst/>
          </a:prstGeom>
          <a:solidFill>
            <a:srgbClr val="FFFFF3"/>
          </a:solidFill>
          <a:ln w="25907">
            <a:solidFill>
              <a:srgbClr val="4F81BC"/>
            </a:solidFill>
          </a:ln>
        </p:spPr>
        <p:txBody>
          <a:bodyPr vert="horz" wrap="square" lIns="0" tIns="117475" rIns="0" bIns="0" rtlCol="0">
            <a:spAutoFit/>
          </a:bodyPr>
          <a:lstStyle/>
          <a:p>
            <a:pPr algn="ctr">
              <a:lnSpc>
                <a:spcPct val="150000"/>
              </a:lnSpc>
              <a:spcBef>
                <a:spcPts val="925"/>
              </a:spcBef>
            </a:pPr>
            <a:r>
              <a:rPr lang="es-ES" sz="2400" b="1" spc="-210" dirty="0">
                <a:latin typeface="Verdana" panose="020B0604030504040204" pitchFamily="34" charset="0"/>
                <a:ea typeface="Verdana" panose="020B0604030504040204" pitchFamily="34" charset="0"/>
                <a:cs typeface="Tahoma"/>
              </a:rPr>
              <a:t>PROPONER UNA GUÍA DIDÁCTICA BASADA EN LA GAMIFICACIÓN PARA LA CONSTRUCCIÓN DE APRENDIZAJES EN EL ÁREA DE MATEMÁTICA CON LOS ESTUDIANTES Y DOCENTE DE SÉPTIMO AÑO DE LA “UNIDAD EDUCATIVA CRISTIANA NAZARENO”, PERIODO 2023-2024.</a:t>
            </a:r>
            <a:endParaRPr lang="es-ES" sz="2400" dirty="0">
              <a:latin typeface="Verdana" panose="020B0604030504040204" pitchFamily="34" charset="0"/>
              <a:ea typeface="Verdana" panose="020B0604030504040204" pitchFamily="34" charset="0"/>
              <a:cs typeface="Tahoma"/>
            </a:endParaRPr>
          </a:p>
        </p:txBody>
      </p:sp>
      <p:grpSp>
        <p:nvGrpSpPr>
          <p:cNvPr id="3" name="object 3"/>
          <p:cNvGrpSpPr/>
          <p:nvPr/>
        </p:nvGrpSpPr>
        <p:grpSpPr>
          <a:xfrm>
            <a:off x="1179017" y="1811147"/>
            <a:ext cx="3594100" cy="441325"/>
            <a:chOff x="1179017" y="1811147"/>
            <a:chExt cx="3594100" cy="441325"/>
          </a:xfrm>
        </p:grpSpPr>
        <p:pic>
          <p:nvPicPr>
            <p:cNvPr id="4" name="object 4"/>
            <p:cNvPicPr/>
            <p:nvPr/>
          </p:nvPicPr>
          <p:blipFill>
            <a:blip r:embed="rId2" cstate="print"/>
            <a:stretch>
              <a:fillRect/>
            </a:stretch>
          </p:blipFill>
          <p:spPr>
            <a:xfrm>
              <a:off x="1195290" y="1826895"/>
              <a:ext cx="3577496" cy="425322"/>
            </a:xfrm>
            <a:prstGeom prst="rect">
              <a:avLst/>
            </a:prstGeom>
          </p:spPr>
        </p:pic>
        <p:pic>
          <p:nvPicPr>
            <p:cNvPr id="5" name="object 5"/>
            <p:cNvPicPr/>
            <p:nvPr/>
          </p:nvPicPr>
          <p:blipFill>
            <a:blip r:embed="rId3" cstate="print"/>
            <a:stretch>
              <a:fillRect/>
            </a:stretch>
          </p:blipFill>
          <p:spPr>
            <a:xfrm>
              <a:off x="1185113" y="1817243"/>
              <a:ext cx="3565448" cy="413258"/>
            </a:xfrm>
            <a:prstGeom prst="rect">
              <a:avLst/>
            </a:prstGeom>
          </p:spPr>
        </p:pic>
        <p:pic>
          <p:nvPicPr>
            <p:cNvPr id="6" name="object 6"/>
            <p:cNvPicPr/>
            <p:nvPr/>
          </p:nvPicPr>
          <p:blipFill>
            <a:blip r:embed="rId4" cstate="print"/>
            <a:stretch>
              <a:fillRect/>
            </a:stretch>
          </p:blipFill>
          <p:spPr>
            <a:xfrm>
              <a:off x="2744469" y="1953768"/>
              <a:ext cx="137286" cy="145542"/>
            </a:xfrm>
            <a:prstGeom prst="rect">
              <a:avLst/>
            </a:prstGeom>
          </p:spPr>
        </p:pic>
        <p:pic>
          <p:nvPicPr>
            <p:cNvPr id="7" name="object 7"/>
            <p:cNvPicPr/>
            <p:nvPr/>
          </p:nvPicPr>
          <p:blipFill>
            <a:blip r:embed="rId5" cstate="print"/>
            <a:stretch>
              <a:fillRect/>
            </a:stretch>
          </p:blipFill>
          <p:spPr>
            <a:xfrm>
              <a:off x="4455033" y="1952752"/>
              <a:ext cx="137033" cy="147320"/>
            </a:xfrm>
            <a:prstGeom prst="rect">
              <a:avLst/>
            </a:prstGeom>
          </p:spPr>
        </p:pic>
        <p:pic>
          <p:nvPicPr>
            <p:cNvPr id="8" name="object 8"/>
            <p:cNvPicPr/>
            <p:nvPr/>
          </p:nvPicPr>
          <p:blipFill>
            <a:blip r:embed="rId6" cstate="print"/>
            <a:stretch>
              <a:fillRect/>
            </a:stretch>
          </p:blipFill>
          <p:spPr>
            <a:xfrm>
              <a:off x="1605279" y="1952752"/>
              <a:ext cx="137540" cy="147320"/>
            </a:xfrm>
            <a:prstGeom prst="rect">
              <a:avLst/>
            </a:prstGeom>
          </p:spPr>
        </p:pic>
        <p:sp>
          <p:nvSpPr>
            <p:cNvPr id="9" name="object 9"/>
            <p:cNvSpPr/>
            <p:nvPr/>
          </p:nvSpPr>
          <p:spPr>
            <a:xfrm>
              <a:off x="1794509" y="1911604"/>
              <a:ext cx="2377440" cy="319405"/>
            </a:xfrm>
            <a:custGeom>
              <a:avLst/>
              <a:gdLst/>
              <a:ahLst/>
              <a:cxnLst/>
              <a:rect l="l" t="t" r="r" b="b"/>
              <a:pathLst>
                <a:path w="2377440" h="319405">
                  <a:moveTo>
                    <a:pt x="2315972" y="42799"/>
                  </a:moveTo>
                  <a:lnTo>
                    <a:pt x="2273807" y="56261"/>
                  </a:lnTo>
                  <a:lnTo>
                    <a:pt x="2252726" y="85979"/>
                  </a:lnTo>
                  <a:lnTo>
                    <a:pt x="2377440" y="85979"/>
                  </a:lnTo>
                  <a:lnTo>
                    <a:pt x="2354961" y="54737"/>
                  </a:lnTo>
                  <a:lnTo>
                    <a:pt x="2315972" y="42799"/>
                  </a:lnTo>
                  <a:close/>
                </a:path>
                <a:path w="2377440" h="319405">
                  <a:moveTo>
                    <a:pt x="1781048" y="42799"/>
                  </a:moveTo>
                  <a:lnTo>
                    <a:pt x="1738884" y="56261"/>
                  </a:lnTo>
                  <a:lnTo>
                    <a:pt x="1717802" y="85979"/>
                  </a:lnTo>
                  <a:lnTo>
                    <a:pt x="1842515" y="85979"/>
                  </a:lnTo>
                  <a:lnTo>
                    <a:pt x="1820037" y="54737"/>
                  </a:lnTo>
                  <a:lnTo>
                    <a:pt x="1781048" y="42799"/>
                  </a:lnTo>
                  <a:close/>
                </a:path>
                <a:path w="2377440" h="319405">
                  <a:moveTo>
                    <a:pt x="270763" y="42799"/>
                  </a:moveTo>
                  <a:lnTo>
                    <a:pt x="228600" y="56261"/>
                  </a:lnTo>
                  <a:lnTo>
                    <a:pt x="207517" y="85979"/>
                  </a:lnTo>
                  <a:lnTo>
                    <a:pt x="332231" y="85979"/>
                  </a:lnTo>
                  <a:lnTo>
                    <a:pt x="309752" y="54737"/>
                  </a:lnTo>
                  <a:lnTo>
                    <a:pt x="270763" y="42799"/>
                  </a:lnTo>
                  <a:close/>
                </a:path>
                <a:path w="2377440" h="319405">
                  <a:moveTo>
                    <a:pt x="644651" y="0"/>
                  </a:moveTo>
                  <a:lnTo>
                    <a:pt x="703198" y="0"/>
                  </a:lnTo>
                  <a:lnTo>
                    <a:pt x="761110" y="135255"/>
                  </a:lnTo>
                  <a:lnTo>
                    <a:pt x="818895" y="0"/>
                  </a:lnTo>
                  <a:lnTo>
                    <a:pt x="877062" y="0"/>
                  </a:lnTo>
                  <a:lnTo>
                    <a:pt x="779652" y="229108"/>
                  </a:lnTo>
                  <a:lnTo>
                    <a:pt x="742314" y="229108"/>
                  </a:lnTo>
                  <a:lnTo>
                    <a:pt x="644651" y="0"/>
                  </a:lnTo>
                  <a:close/>
                </a:path>
                <a:path w="2377440" h="319405">
                  <a:moveTo>
                    <a:pt x="559181" y="0"/>
                  </a:moveTo>
                  <a:lnTo>
                    <a:pt x="616712" y="0"/>
                  </a:lnTo>
                  <a:lnTo>
                    <a:pt x="616712" y="229108"/>
                  </a:lnTo>
                  <a:lnTo>
                    <a:pt x="559181" y="229108"/>
                  </a:lnTo>
                  <a:lnTo>
                    <a:pt x="559181" y="0"/>
                  </a:lnTo>
                  <a:close/>
                </a:path>
                <a:path w="2377440" h="319405">
                  <a:moveTo>
                    <a:pt x="45719" y="0"/>
                  </a:moveTo>
                  <a:lnTo>
                    <a:pt x="103123" y="0"/>
                  </a:lnTo>
                  <a:lnTo>
                    <a:pt x="103123" y="236728"/>
                  </a:lnTo>
                  <a:lnTo>
                    <a:pt x="99534" y="276375"/>
                  </a:lnTo>
                  <a:lnTo>
                    <a:pt x="76453" y="310261"/>
                  </a:lnTo>
                  <a:lnTo>
                    <a:pt x="42925" y="318897"/>
                  </a:lnTo>
                  <a:lnTo>
                    <a:pt x="33754" y="318351"/>
                  </a:lnTo>
                  <a:lnTo>
                    <a:pt x="23558" y="316722"/>
                  </a:lnTo>
                  <a:lnTo>
                    <a:pt x="12315" y="314021"/>
                  </a:lnTo>
                  <a:lnTo>
                    <a:pt x="0" y="310261"/>
                  </a:lnTo>
                  <a:lnTo>
                    <a:pt x="0" y="264922"/>
                  </a:lnTo>
                  <a:lnTo>
                    <a:pt x="9016" y="269367"/>
                  </a:lnTo>
                  <a:lnTo>
                    <a:pt x="16890" y="271525"/>
                  </a:lnTo>
                  <a:lnTo>
                    <a:pt x="23748" y="271525"/>
                  </a:lnTo>
                  <a:lnTo>
                    <a:pt x="31114" y="271525"/>
                  </a:lnTo>
                  <a:lnTo>
                    <a:pt x="36575" y="269367"/>
                  </a:lnTo>
                  <a:lnTo>
                    <a:pt x="40258" y="264922"/>
                  </a:lnTo>
                  <a:lnTo>
                    <a:pt x="43814" y="260604"/>
                  </a:lnTo>
                  <a:lnTo>
                    <a:pt x="45719" y="252603"/>
                  </a:lnTo>
                  <a:lnTo>
                    <a:pt x="45719" y="240919"/>
                  </a:lnTo>
                  <a:lnTo>
                    <a:pt x="45719" y="0"/>
                  </a:lnTo>
                  <a:close/>
                </a:path>
              </a:pathLst>
            </a:custGeom>
            <a:ln w="12192">
              <a:solidFill>
                <a:srgbClr val="4F81BC"/>
              </a:solidFill>
            </a:ln>
          </p:spPr>
          <p:txBody>
            <a:bodyPr wrap="square" lIns="0" tIns="0" rIns="0" bIns="0" rtlCol="0"/>
            <a:lstStyle/>
            <a:p>
              <a:endParaRPr/>
            </a:p>
          </p:txBody>
        </p:sp>
        <p:pic>
          <p:nvPicPr>
            <p:cNvPr id="10" name="object 10"/>
            <p:cNvPicPr/>
            <p:nvPr/>
          </p:nvPicPr>
          <p:blipFill>
            <a:blip r:embed="rId7" cstate="print"/>
            <a:stretch>
              <a:fillRect/>
            </a:stretch>
          </p:blipFill>
          <p:spPr>
            <a:xfrm>
              <a:off x="4256151" y="1899666"/>
              <a:ext cx="390906" cy="253111"/>
            </a:xfrm>
            <a:prstGeom prst="rect">
              <a:avLst/>
            </a:prstGeom>
          </p:spPr>
        </p:pic>
        <p:pic>
          <p:nvPicPr>
            <p:cNvPr id="11" name="object 11"/>
            <p:cNvPicPr/>
            <p:nvPr/>
          </p:nvPicPr>
          <p:blipFill>
            <a:blip r:embed="rId8" cstate="print"/>
            <a:stretch>
              <a:fillRect/>
            </a:stretch>
          </p:blipFill>
          <p:spPr>
            <a:xfrm>
              <a:off x="3982973" y="1899666"/>
              <a:ext cx="252730" cy="253111"/>
            </a:xfrm>
            <a:prstGeom prst="rect">
              <a:avLst/>
            </a:prstGeom>
          </p:spPr>
        </p:pic>
        <p:pic>
          <p:nvPicPr>
            <p:cNvPr id="12" name="object 12"/>
            <p:cNvPicPr/>
            <p:nvPr/>
          </p:nvPicPr>
          <p:blipFill>
            <a:blip r:embed="rId9" cstate="print"/>
            <a:stretch>
              <a:fillRect/>
            </a:stretch>
          </p:blipFill>
          <p:spPr>
            <a:xfrm>
              <a:off x="3734688" y="1899666"/>
              <a:ext cx="215392" cy="247142"/>
            </a:xfrm>
            <a:prstGeom prst="rect">
              <a:avLst/>
            </a:prstGeom>
          </p:spPr>
        </p:pic>
        <p:pic>
          <p:nvPicPr>
            <p:cNvPr id="13" name="object 13"/>
            <p:cNvPicPr/>
            <p:nvPr/>
          </p:nvPicPr>
          <p:blipFill>
            <a:blip r:embed="rId8" cstate="print"/>
            <a:stretch>
              <a:fillRect/>
            </a:stretch>
          </p:blipFill>
          <p:spPr>
            <a:xfrm>
              <a:off x="3448050" y="1899666"/>
              <a:ext cx="252730" cy="253111"/>
            </a:xfrm>
            <a:prstGeom prst="rect">
              <a:avLst/>
            </a:prstGeom>
          </p:spPr>
        </p:pic>
        <p:pic>
          <p:nvPicPr>
            <p:cNvPr id="14" name="object 14"/>
            <p:cNvPicPr/>
            <p:nvPr/>
          </p:nvPicPr>
          <p:blipFill>
            <a:blip r:embed="rId10" cstate="print"/>
            <a:stretch>
              <a:fillRect/>
            </a:stretch>
          </p:blipFill>
          <p:spPr>
            <a:xfrm>
              <a:off x="2687192" y="1899666"/>
              <a:ext cx="252475" cy="253111"/>
            </a:xfrm>
            <a:prstGeom prst="rect">
              <a:avLst/>
            </a:prstGeom>
          </p:spPr>
        </p:pic>
        <p:pic>
          <p:nvPicPr>
            <p:cNvPr id="15" name="object 15"/>
            <p:cNvPicPr/>
            <p:nvPr/>
          </p:nvPicPr>
          <p:blipFill>
            <a:blip r:embed="rId8" cstate="print"/>
            <a:stretch>
              <a:fillRect/>
            </a:stretch>
          </p:blipFill>
          <p:spPr>
            <a:xfrm>
              <a:off x="1937765" y="1899666"/>
              <a:ext cx="252729" cy="253111"/>
            </a:xfrm>
            <a:prstGeom prst="rect">
              <a:avLst/>
            </a:prstGeom>
          </p:spPr>
        </p:pic>
        <p:pic>
          <p:nvPicPr>
            <p:cNvPr id="16" name="object 16"/>
            <p:cNvPicPr/>
            <p:nvPr/>
          </p:nvPicPr>
          <p:blipFill>
            <a:blip r:embed="rId11" cstate="print"/>
            <a:stretch>
              <a:fillRect/>
            </a:stretch>
          </p:blipFill>
          <p:spPr>
            <a:xfrm>
              <a:off x="1238402" y="1874774"/>
              <a:ext cx="215874" cy="222758"/>
            </a:xfrm>
            <a:prstGeom prst="rect">
              <a:avLst/>
            </a:prstGeom>
          </p:spPr>
        </p:pic>
        <p:sp>
          <p:nvSpPr>
            <p:cNvPr id="17" name="object 17"/>
            <p:cNvSpPr/>
            <p:nvPr/>
          </p:nvSpPr>
          <p:spPr>
            <a:xfrm>
              <a:off x="1185113" y="1823212"/>
              <a:ext cx="3565525" cy="325755"/>
            </a:xfrm>
            <a:custGeom>
              <a:avLst/>
              <a:gdLst/>
              <a:ahLst/>
              <a:cxnLst/>
              <a:rect l="l" t="t" r="r" b="b"/>
              <a:pathLst>
                <a:path w="3565525" h="325755">
                  <a:moveTo>
                    <a:pt x="1052372" y="3937"/>
                  </a:moveTo>
                  <a:lnTo>
                    <a:pt x="1109776" y="3937"/>
                  </a:lnTo>
                  <a:lnTo>
                    <a:pt x="1109776" y="88391"/>
                  </a:lnTo>
                  <a:lnTo>
                    <a:pt x="1143939" y="88391"/>
                  </a:lnTo>
                  <a:lnTo>
                    <a:pt x="1143939" y="137922"/>
                  </a:lnTo>
                  <a:lnTo>
                    <a:pt x="1109776" y="137922"/>
                  </a:lnTo>
                  <a:lnTo>
                    <a:pt x="1109776" y="317500"/>
                  </a:lnTo>
                  <a:lnTo>
                    <a:pt x="1052372" y="317500"/>
                  </a:lnTo>
                  <a:lnTo>
                    <a:pt x="1052372" y="137922"/>
                  </a:lnTo>
                  <a:lnTo>
                    <a:pt x="1022781" y="137922"/>
                  </a:lnTo>
                  <a:lnTo>
                    <a:pt x="1022781" y="88391"/>
                  </a:lnTo>
                  <a:lnTo>
                    <a:pt x="1052372" y="88391"/>
                  </a:lnTo>
                  <a:lnTo>
                    <a:pt x="1052372" y="3937"/>
                  </a:lnTo>
                  <a:close/>
                </a:path>
                <a:path w="3565525" h="325755">
                  <a:moveTo>
                    <a:pt x="3507917" y="0"/>
                  </a:moveTo>
                  <a:lnTo>
                    <a:pt x="3565448" y="0"/>
                  </a:lnTo>
                  <a:lnTo>
                    <a:pt x="3565448" y="317500"/>
                  </a:lnTo>
                  <a:lnTo>
                    <a:pt x="3507917" y="317500"/>
                  </a:lnTo>
                  <a:lnTo>
                    <a:pt x="3507917" y="0"/>
                  </a:lnTo>
                  <a:close/>
                </a:path>
                <a:path w="3565525" h="325755">
                  <a:moveTo>
                    <a:pt x="2075738" y="0"/>
                  </a:moveTo>
                  <a:lnTo>
                    <a:pt x="2114807" y="3730"/>
                  </a:lnTo>
                  <a:lnTo>
                    <a:pt x="2151303" y="14986"/>
                  </a:lnTo>
                  <a:lnTo>
                    <a:pt x="2195077" y="44078"/>
                  </a:lnTo>
                  <a:lnTo>
                    <a:pt x="2209342" y="58292"/>
                  </a:lnTo>
                  <a:lnTo>
                    <a:pt x="2167940" y="99313"/>
                  </a:lnTo>
                  <a:lnTo>
                    <a:pt x="2147394" y="81125"/>
                  </a:lnTo>
                  <a:lnTo>
                    <a:pt x="2125205" y="68103"/>
                  </a:lnTo>
                  <a:lnTo>
                    <a:pt x="2101396" y="60273"/>
                  </a:lnTo>
                  <a:lnTo>
                    <a:pt x="2075992" y="57658"/>
                  </a:lnTo>
                  <a:lnTo>
                    <a:pt x="2054061" y="59561"/>
                  </a:lnTo>
                  <a:lnTo>
                    <a:pt x="2015770" y="74749"/>
                  </a:lnTo>
                  <a:lnTo>
                    <a:pt x="1985910" y="103985"/>
                  </a:lnTo>
                  <a:lnTo>
                    <a:pt x="1970479" y="140839"/>
                  </a:lnTo>
                  <a:lnTo>
                    <a:pt x="1968550" y="161671"/>
                  </a:lnTo>
                  <a:lnTo>
                    <a:pt x="1970551" y="183272"/>
                  </a:lnTo>
                  <a:lnTo>
                    <a:pt x="1986553" y="221285"/>
                  </a:lnTo>
                  <a:lnTo>
                    <a:pt x="2017505" y="251392"/>
                  </a:lnTo>
                  <a:lnTo>
                    <a:pt x="2057026" y="266926"/>
                  </a:lnTo>
                  <a:lnTo>
                    <a:pt x="2079548" y="268859"/>
                  </a:lnTo>
                  <a:lnTo>
                    <a:pt x="2094266" y="268069"/>
                  </a:lnTo>
                  <a:lnTo>
                    <a:pt x="2131110" y="256032"/>
                  </a:lnTo>
                  <a:lnTo>
                    <a:pt x="2158042" y="228582"/>
                  </a:lnTo>
                  <a:lnTo>
                    <a:pt x="2165019" y="215773"/>
                  </a:lnTo>
                  <a:lnTo>
                    <a:pt x="2075230" y="215773"/>
                  </a:lnTo>
                  <a:lnTo>
                    <a:pt x="2075230" y="160400"/>
                  </a:lnTo>
                  <a:lnTo>
                    <a:pt x="2231059" y="160400"/>
                  </a:lnTo>
                  <a:lnTo>
                    <a:pt x="2231567" y="173482"/>
                  </a:lnTo>
                  <a:lnTo>
                    <a:pt x="2230238" y="193581"/>
                  </a:lnTo>
                  <a:lnTo>
                    <a:pt x="2219673" y="232114"/>
                  </a:lnTo>
                  <a:lnTo>
                    <a:pt x="2199149" y="267692"/>
                  </a:lnTo>
                  <a:lnTo>
                    <a:pt x="2171855" y="295505"/>
                  </a:lnTo>
                  <a:lnTo>
                    <a:pt x="2138451" y="314551"/>
                  </a:lnTo>
                  <a:lnTo>
                    <a:pt x="2099172" y="324163"/>
                  </a:lnTo>
                  <a:lnTo>
                    <a:pt x="2077389" y="325374"/>
                  </a:lnTo>
                  <a:lnTo>
                    <a:pt x="2053934" y="324064"/>
                  </a:lnTo>
                  <a:lnTo>
                    <a:pt x="2010881" y="313586"/>
                  </a:lnTo>
                  <a:lnTo>
                    <a:pt x="1973402" y="292824"/>
                  </a:lnTo>
                  <a:lnTo>
                    <a:pt x="1943545" y="262967"/>
                  </a:lnTo>
                  <a:lnTo>
                    <a:pt x="1921925" y="224936"/>
                  </a:lnTo>
                  <a:lnTo>
                    <a:pt x="1910876" y="183114"/>
                  </a:lnTo>
                  <a:lnTo>
                    <a:pt x="1909495" y="161036"/>
                  </a:lnTo>
                  <a:lnTo>
                    <a:pt x="1912041" y="131343"/>
                  </a:lnTo>
                  <a:lnTo>
                    <a:pt x="1932373" y="77864"/>
                  </a:lnTo>
                  <a:lnTo>
                    <a:pt x="1976065" y="30432"/>
                  </a:lnTo>
                  <a:lnTo>
                    <a:pt x="2038879" y="3381"/>
                  </a:lnTo>
                  <a:lnTo>
                    <a:pt x="2075738" y="0"/>
                  </a:lnTo>
                  <a:close/>
                </a:path>
                <a:path w="3565525" h="325755">
                  <a:moveTo>
                    <a:pt x="371779" y="0"/>
                  </a:moveTo>
                  <a:lnTo>
                    <a:pt x="428802" y="0"/>
                  </a:lnTo>
                  <a:lnTo>
                    <a:pt x="428802" y="113664"/>
                  </a:lnTo>
                  <a:lnTo>
                    <a:pt x="436778" y="106352"/>
                  </a:lnTo>
                  <a:lnTo>
                    <a:pt x="471780" y="86889"/>
                  </a:lnTo>
                  <a:lnTo>
                    <a:pt x="501319" y="82550"/>
                  </a:lnTo>
                  <a:lnTo>
                    <a:pt x="522870" y="84669"/>
                  </a:lnTo>
                  <a:lnTo>
                    <a:pt x="560970" y="101623"/>
                  </a:lnTo>
                  <a:lnTo>
                    <a:pt x="591261" y="134606"/>
                  </a:lnTo>
                  <a:lnTo>
                    <a:pt x="606934" y="178091"/>
                  </a:lnTo>
                  <a:lnTo>
                    <a:pt x="608888" y="203453"/>
                  </a:lnTo>
                  <a:lnTo>
                    <a:pt x="606864" y="227955"/>
                  </a:lnTo>
                  <a:lnTo>
                    <a:pt x="590672" y="270765"/>
                  </a:lnTo>
                  <a:lnTo>
                    <a:pt x="559495" y="304073"/>
                  </a:lnTo>
                  <a:lnTo>
                    <a:pt x="521050" y="321306"/>
                  </a:lnTo>
                  <a:lnTo>
                    <a:pt x="499541" y="323468"/>
                  </a:lnTo>
                  <a:lnTo>
                    <a:pt x="489875" y="323018"/>
                  </a:lnTo>
                  <a:lnTo>
                    <a:pt x="445757" y="307101"/>
                  </a:lnTo>
                  <a:lnTo>
                    <a:pt x="428802" y="293370"/>
                  </a:lnTo>
                  <a:lnTo>
                    <a:pt x="428802" y="317500"/>
                  </a:lnTo>
                  <a:lnTo>
                    <a:pt x="371779" y="317500"/>
                  </a:lnTo>
                  <a:lnTo>
                    <a:pt x="371779" y="0"/>
                  </a:lnTo>
                  <a:close/>
                </a:path>
                <a:path w="3565525" h="325755">
                  <a:moveTo>
                    <a:pt x="161594" y="0"/>
                  </a:moveTo>
                  <a:lnTo>
                    <a:pt x="222729" y="11906"/>
                  </a:lnTo>
                  <a:lnTo>
                    <a:pt x="274624" y="47625"/>
                  </a:lnTo>
                  <a:lnTo>
                    <a:pt x="310168" y="100361"/>
                  </a:lnTo>
                  <a:lnTo>
                    <a:pt x="321995" y="163575"/>
                  </a:lnTo>
                  <a:lnTo>
                    <a:pt x="319068" y="196177"/>
                  </a:lnTo>
                  <a:lnTo>
                    <a:pt x="295688" y="253569"/>
                  </a:lnTo>
                  <a:lnTo>
                    <a:pt x="250685" y="298906"/>
                  </a:lnTo>
                  <a:lnTo>
                    <a:pt x="194106" y="322425"/>
                  </a:lnTo>
                  <a:lnTo>
                    <a:pt x="162102" y="325374"/>
                  </a:lnTo>
                  <a:lnTo>
                    <a:pt x="128647" y="322351"/>
                  </a:lnTo>
                  <a:lnTo>
                    <a:pt x="70691" y="298209"/>
                  </a:lnTo>
                  <a:lnTo>
                    <a:pt x="25958" y="251874"/>
                  </a:lnTo>
                  <a:lnTo>
                    <a:pt x="2883" y="194585"/>
                  </a:lnTo>
                  <a:lnTo>
                    <a:pt x="0" y="162560"/>
                  </a:lnTo>
                  <a:lnTo>
                    <a:pt x="1343" y="140799"/>
                  </a:lnTo>
                  <a:lnTo>
                    <a:pt x="12092" y="99945"/>
                  </a:lnTo>
                  <a:lnTo>
                    <a:pt x="33252" y="63204"/>
                  </a:lnTo>
                  <a:lnTo>
                    <a:pt x="62804" y="33625"/>
                  </a:lnTo>
                  <a:lnTo>
                    <a:pt x="99781" y="12215"/>
                  </a:lnTo>
                  <a:lnTo>
                    <a:pt x="140255" y="1357"/>
                  </a:lnTo>
                  <a:lnTo>
                    <a:pt x="161594" y="0"/>
                  </a:lnTo>
                  <a:close/>
                </a:path>
              </a:pathLst>
            </a:custGeom>
            <a:ln w="12192">
              <a:solidFill>
                <a:srgbClr val="4F81BC"/>
              </a:solidFill>
            </a:ln>
          </p:spPr>
          <p:txBody>
            <a:bodyPr wrap="square" lIns="0" tIns="0" rIns="0" bIns="0" rtlCol="0"/>
            <a:lstStyle/>
            <a:p>
              <a:endParaRPr/>
            </a:p>
          </p:txBody>
        </p:sp>
        <p:pic>
          <p:nvPicPr>
            <p:cNvPr id="18" name="object 18"/>
            <p:cNvPicPr/>
            <p:nvPr/>
          </p:nvPicPr>
          <p:blipFill>
            <a:blip r:embed="rId12" cstate="print"/>
            <a:stretch>
              <a:fillRect/>
            </a:stretch>
          </p:blipFill>
          <p:spPr>
            <a:xfrm>
              <a:off x="2339847" y="1811147"/>
              <a:ext cx="85470" cy="86741"/>
            </a:xfrm>
            <a:prstGeom prst="rect">
              <a:avLst/>
            </a:prstGeom>
          </p:spPr>
        </p:pic>
        <p:pic>
          <p:nvPicPr>
            <p:cNvPr id="19" name="object 19"/>
            <p:cNvPicPr/>
            <p:nvPr/>
          </p:nvPicPr>
          <p:blipFill>
            <a:blip r:embed="rId13" cstate="print"/>
            <a:stretch>
              <a:fillRect/>
            </a:stretch>
          </p:blipFill>
          <p:spPr>
            <a:xfrm>
              <a:off x="1826259" y="1811147"/>
              <a:ext cx="85724" cy="86741"/>
            </a:xfrm>
            <a:prstGeom prst="rect">
              <a:avLst/>
            </a:prstGeom>
          </p:spPr>
        </p:pic>
      </p:grpSp>
      <p:pic>
        <p:nvPicPr>
          <p:cNvPr id="20" name="object 20"/>
          <p:cNvPicPr/>
          <p:nvPr/>
        </p:nvPicPr>
        <p:blipFill>
          <a:blip r:embed="rId14" cstate="print"/>
          <a:stretch>
            <a:fillRect/>
          </a:stretch>
        </p:blipFill>
        <p:spPr>
          <a:xfrm>
            <a:off x="-13210" y="4"/>
            <a:ext cx="806195" cy="6857996"/>
          </a:xfrm>
          <a:prstGeom prst="rect">
            <a:avLst/>
          </a:prstGeom>
        </p:spPr>
      </p:pic>
      <p:grpSp>
        <p:nvGrpSpPr>
          <p:cNvPr id="21" name="object 21"/>
          <p:cNvGrpSpPr/>
          <p:nvPr/>
        </p:nvGrpSpPr>
        <p:grpSpPr>
          <a:xfrm>
            <a:off x="2400236" y="732980"/>
            <a:ext cx="4871720" cy="756920"/>
            <a:chOff x="2400236" y="732980"/>
            <a:chExt cx="4871720" cy="756920"/>
          </a:xfrm>
        </p:grpSpPr>
        <p:sp>
          <p:nvSpPr>
            <p:cNvPr id="22" name="object 22"/>
            <p:cNvSpPr/>
            <p:nvPr/>
          </p:nvSpPr>
          <p:spPr>
            <a:xfrm>
              <a:off x="2413253" y="789432"/>
              <a:ext cx="4788535" cy="651510"/>
            </a:xfrm>
            <a:custGeom>
              <a:avLst/>
              <a:gdLst/>
              <a:ahLst/>
              <a:cxnLst/>
              <a:rect l="l" t="t" r="r" b="b"/>
              <a:pathLst>
                <a:path w="4788534" h="651510">
                  <a:moveTo>
                    <a:pt x="4788408" y="0"/>
                  </a:moveTo>
                  <a:lnTo>
                    <a:pt x="4784996" y="16912"/>
                  </a:lnTo>
                  <a:lnTo>
                    <a:pt x="4775692" y="30718"/>
                  </a:lnTo>
                  <a:lnTo>
                    <a:pt x="4761886" y="40022"/>
                  </a:lnTo>
                  <a:lnTo>
                    <a:pt x="4744974" y="43433"/>
                  </a:lnTo>
                  <a:lnTo>
                    <a:pt x="43433" y="43433"/>
                  </a:lnTo>
                  <a:lnTo>
                    <a:pt x="26521" y="46845"/>
                  </a:lnTo>
                  <a:lnTo>
                    <a:pt x="12715" y="56149"/>
                  </a:lnTo>
                  <a:lnTo>
                    <a:pt x="3411" y="69955"/>
                  </a:lnTo>
                  <a:lnTo>
                    <a:pt x="0" y="86867"/>
                  </a:lnTo>
                  <a:lnTo>
                    <a:pt x="0" y="608076"/>
                  </a:lnTo>
                  <a:lnTo>
                    <a:pt x="3411" y="624988"/>
                  </a:lnTo>
                  <a:lnTo>
                    <a:pt x="12715" y="638794"/>
                  </a:lnTo>
                  <a:lnTo>
                    <a:pt x="26521" y="648098"/>
                  </a:lnTo>
                  <a:lnTo>
                    <a:pt x="43433" y="651509"/>
                  </a:lnTo>
                  <a:lnTo>
                    <a:pt x="60346" y="648098"/>
                  </a:lnTo>
                  <a:lnTo>
                    <a:pt x="74152" y="638794"/>
                  </a:lnTo>
                  <a:lnTo>
                    <a:pt x="83456" y="624988"/>
                  </a:lnTo>
                  <a:lnTo>
                    <a:pt x="86868" y="608076"/>
                  </a:lnTo>
                  <a:lnTo>
                    <a:pt x="86868" y="564641"/>
                  </a:lnTo>
                  <a:lnTo>
                    <a:pt x="4744974" y="564641"/>
                  </a:lnTo>
                  <a:lnTo>
                    <a:pt x="4761886" y="561230"/>
                  </a:lnTo>
                  <a:lnTo>
                    <a:pt x="4775692" y="551926"/>
                  </a:lnTo>
                  <a:lnTo>
                    <a:pt x="4784996" y="538120"/>
                  </a:lnTo>
                  <a:lnTo>
                    <a:pt x="4788408" y="521207"/>
                  </a:lnTo>
                  <a:lnTo>
                    <a:pt x="4788408" y="130301"/>
                  </a:lnTo>
                  <a:lnTo>
                    <a:pt x="43433" y="130301"/>
                  </a:lnTo>
                  <a:lnTo>
                    <a:pt x="43433" y="86867"/>
                  </a:lnTo>
                  <a:lnTo>
                    <a:pt x="45148" y="78438"/>
                  </a:lnTo>
                  <a:lnTo>
                    <a:pt x="49815" y="71532"/>
                  </a:lnTo>
                  <a:lnTo>
                    <a:pt x="56721" y="66865"/>
                  </a:lnTo>
                  <a:lnTo>
                    <a:pt x="65150" y="65150"/>
                  </a:lnTo>
                  <a:lnTo>
                    <a:pt x="4788408" y="65150"/>
                  </a:lnTo>
                  <a:lnTo>
                    <a:pt x="4788408" y="0"/>
                  </a:lnTo>
                  <a:close/>
                </a:path>
                <a:path w="4788534" h="651510">
                  <a:moveTo>
                    <a:pt x="4788408" y="65150"/>
                  </a:moveTo>
                  <a:lnTo>
                    <a:pt x="65150" y="65150"/>
                  </a:lnTo>
                  <a:lnTo>
                    <a:pt x="73580" y="66865"/>
                  </a:lnTo>
                  <a:lnTo>
                    <a:pt x="80486" y="71532"/>
                  </a:lnTo>
                  <a:lnTo>
                    <a:pt x="85153" y="78438"/>
                  </a:lnTo>
                  <a:lnTo>
                    <a:pt x="86868" y="86867"/>
                  </a:lnTo>
                  <a:lnTo>
                    <a:pt x="83456" y="103780"/>
                  </a:lnTo>
                  <a:lnTo>
                    <a:pt x="74152" y="117586"/>
                  </a:lnTo>
                  <a:lnTo>
                    <a:pt x="60346" y="126890"/>
                  </a:lnTo>
                  <a:lnTo>
                    <a:pt x="43433" y="130301"/>
                  </a:lnTo>
                  <a:lnTo>
                    <a:pt x="4788408" y="130301"/>
                  </a:lnTo>
                  <a:lnTo>
                    <a:pt x="4788408" y="65150"/>
                  </a:lnTo>
                  <a:close/>
                </a:path>
                <a:path w="4788534" h="651510">
                  <a:moveTo>
                    <a:pt x="4701540" y="0"/>
                  </a:moveTo>
                  <a:lnTo>
                    <a:pt x="4701540" y="43433"/>
                  </a:lnTo>
                  <a:lnTo>
                    <a:pt x="4744974" y="43433"/>
                  </a:lnTo>
                  <a:lnTo>
                    <a:pt x="4744974" y="21716"/>
                  </a:lnTo>
                  <a:lnTo>
                    <a:pt x="4723257" y="21716"/>
                  </a:lnTo>
                  <a:lnTo>
                    <a:pt x="4714827" y="20002"/>
                  </a:lnTo>
                  <a:lnTo>
                    <a:pt x="4707921" y="15335"/>
                  </a:lnTo>
                  <a:lnTo>
                    <a:pt x="4703254" y="8429"/>
                  </a:lnTo>
                  <a:lnTo>
                    <a:pt x="4701540" y="0"/>
                  </a:lnTo>
                  <a:close/>
                </a:path>
                <a:path w="4788534" h="651510">
                  <a:moveTo>
                    <a:pt x="4744974" y="0"/>
                  </a:moveTo>
                  <a:lnTo>
                    <a:pt x="4743259" y="8429"/>
                  </a:lnTo>
                  <a:lnTo>
                    <a:pt x="4738592" y="15335"/>
                  </a:lnTo>
                  <a:lnTo>
                    <a:pt x="4731686" y="20002"/>
                  </a:lnTo>
                  <a:lnTo>
                    <a:pt x="4723257" y="21716"/>
                  </a:lnTo>
                  <a:lnTo>
                    <a:pt x="4744974" y="21716"/>
                  </a:lnTo>
                  <a:lnTo>
                    <a:pt x="4744974" y="0"/>
                  </a:lnTo>
                  <a:close/>
                </a:path>
              </a:pathLst>
            </a:custGeom>
            <a:solidFill>
              <a:srgbClr val="000066"/>
            </a:solidFill>
          </p:spPr>
          <p:txBody>
            <a:bodyPr wrap="square" lIns="0" tIns="0" rIns="0" bIns="0" rtlCol="0"/>
            <a:lstStyle/>
            <a:p>
              <a:endParaRPr/>
            </a:p>
          </p:txBody>
        </p:sp>
        <p:sp>
          <p:nvSpPr>
            <p:cNvPr id="23" name="object 23"/>
            <p:cNvSpPr/>
            <p:nvPr/>
          </p:nvSpPr>
          <p:spPr>
            <a:xfrm>
              <a:off x="2456687" y="745998"/>
              <a:ext cx="4745355" cy="173990"/>
            </a:xfrm>
            <a:custGeom>
              <a:avLst/>
              <a:gdLst/>
              <a:ahLst/>
              <a:cxnLst/>
              <a:rect l="l" t="t" r="r" b="b"/>
              <a:pathLst>
                <a:path w="4745355" h="173990">
                  <a:moveTo>
                    <a:pt x="21717" y="108585"/>
                  </a:moveTo>
                  <a:lnTo>
                    <a:pt x="13287" y="110299"/>
                  </a:lnTo>
                  <a:lnTo>
                    <a:pt x="6381" y="114966"/>
                  </a:lnTo>
                  <a:lnTo>
                    <a:pt x="1714" y="121872"/>
                  </a:lnTo>
                  <a:lnTo>
                    <a:pt x="0" y="130301"/>
                  </a:lnTo>
                  <a:lnTo>
                    <a:pt x="0" y="173736"/>
                  </a:lnTo>
                  <a:lnTo>
                    <a:pt x="16912" y="170324"/>
                  </a:lnTo>
                  <a:lnTo>
                    <a:pt x="30718" y="161020"/>
                  </a:lnTo>
                  <a:lnTo>
                    <a:pt x="40022" y="147214"/>
                  </a:lnTo>
                  <a:lnTo>
                    <a:pt x="43434" y="130301"/>
                  </a:lnTo>
                  <a:lnTo>
                    <a:pt x="41719" y="121872"/>
                  </a:lnTo>
                  <a:lnTo>
                    <a:pt x="37052" y="114966"/>
                  </a:lnTo>
                  <a:lnTo>
                    <a:pt x="30146" y="110299"/>
                  </a:lnTo>
                  <a:lnTo>
                    <a:pt x="21717" y="108585"/>
                  </a:lnTo>
                  <a:close/>
                </a:path>
                <a:path w="4745355" h="173990">
                  <a:moveTo>
                    <a:pt x="4744973" y="43434"/>
                  </a:moveTo>
                  <a:lnTo>
                    <a:pt x="4701540" y="43434"/>
                  </a:lnTo>
                  <a:lnTo>
                    <a:pt x="4701540" y="86867"/>
                  </a:lnTo>
                  <a:lnTo>
                    <a:pt x="4718452" y="83456"/>
                  </a:lnTo>
                  <a:lnTo>
                    <a:pt x="4732258" y="74152"/>
                  </a:lnTo>
                  <a:lnTo>
                    <a:pt x="4741562" y="60346"/>
                  </a:lnTo>
                  <a:lnTo>
                    <a:pt x="4744973" y="43434"/>
                  </a:lnTo>
                  <a:close/>
                </a:path>
                <a:path w="4745355" h="173990">
                  <a:moveTo>
                    <a:pt x="4701540" y="0"/>
                  </a:moveTo>
                  <a:lnTo>
                    <a:pt x="4684627" y="3411"/>
                  </a:lnTo>
                  <a:lnTo>
                    <a:pt x="4670821" y="12715"/>
                  </a:lnTo>
                  <a:lnTo>
                    <a:pt x="4661517" y="26521"/>
                  </a:lnTo>
                  <a:lnTo>
                    <a:pt x="4658106" y="43434"/>
                  </a:lnTo>
                  <a:lnTo>
                    <a:pt x="4659820" y="51863"/>
                  </a:lnTo>
                  <a:lnTo>
                    <a:pt x="4664487" y="58769"/>
                  </a:lnTo>
                  <a:lnTo>
                    <a:pt x="4671393" y="63436"/>
                  </a:lnTo>
                  <a:lnTo>
                    <a:pt x="4679822" y="65150"/>
                  </a:lnTo>
                  <a:lnTo>
                    <a:pt x="4688252" y="63436"/>
                  </a:lnTo>
                  <a:lnTo>
                    <a:pt x="4695158" y="58769"/>
                  </a:lnTo>
                  <a:lnTo>
                    <a:pt x="4699825" y="51863"/>
                  </a:lnTo>
                  <a:lnTo>
                    <a:pt x="4701540" y="43434"/>
                  </a:lnTo>
                  <a:lnTo>
                    <a:pt x="4744973" y="43434"/>
                  </a:lnTo>
                  <a:lnTo>
                    <a:pt x="4741562" y="26521"/>
                  </a:lnTo>
                  <a:lnTo>
                    <a:pt x="4732258" y="12715"/>
                  </a:lnTo>
                  <a:lnTo>
                    <a:pt x="4718452" y="3411"/>
                  </a:lnTo>
                  <a:lnTo>
                    <a:pt x="4701540" y="0"/>
                  </a:lnTo>
                  <a:close/>
                </a:path>
              </a:pathLst>
            </a:custGeom>
            <a:solidFill>
              <a:srgbClr val="000052"/>
            </a:solidFill>
          </p:spPr>
          <p:txBody>
            <a:bodyPr wrap="square" lIns="0" tIns="0" rIns="0" bIns="0" rtlCol="0"/>
            <a:lstStyle/>
            <a:p>
              <a:endParaRPr/>
            </a:p>
          </p:txBody>
        </p:sp>
        <p:sp>
          <p:nvSpPr>
            <p:cNvPr id="24" name="object 24"/>
            <p:cNvSpPr/>
            <p:nvPr/>
          </p:nvSpPr>
          <p:spPr>
            <a:xfrm>
              <a:off x="2413253" y="745998"/>
              <a:ext cx="4788535" cy="695325"/>
            </a:xfrm>
            <a:custGeom>
              <a:avLst/>
              <a:gdLst/>
              <a:ahLst/>
              <a:cxnLst/>
              <a:rect l="l" t="t" r="r" b="b"/>
              <a:pathLst>
                <a:path w="4788534" h="695325">
                  <a:moveTo>
                    <a:pt x="0" y="130301"/>
                  </a:moveTo>
                  <a:lnTo>
                    <a:pt x="3411" y="113389"/>
                  </a:lnTo>
                  <a:lnTo>
                    <a:pt x="12715" y="99583"/>
                  </a:lnTo>
                  <a:lnTo>
                    <a:pt x="26521" y="90279"/>
                  </a:lnTo>
                  <a:lnTo>
                    <a:pt x="43433" y="86867"/>
                  </a:lnTo>
                  <a:lnTo>
                    <a:pt x="4701540" y="86867"/>
                  </a:lnTo>
                  <a:lnTo>
                    <a:pt x="4701540" y="43434"/>
                  </a:lnTo>
                  <a:lnTo>
                    <a:pt x="4704951" y="26521"/>
                  </a:lnTo>
                  <a:lnTo>
                    <a:pt x="4714255" y="12715"/>
                  </a:lnTo>
                  <a:lnTo>
                    <a:pt x="4728061" y="3411"/>
                  </a:lnTo>
                  <a:lnTo>
                    <a:pt x="4744974" y="0"/>
                  </a:lnTo>
                  <a:lnTo>
                    <a:pt x="4761886" y="3411"/>
                  </a:lnTo>
                  <a:lnTo>
                    <a:pt x="4775692" y="12715"/>
                  </a:lnTo>
                  <a:lnTo>
                    <a:pt x="4784996" y="26521"/>
                  </a:lnTo>
                  <a:lnTo>
                    <a:pt x="4788408" y="43434"/>
                  </a:lnTo>
                  <a:lnTo>
                    <a:pt x="4788408" y="564641"/>
                  </a:lnTo>
                  <a:lnTo>
                    <a:pt x="4784996" y="581554"/>
                  </a:lnTo>
                  <a:lnTo>
                    <a:pt x="4775692" y="595360"/>
                  </a:lnTo>
                  <a:lnTo>
                    <a:pt x="4761886" y="604664"/>
                  </a:lnTo>
                  <a:lnTo>
                    <a:pt x="4744974" y="608076"/>
                  </a:lnTo>
                  <a:lnTo>
                    <a:pt x="86868" y="608076"/>
                  </a:lnTo>
                  <a:lnTo>
                    <a:pt x="86868" y="651510"/>
                  </a:lnTo>
                  <a:lnTo>
                    <a:pt x="83456" y="668422"/>
                  </a:lnTo>
                  <a:lnTo>
                    <a:pt x="74152" y="682228"/>
                  </a:lnTo>
                  <a:lnTo>
                    <a:pt x="60346" y="691532"/>
                  </a:lnTo>
                  <a:lnTo>
                    <a:pt x="43433" y="694943"/>
                  </a:lnTo>
                  <a:lnTo>
                    <a:pt x="26521" y="691532"/>
                  </a:lnTo>
                  <a:lnTo>
                    <a:pt x="12715" y="682228"/>
                  </a:lnTo>
                  <a:lnTo>
                    <a:pt x="3411" y="668422"/>
                  </a:lnTo>
                  <a:lnTo>
                    <a:pt x="0" y="651510"/>
                  </a:lnTo>
                  <a:lnTo>
                    <a:pt x="0" y="130301"/>
                  </a:lnTo>
                  <a:close/>
                </a:path>
              </a:pathLst>
            </a:custGeom>
            <a:ln w="25907">
              <a:solidFill>
                <a:srgbClr val="385D89"/>
              </a:solidFill>
            </a:ln>
          </p:spPr>
          <p:txBody>
            <a:bodyPr wrap="square" lIns="0" tIns="0" rIns="0" bIns="0" rtlCol="0"/>
            <a:lstStyle/>
            <a:p>
              <a:endParaRPr/>
            </a:p>
          </p:txBody>
        </p:sp>
        <p:pic>
          <p:nvPicPr>
            <p:cNvPr id="25" name="object 25"/>
            <p:cNvPicPr/>
            <p:nvPr/>
          </p:nvPicPr>
          <p:blipFill>
            <a:blip r:embed="rId15" cstate="print"/>
            <a:stretch>
              <a:fillRect/>
            </a:stretch>
          </p:blipFill>
          <p:spPr>
            <a:xfrm>
              <a:off x="7101839" y="776478"/>
              <a:ext cx="112775" cy="69341"/>
            </a:xfrm>
            <a:prstGeom prst="rect">
              <a:avLst/>
            </a:prstGeom>
          </p:spPr>
        </p:pic>
        <p:pic>
          <p:nvPicPr>
            <p:cNvPr id="26" name="object 26"/>
            <p:cNvPicPr/>
            <p:nvPr/>
          </p:nvPicPr>
          <p:blipFill>
            <a:blip r:embed="rId16" cstate="print"/>
            <a:stretch>
              <a:fillRect/>
            </a:stretch>
          </p:blipFill>
          <p:spPr>
            <a:xfrm>
              <a:off x="2400299" y="841629"/>
              <a:ext cx="112776" cy="91058"/>
            </a:xfrm>
            <a:prstGeom prst="rect">
              <a:avLst/>
            </a:prstGeom>
          </p:spPr>
        </p:pic>
        <p:sp>
          <p:nvSpPr>
            <p:cNvPr id="27" name="object 27"/>
            <p:cNvSpPr/>
            <p:nvPr/>
          </p:nvSpPr>
          <p:spPr>
            <a:xfrm>
              <a:off x="2500121" y="876300"/>
              <a:ext cx="0" cy="478155"/>
            </a:xfrm>
            <a:custGeom>
              <a:avLst/>
              <a:gdLst/>
              <a:ahLst/>
              <a:cxnLst/>
              <a:rect l="l" t="t" r="r" b="b"/>
              <a:pathLst>
                <a:path h="478155">
                  <a:moveTo>
                    <a:pt x="0" y="0"/>
                  </a:moveTo>
                  <a:lnTo>
                    <a:pt x="0" y="477774"/>
                  </a:lnTo>
                </a:path>
              </a:pathLst>
            </a:custGeom>
            <a:ln w="25908">
              <a:solidFill>
                <a:srgbClr val="385D89"/>
              </a:solidFill>
            </a:ln>
          </p:spPr>
          <p:txBody>
            <a:bodyPr wrap="square" lIns="0" tIns="0" rIns="0" bIns="0" rtlCol="0"/>
            <a:lstStyle/>
            <a:p>
              <a:endParaRPr/>
            </a:p>
          </p:txBody>
        </p:sp>
        <p:pic>
          <p:nvPicPr>
            <p:cNvPr id="28" name="object 28"/>
            <p:cNvPicPr/>
            <p:nvPr/>
          </p:nvPicPr>
          <p:blipFill>
            <a:blip r:embed="rId17" cstate="print"/>
            <a:stretch>
              <a:fillRect/>
            </a:stretch>
          </p:blipFill>
          <p:spPr>
            <a:xfrm>
              <a:off x="2406395" y="812292"/>
              <a:ext cx="4865370" cy="677417"/>
            </a:xfrm>
            <a:prstGeom prst="rect">
              <a:avLst/>
            </a:prstGeom>
          </p:spPr>
        </p:pic>
      </p:grpSp>
      <p:sp>
        <p:nvSpPr>
          <p:cNvPr id="29" name="object 29"/>
          <p:cNvSpPr txBox="1"/>
          <p:nvPr/>
        </p:nvSpPr>
        <p:spPr>
          <a:xfrm>
            <a:off x="2583942" y="891921"/>
            <a:ext cx="4488180" cy="391160"/>
          </a:xfrm>
          <a:prstGeom prst="rect">
            <a:avLst/>
          </a:prstGeom>
        </p:spPr>
        <p:txBody>
          <a:bodyPr vert="horz" wrap="square" lIns="0" tIns="12700" rIns="0" bIns="0" rtlCol="0">
            <a:spAutoFit/>
          </a:bodyPr>
          <a:lstStyle/>
          <a:p>
            <a:pPr marL="12700">
              <a:lnSpc>
                <a:spcPct val="100000"/>
              </a:lnSpc>
              <a:spcBef>
                <a:spcPts val="100"/>
              </a:spcBef>
            </a:pPr>
            <a:r>
              <a:rPr sz="2400" b="1" spc="-160" dirty="0">
                <a:solidFill>
                  <a:srgbClr val="FFEEBC"/>
                </a:solidFill>
                <a:latin typeface="Tahoma"/>
                <a:cs typeface="Tahoma"/>
              </a:rPr>
              <a:t>OBJETIVOS</a:t>
            </a:r>
            <a:r>
              <a:rPr sz="2400" b="1" dirty="0">
                <a:solidFill>
                  <a:srgbClr val="FFEEBC"/>
                </a:solidFill>
                <a:latin typeface="Tahoma"/>
                <a:cs typeface="Tahoma"/>
              </a:rPr>
              <a:t> </a:t>
            </a:r>
            <a:r>
              <a:rPr sz="2400" b="1" spc="-190" dirty="0">
                <a:solidFill>
                  <a:srgbClr val="FFEEBC"/>
                </a:solidFill>
                <a:latin typeface="Tahoma"/>
                <a:cs typeface="Tahoma"/>
              </a:rPr>
              <a:t>DE</a:t>
            </a:r>
            <a:r>
              <a:rPr sz="2400" b="1" spc="5" dirty="0">
                <a:solidFill>
                  <a:srgbClr val="FFEEBC"/>
                </a:solidFill>
                <a:latin typeface="Tahoma"/>
                <a:cs typeface="Tahoma"/>
              </a:rPr>
              <a:t> </a:t>
            </a:r>
            <a:r>
              <a:rPr sz="2400" b="1" spc="-135" dirty="0">
                <a:solidFill>
                  <a:srgbClr val="FFEEBC"/>
                </a:solidFill>
                <a:latin typeface="Tahoma"/>
                <a:cs typeface="Tahoma"/>
              </a:rPr>
              <a:t>INVESTIGACIÓN</a:t>
            </a:r>
            <a:endParaRPr sz="2400">
              <a:latin typeface="Tahoma"/>
              <a:cs typeface="Tahoma"/>
            </a:endParaRPr>
          </a:p>
        </p:txBody>
      </p:sp>
      <p:pic>
        <p:nvPicPr>
          <p:cNvPr id="30" name="object 30"/>
          <p:cNvPicPr/>
          <p:nvPr/>
        </p:nvPicPr>
        <p:blipFill>
          <a:blip r:embed="rId18" cstate="print"/>
          <a:stretch>
            <a:fillRect/>
          </a:stretch>
        </p:blipFill>
        <p:spPr>
          <a:xfrm>
            <a:off x="6495288" y="6095"/>
            <a:ext cx="2577845" cy="787145"/>
          </a:xfrm>
          <a:prstGeom prst="rect">
            <a:avLst/>
          </a:prstGeom>
        </p:spPr>
      </p:pic>
      <p:sp>
        <p:nvSpPr>
          <p:cNvPr id="31" name="object 31"/>
          <p:cNvSpPr txBox="1">
            <a:spLocks noGrp="1"/>
          </p:cNvSpPr>
          <p:nvPr>
            <p:ph type="title"/>
          </p:nvPr>
        </p:nvSpPr>
        <p:spPr>
          <a:prstGeom prst="rect">
            <a:avLst/>
          </a:prstGeom>
        </p:spPr>
        <p:txBody>
          <a:bodyPr vert="horz" wrap="square" lIns="0" tIns="12065" rIns="0" bIns="0" rtlCol="0">
            <a:spAutoFit/>
          </a:bodyPr>
          <a:lstStyle/>
          <a:p>
            <a:pPr marL="596265">
              <a:lnSpc>
                <a:spcPct val="100000"/>
              </a:lnSpc>
              <a:spcBef>
                <a:spcPts val="95"/>
              </a:spcBef>
            </a:pPr>
            <a:r>
              <a:rPr dirty="0"/>
              <a:t>CAPÍTULO</a:t>
            </a:r>
            <a:r>
              <a:rPr spc="-140" dirty="0"/>
              <a:t> </a:t>
            </a:r>
            <a:r>
              <a:rPr spc="-50" dirty="0"/>
              <a:t>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11402" y="1558289"/>
            <a:ext cx="7268209" cy="1149674"/>
          </a:xfrm>
          <a:prstGeom prst="rect">
            <a:avLst/>
          </a:prstGeom>
          <a:solidFill>
            <a:srgbClr val="FFFFF3"/>
          </a:solidFill>
          <a:ln w="25907">
            <a:solidFill>
              <a:srgbClr val="000000"/>
            </a:solidFill>
          </a:ln>
        </p:spPr>
        <p:txBody>
          <a:bodyPr vert="horz" wrap="square" lIns="0" tIns="41275" rIns="0" bIns="0" rtlCol="0">
            <a:spAutoFit/>
          </a:bodyPr>
          <a:lstStyle/>
          <a:p>
            <a:pPr marL="91440" marR="81915" algn="just">
              <a:lnSpc>
                <a:spcPct val="99800"/>
              </a:lnSpc>
              <a:spcBef>
                <a:spcPts val="325"/>
              </a:spcBef>
            </a:pPr>
            <a:r>
              <a:rPr lang="es-ES" sz="2400" b="1" spc="-114" dirty="0">
                <a:latin typeface="Century Gothic" panose="020B0502020202020204" pitchFamily="34" charset="0"/>
                <a:cs typeface="Tahoma"/>
              </a:rPr>
              <a:t>Recopilar las percepciones de los estudiantes y docente sobre el uso de la gamificación en la construcción de aprendizajes matemáticos.</a:t>
            </a:r>
            <a:endParaRPr sz="2400" dirty="0">
              <a:latin typeface="Century Gothic" panose="020B0502020202020204" pitchFamily="34" charset="0"/>
              <a:cs typeface="Tahoma"/>
            </a:endParaRPr>
          </a:p>
        </p:txBody>
      </p:sp>
      <p:sp>
        <p:nvSpPr>
          <p:cNvPr id="3" name="object 3"/>
          <p:cNvSpPr txBox="1"/>
          <p:nvPr/>
        </p:nvSpPr>
        <p:spPr>
          <a:xfrm>
            <a:off x="1331085" y="3181350"/>
            <a:ext cx="7268209" cy="1284326"/>
          </a:xfrm>
          <a:prstGeom prst="rect">
            <a:avLst/>
          </a:prstGeom>
          <a:solidFill>
            <a:srgbClr val="FFFFF3"/>
          </a:solidFill>
          <a:ln w="25907">
            <a:solidFill>
              <a:srgbClr val="000000"/>
            </a:solidFill>
          </a:ln>
        </p:spPr>
        <p:txBody>
          <a:bodyPr vert="horz" wrap="square" lIns="0" tIns="52705" rIns="0" bIns="0" rtlCol="0">
            <a:spAutoFit/>
          </a:bodyPr>
          <a:lstStyle/>
          <a:p>
            <a:pPr marL="91440" marR="82550">
              <a:lnSpc>
                <a:spcPts val="2390"/>
              </a:lnSpc>
              <a:spcBef>
                <a:spcPts val="415"/>
              </a:spcBef>
            </a:pPr>
            <a:r>
              <a:rPr lang="es-ES" sz="2400" b="1" spc="-10" dirty="0">
                <a:latin typeface="Century Gothic" panose="020B0502020202020204" pitchFamily="34" charset="0"/>
                <a:cs typeface="Tahoma"/>
              </a:rPr>
              <a:t>Analizar las bases científicas, teóricas, pedagógicas sobre la gamificación como un recurso didáctico en la construcción de aprendizajes en el área de matemática.</a:t>
            </a:r>
            <a:endParaRPr sz="2400" dirty="0">
              <a:latin typeface="Century Gothic" panose="020B0502020202020204" pitchFamily="34" charset="0"/>
              <a:cs typeface="Tahoma"/>
            </a:endParaRPr>
          </a:p>
        </p:txBody>
      </p:sp>
      <p:grpSp>
        <p:nvGrpSpPr>
          <p:cNvPr id="5" name="object 5"/>
          <p:cNvGrpSpPr/>
          <p:nvPr/>
        </p:nvGrpSpPr>
        <p:grpSpPr>
          <a:xfrm>
            <a:off x="1465580" y="765937"/>
            <a:ext cx="4411345" cy="471170"/>
            <a:chOff x="1465580" y="765937"/>
            <a:chExt cx="4411345" cy="471170"/>
          </a:xfrm>
        </p:grpSpPr>
        <p:pic>
          <p:nvPicPr>
            <p:cNvPr id="6" name="object 6"/>
            <p:cNvPicPr/>
            <p:nvPr/>
          </p:nvPicPr>
          <p:blipFill>
            <a:blip r:embed="rId2" cstate="print"/>
            <a:stretch>
              <a:fillRect/>
            </a:stretch>
          </p:blipFill>
          <p:spPr>
            <a:xfrm>
              <a:off x="1481878" y="781558"/>
              <a:ext cx="4394738" cy="455421"/>
            </a:xfrm>
            <a:prstGeom prst="rect">
              <a:avLst/>
            </a:prstGeom>
          </p:spPr>
        </p:pic>
        <p:pic>
          <p:nvPicPr>
            <p:cNvPr id="7" name="object 7"/>
            <p:cNvPicPr/>
            <p:nvPr/>
          </p:nvPicPr>
          <p:blipFill>
            <a:blip r:embed="rId3" cstate="print"/>
            <a:stretch>
              <a:fillRect/>
            </a:stretch>
          </p:blipFill>
          <p:spPr>
            <a:xfrm>
              <a:off x="1471676" y="772033"/>
              <a:ext cx="4382643" cy="443229"/>
            </a:xfrm>
            <a:prstGeom prst="rect">
              <a:avLst/>
            </a:prstGeom>
          </p:spPr>
        </p:pic>
        <p:pic>
          <p:nvPicPr>
            <p:cNvPr id="8" name="object 8"/>
            <p:cNvPicPr/>
            <p:nvPr/>
          </p:nvPicPr>
          <p:blipFill>
            <a:blip r:embed="rId4" cstate="print"/>
            <a:stretch>
              <a:fillRect/>
            </a:stretch>
          </p:blipFill>
          <p:spPr>
            <a:xfrm>
              <a:off x="5474081" y="938657"/>
              <a:ext cx="137287" cy="145415"/>
            </a:xfrm>
            <a:prstGeom prst="rect">
              <a:avLst/>
            </a:prstGeom>
          </p:spPr>
        </p:pic>
        <p:pic>
          <p:nvPicPr>
            <p:cNvPr id="9" name="object 9"/>
            <p:cNvPicPr/>
            <p:nvPr/>
          </p:nvPicPr>
          <p:blipFill>
            <a:blip r:embed="rId4" cstate="print"/>
            <a:stretch>
              <a:fillRect/>
            </a:stretch>
          </p:blipFill>
          <p:spPr>
            <a:xfrm>
              <a:off x="3031108" y="938657"/>
              <a:ext cx="137286" cy="145415"/>
            </a:xfrm>
            <a:prstGeom prst="rect">
              <a:avLst/>
            </a:prstGeom>
          </p:spPr>
        </p:pic>
        <p:pic>
          <p:nvPicPr>
            <p:cNvPr id="10" name="object 10"/>
            <p:cNvPicPr/>
            <p:nvPr/>
          </p:nvPicPr>
          <p:blipFill>
            <a:blip r:embed="rId5" cstate="print"/>
            <a:stretch>
              <a:fillRect/>
            </a:stretch>
          </p:blipFill>
          <p:spPr>
            <a:xfrm>
              <a:off x="4042283" y="937514"/>
              <a:ext cx="137541" cy="147447"/>
            </a:xfrm>
            <a:prstGeom prst="rect">
              <a:avLst/>
            </a:prstGeom>
          </p:spPr>
        </p:pic>
        <p:pic>
          <p:nvPicPr>
            <p:cNvPr id="11" name="object 11"/>
            <p:cNvPicPr/>
            <p:nvPr/>
          </p:nvPicPr>
          <p:blipFill>
            <a:blip r:embed="rId5" cstate="print"/>
            <a:stretch>
              <a:fillRect/>
            </a:stretch>
          </p:blipFill>
          <p:spPr>
            <a:xfrm>
              <a:off x="1891919" y="937514"/>
              <a:ext cx="137540" cy="147447"/>
            </a:xfrm>
            <a:prstGeom prst="rect">
              <a:avLst/>
            </a:prstGeom>
          </p:spPr>
        </p:pic>
        <p:sp>
          <p:nvSpPr>
            <p:cNvPr id="12" name="object 12"/>
            <p:cNvSpPr/>
            <p:nvPr/>
          </p:nvSpPr>
          <p:spPr>
            <a:xfrm>
              <a:off x="2081022" y="896493"/>
              <a:ext cx="3025140" cy="318770"/>
            </a:xfrm>
            <a:custGeom>
              <a:avLst/>
              <a:gdLst/>
              <a:ahLst/>
              <a:cxnLst/>
              <a:rect l="l" t="t" r="r" b="b"/>
              <a:pathLst>
                <a:path w="3025140" h="318769">
                  <a:moveTo>
                    <a:pt x="2308479" y="42672"/>
                  </a:moveTo>
                  <a:lnTo>
                    <a:pt x="2266315" y="56261"/>
                  </a:lnTo>
                  <a:lnTo>
                    <a:pt x="2245232" y="85852"/>
                  </a:lnTo>
                  <a:lnTo>
                    <a:pt x="2369819" y="85852"/>
                  </a:lnTo>
                  <a:lnTo>
                    <a:pt x="2347341" y="54737"/>
                  </a:lnTo>
                  <a:lnTo>
                    <a:pt x="2308479" y="42672"/>
                  </a:lnTo>
                  <a:close/>
                </a:path>
                <a:path w="3025140" h="318769">
                  <a:moveTo>
                    <a:pt x="270890" y="42672"/>
                  </a:moveTo>
                  <a:lnTo>
                    <a:pt x="228726" y="56261"/>
                  </a:lnTo>
                  <a:lnTo>
                    <a:pt x="207644" y="85852"/>
                  </a:lnTo>
                  <a:lnTo>
                    <a:pt x="332231" y="85852"/>
                  </a:lnTo>
                  <a:lnTo>
                    <a:pt x="309752" y="54737"/>
                  </a:lnTo>
                  <a:lnTo>
                    <a:pt x="270890" y="42672"/>
                  </a:lnTo>
                  <a:close/>
                </a:path>
                <a:path w="3025140" h="318769">
                  <a:moveTo>
                    <a:pt x="2967228" y="0"/>
                  </a:moveTo>
                  <a:lnTo>
                    <a:pt x="3024631" y="0"/>
                  </a:lnTo>
                  <a:lnTo>
                    <a:pt x="3024631" y="229108"/>
                  </a:lnTo>
                  <a:lnTo>
                    <a:pt x="2967228" y="229108"/>
                  </a:lnTo>
                  <a:lnTo>
                    <a:pt x="2967228" y="0"/>
                  </a:lnTo>
                  <a:close/>
                </a:path>
                <a:path w="3025140" h="318769">
                  <a:moveTo>
                    <a:pt x="2743200" y="0"/>
                  </a:moveTo>
                  <a:lnTo>
                    <a:pt x="2800604" y="0"/>
                  </a:lnTo>
                  <a:lnTo>
                    <a:pt x="2800604" y="229108"/>
                  </a:lnTo>
                  <a:lnTo>
                    <a:pt x="2743200" y="229108"/>
                  </a:lnTo>
                  <a:lnTo>
                    <a:pt x="2743200" y="0"/>
                  </a:lnTo>
                  <a:close/>
                </a:path>
                <a:path w="3025140" h="318769">
                  <a:moveTo>
                    <a:pt x="644651" y="0"/>
                  </a:moveTo>
                  <a:lnTo>
                    <a:pt x="703326" y="0"/>
                  </a:lnTo>
                  <a:lnTo>
                    <a:pt x="761110" y="135128"/>
                  </a:lnTo>
                  <a:lnTo>
                    <a:pt x="818895" y="0"/>
                  </a:lnTo>
                  <a:lnTo>
                    <a:pt x="877188" y="0"/>
                  </a:lnTo>
                  <a:lnTo>
                    <a:pt x="779652" y="229108"/>
                  </a:lnTo>
                  <a:lnTo>
                    <a:pt x="742441" y="229108"/>
                  </a:lnTo>
                  <a:lnTo>
                    <a:pt x="644651" y="0"/>
                  </a:lnTo>
                  <a:close/>
                </a:path>
                <a:path w="3025140" h="318769">
                  <a:moveTo>
                    <a:pt x="559307" y="0"/>
                  </a:moveTo>
                  <a:lnTo>
                    <a:pt x="616711" y="0"/>
                  </a:lnTo>
                  <a:lnTo>
                    <a:pt x="616711" y="229108"/>
                  </a:lnTo>
                  <a:lnTo>
                    <a:pt x="559307" y="229108"/>
                  </a:lnTo>
                  <a:lnTo>
                    <a:pt x="559307" y="0"/>
                  </a:lnTo>
                  <a:close/>
                </a:path>
                <a:path w="3025140" h="318769">
                  <a:moveTo>
                    <a:pt x="45719" y="0"/>
                  </a:moveTo>
                  <a:lnTo>
                    <a:pt x="103250" y="0"/>
                  </a:lnTo>
                  <a:lnTo>
                    <a:pt x="103250" y="236728"/>
                  </a:lnTo>
                  <a:lnTo>
                    <a:pt x="99607" y="276322"/>
                  </a:lnTo>
                  <a:lnTo>
                    <a:pt x="76453" y="310134"/>
                  </a:lnTo>
                  <a:lnTo>
                    <a:pt x="43052" y="318770"/>
                  </a:lnTo>
                  <a:lnTo>
                    <a:pt x="33861" y="318242"/>
                  </a:lnTo>
                  <a:lnTo>
                    <a:pt x="23621" y="316642"/>
                  </a:lnTo>
                  <a:lnTo>
                    <a:pt x="12334" y="313947"/>
                  </a:lnTo>
                  <a:lnTo>
                    <a:pt x="0" y="310134"/>
                  </a:lnTo>
                  <a:lnTo>
                    <a:pt x="0" y="264922"/>
                  </a:lnTo>
                  <a:lnTo>
                    <a:pt x="9016" y="269240"/>
                  </a:lnTo>
                  <a:lnTo>
                    <a:pt x="17017" y="271399"/>
                  </a:lnTo>
                  <a:lnTo>
                    <a:pt x="23875" y="271399"/>
                  </a:lnTo>
                  <a:lnTo>
                    <a:pt x="31114" y="271399"/>
                  </a:lnTo>
                  <a:lnTo>
                    <a:pt x="36575" y="269240"/>
                  </a:lnTo>
                  <a:lnTo>
                    <a:pt x="40258" y="264922"/>
                  </a:lnTo>
                  <a:lnTo>
                    <a:pt x="43941" y="260604"/>
                  </a:lnTo>
                  <a:lnTo>
                    <a:pt x="45719" y="252603"/>
                  </a:lnTo>
                  <a:lnTo>
                    <a:pt x="45719" y="240919"/>
                  </a:lnTo>
                  <a:lnTo>
                    <a:pt x="45719" y="0"/>
                  </a:lnTo>
                  <a:close/>
                </a:path>
              </a:pathLst>
            </a:custGeom>
            <a:ln w="12192">
              <a:solidFill>
                <a:srgbClr val="4F81BC"/>
              </a:solidFill>
            </a:ln>
          </p:spPr>
          <p:txBody>
            <a:bodyPr wrap="square" lIns="0" tIns="0" rIns="0" bIns="0" rtlCol="0"/>
            <a:lstStyle/>
            <a:p>
              <a:endParaRPr/>
            </a:p>
          </p:txBody>
        </p:sp>
        <p:pic>
          <p:nvPicPr>
            <p:cNvPr id="13" name="object 13"/>
            <p:cNvPicPr/>
            <p:nvPr/>
          </p:nvPicPr>
          <p:blipFill>
            <a:blip r:embed="rId6" cstate="print"/>
            <a:stretch>
              <a:fillRect/>
            </a:stretch>
          </p:blipFill>
          <p:spPr>
            <a:xfrm>
              <a:off x="5416803" y="884428"/>
              <a:ext cx="443611" cy="253111"/>
            </a:xfrm>
            <a:prstGeom prst="rect">
              <a:avLst/>
            </a:prstGeom>
          </p:spPr>
        </p:pic>
        <p:pic>
          <p:nvPicPr>
            <p:cNvPr id="14" name="object 14"/>
            <p:cNvPicPr/>
            <p:nvPr/>
          </p:nvPicPr>
          <p:blipFill>
            <a:blip r:embed="rId7" cstate="print"/>
            <a:stretch>
              <a:fillRect/>
            </a:stretch>
          </p:blipFill>
          <p:spPr>
            <a:xfrm>
              <a:off x="5140959" y="884428"/>
              <a:ext cx="247650" cy="253111"/>
            </a:xfrm>
            <a:prstGeom prst="rect">
              <a:avLst/>
            </a:prstGeom>
          </p:spPr>
        </p:pic>
        <p:pic>
          <p:nvPicPr>
            <p:cNvPr id="15" name="object 15"/>
            <p:cNvPicPr/>
            <p:nvPr/>
          </p:nvPicPr>
          <p:blipFill>
            <a:blip r:embed="rId7" cstate="print"/>
            <a:stretch>
              <a:fillRect/>
            </a:stretch>
          </p:blipFill>
          <p:spPr>
            <a:xfrm>
              <a:off x="4537456" y="884428"/>
              <a:ext cx="247650" cy="253111"/>
            </a:xfrm>
            <a:prstGeom prst="rect">
              <a:avLst/>
            </a:prstGeom>
          </p:spPr>
        </p:pic>
        <p:pic>
          <p:nvPicPr>
            <p:cNvPr id="16" name="object 16"/>
            <p:cNvPicPr/>
            <p:nvPr/>
          </p:nvPicPr>
          <p:blipFill>
            <a:blip r:embed="rId8" cstate="print"/>
            <a:stretch>
              <a:fillRect/>
            </a:stretch>
          </p:blipFill>
          <p:spPr>
            <a:xfrm>
              <a:off x="4261993" y="884428"/>
              <a:ext cx="252730" cy="253111"/>
            </a:xfrm>
            <a:prstGeom prst="rect">
              <a:avLst/>
            </a:prstGeom>
          </p:spPr>
        </p:pic>
        <p:sp>
          <p:nvSpPr>
            <p:cNvPr id="17" name="object 17"/>
            <p:cNvSpPr/>
            <p:nvPr/>
          </p:nvSpPr>
          <p:spPr>
            <a:xfrm>
              <a:off x="3993896" y="890524"/>
              <a:ext cx="237490" cy="319405"/>
            </a:xfrm>
            <a:custGeom>
              <a:avLst/>
              <a:gdLst/>
              <a:ahLst/>
              <a:cxnLst/>
              <a:rect l="l" t="t" r="r" b="b"/>
              <a:pathLst>
                <a:path w="237489" h="319405">
                  <a:moveTo>
                    <a:pt x="129412" y="0"/>
                  </a:moveTo>
                  <a:lnTo>
                    <a:pt x="170957" y="8477"/>
                  </a:lnTo>
                  <a:lnTo>
                    <a:pt x="205739" y="33909"/>
                  </a:lnTo>
                  <a:lnTo>
                    <a:pt x="229234" y="72644"/>
                  </a:lnTo>
                  <a:lnTo>
                    <a:pt x="237108" y="120903"/>
                  </a:lnTo>
                  <a:lnTo>
                    <a:pt x="235082" y="145458"/>
                  </a:lnTo>
                  <a:lnTo>
                    <a:pt x="218838" y="188233"/>
                  </a:lnTo>
                  <a:lnTo>
                    <a:pt x="187644" y="221577"/>
                  </a:lnTo>
                  <a:lnTo>
                    <a:pt x="149215" y="238773"/>
                  </a:lnTo>
                  <a:lnTo>
                    <a:pt x="127762" y="240918"/>
                  </a:lnTo>
                  <a:lnTo>
                    <a:pt x="118024" y="240488"/>
                  </a:lnTo>
                  <a:lnTo>
                    <a:pt x="73882" y="224615"/>
                  </a:lnTo>
                  <a:lnTo>
                    <a:pt x="57023" y="210820"/>
                  </a:lnTo>
                  <a:lnTo>
                    <a:pt x="57023" y="318897"/>
                  </a:lnTo>
                  <a:lnTo>
                    <a:pt x="0" y="318897"/>
                  </a:lnTo>
                  <a:lnTo>
                    <a:pt x="0" y="5968"/>
                  </a:lnTo>
                  <a:lnTo>
                    <a:pt x="57023" y="5968"/>
                  </a:lnTo>
                  <a:lnTo>
                    <a:pt x="57023" y="31241"/>
                  </a:lnTo>
                  <a:lnTo>
                    <a:pt x="64978" y="23929"/>
                  </a:lnTo>
                  <a:lnTo>
                    <a:pt x="99891" y="4446"/>
                  </a:lnTo>
                  <a:lnTo>
                    <a:pt x="119270" y="498"/>
                  </a:lnTo>
                  <a:lnTo>
                    <a:pt x="129412" y="0"/>
                  </a:lnTo>
                  <a:close/>
                </a:path>
              </a:pathLst>
            </a:custGeom>
            <a:ln w="12192">
              <a:solidFill>
                <a:srgbClr val="4F81BC"/>
              </a:solidFill>
            </a:ln>
          </p:spPr>
          <p:txBody>
            <a:bodyPr wrap="square" lIns="0" tIns="0" rIns="0" bIns="0" rtlCol="0"/>
            <a:lstStyle/>
            <a:p>
              <a:endParaRPr/>
            </a:p>
          </p:txBody>
        </p:sp>
        <p:pic>
          <p:nvPicPr>
            <p:cNvPr id="18" name="object 18"/>
            <p:cNvPicPr/>
            <p:nvPr/>
          </p:nvPicPr>
          <p:blipFill>
            <a:blip r:embed="rId9" cstate="print"/>
            <a:stretch>
              <a:fillRect/>
            </a:stretch>
          </p:blipFill>
          <p:spPr>
            <a:xfrm>
              <a:off x="3779138" y="884428"/>
              <a:ext cx="174752" cy="253111"/>
            </a:xfrm>
            <a:prstGeom prst="rect">
              <a:avLst/>
            </a:prstGeom>
          </p:spPr>
        </p:pic>
        <p:pic>
          <p:nvPicPr>
            <p:cNvPr id="19" name="object 19"/>
            <p:cNvPicPr/>
            <p:nvPr/>
          </p:nvPicPr>
          <p:blipFill>
            <a:blip r:embed="rId6" cstate="print"/>
            <a:stretch>
              <a:fillRect/>
            </a:stretch>
          </p:blipFill>
          <p:spPr>
            <a:xfrm>
              <a:off x="2973832" y="884428"/>
              <a:ext cx="443611" cy="253111"/>
            </a:xfrm>
            <a:prstGeom prst="rect">
              <a:avLst/>
            </a:prstGeom>
          </p:spPr>
        </p:pic>
        <p:pic>
          <p:nvPicPr>
            <p:cNvPr id="20" name="object 20"/>
            <p:cNvPicPr/>
            <p:nvPr/>
          </p:nvPicPr>
          <p:blipFill>
            <a:blip r:embed="rId8" cstate="print"/>
            <a:stretch>
              <a:fillRect/>
            </a:stretch>
          </p:blipFill>
          <p:spPr>
            <a:xfrm>
              <a:off x="2224405" y="884428"/>
              <a:ext cx="252729" cy="253111"/>
            </a:xfrm>
            <a:prstGeom prst="rect">
              <a:avLst/>
            </a:prstGeom>
          </p:spPr>
        </p:pic>
        <p:pic>
          <p:nvPicPr>
            <p:cNvPr id="21" name="object 21"/>
            <p:cNvPicPr/>
            <p:nvPr/>
          </p:nvPicPr>
          <p:blipFill>
            <a:blip r:embed="rId10" cstate="print"/>
            <a:stretch>
              <a:fillRect/>
            </a:stretch>
          </p:blipFill>
          <p:spPr>
            <a:xfrm>
              <a:off x="1525016" y="859663"/>
              <a:ext cx="215772" cy="222758"/>
            </a:xfrm>
            <a:prstGeom prst="rect">
              <a:avLst/>
            </a:prstGeom>
          </p:spPr>
        </p:pic>
        <p:sp>
          <p:nvSpPr>
            <p:cNvPr id="22" name="object 22"/>
            <p:cNvSpPr/>
            <p:nvPr/>
          </p:nvSpPr>
          <p:spPr>
            <a:xfrm>
              <a:off x="1471676" y="807974"/>
              <a:ext cx="2283460" cy="325755"/>
            </a:xfrm>
            <a:custGeom>
              <a:avLst/>
              <a:gdLst/>
              <a:ahLst/>
              <a:cxnLst/>
              <a:rect l="l" t="t" r="r" b="b"/>
              <a:pathLst>
                <a:path w="2283460" h="325755">
                  <a:moveTo>
                    <a:pt x="2114169" y="7874"/>
                  </a:moveTo>
                  <a:lnTo>
                    <a:pt x="2283206" y="7874"/>
                  </a:lnTo>
                  <a:lnTo>
                    <a:pt x="2283206" y="65531"/>
                  </a:lnTo>
                  <a:lnTo>
                    <a:pt x="2172716" y="65531"/>
                  </a:lnTo>
                  <a:lnTo>
                    <a:pt x="2172716" y="121538"/>
                  </a:lnTo>
                  <a:lnTo>
                    <a:pt x="2283206" y="121538"/>
                  </a:lnTo>
                  <a:lnTo>
                    <a:pt x="2283206" y="178180"/>
                  </a:lnTo>
                  <a:lnTo>
                    <a:pt x="2172716" y="178180"/>
                  </a:lnTo>
                  <a:lnTo>
                    <a:pt x="2172716" y="259714"/>
                  </a:lnTo>
                  <a:lnTo>
                    <a:pt x="2283206" y="259714"/>
                  </a:lnTo>
                  <a:lnTo>
                    <a:pt x="2283206" y="317626"/>
                  </a:lnTo>
                  <a:lnTo>
                    <a:pt x="2114169" y="317626"/>
                  </a:lnTo>
                  <a:lnTo>
                    <a:pt x="2114169" y="7874"/>
                  </a:lnTo>
                  <a:close/>
                </a:path>
                <a:path w="2283460" h="325755">
                  <a:moveTo>
                    <a:pt x="1052322" y="4063"/>
                  </a:moveTo>
                  <a:lnTo>
                    <a:pt x="1109853" y="4063"/>
                  </a:lnTo>
                  <a:lnTo>
                    <a:pt x="1109853" y="88518"/>
                  </a:lnTo>
                  <a:lnTo>
                    <a:pt x="1144016" y="88518"/>
                  </a:lnTo>
                  <a:lnTo>
                    <a:pt x="1144016" y="137922"/>
                  </a:lnTo>
                  <a:lnTo>
                    <a:pt x="1109853" y="137922"/>
                  </a:lnTo>
                  <a:lnTo>
                    <a:pt x="1109853" y="317626"/>
                  </a:lnTo>
                  <a:lnTo>
                    <a:pt x="1052322" y="317626"/>
                  </a:lnTo>
                  <a:lnTo>
                    <a:pt x="1052322" y="137922"/>
                  </a:lnTo>
                  <a:lnTo>
                    <a:pt x="1022857" y="137922"/>
                  </a:lnTo>
                  <a:lnTo>
                    <a:pt x="1022857" y="88518"/>
                  </a:lnTo>
                  <a:lnTo>
                    <a:pt x="1052322" y="88518"/>
                  </a:lnTo>
                  <a:lnTo>
                    <a:pt x="1052322" y="4063"/>
                  </a:lnTo>
                  <a:close/>
                </a:path>
                <a:path w="2283460" h="325755">
                  <a:moveTo>
                    <a:pt x="371856" y="0"/>
                  </a:moveTo>
                  <a:lnTo>
                    <a:pt x="428879" y="0"/>
                  </a:lnTo>
                  <a:lnTo>
                    <a:pt x="428879" y="113791"/>
                  </a:lnTo>
                  <a:lnTo>
                    <a:pt x="436834" y="106479"/>
                  </a:lnTo>
                  <a:lnTo>
                    <a:pt x="471747" y="86996"/>
                  </a:lnTo>
                  <a:lnTo>
                    <a:pt x="501269" y="82550"/>
                  </a:lnTo>
                  <a:lnTo>
                    <a:pt x="522892" y="84669"/>
                  </a:lnTo>
                  <a:lnTo>
                    <a:pt x="561044" y="101623"/>
                  </a:lnTo>
                  <a:lnTo>
                    <a:pt x="591284" y="134623"/>
                  </a:lnTo>
                  <a:lnTo>
                    <a:pt x="606992" y="178145"/>
                  </a:lnTo>
                  <a:lnTo>
                    <a:pt x="608965" y="203453"/>
                  </a:lnTo>
                  <a:lnTo>
                    <a:pt x="606938" y="228008"/>
                  </a:lnTo>
                  <a:lnTo>
                    <a:pt x="590694" y="270783"/>
                  </a:lnTo>
                  <a:lnTo>
                    <a:pt x="559500" y="304127"/>
                  </a:lnTo>
                  <a:lnTo>
                    <a:pt x="521071" y="321323"/>
                  </a:lnTo>
                  <a:lnTo>
                    <a:pt x="499618" y="323468"/>
                  </a:lnTo>
                  <a:lnTo>
                    <a:pt x="489880" y="323038"/>
                  </a:lnTo>
                  <a:lnTo>
                    <a:pt x="445738" y="307165"/>
                  </a:lnTo>
                  <a:lnTo>
                    <a:pt x="428879" y="293370"/>
                  </a:lnTo>
                  <a:lnTo>
                    <a:pt x="428879" y="317626"/>
                  </a:lnTo>
                  <a:lnTo>
                    <a:pt x="371856" y="317626"/>
                  </a:lnTo>
                  <a:lnTo>
                    <a:pt x="371856" y="0"/>
                  </a:lnTo>
                  <a:close/>
                </a:path>
                <a:path w="2283460" h="325755">
                  <a:moveTo>
                    <a:pt x="161671" y="0"/>
                  </a:moveTo>
                  <a:lnTo>
                    <a:pt x="222805" y="11906"/>
                  </a:lnTo>
                  <a:lnTo>
                    <a:pt x="274700" y="47625"/>
                  </a:lnTo>
                  <a:lnTo>
                    <a:pt x="310197" y="100425"/>
                  </a:lnTo>
                  <a:lnTo>
                    <a:pt x="322072" y="163702"/>
                  </a:lnTo>
                  <a:lnTo>
                    <a:pt x="319145" y="196302"/>
                  </a:lnTo>
                  <a:lnTo>
                    <a:pt x="295765" y="253642"/>
                  </a:lnTo>
                  <a:lnTo>
                    <a:pt x="250759" y="298959"/>
                  </a:lnTo>
                  <a:lnTo>
                    <a:pt x="194129" y="322443"/>
                  </a:lnTo>
                  <a:lnTo>
                    <a:pt x="162051" y="325374"/>
                  </a:lnTo>
                  <a:lnTo>
                    <a:pt x="128666" y="322371"/>
                  </a:lnTo>
                  <a:lnTo>
                    <a:pt x="70754" y="298317"/>
                  </a:lnTo>
                  <a:lnTo>
                    <a:pt x="25985" y="251946"/>
                  </a:lnTo>
                  <a:lnTo>
                    <a:pt x="2883" y="194641"/>
                  </a:lnTo>
                  <a:lnTo>
                    <a:pt x="0" y="162560"/>
                  </a:lnTo>
                  <a:lnTo>
                    <a:pt x="1353" y="140817"/>
                  </a:lnTo>
                  <a:lnTo>
                    <a:pt x="12108" y="99998"/>
                  </a:lnTo>
                  <a:lnTo>
                    <a:pt x="33228" y="63206"/>
                  </a:lnTo>
                  <a:lnTo>
                    <a:pt x="62807" y="33678"/>
                  </a:lnTo>
                  <a:lnTo>
                    <a:pt x="99788" y="12322"/>
                  </a:lnTo>
                  <a:lnTo>
                    <a:pt x="140313" y="1377"/>
                  </a:lnTo>
                  <a:lnTo>
                    <a:pt x="161671" y="0"/>
                  </a:lnTo>
                  <a:close/>
                </a:path>
              </a:pathLst>
            </a:custGeom>
            <a:ln w="12192">
              <a:solidFill>
                <a:srgbClr val="4F81BC"/>
              </a:solidFill>
            </a:ln>
          </p:spPr>
          <p:txBody>
            <a:bodyPr wrap="square" lIns="0" tIns="0" rIns="0" bIns="0" rtlCol="0"/>
            <a:lstStyle/>
            <a:p>
              <a:endParaRPr/>
            </a:p>
          </p:txBody>
        </p:sp>
        <p:pic>
          <p:nvPicPr>
            <p:cNvPr id="23" name="object 23"/>
            <p:cNvPicPr/>
            <p:nvPr/>
          </p:nvPicPr>
          <p:blipFill>
            <a:blip r:embed="rId11" cstate="print"/>
            <a:stretch>
              <a:fillRect/>
            </a:stretch>
          </p:blipFill>
          <p:spPr>
            <a:xfrm>
              <a:off x="5034280" y="796036"/>
              <a:ext cx="85471" cy="86740"/>
            </a:xfrm>
            <a:prstGeom prst="rect">
              <a:avLst/>
            </a:prstGeom>
          </p:spPr>
        </p:pic>
        <p:sp>
          <p:nvSpPr>
            <p:cNvPr id="24" name="object 24"/>
            <p:cNvSpPr/>
            <p:nvPr/>
          </p:nvSpPr>
          <p:spPr>
            <a:xfrm>
              <a:off x="4906771" y="802132"/>
              <a:ext cx="116839" cy="323850"/>
            </a:xfrm>
            <a:custGeom>
              <a:avLst/>
              <a:gdLst/>
              <a:ahLst/>
              <a:cxnLst/>
              <a:rect l="l" t="t" r="r" b="b"/>
              <a:pathLst>
                <a:path w="116839" h="323850">
                  <a:moveTo>
                    <a:pt x="76200" y="0"/>
                  </a:moveTo>
                  <a:lnTo>
                    <a:pt x="85441" y="504"/>
                  </a:lnTo>
                  <a:lnTo>
                    <a:pt x="95265" y="2032"/>
                  </a:lnTo>
                  <a:lnTo>
                    <a:pt x="105685" y="4607"/>
                  </a:lnTo>
                  <a:lnTo>
                    <a:pt x="116712" y="8254"/>
                  </a:lnTo>
                  <a:lnTo>
                    <a:pt x="116712" y="51942"/>
                  </a:lnTo>
                  <a:lnTo>
                    <a:pt x="108330" y="49656"/>
                  </a:lnTo>
                  <a:lnTo>
                    <a:pt x="101600" y="48387"/>
                  </a:lnTo>
                  <a:lnTo>
                    <a:pt x="96265" y="48387"/>
                  </a:lnTo>
                  <a:lnTo>
                    <a:pt x="89535" y="48387"/>
                  </a:lnTo>
                  <a:lnTo>
                    <a:pt x="84581" y="49783"/>
                  </a:lnTo>
                  <a:lnTo>
                    <a:pt x="81533" y="52577"/>
                  </a:lnTo>
                  <a:lnTo>
                    <a:pt x="79248" y="54737"/>
                  </a:lnTo>
                  <a:lnTo>
                    <a:pt x="78104" y="59054"/>
                  </a:lnTo>
                  <a:lnTo>
                    <a:pt x="78104" y="65658"/>
                  </a:lnTo>
                  <a:lnTo>
                    <a:pt x="77977" y="94360"/>
                  </a:lnTo>
                  <a:lnTo>
                    <a:pt x="114300" y="94360"/>
                  </a:lnTo>
                  <a:lnTo>
                    <a:pt x="114300" y="143001"/>
                  </a:lnTo>
                  <a:lnTo>
                    <a:pt x="77977" y="143001"/>
                  </a:lnTo>
                  <a:lnTo>
                    <a:pt x="77977" y="323468"/>
                  </a:lnTo>
                  <a:lnTo>
                    <a:pt x="20447" y="323468"/>
                  </a:lnTo>
                  <a:lnTo>
                    <a:pt x="20447" y="143001"/>
                  </a:lnTo>
                  <a:lnTo>
                    <a:pt x="0" y="143001"/>
                  </a:lnTo>
                  <a:lnTo>
                    <a:pt x="0" y="94360"/>
                  </a:lnTo>
                  <a:lnTo>
                    <a:pt x="20447" y="94360"/>
                  </a:lnTo>
                  <a:lnTo>
                    <a:pt x="20611" y="74096"/>
                  </a:lnTo>
                  <a:lnTo>
                    <a:pt x="23754" y="32069"/>
                  </a:lnTo>
                  <a:lnTo>
                    <a:pt x="54213" y="2762"/>
                  </a:lnTo>
                  <a:lnTo>
                    <a:pt x="64510" y="690"/>
                  </a:lnTo>
                  <a:lnTo>
                    <a:pt x="76200" y="0"/>
                  </a:lnTo>
                  <a:close/>
                </a:path>
              </a:pathLst>
            </a:custGeom>
            <a:ln w="12191">
              <a:solidFill>
                <a:srgbClr val="4F81BC"/>
              </a:solidFill>
            </a:ln>
          </p:spPr>
          <p:txBody>
            <a:bodyPr wrap="square" lIns="0" tIns="0" rIns="0" bIns="0" rtlCol="0"/>
            <a:lstStyle/>
            <a:p>
              <a:endParaRPr/>
            </a:p>
          </p:txBody>
        </p:sp>
        <p:pic>
          <p:nvPicPr>
            <p:cNvPr id="25" name="object 25"/>
            <p:cNvPicPr/>
            <p:nvPr/>
          </p:nvPicPr>
          <p:blipFill>
            <a:blip r:embed="rId12" cstate="print"/>
            <a:stretch>
              <a:fillRect/>
            </a:stretch>
          </p:blipFill>
          <p:spPr>
            <a:xfrm>
              <a:off x="2626360" y="796036"/>
              <a:ext cx="85597" cy="86740"/>
            </a:xfrm>
            <a:prstGeom prst="rect">
              <a:avLst/>
            </a:prstGeom>
          </p:spPr>
        </p:pic>
        <p:pic>
          <p:nvPicPr>
            <p:cNvPr id="26" name="object 26"/>
            <p:cNvPicPr/>
            <p:nvPr/>
          </p:nvPicPr>
          <p:blipFill>
            <a:blip r:embed="rId13" cstate="print"/>
            <a:stretch>
              <a:fillRect/>
            </a:stretch>
          </p:blipFill>
          <p:spPr>
            <a:xfrm>
              <a:off x="2112899" y="796036"/>
              <a:ext cx="85724" cy="86740"/>
            </a:xfrm>
            <a:prstGeom prst="rect">
              <a:avLst/>
            </a:prstGeom>
          </p:spPr>
        </p:pic>
        <p:sp>
          <p:nvSpPr>
            <p:cNvPr id="27" name="object 27"/>
            <p:cNvSpPr/>
            <p:nvPr/>
          </p:nvSpPr>
          <p:spPr>
            <a:xfrm>
              <a:off x="4812411" y="772033"/>
              <a:ext cx="118745" cy="82550"/>
            </a:xfrm>
            <a:custGeom>
              <a:avLst/>
              <a:gdLst/>
              <a:ahLst/>
              <a:cxnLst/>
              <a:rect l="l" t="t" r="r" b="b"/>
              <a:pathLst>
                <a:path w="118745" h="82550">
                  <a:moveTo>
                    <a:pt x="50291" y="0"/>
                  </a:moveTo>
                  <a:lnTo>
                    <a:pt x="118363" y="0"/>
                  </a:lnTo>
                  <a:lnTo>
                    <a:pt x="41275" y="82550"/>
                  </a:lnTo>
                  <a:lnTo>
                    <a:pt x="0" y="82550"/>
                  </a:lnTo>
                  <a:lnTo>
                    <a:pt x="50291" y="0"/>
                  </a:lnTo>
                  <a:close/>
                </a:path>
              </a:pathLst>
            </a:custGeom>
            <a:ln w="12192">
              <a:solidFill>
                <a:srgbClr val="4F81BC"/>
              </a:solidFill>
            </a:ln>
          </p:spPr>
          <p:txBody>
            <a:bodyPr wrap="square" lIns="0" tIns="0" rIns="0" bIns="0" rtlCol="0"/>
            <a:lstStyle/>
            <a:p>
              <a:endParaRPr/>
            </a:p>
          </p:txBody>
        </p:sp>
      </p:grpSp>
      <p:pic>
        <p:nvPicPr>
          <p:cNvPr id="28" name="object 28"/>
          <p:cNvPicPr/>
          <p:nvPr/>
        </p:nvPicPr>
        <p:blipFill>
          <a:blip r:embed="rId14" cstate="print"/>
          <a:stretch>
            <a:fillRect/>
          </a:stretch>
        </p:blipFill>
        <p:spPr>
          <a:xfrm>
            <a:off x="-15113" y="4"/>
            <a:ext cx="806195" cy="6857996"/>
          </a:xfrm>
          <a:prstGeom prst="rect">
            <a:avLst/>
          </a:prstGeom>
        </p:spPr>
      </p:pic>
      <p:pic>
        <p:nvPicPr>
          <p:cNvPr id="29" name="object 29"/>
          <p:cNvPicPr/>
          <p:nvPr/>
        </p:nvPicPr>
        <p:blipFill>
          <a:blip r:embed="rId15" cstate="print"/>
          <a:stretch>
            <a:fillRect/>
          </a:stretch>
        </p:blipFill>
        <p:spPr>
          <a:xfrm>
            <a:off x="6495288" y="6095"/>
            <a:ext cx="2577845" cy="787145"/>
          </a:xfrm>
          <a:prstGeom prst="rect">
            <a:avLst/>
          </a:prstGeom>
        </p:spPr>
      </p:pic>
      <p:sp>
        <p:nvSpPr>
          <p:cNvPr id="30" name="object 30"/>
          <p:cNvSpPr txBox="1">
            <a:spLocks noGrp="1"/>
          </p:cNvSpPr>
          <p:nvPr>
            <p:ph type="title"/>
          </p:nvPr>
        </p:nvSpPr>
        <p:spPr>
          <a:prstGeom prst="rect">
            <a:avLst/>
          </a:prstGeom>
        </p:spPr>
        <p:txBody>
          <a:bodyPr vert="horz" wrap="square" lIns="0" tIns="12065" rIns="0" bIns="0" rtlCol="0">
            <a:spAutoFit/>
          </a:bodyPr>
          <a:lstStyle/>
          <a:p>
            <a:pPr marL="596265">
              <a:lnSpc>
                <a:spcPct val="100000"/>
              </a:lnSpc>
              <a:spcBef>
                <a:spcPts val="95"/>
              </a:spcBef>
            </a:pPr>
            <a:r>
              <a:rPr dirty="0"/>
              <a:t>CAPÍTULO</a:t>
            </a:r>
            <a:r>
              <a:rPr spc="-140" dirty="0"/>
              <a:t> </a:t>
            </a:r>
            <a:r>
              <a:rPr spc="-50" dirty="0"/>
              <a:t>I</a:t>
            </a:r>
          </a:p>
        </p:txBody>
      </p:sp>
      <p:sp>
        <p:nvSpPr>
          <p:cNvPr id="31" name="object 3">
            <a:extLst>
              <a:ext uri="{FF2B5EF4-FFF2-40B4-BE49-F238E27FC236}">
                <a16:creationId xmlns:a16="http://schemas.microsoft.com/office/drawing/2014/main" id="{44300D85-2D3E-4E2A-AA99-4FA4AEF5C372}"/>
              </a:ext>
            </a:extLst>
          </p:cNvPr>
          <p:cNvSpPr txBox="1"/>
          <p:nvPr/>
        </p:nvSpPr>
        <p:spPr>
          <a:xfrm>
            <a:off x="1331085" y="4939063"/>
            <a:ext cx="7268209" cy="976549"/>
          </a:xfrm>
          <a:prstGeom prst="rect">
            <a:avLst/>
          </a:prstGeom>
          <a:solidFill>
            <a:srgbClr val="FFFFF3"/>
          </a:solidFill>
          <a:ln w="25907">
            <a:solidFill>
              <a:srgbClr val="000000"/>
            </a:solidFill>
          </a:ln>
        </p:spPr>
        <p:txBody>
          <a:bodyPr vert="horz" wrap="square" lIns="0" tIns="52705" rIns="0" bIns="0" rtlCol="0">
            <a:spAutoFit/>
          </a:bodyPr>
          <a:lstStyle/>
          <a:p>
            <a:pPr marL="91440" marR="82550">
              <a:lnSpc>
                <a:spcPts val="2390"/>
              </a:lnSpc>
              <a:spcBef>
                <a:spcPts val="415"/>
              </a:spcBef>
            </a:pPr>
            <a:r>
              <a:rPr lang="es-ES" sz="2400" b="1" spc="-10" dirty="0">
                <a:latin typeface="Century Gothic" panose="020B0502020202020204" pitchFamily="34" charset="0"/>
                <a:cs typeface="Tahoma"/>
              </a:rPr>
              <a:t>Diseñar una guía didáctica de gamificación para el área de matemática correspondiente a séptimo año de EGB.</a:t>
            </a:r>
            <a:endParaRPr sz="2400" dirty="0">
              <a:latin typeface="Century Gothic" panose="020B0502020202020204" pitchFamily="34" charset="0"/>
              <a:cs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04366" y="3161538"/>
            <a:ext cx="7092950" cy="1149674"/>
          </a:xfrm>
          <a:prstGeom prst="rect">
            <a:avLst/>
          </a:prstGeom>
          <a:solidFill>
            <a:srgbClr val="FFFFFF"/>
          </a:solidFill>
          <a:ln w="25907">
            <a:solidFill>
              <a:srgbClr val="000000"/>
            </a:solidFill>
          </a:ln>
        </p:spPr>
        <p:txBody>
          <a:bodyPr vert="horz" wrap="square" lIns="0" tIns="41275" rIns="0" bIns="0" rtlCol="0">
            <a:spAutoFit/>
          </a:bodyPr>
          <a:lstStyle/>
          <a:p>
            <a:pPr marL="90805" marR="81280" algn="just">
              <a:lnSpc>
                <a:spcPct val="100000"/>
              </a:lnSpc>
              <a:spcBef>
                <a:spcPts val="325"/>
              </a:spcBef>
            </a:pPr>
            <a:r>
              <a:rPr sz="1800" spc="-25" dirty="0">
                <a:latin typeface="Verdana"/>
                <a:cs typeface="Verdana"/>
              </a:rPr>
              <a:t>Según</a:t>
            </a:r>
            <a:r>
              <a:rPr sz="1800" spc="10" dirty="0">
                <a:latin typeface="Verdana"/>
                <a:cs typeface="Verdana"/>
              </a:rPr>
              <a:t> </a:t>
            </a:r>
            <a:r>
              <a:rPr sz="1800" spc="-70" dirty="0">
                <a:latin typeface="Verdana"/>
                <a:cs typeface="Verdana"/>
              </a:rPr>
              <a:t>Ramírez</a:t>
            </a:r>
            <a:r>
              <a:rPr sz="1800" spc="30" dirty="0">
                <a:latin typeface="Verdana"/>
                <a:cs typeface="Verdana"/>
              </a:rPr>
              <a:t> </a:t>
            </a:r>
            <a:r>
              <a:rPr sz="1800" dirty="0">
                <a:latin typeface="Verdana"/>
                <a:cs typeface="Verdana"/>
              </a:rPr>
              <a:t>Cogollor</a:t>
            </a:r>
            <a:r>
              <a:rPr sz="1800" spc="15" dirty="0">
                <a:latin typeface="Verdana"/>
                <a:cs typeface="Verdana"/>
              </a:rPr>
              <a:t> </a:t>
            </a:r>
            <a:r>
              <a:rPr sz="1800" spc="-165" dirty="0">
                <a:latin typeface="Verdana"/>
                <a:cs typeface="Verdana"/>
              </a:rPr>
              <a:t>(2014),</a:t>
            </a:r>
            <a:r>
              <a:rPr sz="1800" spc="5" dirty="0">
                <a:latin typeface="Verdana"/>
                <a:cs typeface="Verdana"/>
              </a:rPr>
              <a:t> </a:t>
            </a:r>
            <a:r>
              <a:rPr sz="1800" dirty="0">
                <a:latin typeface="Verdana"/>
                <a:cs typeface="Verdana"/>
              </a:rPr>
              <a:t>gamificar</a:t>
            </a:r>
            <a:r>
              <a:rPr sz="1800" spc="15" dirty="0">
                <a:latin typeface="Verdana"/>
                <a:cs typeface="Verdana"/>
              </a:rPr>
              <a:t> </a:t>
            </a:r>
            <a:r>
              <a:rPr sz="1800" dirty="0">
                <a:latin typeface="Verdana"/>
                <a:cs typeface="Verdana"/>
              </a:rPr>
              <a:t>es</a:t>
            </a:r>
            <a:r>
              <a:rPr sz="1800" spc="25" dirty="0">
                <a:latin typeface="Verdana"/>
                <a:cs typeface="Verdana"/>
              </a:rPr>
              <a:t> </a:t>
            </a:r>
            <a:r>
              <a:rPr sz="1800" dirty="0">
                <a:latin typeface="Verdana"/>
                <a:cs typeface="Verdana"/>
              </a:rPr>
              <a:t>la aplicación</a:t>
            </a:r>
            <a:r>
              <a:rPr sz="1800" spc="20" dirty="0">
                <a:latin typeface="Verdana"/>
                <a:cs typeface="Verdana"/>
              </a:rPr>
              <a:t> </a:t>
            </a:r>
            <a:r>
              <a:rPr sz="1800" spc="70" dirty="0">
                <a:latin typeface="Verdana"/>
                <a:cs typeface="Verdana"/>
              </a:rPr>
              <a:t>de </a:t>
            </a:r>
            <a:r>
              <a:rPr sz="1800" dirty="0">
                <a:latin typeface="Verdana"/>
                <a:cs typeface="Verdana"/>
              </a:rPr>
              <a:t>mecánicas</a:t>
            </a:r>
            <a:r>
              <a:rPr sz="1800" spc="85" dirty="0">
                <a:latin typeface="Verdana"/>
                <a:cs typeface="Verdana"/>
              </a:rPr>
              <a:t> </a:t>
            </a:r>
            <a:r>
              <a:rPr sz="1800" dirty="0">
                <a:latin typeface="Verdana"/>
                <a:cs typeface="Verdana"/>
              </a:rPr>
              <a:t>y</a:t>
            </a:r>
            <a:r>
              <a:rPr sz="1800" spc="55" dirty="0">
                <a:latin typeface="Verdana"/>
                <a:cs typeface="Verdana"/>
              </a:rPr>
              <a:t> </a:t>
            </a:r>
            <a:r>
              <a:rPr sz="1800" spc="-20" dirty="0">
                <a:latin typeface="Verdana"/>
                <a:cs typeface="Verdana"/>
              </a:rPr>
              <a:t>pensamientos</a:t>
            </a:r>
            <a:r>
              <a:rPr sz="1800" spc="85" dirty="0">
                <a:latin typeface="Verdana"/>
                <a:cs typeface="Verdana"/>
              </a:rPr>
              <a:t> </a:t>
            </a:r>
            <a:r>
              <a:rPr sz="1800" dirty="0">
                <a:latin typeface="Verdana"/>
                <a:cs typeface="Verdana"/>
              </a:rPr>
              <a:t>lúdicos</a:t>
            </a:r>
            <a:r>
              <a:rPr sz="1800" spc="85" dirty="0">
                <a:latin typeface="Verdana"/>
                <a:cs typeface="Verdana"/>
              </a:rPr>
              <a:t> </a:t>
            </a:r>
            <a:r>
              <a:rPr sz="1800" dirty="0">
                <a:latin typeface="Verdana"/>
                <a:cs typeface="Verdana"/>
              </a:rPr>
              <a:t>en</a:t>
            </a:r>
            <a:r>
              <a:rPr sz="1800" spc="75" dirty="0">
                <a:latin typeface="Verdana"/>
                <a:cs typeface="Verdana"/>
              </a:rPr>
              <a:t> </a:t>
            </a:r>
            <a:r>
              <a:rPr sz="1800" spc="-25" dirty="0">
                <a:latin typeface="Verdana"/>
                <a:cs typeface="Verdana"/>
              </a:rPr>
              <a:t>entornos</a:t>
            </a:r>
            <a:r>
              <a:rPr sz="1800" spc="85" dirty="0">
                <a:latin typeface="Verdana"/>
                <a:cs typeface="Verdana"/>
              </a:rPr>
              <a:t> </a:t>
            </a:r>
            <a:r>
              <a:rPr sz="1800" dirty="0">
                <a:latin typeface="Verdana"/>
                <a:cs typeface="Verdana"/>
              </a:rPr>
              <a:t>no</a:t>
            </a:r>
            <a:r>
              <a:rPr sz="1800" spc="80" dirty="0">
                <a:latin typeface="Verdana"/>
                <a:cs typeface="Verdana"/>
              </a:rPr>
              <a:t> </a:t>
            </a:r>
            <a:r>
              <a:rPr sz="1800" spc="-10" dirty="0" err="1">
                <a:latin typeface="Verdana"/>
                <a:cs typeface="Verdana"/>
              </a:rPr>
              <a:t>jugables</a:t>
            </a:r>
            <a:r>
              <a:rPr sz="1800" dirty="0">
                <a:latin typeface="Verdana"/>
                <a:cs typeface="Verdana"/>
              </a:rPr>
              <a:t>,</a:t>
            </a:r>
            <a:r>
              <a:rPr sz="1800" spc="355" dirty="0">
                <a:latin typeface="Verdana"/>
                <a:cs typeface="Verdana"/>
              </a:rPr>
              <a:t> </a:t>
            </a:r>
            <a:r>
              <a:rPr sz="1800" spc="80" dirty="0">
                <a:latin typeface="Verdana"/>
                <a:cs typeface="Verdana"/>
              </a:rPr>
              <a:t>con</a:t>
            </a:r>
            <a:r>
              <a:rPr sz="1800" spc="370" dirty="0">
                <a:latin typeface="Verdana"/>
                <a:cs typeface="Verdana"/>
              </a:rPr>
              <a:t> </a:t>
            </a:r>
            <a:r>
              <a:rPr sz="1800" dirty="0">
                <a:latin typeface="Verdana"/>
                <a:cs typeface="Verdana"/>
              </a:rPr>
              <a:t>el</a:t>
            </a:r>
            <a:r>
              <a:rPr sz="1800" spc="380" dirty="0">
                <a:latin typeface="Verdana"/>
                <a:cs typeface="Verdana"/>
              </a:rPr>
              <a:t> </a:t>
            </a:r>
            <a:r>
              <a:rPr sz="1800" dirty="0">
                <a:latin typeface="Verdana"/>
                <a:cs typeface="Verdana"/>
              </a:rPr>
              <a:t>objetivo</a:t>
            </a:r>
            <a:r>
              <a:rPr sz="1800" spc="360" dirty="0">
                <a:latin typeface="Verdana"/>
                <a:cs typeface="Verdana"/>
              </a:rPr>
              <a:t> </a:t>
            </a:r>
            <a:r>
              <a:rPr sz="1800" spc="95" dirty="0">
                <a:latin typeface="Verdana"/>
                <a:cs typeface="Verdana"/>
              </a:rPr>
              <a:t>de</a:t>
            </a:r>
            <a:r>
              <a:rPr sz="1800" spc="360" dirty="0">
                <a:latin typeface="Verdana"/>
                <a:cs typeface="Verdana"/>
              </a:rPr>
              <a:t> </a:t>
            </a:r>
            <a:r>
              <a:rPr sz="1800" dirty="0">
                <a:latin typeface="Verdana"/>
                <a:cs typeface="Verdana"/>
              </a:rPr>
              <a:t>que</a:t>
            </a:r>
            <a:r>
              <a:rPr sz="1800" spc="365" dirty="0">
                <a:latin typeface="Verdana"/>
                <a:cs typeface="Verdana"/>
              </a:rPr>
              <a:t> </a:t>
            </a:r>
            <a:r>
              <a:rPr sz="1800" spc="-25" dirty="0">
                <a:latin typeface="Verdana"/>
                <a:cs typeface="Verdana"/>
              </a:rPr>
              <a:t>los </a:t>
            </a:r>
            <a:r>
              <a:rPr sz="1800" spc="-60" dirty="0">
                <a:latin typeface="Verdana"/>
                <a:cs typeface="Verdana"/>
              </a:rPr>
              <a:t>individuos</a:t>
            </a:r>
            <a:r>
              <a:rPr sz="1800" spc="-120" dirty="0">
                <a:latin typeface="Verdana"/>
                <a:cs typeface="Verdana"/>
              </a:rPr>
              <a:t> </a:t>
            </a:r>
            <a:r>
              <a:rPr sz="1800" spc="45" dirty="0">
                <a:latin typeface="Verdana"/>
                <a:cs typeface="Verdana"/>
              </a:rPr>
              <a:t>adopten</a:t>
            </a:r>
            <a:r>
              <a:rPr sz="1800" spc="-50" dirty="0">
                <a:latin typeface="Verdana"/>
                <a:cs typeface="Verdana"/>
              </a:rPr>
              <a:t> </a:t>
            </a:r>
            <a:r>
              <a:rPr sz="1800" spc="-25" dirty="0">
                <a:latin typeface="Verdana"/>
                <a:cs typeface="Verdana"/>
              </a:rPr>
              <a:t>determinados</a:t>
            </a:r>
            <a:r>
              <a:rPr sz="1800" spc="-70" dirty="0">
                <a:latin typeface="Verdana"/>
                <a:cs typeface="Verdana"/>
              </a:rPr>
              <a:t> </a:t>
            </a:r>
            <a:r>
              <a:rPr sz="1800" spc="-10" dirty="0">
                <a:latin typeface="Verdana"/>
                <a:cs typeface="Verdana"/>
              </a:rPr>
              <a:t>comportamientos</a:t>
            </a:r>
            <a:endParaRPr sz="1800" dirty="0">
              <a:latin typeface="Verdana"/>
              <a:cs typeface="Verdana"/>
            </a:endParaRPr>
          </a:p>
        </p:txBody>
      </p:sp>
      <p:pic>
        <p:nvPicPr>
          <p:cNvPr id="3" name="object 3"/>
          <p:cNvPicPr/>
          <p:nvPr/>
        </p:nvPicPr>
        <p:blipFill>
          <a:blip r:embed="rId2" cstate="print"/>
          <a:stretch>
            <a:fillRect/>
          </a:stretch>
        </p:blipFill>
        <p:spPr>
          <a:xfrm>
            <a:off x="2779776" y="1816595"/>
            <a:ext cx="4050029" cy="1076718"/>
          </a:xfrm>
          <a:prstGeom prst="rect">
            <a:avLst/>
          </a:prstGeom>
        </p:spPr>
      </p:pic>
      <p:sp>
        <p:nvSpPr>
          <p:cNvPr id="4" name="object 4"/>
          <p:cNvSpPr txBox="1"/>
          <p:nvPr/>
        </p:nvSpPr>
        <p:spPr>
          <a:xfrm>
            <a:off x="3337052" y="1993519"/>
            <a:ext cx="2937510" cy="574040"/>
          </a:xfrm>
          <a:prstGeom prst="rect">
            <a:avLst/>
          </a:prstGeom>
        </p:spPr>
        <p:txBody>
          <a:bodyPr vert="horz" wrap="square" lIns="0" tIns="12700" rIns="0" bIns="0" rtlCol="0">
            <a:spAutoFit/>
          </a:bodyPr>
          <a:lstStyle/>
          <a:p>
            <a:pPr marL="12700">
              <a:lnSpc>
                <a:spcPct val="100000"/>
              </a:lnSpc>
              <a:spcBef>
                <a:spcPts val="100"/>
              </a:spcBef>
            </a:pPr>
            <a:r>
              <a:rPr sz="3600" b="1" spc="-10" dirty="0">
                <a:solidFill>
                  <a:srgbClr val="974707"/>
                </a:solidFill>
                <a:latin typeface="Calibri"/>
                <a:cs typeface="Calibri"/>
              </a:rPr>
              <a:t>GAMIFICACIÓN</a:t>
            </a:r>
            <a:endParaRPr sz="3600" dirty="0">
              <a:latin typeface="Calibri"/>
              <a:cs typeface="Calibri"/>
            </a:endParaRPr>
          </a:p>
        </p:txBody>
      </p:sp>
      <p:pic>
        <p:nvPicPr>
          <p:cNvPr id="5" name="object 5"/>
          <p:cNvPicPr/>
          <p:nvPr/>
        </p:nvPicPr>
        <p:blipFill>
          <a:blip r:embed="rId3" cstate="print"/>
          <a:stretch>
            <a:fillRect/>
          </a:stretch>
        </p:blipFill>
        <p:spPr>
          <a:xfrm>
            <a:off x="0" y="0"/>
            <a:ext cx="806195" cy="6857996"/>
          </a:xfrm>
          <a:prstGeom prst="rect">
            <a:avLst/>
          </a:prstGeom>
        </p:spPr>
      </p:pic>
      <p:grpSp>
        <p:nvGrpSpPr>
          <p:cNvPr id="6" name="object 6"/>
          <p:cNvGrpSpPr/>
          <p:nvPr/>
        </p:nvGrpSpPr>
        <p:grpSpPr>
          <a:xfrm>
            <a:off x="2412492" y="745236"/>
            <a:ext cx="4788535" cy="742950"/>
            <a:chOff x="2412492" y="745236"/>
            <a:chExt cx="4788535" cy="742950"/>
          </a:xfrm>
        </p:grpSpPr>
        <p:sp>
          <p:nvSpPr>
            <p:cNvPr id="7" name="object 7"/>
            <p:cNvSpPr/>
            <p:nvPr/>
          </p:nvSpPr>
          <p:spPr>
            <a:xfrm>
              <a:off x="2412492" y="788670"/>
              <a:ext cx="4788535" cy="651510"/>
            </a:xfrm>
            <a:custGeom>
              <a:avLst/>
              <a:gdLst/>
              <a:ahLst/>
              <a:cxnLst/>
              <a:rect l="l" t="t" r="r" b="b"/>
              <a:pathLst>
                <a:path w="4788534" h="651510">
                  <a:moveTo>
                    <a:pt x="4788408" y="0"/>
                  </a:moveTo>
                  <a:lnTo>
                    <a:pt x="4784996" y="16912"/>
                  </a:lnTo>
                  <a:lnTo>
                    <a:pt x="4775692" y="30718"/>
                  </a:lnTo>
                  <a:lnTo>
                    <a:pt x="4761886" y="40022"/>
                  </a:lnTo>
                  <a:lnTo>
                    <a:pt x="4744974" y="43433"/>
                  </a:lnTo>
                  <a:lnTo>
                    <a:pt x="43433" y="43433"/>
                  </a:lnTo>
                  <a:lnTo>
                    <a:pt x="26521" y="46845"/>
                  </a:lnTo>
                  <a:lnTo>
                    <a:pt x="12715" y="56149"/>
                  </a:lnTo>
                  <a:lnTo>
                    <a:pt x="3411" y="69955"/>
                  </a:lnTo>
                  <a:lnTo>
                    <a:pt x="0" y="86867"/>
                  </a:lnTo>
                  <a:lnTo>
                    <a:pt x="0" y="608076"/>
                  </a:lnTo>
                  <a:lnTo>
                    <a:pt x="3411" y="624988"/>
                  </a:lnTo>
                  <a:lnTo>
                    <a:pt x="12715" y="638794"/>
                  </a:lnTo>
                  <a:lnTo>
                    <a:pt x="26521" y="648098"/>
                  </a:lnTo>
                  <a:lnTo>
                    <a:pt x="43433" y="651509"/>
                  </a:lnTo>
                  <a:lnTo>
                    <a:pt x="60346" y="648098"/>
                  </a:lnTo>
                  <a:lnTo>
                    <a:pt x="74152" y="638794"/>
                  </a:lnTo>
                  <a:lnTo>
                    <a:pt x="83456" y="624988"/>
                  </a:lnTo>
                  <a:lnTo>
                    <a:pt x="86868" y="608076"/>
                  </a:lnTo>
                  <a:lnTo>
                    <a:pt x="86868" y="564641"/>
                  </a:lnTo>
                  <a:lnTo>
                    <a:pt x="4744974" y="564641"/>
                  </a:lnTo>
                  <a:lnTo>
                    <a:pt x="4761886" y="561230"/>
                  </a:lnTo>
                  <a:lnTo>
                    <a:pt x="4775692" y="551926"/>
                  </a:lnTo>
                  <a:lnTo>
                    <a:pt x="4784996" y="538120"/>
                  </a:lnTo>
                  <a:lnTo>
                    <a:pt x="4788408" y="521207"/>
                  </a:lnTo>
                  <a:lnTo>
                    <a:pt x="4788408" y="130301"/>
                  </a:lnTo>
                  <a:lnTo>
                    <a:pt x="43433" y="130301"/>
                  </a:lnTo>
                  <a:lnTo>
                    <a:pt x="43433" y="86867"/>
                  </a:lnTo>
                  <a:lnTo>
                    <a:pt x="45148" y="78438"/>
                  </a:lnTo>
                  <a:lnTo>
                    <a:pt x="49815" y="71532"/>
                  </a:lnTo>
                  <a:lnTo>
                    <a:pt x="56721" y="66865"/>
                  </a:lnTo>
                  <a:lnTo>
                    <a:pt x="65150" y="65150"/>
                  </a:lnTo>
                  <a:lnTo>
                    <a:pt x="4788408" y="65150"/>
                  </a:lnTo>
                  <a:lnTo>
                    <a:pt x="4788408" y="0"/>
                  </a:lnTo>
                  <a:close/>
                </a:path>
                <a:path w="4788534" h="651510">
                  <a:moveTo>
                    <a:pt x="4788408" y="65150"/>
                  </a:moveTo>
                  <a:lnTo>
                    <a:pt x="65150" y="65150"/>
                  </a:lnTo>
                  <a:lnTo>
                    <a:pt x="73580" y="66865"/>
                  </a:lnTo>
                  <a:lnTo>
                    <a:pt x="80486" y="71532"/>
                  </a:lnTo>
                  <a:lnTo>
                    <a:pt x="85153" y="78438"/>
                  </a:lnTo>
                  <a:lnTo>
                    <a:pt x="86868" y="86867"/>
                  </a:lnTo>
                  <a:lnTo>
                    <a:pt x="83456" y="103780"/>
                  </a:lnTo>
                  <a:lnTo>
                    <a:pt x="74152" y="117586"/>
                  </a:lnTo>
                  <a:lnTo>
                    <a:pt x="60346" y="126890"/>
                  </a:lnTo>
                  <a:lnTo>
                    <a:pt x="43433" y="130301"/>
                  </a:lnTo>
                  <a:lnTo>
                    <a:pt x="4788408" y="130301"/>
                  </a:lnTo>
                  <a:lnTo>
                    <a:pt x="4788408" y="65150"/>
                  </a:lnTo>
                  <a:close/>
                </a:path>
                <a:path w="4788534" h="651510">
                  <a:moveTo>
                    <a:pt x="4701539" y="0"/>
                  </a:moveTo>
                  <a:lnTo>
                    <a:pt x="4701539" y="43433"/>
                  </a:lnTo>
                  <a:lnTo>
                    <a:pt x="4744974" y="43433"/>
                  </a:lnTo>
                  <a:lnTo>
                    <a:pt x="4744974" y="21716"/>
                  </a:lnTo>
                  <a:lnTo>
                    <a:pt x="4723257" y="21716"/>
                  </a:lnTo>
                  <a:lnTo>
                    <a:pt x="4714827" y="20002"/>
                  </a:lnTo>
                  <a:lnTo>
                    <a:pt x="4707921" y="15335"/>
                  </a:lnTo>
                  <a:lnTo>
                    <a:pt x="4703254" y="8429"/>
                  </a:lnTo>
                  <a:lnTo>
                    <a:pt x="4701539" y="0"/>
                  </a:lnTo>
                  <a:close/>
                </a:path>
                <a:path w="4788534" h="651510">
                  <a:moveTo>
                    <a:pt x="4744974" y="0"/>
                  </a:moveTo>
                  <a:lnTo>
                    <a:pt x="4743259" y="8429"/>
                  </a:lnTo>
                  <a:lnTo>
                    <a:pt x="4738592" y="15335"/>
                  </a:lnTo>
                  <a:lnTo>
                    <a:pt x="4731686" y="20002"/>
                  </a:lnTo>
                  <a:lnTo>
                    <a:pt x="4723257" y="21716"/>
                  </a:lnTo>
                  <a:lnTo>
                    <a:pt x="4744974" y="21716"/>
                  </a:lnTo>
                  <a:lnTo>
                    <a:pt x="4744974" y="0"/>
                  </a:lnTo>
                  <a:close/>
                </a:path>
              </a:pathLst>
            </a:custGeom>
            <a:solidFill>
              <a:srgbClr val="CC3300"/>
            </a:solidFill>
          </p:spPr>
          <p:txBody>
            <a:bodyPr wrap="square" lIns="0" tIns="0" rIns="0" bIns="0" rtlCol="0"/>
            <a:lstStyle/>
            <a:p>
              <a:endParaRPr/>
            </a:p>
          </p:txBody>
        </p:sp>
        <p:sp>
          <p:nvSpPr>
            <p:cNvPr id="8" name="object 8"/>
            <p:cNvSpPr/>
            <p:nvPr/>
          </p:nvSpPr>
          <p:spPr>
            <a:xfrm>
              <a:off x="2455926" y="745236"/>
              <a:ext cx="4745355" cy="173990"/>
            </a:xfrm>
            <a:custGeom>
              <a:avLst/>
              <a:gdLst/>
              <a:ahLst/>
              <a:cxnLst/>
              <a:rect l="l" t="t" r="r" b="b"/>
              <a:pathLst>
                <a:path w="4745355" h="173990">
                  <a:moveTo>
                    <a:pt x="21717" y="108585"/>
                  </a:moveTo>
                  <a:lnTo>
                    <a:pt x="13287" y="110299"/>
                  </a:lnTo>
                  <a:lnTo>
                    <a:pt x="6381" y="114966"/>
                  </a:lnTo>
                  <a:lnTo>
                    <a:pt x="1714" y="121872"/>
                  </a:lnTo>
                  <a:lnTo>
                    <a:pt x="0" y="130301"/>
                  </a:lnTo>
                  <a:lnTo>
                    <a:pt x="0" y="173736"/>
                  </a:lnTo>
                  <a:lnTo>
                    <a:pt x="16912" y="170324"/>
                  </a:lnTo>
                  <a:lnTo>
                    <a:pt x="30718" y="161020"/>
                  </a:lnTo>
                  <a:lnTo>
                    <a:pt x="40022" y="147214"/>
                  </a:lnTo>
                  <a:lnTo>
                    <a:pt x="43434" y="130301"/>
                  </a:lnTo>
                  <a:lnTo>
                    <a:pt x="41719" y="121872"/>
                  </a:lnTo>
                  <a:lnTo>
                    <a:pt x="37052" y="114966"/>
                  </a:lnTo>
                  <a:lnTo>
                    <a:pt x="30146" y="110299"/>
                  </a:lnTo>
                  <a:lnTo>
                    <a:pt x="21717" y="108585"/>
                  </a:lnTo>
                  <a:close/>
                </a:path>
                <a:path w="4745355" h="173990">
                  <a:moveTo>
                    <a:pt x="4744974" y="43434"/>
                  </a:moveTo>
                  <a:lnTo>
                    <a:pt x="4701540" y="43434"/>
                  </a:lnTo>
                  <a:lnTo>
                    <a:pt x="4701540" y="86867"/>
                  </a:lnTo>
                  <a:lnTo>
                    <a:pt x="4718452" y="83456"/>
                  </a:lnTo>
                  <a:lnTo>
                    <a:pt x="4732258" y="74152"/>
                  </a:lnTo>
                  <a:lnTo>
                    <a:pt x="4741562" y="60346"/>
                  </a:lnTo>
                  <a:lnTo>
                    <a:pt x="4744974" y="43434"/>
                  </a:lnTo>
                  <a:close/>
                </a:path>
                <a:path w="4745355" h="173990">
                  <a:moveTo>
                    <a:pt x="4701540" y="0"/>
                  </a:moveTo>
                  <a:lnTo>
                    <a:pt x="4684627" y="3411"/>
                  </a:lnTo>
                  <a:lnTo>
                    <a:pt x="4670821" y="12715"/>
                  </a:lnTo>
                  <a:lnTo>
                    <a:pt x="4661517" y="26521"/>
                  </a:lnTo>
                  <a:lnTo>
                    <a:pt x="4658106" y="43434"/>
                  </a:lnTo>
                  <a:lnTo>
                    <a:pt x="4659820" y="51863"/>
                  </a:lnTo>
                  <a:lnTo>
                    <a:pt x="4664487" y="58769"/>
                  </a:lnTo>
                  <a:lnTo>
                    <a:pt x="4671393" y="63436"/>
                  </a:lnTo>
                  <a:lnTo>
                    <a:pt x="4679823" y="65150"/>
                  </a:lnTo>
                  <a:lnTo>
                    <a:pt x="4688252" y="63436"/>
                  </a:lnTo>
                  <a:lnTo>
                    <a:pt x="4695158" y="58769"/>
                  </a:lnTo>
                  <a:lnTo>
                    <a:pt x="4699825" y="51863"/>
                  </a:lnTo>
                  <a:lnTo>
                    <a:pt x="4701540" y="43434"/>
                  </a:lnTo>
                  <a:lnTo>
                    <a:pt x="4744974" y="43434"/>
                  </a:lnTo>
                  <a:lnTo>
                    <a:pt x="4741562" y="26521"/>
                  </a:lnTo>
                  <a:lnTo>
                    <a:pt x="4732258" y="12715"/>
                  </a:lnTo>
                  <a:lnTo>
                    <a:pt x="4718452" y="3411"/>
                  </a:lnTo>
                  <a:lnTo>
                    <a:pt x="4701540" y="0"/>
                  </a:lnTo>
                  <a:close/>
                </a:path>
              </a:pathLst>
            </a:custGeom>
            <a:solidFill>
              <a:srgbClr val="A32900"/>
            </a:solidFill>
          </p:spPr>
          <p:txBody>
            <a:bodyPr wrap="square" lIns="0" tIns="0" rIns="0" bIns="0" rtlCol="0"/>
            <a:lstStyle/>
            <a:p>
              <a:endParaRPr/>
            </a:p>
          </p:txBody>
        </p:sp>
        <p:pic>
          <p:nvPicPr>
            <p:cNvPr id="9" name="object 9"/>
            <p:cNvPicPr/>
            <p:nvPr/>
          </p:nvPicPr>
          <p:blipFill>
            <a:blip r:embed="rId4" cstate="print"/>
            <a:stretch>
              <a:fillRect/>
            </a:stretch>
          </p:blipFill>
          <p:spPr>
            <a:xfrm>
              <a:off x="3549396" y="810768"/>
              <a:ext cx="2577846" cy="677417"/>
            </a:xfrm>
            <a:prstGeom prst="rect">
              <a:avLst/>
            </a:prstGeom>
          </p:spPr>
        </p:pic>
      </p:grpSp>
      <p:sp>
        <p:nvSpPr>
          <p:cNvPr id="10" name="object 10"/>
          <p:cNvSpPr txBox="1"/>
          <p:nvPr/>
        </p:nvSpPr>
        <p:spPr>
          <a:xfrm>
            <a:off x="3727196" y="878204"/>
            <a:ext cx="220091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EEBC"/>
                </a:solidFill>
                <a:latin typeface="Calibri"/>
                <a:cs typeface="Calibri"/>
              </a:rPr>
              <a:t>MARCO</a:t>
            </a:r>
            <a:r>
              <a:rPr sz="2400" b="1" spc="-75" dirty="0">
                <a:solidFill>
                  <a:srgbClr val="FFEEBC"/>
                </a:solidFill>
                <a:latin typeface="Calibri"/>
                <a:cs typeface="Calibri"/>
              </a:rPr>
              <a:t> </a:t>
            </a:r>
            <a:r>
              <a:rPr sz="2400" b="1" spc="-10" dirty="0">
                <a:solidFill>
                  <a:srgbClr val="FFEEBC"/>
                </a:solidFill>
                <a:latin typeface="Calibri"/>
                <a:cs typeface="Calibri"/>
              </a:rPr>
              <a:t>TEÓRICO</a:t>
            </a:r>
            <a:endParaRPr sz="2400" dirty="0">
              <a:latin typeface="Calibri"/>
              <a:cs typeface="Calibri"/>
            </a:endParaRPr>
          </a:p>
        </p:txBody>
      </p:sp>
      <p:pic>
        <p:nvPicPr>
          <p:cNvPr id="11" name="object 11"/>
          <p:cNvPicPr/>
          <p:nvPr/>
        </p:nvPicPr>
        <p:blipFill>
          <a:blip r:embed="rId5" cstate="print"/>
          <a:stretch>
            <a:fillRect/>
          </a:stretch>
        </p:blipFill>
        <p:spPr>
          <a:xfrm>
            <a:off x="6425184" y="6095"/>
            <a:ext cx="2716530" cy="787145"/>
          </a:xfrm>
          <a:prstGeom prst="rect">
            <a:avLst/>
          </a:prstGeom>
        </p:spPr>
      </p:pic>
      <p:sp>
        <p:nvSpPr>
          <p:cNvPr id="12" name="object 12"/>
          <p:cNvSpPr txBox="1">
            <a:spLocks noGrp="1"/>
          </p:cNvSpPr>
          <p:nvPr>
            <p:ph type="title"/>
          </p:nvPr>
        </p:nvSpPr>
        <p:spPr>
          <a:prstGeom prst="rect">
            <a:avLst/>
          </a:prstGeom>
        </p:spPr>
        <p:txBody>
          <a:bodyPr vert="horz" wrap="square" lIns="0" tIns="12065" rIns="0" bIns="0" rtlCol="0">
            <a:spAutoFit/>
          </a:bodyPr>
          <a:lstStyle/>
          <a:p>
            <a:pPr marL="526415">
              <a:lnSpc>
                <a:spcPct val="100000"/>
              </a:lnSpc>
              <a:spcBef>
                <a:spcPts val="95"/>
              </a:spcBef>
            </a:pPr>
            <a:r>
              <a:rPr dirty="0"/>
              <a:t>CAPÍTULO</a:t>
            </a:r>
            <a:r>
              <a:rPr spc="-140" dirty="0"/>
              <a:t> </a:t>
            </a:r>
            <a:r>
              <a:rPr spc="-25" dirty="0"/>
              <a:t>II</a:t>
            </a:r>
          </a:p>
        </p:txBody>
      </p:sp>
      <p:sp>
        <p:nvSpPr>
          <p:cNvPr id="13" name="object 13"/>
          <p:cNvSpPr txBox="1"/>
          <p:nvPr/>
        </p:nvSpPr>
        <p:spPr>
          <a:xfrm>
            <a:off x="1404367" y="4842528"/>
            <a:ext cx="3472434" cy="928716"/>
          </a:xfrm>
          <a:prstGeom prst="rect">
            <a:avLst/>
          </a:prstGeom>
          <a:solidFill>
            <a:srgbClr val="FFFFFF"/>
          </a:solidFill>
          <a:ln w="25907">
            <a:solidFill>
              <a:srgbClr val="000000"/>
            </a:solidFill>
          </a:ln>
        </p:spPr>
        <p:txBody>
          <a:bodyPr vert="horz" wrap="square" lIns="0" tIns="41910" rIns="0" bIns="0" rtlCol="0">
            <a:spAutoFit/>
          </a:bodyPr>
          <a:lstStyle/>
          <a:p>
            <a:pPr marL="90805" marR="81915" algn="just">
              <a:lnSpc>
                <a:spcPct val="80000"/>
              </a:lnSpc>
              <a:spcBef>
                <a:spcPts val="330"/>
              </a:spcBef>
            </a:pPr>
            <a:r>
              <a:rPr dirty="0">
                <a:latin typeface="Verdana"/>
                <a:cs typeface="Verdana"/>
              </a:rPr>
              <a:t>Aunque</a:t>
            </a:r>
            <a:r>
              <a:rPr spc="315" dirty="0">
                <a:latin typeface="Verdana"/>
                <a:cs typeface="Verdana"/>
              </a:rPr>
              <a:t> </a:t>
            </a:r>
            <a:r>
              <a:rPr dirty="0">
                <a:latin typeface="Verdana"/>
                <a:cs typeface="Verdana"/>
              </a:rPr>
              <a:t>la</a:t>
            </a:r>
            <a:r>
              <a:rPr spc="335" dirty="0">
                <a:latin typeface="Verdana"/>
                <a:cs typeface="Verdana"/>
              </a:rPr>
              <a:t> </a:t>
            </a:r>
            <a:r>
              <a:rPr dirty="0">
                <a:latin typeface="Verdana"/>
                <a:cs typeface="Verdana"/>
              </a:rPr>
              <a:t>gamificación</a:t>
            </a:r>
            <a:r>
              <a:rPr spc="330" dirty="0">
                <a:latin typeface="Verdana"/>
                <a:cs typeface="Verdana"/>
              </a:rPr>
              <a:t> </a:t>
            </a:r>
            <a:r>
              <a:rPr dirty="0">
                <a:latin typeface="Verdana"/>
                <a:cs typeface="Verdana"/>
              </a:rPr>
              <a:t>incorpora</a:t>
            </a:r>
            <a:r>
              <a:rPr spc="340" dirty="0">
                <a:latin typeface="Verdana"/>
                <a:cs typeface="Verdana"/>
              </a:rPr>
              <a:t> </a:t>
            </a:r>
            <a:r>
              <a:rPr dirty="0">
                <a:latin typeface="Verdana"/>
                <a:cs typeface="Verdana"/>
              </a:rPr>
              <a:t>elementos</a:t>
            </a:r>
            <a:r>
              <a:rPr spc="340" dirty="0">
                <a:latin typeface="Verdana"/>
                <a:cs typeface="Verdana"/>
              </a:rPr>
              <a:t> </a:t>
            </a:r>
            <a:r>
              <a:rPr dirty="0">
                <a:latin typeface="Verdana"/>
                <a:cs typeface="Verdana"/>
              </a:rPr>
              <a:t>del</a:t>
            </a:r>
            <a:r>
              <a:rPr spc="350" dirty="0">
                <a:latin typeface="Verdana"/>
                <a:cs typeface="Verdana"/>
              </a:rPr>
              <a:t> </a:t>
            </a:r>
            <a:r>
              <a:rPr dirty="0">
                <a:latin typeface="Verdana"/>
                <a:cs typeface="Verdana"/>
              </a:rPr>
              <a:t>juego,</a:t>
            </a:r>
            <a:r>
              <a:rPr spc="330" dirty="0">
                <a:latin typeface="Verdana"/>
                <a:cs typeface="Verdana"/>
              </a:rPr>
              <a:t> </a:t>
            </a:r>
            <a:r>
              <a:rPr spc="-10" dirty="0">
                <a:latin typeface="Verdana"/>
                <a:cs typeface="Verdana"/>
              </a:rPr>
              <a:t>estos </a:t>
            </a:r>
            <a:r>
              <a:rPr dirty="0">
                <a:latin typeface="Verdana"/>
                <a:cs typeface="Verdana"/>
              </a:rPr>
              <a:t>dos</a:t>
            </a:r>
            <a:r>
              <a:rPr spc="20" dirty="0">
                <a:latin typeface="Verdana"/>
                <a:cs typeface="Verdana"/>
              </a:rPr>
              <a:t> </a:t>
            </a:r>
            <a:r>
              <a:rPr spc="-50" dirty="0">
                <a:latin typeface="Verdana"/>
                <a:cs typeface="Verdana"/>
              </a:rPr>
              <a:t>términos</a:t>
            </a:r>
            <a:r>
              <a:rPr spc="30" dirty="0">
                <a:latin typeface="Verdana"/>
                <a:cs typeface="Verdana"/>
              </a:rPr>
              <a:t> </a:t>
            </a:r>
            <a:r>
              <a:rPr dirty="0">
                <a:latin typeface="Verdana"/>
                <a:cs typeface="Verdana"/>
              </a:rPr>
              <a:t>no</a:t>
            </a:r>
            <a:r>
              <a:rPr spc="25" dirty="0">
                <a:latin typeface="Verdana"/>
                <a:cs typeface="Verdana"/>
              </a:rPr>
              <a:t> </a:t>
            </a:r>
            <a:r>
              <a:rPr dirty="0">
                <a:latin typeface="Verdana"/>
                <a:cs typeface="Verdana"/>
              </a:rPr>
              <a:t>son</a:t>
            </a:r>
            <a:r>
              <a:rPr spc="30" dirty="0">
                <a:latin typeface="Verdana"/>
                <a:cs typeface="Verdana"/>
              </a:rPr>
              <a:t> </a:t>
            </a:r>
            <a:r>
              <a:rPr spc="-70" dirty="0">
                <a:latin typeface="Verdana"/>
                <a:cs typeface="Verdana"/>
              </a:rPr>
              <a:t>sinónimos.</a:t>
            </a:r>
            <a:r>
              <a:rPr spc="10" dirty="0">
                <a:latin typeface="Verdana"/>
                <a:cs typeface="Verdana"/>
              </a:rPr>
              <a:t> </a:t>
            </a:r>
            <a:endParaRPr dirty="0">
              <a:latin typeface="Verdana"/>
              <a:cs typeface="Verdana"/>
            </a:endParaRPr>
          </a:p>
        </p:txBody>
      </p:sp>
      <p:pic>
        <p:nvPicPr>
          <p:cNvPr id="14" name="Imagen 13">
            <a:extLst>
              <a:ext uri="{FF2B5EF4-FFF2-40B4-BE49-F238E27FC236}">
                <a16:creationId xmlns:a16="http://schemas.microsoft.com/office/drawing/2014/main" id="{5EC49D95-0D83-4C19-B891-4150F6639895}"/>
              </a:ext>
            </a:extLst>
          </p:cNvPr>
          <p:cNvPicPr>
            <a:picLocks noChangeAspect="1"/>
          </p:cNvPicPr>
          <p:nvPr/>
        </p:nvPicPr>
        <p:blipFill>
          <a:blip r:embed="rId6"/>
          <a:stretch>
            <a:fillRect/>
          </a:stretch>
        </p:blipFill>
        <p:spPr>
          <a:xfrm>
            <a:off x="5758242" y="4517662"/>
            <a:ext cx="2143125" cy="2143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3813</TotalTime>
  <Words>1581</Words>
  <Application>Microsoft Office PowerPoint</Application>
  <PresentationFormat>Presentación en pantalla (4:3)</PresentationFormat>
  <Paragraphs>298</Paragraphs>
  <Slides>23</Slides>
  <Notes>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Arial MT</vt:lpstr>
      <vt:lpstr>Calibri</vt:lpstr>
      <vt:lpstr>Cambria</vt:lpstr>
      <vt:lpstr>Century Gothic</vt:lpstr>
      <vt:lpstr>Palatino Linotype</vt:lpstr>
      <vt:lpstr>Tahoma</vt:lpstr>
      <vt:lpstr>Times New Roman</vt:lpstr>
      <vt:lpstr>Verdana</vt:lpstr>
      <vt:lpstr>Wingdings</vt:lpstr>
      <vt:lpstr>Office Theme</vt:lpstr>
      <vt:lpstr>UNIVERSIDAD NACIONAL DE CHIMBORAZO FACULTAD DE CIENCIAS DE LA EDUCACIÓN, HUMANAS Y TECNOLOGÍAS.</vt:lpstr>
      <vt:lpstr>Presentación de PowerPoint</vt:lpstr>
      <vt:lpstr>CAPÍTULO I</vt:lpstr>
      <vt:lpstr>CAPÍTULO I</vt:lpstr>
      <vt:lpstr>CAPÍTULO I</vt:lpstr>
      <vt:lpstr>CAPÍTULO I</vt:lpstr>
      <vt:lpstr>CAPÍTULO I</vt:lpstr>
      <vt:lpstr>CAPÍTULO I</vt:lpstr>
      <vt:lpstr>CAPÍTULO II</vt:lpstr>
      <vt:lpstr>CAPÍTULO II</vt:lpstr>
      <vt:lpstr>CAPÍTULO II</vt:lpstr>
      <vt:lpstr>CAPÍTULO II</vt:lpstr>
      <vt:lpstr>CAPÍTULO III</vt:lpstr>
      <vt:lpstr>Población Muestra</vt:lpstr>
      <vt:lpstr>CAPÍTULO III</vt:lpstr>
      <vt:lpstr>CAPÍTULO IV</vt:lpstr>
      <vt:lpstr>CAPÍTULO IV</vt:lpstr>
      <vt:lpstr>CAPÍTULO IV</vt:lpstr>
      <vt:lpstr>CAPÍTULO IV</vt:lpstr>
      <vt:lpstr>CAPÍTULO V</vt:lpstr>
      <vt:lpstr>CAPÍTULO V</vt:lpstr>
      <vt:lpstr>CAPÍTULO VI</vt:lpstr>
      <vt:lpstr>La innovación educativa solo tiene sentido si creemos en nosotros como maestros.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Carrera de medicina</dc:title>
  <dc:creator>User</dc:creator>
  <cp:lastModifiedBy>Dr. Jorge Fernández Pino</cp:lastModifiedBy>
  <cp:revision>54</cp:revision>
  <dcterms:created xsi:type="dcterms:W3CDTF">2024-07-08T00:04:04Z</dcterms:created>
  <dcterms:modified xsi:type="dcterms:W3CDTF">2024-10-29T23:58:58Z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2024-07-07T00:00:00Z</vt:filetime>
  </property>
  <property fmtid="{D5CDD505-2E9C-101B-9397-08002B2CF9AE}" pid="3" name="Creator">
    <vt:lpwstr>Microsoft® PowerPoint® 2019</vt:lpwstr>
  </property>
  <property fmtid="{D5CDD505-2E9C-101B-9397-08002B2CF9AE}" pid="4" name="LastSaved">
    <vt:filetime>2024-07-08T00:00:00Z</vt:filetime>
  </property>
  <property fmtid="{D5CDD505-2E9C-101B-9397-08002B2CF9AE}" pid="5" name="Producer">
    <vt:lpwstr>iLovePDF</vt:lpwstr>
  </property>
</Properties>
</file>