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5">
  <p:sldMasterIdLst>
    <p:sldMasterId id="2147483648" r:id="rId1"/>
  </p:sldMasterIdLst>
  <p:sldIdLst>
    <p:sldId id="257" r:id="rId2"/>
    <p:sldId id="295" r:id="rId3"/>
    <p:sldId id="260" r:id="rId4"/>
    <p:sldId id="307" r:id="rId5"/>
    <p:sldId id="296" r:id="rId6"/>
    <p:sldId id="297" r:id="rId7"/>
    <p:sldId id="298" r:id="rId8"/>
    <p:sldId id="264" r:id="rId9"/>
    <p:sldId id="279" r:id="rId10"/>
    <p:sldId id="308" r:id="rId11"/>
    <p:sldId id="309" r:id="rId12"/>
    <p:sldId id="299" r:id="rId13"/>
    <p:sldId id="267" r:id="rId14"/>
    <p:sldId id="268" r:id="rId15"/>
    <p:sldId id="300" r:id="rId16"/>
    <p:sldId id="304" r:id="rId17"/>
    <p:sldId id="305" r:id="rId18"/>
    <p:sldId id="306" r:id="rId19"/>
    <p:sldId id="301" r:id="rId20"/>
    <p:sldId id="302" r:id="rId21"/>
    <p:sldId id="271" r:id="rId22"/>
    <p:sldId id="303" r:id="rId23"/>
    <p:sldId id="284"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BD"/>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660"/>
  </p:normalViewPr>
  <p:slideViewPr>
    <p:cSldViewPr>
      <p:cViewPr varScale="1">
        <p:scale>
          <a:sx n="84" d="100"/>
          <a:sy n="84" d="100"/>
        </p:scale>
        <p:origin x="1325"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80-4196-99F6-772257D0CF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80-4196-99F6-772257D0CF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380-4196-99F6-772257D0CFB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Hoja1!$C$3:$C$5</c:f>
              <c:strCache>
                <c:ptCount val="3"/>
                <c:pt idx="0">
                  <c:v>Visual</c:v>
                </c:pt>
                <c:pt idx="1">
                  <c:v>Auditivo</c:v>
                </c:pt>
                <c:pt idx="2">
                  <c:v>Kinestésico</c:v>
                </c:pt>
              </c:strCache>
            </c:strRef>
          </c:cat>
          <c:val>
            <c:numRef>
              <c:f>Hoja1!$D$3:$D$5</c:f>
              <c:numCache>
                <c:formatCode>General</c:formatCode>
                <c:ptCount val="3"/>
                <c:pt idx="0">
                  <c:v>13</c:v>
                </c:pt>
                <c:pt idx="1">
                  <c:v>14</c:v>
                </c:pt>
                <c:pt idx="2">
                  <c:v>8</c:v>
                </c:pt>
              </c:numCache>
            </c:numRef>
          </c:val>
          <c:extLst>
            <c:ext xmlns:c16="http://schemas.microsoft.com/office/drawing/2014/chart" uri="{C3380CC4-5D6E-409C-BE32-E72D297353CC}">
              <c16:uniqueId val="{00000006-5380-4196-99F6-772257D0CFB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5B-423A-80F8-16206D82154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5B-423A-80F8-16206D82154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5B-423A-80F8-16206D82154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5B-423A-80F8-16206D82154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55B-423A-80F8-16206D82154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Hoja1!$A$1:$A$5</c:f>
              <c:strCache>
                <c:ptCount val="5"/>
                <c:pt idx="0">
                  <c:v>CASI SIEMPRE</c:v>
                </c:pt>
                <c:pt idx="1">
                  <c:v>FRECUENTEMENTE</c:v>
                </c:pt>
                <c:pt idx="2">
                  <c:v>A VECES</c:v>
                </c:pt>
                <c:pt idx="3">
                  <c:v>RARA VEZ</c:v>
                </c:pt>
                <c:pt idx="4">
                  <c:v>CASI NUNCA</c:v>
                </c:pt>
              </c:strCache>
            </c:strRef>
          </c:cat>
          <c:val>
            <c:numRef>
              <c:f>Hoja1!$B$1:$B$5</c:f>
              <c:numCache>
                <c:formatCode>General</c:formatCode>
                <c:ptCount val="5"/>
                <c:pt idx="0">
                  <c:v>9</c:v>
                </c:pt>
                <c:pt idx="1">
                  <c:v>7</c:v>
                </c:pt>
                <c:pt idx="2">
                  <c:v>9</c:v>
                </c:pt>
                <c:pt idx="3">
                  <c:v>5</c:v>
                </c:pt>
                <c:pt idx="4">
                  <c:v>5</c:v>
                </c:pt>
              </c:numCache>
            </c:numRef>
          </c:val>
          <c:extLst>
            <c:ext xmlns:c16="http://schemas.microsoft.com/office/drawing/2014/chart" uri="{C3380CC4-5D6E-409C-BE32-E72D297353CC}">
              <c16:uniqueId val="{0000000A-355B-423A-80F8-16206D82154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25-4A0C-BEFF-5DB70877D2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C25-4A0C-BEFF-5DB70877D2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C25-4A0C-BEFF-5DB70877D2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C25-4A0C-BEFF-5DB70877D2C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C25-4A0C-BEFF-5DB70877D2C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Hoja1!$A$1:$A$5</c:f>
              <c:strCache>
                <c:ptCount val="5"/>
                <c:pt idx="0">
                  <c:v>CASI SIEMPRE</c:v>
                </c:pt>
                <c:pt idx="1">
                  <c:v>FRECUENTEMENTE</c:v>
                </c:pt>
                <c:pt idx="2">
                  <c:v>A VECES</c:v>
                </c:pt>
                <c:pt idx="3">
                  <c:v>RARA VEZ</c:v>
                </c:pt>
                <c:pt idx="4">
                  <c:v>CASI NUNCA</c:v>
                </c:pt>
              </c:strCache>
            </c:strRef>
          </c:cat>
          <c:val>
            <c:numRef>
              <c:f>Hoja1!$B$1:$B$5</c:f>
              <c:numCache>
                <c:formatCode>General</c:formatCode>
                <c:ptCount val="5"/>
                <c:pt idx="0">
                  <c:v>9</c:v>
                </c:pt>
                <c:pt idx="1">
                  <c:v>7</c:v>
                </c:pt>
                <c:pt idx="2">
                  <c:v>9</c:v>
                </c:pt>
                <c:pt idx="3">
                  <c:v>5</c:v>
                </c:pt>
                <c:pt idx="4">
                  <c:v>5</c:v>
                </c:pt>
              </c:numCache>
            </c:numRef>
          </c:val>
          <c:extLst>
            <c:ext xmlns:c16="http://schemas.microsoft.com/office/drawing/2014/chart" uri="{C3380CC4-5D6E-409C-BE32-E72D297353CC}">
              <c16:uniqueId val="{0000000A-9C25-4A0C-BEFF-5DB70877D2C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92-437D-BAA0-268DBE4F44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392-437D-BAA0-268DBE4F449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392-437D-BAA0-268DBE4F449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392-437D-BAA0-268DBE4F449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392-437D-BAA0-268DBE4F449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Hoja1!$A$1:$A$5</c:f>
              <c:strCache>
                <c:ptCount val="5"/>
                <c:pt idx="0">
                  <c:v>CASI SIEMPRE</c:v>
                </c:pt>
                <c:pt idx="1">
                  <c:v>FRECUENTEMENTE</c:v>
                </c:pt>
                <c:pt idx="2">
                  <c:v>A VECES</c:v>
                </c:pt>
                <c:pt idx="3">
                  <c:v>RARA VEZ</c:v>
                </c:pt>
                <c:pt idx="4">
                  <c:v>CASI NUNCA</c:v>
                </c:pt>
              </c:strCache>
            </c:strRef>
          </c:cat>
          <c:val>
            <c:numRef>
              <c:f>Hoja1!$B$1:$B$5</c:f>
              <c:numCache>
                <c:formatCode>General</c:formatCode>
                <c:ptCount val="5"/>
                <c:pt idx="0">
                  <c:v>9</c:v>
                </c:pt>
                <c:pt idx="1">
                  <c:v>7</c:v>
                </c:pt>
                <c:pt idx="2">
                  <c:v>9</c:v>
                </c:pt>
                <c:pt idx="3">
                  <c:v>5</c:v>
                </c:pt>
                <c:pt idx="4">
                  <c:v>5</c:v>
                </c:pt>
              </c:numCache>
            </c:numRef>
          </c:val>
          <c:extLst>
            <c:ext xmlns:c16="http://schemas.microsoft.com/office/drawing/2014/chart" uri="{C3380CC4-5D6E-409C-BE32-E72D297353CC}">
              <c16:uniqueId val="{0000000A-7392-437D-BAA0-268DBE4F449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945-4550-8BE5-DCBDE15E416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945-4550-8BE5-DCBDE15E416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945-4550-8BE5-DCBDE15E416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Hoja1!$A$1:$A$3</c:f>
              <c:strCache>
                <c:ptCount val="3"/>
                <c:pt idx="0">
                  <c:v>V-A-K</c:v>
                </c:pt>
                <c:pt idx="1">
                  <c:v>V-A</c:v>
                </c:pt>
                <c:pt idx="2">
                  <c:v>A-K</c:v>
                </c:pt>
              </c:strCache>
            </c:strRef>
          </c:cat>
          <c:val>
            <c:numRef>
              <c:f>Hoja1!$B$1:$B$3</c:f>
              <c:numCache>
                <c:formatCode>General</c:formatCode>
                <c:ptCount val="3"/>
                <c:pt idx="0">
                  <c:v>31</c:v>
                </c:pt>
                <c:pt idx="1">
                  <c:v>3</c:v>
                </c:pt>
                <c:pt idx="2">
                  <c:v>1</c:v>
                </c:pt>
              </c:numCache>
            </c:numRef>
          </c:val>
          <c:extLst>
            <c:ext xmlns:c16="http://schemas.microsoft.com/office/drawing/2014/chart" uri="{C3380CC4-5D6E-409C-BE32-E72D297353CC}">
              <c16:uniqueId val="{00000006-2945-4550-8BE5-DCBDE15E416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20-43A7-9C02-731287F97A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20-43A7-9C02-731287F97A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20-43A7-9C02-731287F97A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20-43A7-9C02-731287F97A26}"/>
              </c:ext>
            </c:extLst>
          </c:dPt>
          <c:dLbls>
            <c:spPr>
              <a:noFill/>
              <a:ln>
                <a:noFill/>
              </a:ln>
              <a:effectLst/>
            </c:spPr>
            <c:txPr>
              <a:bodyPr rot="0" spcFirstLastPara="1" vertOverflow="ellipsis" vert="horz" wrap="square" anchor="ctr" anchorCtr="1"/>
              <a:lstStyle/>
              <a:p>
                <a:pPr>
                  <a:defRPr lang="es-ES"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Hoja1!$A$1:$A$4</c:f>
              <c:strCache>
                <c:ptCount val="4"/>
                <c:pt idx="0">
                  <c:v>Domina</c:v>
                </c:pt>
                <c:pt idx="1">
                  <c:v>Alcanza</c:v>
                </c:pt>
                <c:pt idx="2">
                  <c:v>Esta Proximo</c:v>
                </c:pt>
                <c:pt idx="3">
                  <c:v>No alcanza</c:v>
                </c:pt>
              </c:strCache>
            </c:strRef>
          </c:cat>
          <c:val>
            <c:numRef>
              <c:f>Hoja1!$B$1:$B$4</c:f>
              <c:numCache>
                <c:formatCode>General</c:formatCode>
                <c:ptCount val="4"/>
                <c:pt idx="0">
                  <c:v>3</c:v>
                </c:pt>
                <c:pt idx="1">
                  <c:v>32</c:v>
                </c:pt>
                <c:pt idx="2">
                  <c:v>0</c:v>
                </c:pt>
                <c:pt idx="3">
                  <c:v>0</c:v>
                </c:pt>
              </c:numCache>
            </c:numRef>
          </c:val>
          <c:extLst>
            <c:ext xmlns:c16="http://schemas.microsoft.com/office/drawing/2014/chart" uri="{C3380CC4-5D6E-409C-BE32-E72D297353CC}">
              <c16:uniqueId val="{00000008-9A20-43A7-9C02-731287F97A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lang="es-ES"/>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06268-F1B1-4D51-8CC8-FBE35683550A}"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EF1CF787-FAB5-4545-8D2A-650C89C89AEA}">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C" sz="2000" dirty="0" smtClean="0">
              <a:solidFill>
                <a:schemeClr val="tx2"/>
              </a:solidFill>
              <a:latin typeface="Times New Roman" panose="02020603050405020304" pitchFamily="18" charset="0"/>
              <a:cs typeface="Times New Roman" panose="02020603050405020304" pitchFamily="18" charset="0"/>
            </a:rPr>
            <a:t>Desarrollar en los alumnos la competencia de aprender a aprender es una necesidad y un requisito de la actual educación que presupone la utilización eficiente y eficaz de los estilos de aprendizaje</a:t>
          </a:r>
          <a:r>
            <a:rPr lang="es-EC" sz="2000" dirty="0" smtClean="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dgm:t>
    </dgm:pt>
    <dgm:pt modelId="{6A73850A-5F92-4201-BD3E-B524C6EB07DD}" type="parTrans" cxnId="{F7F28460-3930-4136-8B4F-2BF19A51EEFD}">
      <dgm:prSet/>
      <dgm:spPr/>
      <dgm:t>
        <a:bodyPr/>
        <a:lstStyle/>
        <a:p>
          <a:pPr algn="just"/>
          <a:endParaRPr lang="es-ES">
            <a:solidFill>
              <a:schemeClr val="bg1"/>
            </a:solidFill>
            <a:latin typeface="Times New Roman" panose="02020603050405020304" pitchFamily="18" charset="0"/>
            <a:cs typeface="Times New Roman" panose="02020603050405020304" pitchFamily="18" charset="0"/>
          </a:endParaRPr>
        </a:p>
      </dgm:t>
    </dgm:pt>
    <dgm:pt modelId="{A4F19DE0-1245-4637-A8F9-875D2CD1B58F}" type="sibTrans" cxnId="{F7F28460-3930-4136-8B4F-2BF19A51EEFD}">
      <dgm:prSet/>
      <dgm:spPr/>
      <dgm:t>
        <a:bodyPr/>
        <a:lstStyle/>
        <a:p>
          <a:pPr algn="just"/>
          <a:endParaRPr lang="es-ES">
            <a:solidFill>
              <a:schemeClr val="bg1"/>
            </a:solidFill>
            <a:latin typeface="Times New Roman" panose="02020603050405020304" pitchFamily="18" charset="0"/>
            <a:cs typeface="Times New Roman" panose="02020603050405020304" pitchFamily="18" charset="0"/>
          </a:endParaRPr>
        </a:p>
      </dgm:t>
    </dgm:pt>
    <dgm:pt modelId="{A73C104F-6B6E-46AA-BB14-2281F113A1BB}">
      <dgm:prSet phldrT="[Texto]">
        <dgm:style>
          <a:lnRef idx="2">
            <a:schemeClr val="accent5"/>
          </a:lnRef>
          <a:fillRef idx="1">
            <a:schemeClr val="lt1"/>
          </a:fillRef>
          <a:effectRef idx="0">
            <a:schemeClr val="accent5"/>
          </a:effectRef>
          <a:fontRef idx="minor">
            <a:schemeClr val="dk1"/>
          </a:fontRef>
        </dgm:style>
      </dgm:prSet>
      <dgm:spPr/>
      <dgm:t>
        <a:bodyPr/>
        <a:lstStyle/>
        <a:p>
          <a:pPr algn="just"/>
          <a:r>
            <a:rPr lang="es-EC" dirty="0" smtClean="0">
              <a:solidFill>
                <a:schemeClr val="tx2"/>
              </a:solidFill>
              <a:latin typeface="Times New Roman" panose="02020603050405020304" pitchFamily="18" charset="0"/>
              <a:cs typeface="Times New Roman" panose="02020603050405020304" pitchFamily="18" charset="0"/>
            </a:rPr>
            <a:t>Desde hace muchos años atrás el área de los estilos de aprendizaje se ha convertido en un tema de investigación muy importante dentro de campos como la enseñanza-aprendizaje.</a:t>
          </a:r>
          <a:r>
            <a:rPr lang="es-EC" dirty="0" smtClean="0">
              <a:latin typeface="Times New Roman" panose="02020603050405020304" pitchFamily="18" charset="0"/>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dgm:t>
    </dgm:pt>
    <dgm:pt modelId="{B3C10A85-F880-454C-97FE-6D8BF355CE11}" type="parTrans" cxnId="{95A4FB6A-EEF5-42F0-9FF8-AD664C6D37D2}">
      <dgm:prSet/>
      <dgm:spPr/>
      <dgm:t>
        <a:bodyPr/>
        <a:lstStyle/>
        <a:p>
          <a:pPr algn="just"/>
          <a:endParaRPr lang="es-ES">
            <a:solidFill>
              <a:schemeClr val="bg1"/>
            </a:solidFill>
            <a:latin typeface="Times New Roman" panose="02020603050405020304" pitchFamily="18" charset="0"/>
            <a:cs typeface="Times New Roman" panose="02020603050405020304" pitchFamily="18" charset="0"/>
          </a:endParaRPr>
        </a:p>
      </dgm:t>
    </dgm:pt>
    <dgm:pt modelId="{B4562085-6EF3-404E-BD3A-F759E25E406E}" type="sibTrans" cxnId="{95A4FB6A-EEF5-42F0-9FF8-AD664C6D37D2}">
      <dgm:prSet/>
      <dgm:spPr/>
      <dgm:t>
        <a:bodyPr/>
        <a:lstStyle/>
        <a:p>
          <a:pPr algn="just"/>
          <a:endParaRPr lang="es-ES">
            <a:solidFill>
              <a:schemeClr val="bg1"/>
            </a:solidFill>
            <a:latin typeface="Times New Roman" panose="02020603050405020304" pitchFamily="18" charset="0"/>
            <a:cs typeface="Times New Roman" panose="02020603050405020304" pitchFamily="18" charset="0"/>
          </a:endParaRPr>
        </a:p>
      </dgm:t>
    </dgm:pt>
    <dgm:pt modelId="{ABF3E6D0-ACB7-42EF-9C1B-8B92595DE65B}">
      <dgm:prSet phldrT="[Texto]">
        <dgm:style>
          <a:lnRef idx="2">
            <a:schemeClr val="accent4"/>
          </a:lnRef>
          <a:fillRef idx="1">
            <a:schemeClr val="lt1"/>
          </a:fillRef>
          <a:effectRef idx="0">
            <a:schemeClr val="accent4"/>
          </a:effectRef>
          <a:fontRef idx="minor">
            <a:schemeClr val="dk1"/>
          </a:fontRef>
        </dgm:style>
      </dgm:prSet>
      <dgm:spPr/>
      <dgm:t>
        <a:bodyPr/>
        <a:lstStyle/>
        <a:p>
          <a:pPr algn="just"/>
          <a:r>
            <a:rPr lang="es-EC" dirty="0" smtClean="0">
              <a:solidFill>
                <a:schemeClr val="tx2"/>
              </a:solidFill>
              <a:latin typeface="Times New Roman" panose="02020603050405020304" pitchFamily="18" charset="0"/>
              <a:cs typeface="Times New Roman" panose="02020603050405020304" pitchFamily="18" charset="0"/>
            </a:rPr>
            <a:t>El rendimiento académico tiene una estrecha relación con el aprendizaje, dado que es un factor importante para valorar la formación.</a:t>
          </a:r>
          <a:endParaRPr lang="es-ES" dirty="0">
            <a:solidFill>
              <a:schemeClr val="tx2"/>
            </a:solidFill>
            <a:latin typeface="Times New Roman" panose="02020603050405020304" pitchFamily="18" charset="0"/>
            <a:cs typeface="Times New Roman" panose="02020603050405020304" pitchFamily="18" charset="0"/>
          </a:endParaRPr>
        </a:p>
      </dgm:t>
    </dgm:pt>
    <dgm:pt modelId="{F135DA03-4ACD-40EB-9710-A0B963CA6397}" type="parTrans" cxnId="{4668168B-5085-4D96-ACE4-FA026751D475}">
      <dgm:prSet/>
      <dgm:spPr/>
      <dgm:t>
        <a:bodyPr/>
        <a:lstStyle/>
        <a:p>
          <a:pPr algn="just"/>
          <a:endParaRPr lang="es-ES">
            <a:solidFill>
              <a:schemeClr val="bg1"/>
            </a:solidFill>
            <a:latin typeface="Times New Roman" panose="02020603050405020304" pitchFamily="18" charset="0"/>
            <a:cs typeface="Times New Roman" panose="02020603050405020304" pitchFamily="18" charset="0"/>
          </a:endParaRPr>
        </a:p>
      </dgm:t>
    </dgm:pt>
    <dgm:pt modelId="{01F7AB6C-8284-41EB-8705-4948558664DE}" type="sibTrans" cxnId="{4668168B-5085-4D96-ACE4-FA026751D475}">
      <dgm:prSet/>
      <dgm:spPr/>
      <dgm:t>
        <a:bodyPr/>
        <a:lstStyle/>
        <a:p>
          <a:pPr algn="just"/>
          <a:endParaRPr lang="es-ES">
            <a:solidFill>
              <a:schemeClr val="bg1"/>
            </a:solidFill>
            <a:latin typeface="Times New Roman" panose="02020603050405020304" pitchFamily="18" charset="0"/>
            <a:cs typeface="Times New Roman" panose="02020603050405020304" pitchFamily="18" charset="0"/>
          </a:endParaRPr>
        </a:p>
      </dgm:t>
    </dgm:pt>
    <dgm:pt modelId="{38FAB143-12D4-4BF2-81F3-330C61455579}" type="pres">
      <dgm:prSet presAssocID="{19906268-F1B1-4D51-8CC8-FBE35683550A}" presName="linear" presStyleCnt="0">
        <dgm:presLayoutVars>
          <dgm:animLvl val="lvl"/>
          <dgm:resizeHandles val="exact"/>
        </dgm:presLayoutVars>
      </dgm:prSet>
      <dgm:spPr/>
      <dgm:t>
        <a:bodyPr/>
        <a:lstStyle/>
        <a:p>
          <a:endParaRPr lang="es-ES"/>
        </a:p>
      </dgm:t>
    </dgm:pt>
    <dgm:pt modelId="{844D4C42-2607-494A-B9F6-DFA102D75AAF}" type="pres">
      <dgm:prSet presAssocID="{EF1CF787-FAB5-4545-8D2A-650C89C89AEA}" presName="parentText" presStyleLbl="node1" presStyleIdx="0" presStyleCnt="3" custLinFactY="-32139" custLinFactNeighborY="-100000">
        <dgm:presLayoutVars>
          <dgm:chMax val="0"/>
          <dgm:bulletEnabled val="1"/>
        </dgm:presLayoutVars>
      </dgm:prSet>
      <dgm:spPr/>
      <dgm:t>
        <a:bodyPr/>
        <a:lstStyle/>
        <a:p>
          <a:endParaRPr lang="es-ES"/>
        </a:p>
      </dgm:t>
    </dgm:pt>
    <dgm:pt modelId="{79462B9C-9AE9-4022-B830-D4D76D6A8C37}" type="pres">
      <dgm:prSet presAssocID="{A4F19DE0-1245-4637-A8F9-875D2CD1B58F}" presName="spacer" presStyleCnt="0"/>
      <dgm:spPr/>
    </dgm:pt>
    <dgm:pt modelId="{4B3CF24E-4CEB-4800-A47D-053C9D12F2EC}" type="pres">
      <dgm:prSet presAssocID="{A73C104F-6B6E-46AA-BB14-2281F113A1BB}" presName="parentText" presStyleLbl="node1" presStyleIdx="1" presStyleCnt="3" custLinFactY="-18917" custLinFactNeighborX="467" custLinFactNeighborY="-100000">
        <dgm:presLayoutVars>
          <dgm:chMax val="0"/>
          <dgm:bulletEnabled val="1"/>
        </dgm:presLayoutVars>
      </dgm:prSet>
      <dgm:spPr/>
      <dgm:t>
        <a:bodyPr/>
        <a:lstStyle/>
        <a:p>
          <a:endParaRPr lang="es-ES"/>
        </a:p>
      </dgm:t>
    </dgm:pt>
    <dgm:pt modelId="{43F0CD02-D6BA-4FD0-AB5C-3A1615736AA6}" type="pres">
      <dgm:prSet presAssocID="{B4562085-6EF3-404E-BD3A-F759E25E406E}" presName="spacer" presStyleCnt="0"/>
      <dgm:spPr/>
    </dgm:pt>
    <dgm:pt modelId="{AD5B626B-5827-4235-91A3-C3712358E574}" type="pres">
      <dgm:prSet presAssocID="{ABF3E6D0-ACB7-42EF-9C1B-8B92595DE65B}" presName="parentText" presStyleLbl="node1" presStyleIdx="2" presStyleCnt="3" custLinFactY="-11629" custLinFactNeighborX="467" custLinFactNeighborY="-100000">
        <dgm:presLayoutVars>
          <dgm:chMax val="0"/>
          <dgm:bulletEnabled val="1"/>
        </dgm:presLayoutVars>
      </dgm:prSet>
      <dgm:spPr/>
      <dgm:t>
        <a:bodyPr/>
        <a:lstStyle/>
        <a:p>
          <a:endParaRPr lang="es-ES"/>
        </a:p>
      </dgm:t>
    </dgm:pt>
  </dgm:ptLst>
  <dgm:cxnLst>
    <dgm:cxn modelId="{75DEDF47-2D3A-452F-B1C4-B0EEB79DCC40}" type="presOf" srcId="{EF1CF787-FAB5-4545-8D2A-650C89C89AEA}" destId="{844D4C42-2607-494A-B9F6-DFA102D75AAF}" srcOrd="0" destOrd="0" presId="urn:microsoft.com/office/officeart/2005/8/layout/vList2"/>
    <dgm:cxn modelId="{DF7F3438-179B-4714-9D02-9A1898E88D97}" type="presOf" srcId="{A73C104F-6B6E-46AA-BB14-2281F113A1BB}" destId="{4B3CF24E-4CEB-4800-A47D-053C9D12F2EC}" srcOrd="0" destOrd="0" presId="urn:microsoft.com/office/officeart/2005/8/layout/vList2"/>
    <dgm:cxn modelId="{2325055D-73E5-4D0A-9FBB-EF54E2FAC64D}" type="presOf" srcId="{ABF3E6D0-ACB7-42EF-9C1B-8B92595DE65B}" destId="{AD5B626B-5827-4235-91A3-C3712358E574}" srcOrd="0" destOrd="0" presId="urn:microsoft.com/office/officeart/2005/8/layout/vList2"/>
    <dgm:cxn modelId="{F7F28460-3930-4136-8B4F-2BF19A51EEFD}" srcId="{19906268-F1B1-4D51-8CC8-FBE35683550A}" destId="{EF1CF787-FAB5-4545-8D2A-650C89C89AEA}" srcOrd="0" destOrd="0" parTransId="{6A73850A-5F92-4201-BD3E-B524C6EB07DD}" sibTransId="{A4F19DE0-1245-4637-A8F9-875D2CD1B58F}"/>
    <dgm:cxn modelId="{95A4FB6A-EEF5-42F0-9FF8-AD664C6D37D2}" srcId="{19906268-F1B1-4D51-8CC8-FBE35683550A}" destId="{A73C104F-6B6E-46AA-BB14-2281F113A1BB}" srcOrd="1" destOrd="0" parTransId="{B3C10A85-F880-454C-97FE-6D8BF355CE11}" sibTransId="{B4562085-6EF3-404E-BD3A-F759E25E406E}"/>
    <dgm:cxn modelId="{2F3F26C0-97FC-4209-8147-E6C41A8ECC1B}" type="presOf" srcId="{19906268-F1B1-4D51-8CC8-FBE35683550A}" destId="{38FAB143-12D4-4BF2-81F3-330C61455579}" srcOrd="0" destOrd="0" presId="urn:microsoft.com/office/officeart/2005/8/layout/vList2"/>
    <dgm:cxn modelId="{4668168B-5085-4D96-ACE4-FA026751D475}" srcId="{19906268-F1B1-4D51-8CC8-FBE35683550A}" destId="{ABF3E6D0-ACB7-42EF-9C1B-8B92595DE65B}" srcOrd="2" destOrd="0" parTransId="{F135DA03-4ACD-40EB-9710-A0B963CA6397}" sibTransId="{01F7AB6C-8284-41EB-8705-4948558664DE}"/>
    <dgm:cxn modelId="{99370660-F1CA-45A6-A63C-B80B3973AC5D}" type="presParOf" srcId="{38FAB143-12D4-4BF2-81F3-330C61455579}" destId="{844D4C42-2607-494A-B9F6-DFA102D75AAF}" srcOrd="0" destOrd="0" presId="urn:microsoft.com/office/officeart/2005/8/layout/vList2"/>
    <dgm:cxn modelId="{E7731546-36B3-4727-A81E-FC75F5A732A2}" type="presParOf" srcId="{38FAB143-12D4-4BF2-81F3-330C61455579}" destId="{79462B9C-9AE9-4022-B830-D4D76D6A8C37}" srcOrd="1" destOrd="0" presId="urn:microsoft.com/office/officeart/2005/8/layout/vList2"/>
    <dgm:cxn modelId="{CA5F7FE2-88E6-4C97-9471-892003185C9A}" type="presParOf" srcId="{38FAB143-12D4-4BF2-81F3-330C61455579}" destId="{4B3CF24E-4CEB-4800-A47D-053C9D12F2EC}" srcOrd="2" destOrd="0" presId="urn:microsoft.com/office/officeart/2005/8/layout/vList2"/>
    <dgm:cxn modelId="{6627195E-4CC9-4B30-9108-4C1F5CE68922}" type="presParOf" srcId="{38FAB143-12D4-4BF2-81F3-330C61455579}" destId="{43F0CD02-D6BA-4FD0-AB5C-3A1615736AA6}" srcOrd="3" destOrd="0" presId="urn:microsoft.com/office/officeart/2005/8/layout/vList2"/>
    <dgm:cxn modelId="{7FECEABC-0080-4F88-9E80-7700AA39BEE0}" type="presParOf" srcId="{38FAB143-12D4-4BF2-81F3-330C61455579}" destId="{AD5B626B-5827-4235-91A3-C3712358E5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6BB77A-32E7-4245-9C76-84181901978A}"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S"/>
        </a:p>
      </dgm:t>
    </dgm:pt>
    <dgm:pt modelId="{F7BD638D-20D1-4E3E-BA02-149A633241A1}">
      <dgm:prSet phldrT="[Texto]"/>
      <dgm:spPr/>
      <dgm:t>
        <a:bodyPr/>
        <a:lstStyle/>
        <a:p>
          <a:r>
            <a:rPr lang="es-ES" smtClean="0"/>
            <a:t>Relación del investigador con el problema</a:t>
          </a:r>
          <a:endParaRPr lang="es-ES" dirty="0"/>
        </a:p>
      </dgm:t>
    </dgm:pt>
    <dgm:pt modelId="{9E4EC81E-BBB1-435E-951F-0C9C150CDCE0}" type="parTrans" cxnId="{C5354EAA-3B44-4DF9-8654-3E12E8ED8669}">
      <dgm:prSet/>
      <dgm:spPr/>
      <dgm:t>
        <a:bodyPr/>
        <a:lstStyle/>
        <a:p>
          <a:endParaRPr lang="es-ES"/>
        </a:p>
      </dgm:t>
    </dgm:pt>
    <dgm:pt modelId="{72D50DD9-CC9D-4204-92EF-51C8A996AB0B}" type="sibTrans" cxnId="{C5354EAA-3B44-4DF9-8654-3E12E8ED8669}">
      <dgm:prSet/>
      <dgm:spPr/>
      <dgm:t>
        <a:bodyPr/>
        <a:lstStyle/>
        <a:p>
          <a:endParaRPr lang="es-ES"/>
        </a:p>
      </dgm:t>
    </dgm:pt>
    <dgm:pt modelId="{7AF1CA10-FECB-48C3-9B2D-46908F1FB843}">
      <dgm:prSet phldrT="[Texto]"/>
      <dgm:spPr/>
      <dgm:t>
        <a:bodyPr/>
        <a:lstStyle/>
        <a:p>
          <a:r>
            <a:rPr lang="es-ES" dirty="0" smtClean="0"/>
            <a:t>Impacto Originalidad Actualidad</a:t>
          </a:r>
          <a:endParaRPr lang="es-ES" dirty="0"/>
        </a:p>
      </dgm:t>
    </dgm:pt>
    <dgm:pt modelId="{A66896B1-B839-42D0-960D-A3A7216407D1}" type="parTrans" cxnId="{B0684078-E5EA-48B0-AC34-AED3D38CE43D}">
      <dgm:prSet/>
      <dgm:spPr/>
      <dgm:t>
        <a:bodyPr/>
        <a:lstStyle/>
        <a:p>
          <a:endParaRPr lang="es-ES"/>
        </a:p>
      </dgm:t>
    </dgm:pt>
    <dgm:pt modelId="{2D496814-AC6A-44F7-AAC7-8985FDEAF859}" type="sibTrans" cxnId="{B0684078-E5EA-48B0-AC34-AED3D38CE43D}">
      <dgm:prSet/>
      <dgm:spPr/>
      <dgm:t>
        <a:bodyPr/>
        <a:lstStyle/>
        <a:p>
          <a:endParaRPr lang="es-ES"/>
        </a:p>
      </dgm:t>
    </dgm:pt>
    <dgm:pt modelId="{6C864C8B-5849-438D-812F-44B198573D82}">
      <dgm:prSet phldrT="[Texto]"/>
      <dgm:spPr/>
      <dgm:t>
        <a:bodyPr/>
        <a:lstStyle/>
        <a:p>
          <a:r>
            <a:rPr lang="es-ES" smtClean="0"/>
            <a:t>Beneficiarios  Factibilidad </a:t>
          </a:r>
          <a:endParaRPr lang="es-ES" dirty="0"/>
        </a:p>
      </dgm:t>
    </dgm:pt>
    <dgm:pt modelId="{F774ED26-C250-47C9-93F7-001173DD9624}" type="parTrans" cxnId="{E993AC0A-F575-43E3-9B8B-2C6A09EC1C5D}">
      <dgm:prSet/>
      <dgm:spPr/>
      <dgm:t>
        <a:bodyPr/>
        <a:lstStyle/>
        <a:p>
          <a:endParaRPr lang="es-ES"/>
        </a:p>
      </dgm:t>
    </dgm:pt>
    <dgm:pt modelId="{C3ABBCD0-FCC3-4F4B-ABFB-4FE48ECDD447}" type="sibTrans" cxnId="{E993AC0A-F575-43E3-9B8B-2C6A09EC1C5D}">
      <dgm:prSet/>
      <dgm:spPr/>
      <dgm:t>
        <a:bodyPr/>
        <a:lstStyle/>
        <a:p>
          <a:endParaRPr lang="es-ES"/>
        </a:p>
      </dgm:t>
    </dgm:pt>
    <dgm:pt modelId="{E26EDD77-3CCB-447C-9D25-A8DBFDE241C1}">
      <dgm:prSet phldrT="[Texto]"/>
      <dgm:spPr/>
      <dgm:t>
        <a:bodyPr/>
        <a:lstStyle/>
        <a:p>
          <a:r>
            <a:rPr lang="es-ES" smtClean="0"/>
            <a:t>Valor teórico – metodológico  </a:t>
          </a:r>
          <a:endParaRPr lang="es-ES" dirty="0"/>
        </a:p>
      </dgm:t>
    </dgm:pt>
    <dgm:pt modelId="{D6CD0239-AA32-4E06-BE3E-DE55BE8FFB84}" type="parTrans" cxnId="{FC862987-8385-43AC-997B-C4C1FD9C044A}">
      <dgm:prSet/>
      <dgm:spPr/>
      <dgm:t>
        <a:bodyPr/>
        <a:lstStyle/>
        <a:p>
          <a:endParaRPr lang="es-ES"/>
        </a:p>
      </dgm:t>
    </dgm:pt>
    <dgm:pt modelId="{ACA2F055-4B68-4171-B8D3-97FC6B246617}" type="sibTrans" cxnId="{FC862987-8385-43AC-997B-C4C1FD9C044A}">
      <dgm:prSet/>
      <dgm:spPr/>
      <dgm:t>
        <a:bodyPr/>
        <a:lstStyle/>
        <a:p>
          <a:endParaRPr lang="es-ES"/>
        </a:p>
      </dgm:t>
    </dgm:pt>
    <dgm:pt modelId="{61D98E50-3D10-41F8-802D-8FAD751BAAB1}" type="pres">
      <dgm:prSet presAssocID="{656BB77A-32E7-4245-9C76-84181901978A}" presName="diagram" presStyleCnt="0">
        <dgm:presLayoutVars>
          <dgm:dir/>
          <dgm:resizeHandles val="exact"/>
        </dgm:presLayoutVars>
      </dgm:prSet>
      <dgm:spPr/>
      <dgm:t>
        <a:bodyPr/>
        <a:lstStyle/>
        <a:p>
          <a:endParaRPr lang="es-ES"/>
        </a:p>
      </dgm:t>
    </dgm:pt>
    <dgm:pt modelId="{7227F9B1-4E3D-444D-A18A-9BEABEBB4C19}" type="pres">
      <dgm:prSet presAssocID="{F7BD638D-20D1-4E3E-BA02-149A633241A1}" presName="node" presStyleLbl="node1" presStyleIdx="0" presStyleCnt="4">
        <dgm:presLayoutVars>
          <dgm:bulletEnabled val="1"/>
        </dgm:presLayoutVars>
      </dgm:prSet>
      <dgm:spPr/>
      <dgm:t>
        <a:bodyPr/>
        <a:lstStyle/>
        <a:p>
          <a:endParaRPr lang="es-ES"/>
        </a:p>
      </dgm:t>
    </dgm:pt>
    <dgm:pt modelId="{3A0C5896-EC35-4362-A975-D95ABC040199}" type="pres">
      <dgm:prSet presAssocID="{72D50DD9-CC9D-4204-92EF-51C8A996AB0B}" presName="sibTrans" presStyleCnt="0"/>
      <dgm:spPr/>
    </dgm:pt>
    <dgm:pt modelId="{690168D8-CA3F-4D76-BC36-145CBB55F33A}" type="pres">
      <dgm:prSet presAssocID="{7AF1CA10-FECB-48C3-9B2D-46908F1FB843}" presName="node" presStyleLbl="node1" presStyleIdx="1" presStyleCnt="4">
        <dgm:presLayoutVars>
          <dgm:bulletEnabled val="1"/>
        </dgm:presLayoutVars>
      </dgm:prSet>
      <dgm:spPr/>
      <dgm:t>
        <a:bodyPr/>
        <a:lstStyle/>
        <a:p>
          <a:endParaRPr lang="es-ES"/>
        </a:p>
      </dgm:t>
    </dgm:pt>
    <dgm:pt modelId="{463A6FD9-F4A4-4AFD-A8BD-F2B8A888A737}" type="pres">
      <dgm:prSet presAssocID="{2D496814-AC6A-44F7-AAC7-8985FDEAF859}" presName="sibTrans" presStyleCnt="0"/>
      <dgm:spPr/>
    </dgm:pt>
    <dgm:pt modelId="{9105CA6B-A2A9-4340-A06D-DED72B9FEAB8}" type="pres">
      <dgm:prSet presAssocID="{6C864C8B-5849-438D-812F-44B198573D82}" presName="node" presStyleLbl="node1" presStyleIdx="2" presStyleCnt="4">
        <dgm:presLayoutVars>
          <dgm:bulletEnabled val="1"/>
        </dgm:presLayoutVars>
      </dgm:prSet>
      <dgm:spPr/>
      <dgm:t>
        <a:bodyPr/>
        <a:lstStyle/>
        <a:p>
          <a:endParaRPr lang="es-ES"/>
        </a:p>
      </dgm:t>
    </dgm:pt>
    <dgm:pt modelId="{937FFED1-9019-44CF-94AA-E53347C3CBAC}" type="pres">
      <dgm:prSet presAssocID="{C3ABBCD0-FCC3-4F4B-ABFB-4FE48ECDD447}" presName="sibTrans" presStyleCnt="0"/>
      <dgm:spPr/>
    </dgm:pt>
    <dgm:pt modelId="{F8D051DF-AB60-44F0-BA82-2815A81AB68A}" type="pres">
      <dgm:prSet presAssocID="{E26EDD77-3CCB-447C-9D25-A8DBFDE241C1}" presName="node" presStyleLbl="node1" presStyleIdx="3" presStyleCnt="4">
        <dgm:presLayoutVars>
          <dgm:bulletEnabled val="1"/>
        </dgm:presLayoutVars>
      </dgm:prSet>
      <dgm:spPr/>
      <dgm:t>
        <a:bodyPr/>
        <a:lstStyle/>
        <a:p>
          <a:endParaRPr lang="es-ES"/>
        </a:p>
      </dgm:t>
    </dgm:pt>
  </dgm:ptLst>
  <dgm:cxnLst>
    <dgm:cxn modelId="{E993AC0A-F575-43E3-9B8B-2C6A09EC1C5D}" srcId="{656BB77A-32E7-4245-9C76-84181901978A}" destId="{6C864C8B-5849-438D-812F-44B198573D82}" srcOrd="2" destOrd="0" parTransId="{F774ED26-C250-47C9-93F7-001173DD9624}" sibTransId="{C3ABBCD0-FCC3-4F4B-ABFB-4FE48ECDD447}"/>
    <dgm:cxn modelId="{8D3437F7-E67E-4D57-B1FB-8BD803692827}" type="presOf" srcId="{E26EDD77-3CCB-447C-9D25-A8DBFDE241C1}" destId="{F8D051DF-AB60-44F0-BA82-2815A81AB68A}" srcOrd="0" destOrd="0" presId="urn:microsoft.com/office/officeart/2005/8/layout/default"/>
    <dgm:cxn modelId="{B0684078-E5EA-48B0-AC34-AED3D38CE43D}" srcId="{656BB77A-32E7-4245-9C76-84181901978A}" destId="{7AF1CA10-FECB-48C3-9B2D-46908F1FB843}" srcOrd="1" destOrd="0" parTransId="{A66896B1-B839-42D0-960D-A3A7216407D1}" sibTransId="{2D496814-AC6A-44F7-AAC7-8985FDEAF859}"/>
    <dgm:cxn modelId="{697B6951-7C0D-46A1-95F3-132A614C2277}" type="presOf" srcId="{7AF1CA10-FECB-48C3-9B2D-46908F1FB843}" destId="{690168D8-CA3F-4D76-BC36-145CBB55F33A}" srcOrd="0" destOrd="0" presId="urn:microsoft.com/office/officeart/2005/8/layout/default"/>
    <dgm:cxn modelId="{D1BA1602-B866-41F2-BBFC-84C1E7F6BAEA}" type="presOf" srcId="{F7BD638D-20D1-4E3E-BA02-149A633241A1}" destId="{7227F9B1-4E3D-444D-A18A-9BEABEBB4C19}" srcOrd="0" destOrd="0" presId="urn:microsoft.com/office/officeart/2005/8/layout/default"/>
    <dgm:cxn modelId="{B619BDF1-4E69-4072-8CD1-6C78B9D75F13}" type="presOf" srcId="{6C864C8B-5849-438D-812F-44B198573D82}" destId="{9105CA6B-A2A9-4340-A06D-DED72B9FEAB8}" srcOrd="0" destOrd="0" presId="urn:microsoft.com/office/officeart/2005/8/layout/default"/>
    <dgm:cxn modelId="{740384E7-FC94-4862-8A86-BB4F74AB5609}" type="presOf" srcId="{656BB77A-32E7-4245-9C76-84181901978A}" destId="{61D98E50-3D10-41F8-802D-8FAD751BAAB1}" srcOrd="0" destOrd="0" presId="urn:microsoft.com/office/officeart/2005/8/layout/default"/>
    <dgm:cxn modelId="{FC862987-8385-43AC-997B-C4C1FD9C044A}" srcId="{656BB77A-32E7-4245-9C76-84181901978A}" destId="{E26EDD77-3CCB-447C-9D25-A8DBFDE241C1}" srcOrd="3" destOrd="0" parTransId="{D6CD0239-AA32-4E06-BE3E-DE55BE8FFB84}" sibTransId="{ACA2F055-4B68-4171-B8D3-97FC6B246617}"/>
    <dgm:cxn modelId="{C5354EAA-3B44-4DF9-8654-3E12E8ED8669}" srcId="{656BB77A-32E7-4245-9C76-84181901978A}" destId="{F7BD638D-20D1-4E3E-BA02-149A633241A1}" srcOrd="0" destOrd="0" parTransId="{9E4EC81E-BBB1-435E-951F-0C9C150CDCE0}" sibTransId="{72D50DD9-CC9D-4204-92EF-51C8A996AB0B}"/>
    <dgm:cxn modelId="{14BD94BA-5BF0-4C84-8B54-CB2DAFCE36F1}" type="presParOf" srcId="{61D98E50-3D10-41F8-802D-8FAD751BAAB1}" destId="{7227F9B1-4E3D-444D-A18A-9BEABEBB4C19}" srcOrd="0" destOrd="0" presId="urn:microsoft.com/office/officeart/2005/8/layout/default"/>
    <dgm:cxn modelId="{B8A1C65A-B89E-4EB1-B3ED-407807CE3945}" type="presParOf" srcId="{61D98E50-3D10-41F8-802D-8FAD751BAAB1}" destId="{3A0C5896-EC35-4362-A975-D95ABC040199}" srcOrd="1" destOrd="0" presId="urn:microsoft.com/office/officeart/2005/8/layout/default"/>
    <dgm:cxn modelId="{39298C7E-652B-45BC-ADEE-5B32112F2C8C}" type="presParOf" srcId="{61D98E50-3D10-41F8-802D-8FAD751BAAB1}" destId="{690168D8-CA3F-4D76-BC36-145CBB55F33A}" srcOrd="2" destOrd="0" presId="urn:microsoft.com/office/officeart/2005/8/layout/default"/>
    <dgm:cxn modelId="{14A027B8-5FA4-4D94-9482-6181D134A5A2}" type="presParOf" srcId="{61D98E50-3D10-41F8-802D-8FAD751BAAB1}" destId="{463A6FD9-F4A4-4AFD-A8BD-F2B8A888A737}" srcOrd="3" destOrd="0" presId="urn:microsoft.com/office/officeart/2005/8/layout/default"/>
    <dgm:cxn modelId="{8F8A93FC-B720-4124-AF3A-04309E460DA2}" type="presParOf" srcId="{61D98E50-3D10-41F8-802D-8FAD751BAAB1}" destId="{9105CA6B-A2A9-4340-A06D-DED72B9FEAB8}" srcOrd="4" destOrd="0" presId="urn:microsoft.com/office/officeart/2005/8/layout/default"/>
    <dgm:cxn modelId="{C815FA9D-5584-4330-AB18-54840DD91879}" type="presParOf" srcId="{61D98E50-3D10-41F8-802D-8FAD751BAAB1}" destId="{937FFED1-9019-44CF-94AA-E53347C3CBAC}" srcOrd="5" destOrd="0" presId="urn:microsoft.com/office/officeart/2005/8/layout/default"/>
    <dgm:cxn modelId="{6A14806B-0925-4004-B027-8251CB45AF61}" type="presParOf" srcId="{61D98E50-3D10-41F8-802D-8FAD751BAAB1}" destId="{F8D051DF-AB60-44F0-BA82-2815A81AB68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D78929-46B0-455F-98FA-5AE70D3FDA8D}" type="doc">
      <dgm:prSet loTypeId="urn:microsoft.com/office/officeart/2005/8/layout/pyramid2" loCatId="pyramid" qsTypeId="urn:microsoft.com/office/officeart/2005/8/quickstyle/simple3" qsCatId="simple" csTypeId="urn:microsoft.com/office/officeart/2005/8/colors/accent0_3" csCatId="mainScheme" phldr="1"/>
      <dgm:spPr/>
      <dgm:t>
        <a:bodyPr/>
        <a:lstStyle/>
        <a:p>
          <a:endParaRPr lang="es-ES"/>
        </a:p>
      </dgm:t>
    </dgm:pt>
    <dgm:pt modelId="{7DEF6CDD-560D-41AE-8D7E-550EF1ACDB0E}">
      <dgm:prSet/>
      <dgm:spPr/>
      <dgm:t>
        <a:bodyPr/>
        <a:lstStyle/>
        <a:p>
          <a:r>
            <a:rPr lang="es-MX" dirty="0" smtClean="0"/>
            <a:t>RASGOS</a:t>
          </a:r>
          <a:endParaRPr lang="es-MX" dirty="0"/>
        </a:p>
      </dgm:t>
    </dgm:pt>
    <dgm:pt modelId="{6F19FCA4-A92D-40DA-AD63-BE62F8C42382}" type="parTrans" cxnId="{840FE923-EF2D-4F38-9B15-3E9AF90FDB60}">
      <dgm:prSet/>
      <dgm:spPr/>
      <dgm:t>
        <a:bodyPr/>
        <a:lstStyle/>
        <a:p>
          <a:endParaRPr lang="es-MX"/>
        </a:p>
      </dgm:t>
    </dgm:pt>
    <dgm:pt modelId="{696C0EF8-8F3E-49E3-9021-5D0ABB9B7802}" type="sibTrans" cxnId="{840FE923-EF2D-4F38-9B15-3E9AF90FDB60}">
      <dgm:prSet/>
      <dgm:spPr/>
      <dgm:t>
        <a:bodyPr/>
        <a:lstStyle/>
        <a:p>
          <a:endParaRPr lang="es-MX"/>
        </a:p>
      </dgm:t>
    </dgm:pt>
    <dgm:pt modelId="{C7DD8A11-F3B0-4C9C-B364-F1C2F938B8F4}">
      <dgm:prSet custT="1"/>
      <dgm:spPr/>
      <dgm:t>
        <a:bodyPr/>
        <a:lstStyle/>
        <a:p>
          <a:r>
            <a:rPr lang="es-MX" sz="1600" dirty="0" smtClean="0"/>
            <a:t>ESTILOS DE APRENDIZAJE VAK</a:t>
          </a:r>
          <a:endParaRPr lang="es-MX" sz="1600" dirty="0"/>
        </a:p>
      </dgm:t>
    </dgm:pt>
    <dgm:pt modelId="{5AF7ADEB-2785-4B74-9305-C81C03CAD7EE}" type="parTrans" cxnId="{0240F8E9-30E5-4C86-B23D-FB7053B7B035}">
      <dgm:prSet/>
      <dgm:spPr/>
      <dgm:t>
        <a:bodyPr/>
        <a:lstStyle/>
        <a:p>
          <a:endParaRPr lang="es-MX"/>
        </a:p>
      </dgm:t>
    </dgm:pt>
    <dgm:pt modelId="{CAB4F714-E4A9-4E76-BFDB-501E09D9E91A}" type="sibTrans" cxnId="{0240F8E9-30E5-4C86-B23D-FB7053B7B035}">
      <dgm:prSet/>
      <dgm:spPr/>
      <dgm:t>
        <a:bodyPr/>
        <a:lstStyle/>
        <a:p>
          <a:endParaRPr lang="es-MX"/>
        </a:p>
      </dgm:t>
    </dgm:pt>
    <dgm:pt modelId="{00A5CB69-BEE1-4BC8-8ADF-C5F676A6F83B}">
      <dgm:prSet/>
      <dgm:spPr/>
      <dgm:t>
        <a:bodyPr/>
        <a:lstStyle/>
        <a:p>
          <a:r>
            <a:rPr lang="es-MX" dirty="0" smtClean="0"/>
            <a:t>Visual</a:t>
          </a:r>
          <a:endParaRPr lang="es-MX" dirty="0"/>
        </a:p>
      </dgm:t>
    </dgm:pt>
    <dgm:pt modelId="{C2E5B983-68DA-4ECE-8460-24AFAF61DB7A}" type="parTrans" cxnId="{4F216FC1-D65E-4E2D-B0AB-C9255E10BBFC}">
      <dgm:prSet/>
      <dgm:spPr/>
      <dgm:t>
        <a:bodyPr/>
        <a:lstStyle/>
        <a:p>
          <a:endParaRPr lang="es-MX"/>
        </a:p>
      </dgm:t>
    </dgm:pt>
    <dgm:pt modelId="{CC3EEB66-ACDA-423D-8744-D972FFDDEFAB}" type="sibTrans" cxnId="{4F216FC1-D65E-4E2D-B0AB-C9255E10BBFC}">
      <dgm:prSet/>
      <dgm:spPr/>
      <dgm:t>
        <a:bodyPr/>
        <a:lstStyle/>
        <a:p>
          <a:endParaRPr lang="es-MX"/>
        </a:p>
      </dgm:t>
    </dgm:pt>
    <dgm:pt modelId="{A9D0FF21-6C3C-48C5-AD8A-501CE0E6AA03}">
      <dgm:prSet/>
      <dgm:spPr/>
      <dgm:t>
        <a:bodyPr/>
        <a:lstStyle/>
        <a:p>
          <a:r>
            <a:rPr lang="es-MX" dirty="0" smtClean="0"/>
            <a:t>Cognitivos</a:t>
          </a:r>
          <a:endParaRPr lang="es-MX" dirty="0"/>
        </a:p>
      </dgm:t>
    </dgm:pt>
    <dgm:pt modelId="{9A2F4DBE-8A74-48A5-96CE-92AAAF22349E}" type="parTrans" cxnId="{48497764-8720-41B4-AC5A-FD8584F57CE9}">
      <dgm:prSet/>
      <dgm:spPr/>
      <dgm:t>
        <a:bodyPr/>
        <a:lstStyle/>
        <a:p>
          <a:endParaRPr lang="es-ES"/>
        </a:p>
      </dgm:t>
    </dgm:pt>
    <dgm:pt modelId="{97F9F186-DB85-468F-ACD1-5B636B27D387}" type="sibTrans" cxnId="{48497764-8720-41B4-AC5A-FD8584F57CE9}">
      <dgm:prSet/>
      <dgm:spPr/>
      <dgm:t>
        <a:bodyPr/>
        <a:lstStyle/>
        <a:p>
          <a:endParaRPr lang="es-ES"/>
        </a:p>
      </dgm:t>
    </dgm:pt>
    <dgm:pt modelId="{9E87675C-E865-42A1-B4B7-7F8E3B41E758}">
      <dgm:prSet/>
      <dgm:spPr/>
      <dgm:t>
        <a:bodyPr/>
        <a:lstStyle/>
        <a:p>
          <a:r>
            <a:rPr lang="es-MX" dirty="0" smtClean="0"/>
            <a:t>Auditivo</a:t>
          </a:r>
          <a:endParaRPr lang="es-MX" dirty="0"/>
        </a:p>
      </dgm:t>
    </dgm:pt>
    <dgm:pt modelId="{ABD3DE3C-3247-40FB-85B5-43D320F6A82A}" type="parTrans" cxnId="{D8FA5AB0-29B5-4F6C-BFCF-C14C61983B96}">
      <dgm:prSet/>
      <dgm:spPr/>
      <dgm:t>
        <a:bodyPr/>
        <a:lstStyle/>
        <a:p>
          <a:endParaRPr lang="es-ES"/>
        </a:p>
      </dgm:t>
    </dgm:pt>
    <dgm:pt modelId="{E6C1C676-FD31-4F59-B791-98F12D968B73}" type="sibTrans" cxnId="{D8FA5AB0-29B5-4F6C-BFCF-C14C61983B96}">
      <dgm:prSet/>
      <dgm:spPr/>
      <dgm:t>
        <a:bodyPr/>
        <a:lstStyle/>
        <a:p>
          <a:endParaRPr lang="es-ES"/>
        </a:p>
      </dgm:t>
    </dgm:pt>
    <dgm:pt modelId="{34A7F0B6-A11B-4CDF-8C78-C9E835936EC0}">
      <dgm:prSet/>
      <dgm:spPr/>
      <dgm:t>
        <a:bodyPr/>
        <a:lstStyle/>
        <a:p>
          <a:r>
            <a:rPr lang="es-MX" dirty="0" smtClean="0"/>
            <a:t>Afectivos</a:t>
          </a:r>
          <a:endParaRPr lang="es-MX" dirty="0"/>
        </a:p>
      </dgm:t>
    </dgm:pt>
    <dgm:pt modelId="{30A4EFB5-A4B3-4002-B0A4-A4C95D13F645}" type="parTrans" cxnId="{F178C6F6-1C3F-43C4-8E9F-B0116570C238}">
      <dgm:prSet/>
      <dgm:spPr/>
      <dgm:t>
        <a:bodyPr/>
        <a:lstStyle/>
        <a:p>
          <a:endParaRPr lang="es-ES"/>
        </a:p>
      </dgm:t>
    </dgm:pt>
    <dgm:pt modelId="{ED0CF7D1-8C2E-4BFD-8DEC-51794A08C1FE}" type="sibTrans" cxnId="{F178C6F6-1C3F-43C4-8E9F-B0116570C238}">
      <dgm:prSet/>
      <dgm:spPr/>
      <dgm:t>
        <a:bodyPr/>
        <a:lstStyle/>
        <a:p>
          <a:endParaRPr lang="es-ES"/>
        </a:p>
      </dgm:t>
    </dgm:pt>
    <dgm:pt modelId="{CCF10FFE-47E4-4B4E-A297-BCA78B43D418}">
      <dgm:prSet/>
      <dgm:spPr/>
      <dgm:t>
        <a:bodyPr/>
        <a:lstStyle/>
        <a:p>
          <a:r>
            <a:rPr lang="es-MX" dirty="0" smtClean="0"/>
            <a:t>Fisiológicos</a:t>
          </a:r>
          <a:endParaRPr lang="es-MX" dirty="0"/>
        </a:p>
      </dgm:t>
    </dgm:pt>
    <dgm:pt modelId="{F321FA65-8956-467C-8B14-DA6E44340EC1}" type="parTrans" cxnId="{ED0DF2DA-3410-47E9-9647-E9F338EBEA50}">
      <dgm:prSet/>
      <dgm:spPr/>
      <dgm:t>
        <a:bodyPr/>
        <a:lstStyle/>
        <a:p>
          <a:endParaRPr lang="es-ES"/>
        </a:p>
      </dgm:t>
    </dgm:pt>
    <dgm:pt modelId="{67CF8155-0F2E-40D6-A92F-B5E5DD8C2C75}" type="sibTrans" cxnId="{ED0DF2DA-3410-47E9-9647-E9F338EBEA50}">
      <dgm:prSet/>
      <dgm:spPr/>
      <dgm:t>
        <a:bodyPr/>
        <a:lstStyle/>
        <a:p>
          <a:endParaRPr lang="es-ES"/>
        </a:p>
      </dgm:t>
    </dgm:pt>
    <dgm:pt modelId="{F00AA814-3A1D-4317-A03C-C3590BD51A6F}">
      <dgm:prSet/>
      <dgm:spPr/>
      <dgm:t>
        <a:bodyPr/>
        <a:lstStyle/>
        <a:p>
          <a:r>
            <a:rPr lang="es-MX" dirty="0" smtClean="0"/>
            <a:t>Kinestésico </a:t>
          </a:r>
          <a:endParaRPr lang="es-MX" dirty="0"/>
        </a:p>
      </dgm:t>
    </dgm:pt>
    <dgm:pt modelId="{29E2FAA9-4AE8-472C-A4C3-FF5091ECBA85}" type="parTrans" cxnId="{DBC1AC18-23DA-4B44-9C47-9870D933B411}">
      <dgm:prSet/>
      <dgm:spPr/>
      <dgm:t>
        <a:bodyPr/>
        <a:lstStyle/>
        <a:p>
          <a:endParaRPr lang="es-ES"/>
        </a:p>
      </dgm:t>
    </dgm:pt>
    <dgm:pt modelId="{8E7164F7-E75D-46B5-B496-AFB148BEBF85}" type="sibTrans" cxnId="{DBC1AC18-23DA-4B44-9C47-9870D933B411}">
      <dgm:prSet/>
      <dgm:spPr/>
      <dgm:t>
        <a:bodyPr/>
        <a:lstStyle/>
        <a:p>
          <a:endParaRPr lang="es-ES"/>
        </a:p>
      </dgm:t>
    </dgm:pt>
    <dgm:pt modelId="{8A09A168-4B70-4939-877B-8B9B30329DDB}" type="pres">
      <dgm:prSet presAssocID="{5FD78929-46B0-455F-98FA-5AE70D3FDA8D}" presName="compositeShape" presStyleCnt="0">
        <dgm:presLayoutVars>
          <dgm:dir/>
          <dgm:resizeHandles/>
        </dgm:presLayoutVars>
      </dgm:prSet>
      <dgm:spPr/>
      <dgm:t>
        <a:bodyPr/>
        <a:lstStyle/>
        <a:p>
          <a:endParaRPr lang="es-ES"/>
        </a:p>
      </dgm:t>
    </dgm:pt>
    <dgm:pt modelId="{7591595F-A69C-4F24-BEA7-8F80DC26FB09}" type="pres">
      <dgm:prSet presAssocID="{5FD78929-46B0-455F-98FA-5AE70D3FDA8D}" presName="pyramid" presStyleLbl="node1" presStyleIdx="0" presStyleCnt="1" custLinFactNeighborX="-54" custLinFactNeighborY="5301"/>
      <dgm:spPr/>
    </dgm:pt>
    <dgm:pt modelId="{CB09E065-8620-40C1-A288-E06D9BBBDA6C}" type="pres">
      <dgm:prSet presAssocID="{5FD78929-46B0-455F-98FA-5AE70D3FDA8D}" presName="theList" presStyleCnt="0"/>
      <dgm:spPr/>
    </dgm:pt>
    <dgm:pt modelId="{A71EEBDA-74AB-478E-B6A0-0EB3C0DD4AC4}" type="pres">
      <dgm:prSet presAssocID="{7DEF6CDD-560D-41AE-8D7E-550EF1ACDB0E}" presName="aNode" presStyleLbl="fgAcc1" presStyleIdx="0" presStyleCnt="8" custScaleX="56656" custLinFactNeighborX="-16118" custLinFactNeighborY="13393">
        <dgm:presLayoutVars>
          <dgm:bulletEnabled val="1"/>
        </dgm:presLayoutVars>
      </dgm:prSet>
      <dgm:spPr/>
      <dgm:t>
        <a:bodyPr/>
        <a:lstStyle/>
        <a:p>
          <a:endParaRPr lang="es-MX"/>
        </a:p>
      </dgm:t>
    </dgm:pt>
    <dgm:pt modelId="{4F73CE8F-D7F6-487A-9C67-E693C30FA921}" type="pres">
      <dgm:prSet presAssocID="{7DEF6CDD-560D-41AE-8D7E-550EF1ACDB0E}" presName="aSpace" presStyleCnt="0"/>
      <dgm:spPr/>
    </dgm:pt>
    <dgm:pt modelId="{656E6FD6-AA75-495B-B5E6-237AC6569BC6}" type="pres">
      <dgm:prSet presAssocID="{C7DD8A11-F3B0-4C9C-B364-F1C2F938B8F4}" presName="aNode" presStyleLbl="fgAcc1" presStyleIdx="1" presStyleCnt="8" custScaleX="56656" custLinFactY="-98326" custLinFactNeighborX="-84050" custLinFactNeighborY="-100000">
        <dgm:presLayoutVars>
          <dgm:bulletEnabled val="1"/>
        </dgm:presLayoutVars>
      </dgm:prSet>
      <dgm:spPr/>
      <dgm:t>
        <a:bodyPr/>
        <a:lstStyle/>
        <a:p>
          <a:endParaRPr lang="es-MX"/>
        </a:p>
      </dgm:t>
    </dgm:pt>
    <dgm:pt modelId="{5F0346D8-5E2D-4794-9412-FC9DE244C6DE}" type="pres">
      <dgm:prSet presAssocID="{C7DD8A11-F3B0-4C9C-B364-F1C2F938B8F4}" presName="aSpace" presStyleCnt="0"/>
      <dgm:spPr/>
    </dgm:pt>
    <dgm:pt modelId="{AA062D45-3A5C-483A-AF6E-F87DFE7239BC}" type="pres">
      <dgm:prSet presAssocID="{00A5CB69-BEE1-4BC8-8ADF-C5F676A6F83B}" presName="aNode" presStyleLbl="fgAcc1" presStyleIdx="2" presStyleCnt="8" custScaleX="56656" custLinFactY="2863" custLinFactNeighborX="-94040" custLinFactNeighborY="100000">
        <dgm:presLayoutVars>
          <dgm:bulletEnabled val="1"/>
        </dgm:presLayoutVars>
      </dgm:prSet>
      <dgm:spPr/>
      <dgm:t>
        <a:bodyPr/>
        <a:lstStyle/>
        <a:p>
          <a:endParaRPr lang="es-MX"/>
        </a:p>
      </dgm:t>
    </dgm:pt>
    <dgm:pt modelId="{A2D41367-E08F-44CF-B1E2-0E6B1EA37A3D}" type="pres">
      <dgm:prSet presAssocID="{00A5CB69-BEE1-4BC8-8ADF-C5F676A6F83B}" presName="aSpace" presStyleCnt="0"/>
      <dgm:spPr/>
    </dgm:pt>
    <dgm:pt modelId="{1160BB1D-92BC-4876-B624-EDC3D6B69EE9}" type="pres">
      <dgm:prSet presAssocID="{A9D0FF21-6C3C-48C5-AD8A-501CE0E6AA03}" presName="aNode" presStyleLbl="fgAcc1" presStyleIdx="3" presStyleCnt="8" custScaleX="56656" custLinFactY="-87655" custLinFactNeighborX="-14120" custLinFactNeighborY="-100000">
        <dgm:presLayoutVars>
          <dgm:bulletEnabled val="1"/>
        </dgm:presLayoutVars>
      </dgm:prSet>
      <dgm:spPr/>
      <dgm:t>
        <a:bodyPr/>
        <a:lstStyle/>
        <a:p>
          <a:endParaRPr lang="es-ES"/>
        </a:p>
      </dgm:t>
    </dgm:pt>
    <dgm:pt modelId="{72CC81B5-F0EE-45A6-BC0D-7ED004964245}" type="pres">
      <dgm:prSet presAssocID="{A9D0FF21-6C3C-48C5-AD8A-501CE0E6AA03}" presName="aSpace" presStyleCnt="0"/>
      <dgm:spPr/>
    </dgm:pt>
    <dgm:pt modelId="{92862B6A-E00B-48C3-B611-28F05993E6BA}" type="pres">
      <dgm:prSet presAssocID="{9E87675C-E865-42A1-B4B7-7F8E3B41E758}" presName="aNode" presStyleLbl="fgAcc1" presStyleIdx="4" presStyleCnt="8" custScaleX="56656" custLinFactX="-16706" custLinFactY="59788" custLinFactNeighborX="-100000" custLinFactNeighborY="100000">
        <dgm:presLayoutVars>
          <dgm:bulletEnabled val="1"/>
        </dgm:presLayoutVars>
      </dgm:prSet>
      <dgm:spPr/>
      <dgm:t>
        <a:bodyPr/>
        <a:lstStyle/>
        <a:p>
          <a:endParaRPr lang="es-ES"/>
        </a:p>
      </dgm:t>
    </dgm:pt>
    <dgm:pt modelId="{A6BE4D34-8EA4-4330-995D-A3345DEB7BCF}" type="pres">
      <dgm:prSet presAssocID="{9E87675C-E865-42A1-B4B7-7F8E3B41E758}" presName="aSpace" presStyleCnt="0"/>
      <dgm:spPr/>
    </dgm:pt>
    <dgm:pt modelId="{14A1C914-D65F-474F-A642-432FDD070690}" type="pres">
      <dgm:prSet presAssocID="{34A7F0B6-A11B-4CDF-8C78-C9E835936EC0}" presName="aNode" presStyleLbl="fgAcc1" presStyleIdx="5" presStyleCnt="8" custScaleX="56656" custLinFactY="-15230" custLinFactNeighborX="9701" custLinFactNeighborY="-100000">
        <dgm:presLayoutVars>
          <dgm:bulletEnabled val="1"/>
        </dgm:presLayoutVars>
      </dgm:prSet>
      <dgm:spPr/>
      <dgm:t>
        <a:bodyPr/>
        <a:lstStyle/>
        <a:p>
          <a:endParaRPr lang="es-ES"/>
        </a:p>
      </dgm:t>
    </dgm:pt>
    <dgm:pt modelId="{3E1BFD6E-133D-4901-AF70-1FBDACA0932E}" type="pres">
      <dgm:prSet presAssocID="{34A7F0B6-A11B-4CDF-8C78-C9E835936EC0}" presName="aSpace" presStyleCnt="0"/>
      <dgm:spPr/>
    </dgm:pt>
    <dgm:pt modelId="{2400C094-8268-425C-B5D9-7F7107BCF586}" type="pres">
      <dgm:prSet presAssocID="{CCF10FFE-47E4-4B4E-A297-BCA78B43D418}" presName="aNode" presStyleLbl="fgAcc1" presStyleIdx="6" presStyleCnt="8" custScaleX="56656" custLinFactY="88476" custLinFactNeighborX="13985" custLinFactNeighborY="100000">
        <dgm:presLayoutVars>
          <dgm:bulletEnabled val="1"/>
        </dgm:presLayoutVars>
      </dgm:prSet>
      <dgm:spPr/>
      <dgm:t>
        <a:bodyPr/>
        <a:lstStyle/>
        <a:p>
          <a:endParaRPr lang="es-ES"/>
        </a:p>
      </dgm:t>
    </dgm:pt>
    <dgm:pt modelId="{F9CB2774-42E3-4CD3-963F-74F0DB2D4307}" type="pres">
      <dgm:prSet presAssocID="{CCF10FFE-47E4-4B4E-A297-BCA78B43D418}" presName="aSpace" presStyleCnt="0"/>
      <dgm:spPr/>
    </dgm:pt>
    <dgm:pt modelId="{6004B4C7-19EA-4CF6-8625-159C370BA5B9}" type="pres">
      <dgm:prSet presAssocID="{F00AA814-3A1D-4317-A03C-C3590BD51A6F}" presName="aNode" presStyleLbl="fgAcc1" presStyleIdx="7" presStyleCnt="8" custScaleX="56656" custLinFactX="-23070" custLinFactNeighborX="-100000" custLinFactNeighborY="-92195">
        <dgm:presLayoutVars>
          <dgm:bulletEnabled val="1"/>
        </dgm:presLayoutVars>
      </dgm:prSet>
      <dgm:spPr/>
      <dgm:t>
        <a:bodyPr/>
        <a:lstStyle/>
        <a:p>
          <a:endParaRPr lang="es-ES"/>
        </a:p>
      </dgm:t>
    </dgm:pt>
    <dgm:pt modelId="{BE26516D-A688-4F5A-B7DE-3EF369379B78}" type="pres">
      <dgm:prSet presAssocID="{F00AA814-3A1D-4317-A03C-C3590BD51A6F}" presName="aSpace" presStyleCnt="0"/>
      <dgm:spPr/>
    </dgm:pt>
  </dgm:ptLst>
  <dgm:cxnLst>
    <dgm:cxn modelId="{8619B8B8-1EE6-4E66-BE1C-0E496EDBE0EA}" type="presOf" srcId="{9E87675C-E865-42A1-B4B7-7F8E3B41E758}" destId="{92862B6A-E00B-48C3-B611-28F05993E6BA}" srcOrd="0" destOrd="0" presId="urn:microsoft.com/office/officeart/2005/8/layout/pyramid2"/>
    <dgm:cxn modelId="{48497764-8720-41B4-AC5A-FD8584F57CE9}" srcId="{5FD78929-46B0-455F-98FA-5AE70D3FDA8D}" destId="{A9D0FF21-6C3C-48C5-AD8A-501CE0E6AA03}" srcOrd="3" destOrd="0" parTransId="{9A2F4DBE-8A74-48A5-96CE-92AAAF22349E}" sibTransId="{97F9F186-DB85-468F-ACD1-5B636B27D387}"/>
    <dgm:cxn modelId="{8722C4E4-2E0D-4F30-B841-35EC7DC4EE31}" type="presOf" srcId="{F00AA814-3A1D-4317-A03C-C3590BD51A6F}" destId="{6004B4C7-19EA-4CF6-8625-159C370BA5B9}" srcOrd="0" destOrd="0" presId="urn:microsoft.com/office/officeart/2005/8/layout/pyramid2"/>
    <dgm:cxn modelId="{1F900FE8-6728-4AF7-9C9E-357201938554}" type="presOf" srcId="{00A5CB69-BEE1-4BC8-8ADF-C5F676A6F83B}" destId="{AA062D45-3A5C-483A-AF6E-F87DFE7239BC}" srcOrd="0" destOrd="0" presId="urn:microsoft.com/office/officeart/2005/8/layout/pyramid2"/>
    <dgm:cxn modelId="{0240F8E9-30E5-4C86-B23D-FB7053B7B035}" srcId="{5FD78929-46B0-455F-98FA-5AE70D3FDA8D}" destId="{C7DD8A11-F3B0-4C9C-B364-F1C2F938B8F4}" srcOrd="1" destOrd="0" parTransId="{5AF7ADEB-2785-4B74-9305-C81C03CAD7EE}" sibTransId="{CAB4F714-E4A9-4E76-BFDB-501E09D9E91A}"/>
    <dgm:cxn modelId="{392AD90C-EB30-42E5-AC10-0D858D3B3F11}" type="presOf" srcId="{7DEF6CDD-560D-41AE-8D7E-550EF1ACDB0E}" destId="{A71EEBDA-74AB-478E-B6A0-0EB3C0DD4AC4}" srcOrd="0" destOrd="0" presId="urn:microsoft.com/office/officeart/2005/8/layout/pyramid2"/>
    <dgm:cxn modelId="{54E903F2-9E28-48B0-B4E3-033400D9F4E2}" type="presOf" srcId="{C7DD8A11-F3B0-4C9C-B364-F1C2F938B8F4}" destId="{656E6FD6-AA75-495B-B5E6-237AC6569BC6}" srcOrd="0" destOrd="0" presId="urn:microsoft.com/office/officeart/2005/8/layout/pyramid2"/>
    <dgm:cxn modelId="{5CA87FD6-3A6F-4A6C-A458-39BAAA222291}" type="presOf" srcId="{CCF10FFE-47E4-4B4E-A297-BCA78B43D418}" destId="{2400C094-8268-425C-B5D9-7F7107BCF586}" srcOrd="0" destOrd="0" presId="urn:microsoft.com/office/officeart/2005/8/layout/pyramid2"/>
    <dgm:cxn modelId="{4F216FC1-D65E-4E2D-B0AB-C9255E10BBFC}" srcId="{5FD78929-46B0-455F-98FA-5AE70D3FDA8D}" destId="{00A5CB69-BEE1-4BC8-8ADF-C5F676A6F83B}" srcOrd="2" destOrd="0" parTransId="{C2E5B983-68DA-4ECE-8460-24AFAF61DB7A}" sibTransId="{CC3EEB66-ACDA-423D-8744-D972FFDDEFAB}"/>
    <dgm:cxn modelId="{487342EC-AAE9-4A26-BACD-FA8884B99DB8}" type="presOf" srcId="{A9D0FF21-6C3C-48C5-AD8A-501CE0E6AA03}" destId="{1160BB1D-92BC-4876-B624-EDC3D6B69EE9}" srcOrd="0" destOrd="0" presId="urn:microsoft.com/office/officeart/2005/8/layout/pyramid2"/>
    <dgm:cxn modelId="{2A7670F8-3716-4981-B1B2-4690AFE978F5}" type="presOf" srcId="{34A7F0B6-A11B-4CDF-8C78-C9E835936EC0}" destId="{14A1C914-D65F-474F-A642-432FDD070690}" srcOrd="0" destOrd="0" presId="urn:microsoft.com/office/officeart/2005/8/layout/pyramid2"/>
    <dgm:cxn modelId="{DBC1AC18-23DA-4B44-9C47-9870D933B411}" srcId="{5FD78929-46B0-455F-98FA-5AE70D3FDA8D}" destId="{F00AA814-3A1D-4317-A03C-C3590BD51A6F}" srcOrd="7" destOrd="0" parTransId="{29E2FAA9-4AE8-472C-A4C3-FF5091ECBA85}" sibTransId="{8E7164F7-E75D-46B5-B496-AFB148BEBF85}"/>
    <dgm:cxn modelId="{DFCE0815-64CE-4997-8A81-4A21977E5B15}" type="presOf" srcId="{5FD78929-46B0-455F-98FA-5AE70D3FDA8D}" destId="{8A09A168-4B70-4939-877B-8B9B30329DDB}" srcOrd="0" destOrd="0" presId="urn:microsoft.com/office/officeart/2005/8/layout/pyramid2"/>
    <dgm:cxn modelId="{840FE923-EF2D-4F38-9B15-3E9AF90FDB60}" srcId="{5FD78929-46B0-455F-98FA-5AE70D3FDA8D}" destId="{7DEF6CDD-560D-41AE-8D7E-550EF1ACDB0E}" srcOrd="0" destOrd="0" parTransId="{6F19FCA4-A92D-40DA-AD63-BE62F8C42382}" sibTransId="{696C0EF8-8F3E-49E3-9021-5D0ABB9B7802}"/>
    <dgm:cxn modelId="{F178C6F6-1C3F-43C4-8E9F-B0116570C238}" srcId="{5FD78929-46B0-455F-98FA-5AE70D3FDA8D}" destId="{34A7F0B6-A11B-4CDF-8C78-C9E835936EC0}" srcOrd="5" destOrd="0" parTransId="{30A4EFB5-A4B3-4002-B0A4-A4C95D13F645}" sibTransId="{ED0CF7D1-8C2E-4BFD-8DEC-51794A08C1FE}"/>
    <dgm:cxn modelId="{ED0DF2DA-3410-47E9-9647-E9F338EBEA50}" srcId="{5FD78929-46B0-455F-98FA-5AE70D3FDA8D}" destId="{CCF10FFE-47E4-4B4E-A297-BCA78B43D418}" srcOrd="6" destOrd="0" parTransId="{F321FA65-8956-467C-8B14-DA6E44340EC1}" sibTransId="{67CF8155-0F2E-40D6-A92F-B5E5DD8C2C75}"/>
    <dgm:cxn modelId="{D8FA5AB0-29B5-4F6C-BFCF-C14C61983B96}" srcId="{5FD78929-46B0-455F-98FA-5AE70D3FDA8D}" destId="{9E87675C-E865-42A1-B4B7-7F8E3B41E758}" srcOrd="4" destOrd="0" parTransId="{ABD3DE3C-3247-40FB-85B5-43D320F6A82A}" sibTransId="{E6C1C676-FD31-4F59-B791-98F12D968B73}"/>
    <dgm:cxn modelId="{A583ACF3-7BA4-4957-9994-D3A0FC768D4F}" type="presParOf" srcId="{8A09A168-4B70-4939-877B-8B9B30329DDB}" destId="{7591595F-A69C-4F24-BEA7-8F80DC26FB09}" srcOrd="0" destOrd="0" presId="urn:microsoft.com/office/officeart/2005/8/layout/pyramid2"/>
    <dgm:cxn modelId="{CB8909D2-3CCE-4615-A204-213E8D3D546C}" type="presParOf" srcId="{8A09A168-4B70-4939-877B-8B9B30329DDB}" destId="{CB09E065-8620-40C1-A288-E06D9BBBDA6C}" srcOrd="1" destOrd="0" presId="urn:microsoft.com/office/officeart/2005/8/layout/pyramid2"/>
    <dgm:cxn modelId="{D521E735-B959-4019-A6CF-5FAF474A3E13}" type="presParOf" srcId="{CB09E065-8620-40C1-A288-E06D9BBBDA6C}" destId="{A71EEBDA-74AB-478E-B6A0-0EB3C0DD4AC4}" srcOrd="0" destOrd="0" presId="urn:microsoft.com/office/officeart/2005/8/layout/pyramid2"/>
    <dgm:cxn modelId="{DF68E3EA-47A7-4160-BD4A-D13CF750B8B7}" type="presParOf" srcId="{CB09E065-8620-40C1-A288-E06D9BBBDA6C}" destId="{4F73CE8F-D7F6-487A-9C67-E693C30FA921}" srcOrd="1" destOrd="0" presId="urn:microsoft.com/office/officeart/2005/8/layout/pyramid2"/>
    <dgm:cxn modelId="{A613CF97-3952-41C8-B9B3-BF6BD9A40136}" type="presParOf" srcId="{CB09E065-8620-40C1-A288-E06D9BBBDA6C}" destId="{656E6FD6-AA75-495B-B5E6-237AC6569BC6}" srcOrd="2" destOrd="0" presId="urn:microsoft.com/office/officeart/2005/8/layout/pyramid2"/>
    <dgm:cxn modelId="{7A13A89D-B961-4AF3-8A36-F46E9289AC74}" type="presParOf" srcId="{CB09E065-8620-40C1-A288-E06D9BBBDA6C}" destId="{5F0346D8-5E2D-4794-9412-FC9DE244C6DE}" srcOrd="3" destOrd="0" presId="urn:microsoft.com/office/officeart/2005/8/layout/pyramid2"/>
    <dgm:cxn modelId="{DCEB18CC-C50F-437D-A76C-BC1AC41A8C8E}" type="presParOf" srcId="{CB09E065-8620-40C1-A288-E06D9BBBDA6C}" destId="{AA062D45-3A5C-483A-AF6E-F87DFE7239BC}" srcOrd="4" destOrd="0" presId="urn:microsoft.com/office/officeart/2005/8/layout/pyramid2"/>
    <dgm:cxn modelId="{6D90F229-C384-49BC-AD8B-B87CDECCFE3D}" type="presParOf" srcId="{CB09E065-8620-40C1-A288-E06D9BBBDA6C}" destId="{A2D41367-E08F-44CF-B1E2-0E6B1EA37A3D}" srcOrd="5" destOrd="0" presId="urn:microsoft.com/office/officeart/2005/8/layout/pyramid2"/>
    <dgm:cxn modelId="{CD813079-EAF5-4AA5-9239-4C2DC0AFFDDB}" type="presParOf" srcId="{CB09E065-8620-40C1-A288-E06D9BBBDA6C}" destId="{1160BB1D-92BC-4876-B624-EDC3D6B69EE9}" srcOrd="6" destOrd="0" presId="urn:microsoft.com/office/officeart/2005/8/layout/pyramid2"/>
    <dgm:cxn modelId="{1174DBF7-E1EB-4106-9BB4-755BE5CA3E08}" type="presParOf" srcId="{CB09E065-8620-40C1-A288-E06D9BBBDA6C}" destId="{72CC81B5-F0EE-45A6-BC0D-7ED004964245}" srcOrd="7" destOrd="0" presId="urn:microsoft.com/office/officeart/2005/8/layout/pyramid2"/>
    <dgm:cxn modelId="{ED3F3F8D-0C10-4BFB-81CE-194269C10A79}" type="presParOf" srcId="{CB09E065-8620-40C1-A288-E06D9BBBDA6C}" destId="{92862B6A-E00B-48C3-B611-28F05993E6BA}" srcOrd="8" destOrd="0" presId="urn:microsoft.com/office/officeart/2005/8/layout/pyramid2"/>
    <dgm:cxn modelId="{155EB528-7B11-463F-9224-1D263E4E5623}" type="presParOf" srcId="{CB09E065-8620-40C1-A288-E06D9BBBDA6C}" destId="{A6BE4D34-8EA4-4330-995D-A3345DEB7BCF}" srcOrd="9" destOrd="0" presId="urn:microsoft.com/office/officeart/2005/8/layout/pyramid2"/>
    <dgm:cxn modelId="{916721E3-9659-4259-82BF-0E7A6CF86B02}" type="presParOf" srcId="{CB09E065-8620-40C1-A288-E06D9BBBDA6C}" destId="{14A1C914-D65F-474F-A642-432FDD070690}" srcOrd="10" destOrd="0" presId="urn:microsoft.com/office/officeart/2005/8/layout/pyramid2"/>
    <dgm:cxn modelId="{62921B3F-ED3B-4DE4-B63B-41229AD695D3}" type="presParOf" srcId="{CB09E065-8620-40C1-A288-E06D9BBBDA6C}" destId="{3E1BFD6E-133D-4901-AF70-1FBDACA0932E}" srcOrd="11" destOrd="0" presId="urn:microsoft.com/office/officeart/2005/8/layout/pyramid2"/>
    <dgm:cxn modelId="{17E4EC03-1379-4EEC-A088-770CABF11609}" type="presParOf" srcId="{CB09E065-8620-40C1-A288-E06D9BBBDA6C}" destId="{2400C094-8268-425C-B5D9-7F7107BCF586}" srcOrd="12" destOrd="0" presId="urn:microsoft.com/office/officeart/2005/8/layout/pyramid2"/>
    <dgm:cxn modelId="{81595446-8B80-4D0A-AAFB-697A0245A006}" type="presParOf" srcId="{CB09E065-8620-40C1-A288-E06D9BBBDA6C}" destId="{F9CB2774-42E3-4CD3-963F-74F0DB2D4307}" srcOrd="13" destOrd="0" presId="urn:microsoft.com/office/officeart/2005/8/layout/pyramid2"/>
    <dgm:cxn modelId="{DEC70E2A-1A88-4301-93B8-D5C5C3137076}" type="presParOf" srcId="{CB09E065-8620-40C1-A288-E06D9BBBDA6C}" destId="{6004B4C7-19EA-4CF6-8625-159C370BA5B9}" srcOrd="14" destOrd="0" presId="urn:microsoft.com/office/officeart/2005/8/layout/pyramid2"/>
    <dgm:cxn modelId="{DD43D630-2DC3-4975-9409-6693DBC4F6CF}" type="presParOf" srcId="{CB09E065-8620-40C1-A288-E06D9BBBDA6C}" destId="{BE26516D-A688-4F5A-B7DE-3EF369379B78}"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42FE1B-51E9-4455-8498-53933E6BD38E}" type="doc">
      <dgm:prSet loTypeId="urn:microsoft.com/office/officeart/2008/layout/AlternatingHexagons" loCatId="list" qsTypeId="urn:microsoft.com/office/officeart/2005/8/quickstyle/3d3" qsCatId="3D" csTypeId="urn:microsoft.com/office/officeart/2005/8/colors/colorful1" csCatId="colorful" phldr="1"/>
      <dgm:spPr/>
      <dgm:t>
        <a:bodyPr/>
        <a:lstStyle/>
        <a:p>
          <a:endParaRPr lang="es-ES"/>
        </a:p>
      </dgm:t>
    </dgm:pt>
    <dgm:pt modelId="{A5DCEAC6-9B80-4DD5-B56C-D11DE934F2A2}">
      <dgm:prSet phldrT="[Texto]" custT="1"/>
      <dgm:spPr/>
      <dgm:t>
        <a:bodyPr/>
        <a:lstStyle/>
        <a:p>
          <a:pPr marL="0" indent="0"/>
          <a:r>
            <a:rPr lang="es-ES" sz="2000" dirty="0" smtClean="0"/>
            <a:t>ESTADO EMOCIONAL</a:t>
          </a:r>
          <a:endParaRPr lang="es-ES" sz="2000" dirty="0"/>
        </a:p>
      </dgm:t>
    </dgm:pt>
    <dgm:pt modelId="{356A5561-56C8-457F-B63B-9F45B0EE76CA}" type="parTrans" cxnId="{BBC99146-BE4D-46CB-B3D5-E257511B6559}">
      <dgm:prSet/>
      <dgm:spPr/>
      <dgm:t>
        <a:bodyPr/>
        <a:lstStyle/>
        <a:p>
          <a:endParaRPr lang="es-ES"/>
        </a:p>
      </dgm:t>
    </dgm:pt>
    <dgm:pt modelId="{A6204B09-503C-4A52-8DF7-22B06E8BFAA4}" type="sibTrans" cxnId="{BBC99146-BE4D-46CB-B3D5-E257511B6559}">
      <dgm:prSet custT="1"/>
      <dgm:spPr/>
      <dgm:t>
        <a:bodyPr/>
        <a:lstStyle/>
        <a:p>
          <a:r>
            <a:rPr lang="es-ES" sz="2400" b="1" dirty="0" smtClean="0"/>
            <a:t>PSICOLÓGICOS</a:t>
          </a:r>
          <a:endParaRPr lang="es-ES" sz="2400" dirty="0"/>
        </a:p>
      </dgm:t>
    </dgm:pt>
    <dgm:pt modelId="{F29C18C5-20A7-4F96-AA49-7641117EAB68}">
      <dgm:prSet phldrT="[Texto]" custT="1"/>
      <dgm:spPr/>
      <dgm:t>
        <a:bodyPr/>
        <a:lstStyle/>
        <a:p>
          <a:pPr algn="l">
            <a:lnSpc>
              <a:spcPct val="90000"/>
            </a:lnSpc>
          </a:pPr>
          <a:r>
            <a:rPr lang="es-EC" sz="1800" b="1" dirty="0" smtClean="0">
              <a:solidFill>
                <a:srgbClr val="000099"/>
              </a:solidFill>
            </a:rPr>
            <a:t>HÁBITOS Y TÉCNICAS DE ESTUDIO ACTORES PEA:</a:t>
          </a:r>
        </a:p>
        <a:p>
          <a:pPr algn="l">
            <a:lnSpc>
              <a:spcPct val="90000"/>
            </a:lnSpc>
          </a:pPr>
          <a:r>
            <a:rPr lang="es-EC" sz="1800" b="1" dirty="0" smtClean="0"/>
            <a:t>Personas que desarrollan el proceso de formación</a:t>
          </a:r>
          <a:endParaRPr lang="es-ES" sz="1800" b="1" dirty="0"/>
        </a:p>
      </dgm:t>
    </dgm:pt>
    <dgm:pt modelId="{C9A8DD6E-8B8D-4B53-841A-00D3A2DF26DD}" type="parTrans" cxnId="{1834649E-19D9-4013-8441-C2D542BAD9E3}">
      <dgm:prSet/>
      <dgm:spPr/>
      <dgm:t>
        <a:bodyPr/>
        <a:lstStyle/>
        <a:p>
          <a:endParaRPr lang="es-ES"/>
        </a:p>
      </dgm:t>
    </dgm:pt>
    <dgm:pt modelId="{D8267BBF-5997-4460-9BCB-BC6EB8B6FE41}" type="sibTrans" cxnId="{1834649E-19D9-4013-8441-C2D542BAD9E3}">
      <dgm:prSet/>
      <dgm:spPr/>
      <dgm:t>
        <a:bodyPr/>
        <a:lstStyle/>
        <a:p>
          <a:endParaRPr lang="es-ES"/>
        </a:p>
      </dgm:t>
    </dgm:pt>
    <dgm:pt modelId="{B2CF3FAA-218D-4278-9F9A-4C4F1CDF737E}">
      <dgm:prSet phldrT="[Texto]" custT="1"/>
      <dgm:spPr/>
      <dgm:t>
        <a:bodyPr/>
        <a:lstStyle/>
        <a:p>
          <a:r>
            <a:rPr lang="es-ES" sz="2000" b="1" dirty="0" smtClean="0"/>
            <a:t>PROCESO</a:t>
          </a:r>
          <a:r>
            <a:rPr lang="es-ES" sz="2800" b="1" dirty="0" smtClean="0"/>
            <a:t> PEA</a:t>
          </a:r>
          <a:endParaRPr lang="es-ES" sz="2800" dirty="0"/>
        </a:p>
      </dgm:t>
    </dgm:pt>
    <dgm:pt modelId="{B1CCB0DE-FF6A-4CA9-87E7-52D16DA3FDC5}" type="parTrans" cxnId="{1EB80118-1586-40E8-9D23-A52C8F182F2F}">
      <dgm:prSet/>
      <dgm:spPr/>
      <dgm:t>
        <a:bodyPr/>
        <a:lstStyle/>
        <a:p>
          <a:endParaRPr lang="es-ES"/>
        </a:p>
      </dgm:t>
    </dgm:pt>
    <dgm:pt modelId="{3B005606-6F79-4D2A-8B20-F190A1D14637}" type="sibTrans" cxnId="{1EB80118-1586-40E8-9D23-A52C8F182F2F}">
      <dgm:prSet custT="1"/>
      <dgm:spPr/>
      <dgm:t>
        <a:bodyPr/>
        <a:lstStyle/>
        <a:p>
          <a:r>
            <a:rPr lang="es-ES" sz="2400" b="1" dirty="0" smtClean="0"/>
            <a:t>PEDAGÓGICOS</a:t>
          </a:r>
          <a:endParaRPr lang="es-ES" sz="2400" b="1" dirty="0"/>
        </a:p>
      </dgm:t>
    </dgm:pt>
    <dgm:pt modelId="{E49706BC-701A-4050-92FA-7A51A8289CFA}">
      <dgm:prSet phldrT="[Texto]" custT="1"/>
      <dgm:spPr/>
      <dgm:t>
        <a:bodyPr/>
        <a:lstStyle/>
        <a:p>
          <a:pPr algn="l"/>
          <a:r>
            <a:rPr lang="es-ES" sz="1800" b="1" dirty="0" smtClean="0">
              <a:solidFill>
                <a:srgbClr val="000099"/>
              </a:solidFill>
            </a:rPr>
            <a:t>CONSTRUCCIÓN DE APRENDIZAJES E INTERACCIÓN  </a:t>
          </a:r>
        </a:p>
        <a:p>
          <a:pPr algn="l"/>
          <a:r>
            <a:rPr lang="es-ES" sz="1800" b="1" dirty="0" smtClean="0"/>
            <a:t>Ideas – pensamientos y sentimientos – medios por los cuales se establece la INTELIGENCIA y la PERSONALIDAD.</a:t>
          </a:r>
          <a:endParaRPr lang="es-ES" sz="1800" b="1" dirty="0"/>
        </a:p>
      </dgm:t>
    </dgm:pt>
    <dgm:pt modelId="{A86D5C13-5C6D-4991-83F0-2729C5C3EADD}" type="parTrans" cxnId="{20A0DC1D-452C-4C1F-91A2-2F2E05AE54E1}">
      <dgm:prSet/>
      <dgm:spPr/>
      <dgm:t>
        <a:bodyPr/>
        <a:lstStyle/>
        <a:p>
          <a:endParaRPr lang="es-ES"/>
        </a:p>
      </dgm:t>
    </dgm:pt>
    <dgm:pt modelId="{95FBA1CC-ECFC-47AC-AB2C-51617E9453E1}" type="sibTrans" cxnId="{20A0DC1D-452C-4C1F-91A2-2F2E05AE54E1}">
      <dgm:prSet/>
      <dgm:spPr/>
      <dgm:t>
        <a:bodyPr/>
        <a:lstStyle/>
        <a:p>
          <a:endParaRPr lang="es-ES"/>
        </a:p>
      </dgm:t>
    </dgm:pt>
    <dgm:pt modelId="{0B9E5906-2CAB-4518-9375-A2A03802C70D}">
      <dgm:prSet phldrT="[Texto]" custT="1"/>
      <dgm:spPr/>
      <dgm:t>
        <a:bodyPr/>
        <a:lstStyle/>
        <a:p>
          <a:endParaRPr lang="es-ES" sz="1100" dirty="0" smtClean="0"/>
        </a:p>
        <a:p>
          <a:r>
            <a:rPr lang="es-ES" sz="2800" b="1" dirty="0" smtClean="0"/>
            <a:t>SOCIA LES</a:t>
          </a:r>
          <a:endParaRPr lang="es-ES" sz="2800" dirty="0"/>
        </a:p>
      </dgm:t>
    </dgm:pt>
    <dgm:pt modelId="{26638DBE-9B5E-4DB7-90E8-B6A532BCEB2A}" type="parTrans" cxnId="{30970159-31E1-4BEC-843F-A66D14BC493B}">
      <dgm:prSet/>
      <dgm:spPr/>
      <dgm:t>
        <a:bodyPr/>
        <a:lstStyle/>
        <a:p>
          <a:endParaRPr lang="es-ES"/>
        </a:p>
      </dgm:t>
    </dgm:pt>
    <dgm:pt modelId="{07800839-AF2B-486C-BDDF-B2A4BD97BBD3}" type="sibTrans" cxnId="{30970159-31E1-4BEC-843F-A66D14BC493B}">
      <dgm:prSet/>
      <dgm:spPr/>
      <dgm:t>
        <a:bodyPr/>
        <a:lstStyle/>
        <a:p>
          <a:r>
            <a:rPr lang="es-ES" b="1" dirty="0" smtClean="0"/>
            <a:t>CONTEXTO</a:t>
          </a:r>
          <a:endParaRPr lang="es-ES" dirty="0"/>
        </a:p>
      </dgm:t>
    </dgm:pt>
    <dgm:pt modelId="{3F519AA5-E2B8-4BC4-BCD1-CEF825AC825C}">
      <dgm:prSet phldrT="[Texto]" custT="1"/>
      <dgm:spPr/>
      <dgm:t>
        <a:bodyPr/>
        <a:lstStyle/>
        <a:p>
          <a:r>
            <a:rPr lang="es-EC" sz="1600" b="1" dirty="0" smtClean="0">
              <a:solidFill>
                <a:srgbClr val="000099"/>
              </a:solidFill>
            </a:rPr>
            <a:t>CONTEXTO REAL</a:t>
          </a:r>
        </a:p>
        <a:p>
          <a:r>
            <a:rPr lang="es-EC" sz="1800" b="1" dirty="0" smtClean="0"/>
            <a:t>Contexto donde se desarrolla el PEA</a:t>
          </a:r>
        </a:p>
        <a:p>
          <a:r>
            <a:rPr lang="es-EC" sz="1800" b="1" dirty="0" smtClean="0"/>
            <a:t>Ambiente familiar</a:t>
          </a:r>
        </a:p>
        <a:p>
          <a:r>
            <a:rPr lang="es-EC" sz="1800" b="1" dirty="0" smtClean="0"/>
            <a:t>Clima social escolar</a:t>
          </a:r>
        </a:p>
        <a:p>
          <a:endParaRPr lang="es-ES" sz="1800" b="1" dirty="0"/>
        </a:p>
      </dgm:t>
    </dgm:pt>
    <dgm:pt modelId="{AF176E64-8FA4-4184-A7EA-BCA3085D7FFA}" type="parTrans" cxnId="{988A4F6B-13DB-4396-B021-EC8EA518D85F}">
      <dgm:prSet/>
      <dgm:spPr/>
      <dgm:t>
        <a:bodyPr/>
        <a:lstStyle/>
        <a:p>
          <a:endParaRPr lang="es-ES"/>
        </a:p>
      </dgm:t>
    </dgm:pt>
    <dgm:pt modelId="{B3134297-4D31-4AAB-A8BE-8AE6E2201998}" type="sibTrans" cxnId="{988A4F6B-13DB-4396-B021-EC8EA518D85F}">
      <dgm:prSet/>
      <dgm:spPr/>
      <dgm:t>
        <a:bodyPr/>
        <a:lstStyle/>
        <a:p>
          <a:endParaRPr lang="es-ES"/>
        </a:p>
      </dgm:t>
    </dgm:pt>
    <dgm:pt modelId="{D9A2E920-6B71-4C28-AC21-93B1D1F27FAB}" type="pres">
      <dgm:prSet presAssocID="{FF42FE1B-51E9-4455-8498-53933E6BD38E}" presName="Name0" presStyleCnt="0">
        <dgm:presLayoutVars>
          <dgm:chMax/>
          <dgm:chPref/>
          <dgm:dir/>
          <dgm:animLvl val="lvl"/>
        </dgm:presLayoutVars>
      </dgm:prSet>
      <dgm:spPr/>
      <dgm:t>
        <a:bodyPr/>
        <a:lstStyle/>
        <a:p>
          <a:endParaRPr lang="es-ES"/>
        </a:p>
      </dgm:t>
    </dgm:pt>
    <dgm:pt modelId="{0F8D474D-EE6F-4C4E-A0E1-7B27D93274C8}" type="pres">
      <dgm:prSet presAssocID="{A5DCEAC6-9B80-4DD5-B56C-D11DE934F2A2}" presName="composite" presStyleCnt="0"/>
      <dgm:spPr/>
    </dgm:pt>
    <dgm:pt modelId="{A981AF67-BA18-46AF-AFCF-A34D4E896D94}" type="pres">
      <dgm:prSet presAssocID="{A5DCEAC6-9B80-4DD5-B56C-D11DE934F2A2}" presName="Parent1" presStyleLbl="node1" presStyleIdx="0" presStyleCnt="6" custScaleX="173376" custScaleY="113536" custLinFactNeighborX="21460" custLinFactNeighborY="1897">
        <dgm:presLayoutVars>
          <dgm:chMax val="1"/>
          <dgm:chPref val="1"/>
          <dgm:bulletEnabled val="1"/>
        </dgm:presLayoutVars>
      </dgm:prSet>
      <dgm:spPr/>
      <dgm:t>
        <a:bodyPr/>
        <a:lstStyle/>
        <a:p>
          <a:endParaRPr lang="es-ES"/>
        </a:p>
      </dgm:t>
    </dgm:pt>
    <dgm:pt modelId="{60E833A3-78A2-4BCA-B4BB-3CC6EF13E497}" type="pres">
      <dgm:prSet presAssocID="{A5DCEAC6-9B80-4DD5-B56C-D11DE934F2A2}" presName="Childtext1" presStyleLbl="revTx" presStyleIdx="0" presStyleCnt="3" custScaleX="94747" custScaleY="147577" custLinFactNeighborX="66128" custLinFactNeighborY="27727">
        <dgm:presLayoutVars>
          <dgm:chMax val="0"/>
          <dgm:chPref val="0"/>
          <dgm:bulletEnabled val="1"/>
        </dgm:presLayoutVars>
      </dgm:prSet>
      <dgm:spPr/>
      <dgm:t>
        <a:bodyPr/>
        <a:lstStyle/>
        <a:p>
          <a:endParaRPr lang="es-ES"/>
        </a:p>
      </dgm:t>
    </dgm:pt>
    <dgm:pt modelId="{232B584F-55D0-4E84-89AD-2BD75711D81A}" type="pres">
      <dgm:prSet presAssocID="{A5DCEAC6-9B80-4DD5-B56C-D11DE934F2A2}" presName="BalanceSpacing" presStyleCnt="0"/>
      <dgm:spPr/>
    </dgm:pt>
    <dgm:pt modelId="{E0D0717B-D57A-45B3-8931-88665A2AFACD}" type="pres">
      <dgm:prSet presAssocID="{A5DCEAC6-9B80-4DD5-B56C-D11DE934F2A2}" presName="BalanceSpacing1" presStyleCnt="0"/>
      <dgm:spPr/>
    </dgm:pt>
    <dgm:pt modelId="{B44B607E-262A-4B74-891B-B5D2EDF5EA97}" type="pres">
      <dgm:prSet presAssocID="{A6204B09-503C-4A52-8DF7-22B06E8BFAA4}" presName="Accent1Text" presStyleLbl="node1" presStyleIdx="1" presStyleCnt="6" custScaleX="149620" custLinFactNeighborX="419" custLinFactNeighborY="-12333"/>
      <dgm:spPr/>
      <dgm:t>
        <a:bodyPr/>
        <a:lstStyle/>
        <a:p>
          <a:endParaRPr lang="es-ES"/>
        </a:p>
      </dgm:t>
    </dgm:pt>
    <dgm:pt modelId="{6F3A95BD-B024-4E27-ACFA-A248C3BA84F1}" type="pres">
      <dgm:prSet presAssocID="{A6204B09-503C-4A52-8DF7-22B06E8BFAA4}" presName="spaceBetweenRectangles" presStyleCnt="0"/>
      <dgm:spPr/>
    </dgm:pt>
    <dgm:pt modelId="{5BB075FA-BA0B-455B-85B9-9FCAA9091069}" type="pres">
      <dgm:prSet presAssocID="{B2CF3FAA-218D-4278-9F9A-4C4F1CDF737E}" presName="composite" presStyleCnt="0"/>
      <dgm:spPr/>
    </dgm:pt>
    <dgm:pt modelId="{CF66B279-D531-468E-AB44-87D14A03DC3E}" type="pres">
      <dgm:prSet presAssocID="{B2CF3FAA-218D-4278-9F9A-4C4F1CDF737E}" presName="Parent1" presStyleLbl="node1" presStyleIdx="2" presStyleCnt="6" custScaleX="144021" custScaleY="110590" custLinFactNeighborX="-2796" custLinFactNeighborY="373">
        <dgm:presLayoutVars>
          <dgm:chMax val="1"/>
          <dgm:chPref val="1"/>
          <dgm:bulletEnabled val="1"/>
        </dgm:presLayoutVars>
      </dgm:prSet>
      <dgm:spPr/>
      <dgm:t>
        <a:bodyPr/>
        <a:lstStyle/>
        <a:p>
          <a:endParaRPr lang="es-ES"/>
        </a:p>
      </dgm:t>
    </dgm:pt>
    <dgm:pt modelId="{9872E3AB-0B70-400C-8A76-E85F1D597020}" type="pres">
      <dgm:prSet presAssocID="{B2CF3FAA-218D-4278-9F9A-4C4F1CDF737E}" presName="Childtext1" presStyleLbl="revTx" presStyleIdx="1" presStyleCnt="3" custScaleX="144117" custScaleY="186308" custLinFactNeighborX="-63509" custLinFactNeighborY="-10259">
        <dgm:presLayoutVars>
          <dgm:chMax val="0"/>
          <dgm:chPref val="0"/>
          <dgm:bulletEnabled val="1"/>
        </dgm:presLayoutVars>
      </dgm:prSet>
      <dgm:spPr/>
      <dgm:t>
        <a:bodyPr/>
        <a:lstStyle/>
        <a:p>
          <a:endParaRPr lang="es-ES"/>
        </a:p>
      </dgm:t>
    </dgm:pt>
    <dgm:pt modelId="{98405E85-DC8D-4B29-8DC0-8FEC29027BE0}" type="pres">
      <dgm:prSet presAssocID="{B2CF3FAA-218D-4278-9F9A-4C4F1CDF737E}" presName="BalanceSpacing" presStyleCnt="0"/>
      <dgm:spPr/>
    </dgm:pt>
    <dgm:pt modelId="{BF00294E-2225-4360-9D55-F72BD8CB7533}" type="pres">
      <dgm:prSet presAssocID="{B2CF3FAA-218D-4278-9F9A-4C4F1CDF737E}" presName="BalanceSpacing1" presStyleCnt="0"/>
      <dgm:spPr/>
    </dgm:pt>
    <dgm:pt modelId="{AC696345-B7EA-47C9-8E80-C04373E9A85C}" type="pres">
      <dgm:prSet presAssocID="{3B005606-6F79-4D2A-8B20-F190A1D14637}" presName="Accent1Text" presStyleLbl="node1" presStyleIdx="3" presStyleCnt="6" custScaleX="137479"/>
      <dgm:spPr/>
      <dgm:t>
        <a:bodyPr/>
        <a:lstStyle/>
        <a:p>
          <a:endParaRPr lang="es-ES"/>
        </a:p>
      </dgm:t>
    </dgm:pt>
    <dgm:pt modelId="{8804540F-A224-483D-9E5B-F35E779FFF79}" type="pres">
      <dgm:prSet presAssocID="{3B005606-6F79-4D2A-8B20-F190A1D14637}" presName="spaceBetweenRectangles" presStyleCnt="0"/>
      <dgm:spPr/>
    </dgm:pt>
    <dgm:pt modelId="{3F316A1B-6FC2-4ECE-8E63-D6231B7B7B84}" type="pres">
      <dgm:prSet presAssocID="{0B9E5906-2CAB-4518-9375-A2A03802C70D}" presName="composite" presStyleCnt="0"/>
      <dgm:spPr/>
    </dgm:pt>
    <dgm:pt modelId="{4F8DF31C-F656-42B3-8B33-2FEE39259A35}" type="pres">
      <dgm:prSet presAssocID="{0B9E5906-2CAB-4518-9375-A2A03802C70D}" presName="Parent1" presStyleLbl="node1" presStyleIdx="4" presStyleCnt="6" custScaleX="136203" custLinFactX="-7581" custLinFactNeighborX="-100000" custLinFactNeighborY="47">
        <dgm:presLayoutVars>
          <dgm:chMax val="1"/>
          <dgm:chPref val="1"/>
          <dgm:bulletEnabled val="1"/>
        </dgm:presLayoutVars>
      </dgm:prSet>
      <dgm:spPr/>
      <dgm:t>
        <a:bodyPr/>
        <a:lstStyle/>
        <a:p>
          <a:endParaRPr lang="es-ES"/>
        </a:p>
      </dgm:t>
    </dgm:pt>
    <dgm:pt modelId="{59B25F81-F20C-4381-BABE-721DE08A145E}" type="pres">
      <dgm:prSet presAssocID="{0B9E5906-2CAB-4518-9375-A2A03802C70D}" presName="Childtext1" presStyleLbl="revTx" presStyleIdx="2" presStyleCnt="3" custScaleX="143316" custScaleY="153653" custLinFactNeighborX="49366" custLinFactNeighborY="32557">
        <dgm:presLayoutVars>
          <dgm:chMax val="0"/>
          <dgm:chPref val="0"/>
          <dgm:bulletEnabled val="1"/>
        </dgm:presLayoutVars>
      </dgm:prSet>
      <dgm:spPr/>
      <dgm:t>
        <a:bodyPr/>
        <a:lstStyle/>
        <a:p>
          <a:endParaRPr lang="es-ES"/>
        </a:p>
      </dgm:t>
    </dgm:pt>
    <dgm:pt modelId="{1D856621-ED6E-4088-A5E1-69EFC55BE1DA}" type="pres">
      <dgm:prSet presAssocID="{0B9E5906-2CAB-4518-9375-A2A03802C70D}" presName="BalanceSpacing" presStyleCnt="0"/>
      <dgm:spPr/>
    </dgm:pt>
    <dgm:pt modelId="{C19ECBD1-12B5-4CDF-9348-9FDE86B4D643}" type="pres">
      <dgm:prSet presAssocID="{0B9E5906-2CAB-4518-9375-A2A03802C70D}" presName="BalanceSpacing1" presStyleCnt="0"/>
      <dgm:spPr/>
    </dgm:pt>
    <dgm:pt modelId="{A7182A91-AEA5-4E8C-A824-C0A7245671A0}" type="pres">
      <dgm:prSet presAssocID="{07800839-AF2B-486C-BDDF-B2A4BD97BBD3}" presName="Accent1Text" presStyleLbl="node1" presStyleIdx="5" presStyleCnt="6" custLinFactX="5477" custLinFactNeighborX="100000" custLinFactNeighborY="47"/>
      <dgm:spPr/>
      <dgm:t>
        <a:bodyPr/>
        <a:lstStyle/>
        <a:p>
          <a:endParaRPr lang="es-ES"/>
        </a:p>
      </dgm:t>
    </dgm:pt>
  </dgm:ptLst>
  <dgm:cxnLst>
    <dgm:cxn modelId="{38A32D90-E4FE-4434-BF5E-97A4CE18CE2B}" type="presOf" srcId="{B2CF3FAA-218D-4278-9F9A-4C4F1CDF737E}" destId="{CF66B279-D531-468E-AB44-87D14A03DC3E}" srcOrd="0" destOrd="0" presId="urn:microsoft.com/office/officeart/2008/layout/AlternatingHexagons"/>
    <dgm:cxn modelId="{A59C190F-29D0-42EF-80AB-AE9B60CFDFF2}" type="presOf" srcId="{3F519AA5-E2B8-4BC4-BCD1-CEF825AC825C}" destId="{59B25F81-F20C-4381-BABE-721DE08A145E}" srcOrd="0" destOrd="0" presId="urn:microsoft.com/office/officeart/2008/layout/AlternatingHexagons"/>
    <dgm:cxn modelId="{9A7FD9D5-E531-4E5B-99C7-2BC028809640}" type="presOf" srcId="{FF42FE1B-51E9-4455-8498-53933E6BD38E}" destId="{D9A2E920-6B71-4C28-AC21-93B1D1F27FAB}" srcOrd="0" destOrd="0" presId="urn:microsoft.com/office/officeart/2008/layout/AlternatingHexagons"/>
    <dgm:cxn modelId="{1EB80118-1586-40E8-9D23-A52C8F182F2F}" srcId="{FF42FE1B-51E9-4455-8498-53933E6BD38E}" destId="{B2CF3FAA-218D-4278-9F9A-4C4F1CDF737E}" srcOrd="1" destOrd="0" parTransId="{B1CCB0DE-FF6A-4CA9-87E7-52D16DA3FDC5}" sibTransId="{3B005606-6F79-4D2A-8B20-F190A1D14637}"/>
    <dgm:cxn modelId="{DB93BED8-3C01-419C-9E23-E99D06EDA5A0}" type="presOf" srcId="{A5DCEAC6-9B80-4DD5-B56C-D11DE934F2A2}" destId="{A981AF67-BA18-46AF-AFCF-A34D4E896D94}" srcOrd="0" destOrd="0" presId="urn:microsoft.com/office/officeart/2008/layout/AlternatingHexagons"/>
    <dgm:cxn modelId="{3DBDCE95-4B33-45AB-9B78-F8D80C55978F}" type="presOf" srcId="{F29C18C5-20A7-4F96-AA49-7641117EAB68}" destId="{60E833A3-78A2-4BCA-B4BB-3CC6EF13E497}" srcOrd="0" destOrd="0" presId="urn:microsoft.com/office/officeart/2008/layout/AlternatingHexagons"/>
    <dgm:cxn modelId="{30970159-31E1-4BEC-843F-A66D14BC493B}" srcId="{FF42FE1B-51E9-4455-8498-53933E6BD38E}" destId="{0B9E5906-2CAB-4518-9375-A2A03802C70D}" srcOrd="2" destOrd="0" parTransId="{26638DBE-9B5E-4DB7-90E8-B6A532BCEB2A}" sibTransId="{07800839-AF2B-486C-BDDF-B2A4BD97BBD3}"/>
    <dgm:cxn modelId="{4E5B9D9A-F44B-4897-BD13-5B8C67B5EEF4}" type="presOf" srcId="{3B005606-6F79-4D2A-8B20-F190A1D14637}" destId="{AC696345-B7EA-47C9-8E80-C04373E9A85C}" srcOrd="0" destOrd="0" presId="urn:microsoft.com/office/officeart/2008/layout/AlternatingHexagons"/>
    <dgm:cxn modelId="{1B67C4CE-B33D-48D4-ABB4-8160E8B4F7B1}" type="presOf" srcId="{E49706BC-701A-4050-92FA-7A51A8289CFA}" destId="{9872E3AB-0B70-400C-8A76-E85F1D597020}" srcOrd="0" destOrd="0" presId="urn:microsoft.com/office/officeart/2008/layout/AlternatingHexagons"/>
    <dgm:cxn modelId="{20A0DC1D-452C-4C1F-91A2-2F2E05AE54E1}" srcId="{B2CF3FAA-218D-4278-9F9A-4C4F1CDF737E}" destId="{E49706BC-701A-4050-92FA-7A51A8289CFA}" srcOrd="0" destOrd="0" parTransId="{A86D5C13-5C6D-4991-83F0-2729C5C3EADD}" sibTransId="{95FBA1CC-ECFC-47AC-AB2C-51617E9453E1}"/>
    <dgm:cxn modelId="{988A4F6B-13DB-4396-B021-EC8EA518D85F}" srcId="{0B9E5906-2CAB-4518-9375-A2A03802C70D}" destId="{3F519AA5-E2B8-4BC4-BCD1-CEF825AC825C}" srcOrd="0" destOrd="0" parTransId="{AF176E64-8FA4-4184-A7EA-BCA3085D7FFA}" sibTransId="{B3134297-4D31-4AAB-A8BE-8AE6E2201998}"/>
    <dgm:cxn modelId="{1834649E-19D9-4013-8441-C2D542BAD9E3}" srcId="{A5DCEAC6-9B80-4DD5-B56C-D11DE934F2A2}" destId="{F29C18C5-20A7-4F96-AA49-7641117EAB68}" srcOrd="0" destOrd="0" parTransId="{C9A8DD6E-8B8D-4B53-841A-00D3A2DF26DD}" sibTransId="{D8267BBF-5997-4460-9BCB-BC6EB8B6FE41}"/>
    <dgm:cxn modelId="{8E7B3DE7-D3D3-4CD5-83B2-AD62AB944B0B}" type="presOf" srcId="{07800839-AF2B-486C-BDDF-B2A4BD97BBD3}" destId="{A7182A91-AEA5-4E8C-A824-C0A7245671A0}" srcOrd="0" destOrd="0" presId="urn:microsoft.com/office/officeart/2008/layout/AlternatingHexagons"/>
    <dgm:cxn modelId="{A7C2C279-6BAD-456B-93F4-B08CB9931322}" type="presOf" srcId="{0B9E5906-2CAB-4518-9375-A2A03802C70D}" destId="{4F8DF31C-F656-42B3-8B33-2FEE39259A35}" srcOrd="0" destOrd="0" presId="urn:microsoft.com/office/officeart/2008/layout/AlternatingHexagons"/>
    <dgm:cxn modelId="{BBC99146-BE4D-46CB-B3D5-E257511B6559}" srcId="{FF42FE1B-51E9-4455-8498-53933E6BD38E}" destId="{A5DCEAC6-9B80-4DD5-B56C-D11DE934F2A2}" srcOrd="0" destOrd="0" parTransId="{356A5561-56C8-457F-B63B-9F45B0EE76CA}" sibTransId="{A6204B09-503C-4A52-8DF7-22B06E8BFAA4}"/>
    <dgm:cxn modelId="{DA67B6E9-524B-41B9-9F64-BE20AC92ED3F}" type="presOf" srcId="{A6204B09-503C-4A52-8DF7-22B06E8BFAA4}" destId="{B44B607E-262A-4B74-891B-B5D2EDF5EA97}" srcOrd="0" destOrd="0" presId="urn:microsoft.com/office/officeart/2008/layout/AlternatingHexagons"/>
    <dgm:cxn modelId="{8081B294-3A07-496B-B267-CDC764D9D75E}" type="presParOf" srcId="{D9A2E920-6B71-4C28-AC21-93B1D1F27FAB}" destId="{0F8D474D-EE6F-4C4E-A0E1-7B27D93274C8}" srcOrd="0" destOrd="0" presId="urn:microsoft.com/office/officeart/2008/layout/AlternatingHexagons"/>
    <dgm:cxn modelId="{88060B68-746F-4810-923F-F57C243D00E7}" type="presParOf" srcId="{0F8D474D-EE6F-4C4E-A0E1-7B27D93274C8}" destId="{A981AF67-BA18-46AF-AFCF-A34D4E896D94}" srcOrd="0" destOrd="0" presId="urn:microsoft.com/office/officeart/2008/layout/AlternatingHexagons"/>
    <dgm:cxn modelId="{02DD7050-1535-4FC6-9985-86B4EC3A9400}" type="presParOf" srcId="{0F8D474D-EE6F-4C4E-A0E1-7B27D93274C8}" destId="{60E833A3-78A2-4BCA-B4BB-3CC6EF13E497}" srcOrd="1" destOrd="0" presId="urn:microsoft.com/office/officeart/2008/layout/AlternatingHexagons"/>
    <dgm:cxn modelId="{BE1C78FC-ACE3-4F65-B60D-6FA86B55EA55}" type="presParOf" srcId="{0F8D474D-EE6F-4C4E-A0E1-7B27D93274C8}" destId="{232B584F-55D0-4E84-89AD-2BD75711D81A}" srcOrd="2" destOrd="0" presId="urn:microsoft.com/office/officeart/2008/layout/AlternatingHexagons"/>
    <dgm:cxn modelId="{E08D414A-C04A-4EA1-A022-085BD5245064}" type="presParOf" srcId="{0F8D474D-EE6F-4C4E-A0E1-7B27D93274C8}" destId="{E0D0717B-D57A-45B3-8931-88665A2AFACD}" srcOrd="3" destOrd="0" presId="urn:microsoft.com/office/officeart/2008/layout/AlternatingHexagons"/>
    <dgm:cxn modelId="{53229C5D-0893-4859-8C50-6CE13772AF50}" type="presParOf" srcId="{0F8D474D-EE6F-4C4E-A0E1-7B27D93274C8}" destId="{B44B607E-262A-4B74-891B-B5D2EDF5EA97}" srcOrd="4" destOrd="0" presId="urn:microsoft.com/office/officeart/2008/layout/AlternatingHexagons"/>
    <dgm:cxn modelId="{41B30C77-6D92-448E-AB9D-3DDE08234CA7}" type="presParOf" srcId="{D9A2E920-6B71-4C28-AC21-93B1D1F27FAB}" destId="{6F3A95BD-B024-4E27-ACFA-A248C3BA84F1}" srcOrd="1" destOrd="0" presId="urn:microsoft.com/office/officeart/2008/layout/AlternatingHexagons"/>
    <dgm:cxn modelId="{17F9CB57-AF8A-4B05-B982-75C66C7395D6}" type="presParOf" srcId="{D9A2E920-6B71-4C28-AC21-93B1D1F27FAB}" destId="{5BB075FA-BA0B-455B-85B9-9FCAA9091069}" srcOrd="2" destOrd="0" presId="urn:microsoft.com/office/officeart/2008/layout/AlternatingHexagons"/>
    <dgm:cxn modelId="{2FB85D72-64ED-4C4A-9AB3-16E16BA15DEF}" type="presParOf" srcId="{5BB075FA-BA0B-455B-85B9-9FCAA9091069}" destId="{CF66B279-D531-468E-AB44-87D14A03DC3E}" srcOrd="0" destOrd="0" presId="urn:microsoft.com/office/officeart/2008/layout/AlternatingHexagons"/>
    <dgm:cxn modelId="{56B1657C-6CC1-4FCC-ABEB-A300515B8714}" type="presParOf" srcId="{5BB075FA-BA0B-455B-85B9-9FCAA9091069}" destId="{9872E3AB-0B70-400C-8A76-E85F1D597020}" srcOrd="1" destOrd="0" presId="urn:microsoft.com/office/officeart/2008/layout/AlternatingHexagons"/>
    <dgm:cxn modelId="{211E2697-74EE-4569-982A-DC4B11330825}" type="presParOf" srcId="{5BB075FA-BA0B-455B-85B9-9FCAA9091069}" destId="{98405E85-DC8D-4B29-8DC0-8FEC29027BE0}" srcOrd="2" destOrd="0" presId="urn:microsoft.com/office/officeart/2008/layout/AlternatingHexagons"/>
    <dgm:cxn modelId="{170F2921-1F56-4F39-911A-1760FAF2A2F4}" type="presParOf" srcId="{5BB075FA-BA0B-455B-85B9-9FCAA9091069}" destId="{BF00294E-2225-4360-9D55-F72BD8CB7533}" srcOrd="3" destOrd="0" presId="urn:microsoft.com/office/officeart/2008/layout/AlternatingHexagons"/>
    <dgm:cxn modelId="{2EADE926-06AC-4797-8F05-10E90B868467}" type="presParOf" srcId="{5BB075FA-BA0B-455B-85B9-9FCAA9091069}" destId="{AC696345-B7EA-47C9-8E80-C04373E9A85C}" srcOrd="4" destOrd="0" presId="urn:microsoft.com/office/officeart/2008/layout/AlternatingHexagons"/>
    <dgm:cxn modelId="{E8A07096-51B3-490E-87A2-343CC3657CED}" type="presParOf" srcId="{D9A2E920-6B71-4C28-AC21-93B1D1F27FAB}" destId="{8804540F-A224-483D-9E5B-F35E779FFF79}" srcOrd="3" destOrd="0" presId="urn:microsoft.com/office/officeart/2008/layout/AlternatingHexagons"/>
    <dgm:cxn modelId="{8A853290-D39E-46BB-913E-D2BF399E15B9}" type="presParOf" srcId="{D9A2E920-6B71-4C28-AC21-93B1D1F27FAB}" destId="{3F316A1B-6FC2-4ECE-8E63-D6231B7B7B84}" srcOrd="4" destOrd="0" presId="urn:microsoft.com/office/officeart/2008/layout/AlternatingHexagons"/>
    <dgm:cxn modelId="{D44C9395-DD7A-44C1-B970-E1E32199A044}" type="presParOf" srcId="{3F316A1B-6FC2-4ECE-8E63-D6231B7B7B84}" destId="{4F8DF31C-F656-42B3-8B33-2FEE39259A35}" srcOrd="0" destOrd="0" presId="urn:microsoft.com/office/officeart/2008/layout/AlternatingHexagons"/>
    <dgm:cxn modelId="{FC9B37E7-BC55-404A-A963-E20CCDC239A3}" type="presParOf" srcId="{3F316A1B-6FC2-4ECE-8E63-D6231B7B7B84}" destId="{59B25F81-F20C-4381-BABE-721DE08A145E}" srcOrd="1" destOrd="0" presId="urn:microsoft.com/office/officeart/2008/layout/AlternatingHexagons"/>
    <dgm:cxn modelId="{D839436A-F6F6-4837-981C-DCAFDE148C24}" type="presParOf" srcId="{3F316A1B-6FC2-4ECE-8E63-D6231B7B7B84}" destId="{1D856621-ED6E-4088-A5E1-69EFC55BE1DA}" srcOrd="2" destOrd="0" presId="urn:microsoft.com/office/officeart/2008/layout/AlternatingHexagons"/>
    <dgm:cxn modelId="{6F3DB110-633E-43A1-B5B9-3D3161DBEE8E}" type="presParOf" srcId="{3F316A1B-6FC2-4ECE-8E63-D6231B7B7B84}" destId="{C19ECBD1-12B5-4CDF-9348-9FDE86B4D643}" srcOrd="3" destOrd="0" presId="urn:microsoft.com/office/officeart/2008/layout/AlternatingHexagons"/>
    <dgm:cxn modelId="{83E4B2A2-55A7-4158-A35C-27619C6BA2AE}" type="presParOf" srcId="{3F316A1B-6FC2-4ECE-8E63-D6231B7B7B84}" destId="{A7182A91-AEA5-4E8C-A824-C0A7245671A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11A5BD-1E7D-444B-BC0B-2C6AF64C87BB}"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s-EC"/>
        </a:p>
      </dgm:t>
    </dgm:pt>
    <dgm:pt modelId="{53BDB675-A72F-42A5-9222-4E1C1BD7239D}">
      <dgm:prSet phldrT="[Texto]" custT="1"/>
      <dgm:spPr/>
      <dgm:t>
        <a:bodyPr/>
        <a:lstStyle/>
        <a:p>
          <a:pPr algn="ctr"/>
          <a:r>
            <a:rPr lang="es-EC" sz="2400" b="1" dirty="0" smtClean="0">
              <a:latin typeface="+mj-lt"/>
            </a:rPr>
            <a:t>NIVEL O ALCANCE</a:t>
          </a:r>
          <a:endParaRPr lang="es-EC" sz="2400" b="0" dirty="0">
            <a:latin typeface="+mj-lt"/>
          </a:endParaRPr>
        </a:p>
      </dgm:t>
    </dgm:pt>
    <dgm:pt modelId="{640CC53F-7C83-4CD4-800A-44E9FCC85D94}" type="parTrans" cxnId="{1C6E93FB-1ABE-47E8-B685-335F9CE21A44}">
      <dgm:prSet/>
      <dgm:spPr/>
      <dgm:t>
        <a:bodyPr/>
        <a:lstStyle/>
        <a:p>
          <a:endParaRPr lang="es-EC"/>
        </a:p>
      </dgm:t>
    </dgm:pt>
    <dgm:pt modelId="{6F371C54-FC87-4244-A85D-FC8DA5FE5B92}" type="sibTrans" cxnId="{1C6E93FB-1ABE-47E8-B685-335F9CE21A44}">
      <dgm:prSet/>
      <dgm:spPr/>
      <dgm:t>
        <a:bodyPr/>
        <a:lstStyle/>
        <a:p>
          <a:endParaRPr lang="es-EC"/>
        </a:p>
      </dgm:t>
    </dgm:pt>
    <dgm:pt modelId="{ABAE0A74-D18E-4251-BD47-9BBEC012E577}">
      <dgm:prSet phldrT="[Texto]" custT="1"/>
      <dgm:spPr/>
      <dgm:t>
        <a:bodyPr/>
        <a:lstStyle/>
        <a:p>
          <a:pPr algn="ctr"/>
          <a:r>
            <a:rPr lang="es-EC" sz="2400" b="1" dirty="0" smtClean="0">
              <a:latin typeface="+mj-lt"/>
            </a:rPr>
            <a:t>ENFOQUE</a:t>
          </a:r>
        </a:p>
        <a:p>
          <a:pPr algn="ctr"/>
          <a:r>
            <a:rPr lang="es-EC" sz="2400" b="1" dirty="0" smtClean="0">
              <a:latin typeface="+mj-lt"/>
            </a:rPr>
            <a:t>DISEÑO</a:t>
          </a:r>
          <a:endParaRPr lang="es-EC" sz="2400" dirty="0">
            <a:latin typeface="+mj-lt"/>
          </a:endParaRPr>
        </a:p>
      </dgm:t>
    </dgm:pt>
    <dgm:pt modelId="{C73EC16F-8565-4496-96BE-0DB92941F5E3}" type="parTrans" cxnId="{70BC4D67-1DB1-410C-A1E6-0CA7345C5D65}">
      <dgm:prSet/>
      <dgm:spPr/>
      <dgm:t>
        <a:bodyPr/>
        <a:lstStyle/>
        <a:p>
          <a:endParaRPr lang="es-EC"/>
        </a:p>
      </dgm:t>
    </dgm:pt>
    <dgm:pt modelId="{B3E705D9-ABC7-4315-ACD5-D773876F0635}" type="sibTrans" cxnId="{70BC4D67-1DB1-410C-A1E6-0CA7345C5D65}">
      <dgm:prSet/>
      <dgm:spPr/>
      <dgm:t>
        <a:bodyPr/>
        <a:lstStyle/>
        <a:p>
          <a:endParaRPr lang="es-EC"/>
        </a:p>
      </dgm:t>
    </dgm:pt>
    <dgm:pt modelId="{D433912E-ED14-46EF-B674-679F0E96016F}">
      <dgm:prSet phldrT="[Texto]" custT="1"/>
      <dgm:spPr/>
      <dgm:t>
        <a:bodyPr/>
        <a:lstStyle/>
        <a:p>
          <a:pPr algn="ctr"/>
          <a:r>
            <a:rPr lang="es-EC" sz="2400" b="1" dirty="0" smtClean="0">
              <a:latin typeface="+mj-lt"/>
            </a:rPr>
            <a:t>TIPO DE INVESTIGACIÓN</a:t>
          </a:r>
          <a:endParaRPr lang="es-EC" sz="2400" b="1" dirty="0">
            <a:latin typeface="+mj-lt"/>
          </a:endParaRPr>
        </a:p>
      </dgm:t>
    </dgm:pt>
    <dgm:pt modelId="{4ED72F0A-5766-4EBB-9760-C8567D0BE421}" type="parTrans" cxnId="{EED53205-D5E5-4AAB-A519-749098FE32C7}">
      <dgm:prSet/>
      <dgm:spPr/>
      <dgm:t>
        <a:bodyPr/>
        <a:lstStyle/>
        <a:p>
          <a:endParaRPr lang="es-EC"/>
        </a:p>
      </dgm:t>
    </dgm:pt>
    <dgm:pt modelId="{598779C9-6AD3-4C23-AF89-E0C9CC1D2B39}" type="sibTrans" cxnId="{EED53205-D5E5-4AAB-A519-749098FE32C7}">
      <dgm:prSet/>
      <dgm:spPr/>
      <dgm:t>
        <a:bodyPr/>
        <a:lstStyle/>
        <a:p>
          <a:endParaRPr lang="es-EC"/>
        </a:p>
      </dgm:t>
    </dgm:pt>
    <dgm:pt modelId="{FABA9F49-5BA6-4AC1-BC15-CA94A8E25078}">
      <dgm:prSet phldrT="[Texto]" custT="1"/>
      <dgm:spPr/>
      <dgm:t>
        <a:bodyPr/>
        <a:lstStyle/>
        <a:p>
          <a:pPr algn="l"/>
          <a:r>
            <a:rPr lang="es-EC" sz="1600" b="1" u="sng" dirty="0" smtClean="0">
              <a:latin typeface="Times New Roman" panose="02020603050405020304" pitchFamily="18" charset="0"/>
              <a:cs typeface="Times New Roman" panose="02020603050405020304" pitchFamily="18" charset="0"/>
            </a:rPr>
            <a:t>MIXTO </a:t>
          </a:r>
          <a:endParaRPr lang="es-EC" sz="1600" dirty="0">
            <a:latin typeface="Times New Roman" panose="02020603050405020304" pitchFamily="18" charset="0"/>
            <a:cs typeface="Times New Roman" panose="02020603050405020304" pitchFamily="18" charset="0"/>
          </a:endParaRPr>
        </a:p>
      </dgm:t>
    </dgm:pt>
    <dgm:pt modelId="{8E09E88D-3829-492F-8418-D844D9E0A1DC}" type="parTrans" cxnId="{793D5967-4DCA-4EEA-BA80-C9DEAEE2387B}">
      <dgm:prSet/>
      <dgm:spPr/>
      <dgm:t>
        <a:bodyPr/>
        <a:lstStyle/>
        <a:p>
          <a:endParaRPr lang="es-EC"/>
        </a:p>
      </dgm:t>
    </dgm:pt>
    <dgm:pt modelId="{F91FF4CE-A490-4946-BA45-2196D83ECFB8}" type="sibTrans" cxnId="{793D5967-4DCA-4EEA-BA80-C9DEAEE2387B}">
      <dgm:prSet/>
      <dgm:spPr/>
      <dgm:t>
        <a:bodyPr/>
        <a:lstStyle/>
        <a:p>
          <a:endParaRPr lang="es-EC"/>
        </a:p>
      </dgm:t>
    </dgm:pt>
    <dgm:pt modelId="{35505218-7E23-4BBD-A04F-ED2C765807CD}">
      <dgm:prSet phldrT="[Texto]" custT="1"/>
      <dgm:spPr/>
      <dgm:t>
        <a:bodyPr/>
        <a:lstStyle/>
        <a:p>
          <a:pPr algn="r"/>
          <a:r>
            <a:rPr lang="es-EC" sz="1600" b="1" u="sng" dirty="0" smtClean="0">
              <a:latin typeface="Times New Roman" panose="02020603050405020304" pitchFamily="18" charset="0"/>
              <a:cs typeface="Times New Roman" panose="02020603050405020304" pitchFamily="18" charset="0"/>
            </a:rPr>
            <a:t>Por el Objetivo: BÁSICA:</a:t>
          </a:r>
          <a:endParaRPr lang="es-EC" sz="1600" dirty="0">
            <a:latin typeface="+mj-lt"/>
          </a:endParaRPr>
        </a:p>
      </dgm:t>
    </dgm:pt>
    <dgm:pt modelId="{2EACF684-69B8-40D1-B12D-A4004079E56A}" type="parTrans" cxnId="{1B2B67B1-2657-43F8-ACF4-500F3132CF7D}">
      <dgm:prSet/>
      <dgm:spPr/>
      <dgm:t>
        <a:bodyPr/>
        <a:lstStyle/>
        <a:p>
          <a:endParaRPr lang="es-EC"/>
        </a:p>
      </dgm:t>
    </dgm:pt>
    <dgm:pt modelId="{24E904EF-6AB2-4F4C-AE08-60FDB4BD60DB}" type="sibTrans" cxnId="{1B2B67B1-2657-43F8-ACF4-500F3132CF7D}">
      <dgm:prSet/>
      <dgm:spPr/>
      <dgm:t>
        <a:bodyPr/>
        <a:lstStyle/>
        <a:p>
          <a:endParaRPr lang="es-EC"/>
        </a:p>
      </dgm:t>
    </dgm:pt>
    <dgm:pt modelId="{2DF28428-EA8D-4B81-804E-94AEEFE8C4F5}">
      <dgm:prSet phldrT="[Texto]" custT="1"/>
      <dgm:spPr/>
      <dgm:t>
        <a:bodyPr/>
        <a:lstStyle/>
        <a:p>
          <a:pPr marL="171450" indent="0" algn="r"/>
          <a:r>
            <a:rPr lang="es-EC" sz="1600" b="1" i="0" u="sng" dirty="0" smtClean="0">
              <a:latin typeface="Times New Roman" panose="02020603050405020304" pitchFamily="18" charset="0"/>
              <a:cs typeface="Times New Roman" panose="02020603050405020304" pitchFamily="18" charset="0"/>
            </a:rPr>
            <a:t>DESCRIPTIVO</a:t>
          </a:r>
          <a:endParaRPr lang="es-EC" sz="1600" b="0" dirty="0">
            <a:latin typeface="Times New Roman" panose="02020603050405020304" pitchFamily="18" charset="0"/>
            <a:cs typeface="Times New Roman" panose="02020603050405020304" pitchFamily="18" charset="0"/>
          </a:endParaRPr>
        </a:p>
      </dgm:t>
    </dgm:pt>
    <dgm:pt modelId="{4C2F351A-47FC-440C-AE97-AD18641D7421}" type="parTrans" cxnId="{13EB86F9-E1DD-41E3-8526-988ABE6ED2FB}">
      <dgm:prSet/>
      <dgm:spPr/>
      <dgm:t>
        <a:bodyPr/>
        <a:lstStyle/>
        <a:p>
          <a:endParaRPr lang="es-EC"/>
        </a:p>
      </dgm:t>
    </dgm:pt>
    <dgm:pt modelId="{943E3465-3065-44AE-8DF1-639A05F80BD2}" type="sibTrans" cxnId="{13EB86F9-E1DD-41E3-8526-988ABE6ED2FB}">
      <dgm:prSet/>
      <dgm:spPr/>
      <dgm:t>
        <a:bodyPr/>
        <a:lstStyle/>
        <a:p>
          <a:endParaRPr lang="es-EC"/>
        </a:p>
      </dgm:t>
    </dgm:pt>
    <dgm:pt modelId="{3911E1CE-88A3-409F-8E1E-5A9F7CA41A00}">
      <dgm:prSet phldrT="[Texto]" custT="1"/>
      <dgm:spPr/>
      <dgm:t>
        <a:bodyPr/>
        <a:lstStyle/>
        <a:p>
          <a:pPr algn="l"/>
          <a:r>
            <a:rPr lang="es-EC" sz="2000" b="1" dirty="0" smtClean="0">
              <a:latin typeface="+mj-lt"/>
            </a:rPr>
            <a:t>POBLACIÓN Y MUESTRA</a:t>
          </a:r>
          <a:endParaRPr lang="es-EC" sz="2000" b="1" dirty="0">
            <a:latin typeface="+mj-lt"/>
          </a:endParaRPr>
        </a:p>
      </dgm:t>
    </dgm:pt>
    <dgm:pt modelId="{39BB91E3-39DC-42CA-84C2-2B47EED32EC1}" type="parTrans" cxnId="{CAA0868A-3809-453B-9FED-ED8E3670DBAD}">
      <dgm:prSet/>
      <dgm:spPr/>
      <dgm:t>
        <a:bodyPr/>
        <a:lstStyle/>
        <a:p>
          <a:endParaRPr lang="es-EC"/>
        </a:p>
      </dgm:t>
    </dgm:pt>
    <dgm:pt modelId="{FCA240D1-A891-4A47-B1A2-2B744EF6C3A6}" type="sibTrans" cxnId="{CAA0868A-3809-453B-9FED-ED8E3670DBAD}">
      <dgm:prSet/>
      <dgm:spPr/>
      <dgm:t>
        <a:bodyPr/>
        <a:lstStyle/>
        <a:p>
          <a:endParaRPr lang="es-EC"/>
        </a:p>
      </dgm:t>
    </dgm:pt>
    <dgm:pt modelId="{AA3A4D71-75EF-4D9C-B4CC-389E8F32C414}">
      <dgm:prSet phldrT="[Texto]" custT="1"/>
      <dgm:spPr/>
      <dgm:t>
        <a:bodyPr/>
        <a:lstStyle/>
        <a:p>
          <a:pPr algn="l"/>
          <a:r>
            <a:rPr lang="es-EC" sz="1400" b="1" dirty="0" smtClean="0">
              <a:latin typeface="Times New Roman" panose="02020603050405020304" pitchFamily="18" charset="0"/>
              <a:cs typeface="Times New Roman" panose="02020603050405020304" pitchFamily="18" charset="0"/>
            </a:rPr>
            <a:t>POBLACIÓN.- Estudiantes</a:t>
          </a:r>
          <a:endParaRPr lang="es-EC" sz="1400" b="0" dirty="0">
            <a:latin typeface="Times New Roman" panose="02020603050405020304" pitchFamily="18" charset="0"/>
            <a:cs typeface="Times New Roman" panose="02020603050405020304" pitchFamily="18" charset="0"/>
          </a:endParaRPr>
        </a:p>
      </dgm:t>
    </dgm:pt>
    <dgm:pt modelId="{9B2CDD4C-D41B-4C4C-91E4-972814F4505F}" type="parTrans" cxnId="{C2777354-C981-4B08-95E2-5EC29DF5CAD4}">
      <dgm:prSet/>
      <dgm:spPr/>
      <dgm:t>
        <a:bodyPr/>
        <a:lstStyle/>
        <a:p>
          <a:endParaRPr lang="es-EC"/>
        </a:p>
      </dgm:t>
    </dgm:pt>
    <dgm:pt modelId="{84BBB9D7-28B6-49A3-9398-20CE6EB92978}" type="sibTrans" cxnId="{C2777354-C981-4B08-95E2-5EC29DF5CAD4}">
      <dgm:prSet/>
      <dgm:spPr/>
      <dgm:t>
        <a:bodyPr/>
        <a:lstStyle/>
        <a:p>
          <a:endParaRPr lang="es-EC"/>
        </a:p>
      </dgm:t>
    </dgm:pt>
    <dgm:pt modelId="{020B2124-7BE0-40E7-A420-6820C47B7977}">
      <dgm:prSet phldrT="[Texto]" custT="1"/>
      <dgm:spPr/>
      <dgm:t>
        <a:bodyPr/>
        <a:lstStyle/>
        <a:p>
          <a:pPr algn="l"/>
          <a:r>
            <a:rPr lang="es-EC" sz="1400" b="1" dirty="0" smtClean="0">
              <a:latin typeface="Times New Roman" panose="02020603050405020304" pitchFamily="18" charset="0"/>
              <a:cs typeface="Times New Roman" panose="02020603050405020304" pitchFamily="18" charset="0"/>
            </a:rPr>
            <a:t>MUESTRA.- 35 estudiantes de Décimo año A</a:t>
          </a:r>
          <a:endParaRPr lang="es-EC" sz="1400" b="0" dirty="0">
            <a:latin typeface="Times New Roman" panose="02020603050405020304" pitchFamily="18" charset="0"/>
            <a:cs typeface="Times New Roman" panose="02020603050405020304" pitchFamily="18" charset="0"/>
          </a:endParaRPr>
        </a:p>
      </dgm:t>
    </dgm:pt>
    <dgm:pt modelId="{56FC466D-CBF3-4098-A30A-9EA845B90D3C}" type="parTrans" cxnId="{90B1A99E-1BD9-4069-886A-B67D8DC6AA45}">
      <dgm:prSet/>
      <dgm:spPr/>
      <dgm:t>
        <a:bodyPr/>
        <a:lstStyle/>
        <a:p>
          <a:endParaRPr lang="es-EC"/>
        </a:p>
      </dgm:t>
    </dgm:pt>
    <dgm:pt modelId="{68145CC4-46BF-4DBF-98C6-0A89B6516EA6}" type="sibTrans" cxnId="{90B1A99E-1BD9-4069-886A-B67D8DC6AA45}">
      <dgm:prSet/>
      <dgm:spPr/>
      <dgm:t>
        <a:bodyPr/>
        <a:lstStyle/>
        <a:p>
          <a:endParaRPr lang="es-EC"/>
        </a:p>
      </dgm:t>
    </dgm:pt>
    <dgm:pt modelId="{4744E08B-217B-4B20-A550-BD2A53B8B5EC}">
      <dgm:prSet phldrT="[Texto]" custT="1"/>
      <dgm:spPr/>
      <dgm:t>
        <a:bodyPr/>
        <a:lstStyle/>
        <a:p>
          <a:pPr algn="l"/>
          <a:r>
            <a:rPr lang="es-EC" sz="1600" b="1" u="sng" dirty="0" smtClean="0">
              <a:latin typeface="Times New Roman" panose="02020603050405020304" pitchFamily="18" charset="0"/>
              <a:cs typeface="Times New Roman" panose="02020603050405020304" pitchFamily="18" charset="0"/>
            </a:rPr>
            <a:t>NO EXPERIMENTAL</a:t>
          </a:r>
          <a:r>
            <a:rPr lang="es-EC" sz="1600" dirty="0" smtClean="0">
              <a:latin typeface="Times New Roman" panose="02020603050405020304" pitchFamily="18" charset="0"/>
              <a:cs typeface="Times New Roman" panose="02020603050405020304" pitchFamily="18" charset="0"/>
            </a:rPr>
            <a:t>.- No se manipularon las variables</a:t>
          </a:r>
          <a:endParaRPr lang="es-EC" sz="1600" dirty="0">
            <a:latin typeface="Times New Roman" panose="02020603050405020304" pitchFamily="18" charset="0"/>
            <a:cs typeface="Times New Roman" panose="02020603050405020304" pitchFamily="18" charset="0"/>
          </a:endParaRPr>
        </a:p>
      </dgm:t>
    </dgm:pt>
    <dgm:pt modelId="{24E5D4EE-6EDE-49BF-B16E-95EE0720BFF3}" type="parTrans" cxnId="{2E8F1641-0892-44AE-A62E-A9C4838362CF}">
      <dgm:prSet/>
      <dgm:spPr/>
      <dgm:t>
        <a:bodyPr/>
        <a:lstStyle/>
        <a:p>
          <a:endParaRPr lang="es-ES"/>
        </a:p>
      </dgm:t>
    </dgm:pt>
    <dgm:pt modelId="{85864883-0884-49EC-9C03-A2ADFBDCFF7C}" type="sibTrans" cxnId="{2E8F1641-0892-44AE-A62E-A9C4838362CF}">
      <dgm:prSet/>
      <dgm:spPr/>
      <dgm:t>
        <a:bodyPr/>
        <a:lstStyle/>
        <a:p>
          <a:endParaRPr lang="es-ES"/>
        </a:p>
      </dgm:t>
    </dgm:pt>
    <dgm:pt modelId="{E74B1B9F-34F6-45BE-BCEB-DD5354AE72D9}">
      <dgm:prSet phldrT="[Texto]" custT="1"/>
      <dgm:spPr/>
      <dgm:t>
        <a:bodyPr/>
        <a:lstStyle/>
        <a:p>
          <a:pPr algn="l"/>
          <a:r>
            <a:rPr lang="es-EC" sz="1600" dirty="0" smtClean="0">
              <a:latin typeface="Times New Roman" panose="02020603050405020304" pitchFamily="18" charset="0"/>
              <a:cs typeface="Times New Roman" panose="02020603050405020304" pitchFamily="18" charset="0"/>
            </a:rPr>
            <a:t>Estudio humanístico – Ciencias Educación</a:t>
          </a:r>
          <a:endParaRPr lang="es-EC" sz="1600" dirty="0">
            <a:latin typeface="Times New Roman" panose="02020603050405020304" pitchFamily="18" charset="0"/>
            <a:cs typeface="Times New Roman" panose="02020603050405020304" pitchFamily="18" charset="0"/>
          </a:endParaRPr>
        </a:p>
      </dgm:t>
    </dgm:pt>
    <dgm:pt modelId="{0BA3E4A8-2A07-4593-9A36-00D4935E6981}" type="parTrans" cxnId="{3CDD2B27-8E7B-4BDD-B292-EF18A6E3C2BA}">
      <dgm:prSet/>
      <dgm:spPr/>
      <dgm:t>
        <a:bodyPr/>
        <a:lstStyle/>
        <a:p>
          <a:endParaRPr lang="es-ES"/>
        </a:p>
      </dgm:t>
    </dgm:pt>
    <dgm:pt modelId="{91BE7256-A391-4252-BA26-16338420677E}" type="sibTrans" cxnId="{3CDD2B27-8E7B-4BDD-B292-EF18A6E3C2BA}">
      <dgm:prSet/>
      <dgm:spPr/>
      <dgm:t>
        <a:bodyPr/>
        <a:lstStyle/>
        <a:p>
          <a:endParaRPr lang="es-ES"/>
        </a:p>
      </dgm:t>
    </dgm:pt>
    <dgm:pt modelId="{42604A16-A1B7-4ECF-A562-3D38A3352343}">
      <dgm:prSet phldrT="[Texto]" custT="1"/>
      <dgm:spPr/>
      <dgm:t>
        <a:bodyPr/>
        <a:lstStyle/>
        <a:p>
          <a:pPr algn="r"/>
          <a:r>
            <a:rPr lang="es-EC" sz="1600" b="1" u="sng" dirty="0" smtClean="0">
              <a:latin typeface="Times New Roman" panose="02020603050405020304" pitchFamily="18" charset="0"/>
              <a:cs typeface="Times New Roman" panose="02020603050405020304" pitchFamily="18" charset="0"/>
            </a:rPr>
            <a:t>Por el Lugar: DE CAMPO</a:t>
          </a:r>
          <a:endParaRPr lang="es-EC" sz="1600" dirty="0">
            <a:latin typeface="+mj-lt"/>
          </a:endParaRPr>
        </a:p>
      </dgm:t>
    </dgm:pt>
    <dgm:pt modelId="{521A6EF6-7872-4E17-A195-23ED41E635EA}" type="parTrans" cxnId="{D7512652-7144-4E68-902F-A7360F109D95}">
      <dgm:prSet/>
      <dgm:spPr/>
      <dgm:t>
        <a:bodyPr/>
        <a:lstStyle/>
        <a:p>
          <a:endParaRPr lang="es-ES"/>
        </a:p>
      </dgm:t>
    </dgm:pt>
    <dgm:pt modelId="{69FE23D3-81FC-4CE2-9D63-0E2021B0D646}" type="sibTrans" cxnId="{D7512652-7144-4E68-902F-A7360F109D95}">
      <dgm:prSet/>
      <dgm:spPr/>
      <dgm:t>
        <a:bodyPr/>
        <a:lstStyle/>
        <a:p>
          <a:endParaRPr lang="es-ES"/>
        </a:p>
      </dgm:t>
    </dgm:pt>
    <dgm:pt modelId="{F2F8B935-B38A-4602-B2E3-725E478BB75B}">
      <dgm:prSet phldrT="[Texto]" custT="1"/>
      <dgm:spPr/>
      <dgm:t>
        <a:bodyPr/>
        <a:lstStyle/>
        <a:p>
          <a:pPr marL="0" indent="0" algn="r"/>
          <a:r>
            <a:rPr lang="es-EC" sz="1600" b="1" i="0" u="sng" dirty="0" smtClean="0">
              <a:latin typeface="Times New Roman" panose="02020603050405020304" pitchFamily="18" charset="0"/>
              <a:cs typeface="Times New Roman" panose="02020603050405020304" pitchFamily="18" charset="0"/>
            </a:rPr>
            <a:t>CORRELACIONAL</a:t>
          </a:r>
          <a:r>
            <a:rPr lang="es-EC" sz="1600" i="0" u="sng" dirty="0" smtClean="0">
              <a:latin typeface="Times New Roman" panose="02020603050405020304" pitchFamily="18" charset="0"/>
              <a:cs typeface="Times New Roman" panose="02020603050405020304" pitchFamily="18" charset="0"/>
            </a:rPr>
            <a:t> </a:t>
          </a:r>
          <a:r>
            <a:rPr lang="es-EC" sz="1600" dirty="0" smtClean="0">
              <a:latin typeface="Times New Roman" panose="02020603050405020304" pitchFamily="18" charset="0"/>
              <a:cs typeface="Times New Roman" panose="02020603050405020304" pitchFamily="18" charset="0"/>
            </a:rPr>
            <a:t>se buscó establecer la relación que existe en las variables de estudio.</a:t>
          </a:r>
          <a:endParaRPr lang="es-EC" sz="1600" b="0" dirty="0">
            <a:latin typeface="Times New Roman" panose="02020603050405020304" pitchFamily="18" charset="0"/>
            <a:cs typeface="Times New Roman" panose="02020603050405020304" pitchFamily="18" charset="0"/>
          </a:endParaRPr>
        </a:p>
      </dgm:t>
    </dgm:pt>
    <dgm:pt modelId="{8DD558B6-CD2C-41C4-BFEA-25255C08BA45}" type="parTrans" cxnId="{B6968F18-3A27-4C00-BFC4-ED0E6C927285}">
      <dgm:prSet/>
      <dgm:spPr/>
      <dgm:t>
        <a:bodyPr/>
        <a:lstStyle/>
        <a:p>
          <a:endParaRPr lang="es-ES"/>
        </a:p>
      </dgm:t>
    </dgm:pt>
    <dgm:pt modelId="{5F84CF68-F96B-4A70-A1E3-35FCA0EB87A2}" type="sibTrans" cxnId="{B6968F18-3A27-4C00-BFC4-ED0E6C927285}">
      <dgm:prSet/>
      <dgm:spPr/>
      <dgm:t>
        <a:bodyPr/>
        <a:lstStyle/>
        <a:p>
          <a:endParaRPr lang="es-ES"/>
        </a:p>
      </dgm:t>
    </dgm:pt>
    <dgm:pt modelId="{60576823-483F-4E94-BA1F-36A633549372}">
      <dgm:prSet phldrT="[Texto]" custT="1"/>
      <dgm:spPr/>
      <dgm:t>
        <a:bodyPr/>
        <a:lstStyle/>
        <a:p>
          <a:pPr algn="r"/>
          <a:r>
            <a:rPr lang="es-EC" sz="1600" b="1" u="sng" dirty="0" smtClean="0">
              <a:latin typeface="Times New Roman" panose="02020603050405020304" pitchFamily="18" charset="0"/>
              <a:cs typeface="Times New Roman" panose="02020603050405020304" pitchFamily="18" charset="0"/>
            </a:rPr>
            <a:t>BIBLIOGRÁFICO</a:t>
          </a:r>
          <a:endParaRPr lang="es-EC" sz="1600" dirty="0">
            <a:latin typeface="+mj-lt"/>
          </a:endParaRPr>
        </a:p>
      </dgm:t>
    </dgm:pt>
    <dgm:pt modelId="{70ED5B0B-399B-453B-BB47-72988B1D195D}" type="parTrans" cxnId="{2CB57254-BD91-4475-B441-21435483160F}">
      <dgm:prSet/>
      <dgm:spPr/>
      <dgm:t>
        <a:bodyPr/>
        <a:lstStyle/>
        <a:p>
          <a:endParaRPr lang="es-ES"/>
        </a:p>
      </dgm:t>
    </dgm:pt>
    <dgm:pt modelId="{2BC7B722-DF20-4FD9-A6F4-2139C3B0C575}" type="sibTrans" cxnId="{2CB57254-BD91-4475-B441-21435483160F}">
      <dgm:prSet/>
      <dgm:spPr/>
      <dgm:t>
        <a:bodyPr/>
        <a:lstStyle/>
        <a:p>
          <a:endParaRPr lang="es-ES"/>
        </a:p>
      </dgm:t>
    </dgm:pt>
    <dgm:pt modelId="{EC53A5AF-028B-4ABD-8C32-97CF81C1CFAF}">
      <dgm:prSet phldrT="[Texto]" custT="1"/>
      <dgm:spPr/>
      <dgm:t>
        <a:bodyPr/>
        <a:lstStyle/>
        <a:p>
          <a:pPr algn="r"/>
          <a:r>
            <a:rPr lang="es-EC" sz="1600" b="1" u="sng" dirty="0" smtClean="0">
              <a:latin typeface="Times New Roman" panose="02020603050405020304" pitchFamily="18" charset="0"/>
              <a:cs typeface="Times New Roman" panose="02020603050405020304" pitchFamily="18" charset="0"/>
            </a:rPr>
            <a:t>Por el Tiempo: TRANSVERSAL</a:t>
          </a:r>
          <a:endParaRPr lang="es-EC" sz="1600" b="1" u="sng" dirty="0">
            <a:latin typeface="Times New Roman" panose="02020603050405020304" pitchFamily="18" charset="0"/>
            <a:cs typeface="Times New Roman" panose="02020603050405020304" pitchFamily="18" charset="0"/>
          </a:endParaRPr>
        </a:p>
      </dgm:t>
    </dgm:pt>
    <dgm:pt modelId="{02894CEE-25E7-4ABD-9111-BD2298DFCE3E}" type="parTrans" cxnId="{57397D70-BF43-4C3B-A55D-07BCFD9F7854}">
      <dgm:prSet/>
      <dgm:spPr/>
      <dgm:t>
        <a:bodyPr/>
        <a:lstStyle/>
        <a:p>
          <a:endParaRPr lang="es-ES"/>
        </a:p>
      </dgm:t>
    </dgm:pt>
    <dgm:pt modelId="{E25EFD9E-0C2A-4D43-930E-49C072FEC707}" type="sibTrans" cxnId="{57397D70-BF43-4C3B-A55D-07BCFD9F7854}">
      <dgm:prSet/>
      <dgm:spPr/>
      <dgm:t>
        <a:bodyPr/>
        <a:lstStyle/>
        <a:p>
          <a:endParaRPr lang="es-ES"/>
        </a:p>
      </dgm:t>
    </dgm:pt>
    <dgm:pt modelId="{8A5125DC-EDF0-4614-8E6C-96FBE5FDCD0D}">
      <dgm:prSet phldrT="[Texto]" custT="1"/>
      <dgm:spPr/>
      <dgm:t>
        <a:bodyPr/>
        <a:lstStyle/>
        <a:p>
          <a:pPr algn="l"/>
          <a:r>
            <a:rPr lang="es-EC" sz="1400" b="1" dirty="0" smtClean="0">
              <a:latin typeface="Times New Roman" panose="02020603050405020304" pitchFamily="18" charset="0"/>
              <a:cs typeface="Times New Roman" panose="02020603050405020304" pitchFamily="18" charset="0"/>
            </a:rPr>
            <a:t>del CECIB “Fernando </a:t>
          </a:r>
          <a:r>
            <a:rPr lang="es-EC" sz="1400" b="1" dirty="0" err="1" smtClean="0">
              <a:latin typeface="Times New Roman" panose="02020603050405020304" pitchFamily="18" charset="0"/>
              <a:cs typeface="Times New Roman" panose="02020603050405020304" pitchFamily="18" charset="0"/>
            </a:rPr>
            <a:t>Daquilema</a:t>
          </a:r>
          <a:r>
            <a:rPr lang="es-EC" sz="1400" b="1" dirty="0" smtClean="0">
              <a:latin typeface="Times New Roman" panose="02020603050405020304" pitchFamily="18" charset="0"/>
              <a:cs typeface="Times New Roman" panose="02020603050405020304" pitchFamily="18" charset="0"/>
            </a:rPr>
            <a:t>”</a:t>
          </a:r>
          <a:endParaRPr lang="es-EC" sz="1400" b="0" dirty="0">
            <a:latin typeface="Times New Roman" panose="02020603050405020304" pitchFamily="18" charset="0"/>
            <a:cs typeface="Times New Roman" panose="02020603050405020304" pitchFamily="18" charset="0"/>
          </a:endParaRPr>
        </a:p>
      </dgm:t>
    </dgm:pt>
    <dgm:pt modelId="{D40AD5C1-AACE-424E-A6AA-6CB3EC05C656}" type="parTrans" cxnId="{FD71C1AB-3113-4B39-9FFC-6403D558F012}">
      <dgm:prSet/>
      <dgm:spPr/>
      <dgm:t>
        <a:bodyPr/>
        <a:lstStyle/>
        <a:p>
          <a:endParaRPr lang="es-ES"/>
        </a:p>
      </dgm:t>
    </dgm:pt>
    <dgm:pt modelId="{79193A69-F580-419F-9BEC-8365883EBEB3}" type="sibTrans" cxnId="{FD71C1AB-3113-4B39-9FFC-6403D558F012}">
      <dgm:prSet/>
      <dgm:spPr/>
      <dgm:t>
        <a:bodyPr/>
        <a:lstStyle/>
        <a:p>
          <a:endParaRPr lang="es-ES"/>
        </a:p>
      </dgm:t>
    </dgm:pt>
    <dgm:pt modelId="{463F3283-B0CE-4F90-814A-5A8C9653CF16}">
      <dgm:prSet phldrT="[Texto]" custT="1"/>
      <dgm:spPr/>
      <dgm:t>
        <a:bodyPr/>
        <a:lstStyle/>
        <a:p>
          <a:pPr algn="l"/>
          <a:r>
            <a:rPr lang="es-EC" sz="1400" b="0" dirty="0" smtClean="0">
              <a:latin typeface="Times New Roman" panose="02020603050405020304" pitchFamily="18" charset="0"/>
              <a:cs typeface="Times New Roman" panose="02020603050405020304" pitchFamily="18" charset="0"/>
            </a:rPr>
            <a:t>No probabilística e intencional</a:t>
          </a:r>
          <a:endParaRPr lang="es-EC" sz="1400" b="0" dirty="0">
            <a:latin typeface="Times New Roman" panose="02020603050405020304" pitchFamily="18" charset="0"/>
            <a:cs typeface="Times New Roman" panose="02020603050405020304" pitchFamily="18" charset="0"/>
          </a:endParaRPr>
        </a:p>
      </dgm:t>
    </dgm:pt>
    <dgm:pt modelId="{5F4EA13D-D1B0-4A68-9C63-0DA8D7CB7841}" type="parTrans" cxnId="{15D77C00-CBCF-4C73-A9C2-0C0B951EE62D}">
      <dgm:prSet/>
      <dgm:spPr/>
      <dgm:t>
        <a:bodyPr/>
        <a:lstStyle/>
        <a:p>
          <a:endParaRPr lang="es-ES"/>
        </a:p>
      </dgm:t>
    </dgm:pt>
    <dgm:pt modelId="{0666C8C2-0830-46D3-8CD5-5BF39822ED1E}" type="sibTrans" cxnId="{15D77C00-CBCF-4C73-A9C2-0C0B951EE62D}">
      <dgm:prSet/>
      <dgm:spPr/>
      <dgm:t>
        <a:bodyPr/>
        <a:lstStyle/>
        <a:p>
          <a:endParaRPr lang="es-ES"/>
        </a:p>
      </dgm:t>
    </dgm:pt>
    <dgm:pt modelId="{8F6E91E6-8078-4A27-8D93-204056188603}">
      <dgm:prSet phldrT="[Texto]" custT="1"/>
      <dgm:spPr/>
      <dgm:t>
        <a:bodyPr/>
        <a:lstStyle/>
        <a:p>
          <a:pPr marL="0" indent="0" algn="r"/>
          <a:endParaRPr lang="es-EC" sz="1600" b="0" dirty="0">
            <a:latin typeface="Times New Roman" panose="02020603050405020304" pitchFamily="18" charset="0"/>
            <a:cs typeface="Times New Roman" panose="02020603050405020304" pitchFamily="18" charset="0"/>
          </a:endParaRPr>
        </a:p>
      </dgm:t>
    </dgm:pt>
    <dgm:pt modelId="{1793F3D3-3261-474B-A92D-C3E031062F00}" type="parTrans" cxnId="{880FF9CB-47D7-4002-8C73-F557A6813CA3}">
      <dgm:prSet/>
      <dgm:spPr/>
      <dgm:t>
        <a:bodyPr/>
        <a:lstStyle/>
        <a:p>
          <a:endParaRPr lang="es-ES"/>
        </a:p>
      </dgm:t>
    </dgm:pt>
    <dgm:pt modelId="{3792D540-AF85-4F0D-AF71-0F77EC917C59}" type="sibTrans" cxnId="{880FF9CB-47D7-4002-8C73-F557A6813CA3}">
      <dgm:prSet/>
      <dgm:spPr/>
      <dgm:t>
        <a:bodyPr/>
        <a:lstStyle/>
        <a:p>
          <a:endParaRPr lang="es-ES"/>
        </a:p>
      </dgm:t>
    </dgm:pt>
    <dgm:pt modelId="{71BD36B7-5AEF-4FA1-8029-6C3330D1019F}" type="pres">
      <dgm:prSet presAssocID="{C611A5BD-1E7D-444B-BC0B-2C6AF64C87BB}" presName="cycleMatrixDiagram" presStyleCnt="0">
        <dgm:presLayoutVars>
          <dgm:chMax val="1"/>
          <dgm:dir/>
          <dgm:animLvl val="lvl"/>
          <dgm:resizeHandles val="exact"/>
        </dgm:presLayoutVars>
      </dgm:prSet>
      <dgm:spPr/>
      <dgm:t>
        <a:bodyPr/>
        <a:lstStyle/>
        <a:p>
          <a:endParaRPr lang="es-EC"/>
        </a:p>
      </dgm:t>
    </dgm:pt>
    <dgm:pt modelId="{10846DE7-6944-4AD2-A667-16EBDC4D804D}" type="pres">
      <dgm:prSet presAssocID="{C611A5BD-1E7D-444B-BC0B-2C6AF64C87BB}" presName="children" presStyleCnt="0"/>
      <dgm:spPr/>
    </dgm:pt>
    <dgm:pt modelId="{5F802606-C89A-4919-8272-9AB469F3E40A}" type="pres">
      <dgm:prSet presAssocID="{C611A5BD-1E7D-444B-BC0B-2C6AF64C87BB}" presName="child1group" presStyleCnt="0"/>
      <dgm:spPr/>
    </dgm:pt>
    <dgm:pt modelId="{C1B9AE17-ED58-4C6B-BCB5-826061F8CDDB}" type="pres">
      <dgm:prSet presAssocID="{C611A5BD-1E7D-444B-BC0B-2C6AF64C87BB}" presName="child1" presStyleLbl="bgAcc1" presStyleIdx="0" presStyleCnt="4" custScaleX="146102" custScaleY="103990"/>
      <dgm:spPr/>
      <dgm:t>
        <a:bodyPr/>
        <a:lstStyle/>
        <a:p>
          <a:endParaRPr lang="es-EC"/>
        </a:p>
      </dgm:t>
    </dgm:pt>
    <dgm:pt modelId="{E1271236-EEC2-4A10-B5A4-08D9615A216F}" type="pres">
      <dgm:prSet presAssocID="{C611A5BD-1E7D-444B-BC0B-2C6AF64C87BB}" presName="child1Text" presStyleLbl="bgAcc1" presStyleIdx="0" presStyleCnt="4">
        <dgm:presLayoutVars>
          <dgm:bulletEnabled val="1"/>
        </dgm:presLayoutVars>
      </dgm:prSet>
      <dgm:spPr/>
      <dgm:t>
        <a:bodyPr/>
        <a:lstStyle/>
        <a:p>
          <a:endParaRPr lang="es-EC"/>
        </a:p>
      </dgm:t>
    </dgm:pt>
    <dgm:pt modelId="{2C54581F-9836-49BF-81D1-92D3AA708F63}" type="pres">
      <dgm:prSet presAssocID="{C611A5BD-1E7D-444B-BC0B-2C6AF64C87BB}" presName="child2group" presStyleCnt="0"/>
      <dgm:spPr/>
    </dgm:pt>
    <dgm:pt modelId="{FBAEBAE3-2A4B-4024-A0BE-D140B37BCFB2}" type="pres">
      <dgm:prSet presAssocID="{C611A5BD-1E7D-444B-BC0B-2C6AF64C87BB}" presName="child2" presStyleLbl="bgAcc1" presStyleIdx="1" presStyleCnt="4" custScaleX="145177" custScaleY="106116"/>
      <dgm:spPr/>
      <dgm:t>
        <a:bodyPr/>
        <a:lstStyle/>
        <a:p>
          <a:endParaRPr lang="es-EC"/>
        </a:p>
      </dgm:t>
    </dgm:pt>
    <dgm:pt modelId="{8BBF2FF4-B092-4F08-89E3-F4BD6D870C46}" type="pres">
      <dgm:prSet presAssocID="{C611A5BD-1E7D-444B-BC0B-2C6AF64C87BB}" presName="child2Text" presStyleLbl="bgAcc1" presStyleIdx="1" presStyleCnt="4">
        <dgm:presLayoutVars>
          <dgm:bulletEnabled val="1"/>
        </dgm:presLayoutVars>
      </dgm:prSet>
      <dgm:spPr/>
      <dgm:t>
        <a:bodyPr/>
        <a:lstStyle/>
        <a:p>
          <a:endParaRPr lang="es-EC"/>
        </a:p>
      </dgm:t>
    </dgm:pt>
    <dgm:pt modelId="{C16BF1CD-9C98-4B4E-8638-125711A98618}" type="pres">
      <dgm:prSet presAssocID="{C611A5BD-1E7D-444B-BC0B-2C6AF64C87BB}" presName="child3group" presStyleCnt="0"/>
      <dgm:spPr/>
    </dgm:pt>
    <dgm:pt modelId="{E367E59D-B932-4006-998A-FBD907D1A3FF}" type="pres">
      <dgm:prSet presAssocID="{C611A5BD-1E7D-444B-BC0B-2C6AF64C87BB}" presName="child3" presStyleLbl="bgAcc1" presStyleIdx="2" presStyleCnt="4" custScaleX="126631" custScaleY="124723" custLinFactNeighborX="19673" custLinFactNeighborY="-17492"/>
      <dgm:spPr/>
      <dgm:t>
        <a:bodyPr/>
        <a:lstStyle/>
        <a:p>
          <a:endParaRPr lang="es-EC"/>
        </a:p>
      </dgm:t>
    </dgm:pt>
    <dgm:pt modelId="{5377DD57-312A-45B3-9F9B-45B1EBC43BEB}" type="pres">
      <dgm:prSet presAssocID="{C611A5BD-1E7D-444B-BC0B-2C6AF64C87BB}" presName="child3Text" presStyleLbl="bgAcc1" presStyleIdx="2" presStyleCnt="4">
        <dgm:presLayoutVars>
          <dgm:bulletEnabled val="1"/>
        </dgm:presLayoutVars>
      </dgm:prSet>
      <dgm:spPr/>
      <dgm:t>
        <a:bodyPr/>
        <a:lstStyle/>
        <a:p>
          <a:endParaRPr lang="es-EC"/>
        </a:p>
      </dgm:t>
    </dgm:pt>
    <dgm:pt modelId="{A8A3F7EB-D595-4526-9DCF-49CEA5267BB9}" type="pres">
      <dgm:prSet presAssocID="{C611A5BD-1E7D-444B-BC0B-2C6AF64C87BB}" presName="child4group" presStyleCnt="0"/>
      <dgm:spPr/>
    </dgm:pt>
    <dgm:pt modelId="{F91FAE1F-6838-4DCE-9267-B60108064820}" type="pres">
      <dgm:prSet presAssocID="{C611A5BD-1E7D-444B-BC0B-2C6AF64C87BB}" presName="child4" presStyleLbl="bgAcc1" presStyleIdx="3" presStyleCnt="4" custScaleX="150743" custScaleY="113657" custLinFactNeighborX="-6414" custLinFactNeighborY="-12452"/>
      <dgm:spPr/>
      <dgm:t>
        <a:bodyPr/>
        <a:lstStyle/>
        <a:p>
          <a:endParaRPr lang="es-EC"/>
        </a:p>
      </dgm:t>
    </dgm:pt>
    <dgm:pt modelId="{17F01E4D-A970-4920-AC5A-118F0A9B301A}" type="pres">
      <dgm:prSet presAssocID="{C611A5BD-1E7D-444B-BC0B-2C6AF64C87BB}" presName="child4Text" presStyleLbl="bgAcc1" presStyleIdx="3" presStyleCnt="4">
        <dgm:presLayoutVars>
          <dgm:bulletEnabled val="1"/>
        </dgm:presLayoutVars>
      </dgm:prSet>
      <dgm:spPr/>
      <dgm:t>
        <a:bodyPr/>
        <a:lstStyle/>
        <a:p>
          <a:endParaRPr lang="es-EC"/>
        </a:p>
      </dgm:t>
    </dgm:pt>
    <dgm:pt modelId="{D1E394C1-A805-457A-8BEC-A4490E5C65B0}" type="pres">
      <dgm:prSet presAssocID="{C611A5BD-1E7D-444B-BC0B-2C6AF64C87BB}" presName="childPlaceholder" presStyleCnt="0"/>
      <dgm:spPr/>
    </dgm:pt>
    <dgm:pt modelId="{DAC02190-F2ED-4D52-8B6D-A612E4E9A57A}" type="pres">
      <dgm:prSet presAssocID="{C611A5BD-1E7D-444B-BC0B-2C6AF64C87BB}" presName="circle" presStyleCnt="0"/>
      <dgm:spPr/>
    </dgm:pt>
    <dgm:pt modelId="{05A7619F-FA6F-45EA-AC90-86ED0F64ECB5}" type="pres">
      <dgm:prSet presAssocID="{C611A5BD-1E7D-444B-BC0B-2C6AF64C87BB}" presName="quadrant1" presStyleLbl="node1" presStyleIdx="0" presStyleCnt="4" custScaleX="104750">
        <dgm:presLayoutVars>
          <dgm:chMax val="1"/>
          <dgm:bulletEnabled val="1"/>
        </dgm:presLayoutVars>
      </dgm:prSet>
      <dgm:spPr/>
      <dgm:t>
        <a:bodyPr/>
        <a:lstStyle/>
        <a:p>
          <a:endParaRPr lang="es-EC"/>
        </a:p>
      </dgm:t>
    </dgm:pt>
    <dgm:pt modelId="{5F2F13A1-14B8-4606-A2F9-78686B8C6864}" type="pres">
      <dgm:prSet presAssocID="{C611A5BD-1E7D-444B-BC0B-2C6AF64C87BB}" presName="quadrant2" presStyleLbl="node1" presStyleIdx="1" presStyleCnt="4">
        <dgm:presLayoutVars>
          <dgm:chMax val="1"/>
          <dgm:bulletEnabled val="1"/>
        </dgm:presLayoutVars>
      </dgm:prSet>
      <dgm:spPr/>
      <dgm:t>
        <a:bodyPr/>
        <a:lstStyle/>
        <a:p>
          <a:endParaRPr lang="es-EC"/>
        </a:p>
      </dgm:t>
    </dgm:pt>
    <dgm:pt modelId="{0FCE41D0-FD5A-423D-9AB2-429B86FAE9FD}" type="pres">
      <dgm:prSet presAssocID="{C611A5BD-1E7D-444B-BC0B-2C6AF64C87BB}" presName="quadrant3" presStyleLbl="node1" presStyleIdx="2" presStyleCnt="4">
        <dgm:presLayoutVars>
          <dgm:chMax val="1"/>
          <dgm:bulletEnabled val="1"/>
        </dgm:presLayoutVars>
      </dgm:prSet>
      <dgm:spPr/>
      <dgm:t>
        <a:bodyPr/>
        <a:lstStyle/>
        <a:p>
          <a:endParaRPr lang="es-EC"/>
        </a:p>
      </dgm:t>
    </dgm:pt>
    <dgm:pt modelId="{4BC1EA5E-484B-40D2-AE23-4B4EE5B7A10D}" type="pres">
      <dgm:prSet presAssocID="{C611A5BD-1E7D-444B-BC0B-2C6AF64C87BB}" presName="quadrant4" presStyleLbl="node1" presStyleIdx="3" presStyleCnt="4">
        <dgm:presLayoutVars>
          <dgm:chMax val="1"/>
          <dgm:bulletEnabled val="1"/>
        </dgm:presLayoutVars>
      </dgm:prSet>
      <dgm:spPr/>
      <dgm:t>
        <a:bodyPr/>
        <a:lstStyle/>
        <a:p>
          <a:endParaRPr lang="es-EC"/>
        </a:p>
      </dgm:t>
    </dgm:pt>
    <dgm:pt modelId="{D951C6D3-3770-46C9-8602-B38B09C3C8F4}" type="pres">
      <dgm:prSet presAssocID="{C611A5BD-1E7D-444B-BC0B-2C6AF64C87BB}" presName="quadrantPlaceholder" presStyleCnt="0"/>
      <dgm:spPr/>
    </dgm:pt>
    <dgm:pt modelId="{F2C1B065-7641-419A-9214-E6C732996DA0}" type="pres">
      <dgm:prSet presAssocID="{C611A5BD-1E7D-444B-BC0B-2C6AF64C87BB}" presName="center1" presStyleLbl="fgShp" presStyleIdx="0" presStyleCnt="2"/>
      <dgm:spPr/>
    </dgm:pt>
    <dgm:pt modelId="{15D00949-171D-489B-A27F-36A6808C6682}" type="pres">
      <dgm:prSet presAssocID="{C611A5BD-1E7D-444B-BC0B-2C6AF64C87BB}" presName="center2" presStyleLbl="fgShp" presStyleIdx="1" presStyleCnt="2"/>
      <dgm:spPr/>
    </dgm:pt>
  </dgm:ptLst>
  <dgm:cxnLst>
    <dgm:cxn modelId="{1C6E93FB-1ABE-47E8-B685-335F9CE21A44}" srcId="{C611A5BD-1E7D-444B-BC0B-2C6AF64C87BB}" destId="{53BDB675-A72F-42A5-9222-4E1C1BD7239D}" srcOrd="2" destOrd="0" parTransId="{640CC53F-7C83-4CD4-800A-44E9FCC85D94}" sibTransId="{6F371C54-FC87-4244-A85D-FC8DA5FE5B92}"/>
    <dgm:cxn modelId="{90B1A99E-1BD9-4069-886A-B67D8DC6AA45}" srcId="{3911E1CE-88A3-409F-8E1E-5A9F7CA41A00}" destId="{020B2124-7BE0-40E7-A420-6820C47B7977}" srcOrd="2" destOrd="0" parTransId="{56FC466D-CBF3-4098-A30A-9EA845B90D3C}" sibTransId="{68145CC4-46BF-4DBF-98C6-0A89B6516EA6}"/>
    <dgm:cxn modelId="{CB241C0A-2A41-4A3C-82B9-D6BDD99007C3}" type="presOf" srcId="{F2F8B935-B38A-4602-B2E3-725E478BB75B}" destId="{5377DD57-312A-45B3-9F9B-45B1EBC43BEB}" srcOrd="1" destOrd="1" presId="urn:microsoft.com/office/officeart/2005/8/layout/cycle4"/>
    <dgm:cxn modelId="{EED53205-D5E5-4AAB-A519-749098FE32C7}" srcId="{C611A5BD-1E7D-444B-BC0B-2C6AF64C87BB}" destId="{D433912E-ED14-46EF-B674-679F0E96016F}" srcOrd="1" destOrd="0" parTransId="{4ED72F0A-5766-4EBB-9760-C8567D0BE421}" sibTransId="{598779C9-6AD3-4C23-AF89-E0C9CC1D2B39}"/>
    <dgm:cxn modelId="{86C0FB0E-CBEF-4917-816C-A508CE62B8BF}" type="presOf" srcId="{EC53A5AF-028B-4ABD-8C32-97CF81C1CFAF}" destId="{FBAEBAE3-2A4B-4024-A0BE-D140B37BCFB2}" srcOrd="0" destOrd="3" presId="urn:microsoft.com/office/officeart/2005/8/layout/cycle4"/>
    <dgm:cxn modelId="{1B2B67B1-2657-43F8-ACF4-500F3132CF7D}" srcId="{D433912E-ED14-46EF-B674-679F0E96016F}" destId="{35505218-7E23-4BBD-A04F-ED2C765807CD}" srcOrd="0" destOrd="0" parTransId="{2EACF684-69B8-40D1-B12D-A4004079E56A}" sibTransId="{24E904EF-6AB2-4F4C-AE08-60FDB4BD60DB}"/>
    <dgm:cxn modelId="{1FEF43CB-616D-4BFC-9DB1-A78DD1B9160D}" type="presOf" srcId="{60576823-483F-4E94-BA1F-36A633549372}" destId="{8BBF2FF4-B092-4F08-89E3-F4BD6D870C46}" srcOrd="1" destOrd="2" presId="urn:microsoft.com/office/officeart/2005/8/layout/cycle4"/>
    <dgm:cxn modelId="{B6968F18-3A27-4C00-BFC4-ED0E6C927285}" srcId="{53BDB675-A72F-42A5-9222-4E1C1BD7239D}" destId="{F2F8B935-B38A-4602-B2E3-725E478BB75B}" srcOrd="1" destOrd="0" parTransId="{8DD558B6-CD2C-41C4-BFEA-25255C08BA45}" sibTransId="{5F84CF68-F96B-4A70-A1E3-35FCA0EB87A2}"/>
    <dgm:cxn modelId="{286E3B6F-4311-46D2-9D93-8B2FCE97DCDC}" type="presOf" srcId="{42604A16-A1B7-4ECF-A562-3D38A3352343}" destId="{FBAEBAE3-2A4B-4024-A0BE-D140B37BCFB2}" srcOrd="0" destOrd="1" presId="urn:microsoft.com/office/officeart/2005/8/layout/cycle4"/>
    <dgm:cxn modelId="{CC52D840-7F49-437A-9660-945696CBB365}" type="presOf" srcId="{2DF28428-EA8D-4B81-804E-94AEEFE8C4F5}" destId="{5377DD57-312A-45B3-9F9B-45B1EBC43BEB}" srcOrd="1" destOrd="0" presId="urn:microsoft.com/office/officeart/2005/8/layout/cycle4"/>
    <dgm:cxn modelId="{3F680FC2-8F69-41E4-BBA3-D5ECE35587FD}" type="presOf" srcId="{E74B1B9F-34F6-45BE-BCEB-DD5354AE72D9}" destId="{E1271236-EEC2-4A10-B5A4-08D9615A216F}" srcOrd="1" destOrd="1" presId="urn:microsoft.com/office/officeart/2005/8/layout/cycle4"/>
    <dgm:cxn modelId="{B7429A29-E2CE-4BDA-9B79-4BBED2AA8BA4}" type="presOf" srcId="{4744E08B-217B-4B20-A550-BD2A53B8B5EC}" destId="{C1B9AE17-ED58-4C6B-BCB5-826061F8CDDB}" srcOrd="0" destOrd="2" presId="urn:microsoft.com/office/officeart/2005/8/layout/cycle4"/>
    <dgm:cxn modelId="{95947CFF-4640-4C7E-B3F3-A07BC2C25617}" type="presOf" srcId="{53BDB675-A72F-42A5-9222-4E1C1BD7239D}" destId="{0FCE41D0-FD5A-423D-9AB2-429B86FAE9FD}" srcOrd="0" destOrd="0" presId="urn:microsoft.com/office/officeart/2005/8/layout/cycle4"/>
    <dgm:cxn modelId="{2B9E7A63-BF10-4769-A84B-A8B076CF6F9F}" type="presOf" srcId="{60576823-483F-4E94-BA1F-36A633549372}" destId="{FBAEBAE3-2A4B-4024-A0BE-D140B37BCFB2}" srcOrd="0" destOrd="2" presId="urn:microsoft.com/office/officeart/2005/8/layout/cycle4"/>
    <dgm:cxn modelId="{42352204-AF37-4F34-AB68-AFD291CF7791}" type="presOf" srcId="{42604A16-A1B7-4ECF-A562-3D38A3352343}" destId="{8BBF2FF4-B092-4F08-89E3-F4BD6D870C46}" srcOrd="1" destOrd="1" presId="urn:microsoft.com/office/officeart/2005/8/layout/cycle4"/>
    <dgm:cxn modelId="{87219298-04B3-418C-939B-E092F4CFA3D1}" type="presOf" srcId="{8A5125DC-EDF0-4614-8E6C-96FBE5FDCD0D}" destId="{F91FAE1F-6838-4DCE-9267-B60108064820}" srcOrd="0" destOrd="1" presId="urn:microsoft.com/office/officeart/2005/8/layout/cycle4"/>
    <dgm:cxn modelId="{793D5967-4DCA-4EEA-BA80-C9DEAEE2387B}" srcId="{ABAE0A74-D18E-4251-BD47-9BBEC012E577}" destId="{FABA9F49-5BA6-4AC1-BC15-CA94A8E25078}" srcOrd="0" destOrd="0" parTransId="{8E09E88D-3829-492F-8418-D844D9E0A1DC}" sibTransId="{F91FF4CE-A490-4946-BA45-2196D83ECFB8}"/>
    <dgm:cxn modelId="{FD71C1AB-3113-4B39-9FFC-6403D558F012}" srcId="{3911E1CE-88A3-409F-8E1E-5A9F7CA41A00}" destId="{8A5125DC-EDF0-4614-8E6C-96FBE5FDCD0D}" srcOrd="1" destOrd="0" parTransId="{D40AD5C1-AACE-424E-A6AA-6CB3EC05C656}" sibTransId="{79193A69-F580-419F-9BEC-8365883EBEB3}"/>
    <dgm:cxn modelId="{3CDD2B27-8E7B-4BDD-B292-EF18A6E3C2BA}" srcId="{ABAE0A74-D18E-4251-BD47-9BBEC012E577}" destId="{E74B1B9F-34F6-45BE-BCEB-DD5354AE72D9}" srcOrd="1" destOrd="0" parTransId="{0BA3E4A8-2A07-4593-9A36-00D4935E6981}" sibTransId="{91BE7256-A391-4252-BA26-16338420677E}"/>
    <dgm:cxn modelId="{26B92588-212F-45C1-B5CA-A5D4AA70635D}" type="presOf" srcId="{EC53A5AF-028B-4ABD-8C32-97CF81C1CFAF}" destId="{8BBF2FF4-B092-4F08-89E3-F4BD6D870C46}" srcOrd="1" destOrd="3" presId="urn:microsoft.com/office/officeart/2005/8/layout/cycle4"/>
    <dgm:cxn modelId="{43F270ED-345A-4B0E-BD11-1C60FBA11617}" type="presOf" srcId="{8F6E91E6-8078-4A27-8D93-204056188603}" destId="{5377DD57-312A-45B3-9F9B-45B1EBC43BEB}" srcOrd="1" destOrd="2" presId="urn:microsoft.com/office/officeart/2005/8/layout/cycle4"/>
    <dgm:cxn modelId="{63575213-BF56-40EF-91A9-66B75F680C1B}" type="presOf" srcId="{C611A5BD-1E7D-444B-BC0B-2C6AF64C87BB}" destId="{71BD36B7-5AEF-4FA1-8029-6C3330D1019F}" srcOrd="0" destOrd="0" presId="urn:microsoft.com/office/officeart/2005/8/layout/cycle4"/>
    <dgm:cxn modelId="{B025FDB7-39EB-498F-A31A-BA66102FA612}" type="presOf" srcId="{8F6E91E6-8078-4A27-8D93-204056188603}" destId="{E367E59D-B932-4006-998A-FBD907D1A3FF}" srcOrd="0" destOrd="2" presId="urn:microsoft.com/office/officeart/2005/8/layout/cycle4"/>
    <dgm:cxn modelId="{1A4EA3C7-ABB1-47E6-870A-7799FFA433BE}" type="presOf" srcId="{FABA9F49-5BA6-4AC1-BC15-CA94A8E25078}" destId="{E1271236-EEC2-4A10-B5A4-08D9615A216F}" srcOrd="1" destOrd="0" presId="urn:microsoft.com/office/officeart/2005/8/layout/cycle4"/>
    <dgm:cxn modelId="{D7512652-7144-4E68-902F-A7360F109D95}" srcId="{D433912E-ED14-46EF-B674-679F0E96016F}" destId="{42604A16-A1B7-4ECF-A562-3D38A3352343}" srcOrd="1" destOrd="0" parTransId="{521A6EF6-7872-4E17-A195-23ED41E635EA}" sibTransId="{69FE23D3-81FC-4CE2-9D63-0E2021B0D646}"/>
    <dgm:cxn modelId="{D9D72155-16F5-49C0-82C7-8ACE1B698DDF}" type="presOf" srcId="{35505218-7E23-4BBD-A04F-ED2C765807CD}" destId="{8BBF2FF4-B092-4F08-89E3-F4BD6D870C46}" srcOrd="1" destOrd="0" presId="urn:microsoft.com/office/officeart/2005/8/layout/cycle4"/>
    <dgm:cxn modelId="{C6AA6A5A-8B6F-4882-AB24-EA7E10730EDA}" type="presOf" srcId="{D433912E-ED14-46EF-B674-679F0E96016F}" destId="{5F2F13A1-14B8-4606-A2F9-78686B8C6864}" srcOrd="0" destOrd="0" presId="urn:microsoft.com/office/officeart/2005/8/layout/cycle4"/>
    <dgm:cxn modelId="{7E645476-81EA-46A6-8352-84B1950FCE20}" type="presOf" srcId="{463F3283-B0CE-4F90-814A-5A8C9653CF16}" destId="{17F01E4D-A970-4920-AC5A-118F0A9B301A}" srcOrd="1" destOrd="3" presId="urn:microsoft.com/office/officeart/2005/8/layout/cycle4"/>
    <dgm:cxn modelId="{C2777354-C981-4B08-95E2-5EC29DF5CAD4}" srcId="{3911E1CE-88A3-409F-8E1E-5A9F7CA41A00}" destId="{AA3A4D71-75EF-4D9C-B4CC-389E8F32C414}" srcOrd="0" destOrd="0" parTransId="{9B2CDD4C-D41B-4C4C-91E4-972814F4505F}" sibTransId="{84BBB9D7-28B6-49A3-9398-20CE6EB92978}"/>
    <dgm:cxn modelId="{9C7B05B4-781A-4A9C-9B4D-6E3F3F461723}" type="presOf" srcId="{020B2124-7BE0-40E7-A420-6820C47B7977}" destId="{17F01E4D-A970-4920-AC5A-118F0A9B301A}" srcOrd="1" destOrd="2" presId="urn:microsoft.com/office/officeart/2005/8/layout/cycle4"/>
    <dgm:cxn modelId="{94429C2B-F293-491E-A0C6-918169095E30}" type="presOf" srcId="{ABAE0A74-D18E-4251-BD47-9BBEC012E577}" destId="{05A7619F-FA6F-45EA-AC90-86ED0F64ECB5}" srcOrd="0" destOrd="0" presId="urn:microsoft.com/office/officeart/2005/8/layout/cycle4"/>
    <dgm:cxn modelId="{696F85F1-88D2-4D1A-9921-8DC18EDEDBFE}" type="presOf" srcId="{4744E08B-217B-4B20-A550-BD2A53B8B5EC}" destId="{E1271236-EEC2-4A10-B5A4-08D9615A216F}" srcOrd="1" destOrd="2" presId="urn:microsoft.com/office/officeart/2005/8/layout/cycle4"/>
    <dgm:cxn modelId="{57397D70-BF43-4C3B-A55D-07BCFD9F7854}" srcId="{D433912E-ED14-46EF-B674-679F0E96016F}" destId="{EC53A5AF-028B-4ABD-8C32-97CF81C1CFAF}" srcOrd="3" destOrd="0" parTransId="{02894CEE-25E7-4ABD-9111-BD2298DFCE3E}" sibTransId="{E25EFD9E-0C2A-4D43-930E-49C072FEC707}"/>
    <dgm:cxn modelId="{2CB57254-BD91-4475-B441-21435483160F}" srcId="{D433912E-ED14-46EF-B674-679F0E96016F}" destId="{60576823-483F-4E94-BA1F-36A633549372}" srcOrd="2" destOrd="0" parTransId="{70ED5B0B-399B-453B-BB47-72988B1D195D}" sibTransId="{2BC7B722-DF20-4FD9-A6F4-2139C3B0C575}"/>
    <dgm:cxn modelId="{70BC4D67-1DB1-410C-A1E6-0CA7345C5D65}" srcId="{C611A5BD-1E7D-444B-BC0B-2C6AF64C87BB}" destId="{ABAE0A74-D18E-4251-BD47-9BBEC012E577}" srcOrd="0" destOrd="0" parTransId="{C73EC16F-8565-4496-96BE-0DB92941F5E3}" sibTransId="{B3E705D9-ABC7-4315-ACD5-D773876F0635}"/>
    <dgm:cxn modelId="{EBCF85EB-F99E-4CDD-A266-85B212BCA1D8}" type="presOf" srcId="{AA3A4D71-75EF-4D9C-B4CC-389E8F32C414}" destId="{17F01E4D-A970-4920-AC5A-118F0A9B301A}" srcOrd="1" destOrd="0" presId="urn:microsoft.com/office/officeart/2005/8/layout/cycle4"/>
    <dgm:cxn modelId="{41A05982-364E-4C2F-94BF-C936AC4D3BB2}" type="presOf" srcId="{FABA9F49-5BA6-4AC1-BC15-CA94A8E25078}" destId="{C1B9AE17-ED58-4C6B-BCB5-826061F8CDDB}" srcOrd="0" destOrd="0" presId="urn:microsoft.com/office/officeart/2005/8/layout/cycle4"/>
    <dgm:cxn modelId="{523AE7DE-F5CB-41DD-A915-B65AEF8DAAA2}" type="presOf" srcId="{463F3283-B0CE-4F90-814A-5A8C9653CF16}" destId="{F91FAE1F-6838-4DCE-9267-B60108064820}" srcOrd="0" destOrd="3" presId="urn:microsoft.com/office/officeart/2005/8/layout/cycle4"/>
    <dgm:cxn modelId="{2E8F1641-0892-44AE-A62E-A9C4838362CF}" srcId="{ABAE0A74-D18E-4251-BD47-9BBEC012E577}" destId="{4744E08B-217B-4B20-A550-BD2A53B8B5EC}" srcOrd="2" destOrd="0" parTransId="{24E5D4EE-6EDE-49BF-B16E-95EE0720BFF3}" sibTransId="{85864883-0884-49EC-9C03-A2ADFBDCFF7C}"/>
    <dgm:cxn modelId="{CAA0868A-3809-453B-9FED-ED8E3670DBAD}" srcId="{C611A5BD-1E7D-444B-BC0B-2C6AF64C87BB}" destId="{3911E1CE-88A3-409F-8E1E-5A9F7CA41A00}" srcOrd="3" destOrd="0" parTransId="{39BB91E3-39DC-42CA-84C2-2B47EED32EC1}" sibTransId="{FCA240D1-A891-4A47-B1A2-2B744EF6C3A6}"/>
    <dgm:cxn modelId="{10EF4851-93A1-4070-A61E-78D199198918}" type="presOf" srcId="{35505218-7E23-4BBD-A04F-ED2C765807CD}" destId="{FBAEBAE3-2A4B-4024-A0BE-D140B37BCFB2}" srcOrd="0" destOrd="0" presId="urn:microsoft.com/office/officeart/2005/8/layout/cycle4"/>
    <dgm:cxn modelId="{93B58F83-1142-48D8-B351-19DCEE890B0D}" type="presOf" srcId="{020B2124-7BE0-40E7-A420-6820C47B7977}" destId="{F91FAE1F-6838-4DCE-9267-B60108064820}" srcOrd="0" destOrd="2" presId="urn:microsoft.com/office/officeart/2005/8/layout/cycle4"/>
    <dgm:cxn modelId="{15D77C00-CBCF-4C73-A9C2-0C0B951EE62D}" srcId="{3911E1CE-88A3-409F-8E1E-5A9F7CA41A00}" destId="{463F3283-B0CE-4F90-814A-5A8C9653CF16}" srcOrd="3" destOrd="0" parTransId="{5F4EA13D-D1B0-4A68-9C63-0DA8D7CB7841}" sibTransId="{0666C8C2-0830-46D3-8CD5-5BF39822ED1E}"/>
    <dgm:cxn modelId="{1EBDCD7A-E393-47C2-806A-CFFF26CCC3D7}" type="presOf" srcId="{F2F8B935-B38A-4602-B2E3-725E478BB75B}" destId="{E367E59D-B932-4006-998A-FBD907D1A3FF}" srcOrd="0" destOrd="1" presId="urn:microsoft.com/office/officeart/2005/8/layout/cycle4"/>
    <dgm:cxn modelId="{A5FD4BAA-042F-4E0D-93BE-88BB809D10E2}" type="presOf" srcId="{2DF28428-EA8D-4B81-804E-94AEEFE8C4F5}" destId="{E367E59D-B932-4006-998A-FBD907D1A3FF}" srcOrd="0" destOrd="0" presId="urn:microsoft.com/office/officeart/2005/8/layout/cycle4"/>
    <dgm:cxn modelId="{049C604B-12E6-4137-A6F1-71AE23068A99}" type="presOf" srcId="{AA3A4D71-75EF-4D9C-B4CC-389E8F32C414}" destId="{F91FAE1F-6838-4DCE-9267-B60108064820}" srcOrd="0" destOrd="0" presId="urn:microsoft.com/office/officeart/2005/8/layout/cycle4"/>
    <dgm:cxn modelId="{880FF9CB-47D7-4002-8C73-F557A6813CA3}" srcId="{53BDB675-A72F-42A5-9222-4E1C1BD7239D}" destId="{8F6E91E6-8078-4A27-8D93-204056188603}" srcOrd="2" destOrd="0" parTransId="{1793F3D3-3261-474B-A92D-C3E031062F00}" sibTransId="{3792D540-AF85-4F0D-AF71-0F77EC917C59}"/>
    <dgm:cxn modelId="{112DA5F1-CF50-48CB-AC66-F6A2C3EF224F}" type="presOf" srcId="{3911E1CE-88A3-409F-8E1E-5A9F7CA41A00}" destId="{4BC1EA5E-484B-40D2-AE23-4B4EE5B7A10D}" srcOrd="0" destOrd="0" presId="urn:microsoft.com/office/officeart/2005/8/layout/cycle4"/>
    <dgm:cxn modelId="{C50160BB-18EB-4A1E-B0AA-FA6F4A4BE34B}" type="presOf" srcId="{8A5125DC-EDF0-4614-8E6C-96FBE5FDCD0D}" destId="{17F01E4D-A970-4920-AC5A-118F0A9B301A}" srcOrd="1" destOrd="1" presId="urn:microsoft.com/office/officeart/2005/8/layout/cycle4"/>
    <dgm:cxn modelId="{13EB86F9-E1DD-41E3-8526-988ABE6ED2FB}" srcId="{53BDB675-A72F-42A5-9222-4E1C1BD7239D}" destId="{2DF28428-EA8D-4B81-804E-94AEEFE8C4F5}" srcOrd="0" destOrd="0" parTransId="{4C2F351A-47FC-440C-AE97-AD18641D7421}" sibTransId="{943E3465-3065-44AE-8DF1-639A05F80BD2}"/>
    <dgm:cxn modelId="{91A44539-1415-4329-9709-D61F66FE7F63}" type="presOf" srcId="{E74B1B9F-34F6-45BE-BCEB-DD5354AE72D9}" destId="{C1B9AE17-ED58-4C6B-BCB5-826061F8CDDB}" srcOrd="0" destOrd="1" presId="urn:microsoft.com/office/officeart/2005/8/layout/cycle4"/>
    <dgm:cxn modelId="{621962E8-2319-4BBF-B348-6C7D2CD39CAC}" type="presParOf" srcId="{71BD36B7-5AEF-4FA1-8029-6C3330D1019F}" destId="{10846DE7-6944-4AD2-A667-16EBDC4D804D}" srcOrd="0" destOrd="0" presId="urn:microsoft.com/office/officeart/2005/8/layout/cycle4"/>
    <dgm:cxn modelId="{1E7C67F3-264C-478C-BE62-5AA42FC3A401}" type="presParOf" srcId="{10846DE7-6944-4AD2-A667-16EBDC4D804D}" destId="{5F802606-C89A-4919-8272-9AB469F3E40A}" srcOrd="0" destOrd="0" presId="urn:microsoft.com/office/officeart/2005/8/layout/cycle4"/>
    <dgm:cxn modelId="{99F159C5-AD4C-4EE8-BA4B-C46CA9DF02D3}" type="presParOf" srcId="{5F802606-C89A-4919-8272-9AB469F3E40A}" destId="{C1B9AE17-ED58-4C6B-BCB5-826061F8CDDB}" srcOrd="0" destOrd="0" presId="urn:microsoft.com/office/officeart/2005/8/layout/cycle4"/>
    <dgm:cxn modelId="{3E87BE70-363B-49F8-9BBA-472EB39A7F76}" type="presParOf" srcId="{5F802606-C89A-4919-8272-9AB469F3E40A}" destId="{E1271236-EEC2-4A10-B5A4-08D9615A216F}" srcOrd="1" destOrd="0" presId="urn:microsoft.com/office/officeart/2005/8/layout/cycle4"/>
    <dgm:cxn modelId="{C4AC7A70-A5E0-49B1-9F33-4C602AA15AC6}" type="presParOf" srcId="{10846DE7-6944-4AD2-A667-16EBDC4D804D}" destId="{2C54581F-9836-49BF-81D1-92D3AA708F63}" srcOrd="1" destOrd="0" presId="urn:microsoft.com/office/officeart/2005/8/layout/cycle4"/>
    <dgm:cxn modelId="{2EC211D3-EE80-4CC7-BA50-C3E5864CC23D}" type="presParOf" srcId="{2C54581F-9836-49BF-81D1-92D3AA708F63}" destId="{FBAEBAE3-2A4B-4024-A0BE-D140B37BCFB2}" srcOrd="0" destOrd="0" presId="urn:microsoft.com/office/officeart/2005/8/layout/cycle4"/>
    <dgm:cxn modelId="{60D5115E-4D1E-4F2E-ACAA-AC6DA980F364}" type="presParOf" srcId="{2C54581F-9836-49BF-81D1-92D3AA708F63}" destId="{8BBF2FF4-B092-4F08-89E3-F4BD6D870C46}" srcOrd="1" destOrd="0" presId="urn:microsoft.com/office/officeart/2005/8/layout/cycle4"/>
    <dgm:cxn modelId="{FBCBB156-46E1-4C71-A1BF-69B25C33B89C}" type="presParOf" srcId="{10846DE7-6944-4AD2-A667-16EBDC4D804D}" destId="{C16BF1CD-9C98-4B4E-8638-125711A98618}" srcOrd="2" destOrd="0" presId="urn:microsoft.com/office/officeart/2005/8/layout/cycle4"/>
    <dgm:cxn modelId="{A219172B-17A3-48FD-A7B5-62CDFD9E718D}" type="presParOf" srcId="{C16BF1CD-9C98-4B4E-8638-125711A98618}" destId="{E367E59D-B932-4006-998A-FBD907D1A3FF}" srcOrd="0" destOrd="0" presId="urn:microsoft.com/office/officeart/2005/8/layout/cycle4"/>
    <dgm:cxn modelId="{51AA9211-978D-4D8A-AE4C-A807894F8ACF}" type="presParOf" srcId="{C16BF1CD-9C98-4B4E-8638-125711A98618}" destId="{5377DD57-312A-45B3-9F9B-45B1EBC43BEB}" srcOrd="1" destOrd="0" presId="urn:microsoft.com/office/officeart/2005/8/layout/cycle4"/>
    <dgm:cxn modelId="{E8A46BFC-98E8-4513-83CE-C18D38D92F59}" type="presParOf" srcId="{10846DE7-6944-4AD2-A667-16EBDC4D804D}" destId="{A8A3F7EB-D595-4526-9DCF-49CEA5267BB9}" srcOrd="3" destOrd="0" presId="urn:microsoft.com/office/officeart/2005/8/layout/cycle4"/>
    <dgm:cxn modelId="{83F38328-4A79-4A23-9C55-0F1B815F4D00}" type="presParOf" srcId="{A8A3F7EB-D595-4526-9DCF-49CEA5267BB9}" destId="{F91FAE1F-6838-4DCE-9267-B60108064820}" srcOrd="0" destOrd="0" presId="urn:microsoft.com/office/officeart/2005/8/layout/cycle4"/>
    <dgm:cxn modelId="{C27017E7-D9B3-4D23-A501-20AE97F44E0C}" type="presParOf" srcId="{A8A3F7EB-D595-4526-9DCF-49CEA5267BB9}" destId="{17F01E4D-A970-4920-AC5A-118F0A9B301A}" srcOrd="1" destOrd="0" presId="urn:microsoft.com/office/officeart/2005/8/layout/cycle4"/>
    <dgm:cxn modelId="{2927EBE4-9A06-4F2B-BB6C-AB8BF3125FDA}" type="presParOf" srcId="{10846DE7-6944-4AD2-A667-16EBDC4D804D}" destId="{D1E394C1-A805-457A-8BEC-A4490E5C65B0}" srcOrd="4" destOrd="0" presId="urn:microsoft.com/office/officeart/2005/8/layout/cycle4"/>
    <dgm:cxn modelId="{816D832A-2D24-4BAC-A0BE-2EAFBD84375A}" type="presParOf" srcId="{71BD36B7-5AEF-4FA1-8029-6C3330D1019F}" destId="{DAC02190-F2ED-4D52-8B6D-A612E4E9A57A}" srcOrd="1" destOrd="0" presId="urn:microsoft.com/office/officeart/2005/8/layout/cycle4"/>
    <dgm:cxn modelId="{0B085C5D-291C-4917-ABC2-E23911C9BB38}" type="presParOf" srcId="{DAC02190-F2ED-4D52-8B6D-A612E4E9A57A}" destId="{05A7619F-FA6F-45EA-AC90-86ED0F64ECB5}" srcOrd="0" destOrd="0" presId="urn:microsoft.com/office/officeart/2005/8/layout/cycle4"/>
    <dgm:cxn modelId="{F5207239-708E-48E9-84ED-5B13E3F5ED1A}" type="presParOf" srcId="{DAC02190-F2ED-4D52-8B6D-A612E4E9A57A}" destId="{5F2F13A1-14B8-4606-A2F9-78686B8C6864}" srcOrd="1" destOrd="0" presId="urn:microsoft.com/office/officeart/2005/8/layout/cycle4"/>
    <dgm:cxn modelId="{A9475CAF-3A57-41CE-9F44-229D5E8DFD56}" type="presParOf" srcId="{DAC02190-F2ED-4D52-8B6D-A612E4E9A57A}" destId="{0FCE41D0-FD5A-423D-9AB2-429B86FAE9FD}" srcOrd="2" destOrd="0" presId="urn:microsoft.com/office/officeart/2005/8/layout/cycle4"/>
    <dgm:cxn modelId="{4BAC24FE-0FF8-421C-85B7-BE0B23485DF0}" type="presParOf" srcId="{DAC02190-F2ED-4D52-8B6D-A612E4E9A57A}" destId="{4BC1EA5E-484B-40D2-AE23-4B4EE5B7A10D}" srcOrd="3" destOrd="0" presId="urn:microsoft.com/office/officeart/2005/8/layout/cycle4"/>
    <dgm:cxn modelId="{2AE39288-B3F6-4306-8AC7-BFF0FB390E8F}" type="presParOf" srcId="{DAC02190-F2ED-4D52-8B6D-A612E4E9A57A}" destId="{D951C6D3-3770-46C9-8602-B38B09C3C8F4}" srcOrd="4" destOrd="0" presId="urn:microsoft.com/office/officeart/2005/8/layout/cycle4"/>
    <dgm:cxn modelId="{867D47CE-69F6-40E0-8214-33209F1FA76F}" type="presParOf" srcId="{71BD36B7-5AEF-4FA1-8029-6C3330D1019F}" destId="{F2C1B065-7641-419A-9214-E6C732996DA0}" srcOrd="2" destOrd="0" presId="urn:microsoft.com/office/officeart/2005/8/layout/cycle4"/>
    <dgm:cxn modelId="{37A9A61D-DEAC-42AB-8544-7763BD89C73B}" type="presParOf" srcId="{71BD36B7-5AEF-4FA1-8029-6C3330D1019F}" destId="{15D00949-171D-489B-A27F-36A6808C668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DD0F6E-52BA-4057-8502-54B4E3B49769}" type="doc">
      <dgm:prSet loTypeId="urn:microsoft.com/office/officeart/2005/8/layout/target3" loCatId="relationship" qsTypeId="urn:microsoft.com/office/officeart/2005/8/quickstyle/simple3" qsCatId="simple" csTypeId="urn:microsoft.com/office/officeart/2005/8/colors/accent0_3" csCatId="mainScheme" phldr="1"/>
      <dgm:spPr/>
      <dgm:t>
        <a:bodyPr/>
        <a:lstStyle/>
        <a:p>
          <a:endParaRPr lang="es-ES"/>
        </a:p>
      </dgm:t>
    </dgm:pt>
    <dgm:pt modelId="{C0CD0E66-E433-4295-AB63-94BED454E0DD}">
      <dgm:prSet phldrT="[Texto]" custT="1"/>
      <dgm:spPr/>
      <dgm:t>
        <a:bodyPr/>
        <a:lstStyle/>
        <a:p>
          <a:r>
            <a:rPr lang="es-ES" sz="4000" dirty="0" smtClean="0">
              <a:solidFill>
                <a:schemeClr val="accent6">
                  <a:lumMod val="50000"/>
                </a:schemeClr>
              </a:solidFill>
            </a:rPr>
            <a:t>Población</a:t>
          </a:r>
          <a:endParaRPr lang="es-ES" sz="4000" dirty="0">
            <a:solidFill>
              <a:schemeClr val="accent6">
                <a:lumMod val="50000"/>
              </a:schemeClr>
            </a:solidFill>
          </a:endParaRPr>
        </a:p>
      </dgm:t>
    </dgm:pt>
    <dgm:pt modelId="{C4D14633-A7F4-4558-B673-078B65F29BCA}" type="parTrans" cxnId="{78F3605E-B8B3-45E3-BD08-1F3BD30A60C5}">
      <dgm:prSet/>
      <dgm:spPr/>
      <dgm:t>
        <a:bodyPr/>
        <a:lstStyle/>
        <a:p>
          <a:endParaRPr lang="es-ES"/>
        </a:p>
      </dgm:t>
    </dgm:pt>
    <dgm:pt modelId="{9A69E8F5-AC31-4CB0-885C-9E7240814920}" type="sibTrans" cxnId="{78F3605E-B8B3-45E3-BD08-1F3BD30A60C5}">
      <dgm:prSet/>
      <dgm:spPr/>
      <dgm:t>
        <a:bodyPr/>
        <a:lstStyle/>
        <a:p>
          <a:endParaRPr lang="es-ES"/>
        </a:p>
      </dgm:t>
    </dgm:pt>
    <dgm:pt modelId="{755018FF-FEE5-4BDB-85F3-84458DBA52E5}">
      <dgm:prSet phldrT="[Texto]" custT="1"/>
      <dgm:spPr/>
      <dgm:t>
        <a:bodyPr/>
        <a:lstStyle/>
        <a:p>
          <a:r>
            <a:rPr lang="es-ES" sz="2800" dirty="0" smtClean="0"/>
            <a:t>Estudiantes de la Unidad Educativa “Fernando Daquilema”</a:t>
          </a:r>
          <a:endParaRPr lang="es-ES" sz="2800" dirty="0"/>
        </a:p>
      </dgm:t>
    </dgm:pt>
    <dgm:pt modelId="{A8B1C38B-8BBE-4EEB-9BA5-F1F56F05F6A4}" type="parTrans" cxnId="{00770FC8-346F-41DD-9D17-87F0D92F2E0F}">
      <dgm:prSet/>
      <dgm:spPr/>
      <dgm:t>
        <a:bodyPr/>
        <a:lstStyle/>
        <a:p>
          <a:endParaRPr lang="es-ES"/>
        </a:p>
      </dgm:t>
    </dgm:pt>
    <dgm:pt modelId="{25F116C1-6C71-45A9-A0EB-9CF8B213AB88}" type="sibTrans" cxnId="{00770FC8-346F-41DD-9D17-87F0D92F2E0F}">
      <dgm:prSet/>
      <dgm:spPr/>
      <dgm:t>
        <a:bodyPr/>
        <a:lstStyle/>
        <a:p>
          <a:endParaRPr lang="es-ES"/>
        </a:p>
      </dgm:t>
    </dgm:pt>
    <dgm:pt modelId="{D2B944E5-C3E9-481C-88B7-49A04B0E7940}">
      <dgm:prSet phldrT="[Texto]" custT="1"/>
      <dgm:spPr/>
      <dgm:t>
        <a:bodyPr/>
        <a:lstStyle/>
        <a:p>
          <a:r>
            <a:rPr lang="es-ES" sz="4000" dirty="0" smtClean="0">
              <a:solidFill>
                <a:srgbClr val="0000CC"/>
              </a:solidFill>
            </a:rPr>
            <a:t>Muestra</a:t>
          </a:r>
          <a:endParaRPr lang="es-ES" sz="4000" dirty="0">
            <a:solidFill>
              <a:srgbClr val="0000CC"/>
            </a:solidFill>
          </a:endParaRPr>
        </a:p>
      </dgm:t>
    </dgm:pt>
    <dgm:pt modelId="{FFB67849-F38C-429F-B810-31B30BE04019}" type="parTrans" cxnId="{38000850-869D-498C-AB6B-01F14F6BA910}">
      <dgm:prSet/>
      <dgm:spPr/>
      <dgm:t>
        <a:bodyPr/>
        <a:lstStyle/>
        <a:p>
          <a:endParaRPr lang="es-ES"/>
        </a:p>
      </dgm:t>
    </dgm:pt>
    <dgm:pt modelId="{034AA563-69F6-4ADA-81F4-BB5205274E61}" type="sibTrans" cxnId="{38000850-869D-498C-AB6B-01F14F6BA910}">
      <dgm:prSet/>
      <dgm:spPr/>
      <dgm:t>
        <a:bodyPr/>
        <a:lstStyle/>
        <a:p>
          <a:endParaRPr lang="es-ES"/>
        </a:p>
      </dgm:t>
    </dgm:pt>
    <dgm:pt modelId="{D9D94172-433E-4F93-B965-A06AD389CFD2}">
      <dgm:prSet phldrT="[Texto]" custT="1"/>
      <dgm:spPr/>
      <dgm:t>
        <a:bodyPr/>
        <a:lstStyle/>
        <a:p>
          <a:r>
            <a:rPr lang="es-ES" sz="2400" dirty="0" smtClean="0"/>
            <a:t>De tipo no probabilístico intencional.</a:t>
          </a:r>
          <a:endParaRPr lang="es-ES" sz="2400" dirty="0"/>
        </a:p>
      </dgm:t>
    </dgm:pt>
    <dgm:pt modelId="{57C82E7C-14CC-40A7-9125-BD95E26ADFED}" type="parTrans" cxnId="{AC7326F1-AEF8-447A-93E9-345BC90665F9}">
      <dgm:prSet/>
      <dgm:spPr/>
      <dgm:t>
        <a:bodyPr/>
        <a:lstStyle/>
        <a:p>
          <a:endParaRPr lang="es-ES"/>
        </a:p>
      </dgm:t>
    </dgm:pt>
    <dgm:pt modelId="{DE0F1F7E-ADF5-4AFD-AFAA-805D81F5FDD3}" type="sibTrans" cxnId="{AC7326F1-AEF8-447A-93E9-345BC90665F9}">
      <dgm:prSet/>
      <dgm:spPr/>
      <dgm:t>
        <a:bodyPr/>
        <a:lstStyle/>
        <a:p>
          <a:endParaRPr lang="es-ES"/>
        </a:p>
      </dgm:t>
    </dgm:pt>
    <dgm:pt modelId="{04330578-8B1A-46E0-ADF2-3741D33C4078}">
      <dgm:prSet phldrT="[Texto]" custT="1"/>
      <dgm:spPr/>
      <dgm:t>
        <a:bodyPr/>
        <a:lstStyle/>
        <a:p>
          <a:r>
            <a:rPr lang="es-ES" sz="2400" dirty="0" smtClean="0"/>
            <a:t>35 estudiantes del décimo año de EGB paralelo “A” </a:t>
          </a:r>
          <a:endParaRPr lang="es-ES" sz="2400" dirty="0"/>
        </a:p>
      </dgm:t>
    </dgm:pt>
    <dgm:pt modelId="{EDE8B2A2-F2E8-4464-BAEE-B8E236A3FEB5}" type="parTrans" cxnId="{6C37AA52-EBA4-406D-8D65-95090A048E8D}">
      <dgm:prSet/>
      <dgm:spPr/>
      <dgm:t>
        <a:bodyPr/>
        <a:lstStyle/>
        <a:p>
          <a:endParaRPr lang="es-ES"/>
        </a:p>
      </dgm:t>
    </dgm:pt>
    <dgm:pt modelId="{83E72D6F-9246-46B8-9F3C-32F2BCB3278C}" type="sibTrans" cxnId="{6C37AA52-EBA4-406D-8D65-95090A048E8D}">
      <dgm:prSet/>
      <dgm:spPr/>
      <dgm:t>
        <a:bodyPr/>
        <a:lstStyle/>
        <a:p>
          <a:endParaRPr lang="es-ES"/>
        </a:p>
      </dgm:t>
    </dgm:pt>
    <dgm:pt modelId="{61D6E786-1696-417E-91F1-D70EFB619B39}" type="pres">
      <dgm:prSet presAssocID="{0BDD0F6E-52BA-4057-8502-54B4E3B49769}" presName="Name0" presStyleCnt="0">
        <dgm:presLayoutVars>
          <dgm:chMax val="7"/>
          <dgm:dir/>
          <dgm:animLvl val="lvl"/>
          <dgm:resizeHandles val="exact"/>
        </dgm:presLayoutVars>
      </dgm:prSet>
      <dgm:spPr/>
      <dgm:t>
        <a:bodyPr/>
        <a:lstStyle/>
        <a:p>
          <a:endParaRPr lang="es-MX"/>
        </a:p>
      </dgm:t>
    </dgm:pt>
    <dgm:pt modelId="{BC2687F6-C73B-48BC-8378-4216116B91BD}" type="pres">
      <dgm:prSet presAssocID="{C0CD0E66-E433-4295-AB63-94BED454E0DD}" presName="circle1" presStyleLbl="node1" presStyleIdx="0" presStyleCnt="2"/>
      <dgm:spPr/>
      <dgm:t>
        <a:bodyPr/>
        <a:lstStyle/>
        <a:p>
          <a:endParaRPr lang="es-ES"/>
        </a:p>
      </dgm:t>
    </dgm:pt>
    <dgm:pt modelId="{03FE67A3-715E-49A6-8879-CCC7440110CF}" type="pres">
      <dgm:prSet presAssocID="{C0CD0E66-E433-4295-AB63-94BED454E0DD}" presName="space" presStyleCnt="0"/>
      <dgm:spPr/>
      <dgm:t>
        <a:bodyPr/>
        <a:lstStyle/>
        <a:p>
          <a:endParaRPr lang="es-ES"/>
        </a:p>
      </dgm:t>
    </dgm:pt>
    <dgm:pt modelId="{B0D8E329-7DBE-4A58-9E19-513640CDA99B}" type="pres">
      <dgm:prSet presAssocID="{C0CD0E66-E433-4295-AB63-94BED454E0DD}" presName="rect1" presStyleLbl="alignAcc1" presStyleIdx="0" presStyleCnt="2" custLinFactNeighborX="10638"/>
      <dgm:spPr/>
      <dgm:t>
        <a:bodyPr/>
        <a:lstStyle/>
        <a:p>
          <a:endParaRPr lang="es-MX"/>
        </a:p>
      </dgm:t>
    </dgm:pt>
    <dgm:pt modelId="{EA119F1D-FCC2-4A08-96C5-87EEA7ACB8E3}" type="pres">
      <dgm:prSet presAssocID="{D2B944E5-C3E9-481C-88B7-49A04B0E7940}" presName="vertSpace2" presStyleLbl="node1" presStyleIdx="0" presStyleCnt="2"/>
      <dgm:spPr/>
      <dgm:t>
        <a:bodyPr/>
        <a:lstStyle/>
        <a:p>
          <a:endParaRPr lang="es-ES"/>
        </a:p>
      </dgm:t>
    </dgm:pt>
    <dgm:pt modelId="{B0F0A059-DEC1-4DC0-B7AC-40EEF7278D0C}" type="pres">
      <dgm:prSet presAssocID="{D2B944E5-C3E9-481C-88B7-49A04B0E7940}" presName="circle2" presStyleLbl="node1" presStyleIdx="1" presStyleCnt="2"/>
      <dgm:spPr/>
      <dgm:t>
        <a:bodyPr/>
        <a:lstStyle/>
        <a:p>
          <a:endParaRPr lang="es-ES"/>
        </a:p>
      </dgm:t>
    </dgm:pt>
    <dgm:pt modelId="{EDAFC9A9-6883-44A9-95CC-990EDFB131CC}" type="pres">
      <dgm:prSet presAssocID="{D2B944E5-C3E9-481C-88B7-49A04B0E7940}" presName="rect2" presStyleLbl="alignAcc1" presStyleIdx="1" presStyleCnt="2"/>
      <dgm:spPr/>
      <dgm:t>
        <a:bodyPr/>
        <a:lstStyle/>
        <a:p>
          <a:endParaRPr lang="es-MX"/>
        </a:p>
      </dgm:t>
    </dgm:pt>
    <dgm:pt modelId="{BD1026C8-B8EA-4881-8328-134AF63E989A}" type="pres">
      <dgm:prSet presAssocID="{C0CD0E66-E433-4295-AB63-94BED454E0DD}" presName="rect1ParTx" presStyleLbl="alignAcc1" presStyleIdx="1" presStyleCnt="2">
        <dgm:presLayoutVars>
          <dgm:chMax val="1"/>
          <dgm:bulletEnabled val="1"/>
        </dgm:presLayoutVars>
      </dgm:prSet>
      <dgm:spPr/>
      <dgm:t>
        <a:bodyPr/>
        <a:lstStyle/>
        <a:p>
          <a:endParaRPr lang="es-MX"/>
        </a:p>
      </dgm:t>
    </dgm:pt>
    <dgm:pt modelId="{6BDF68AF-5D15-4E00-BF4E-79F92D707C5F}" type="pres">
      <dgm:prSet presAssocID="{C0CD0E66-E433-4295-AB63-94BED454E0DD}" presName="rect1ChTx" presStyleLbl="alignAcc1" presStyleIdx="1" presStyleCnt="2" custScaleX="125734">
        <dgm:presLayoutVars>
          <dgm:bulletEnabled val="1"/>
        </dgm:presLayoutVars>
      </dgm:prSet>
      <dgm:spPr/>
      <dgm:t>
        <a:bodyPr/>
        <a:lstStyle/>
        <a:p>
          <a:endParaRPr lang="es-MX"/>
        </a:p>
      </dgm:t>
    </dgm:pt>
    <dgm:pt modelId="{5BCD79BA-FE33-4A04-8731-CEBDA25EFDBC}" type="pres">
      <dgm:prSet presAssocID="{D2B944E5-C3E9-481C-88B7-49A04B0E7940}" presName="rect2ParTx" presStyleLbl="alignAcc1" presStyleIdx="1" presStyleCnt="2">
        <dgm:presLayoutVars>
          <dgm:chMax val="1"/>
          <dgm:bulletEnabled val="1"/>
        </dgm:presLayoutVars>
      </dgm:prSet>
      <dgm:spPr/>
      <dgm:t>
        <a:bodyPr/>
        <a:lstStyle/>
        <a:p>
          <a:endParaRPr lang="es-MX"/>
        </a:p>
      </dgm:t>
    </dgm:pt>
    <dgm:pt modelId="{30B1C4C9-F2AE-4233-8524-AA4FBE0404D3}" type="pres">
      <dgm:prSet presAssocID="{D2B944E5-C3E9-481C-88B7-49A04B0E7940}" presName="rect2ChTx" presStyleLbl="alignAcc1" presStyleIdx="1" presStyleCnt="2" custScaleX="128867" custLinFactNeighborX="11112" custLinFactNeighborY="1754">
        <dgm:presLayoutVars>
          <dgm:bulletEnabled val="1"/>
        </dgm:presLayoutVars>
      </dgm:prSet>
      <dgm:spPr/>
      <dgm:t>
        <a:bodyPr/>
        <a:lstStyle/>
        <a:p>
          <a:endParaRPr lang="es-MX"/>
        </a:p>
      </dgm:t>
    </dgm:pt>
  </dgm:ptLst>
  <dgm:cxnLst>
    <dgm:cxn modelId="{AC7326F1-AEF8-447A-93E9-345BC90665F9}" srcId="{D2B944E5-C3E9-481C-88B7-49A04B0E7940}" destId="{D9D94172-433E-4F93-B965-A06AD389CFD2}" srcOrd="0" destOrd="0" parTransId="{57C82E7C-14CC-40A7-9125-BD95E26ADFED}" sibTransId="{DE0F1F7E-ADF5-4AFD-AFAA-805D81F5FDD3}"/>
    <dgm:cxn modelId="{00770FC8-346F-41DD-9D17-87F0D92F2E0F}" srcId="{C0CD0E66-E433-4295-AB63-94BED454E0DD}" destId="{755018FF-FEE5-4BDB-85F3-84458DBA52E5}" srcOrd="0" destOrd="0" parTransId="{A8B1C38B-8BBE-4EEB-9BA5-F1F56F05F6A4}" sibTransId="{25F116C1-6C71-45A9-A0EB-9CF8B213AB88}"/>
    <dgm:cxn modelId="{24C12BC0-020B-40E1-A86A-EA052DA2E146}" type="presOf" srcId="{C0CD0E66-E433-4295-AB63-94BED454E0DD}" destId="{BD1026C8-B8EA-4881-8328-134AF63E989A}" srcOrd="1" destOrd="0" presId="urn:microsoft.com/office/officeart/2005/8/layout/target3"/>
    <dgm:cxn modelId="{6C37AA52-EBA4-406D-8D65-95090A048E8D}" srcId="{D2B944E5-C3E9-481C-88B7-49A04B0E7940}" destId="{04330578-8B1A-46E0-ADF2-3741D33C4078}" srcOrd="1" destOrd="0" parTransId="{EDE8B2A2-F2E8-4464-BAEE-B8E236A3FEB5}" sibTransId="{83E72D6F-9246-46B8-9F3C-32F2BCB3278C}"/>
    <dgm:cxn modelId="{78F3605E-B8B3-45E3-BD08-1F3BD30A60C5}" srcId="{0BDD0F6E-52BA-4057-8502-54B4E3B49769}" destId="{C0CD0E66-E433-4295-AB63-94BED454E0DD}" srcOrd="0" destOrd="0" parTransId="{C4D14633-A7F4-4558-B673-078B65F29BCA}" sibTransId="{9A69E8F5-AC31-4CB0-885C-9E7240814920}"/>
    <dgm:cxn modelId="{FD13887B-9ADE-47B9-ACAC-61324D41F0B9}" type="presOf" srcId="{D2B944E5-C3E9-481C-88B7-49A04B0E7940}" destId="{5BCD79BA-FE33-4A04-8731-CEBDA25EFDBC}" srcOrd="1" destOrd="0" presId="urn:microsoft.com/office/officeart/2005/8/layout/target3"/>
    <dgm:cxn modelId="{815ABDEA-BBD1-4982-BE2C-1568DF3CC745}" type="presOf" srcId="{C0CD0E66-E433-4295-AB63-94BED454E0DD}" destId="{B0D8E329-7DBE-4A58-9E19-513640CDA99B}" srcOrd="0" destOrd="0" presId="urn:microsoft.com/office/officeart/2005/8/layout/target3"/>
    <dgm:cxn modelId="{F42AF6B7-F7BD-4883-AE82-4DADE792BA02}" type="presOf" srcId="{04330578-8B1A-46E0-ADF2-3741D33C4078}" destId="{30B1C4C9-F2AE-4233-8524-AA4FBE0404D3}" srcOrd="0" destOrd="1" presId="urn:microsoft.com/office/officeart/2005/8/layout/target3"/>
    <dgm:cxn modelId="{859AE1D1-D19E-4481-B232-128CB7F71973}" type="presOf" srcId="{D2B944E5-C3E9-481C-88B7-49A04B0E7940}" destId="{EDAFC9A9-6883-44A9-95CC-990EDFB131CC}" srcOrd="0" destOrd="0" presId="urn:microsoft.com/office/officeart/2005/8/layout/target3"/>
    <dgm:cxn modelId="{7883B424-EF6B-4608-8868-4B4A90C181A7}" type="presOf" srcId="{0BDD0F6E-52BA-4057-8502-54B4E3B49769}" destId="{61D6E786-1696-417E-91F1-D70EFB619B39}" srcOrd="0" destOrd="0" presId="urn:microsoft.com/office/officeart/2005/8/layout/target3"/>
    <dgm:cxn modelId="{00A81B23-FD66-4AB3-82FB-BC44D1B78309}" type="presOf" srcId="{755018FF-FEE5-4BDB-85F3-84458DBA52E5}" destId="{6BDF68AF-5D15-4E00-BF4E-79F92D707C5F}" srcOrd="0" destOrd="0" presId="urn:microsoft.com/office/officeart/2005/8/layout/target3"/>
    <dgm:cxn modelId="{09AE8F35-0940-42C7-ABB9-A8D1A5D6053E}" type="presOf" srcId="{D9D94172-433E-4F93-B965-A06AD389CFD2}" destId="{30B1C4C9-F2AE-4233-8524-AA4FBE0404D3}" srcOrd="0" destOrd="0" presId="urn:microsoft.com/office/officeart/2005/8/layout/target3"/>
    <dgm:cxn modelId="{38000850-869D-498C-AB6B-01F14F6BA910}" srcId="{0BDD0F6E-52BA-4057-8502-54B4E3B49769}" destId="{D2B944E5-C3E9-481C-88B7-49A04B0E7940}" srcOrd="1" destOrd="0" parTransId="{FFB67849-F38C-429F-B810-31B30BE04019}" sibTransId="{034AA563-69F6-4ADA-81F4-BB5205274E61}"/>
    <dgm:cxn modelId="{C02A6CA6-0EAD-4723-B489-6193950468D6}" type="presParOf" srcId="{61D6E786-1696-417E-91F1-D70EFB619B39}" destId="{BC2687F6-C73B-48BC-8378-4216116B91BD}" srcOrd="0" destOrd="0" presId="urn:microsoft.com/office/officeart/2005/8/layout/target3"/>
    <dgm:cxn modelId="{003DF09A-76F1-4C81-B80E-10BF37ACA23F}" type="presParOf" srcId="{61D6E786-1696-417E-91F1-D70EFB619B39}" destId="{03FE67A3-715E-49A6-8879-CCC7440110CF}" srcOrd="1" destOrd="0" presId="urn:microsoft.com/office/officeart/2005/8/layout/target3"/>
    <dgm:cxn modelId="{3CDC0E84-894B-4F1A-BEE0-59C6381CD75A}" type="presParOf" srcId="{61D6E786-1696-417E-91F1-D70EFB619B39}" destId="{B0D8E329-7DBE-4A58-9E19-513640CDA99B}" srcOrd="2" destOrd="0" presId="urn:microsoft.com/office/officeart/2005/8/layout/target3"/>
    <dgm:cxn modelId="{CED50EC6-1259-4ACB-8EAB-1DC42091B7F5}" type="presParOf" srcId="{61D6E786-1696-417E-91F1-D70EFB619B39}" destId="{EA119F1D-FCC2-4A08-96C5-87EEA7ACB8E3}" srcOrd="3" destOrd="0" presId="urn:microsoft.com/office/officeart/2005/8/layout/target3"/>
    <dgm:cxn modelId="{B16AE86F-98DE-48C6-96A7-0A45431DF529}" type="presParOf" srcId="{61D6E786-1696-417E-91F1-D70EFB619B39}" destId="{B0F0A059-DEC1-4DC0-B7AC-40EEF7278D0C}" srcOrd="4" destOrd="0" presId="urn:microsoft.com/office/officeart/2005/8/layout/target3"/>
    <dgm:cxn modelId="{45FEF600-0FCF-4751-96F5-16496550C056}" type="presParOf" srcId="{61D6E786-1696-417E-91F1-D70EFB619B39}" destId="{EDAFC9A9-6883-44A9-95CC-990EDFB131CC}" srcOrd="5" destOrd="0" presId="urn:microsoft.com/office/officeart/2005/8/layout/target3"/>
    <dgm:cxn modelId="{CBBFADDD-3DB3-410F-AD05-FF52C7314322}" type="presParOf" srcId="{61D6E786-1696-417E-91F1-D70EFB619B39}" destId="{BD1026C8-B8EA-4881-8328-134AF63E989A}" srcOrd="6" destOrd="0" presId="urn:microsoft.com/office/officeart/2005/8/layout/target3"/>
    <dgm:cxn modelId="{DC6D683E-88A1-4738-9F39-996857996D1F}" type="presParOf" srcId="{61D6E786-1696-417E-91F1-D70EFB619B39}" destId="{6BDF68AF-5D15-4E00-BF4E-79F92D707C5F}" srcOrd="7" destOrd="0" presId="urn:microsoft.com/office/officeart/2005/8/layout/target3"/>
    <dgm:cxn modelId="{537D702C-9D4C-4B73-B9CB-EC18A6F7943F}" type="presParOf" srcId="{61D6E786-1696-417E-91F1-D70EFB619B39}" destId="{5BCD79BA-FE33-4A04-8731-CEBDA25EFDBC}" srcOrd="8" destOrd="0" presId="urn:microsoft.com/office/officeart/2005/8/layout/target3"/>
    <dgm:cxn modelId="{EB1DA6B0-E4B7-4EBB-AB82-6FA5B3D06543}" type="presParOf" srcId="{61D6E786-1696-417E-91F1-D70EFB619B39}" destId="{30B1C4C9-F2AE-4233-8524-AA4FBE0404D3}"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D4C42-2607-494A-B9F6-DFA102D75AAF}">
      <dsp:nvSpPr>
        <dsp:cNvPr id="0" name=""/>
        <dsp:cNvSpPr/>
      </dsp:nvSpPr>
      <dsp:spPr>
        <a:xfrm>
          <a:off x="0" y="0"/>
          <a:ext cx="7704856" cy="1213472"/>
        </a:xfrm>
        <a:prstGeom prst="roundRect">
          <a:avLst/>
        </a:prstGeom>
        <a:solidFill>
          <a:schemeClr val="lt1"/>
        </a:solidFill>
        <a:ln w="25400" cap="flat" cmpd="sng" algn="ctr">
          <a:solidFill>
            <a:schemeClr val="accent1"/>
          </a:solidFill>
          <a:prstDash val="solid"/>
        </a:ln>
        <a:effectLst/>
        <a:scene3d>
          <a:camera prst="orthographicFront"/>
          <a:lightRig rig="flat" dir="t"/>
        </a:scene3d>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solidFill>
                <a:schemeClr val="tx2"/>
              </a:solidFill>
              <a:latin typeface="Times New Roman" panose="02020603050405020304" pitchFamily="18" charset="0"/>
              <a:cs typeface="Times New Roman" panose="02020603050405020304" pitchFamily="18" charset="0"/>
            </a:rPr>
            <a:t>Desarrollar en los alumnos la competencia de aprender a aprender es una necesidad y un requisito de la actual educación que presupone la utilización eficiente y eficaz de los estilos de aprendizaje</a:t>
          </a:r>
          <a:r>
            <a:rPr lang="es-EC" sz="2000" kern="1200" dirty="0" smtClean="0">
              <a:latin typeface="Times New Roman" panose="02020603050405020304" pitchFamily="18" charset="0"/>
              <a:cs typeface="Times New Roman" panose="02020603050405020304" pitchFamily="18" charset="0"/>
            </a:rPr>
            <a:t>.</a:t>
          </a:r>
          <a:endParaRPr lang="es-ES" sz="2000" kern="1200" dirty="0">
            <a:latin typeface="Times New Roman" panose="02020603050405020304" pitchFamily="18" charset="0"/>
            <a:cs typeface="Times New Roman" panose="02020603050405020304" pitchFamily="18" charset="0"/>
          </a:endParaRPr>
        </a:p>
      </dsp:txBody>
      <dsp:txXfrm>
        <a:off x="59237" y="59237"/>
        <a:ext cx="7586382" cy="1094998"/>
      </dsp:txXfrm>
    </dsp:sp>
    <dsp:sp modelId="{4B3CF24E-4CEB-4800-A47D-053C9D12F2EC}">
      <dsp:nvSpPr>
        <dsp:cNvPr id="0" name=""/>
        <dsp:cNvSpPr/>
      </dsp:nvSpPr>
      <dsp:spPr>
        <a:xfrm>
          <a:off x="0" y="1363291"/>
          <a:ext cx="7704856" cy="1213472"/>
        </a:xfrm>
        <a:prstGeom prst="roundRect">
          <a:avLst/>
        </a:prstGeom>
        <a:solidFill>
          <a:schemeClr val="lt1"/>
        </a:solidFill>
        <a:ln w="254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kern="1200" dirty="0" smtClean="0">
              <a:solidFill>
                <a:schemeClr val="tx2"/>
              </a:solidFill>
              <a:latin typeface="Times New Roman" panose="02020603050405020304" pitchFamily="18" charset="0"/>
              <a:cs typeface="Times New Roman" panose="02020603050405020304" pitchFamily="18" charset="0"/>
            </a:rPr>
            <a:t>Desde hace muchos años atrás el área de los estilos de aprendizaje se ha convertido en un tema de investigación muy importante dentro de campos como la enseñanza-aprendizaje.</a:t>
          </a:r>
          <a:r>
            <a:rPr lang="es-EC" sz="2300" kern="1200" dirty="0" smtClean="0">
              <a:latin typeface="Times New Roman" panose="02020603050405020304" pitchFamily="18" charset="0"/>
              <a:cs typeface="Times New Roman" panose="02020603050405020304" pitchFamily="18" charset="0"/>
            </a:rPr>
            <a:t> </a:t>
          </a:r>
          <a:endParaRPr lang="es-ES" sz="2300" kern="1200" dirty="0">
            <a:latin typeface="Times New Roman" panose="02020603050405020304" pitchFamily="18" charset="0"/>
            <a:cs typeface="Times New Roman" panose="02020603050405020304" pitchFamily="18" charset="0"/>
          </a:endParaRPr>
        </a:p>
      </dsp:txBody>
      <dsp:txXfrm>
        <a:off x="59237" y="1422528"/>
        <a:ext cx="7586382" cy="1094998"/>
      </dsp:txXfrm>
    </dsp:sp>
    <dsp:sp modelId="{AD5B626B-5827-4235-91A3-C3712358E574}">
      <dsp:nvSpPr>
        <dsp:cNvPr id="0" name=""/>
        <dsp:cNvSpPr/>
      </dsp:nvSpPr>
      <dsp:spPr>
        <a:xfrm>
          <a:off x="0" y="2731442"/>
          <a:ext cx="7704856" cy="1213472"/>
        </a:xfrm>
        <a:prstGeom prst="roundRect">
          <a:avLst/>
        </a:prstGeom>
        <a:solidFill>
          <a:schemeClr val="lt1"/>
        </a:solidFill>
        <a:ln w="25400" cap="flat" cmpd="sng" algn="ctr">
          <a:solidFill>
            <a:schemeClr val="accent4"/>
          </a:solidFill>
          <a:prstDash val="solid"/>
        </a:ln>
        <a:effectLst/>
        <a:scene3d>
          <a:camera prst="orthographicFront"/>
          <a:lightRig rig="flat" dir="t"/>
        </a:scene3d>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kern="1200" dirty="0" smtClean="0">
              <a:solidFill>
                <a:schemeClr val="tx2"/>
              </a:solidFill>
              <a:latin typeface="Times New Roman" panose="02020603050405020304" pitchFamily="18" charset="0"/>
              <a:cs typeface="Times New Roman" panose="02020603050405020304" pitchFamily="18" charset="0"/>
            </a:rPr>
            <a:t>El rendimiento académico tiene una estrecha relación con el aprendizaje, dado que es un factor importante para valorar la formación.</a:t>
          </a:r>
          <a:endParaRPr lang="es-ES" sz="2300" kern="1200" dirty="0">
            <a:solidFill>
              <a:schemeClr val="tx2"/>
            </a:solidFill>
            <a:latin typeface="Times New Roman" panose="02020603050405020304" pitchFamily="18" charset="0"/>
            <a:cs typeface="Times New Roman" panose="02020603050405020304" pitchFamily="18" charset="0"/>
          </a:endParaRPr>
        </a:p>
      </dsp:txBody>
      <dsp:txXfrm>
        <a:off x="59237" y="2790679"/>
        <a:ext cx="7586382" cy="1094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7F9B1-4E3D-444D-A18A-9BEABEBB4C19}">
      <dsp:nvSpPr>
        <dsp:cNvPr id="0" name=""/>
        <dsp:cNvSpPr/>
      </dsp:nvSpPr>
      <dsp:spPr>
        <a:xfrm>
          <a:off x="465492" y="2190"/>
          <a:ext cx="3122784" cy="18736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S" sz="3400" kern="1200" smtClean="0"/>
            <a:t>Relación del investigador con el problema</a:t>
          </a:r>
          <a:endParaRPr lang="es-ES" sz="3400" kern="1200" dirty="0"/>
        </a:p>
      </dsp:txBody>
      <dsp:txXfrm>
        <a:off x="465492" y="2190"/>
        <a:ext cx="3122784" cy="1873670"/>
      </dsp:txXfrm>
    </dsp:sp>
    <dsp:sp modelId="{690168D8-CA3F-4D76-BC36-145CBB55F33A}">
      <dsp:nvSpPr>
        <dsp:cNvPr id="0" name=""/>
        <dsp:cNvSpPr/>
      </dsp:nvSpPr>
      <dsp:spPr>
        <a:xfrm>
          <a:off x="3900555" y="2190"/>
          <a:ext cx="3122784" cy="18736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S" sz="3400" kern="1200" dirty="0" smtClean="0"/>
            <a:t>Impacto Originalidad Actualidad</a:t>
          </a:r>
          <a:endParaRPr lang="es-ES" sz="3400" kern="1200" dirty="0"/>
        </a:p>
      </dsp:txBody>
      <dsp:txXfrm>
        <a:off x="3900555" y="2190"/>
        <a:ext cx="3122784" cy="1873670"/>
      </dsp:txXfrm>
    </dsp:sp>
    <dsp:sp modelId="{9105CA6B-A2A9-4340-A06D-DED72B9FEAB8}">
      <dsp:nvSpPr>
        <dsp:cNvPr id="0" name=""/>
        <dsp:cNvSpPr/>
      </dsp:nvSpPr>
      <dsp:spPr>
        <a:xfrm>
          <a:off x="465492" y="2188139"/>
          <a:ext cx="3122784" cy="18736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S" sz="3400" kern="1200" smtClean="0"/>
            <a:t>Beneficiarios  Factibilidad </a:t>
          </a:r>
          <a:endParaRPr lang="es-ES" sz="3400" kern="1200" dirty="0"/>
        </a:p>
      </dsp:txBody>
      <dsp:txXfrm>
        <a:off x="465492" y="2188139"/>
        <a:ext cx="3122784" cy="1873670"/>
      </dsp:txXfrm>
    </dsp:sp>
    <dsp:sp modelId="{F8D051DF-AB60-44F0-BA82-2815A81AB68A}">
      <dsp:nvSpPr>
        <dsp:cNvPr id="0" name=""/>
        <dsp:cNvSpPr/>
      </dsp:nvSpPr>
      <dsp:spPr>
        <a:xfrm>
          <a:off x="3900555" y="2188139"/>
          <a:ext cx="3122784" cy="18736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S" sz="3400" kern="1200" smtClean="0"/>
            <a:t>Valor teórico – metodológico  </a:t>
          </a:r>
          <a:endParaRPr lang="es-ES" sz="3400" kern="1200" dirty="0"/>
        </a:p>
      </dsp:txBody>
      <dsp:txXfrm>
        <a:off x="3900555" y="2188139"/>
        <a:ext cx="3122784" cy="1873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1595F-A69C-4F24-BEA7-8F80DC26FB09}">
      <dsp:nvSpPr>
        <dsp:cNvPr id="0" name=""/>
        <dsp:cNvSpPr/>
      </dsp:nvSpPr>
      <dsp:spPr>
        <a:xfrm>
          <a:off x="1489029" y="0"/>
          <a:ext cx="5544616" cy="5544616"/>
        </a:xfrm>
        <a:prstGeom prst="triangle">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71EEBDA-74AB-478E-B6A0-0EB3C0DD4AC4}">
      <dsp:nvSpPr>
        <dsp:cNvPr id="0" name=""/>
        <dsp:cNvSpPr/>
      </dsp:nvSpPr>
      <dsp:spPr>
        <a:xfrm>
          <a:off x="4464497" y="563252"/>
          <a:ext cx="2041882" cy="492734"/>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RASGOS</a:t>
          </a:r>
          <a:endParaRPr lang="es-MX" sz="2000" kern="1200" dirty="0"/>
        </a:p>
      </dsp:txBody>
      <dsp:txXfrm>
        <a:off x="4488550" y="587305"/>
        <a:ext cx="1993776" cy="444628"/>
      </dsp:txXfrm>
    </dsp:sp>
    <dsp:sp modelId="{656E6FD6-AA75-495B-B5E6-237AC6569BC6}">
      <dsp:nvSpPr>
        <dsp:cNvPr id="0" name=""/>
        <dsp:cNvSpPr/>
      </dsp:nvSpPr>
      <dsp:spPr>
        <a:xfrm>
          <a:off x="2016227" y="563251"/>
          <a:ext cx="2041882" cy="492734"/>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ESTILOS DE APRENDIZAJE VAK</a:t>
          </a:r>
          <a:endParaRPr lang="es-MX" sz="1600" kern="1200" dirty="0"/>
        </a:p>
      </dsp:txBody>
      <dsp:txXfrm>
        <a:off x="2040280" y="587304"/>
        <a:ext cx="1993776" cy="444628"/>
      </dsp:txXfrm>
    </dsp:sp>
    <dsp:sp modelId="{AA062D45-3A5C-483A-AF6E-F87DFE7239BC}">
      <dsp:nvSpPr>
        <dsp:cNvPr id="0" name=""/>
        <dsp:cNvSpPr/>
      </dsp:nvSpPr>
      <dsp:spPr>
        <a:xfrm>
          <a:off x="1656188" y="1739354"/>
          <a:ext cx="2041882" cy="492734"/>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Visual</a:t>
          </a:r>
          <a:endParaRPr lang="es-MX" sz="2000" kern="1200" dirty="0"/>
        </a:p>
      </dsp:txBody>
      <dsp:txXfrm>
        <a:off x="1680241" y="1763407"/>
        <a:ext cx="1993776" cy="444628"/>
      </dsp:txXfrm>
    </dsp:sp>
    <dsp:sp modelId="{1160BB1D-92BC-4876-B624-EDC3D6B69EE9}">
      <dsp:nvSpPr>
        <dsp:cNvPr id="0" name=""/>
        <dsp:cNvSpPr/>
      </dsp:nvSpPr>
      <dsp:spPr>
        <a:xfrm>
          <a:off x="4536505" y="1724483"/>
          <a:ext cx="2041882" cy="492734"/>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Cognitivos</a:t>
          </a:r>
          <a:endParaRPr lang="es-MX" sz="2000" kern="1200" dirty="0"/>
        </a:p>
      </dsp:txBody>
      <dsp:txXfrm>
        <a:off x="4560558" y="1748536"/>
        <a:ext cx="1993776" cy="444628"/>
      </dsp:txXfrm>
    </dsp:sp>
    <dsp:sp modelId="{92862B6A-E00B-48C3-B611-28F05993E6BA}">
      <dsp:nvSpPr>
        <dsp:cNvPr id="0" name=""/>
        <dsp:cNvSpPr/>
      </dsp:nvSpPr>
      <dsp:spPr>
        <a:xfrm>
          <a:off x="839305" y="3128495"/>
          <a:ext cx="2041882" cy="492734"/>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Auditivo</a:t>
          </a:r>
          <a:endParaRPr lang="es-MX" sz="2000" kern="1200" dirty="0"/>
        </a:p>
      </dsp:txBody>
      <dsp:txXfrm>
        <a:off x="863358" y="3152548"/>
        <a:ext cx="1993776" cy="444628"/>
      </dsp:txXfrm>
    </dsp:sp>
    <dsp:sp modelId="{14A1C914-D65F-474F-A642-432FDD070690}">
      <dsp:nvSpPr>
        <dsp:cNvPr id="0" name=""/>
        <dsp:cNvSpPr/>
      </dsp:nvSpPr>
      <dsp:spPr>
        <a:xfrm>
          <a:off x="5395014" y="3189998"/>
          <a:ext cx="2041882" cy="492734"/>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Afectivos</a:t>
          </a:r>
          <a:endParaRPr lang="es-MX" sz="2000" kern="1200" dirty="0"/>
        </a:p>
      </dsp:txBody>
      <dsp:txXfrm>
        <a:off x="5419067" y="3214051"/>
        <a:ext cx="1993776" cy="444628"/>
      </dsp:txXfrm>
    </dsp:sp>
    <dsp:sp modelId="{2400C094-8268-425C-B5D9-7F7107BCF586}">
      <dsp:nvSpPr>
        <dsp:cNvPr id="0" name=""/>
        <dsp:cNvSpPr/>
      </dsp:nvSpPr>
      <dsp:spPr>
        <a:xfrm>
          <a:off x="5549409" y="4378503"/>
          <a:ext cx="2041882" cy="492734"/>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Fisiológicos</a:t>
          </a:r>
          <a:endParaRPr lang="es-MX" sz="2000" kern="1200" dirty="0"/>
        </a:p>
      </dsp:txBody>
      <dsp:txXfrm>
        <a:off x="5573462" y="4402556"/>
        <a:ext cx="1993776" cy="444628"/>
      </dsp:txXfrm>
    </dsp:sp>
    <dsp:sp modelId="{6004B4C7-19EA-4CF6-8625-159C370BA5B9}">
      <dsp:nvSpPr>
        <dsp:cNvPr id="0" name=""/>
        <dsp:cNvSpPr/>
      </dsp:nvSpPr>
      <dsp:spPr>
        <a:xfrm>
          <a:off x="609946" y="4378502"/>
          <a:ext cx="2041882" cy="492734"/>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Kinestésico </a:t>
          </a:r>
          <a:endParaRPr lang="es-MX" sz="2000" kern="1200" dirty="0"/>
        </a:p>
      </dsp:txBody>
      <dsp:txXfrm>
        <a:off x="633999" y="4402555"/>
        <a:ext cx="1993776" cy="444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1AF67-BA18-46AF-AFCF-A34D4E896D94}">
      <dsp:nvSpPr>
        <dsp:cNvPr id="0" name=""/>
        <dsp:cNvSpPr/>
      </dsp:nvSpPr>
      <dsp:spPr>
        <a:xfrm rot="5400000">
          <a:off x="4193326" y="-266020"/>
          <a:ext cx="1813059" cy="2408722"/>
        </a:xfrm>
        <a:prstGeom prst="hexagon">
          <a:avLst>
            <a:gd name="adj" fmla="val 25000"/>
            <a:gd name="vf" fmla="val 1154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pPr>
          <a:r>
            <a:rPr lang="es-ES" sz="2000" kern="1200" dirty="0" smtClean="0"/>
            <a:t>ESTADO EMOCIONAL</a:t>
          </a:r>
          <a:endParaRPr lang="es-ES" sz="2000" kern="1200" dirty="0"/>
        </a:p>
      </dsp:txBody>
      <dsp:txXfrm rot="-5400000">
        <a:off x="4296949" y="333989"/>
        <a:ext cx="1605814" cy="1208706"/>
      </dsp:txXfrm>
    </dsp:sp>
    <dsp:sp modelId="{60E833A3-78A2-4BCA-B4BB-3CC6EF13E497}">
      <dsp:nvSpPr>
        <dsp:cNvPr id="0" name=""/>
        <dsp:cNvSpPr/>
      </dsp:nvSpPr>
      <dsp:spPr>
        <a:xfrm>
          <a:off x="6763825" y="466712"/>
          <a:ext cx="1688527" cy="141399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solidFill>
                <a:srgbClr val="000099"/>
              </a:solidFill>
            </a:rPr>
            <a:t>HÁBITOS Y TÉCNICAS DE ESTUDIO ACTORES PEA:</a:t>
          </a:r>
        </a:p>
        <a:p>
          <a:pPr lvl="0" algn="l" defTabSz="800100">
            <a:lnSpc>
              <a:spcPct val="90000"/>
            </a:lnSpc>
            <a:spcBef>
              <a:spcPct val="0"/>
            </a:spcBef>
            <a:spcAft>
              <a:spcPct val="35000"/>
            </a:spcAft>
          </a:pPr>
          <a:r>
            <a:rPr lang="es-EC" sz="1800" b="1" kern="1200" dirty="0" smtClean="0"/>
            <a:t>Personas que desarrollan el proceso de formación</a:t>
          </a:r>
          <a:endParaRPr lang="es-ES" sz="1800" b="1" kern="1200" dirty="0"/>
        </a:p>
      </dsp:txBody>
      <dsp:txXfrm>
        <a:off x="6763825" y="466712"/>
        <a:ext cx="1688527" cy="1413996"/>
      </dsp:txXfrm>
    </dsp:sp>
    <dsp:sp modelId="{B44B607E-262A-4B74-891B-B5D2EDF5EA97}">
      <dsp:nvSpPr>
        <dsp:cNvPr id="0" name=""/>
        <dsp:cNvSpPr/>
      </dsp:nvSpPr>
      <dsp:spPr>
        <a:xfrm rot="5400000">
          <a:off x="2508631" y="-240887"/>
          <a:ext cx="1596902" cy="2078678"/>
        </a:xfrm>
        <a:prstGeom prst="hexagon">
          <a:avLst>
            <a:gd name="adj" fmla="val 25000"/>
            <a:gd name="vf" fmla="val 11547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S" sz="2400" b="1" kern="1200" dirty="0" smtClean="0"/>
            <a:t>PSICOLÓGICOS</a:t>
          </a:r>
          <a:endParaRPr lang="es-ES" sz="2400" kern="1200" dirty="0"/>
        </a:p>
      </dsp:txBody>
      <dsp:txXfrm rot="-5400000">
        <a:off x="2614189" y="266151"/>
        <a:ext cx="1385786" cy="1064602"/>
      </dsp:txXfrm>
    </dsp:sp>
    <dsp:sp modelId="{CF66B279-D531-468E-AB44-87D14A03DC3E}">
      <dsp:nvSpPr>
        <dsp:cNvPr id="0" name=""/>
        <dsp:cNvSpPr/>
      </dsp:nvSpPr>
      <dsp:spPr>
        <a:xfrm rot="5400000">
          <a:off x="3316975" y="1471183"/>
          <a:ext cx="1766014" cy="2000891"/>
        </a:xfrm>
        <a:prstGeom prst="hexagon">
          <a:avLst>
            <a:gd name="adj" fmla="val 25000"/>
            <a:gd name="vf" fmla="val 11547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PROCESO</a:t>
          </a:r>
          <a:r>
            <a:rPr lang="es-ES" sz="2800" b="1" kern="1200" dirty="0" smtClean="0"/>
            <a:t> PEA</a:t>
          </a:r>
          <a:endParaRPr lang="es-ES" sz="2800" kern="1200" dirty="0"/>
        </a:p>
      </dsp:txBody>
      <dsp:txXfrm rot="-5400000">
        <a:off x="3533019" y="1882957"/>
        <a:ext cx="1333927" cy="1177342"/>
      </dsp:txXfrm>
    </dsp:sp>
    <dsp:sp modelId="{9872E3AB-0B70-400C-8A76-E85F1D597020}">
      <dsp:nvSpPr>
        <dsp:cNvPr id="0" name=""/>
        <dsp:cNvSpPr/>
      </dsp:nvSpPr>
      <dsp:spPr>
        <a:xfrm>
          <a:off x="286287" y="1474829"/>
          <a:ext cx="2485521" cy="178509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solidFill>
                <a:srgbClr val="000099"/>
              </a:solidFill>
            </a:rPr>
            <a:t>CONSTRUCCIÓN DE APRENDIZAJES E INTERACCIÓN  </a:t>
          </a:r>
        </a:p>
        <a:p>
          <a:pPr lvl="0" algn="l" defTabSz="800100">
            <a:lnSpc>
              <a:spcPct val="90000"/>
            </a:lnSpc>
            <a:spcBef>
              <a:spcPct val="0"/>
            </a:spcBef>
            <a:spcAft>
              <a:spcPct val="35000"/>
            </a:spcAft>
          </a:pPr>
          <a:r>
            <a:rPr lang="es-ES" sz="1800" b="1" kern="1200" dirty="0" smtClean="0"/>
            <a:t>Ideas – pensamientos y sentimientos – medios por los cuales se establece la INTELIGENCIA y la PERSONALIDAD.</a:t>
          </a:r>
          <a:endParaRPr lang="es-ES" sz="1800" b="1" kern="1200" dirty="0"/>
        </a:p>
      </dsp:txBody>
      <dsp:txXfrm>
        <a:off x="286287" y="1474829"/>
        <a:ext cx="2485521" cy="1785094"/>
      </dsp:txXfrm>
    </dsp:sp>
    <dsp:sp modelId="{AC696345-B7EA-47C9-8E80-C04373E9A85C}">
      <dsp:nvSpPr>
        <dsp:cNvPr id="0" name=""/>
        <dsp:cNvSpPr/>
      </dsp:nvSpPr>
      <dsp:spPr>
        <a:xfrm rot="5400000">
          <a:off x="4940826" y="1510670"/>
          <a:ext cx="1596902" cy="1910003"/>
        </a:xfrm>
        <a:prstGeom prst="hexagon">
          <a:avLst>
            <a:gd name="adj" fmla="val 25000"/>
            <a:gd name="vf" fmla="val 1154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S" sz="2400" b="1" kern="1200" dirty="0" smtClean="0"/>
            <a:t>PEDAGÓGICOS</a:t>
          </a:r>
          <a:endParaRPr lang="es-ES" sz="2400" b="1" kern="1200" dirty="0"/>
        </a:p>
      </dsp:txBody>
      <dsp:txXfrm rot="-5400000">
        <a:off x="5102610" y="1933370"/>
        <a:ext cx="1273335" cy="1064602"/>
      </dsp:txXfrm>
    </dsp:sp>
    <dsp:sp modelId="{4F8DF31C-F656-42B3-8B33-2FEE39259A35}">
      <dsp:nvSpPr>
        <dsp:cNvPr id="0" name=""/>
        <dsp:cNvSpPr/>
      </dsp:nvSpPr>
      <dsp:spPr>
        <a:xfrm rot="5400000">
          <a:off x="2315642" y="2969832"/>
          <a:ext cx="1596902" cy="1892275"/>
        </a:xfrm>
        <a:prstGeom prst="hexagon">
          <a:avLst>
            <a:gd name="adj" fmla="val 25000"/>
            <a:gd name="vf" fmla="val 11547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s-ES" sz="1100" kern="1200" dirty="0" smtClean="0"/>
        </a:p>
        <a:p>
          <a:pPr lvl="0" algn="ctr" defTabSz="488950">
            <a:lnSpc>
              <a:spcPct val="90000"/>
            </a:lnSpc>
            <a:spcBef>
              <a:spcPct val="0"/>
            </a:spcBef>
            <a:spcAft>
              <a:spcPct val="35000"/>
            </a:spcAft>
          </a:pPr>
          <a:r>
            <a:rPr lang="es-ES" sz="2800" b="1" kern="1200" dirty="0" smtClean="0"/>
            <a:t>SOCIA LES</a:t>
          </a:r>
          <a:endParaRPr lang="es-ES" sz="2800" kern="1200" dirty="0"/>
        </a:p>
      </dsp:txBody>
      <dsp:txXfrm rot="-5400000">
        <a:off x="2483335" y="3383668"/>
        <a:ext cx="1261517" cy="1064602"/>
      </dsp:txXfrm>
    </dsp:sp>
    <dsp:sp modelId="{59B25F81-F20C-4381-BABE-721DE08A145E}">
      <dsp:nvSpPr>
        <dsp:cNvPr id="0" name=""/>
        <dsp:cNvSpPr/>
      </dsp:nvSpPr>
      <dsp:spPr>
        <a:xfrm>
          <a:off x="5839330" y="3242974"/>
          <a:ext cx="2554096" cy="147221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solidFill>
                <a:srgbClr val="000099"/>
              </a:solidFill>
            </a:rPr>
            <a:t>CONTEXTO REAL</a:t>
          </a:r>
        </a:p>
        <a:p>
          <a:pPr lvl="0" algn="l" defTabSz="711200">
            <a:lnSpc>
              <a:spcPct val="90000"/>
            </a:lnSpc>
            <a:spcBef>
              <a:spcPct val="0"/>
            </a:spcBef>
            <a:spcAft>
              <a:spcPct val="35000"/>
            </a:spcAft>
          </a:pPr>
          <a:r>
            <a:rPr lang="es-EC" sz="1800" b="1" kern="1200" dirty="0" smtClean="0"/>
            <a:t>Contexto donde se desarrolla el PEA</a:t>
          </a:r>
        </a:p>
        <a:p>
          <a:pPr lvl="0" algn="l" defTabSz="711200">
            <a:lnSpc>
              <a:spcPct val="90000"/>
            </a:lnSpc>
            <a:spcBef>
              <a:spcPct val="0"/>
            </a:spcBef>
            <a:spcAft>
              <a:spcPct val="35000"/>
            </a:spcAft>
          </a:pPr>
          <a:r>
            <a:rPr lang="es-EC" sz="1800" b="1" kern="1200" dirty="0" smtClean="0"/>
            <a:t>Ambiente familiar</a:t>
          </a:r>
        </a:p>
        <a:p>
          <a:pPr lvl="0" algn="l" defTabSz="711200">
            <a:lnSpc>
              <a:spcPct val="90000"/>
            </a:lnSpc>
            <a:spcBef>
              <a:spcPct val="0"/>
            </a:spcBef>
            <a:spcAft>
              <a:spcPct val="35000"/>
            </a:spcAft>
          </a:pPr>
          <a:r>
            <a:rPr lang="es-EC" sz="1800" b="1" kern="1200" dirty="0" smtClean="0"/>
            <a:t>Clima social escolar</a:t>
          </a:r>
        </a:p>
        <a:p>
          <a:pPr lvl="0" algn="l" defTabSz="711200">
            <a:lnSpc>
              <a:spcPct val="90000"/>
            </a:lnSpc>
            <a:spcBef>
              <a:spcPct val="0"/>
            </a:spcBef>
            <a:spcAft>
              <a:spcPct val="35000"/>
            </a:spcAft>
          </a:pPr>
          <a:endParaRPr lang="es-ES" sz="1800" b="1" kern="1200" dirty="0"/>
        </a:p>
      </dsp:txBody>
      <dsp:txXfrm>
        <a:off x="5839330" y="3242974"/>
        <a:ext cx="2554096" cy="1472213"/>
      </dsp:txXfrm>
    </dsp:sp>
    <dsp:sp modelId="{A7182A91-AEA5-4E8C-A824-C0A7245671A0}">
      <dsp:nvSpPr>
        <dsp:cNvPr id="0" name=""/>
        <dsp:cNvSpPr/>
      </dsp:nvSpPr>
      <dsp:spPr>
        <a:xfrm rot="5400000">
          <a:off x="3775219" y="3221317"/>
          <a:ext cx="1596902" cy="1389305"/>
        </a:xfrm>
        <a:prstGeom prst="hexagon">
          <a:avLst>
            <a:gd name="adj" fmla="val 25000"/>
            <a:gd name="vf" fmla="val 1154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b="1" kern="1200" dirty="0" smtClean="0"/>
            <a:t>CONTEXTO</a:t>
          </a:r>
          <a:endParaRPr lang="es-ES" sz="1600" kern="1200" dirty="0"/>
        </a:p>
      </dsp:txBody>
      <dsp:txXfrm rot="-5400000">
        <a:off x="4095517" y="3366370"/>
        <a:ext cx="956305" cy="1099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7E59D-B932-4006-998A-FBD907D1A3FF}">
      <dsp:nvSpPr>
        <dsp:cNvPr id="0" name=""/>
        <dsp:cNvSpPr/>
      </dsp:nvSpPr>
      <dsp:spPr>
        <a:xfrm>
          <a:off x="5509153" y="2890093"/>
          <a:ext cx="3131809" cy="19981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0" algn="r" defTabSz="711200">
            <a:lnSpc>
              <a:spcPct val="90000"/>
            </a:lnSpc>
            <a:spcBef>
              <a:spcPct val="0"/>
            </a:spcBef>
            <a:spcAft>
              <a:spcPct val="15000"/>
            </a:spcAft>
            <a:buChar char="••"/>
          </a:pPr>
          <a:r>
            <a:rPr lang="es-EC" sz="1600" b="1" i="0" u="sng" kern="1200" dirty="0" smtClean="0">
              <a:latin typeface="Times New Roman" panose="02020603050405020304" pitchFamily="18" charset="0"/>
              <a:cs typeface="Times New Roman" panose="02020603050405020304" pitchFamily="18" charset="0"/>
            </a:rPr>
            <a:t>DESCRIPTIVO</a:t>
          </a:r>
          <a:endParaRPr lang="es-EC" sz="1600" b="0" kern="1200" dirty="0">
            <a:latin typeface="Times New Roman" panose="02020603050405020304" pitchFamily="18" charset="0"/>
            <a:cs typeface="Times New Roman" panose="02020603050405020304" pitchFamily="18" charset="0"/>
          </a:endParaRPr>
        </a:p>
        <a:p>
          <a:pPr marL="0" lvl="1" indent="0" algn="r" defTabSz="711200">
            <a:lnSpc>
              <a:spcPct val="90000"/>
            </a:lnSpc>
            <a:spcBef>
              <a:spcPct val="0"/>
            </a:spcBef>
            <a:spcAft>
              <a:spcPct val="15000"/>
            </a:spcAft>
            <a:buChar char="••"/>
          </a:pPr>
          <a:r>
            <a:rPr lang="es-EC" sz="1600" b="1" i="0" u="sng" kern="1200" dirty="0" smtClean="0">
              <a:latin typeface="Times New Roman" panose="02020603050405020304" pitchFamily="18" charset="0"/>
              <a:cs typeface="Times New Roman" panose="02020603050405020304" pitchFamily="18" charset="0"/>
            </a:rPr>
            <a:t>CORRELACIONAL</a:t>
          </a:r>
          <a:r>
            <a:rPr lang="es-EC" sz="1600" i="0" u="sng" kern="1200" dirty="0" smtClean="0">
              <a:latin typeface="Times New Roman" panose="02020603050405020304" pitchFamily="18" charset="0"/>
              <a:cs typeface="Times New Roman" panose="02020603050405020304" pitchFamily="18" charset="0"/>
            </a:rPr>
            <a:t> </a:t>
          </a:r>
          <a:r>
            <a:rPr lang="es-EC" sz="1600" kern="1200" dirty="0" smtClean="0">
              <a:latin typeface="Times New Roman" panose="02020603050405020304" pitchFamily="18" charset="0"/>
              <a:cs typeface="Times New Roman" panose="02020603050405020304" pitchFamily="18" charset="0"/>
            </a:rPr>
            <a:t>se buscó establecer la relación que existe en las variables de estudio.</a:t>
          </a:r>
          <a:endParaRPr lang="es-EC" sz="1600" b="0" kern="1200" dirty="0">
            <a:latin typeface="Times New Roman" panose="02020603050405020304" pitchFamily="18" charset="0"/>
            <a:cs typeface="Times New Roman" panose="02020603050405020304" pitchFamily="18" charset="0"/>
          </a:endParaRPr>
        </a:p>
        <a:p>
          <a:pPr marL="0" lvl="1" indent="0" algn="r" defTabSz="711200">
            <a:lnSpc>
              <a:spcPct val="90000"/>
            </a:lnSpc>
            <a:spcBef>
              <a:spcPct val="0"/>
            </a:spcBef>
            <a:spcAft>
              <a:spcPct val="15000"/>
            </a:spcAft>
            <a:buChar char="••"/>
          </a:pPr>
          <a:endParaRPr lang="es-EC" sz="1600" b="0" kern="1200" dirty="0">
            <a:latin typeface="Times New Roman" panose="02020603050405020304" pitchFamily="18" charset="0"/>
            <a:cs typeface="Times New Roman" panose="02020603050405020304" pitchFamily="18" charset="0"/>
          </a:endParaRPr>
        </a:p>
      </dsp:txBody>
      <dsp:txXfrm>
        <a:off x="6492589" y="3433519"/>
        <a:ext cx="2104480" cy="1410815"/>
      </dsp:txXfrm>
    </dsp:sp>
    <dsp:sp modelId="{F91FAE1F-6838-4DCE-9267-B60108064820}">
      <dsp:nvSpPr>
        <dsp:cNvPr id="0" name=""/>
        <dsp:cNvSpPr/>
      </dsp:nvSpPr>
      <dsp:spPr>
        <a:xfrm>
          <a:off x="530625" y="3059478"/>
          <a:ext cx="3728141" cy="18208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b="1" kern="1200" dirty="0" smtClean="0">
              <a:latin typeface="Times New Roman" panose="02020603050405020304" pitchFamily="18" charset="0"/>
              <a:cs typeface="Times New Roman" panose="02020603050405020304" pitchFamily="18" charset="0"/>
            </a:rPr>
            <a:t>POBLACIÓN.- Estudiantes</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1" kern="1200" dirty="0" smtClean="0">
              <a:latin typeface="Times New Roman" panose="02020603050405020304" pitchFamily="18" charset="0"/>
              <a:cs typeface="Times New Roman" panose="02020603050405020304" pitchFamily="18" charset="0"/>
            </a:rPr>
            <a:t>del CECIB “Fernando </a:t>
          </a:r>
          <a:r>
            <a:rPr lang="es-EC" sz="1400" b="1" kern="1200" dirty="0" err="1" smtClean="0">
              <a:latin typeface="Times New Roman" panose="02020603050405020304" pitchFamily="18" charset="0"/>
              <a:cs typeface="Times New Roman" panose="02020603050405020304" pitchFamily="18" charset="0"/>
            </a:rPr>
            <a:t>Daquilema</a:t>
          </a:r>
          <a:r>
            <a:rPr lang="es-EC" sz="1400" b="1" kern="1200" dirty="0" smtClean="0">
              <a:latin typeface="Times New Roman" panose="02020603050405020304" pitchFamily="18" charset="0"/>
              <a:cs typeface="Times New Roman" panose="02020603050405020304" pitchFamily="18" charset="0"/>
            </a:rPr>
            <a:t>”</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1" kern="1200" dirty="0" smtClean="0">
              <a:latin typeface="Times New Roman" panose="02020603050405020304" pitchFamily="18" charset="0"/>
              <a:cs typeface="Times New Roman" panose="02020603050405020304" pitchFamily="18" charset="0"/>
            </a:rPr>
            <a:t>MUESTRA.- 35 estudiantes de Décimo año A</a:t>
          </a:r>
          <a:endParaRPr lang="es-EC" sz="1400" b="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C" sz="1400" b="0" kern="1200" dirty="0" smtClean="0">
              <a:latin typeface="Times New Roman" panose="02020603050405020304" pitchFamily="18" charset="0"/>
              <a:cs typeface="Times New Roman" panose="02020603050405020304" pitchFamily="18" charset="0"/>
            </a:rPr>
            <a:t>No probabilística e intencional</a:t>
          </a:r>
          <a:endParaRPr lang="es-EC" sz="1400" b="0" kern="1200" dirty="0">
            <a:latin typeface="Times New Roman" panose="02020603050405020304" pitchFamily="18" charset="0"/>
            <a:cs typeface="Times New Roman" panose="02020603050405020304" pitchFamily="18" charset="0"/>
          </a:endParaRPr>
        </a:p>
      </dsp:txBody>
      <dsp:txXfrm>
        <a:off x="570623" y="3554689"/>
        <a:ext cx="2529703" cy="1285642"/>
      </dsp:txXfrm>
    </dsp:sp>
    <dsp:sp modelId="{FBAEBAE3-2A4B-4024-A0BE-D140B37BCFB2}">
      <dsp:nvSpPr>
        <dsp:cNvPr id="0" name=""/>
        <dsp:cNvSpPr/>
      </dsp:nvSpPr>
      <dsp:spPr>
        <a:xfrm>
          <a:off x="4793267" y="-85001"/>
          <a:ext cx="3590484" cy="17000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a:lnSpc>
              <a:spcPct val="90000"/>
            </a:lnSpc>
            <a:spcBef>
              <a:spcPct val="0"/>
            </a:spcBef>
            <a:spcAft>
              <a:spcPct val="15000"/>
            </a:spcAft>
            <a:buChar char="••"/>
          </a:pPr>
          <a:r>
            <a:rPr lang="es-EC" sz="1600" b="1" u="sng" kern="1200" dirty="0" smtClean="0">
              <a:latin typeface="Times New Roman" panose="02020603050405020304" pitchFamily="18" charset="0"/>
              <a:cs typeface="Times New Roman" panose="02020603050405020304" pitchFamily="18" charset="0"/>
            </a:rPr>
            <a:t>Por el Objetivo: BÁSICA:</a:t>
          </a:r>
          <a:endParaRPr lang="es-EC" sz="1600" kern="1200" dirty="0">
            <a:latin typeface="+mj-lt"/>
          </a:endParaRPr>
        </a:p>
        <a:p>
          <a:pPr marL="171450" lvl="1" indent="-171450" algn="r" defTabSz="711200">
            <a:lnSpc>
              <a:spcPct val="90000"/>
            </a:lnSpc>
            <a:spcBef>
              <a:spcPct val="0"/>
            </a:spcBef>
            <a:spcAft>
              <a:spcPct val="15000"/>
            </a:spcAft>
            <a:buChar char="••"/>
          </a:pPr>
          <a:r>
            <a:rPr lang="es-EC" sz="1600" b="1" u="sng" kern="1200" dirty="0" smtClean="0">
              <a:latin typeface="Times New Roman" panose="02020603050405020304" pitchFamily="18" charset="0"/>
              <a:cs typeface="Times New Roman" panose="02020603050405020304" pitchFamily="18" charset="0"/>
            </a:rPr>
            <a:t>Por el Lugar: DE CAMPO</a:t>
          </a:r>
          <a:endParaRPr lang="es-EC" sz="1600" kern="1200" dirty="0">
            <a:latin typeface="+mj-lt"/>
          </a:endParaRPr>
        </a:p>
        <a:p>
          <a:pPr marL="171450" lvl="1" indent="-171450" algn="r" defTabSz="711200">
            <a:lnSpc>
              <a:spcPct val="90000"/>
            </a:lnSpc>
            <a:spcBef>
              <a:spcPct val="0"/>
            </a:spcBef>
            <a:spcAft>
              <a:spcPct val="15000"/>
            </a:spcAft>
            <a:buChar char="••"/>
          </a:pPr>
          <a:r>
            <a:rPr lang="es-EC" sz="1600" b="1" u="sng" kern="1200" dirty="0" smtClean="0">
              <a:latin typeface="Times New Roman" panose="02020603050405020304" pitchFamily="18" charset="0"/>
              <a:cs typeface="Times New Roman" panose="02020603050405020304" pitchFamily="18" charset="0"/>
            </a:rPr>
            <a:t>BIBLIOGRÁFICO</a:t>
          </a:r>
          <a:endParaRPr lang="es-EC" sz="1600" kern="1200" dirty="0">
            <a:latin typeface="+mj-lt"/>
          </a:endParaRPr>
        </a:p>
        <a:p>
          <a:pPr marL="171450" lvl="1" indent="-171450" algn="r" defTabSz="711200">
            <a:lnSpc>
              <a:spcPct val="90000"/>
            </a:lnSpc>
            <a:spcBef>
              <a:spcPct val="0"/>
            </a:spcBef>
            <a:spcAft>
              <a:spcPct val="15000"/>
            </a:spcAft>
            <a:buChar char="••"/>
          </a:pPr>
          <a:r>
            <a:rPr lang="es-EC" sz="1600" b="1" u="sng" kern="1200" dirty="0" smtClean="0">
              <a:latin typeface="Times New Roman" panose="02020603050405020304" pitchFamily="18" charset="0"/>
              <a:cs typeface="Times New Roman" panose="02020603050405020304" pitchFamily="18" charset="0"/>
            </a:rPr>
            <a:t>Por el Tiempo: TRANSVERSAL</a:t>
          </a:r>
          <a:endParaRPr lang="es-EC" sz="1600" b="1" u="sng" kern="1200" dirty="0">
            <a:latin typeface="Times New Roman" panose="02020603050405020304" pitchFamily="18" charset="0"/>
            <a:cs typeface="Times New Roman" panose="02020603050405020304" pitchFamily="18" charset="0"/>
          </a:endParaRPr>
        </a:p>
      </dsp:txBody>
      <dsp:txXfrm>
        <a:off x="5907757" y="-47657"/>
        <a:ext cx="2438651" cy="1200342"/>
      </dsp:txXfrm>
    </dsp:sp>
    <dsp:sp modelId="{C1B9AE17-ED58-4C6B-BCB5-826061F8CDDB}">
      <dsp:nvSpPr>
        <dsp:cNvPr id="0" name=""/>
        <dsp:cNvSpPr/>
      </dsp:nvSpPr>
      <dsp:spPr>
        <a:xfrm>
          <a:off x="746645" y="-67971"/>
          <a:ext cx="3613361" cy="1665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C" sz="1600" b="1" u="sng" kern="1200" dirty="0" smtClean="0">
              <a:latin typeface="Times New Roman" panose="02020603050405020304" pitchFamily="18" charset="0"/>
              <a:cs typeface="Times New Roman" panose="02020603050405020304" pitchFamily="18" charset="0"/>
            </a:rPr>
            <a:t>MIXTO </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C" sz="1600" kern="1200" dirty="0" smtClean="0">
              <a:latin typeface="Times New Roman" panose="02020603050405020304" pitchFamily="18" charset="0"/>
              <a:cs typeface="Times New Roman" panose="02020603050405020304" pitchFamily="18" charset="0"/>
            </a:rPr>
            <a:t>Estudio humanístico – Ciencias Educación</a:t>
          </a:r>
          <a:endParaRPr lang="es-EC"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C" sz="1600" b="1" u="sng" kern="1200" dirty="0" smtClean="0">
              <a:latin typeface="Times New Roman" panose="02020603050405020304" pitchFamily="18" charset="0"/>
              <a:cs typeface="Times New Roman" panose="02020603050405020304" pitchFamily="18" charset="0"/>
            </a:rPr>
            <a:t>NO EXPERIMENTAL</a:t>
          </a:r>
          <a:r>
            <a:rPr lang="es-EC" sz="1600" kern="1200" dirty="0" smtClean="0">
              <a:latin typeface="Times New Roman" panose="02020603050405020304" pitchFamily="18" charset="0"/>
              <a:cs typeface="Times New Roman" panose="02020603050405020304" pitchFamily="18" charset="0"/>
            </a:rPr>
            <a:t>.- No se manipularon las variables</a:t>
          </a:r>
          <a:endParaRPr lang="es-EC" sz="1600" kern="1200" dirty="0">
            <a:latin typeface="Times New Roman" panose="02020603050405020304" pitchFamily="18" charset="0"/>
            <a:cs typeface="Times New Roman" panose="02020603050405020304" pitchFamily="18" charset="0"/>
          </a:endParaRPr>
        </a:p>
      </dsp:txBody>
      <dsp:txXfrm>
        <a:off x="783241" y="-31375"/>
        <a:ext cx="2456161" cy="1176293"/>
      </dsp:txXfrm>
    </dsp:sp>
    <dsp:sp modelId="{05A7619F-FA6F-45EA-AC90-86ED0F64ECB5}">
      <dsp:nvSpPr>
        <dsp:cNvPr id="0" name=""/>
        <dsp:cNvSpPr/>
      </dsp:nvSpPr>
      <dsp:spPr>
        <a:xfrm>
          <a:off x="2267169" y="323880"/>
          <a:ext cx="2270754" cy="216778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smtClean="0">
              <a:latin typeface="+mj-lt"/>
            </a:rPr>
            <a:t>ENFOQUE</a:t>
          </a:r>
        </a:p>
        <a:p>
          <a:pPr lvl="0" algn="ctr" defTabSz="1066800">
            <a:lnSpc>
              <a:spcPct val="90000"/>
            </a:lnSpc>
            <a:spcBef>
              <a:spcPct val="0"/>
            </a:spcBef>
            <a:spcAft>
              <a:spcPct val="35000"/>
            </a:spcAft>
          </a:pPr>
          <a:r>
            <a:rPr lang="es-EC" sz="2400" b="1" kern="1200" dirty="0" smtClean="0">
              <a:latin typeface="+mj-lt"/>
            </a:rPr>
            <a:t>DISEÑO</a:t>
          </a:r>
          <a:endParaRPr lang="es-EC" sz="2400" kern="1200" dirty="0">
            <a:latin typeface="+mj-lt"/>
          </a:endParaRPr>
        </a:p>
      </dsp:txBody>
      <dsp:txXfrm>
        <a:off x="2932257" y="958810"/>
        <a:ext cx="1605666" cy="1532855"/>
      </dsp:txXfrm>
    </dsp:sp>
    <dsp:sp modelId="{5F2F13A1-14B8-4606-A2F9-78686B8C6864}">
      <dsp:nvSpPr>
        <dsp:cNvPr id="0" name=""/>
        <dsp:cNvSpPr/>
      </dsp:nvSpPr>
      <dsp:spPr>
        <a:xfrm rot="5400000">
          <a:off x="4586568" y="323880"/>
          <a:ext cx="2167785" cy="216778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smtClean="0">
              <a:latin typeface="+mj-lt"/>
            </a:rPr>
            <a:t>TIPO DE INVESTIGACIÓN</a:t>
          </a:r>
          <a:endParaRPr lang="es-EC" sz="2400" b="1" kern="1200" dirty="0">
            <a:latin typeface="+mj-lt"/>
          </a:endParaRPr>
        </a:p>
      </dsp:txBody>
      <dsp:txXfrm rot="-5400000">
        <a:off x="4586568" y="958810"/>
        <a:ext cx="1532855" cy="1532855"/>
      </dsp:txXfrm>
    </dsp:sp>
    <dsp:sp modelId="{0FCE41D0-FD5A-423D-9AB2-429B86FAE9FD}">
      <dsp:nvSpPr>
        <dsp:cNvPr id="0" name=""/>
        <dsp:cNvSpPr/>
      </dsp:nvSpPr>
      <dsp:spPr>
        <a:xfrm rot="10800000">
          <a:off x="4586568" y="2591793"/>
          <a:ext cx="2167785" cy="216778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smtClean="0">
              <a:latin typeface="+mj-lt"/>
            </a:rPr>
            <a:t>NIVEL O ALCANCE</a:t>
          </a:r>
          <a:endParaRPr lang="es-EC" sz="2400" b="0" kern="1200" dirty="0">
            <a:latin typeface="+mj-lt"/>
          </a:endParaRPr>
        </a:p>
      </dsp:txBody>
      <dsp:txXfrm rot="10800000">
        <a:off x="4586568" y="2591793"/>
        <a:ext cx="1532855" cy="1532855"/>
      </dsp:txXfrm>
    </dsp:sp>
    <dsp:sp modelId="{4BC1EA5E-484B-40D2-AE23-4B4EE5B7A10D}">
      <dsp:nvSpPr>
        <dsp:cNvPr id="0" name=""/>
        <dsp:cNvSpPr/>
      </dsp:nvSpPr>
      <dsp:spPr>
        <a:xfrm rot="16200000">
          <a:off x="2318654" y="2591793"/>
          <a:ext cx="2167785" cy="216778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b="1" kern="1200" dirty="0" smtClean="0">
              <a:latin typeface="+mj-lt"/>
            </a:rPr>
            <a:t>POBLACIÓN Y MUESTRA</a:t>
          </a:r>
          <a:endParaRPr lang="es-EC" sz="2000" b="1" kern="1200" dirty="0">
            <a:latin typeface="+mj-lt"/>
          </a:endParaRPr>
        </a:p>
      </dsp:txBody>
      <dsp:txXfrm rot="5400000">
        <a:off x="2953584" y="2591793"/>
        <a:ext cx="1532855" cy="1532855"/>
      </dsp:txXfrm>
    </dsp:sp>
    <dsp:sp modelId="{F2C1B065-7641-419A-9214-E6C732996DA0}">
      <dsp:nvSpPr>
        <dsp:cNvPr id="0" name=""/>
        <dsp:cNvSpPr/>
      </dsp:nvSpPr>
      <dsp:spPr>
        <a:xfrm>
          <a:off x="4162273" y="2091150"/>
          <a:ext cx="748461" cy="65083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D00949-171D-489B-A27F-36A6808C6682}">
      <dsp:nvSpPr>
        <dsp:cNvPr id="0" name=""/>
        <dsp:cNvSpPr/>
      </dsp:nvSpPr>
      <dsp:spPr>
        <a:xfrm rot="10800000">
          <a:off x="4162273" y="2341472"/>
          <a:ext cx="748461" cy="65083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687F6-C73B-48BC-8378-4216116B91BD}">
      <dsp:nvSpPr>
        <dsp:cNvPr id="0" name=""/>
        <dsp:cNvSpPr/>
      </dsp:nvSpPr>
      <dsp:spPr>
        <a:xfrm>
          <a:off x="-194873" y="0"/>
          <a:ext cx="4320480" cy="4320480"/>
        </a:xfrm>
        <a:prstGeom prst="pie">
          <a:avLst>
            <a:gd name="adj1" fmla="val 5400000"/>
            <a:gd name="adj2" fmla="val 1620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0D8E329-7DBE-4A58-9E19-513640CDA99B}">
      <dsp:nvSpPr>
        <dsp:cNvPr id="0" name=""/>
        <dsp:cNvSpPr/>
      </dsp:nvSpPr>
      <dsp:spPr>
        <a:xfrm>
          <a:off x="2160240" y="0"/>
          <a:ext cx="5400599" cy="432048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smtClean="0">
              <a:solidFill>
                <a:schemeClr val="accent6">
                  <a:lumMod val="50000"/>
                </a:schemeClr>
              </a:solidFill>
            </a:rPr>
            <a:t>Población</a:t>
          </a:r>
          <a:endParaRPr lang="es-ES" sz="4000" kern="1200" dirty="0">
            <a:solidFill>
              <a:schemeClr val="accent6">
                <a:lumMod val="50000"/>
              </a:schemeClr>
            </a:solidFill>
          </a:endParaRPr>
        </a:p>
      </dsp:txBody>
      <dsp:txXfrm>
        <a:off x="2160240" y="0"/>
        <a:ext cx="2700299" cy="2052228"/>
      </dsp:txXfrm>
    </dsp:sp>
    <dsp:sp modelId="{B0F0A059-DEC1-4DC0-B7AC-40EEF7278D0C}">
      <dsp:nvSpPr>
        <dsp:cNvPr id="0" name=""/>
        <dsp:cNvSpPr/>
      </dsp:nvSpPr>
      <dsp:spPr>
        <a:xfrm>
          <a:off x="939252" y="2052227"/>
          <a:ext cx="2052228" cy="2052228"/>
        </a:xfrm>
        <a:prstGeom prst="pie">
          <a:avLst>
            <a:gd name="adj1" fmla="val 5400000"/>
            <a:gd name="adj2" fmla="val 1620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DAFC9A9-6883-44A9-95CC-990EDFB131CC}">
      <dsp:nvSpPr>
        <dsp:cNvPr id="0" name=""/>
        <dsp:cNvSpPr/>
      </dsp:nvSpPr>
      <dsp:spPr>
        <a:xfrm>
          <a:off x="1965366" y="2052227"/>
          <a:ext cx="5400599" cy="2052228"/>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ES" sz="4000" kern="1200" dirty="0" smtClean="0">
              <a:solidFill>
                <a:srgbClr val="0000CC"/>
              </a:solidFill>
            </a:rPr>
            <a:t>Muestra</a:t>
          </a:r>
          <a:endParaRPr lang="es-ES" sz="4000" kern="1200" dirty="0">
            <a:solidFill>
              <a:srgbClr val="0000CC"/>
            </a:solidFill>
          </a:endParaRPr>
        </a:p>
      </dsp:txBody>
      <dsp:txXfrm>
        <a:off x="1965366" y="2052227"/>
        <a:ext cx="2700299" cy="2052228"/>
      </dsp:txXfrm>
    </dsp:sp>
    <dsp:sp modelId="{6BDF68AF-5D15-4E00-BF4E-79F92D707C5F}">
      <dsp:nvSpPr>
        <dsp:cNvPr id="0" name=""/>
        <dsp:cNvSpPr/>
      </dsp:nvSpPr>
      <dsp:spPr>
        <a:xfrm>
          <a:off x="4318218" y="0"/>
          <a:ext cx="3395195" cy="205222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smtClean="0"/>
            <a:t>Estudiantes de la Unidad Educativa “Fernando Daquilema”</a:t>
          </a:r>
          <a:endParaRPr lang="es-ES" sz="2800" kern="1200" dirty="0"/>
        </a:p>
      </dsp:txBody>
      <dsp:txXfrm>
        <a:off x="4318218" y="0"/>
        <a:ext cx="3395195" cy="2052228"/>
      </dsp:txXfrm>
    </dsp:sp>
    <dsp:sp modelId="{30B1C4C9-F2AE-4233-8524-AA4FBE0404D3}">
      <dsp:nvSpPr>
        <dsp:cNvPr id="0" name=""/>
        <dsp:cNvSpPr/>
      </dsp:nvSpPr>
      <dsp:spPr>
        <a:xfrm>
          <a:off x="4275918" y="2088224"/>
          <a:ext cx="3479795" cy="205222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smtClean="0"/>
            <a:t>De tipo no probabilístico intencional.</a:t>
          </a:r>
          <a:endParaRPr lang="es-ES" sz="2400" kern="1200" dirty="0"/>
        </a:p>
        <a:p>
          <a:pPr marL="228600" lvl="1" indent="-228600" algn="l" defTabSz="1066800">
            <a:lnSpc>
              <a:spcPct val="90000"/>
            </a:lnSpc>
            <a:spcBef>
              <a:spcPct val="0"/>
            </a:spcBef>
            <a:spcAft>
              <a:spcPct val="15000"/>
            </a:spcAft>
            <a:buChar char="••"/>
          </a:pPr>
          <a:r>
            <a:rPr lang="es-ES" sz="2400" kern="1200" dirty="0" smtClean="0"/>
            <a:t>35 estudiantes del décimo año de EGB paralelo “A” </a:t>
          </a:r>
          <a:endParaRPr lang="es-ES" sz="2400" kern="1200" dirty="0"/>
        </a:p>
      </dsp:txBody>
      <dsp:txXfrm>
        <a:off x="4275918" y="2088224"/>
        <a:ext cx="3479795" cy="20522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26969C0D-C558-48F1-9D06-2ED616790722}" type="datetimeFigureOut">
              <a:rPr lang="es-ES" smtClean="0"/>
              <a:t>28/01/2020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158918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6969C0D-C558-48F1-9D06-2ED616790722}" type="datetimeFigureOut">
              <a:rPr lang="es-ES" smtClean="0"/>
              <a:t>28/01/2020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136520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6969C0D-C558-48F1-9D06-2ED616790722}" type="datetimeFigureOut">
              <a:rPr lang="es-ES" smtClean="0"/>
              <a:t>28/01/2020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105311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6969C0D-C558-48F1-9D06-2ED616790722}" type="datetimeFigureOut">
              <a:rPr lang="es-ES" smtClean="0"/>
              <a:t>28/01/2020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51349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6969C0D-C558-48F1-9D06-2ED616790722}" type="datetimeFigureOut">
              <a:rPr lang="es-ES" smtClean="0"/>
              <a:t>28/01/2020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365677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26969C0D-C558-48F1-9D06-2ED616790722}" type="datetimeFigureOut">
              <a:rPr lang="es-ES" smtClean="0"/>
              <a:t>28/01/2020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369703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26969C0D-C558-48F1-9D06-2ED616790722}" type="datetimeFigureOut">
              <a:rPr lang="es-ES" smtClean="0"/>
              <a:t>28/01/2020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207163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26969C0D-C558-48F1-9D06-2ED616790722}" type="datetimeFigureOut">
              <a:rPr lang="es-ES" smtClean="0"/>
              <a:t>28/01/2020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24452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6969C0D-C558-48F1-9D06-2ED616790722}" type="datetimeFigureOut">
              <a:rPr lang="es-ES" smtClean="0"/>
              <a:t>28/01/2020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114292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6969C0D-C558-48F1-9D06-2ED616790722}" type="datetimeFigureOut">
              <a:rPr lang="es-ES" smtClean="0"/>
              <a:t>28/01/2020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207135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6969C0D-C558-48F1-9D06-2ED616790722}" type="datetimeFigureOut">
              <a:rPr lang="es-ES" smtClean="0"/>
              <a:t>28/01/2020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4B71628-EA2D-4E62-9C67-C0D77CE3ABCA}" type="slidenum">
              <a:rPr lang="es-ES" smtClean="0"/>
              <a:t>‹Nº›</a:t>
            </a:fld>
            <a:endParaRPr lang="es-ES"/>
          </a:p>
        </p:txBody>
      </p:sp>
    </p:spTree>
    <p:extLst>
      <p:ext uri="{BB962C8B-B14F-4D97-AF65-F5344CB8AC3E}">
        <p14:creationId xmlns:p14="http://schemas.microsoft.com/office/powerpoint/2010/main" val="171870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69C0D-C558-48F1-9D06-2ED616790722}" type="datetimeFigureOut">
              <a:rPr lang="es-ES" smtClean="0"/>
              <a:t>28/01/2020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71628-EA2D-4E62-9C67-C0D77CE3ABCA}" type="slidenum">
              <a:rPr lang="es-ES" smtClean="0"/>
              <a:t>‹Nº›</a:t>
            </a:fld>
            <a:endParaRPr lang="es-ES"/>
          </a:p>
        </p:txBody>
      </p:sp>
    </p:spTree>
    <p:extLst>
      <p:ext uri="{BB962C8B-B14F-4D97-AF65-F5344CB8AC3E}">
        <p14:creationId xmlns:p14="http://schemas.microsoft.com/office/powerpoint/2010/main" val="1433206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sites.google.com/site/estilosaprendizajeivanapavir/our-company"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a:srcRect l="5682" t="28905" r="80303" b="16036"/>
          <a:stretch>
            <a:fillRect/>
          </a:stretch>
        </p:blipFill>
        <p:spPr>
          <a:xfrm>
            <a:off x="7856790" y="1378418"/>
            <a:ext cx="882167" cy="4905225"/>
          </a:xfrm>
          <a:prstGeom prst="rect">
            <a:avLst/>
          </a:prstGeom>
          <a:noFill/>
          <a:ln cap="flat">
            <a:noFill/>
          </a:ln>
        </p:spPr>
      </p:pic>
      <p:sp>
        <p:nvSpPr>
          <p:cNvPr id="3" name="Subtítulo 2"/>
          <p:cNvSpPr>
            <a:spLocks noGrp="1"/>
          </p:cNvSpPr>
          <p:nvPr>
            <p:ph type="subTitle" idx="1"/>
          </p:nvPr>
        </p:nvSpPr>
        <p:spPr>
          <a:xfrm>
            <a:off x="583933" y="3265590"/>
            <a:ext cx="7272857" cy="1021674"/>
          </a:xfrm>
        </p:spPr>
        <p:txBody>
          <a:bodyPr>
            <a:noAutofit/>
          </a:bodyPr>
          <a:lstStyle/>
          <a:p>
            <a:pPr algn="just"/>
            <a:r>
              <a:rPr lang="es-EC" sz="1600" b="1" dirty="0">
                <a:solidFill>
                  <a:schemeClr val="tx2"/>
                </a:solidFill>
                <a:latin typeface="Times New Roman" panose="02020603050405020304" pitchFamily="18" charset="0"/>
                <a:cs typeface="Times New Roman" panose="02020603050405020304" pitchFamily="18" charset="0"/>
              </a:rPr>
              <a:t>ESTILOS DE APRENDIZAJE Y RENDIMIENTO ACADÉMICO EN LOS ESTUDIANTES DE LA UNIDAD EDUCATIVA “FERNANDO DAQUILEMA”. RIOBAMBA. CHIMBORAZO. PERÍODO ABRIL-AGOSTO 2019.</a:t>
            </a:r>
            <a:endParaRPr lang="es-ES" sz="1600" dirty="0">
              <a:solidFill>
                <a:schemeClr val="tx2"/>
              </a:solidFill>
              <a:latin typeface="Times New Roman" panose="02020603050405020304" pitchFamily="18" charset="0"/>
              <a:cs typeface="Times New Roman" panose="02020603050405020304" pitchFamily="18" charset="0"/>
            </a:endParaRPr>
          </a:p>
        </p:txBody>
      </p:sp>
      <p:sp>
        <p:nvSpPr>
          <p:cNvPr id="5" name="Rectángulo 4"/>
          <p:cNvSpPr/>
          <p:nvPr/>
        </p:nvSpPr>
        <p:spPr>
          <a:xfrm>
            <a:off x="395537" y="1453153"/>
            <a:ext cx="7632848" cy="707886"/>
          </a:xfrm>
          <a:prstGeom prst="rect">
            <a:avLst/>
          </a:prstGeom>
        </p:spPr>
        <p:txBody>
          <a:bodyPr wrap="square">
            <a:spAutoFit/>
          </a:bodyPr>
          <a:lstStyle/>
          <a:p>
            <a:pPr algn="ctr"/>
            <a:r>
              <a:rPr lang="es-EC" sz="2400" b="1" dirty="0">
                <a:latin typeface="Times New Roman" pitchFamily="18" charset="0"/>
                <a:cs typeface="Times New Roman" pitchFamily="18" charset="0"/>
              </a:rPr>
              <a:t>UNIVERSIDAD NACIONAL DE </a:t>
            </a:r>
            <a:r>
              <a:rPr lang="es-EC" sz="2400" b="1" dirty="0" smtClean="0">
                <a:latin typeface="Times New Roman" pitchFamily="18" charset="0"/>
                <a:cs typeface="Times New Roman" pitchFamily="18" charset="0"/>
              </a:rPr>
              <a:t>CHIMBORAZO </a:t>
            </a:r>
            <a:endParaRPr lang="es-EC" sz="2400" b="1" dirty="0">
              <a:latin typeface="Times New Roman" pitchFamily="18" charset="0"/>
              <a:cs typeface="Times New Roman" pitchFamily="18" charset="0"/>
            </a:endParaRPr>
          </a:p>
          <a:p>
            <a:pPr algn="ctr"/>
            <a:r>
              <a:rPr lang="es-EC" sz="1600" b="1" dirty="0">
                <a:solidFill>
                  <a:srgbClr val="0000CC"/>
                </a:solidFill>
                <a:latin typeface="Times New Roman" pitchFamily="18" charset="0"/>
                <a:cs typeface="Times New Roman" pitchFamily="18" charset="0"/>
              </a:rPr>
              <a:t>FACULTAD DE CIENCIAS DE LA EDUCACIÓN, HUMANAS Y TECNOLOGÍAS</a:t>
            </a:r>
            <a:r>
              <a:rPr lang="es-EC" sz="1500" b="1" dirty="0">
                <a:solidFill>
                  <a:srgbClr val="0000CC"/>
                </a:solidFill>
                <a:latin typeface="Times New Roman" pitchFamily="18" charset="0"/>
                <a:cs typeface="Times New Roman" pitchFamily="18" charset="0"/>
              </a:rPr>
              <a:t>.</a:t>
            </a:r>
          </a:p>
        </p:txBody>
      </p:sp>
      <p:sp>
        <p:nvSpPr>
          <p:cNvPr id="6" name="Rectángulo 5"/>
          <p:cNvSpPr/>
          <p:nvPr/>
        </p:nvSpPr>
        <p:spPr>
          <a:xfrm>
            <a:off x="1090707" y="2185209"/>
            <a:ext cx="6766083" cy="584775"/>
          </a:xfrm>
          <a:prstGeom prst="rect">
            <a:avLst/>
          </a:prstGeom>
        </p:spPr>
        <p:txBody>
          <a:bodyPr wrap="square">
            <a:spAutoFit/>
          </a:bodyPr>
          <a:lstStyle/>
          <a:p>
            <a:pPr algn="ctr"/>
            <a:r>
              <a:rPr lang="es-EC" sz="1600" b="1" dirty="0">
                <a:latin typeface="Times New Roman" pitchFamily="18" charset="0"/>
                <a:cs typeface="Times New Roman" pitchFamily="18" charset="0"/>
              </a:rPr>
              <a:t>CARRERA DE PSICOLOGÍA </a:t>
            </a:r>
            <a:r>
              <a:rPr lang="es-EC" sz="1600" b="1" dirty="0" smtClean="0">
                <a:latin typeface="Times New Roman" pitchFamily="18" charset="0"/>
                <a:cs typeface="Times New Roman" pitchFamily="18" charset="0"/>
              </a:rPr>
              <a:t>EDUCATIVA</a:t>
            </a:r>
            <a:r>
              <a:rPr lang="es-EC" sz="1500" b="1" dirty="0" smtClean="0">
                <a:latin typeface="Times New Roman" pitchFamily="18" charset="0"/>
                <a:cs typeface="Times New Roman" pitchFamily="18" charset="0"/>
              </a:rPr>
              <a:t>, </a:t>
            </a:r>
          </a:p>
          <a:p>
            <a:pPr algn="ctr"/>
            <a:r>
              <a:rPr lang="es-EC" sz="1600" b="1" dirty="0" smtClean="0">
                <a:latin typeface="Times New Roman" pitchFamily="18" charset="0"/>
                <a:cs typeface="Times New Roman" pitchFamily="18" charset="0"/>
              </a:rPr>
              <a:t>ORIENTACIÓN VOCACIONAL Y FAMILIAR</a:t>
            </a:r>
            <a:endParaRPr lang="es-EC" sz="1600" b="1" dirty="0">
              <a:latin typeface="Times New Roman" pitchFamily="18" charset="0"/>
              <a:cs typeface="Times New Roman" pitchFamily="18" charset="0"/>
            </a:endParaRPr>
          </a:p>
        </p:txBody>
      </p:sp>
      <p:sp>
        <p:nvSpPr>
          <p:cNvPr id="8" name="Rectángulo 7"/>
          <p:cNvSpPr/>
          <p:nvPr/>
        </p:nvSpPr>
        <p:spPr>
          <a:xfrm>
            <a:off x="3922955" y="2884365"/>
            <a:ext cx="1101584" cy="338554"/>
          </a:xfrm>
          <a:prstGeom prst="rect">
            <a:avLst/>
          </a:prstGeom>
        </p:spPr>
        <p:txBody>
          <a:bodyPr wrap="none">
            <a:spAutoFit/>
          </a:bodyPr>
          <a:lstStyle/>
          <a:p>
            <a:pPr algn="ctr"/>
            <a:r>
              <a:rPr lang="es-EC" sz="1600" b="1" dirty="0">
                <a:latin typeface="Times New Roman" pitchFamily="18" charset="0"/>
                <a:cs typeface="Times New Roman" pitchFamily="18" charset="0"/>
              </a:rPr>
              <a:t>TÍTULO :</a:t>
            </a:r>
          </a:p>
        </p:txBody>
      </p:sp>
      <p:sp>
        <p:nvSpPr>
          <p:cNvPr id="9" name="Rectángulo 8"/>
          <p:cNvSpPr/>
          <p:nvPr/>
        </p:nvSpPr>
        <p:spPr>
          <a:xfrm>
            <a:off x="2822037" y="4414443"/>
            <a:ext cx="3595728" cy="1762021"/>
          </a:xfrm>
          <a:prstGeom prst="rect">
            <a:avLst/>
          </a:prstGeom>
        </p:spPr>
        <p:txBody>
          <a:bodyPr wrap="none">
            <a:spAutoFit/>
          </a:bodyPr>
          <a:lstStyle/>
          <a:p>
            <a:pPr algn="ctr"/>
            <a:r>
              <a:rPr lang="es-EC" sz="1600" b="1" dirty="0" smtClean="0">
                <a:latin typeface="Times New Roman" pitchFamily="18" charset="0"/>
                <a:cs typeface="Times New Roman" pitchFamily="18" charset="0"/>
              </a:rPr>
              <a:t>Autor: </a:t>
            </a:r>
          </a:p>
          <a:p>
            <a:pPr algn="ctr"/>
            <a:r>
              <a:rPr lang="es-EC" sz="1600" b="1" dirty="0" smtClean="0">
                <a:latin typeface="Times New Roman" pitchFamily="18" charset="0"/>
                <a:cs typeface="Times New Roman" pitchFamily="18" charset="0"/>
              </a:rPr>
              <a:t>Carlos Alexander Ibarra Estupiñan</a:t>
            </a:r>
          </a:p>
          <a:p>
            <a:pPr algn="ctr"/>
            <a:endParaRPr lang="es-EC" sz="1600" b="1" dirty="0" smtClean="0">
              <a:latin typeface="Times New Roman" pitchFamily="18" charset="0"/>
              <a:cs typeface="Times New Roman" pitchFamily="18" charset="0"/>
            </a:endParaRPr>
          </a:p>
          <a:p>
            <a:pPr algn="ctr"/>
            <a:r>
              <a:rPr lang="es-EC" sz="1600" b="1" dirty="0" smtClean="0">
                <a:latin typeface="Times New Roman" pitchFamily="18" charset="0"/>
                <a:cs typeface="Times New Roman" pitchFamily="18" charset="0"/>
              </a:rPr>
              <a:t>Tutor:</a:t>
            </a:r>
            <a:endParaRPr lang="es-EC" sz="1600" b="1" dirty="0">
              <a:latin typeface="Times New Roman" pitchFamily="18" charset="0"/>
              <a:cs typeface="Times New Roman" pitchFamily="18" charset="0"/>
            </a:endParaRPr>
          </a:p>
          <a:p>
            <a:pPr algn="ctr"/>
            <a:r>
              <a:rPr lang="pt-BR" sz="1600" b="1" dirty="0" smtClean="0">
                <a:latin typeface="Times New Roman" pitchFamily="18" charset="0"/>
                <a:cs typeface="Times New Roman" pitchFamily="18" charset="0"/>
              </a:rPr>
              <a:t>Dr. Jorge W. Fernández Pino, Ph.D. </a:t>
            </a:r>
            <a:endParaRPr lang="es-EC" sz="1600" b="1" dirty="0" smtClean="0">
              <a:latin typeface="Times New Roman" pitchFamily="18" charset="0"/>
              <a:cs typeface="Times New Roman" pitchFamily="18" charset="0"/>
            </a:endParaRPr>
          </a:p>
          <a:p>
            <a:pPr algn="ctr"/>
            <a:endParaRPr lang="es-EC" sz="1500" b="1" dirty="0">
              <a:latin typeface="Times New Roman" pitchFamily="18" charset="0"/>
              <a:cs typeface="Times New Roman" pitchFamily="18" charset="0"/>
            </a:endParaRPr>
          </a:p>
          <a:p>
            <a:endParaRPr lang="es-EC" sz="1350" b="1" dirty="0">
              <a:latin typeface="Times New Roman" pitchFamily="18" charset="0"/>
              <a:cs typeface="Times New Roman" pitchFamily="18" charset="0"/>
            </a:endParaRPr>
          </a:p>
        </p:txBody>
      </p:sp>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6712"/>
            <a:ext cx="1728192" cy="1331706"/>
          </a:xfrm>
          <a:prstGeom prst="ellipse">
            <a:avLst/>
          </a:prstGeom>
          <a:ln>
            <a:noFill/>
          </a:ln>
          <a:effectLst>
            <a:softEdge rad="112500"/>
          </a:effectLst>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l="2067" t="51267" r="48390" b="3199"/>
          <a:stretch/>
        </p:blipFill>
        <p:spPr>
          <a:xfrm>
            <a:off x="679267" y="4434813"/>
            <a:ext cx="1453289" cy="1408571"/>
          </a:xfrm>
          <a:prstGeom prst="rect">
            <a:avLst/>
          </a:prstGeom>
        </p:spPr>
      </p:pic>
    </p:spTree>
    <p:extLst>
      <p:ext uri="{BB962C8B-B14F-4D97-AF65-F5344CB8AC3E}">
        <p14:creationId xmlns:p14="http://schemas.microsoft.com/office/powerpoint/2010/main" val="848353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 result for Imagenes de Dardos en un circu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72816"/>
            <a:ext cx="3259832" cy="3450446"/>
          </a:xfrm>
          <a:prstGeom prst="rect">
            <a:avLst/>
          </a:prstGeom>
          <a:noFill/>
          <a:ln>
            <a:noFill/>
          </a:ln>
        </p:spPr>
      </p:pic>
      <p:grpSp>
        <p:nvGrpSpPr>
          <p:cNvPr id="7" name="Grupo 6"/>
          <p:cNvGrpSpPr/>
          <p:nvPr/>
        </p:nvGrpSpPr>
        <p:grpSpPr>
          <a:xfrm>
            <a:off x="3817860" y="1268760"/>
            <a:ext cx="4627168" cy="2106418"/>
            <a:chOff x="3534722" y="-195280"/>
            <a:chExt cx="5351929" cy="2106418"/>
          </a:xfrm>
        </p:grpSpPr>
        <p:sp>
          <p:nvSpPr>
            <p:cNvPr id="8" name="Rectángulo 7"/>
            <p:cNvSpPr/>
            <p:nvPr/>
          </p:nvSpPr>
          <p:spPr>
            <a:xfrm>
              <a:off x="3556300" y="-195280"/>
              <a:ext cx="5330351" cy="185318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CuadroTexto 8"/>
            <p:cNvSpPr txBox="1"/>
            <p:nvPr/>
          </p:nvSpPr>
          <p:spPr>
            <a:xfrm>
              <a:off x="3534722" y="57955"/>
              <a:ext cx="5330351" cy="18531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22860" rIns="22860" bIns="22860" numCol="1" spcCol="1270" anchor="ctr" anchorCtr="0">
              <a:noAutofit/>
            </a:bodyPr>
            <a:lstStyle/>
            <a:p>
              <a:pPr lvl="0" algn="just" defTabSz="800100">
                <a:lnSpc>
                  <a:spcPct val="90000"/>
                </a:lnSpc>
                <a:spcBef>
                  <a:spcPct val="0"/>
                </a:spcBef>
                <a:spcAft>
                  <a:spcPct val="35000"/>
                </a:spcAft>
              </a:pPr>
              <a:r>
                <a:rPr lang="es-EC" sz="2000" b="1" kern="1200" dirty="0" smtClean="0">
                  <a:solidFill>
                    <a:srgbClr val="000099"/>
                  </a:solidFill>
                </a:rPr>
                <a:t>Para Martínez-Otero (2007) desde un enfoque humanista: “El rendimiento académico es el producto que da el alumnado en los centros de enseñanza y que habitualmente se expresa a través de las calificaciones escolares” (pág.13).</a:t>
              </a:r>
              <a:endParaRPr lang="es-ES" sz="2000" b="1" kern="1200" dirty="0">
                <a:solidFill>
                  <a:srgbClr val="000099"/>
                </a:solidFill>
              </a:endParaRPr>
            </a:p>
          </p:txBody>
        </p:sp>
      </p:grpSp>
      <p:grpSp>
        <p:nvGrpSpPr>
          <p:cNvPr id="10" name="Grupo 9"/>
          <p:cNvGrpSpPr/>
          <p:nvPr/>
        </p:nvGrpSpPr>
        <p:grpSpPr>
          <a:xfrm>
            <a:off x="3817860" y="3284984"/>
            <a:ext cx="4627168" cy="2930623"/>
            <a:chOff x="4132363" y="1442317"/>
            <a:chExt cx="4627168" cy="3564960"/>
          </a:xfrm>
        </p:grpSpPr>
        <p:sp>
          <p:nvSpPr>
            <p:cNvPr id="11" name="Rectángulo 10"/>
            <p:cNvSpPr/>
            <p:nvPr/>
          </p:nvSpPr>
          <p:spPr>
            <a:xfrm>
              <a:off x="4132364" y="1442317"/>
              <a:ext cx="4627167" cy="32374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CuadroTexto 11"/>
            <p:cNvSpPr txBox="1"/>
            <p:nvPr/>
          </p:nvSpPr>
          <p:spPr>
            <a:xfrm>
              <a:off x="4132363" y="1769810"/>
              <a:ext cx="4627167" cy="32374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s-EC" sz="2400" b="1" kern="1200" dirty="0" smtClean="0"/>
                <a:t>Proceso enseñanza – aprendizaje</a:t>
              </a:r>
            </a:p>
            <a:p>
              <a:pPr lvl="0" algn="l" defTabSz="1066800">
                <a:lnSpc>
                  <a:spcPct val="90000"/>
                </a:lnSpc>
                <a:spcBef>
                  <a:spcPct val="0"/>
                </a:spcBef>
                <a:spcAft>
                  <a:spcPct val="35000"/>
                </a:spcAft>
              </a:pPr>
              <a:r>
                <a:rPr lang="es-EC" sz="1800" b="1" kern="1200" dirty="0" smtClean="0">
                  <a:solidFill>
                    <a:srgbClr val="0000CC"/>
                  </a:solidFill>
                </a:rPr>
                <a:t>Objetivos</a:t>
              </a:r>
              <a:r>
                <a:rPr lang="es-EC" sz="1800" kern="1200" dirty="0" smtClean="0"/>
                <a:t>: ¿Para qué?</a:t>
              </a:r>
              <a:endParaRPr lang="es-ES" sz="1800" kern="1200" dirty="0" smtClean="0"/>
            </a:p>
            <a:p>
              <a:pPr lvl="0" algn="l" defTabSz="1066800">
                <a:lnSpc>
                  <a:spcPct val="90000"/>
                </a:lnSpc>
                <a:spcBef>
                  <a:spcPct val="0"/>
                </a:spcBef>
                <a:spcAft>
                  <a:spcPct val="35000"/>
                </a:spcAft>
              </a:pPr>
              <a:r>
                <a:rPr lang="es-EC" b="1" dirty="0">
                  <a:solidFill>
                    <a:srgbClr val="0000CC"/>
                  </a:solidFill>
                </a:rPr>
                <a:t>Contenidos:</a:t>
              </a:r>
              <a:r>
                <a:rPr lang="es-EC" sz="1800" kern="1200" dirty="0" smtClean="0"/>
                <a:t> ¿Qué se enseña?</a:t>
              </a:r>
              <a:endParaRPr lang="es-ES" sz="1800" kern="1200" dirty="0" smtClean="0"/>
            </a:p>
            <a:p>
              <a:pPr lvl="0" algn="l" defTabSz="1066800">
                <a:lnSpc>
                  <a:spcPct val="90000"/>
                </a:lnSpc>
                <a:spcBef>
                  <a:spcPct val="0"/>
                </a:spcBef>
                <a:spcAft>
                  <a:spcPct val="35000"/>
                </a:spcAft>
              </a:pPr>
              <a:r>
                <a:rPr lang="es-EC" b="1" dirty="0">
                  <a:solidFill>
                    <a:srgbClr val="0000CC"/>
                  </a:solidFill>
                </a:rPr>
                <a:t>Métodos: </a:t>
              </a:r>
              <a:r>
                <a:rPr lang="es-EC" sz="1800" kern="1200" dirty="0" smtClean="0"/>
                <a:t>¿Cómo? </a:t>
              </a:r>
              <a:endParaRPr lang="es-ES" sz="1800" kern="1200" dirty="0" smtClean="0"/>
            </a:p>
            <a:p>
              <a:pPr lvl="0" algn="l" defTabSz="1066800">
                <a:lnSpc>
                  <a:spcPct val="90000"/>
                </a:lnSpc>
                <a:spcBef>
                  <a:spcPct val="0"/>
                </a:spcBef>
                <a:spcAft>
                  <a:spcPct val="35000"/>
                </a:spcAft>
              </a:pPr>
              <a:r>
                <a:rPr lang="es-EC" b="1" dirty="0">
                  <a:solidFill>
                    <a:srgbClr val="0000CC"/>
                  </a:solidFill>
                </a:rPr>
                <a:t>Formas de organización: </a:t>
              </a:r>
              <a:r>
                <a:rPr lang="es-EC" sz="1800" kern="1200" dirty="0" smtClean="0"/>
                <a:t>¿Cuáles actividades?</a:t>
              </a:r>
              <a:endParaRPr lang="es-ES" sz="1800" kern="1200" dirty="0" smtClean="0"/>
            </a:p>
            <a:p>
              <a:pPr lvl="0" algn="l" defTabSz="1066800">
                <a:lnSpc>
                  <a:spcPct val="90000"/>
                </a:lnSpc>
                <a:spcBef>
                  <a:spcPct val="0"/>
                </a:spcBef>
                <a:spcAft>
                  <a:spcPct val="35000"/>
                </a:spcAft>
              </a:pPr>
              <a:r>
                <a:rPr lang="es-EC" b="1" dirty="0">
                  <a:solidFill>
                    <a:srgbClr val="0000CC"/>
                  </a:solidFill>
                </a:rPr>
                <a:t>Medios: </a:t>
              </a:r>
              <a:r>
                <a:rPr lang="es-EC" dirty="0">
                  <a:solidFill>
                    <a:schemeClr val="tx1"/>
                  </a:solidFill>
                </a:rPr>
                <a:t>¿</a:t>
              </a:r>
              <a:r>
                <a:rPr lang="es-EC" sz="1800" kern="1200" dirty="0" smtClean="0"/>
                <a:t>Qué recursos? </a:t>
              </a:r>
              <a:endParaRPr lang="es-ES" sz="1800" kern="1200" dirty="0" smtClean="0"/>
            </a:p>
            <a:p>
              <a:pPr lvl="0" algn="l" defTabSz="1066800">
                <a:lnSpc>
                  <a:spcPct val="90000"/>
                </a:lnSpc>
                <a:spcBef>
                  <a:spcPct val="0"/>
                </a:spcBef>
                <a:spcAft>
                  <a:spcPct val="35000"/>
                </a:spcAft>
              </a:pPr>
              <a:r>
                <a:rPr lang="es-EC" b="1" dirty="0">
                  <a:solidFill>
                    <a:srgbClr val="0000CC"/>
                  </a:solidFill>
                </a:rPr>
                <a:t>Evaluación: </a:t>
              </a:r>
              <a:r>
                <a:rPr lang="es-EC" sz="1800" kern="1200" dirty="0" smtClean="0"/>
                <a:t>¿Cómo verificar? </a:t>
              </a:r>
              <a:endParaRPr lang="es-ES" sz="1800" kern="1200" dirty="0"/>
            </a:p>
          </p:txBody>
        </p:sp>
      </p:grpSp>
      <p:grpSp>
        <p:nvGrpSpPr>
          <p:cNvPr id="13" name="2 Grupo"/>
          <p:cNvGrpSpPr/>
          <p:nvPr/>
        </p:nvGrpSpPr>
        <p:grpSpPr>
          <a:xfrm>
            <a:off x="3836516" y="342470"/>
            <a:ext cx="4947952" cy="763250"/>
            <a:chOff x="-1866468" y="116632"/>
            <a:chExt cx="5424385" cy="1001239"/>
          </a:xfrm>
          <a:solidFill>
            <a:srgbClr val="2AA9FF"/>
          </a:solidFill>
        </p:grpSpPr>
        <p:sp>
          <p:nvSpPr>
            <p:cNvPr id="14" name="3 Forma libre"/>
            <p:cNvSpPr/>
            <p:nvPr/>
          </p:nvSpPr>
          <p:spPr>
            <a:xfrm>
              <a:off x="2843808" y="491530"/>
              <a:ext cx="714109" cy="45719"/>
            </a:xfrm>
            <a:custGeom>
              <a:avLst/>
              <a:gdLst>
                <a:gd name="connsiteX0" fmla="*/ 0 w 685800"/>
                <a:gd name="connsiteY0" fmla="*/ 0 h 57150"/>
                <a:gd name="connsiteX1" fmla="*/ 685800 w 685800"/>
                <a:gd name="connsiteY1" fmla="*/ 57150 h 57150"/>
              </a:gdLst>
              <a:ahLst/>
              <a:cxnLst>
                <a:cxn ang="0">
                  <a:pos x="connsiteX0" y="connsiteY0"/>
                </a:cxn>
                <a:cxn ang="0">
                  <a:pos x="connsiteX1" y="connsiteY1"/>
                </a:cxn>
              </a:cxnLst>
              <a:rect l="l" t="t" r="r" b="b"/>
              <a:pathLst>
                <a:path w="685800" h="57150">
                  <a:moveTo>
                    <a:pt x="0" y="0"/>
                  </a:moveTo>
                  <a:lnTo>
                    <a:pt x="685800" y="57150"/>
                  </a:lnTo>
                </a:path>
              </a:pathLst>
            </a:custGeom>
            <a:grpFill/>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15" name="4 Pentágono"/>
            <p:cNvSpPr/>
            <p:nvPr/>
          </p:nvSpPr>
          <p:spPr>
            <a:xfrm>
              <a:off x="-1866468" y="116632"/>
              <a:ext cx="4782284" cy="648072"/>
            </a:xfrm>
            <a:prstGeom prst="homePlat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6" name="5 Conector"/>
            <p:cNvSpPr/>
            <p:nvPr/>
          </p:nvSpPr>
          <p:spPr>
            <a:xfrm>
              <a:off x="2483768" y="376539"/>
              <a:ext cx="216024" cy="172141"/>
            </a:xfrm>
            <a:prstGeom prst="flowChartConnector">
              <a:avLst/>
            </a:prstGeom>
            <a:grpFill/>
            <a:ln cap="rnd">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7" name="6 CuadroTexto"/>
            <p:cNvSpPr txBox="1"/>
            <p:nvPr/>
          </p:nvSpPr>
          <p:spPr>
            <a:xfrm>
              <a:off x="-1726581" y="219636"/>
              <a:ext cx="4210349" cy="898235"/>
            </a:xfrm>
            <a:prstGeom prst="rect">
              <a:avLst/>
            </a:prstGeom>
            <a:grpFill/>
          </p:spPr>
          <p:txBody>
            <a:bodyPr wrap="square" rtlCol="0">
              <a:spAutoFit/>
            </a:bodyPr>
            <a:lstStyle/>
            <a:p>
              <a:pPr algn="ctr"/>
              <a:r>
                <a:rPr lang="es-ES" sz="2400" b="1" dirty="0" smtClean="0">
                  <a:solidFill>
                    <a:srgbClr val="FFEFBD"/>
                  </a:solidFill>
                  <a:effectLst>
                    <a:outerShdw blurRad="38100" dist="38100" dir="2700000" algn="tl">
                      <a:srgbClr val="000000">
                        <a:alpha val="43137"/>
                      </a:srgbClr>
                    </a:outerShdw>
                  </a:effectLst>
                </a:rPr>
                <a:t>RENDIMIENTO ACADÉMICO</a:t>
              </a:r>
              <a:endParaRPr lang="es-ES" sz="2400" b="1" dirty="0">
                <a:solidFill>
                  <a:srgbClr val="FFEFBD"/>
                </a:solidFill>
                <a:effectLst>
                  <a:outerShdw blurRad="38100" dist="38100" dir="2700000" algn="tl">
                    <a:srgbClr val="000000">
                      <a:alpha val="43137"/>
                    </a:srgbClr>
                  </a:outerShdw>
                </a:effectLst>
              </a:endParaRPr>
            </a:p>
          </p:txBody>
        </p:sp>
        <p:sp>
          <p:nvSpPr>
            <p:cNvPr id="18" name="7 Forma libre"/>
            <p:cNvSpPr/>
            <p:nvPr/>
          </p:nvSpPr>
          <p:spPr>
            <a:xfrm>
              <a:off x="2519772" y="483450"/>
              <a:ext cx="973672" cy="353262"/>
            </a:xfrm>
            <a:custGeom>
              <a:avLst/>
              <a:gdLst>
                <a:gd name="connsiteX0" fmla="*/ 1246730 w 1246730"/>
                <a:gd name="connsiteY0" fmla="*/ 353262 h 353262"/>
                <a:gd name="connsiteX1" fmla="*/ 56105 w 1246730"/>
                <a:gd name="connsiteY1" fmla="*/ 48462 h 353262"/>
                <a:gd name="connsiteX2" fmla="*/ 179930 w 1246730"/>
                <a:gd name="connsiteY2" fmla="*/ 837 h 353262"/>
                <a:gd name="connsiteX3" fmla="*/ 179930 w 1246730"/>
                <a:gd name="connsiteY3" fmla="*/ 837 h 353262"/>
              </a:gdLst>
              <a:ahLst/>
              <a:cxnLst>
                <a:cxn ang="0">
                  <a:pos x="connsiteX0" y="connsiteY0"/>
                </a:cxn>
                <a:cxn ang="0">
                  <a:pos x="connsiteX1" y="connsiteY1"/>
                </a:cxn>
                <a:cxn ang="0">
                  <a:pos x="connsiteX2" y="connsiteY2"/>
                </a:cxn>
                <a:cxn ang="0">
                  <a:pos x="connsiteX3" y="connsiteY3"/>
                </a:cxn>
              </a:cxnLst>
              <a:rect l="l" t="t" r="r" b="b"/>
              <a:pathLst>
                <a:path w="1246730" h="353262">
                  <a:moveTo>
                    <a:pt x="1246730" y="353262"/>
                  </a:moveTo>
                  <a:cubicBezTo>
                    <a:pt x="740317" y="230230"/>
                    <a:pt x="233905" y="107199"/>
                    <a:pt x="56105" y="48462"/>
                  </a:cubicBezTo>
                  <a:cubicBezTo>
                    <a:pt x="-121695" y="-10275"/>
                    <a:pt x="179930" y="837"/>
                    <a:pt x="179930" y="837"/>
                  </a:cubicBezTo>
                  <a:lnTo>
                    <a:pt x="179930" y="837"/>
                  </a:lnTo>
                </a:path>
              </a:pathLst>
            </a:custGeom>
            <a:grpFill/>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spTree>
    <p:extLst>
      <p:ext uri="{BB962C8B-B14F-4D97-AF65-F5344CB8AC3E}">
        <p14:creationId xmlns:p14="http://schemas.microsoft.com/office/powerpoint/2010/main" val="3789838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2 Grupo"/>
          <p:cNvGrpSpPr/>
          <p:nvPr/>
        </p:nvGrpSpPr>
        <p:grpSpPr>
          <a:xfrm>
            <a:off x="2843808" y="342470"/>
            <a:ext cx="5940660" cy="909518"/>
            <a:chOff x="-1866468" y="116632"/>
            <a:chExt cx="5424385" cy="1193116"/>
          </a:xfrm>
          <a:solidFill>
            <a:srgbClr val="2AA9FF"/>
          </a:solidFill>
        </p:grpSpPr>
        <p:sp>
          <p:nvSpPr>
            <p:cNvPr id="14" name="3 Forma libre"/>
            <p:cNvSpPr/>
            <p:nvPr/>
          </p:nvSpPr>
          <p:spPr>
            <a:xfrm>
              <a:off x="2843808" y="491530"/>
              <a:ext cx="714109" cy="45719"/>
            </a:xfrm>
            <a:custGeom>
              <a:avLst/>
              <a:gdLst>
                <a:gd name="connsiteX0" fmla="*/ 0 w 685800"/>
                <a:gd name="connsiteY0" fmla="*/ 0 h 57150"/>
                <a:gd name="connsiteX1" fmla="*/ 685800 w 685800"/>
                <a:gd name="connsiteY1" fmla="*/ 57150 h 57150"/>
              </a:gdLst>
              <a:ahLst/>
              <a:cxnLst>
                <a:cxn ang="0">
                  <a:pos x="connsiteX0" y="connsiteY0"/>
                </a:cxn>
                <a:cxn ang="0">
                  <a:pos x="connsiteX1" y="connsiteY1"/>
                </a:cxn>
              </a:cxnLst>
              <a:rect l="l" t="t" r="r" b="b"/>
              <a:pathLst>
                <a:path w="685800" h="57150">
                  <a:moveTo>
                    <a:pt x="0" y="0"/>
                  </a:moveTo>
                  <a:lnTo>
                    <a:pt x="685800" y="57150"/>
                  </a:lnTo>
                </a:path>
              </a:pathLst>
            </a:custGeom>
            <a:grpFill/>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15" name="4 Pentágono"/>
            <p:cNvSpPr/>
            <p:nvPr/>
          </p:nvSpPr>
          <p:spPr>
            <a:xfrm>
              <a:off x="-1866468" y="116632"/>
              <a:ext cx="4782284" cy="648072"/>
            </a:xfrm>
            <a:prstGeom prst="homePlat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6" name="5 Conector"/>
            <p:cNvSpPr/>
            <p:nvPr/>
          </p:nvSpPr>
          <p:spPr>
            <a:xfrm>
              <a:off x="2483768" y="376539"/>
              <a:ext cx="216024" cy="172141"/>
            </a:xfrm>
            <a:prstGeom prst="flowChartConnector">
              <a:avLst/>
            </a:prstGeom>
            <a:grpFill/>
            <a:ln cap="rnd">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7" name="6 CuadroTexto"/>
            <p:cNvSpPr txBox="1"/>
            <p:nvPr/>
          </p:nvSpPr>
          <p:spPr>
            <a:xfrm>
              <a:off x="-1726581" y="219637"/>
              <a:ext cx="4210349" cy="1090111"/>
            </a:xfrm>
            <a:prstGeom prst="rect">
              <a:avLst/>
            </a:prstGeom>
            <a:grpFill/>
          </p:spPr>
          <p:txBody>
            <a:bodyPr wrap="square" rtlCol="0">
              <a:spAutoFit/>
            </a:bodyPr>
            <a:lstStyle/>
            <a:p>
              <a:pPr algn="ctr"/>
              <a:r>
                <a:rPr lang="es-ES" sz="2400" b="1" dirty="0" smtClean="0">
                  <a:solidFill>
                    <a:srgbClr val="FFEFBD"/>
                  </a:solidFill>
                  <a:effectLst>
                    <a:outerShdw blurRad="38100" dist="38100" dir="2700000" algn="tl">
                      <a:srgbClr val="000000">
                        <a:alpha val="43137"/>
                      </a:srgbClr>
                    </a:outerShdw>
                  </a:effectLst>
                </a:rPr>
                <a:t>CONDICIONES QUE INFLUYEN EN EL RENDIMIENTO ACADÉMICO</a:t>
              </a:r>
              <a:endParaRPr lang="es-ES" sz="2400" b="1" dirty="0">
                <a:solidFill>
                  <a:srgbClr val="FFEFBD"/>
                </a:solidFill>
                <a:effectLst>
                  <a:outerShdw blurRad="38100" dist="38100" dir="2700000" algn="tl">
                    <a:srgbClr val="000000">
                      <a:alpha val="43137"/>
                    </a:srgbClr>
                  </a:outerShdw>
                </a:effectLst>
              </a:endParaRPr>
            </a:p>
          </p:txBody>
        </p:sp>
        <p:sp>
          <p:nvSpPr>
            <p:cNvPr id="18" name="7 Forma libre"/>
            <p:cNvSpPr/>
            <p:nvPr/>
          </p:nvSpPr>
          <p:spPr>
            <a:xfrm>
              <a:off x="2519772" y="483450"/>
              <a:ext cx="973672" cy="353262"/>
            </a:xfrm>
            <a:custGeom>
              <a:avLst/>
              <a:gdLst>
                <a:gd name="connsiteX0" fmla="*/ 1246730 w 1246730"/>
                <a:gd name="connsiteY0" fmla="*/ 353262 h 353262"/>
                <a:gd name="connsiteX1" fmla="*/ 56105 w 1246730"/>
                <a:gd name="connsiteY1" fmla="*/ 48462 h 353262"/>
                <a:gd name="connsiteX2" fmla="*/ 179930 w 1246730"/>
                <a:gd name="connsiteY2" fmla="*/ 837 h 353262"/>
                <a:gd name="connsiteX3" fmla="*/ 179930 w 1246730"/>
                <a:gd name="connsiteY3" fmla="*/ 837 h 353262"/>
              </a:gdLst>
              <a:ahLst/>
              <a:cxnLst>
                <a:cxn ang="0">
                  <a:pos x="connsiteX0" y="connsiteY0"/>
                </a:cxn>
                <a:cxn ang="0">
                  <a:pos x="connsiteX1" y="connsiteY1"/>
                </a:cxn>
                <a:cxn ang="0">
                  <a:pos x="connsiteX2" y="connsiteY2"/>
                </a:cxn>
                <a:cxn ang="0">
                  <a:pos x="connsiteX3" y="connsiteY3"/>
                </a:cxn>
              </a:cxnLst>
              <a:rect l="l" t="t" r="r" b="b"/>
              <a:pathLst>
                <a:path w="1246730" h="353262">
                  <a:moveTo>
                    <a:pt x="1246730" y="353262"/>
                  </a:moveTo>
                  <a:cubicBezTo>
                    <a:pt x="740317" y="230230"/>
                    <a:pt x="233905" y="107199"/>
                    <a:pt x="56105" y="48462"/>
                  </a:cubicBezTo>
                  <a:cubicBezTo>
                    <a:pt x="-121695" y="-10275"/>
                    <a:pt x="179930" y="837"/>
                    <a:pt x="179930" y="837"/>
                  </a:cubicBezTo>
                  <a:lnTo>
                    <a:pt x="179930" y="837"/>
                  </a:lnTo>
                </a:path>
              </a:pathLst>
            </a:custGeom>
            <a:grpFill/>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graphicFrame>
        <p:nvGraphicFramePr>
          <p:cNvPr id="19" name="Diagrama 18"/>
          <p:cNvGraphicFramePr/>
          <p:nvPr>
            <p:extLst>
              <p:ext uri="{D42A27DB-BD31-4B8C-83A1-F6EECF244321}">
                <p14:modId xmlns:p14="http://schemas.microsoft.com/office/powerpoint/2010/main" val="1158667306"/>
              </p:ext>
            </p:extLst>
          </p:nvPr>
        </p:nvGraphicFramePr>
        <p:xfrm>
          <a:off x="0" y="1450117"/>
          <a:ext cx="8892481" cy="4715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960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2160" y="332656"/>
            <a:ext cx="2156420" cy="422920"/>
          </a:xfrm>
        </p:spPr>
        <p:txBody>
          <a:bodyPr>
            <a:normAutofit fontScale="90000"/>
          </a:bodyPr>
          <a:lstStyle/>
          <a:p>
            <a:r>
              <a:rPr lang="es-EC" sz="3100" b="1" dirty="0" smtClean="0"/>
              <a:t/>
            </a:r>
            <a:br>
              <a:rPr lang="es-EC" sz="3100" b="1" dirty="0" smtClean="0"/>
            </a:br>
            <a:r>
              <a:rPr lang="es-EC" sz="3100" b="1" dirty="0" smtClean="0"/>
              <a:t>CAPÍTULO </a:t>
            </a:r>
            <a:r>
              <a:rPr lang="es-EC" sz="3100" b="1" dirty="0"/>
              <a:t>III</a:t>
            </a:r>
            <a:r>
              <a:rPr lang="es-ES" sz="3100" dirty="0"/>
              <a:t/>
            </a:r>
            <a:br>
              <a:rPr lang="es-ES" sz="3100" dirty="0"/>
            </a:br>
            <a:endParaRPr lang="es-ES" dirty="0"/>
          </a:p>
        </p:txBody>
      </p:sp>
      <p:grpSp>
        <p:nvGrpSpPr>
          <p:cNvPr id="5" name="2 Grupo"/>
          <p:cNvGrpSpPr/>
          <p:nvPr/>
        </p:nvGrpSpPr>
        <p:grpSpPr>
          <a:xfrm>
            <a:off x="755576" y="273226"/>
            <a:ext cx="4572000" cy="792088"/>
            <a:chOff x="-1866468" y="116632"/>
            <a:chExt cx="5424385" cy="720080"/>
          </a:xfrm>
          <a:solidFill>
            <a:srgbClr val="2AA9FF"/>
          </a:solidFill>
        </p:grpSpPr>
        <p:sp>
          <p:nvSpPr>
            <p:cNvPr id="6" name="3 Forma libre"/>
            <p:cNvSpPr/>
            <p:nvPr/>
          </p:nvSpPr>
          <p:spPr>
            <a:xfrm>
              <a:off x="2843808" y="491530"/>
              <a:ext cx="714109" cy="45719"/>
            </a:xfrm>
            <a:custGeom>
              <a:avLst/>
              <a:gdLst>
                <a:gd name="connsiteX0" fmla="*/ 0 w 685800"/>
                <a:gd name="connsiteY0" fmla="*/ 0 h 57150"/>
                <a:gd name="connsiteX1" fmla="*/ 685800 w 685800"/>
                <a:gd name="connsiteY1" fmla="*/ 57150 h 57150"/>
              </a:gdLst>
              <a:ahLst/>
              <a:cxnLst>
                <a:cxn ang="0">
                  <a:pos x="connsiteX0" y="connsiteY0"/>
                </a:cxn>
                <a:cxn ang="0">
                  <a:pos x="connsiteX1" y="connsiteY1"/>
                </a:cxn>
              </a:cxnLst>
              <a:rect l="l" t="t" r="r" b="b"/>
              <a:pathLst>
                <a:path w="685800" h="57150">
                  <a:moveTo>
                    <a:pt x="0" y="0"/>
                  </a:moveTo>
                  <a:lnTo>
                    <a:pt x="685800" y="57150"/>
                  </a:lnTo>
                </a:path>
              </a:pathLst>
            </a:custGeom>
            <a:grpFill/>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7" name="4 Pentágono"/>
            <p:cNvSpPr/>
            <p:nvPr/>
          </p:nvSpPr>
          <p:spPr>
            <a:xfrm>
              <a:off x="-1866468" y="116632"/>
              <a:ext cx="4782284" cy="648072"/>
            </a:xfrm>
            <a:prstGeom prst="homePlat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8" name="5 Conector"/>
            <p:cNvSpPr/>
            <p:nvPr/>
          </p:nvSpPr>
          <p:spPr>
            <a:xfrm>
              <a:off x="2483768" y="376539"/>
              <a:ext cx="216024" cy="172141"/>
            </a:xfrm>
            <a:prstGeom prst="flowChartConnector">
              <a:avLst/>
            </a:prstGeom>
            <a:grpFill/>
            <a:ln cap="rnd">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9" name="6 CuadroTexto"/>
            <p:cNvSpPr txBox="1"/>
            <p:nvPr/>
          </p:nvSpPr>
          <p:spPr>
            <a:xfrm>
              <a:off x="-1855263" y="219636"/>
              <a:ext cx="4426373" cy="449487"/>
            </a:xfrm>
            <a:prstGeom prst="rect">
              <a:avLst/>
            </a:prstGeom>
            <a:grpFill/>
          </p:spPr>
          <p:txBody>
            <a:bodyPr wrap="square" rtlCol="0">
              <a:spAutoFit/>
            </a:bodyPr>
            <a:lstStyle/>
            <a:p>
              <a:pPr algn="ctr"/>
              <a:r>
                <a:rPr lang="es-ES" sz="2800" b="1" dirty="0" smtClean="0">
                  <a:solidFill>
                    <a:srgbClr val="FFEFBD"/>
                  </a:solidFill>
                  <a:effectLst>
                    <a:outerShdw blurRad="38100" dist="38100" dir="2700000" algn="tl">
                      <a:srgbClr val="000000">
                        <a:alpha val="43137"/>
                      </a:srgbClr>
                    </a:outerShdw>
                  </a:effectLst>
                </a:rPr>
                <a:t>METODOLOGÍA</a:t>
              </a:r>
              <a:endParaRPr lang="es-ES" sz="2800" b="1" dirty="0">
                <a:solidFill>
                  <a:srgbClr val="FFEFBD"/>
                </a:solidFill>
                <a:effectLst>
                  <a:outerShdw blurRad="38100" dist="38100" dir="2700000" algn="tl">
                    <a:srgbClr val="000000">
                      <a:alpha val="43137"/>
                    </a:srgbClr>
                  </a:outerShdw>
                </a:effectLst>
              </a:endParaRPr>
            </a:p>
          </p:txBody>
        </p:sp>
        <p:sp>
          <p:nvSpPr>
            <p:cNvPr id="10" name="7 Forma libre"/>
            <p:cNvSpPr/>
            <p:nvPr/>
          </p:nvSpPr>
          <p:spPr>
            <a:xfrm>
              <a:off x="2519772" y="483450"/>
              <a:ext cx="973672" cy="353262"/>
            </a:xfrm>
            <a:custGeom>
              <a:avLst/>
              <a:gdLst>
                <a:gd name="connsiteX0" fmla="*/ 1246730 w 1246730"/>
                <a:gd name="connsiteY0" fmla="*/ 353262 h 353262"/>
                <a:gd name="connsiteX1" fmla="*/ 56105 w 1246730"/>
                <a:gd name="connsiteY1" fmla="*/ 48462 h 353262"/>
                <a:gd name="connsiteX2" fmla="*/ 179930 w 1246730"/>
                <a:gd name="connsiteY2" fmla="*/ 837 h 353262"/>
                <a:gd name="connsiteX3" fmla="*/ 179930 w 1246730"/>
                <a:gd name="connsiteY3" fmla="*/ 837 h 353262"/>
              </a:gdLst>
              <a:ahLst/>
              <a:cxnLst>
                <a:cxn ang="0">
                  <a:pos x="connsiteX0" y="connsiteY0"/>
                </a:cxn>
                <a:cxn ang="0">
                  <a:pos x="connsiteX1" y="connsiteY1"/>
                </a:cxn>
                <a:cxn ang="0">
                  <a:pos x="connsiteX2" y="connsiteY2"/>
                </a:cxn>
                <a:cxn ang="0">
                  <a:pos x="connsiteX3" y="connsiteY3"/>
                </a:cxn>
              </a:cxnLst>
              <a:rect l="l" t="t" r="r" b="b"/>
              <a:pathLst>
                <a:path w="1246730" h="353262">
                  <a:moveTo>
                    <a:pt x="1246730" y="353262"/>
                  </a:moveTo>
                  <a:cubicBezTo>
                    <a:pt x="740317" y="230230"/>
                    <a:pt x="233905" y="107199"/>
                    <a:pt x="56105" y="48462"/>
                  </a:cubicBezTo>
                  <a:cubicBezTo>
                    <a:pt x="-121695" y="-10275"/>
                    <a:pt x="179930" y="837"/>
                    <a:pt x="179930" y="837"/>
                  </a:cubicBezTo>
                  <a:lnTo>
                    <a:pt x="179930" y="837"/>
                  </a:lnTo>
                </a:path>
              </a:pathLst>
            </a:custGeom>
            <a:grpFill/>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graphicFrame>
        <p:nvGraphicFramePr>
          <p:cNvPr id="12" name="Marcador de contenido 5"/>
          <p:cNvGraphicFramePr>
            <a:graphicFrameLocks noGrp="1"/>
          </p:cNvGraphicFramePr>
          <p:nvPr>
            <p:ph sz="half" idx="4294967295"/>
            <p:extLst>
              <p:ext uri="{D42A27DB-BD31-4B8C-83A1-F6EECF244321}">
                <p14:modId xmlns:p14="http://schemas.microsoft.com/office/powerpoint/2010/main" val="2619928284"/>
              </p:ext>
            </p:extLst>
          </p:nvPr>
        </p:nvGraphicFramePr>
        <p:xfrm>
          <a:off x="-108520" y="1182916"/>
          <a:ext cx="9073008" cy="5083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5300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993768405"/>
              </p:ext>
            </p:extLst>
          </p:nvPr>
        </p:nvGraphicFramePr>
        <p:xfrm>
          <a:off x="1571080" y="1340768"/>
          <a:ext cx="756084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43755" y="1196753"/>
            <a:ext cx="3592141" cy="4968551"/>
          </a:xfrm>
          <a:prstGeom prst="rect">
            <a:avLst/>
          </a:prstGeom>
        </p:spPr>
      </p:pic>
      <p:grpSp>
        <p:nvGrpSpPr>
          <p:cNvPr id="6" name="2 Grupo"/>
          <p:cNvGrpSpPr/>
          <p:nvPr/>
        </p:nvGrpSpPr>
        <p:grpSpPr>
          <a:xfrm>
            <a:off x="4067944" y="342470"/>
            <a:ext cx="4716524" cy="548921"/>
            <a:chOff x="-1866468" y="116632"/>
            <a:chExt cx="5424385" cy="720080"/>
          </a:xfrm>
          <a:solidFill>
            <a:srgbClr val="2AA9FF"/>
          </a:solidFill>
        </p:grpSpPr>
        <p:sp>
          <p:nvSpPr>
            <p:cNvPr id="7" name="3 Forma libre"/>
            <p:cNvSpPr/>
            <p:nvPr/>
          </p:nvSpPr>
          <p:spPr>
            <a:xfrm>
              <a:off x="2843808" y="491530"/>
              <a:ext cx="714109" cy="45719"/>
            </a:xfrm>
            <a:custGeom>
              <a:avLst/>
              <a:gdLst>
                <a:gd name="connsiteX0" fmla="*/ 0 w 685800"/>
                <a:gd name="connsiteY0" fmla="*/ 0 h 57150"/>
                <a:gd name="connsiteX1" fmla="*/ 685800 w 685800"/>
                <a:gd name="connsiteY1" fmla="*/ 57150 h 57150"/>
              </a:gdLst>
              <a:ahLst/>
              <a:cxnLst>
                <a:cxn ang="0">
                  <a:pos x="connsiteX0" y="connsiteY0"/>
                </a:cxn>
                <a:cxn ang="0">
                  <a:pos x="connsiteX1" y="connsiteY1"/>
                </a:cxn>
              </a:cxnLst>
              <a:rect l="l" t="t" r="r" b="b"/>
              <a:pathLst>
                <a:path w="685800" h="57150">
                  <a:moveTo>
                    <a:pt x="0" y="0"/>
                  </a:moveTo>
                  <a:lnTo>
                    <a:pt x="685800" y="57150"/>
                  </a:lnTo>
                </a:path>
              </a:pathLst>
            </a:custGeom>
            <a:grpFill/>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8" name="4 Pentágono"/>
            <p:cNvSpPr/>
            <p:nvPr/>
          </p:nvSpPr>
          <p:spPr>
            <a:xfrm>
              <a:off x="-1866468" y="116632"/>
              <a:ext cx="4782284" cy="648072"/>
            </a:xfrm>
            <a:prstGeom prst="homePlat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9" name="5 Conector"/>
            <p:cNvSpPr/>
            <p:nvPr/>
          </p:nvSpPr>
          <p:spPr>
            <a:xfrm>
              <a:off x="2483768" y="376539"/>
              <a:ext cx="216024" cy="172141"/>
            </a:xfrm>
            <a:prstGeom prst="flowChartConnector">
              <a:avLst/>
            </a:prstGeom>
            <a:grpFill/>
            <a:ln cap="rnd">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0" name="6 CuadroTexto"/>
            <p:cNvSpPr txBox="1"/>
            <p:nvPr/>
          </p:nvSpPr>
          <p:spPr>
            <a:xfrm>
              <a:off x="-1726582" y="219637"/>
              <a:ext cx="4210349" cy="605617"/>
            </a:xfrm>
            <a:prstGeom prst="rect">
              <a:avLst/>
            </a:prstGeom>
            <a:grpFill/>
          </p:spPr>
          <p:txBody>
            <a:bodyPr wrap="square" rtlCol="0">
              <a:spAutoFit/>
            </a:bodyPr>
            <a:lstStyle/>
            <a:p>
              <a:pPr algn="ctr"/>
              <a:r>
                <a:rPr lang="es-ES" sz="2400" b="1" dirty="0" smtClean="0">
                  <a:solidFill>
                    <a:srgbClr val="FFEFBD"/>
                  </a:solidFill>
                  <a:effectLst>
                    <a:outerShdw blurRad="38100" dist="38100" dir="2700000" algn="tl">
                      <a:srgbClr val="000000">
                        <a:alpha val="43137"/>
                      </a:srgbClr>
                    </a:outerShdw>
                  </a:effectLst>
                </a:rPr>
                <a:t>UNIDAD DE ANÁLISIS</a:t>
              </a:r>
              <a:endParaRPr lang="es-ES" sz="2400" b="1" dirty="0">
                <a:solidFill>
                  <a:srgbClr val="FFEFBD"/>
                </a:solidFill>
                <a:effectLst>
                  <a:outerShdw blurRad="38100" dist="38100" dir="2700000" algn="tl">
                    <a:srgbClr val="000000">
                      <a:alpha val="43137"/>
                    </a:srgbClr>
                  </a:outerShdw>
                </a:effectLst>
              </a:endParaRPr>
            </a:p>
          </p:txBody>
        </p:sp>
        <p:sp>
          <p:nvSpPr>
            <p:cNvPr id="11" name="7 Forma libre"/>
            <p:cNvSpPr/>
            <p:nvPr/>
          </p:nvSpPr>
          <p:spPr>
            <a:xfrm>
              <a:off x="2519772" y="483450"/>
              <a:ext cx="973672" cy="353262"/>
            </a:xfrm>
            <a:custGeom>
              <a:avLst/>
              <a:gdLst>
                <a:gd name="connsiteX0" fmla="*/ 1246730 w 1246730"/>
                <a:gd name="connsiteY0" fmla="*/ 353262 h 353262"/>
                <a:gd name="connsiteX1" fmla="*/ 56105 w 1246730"/>
                <a:gd name="connsiteY1" fmla="*/ 48462 h 353262"/>
                <a:gd name="connsiteX2" fmla="*/ 179930 w 1246730"/>
                <a:gd name="connsiteY2" fmla="*/ 837 h 353262"/>
                <a:gd name="connsiteX3" fmla="*/ 179930 w 1246730"/>
                <a:gd name="connsiteY3" fmla="*/ 837 h 353262"/>
              </a:gdLst>
              <a:ahLst/>
              <a:cxnLst>
                <a:cxn ang="0">
                  <a:pos x="connsiteX0" y="connsiteY0"/>
                </a:cxn>
                <a:cxn ang="0">
                  <a:pos x="connsiteX1" y="connsiteY1"/>
                </a:cxn>
                <a:cxn ang="0">
                  <a:pos x="connsiteX2" y="connsiteY2"/>
                </a:cxn>
                <a:cxn ang="0">
                  <a:pos x="connsiteX3" y="connsiteY3"/>
                </a:cxn>
              </a:cxnLst>
              <a:rect l="l" t="t" r="r" b="b"/>
              <a:pathLst>
                <a:path w="1246730" h="353262">
                  <a:moveTo>
                    <a:pt x="1246730" y="353262"/>
                  </a:moveTo>
                  <a:cubicBezTo>
                    <a:pt x="740317" y="230230"/>
                    <a:pt x="233905" y="107199"/>
                    <a:pt x="56105" y="48462"/>
                  </a:cubicBezTo>
                  <a:cubicBezTo>
                    <a:pt x="-121695" y="-10275"/>
                    <a:pt x="179930" y="837"/>
                    <a:pt x="179930" y="837"/>
                  </a:cubicBezTo>
                  <a:lnTo>
                    <a:pt x="179930" y="837"/>
                  </a:lnTo>
                </a:path>
              </a:pathLst>
            </a:custGeom>
            <a:grpFill/>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spTree>
    <p:extLst>
      <p:ext uri="{BB962C8B-B14F-4D97-AF65-F5344CB8AC3E}">
        <p14:creationId xmlns:p14="http://schemas.microsoft.com/office/powerpoint/2010/main" val="3086058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61227956"/>
              </p:ext>
            </p:extLst>
          </p:nvPr>
        </p:nvGraphicFramePr>
        <p:xfrm>
          <a:off x="323528" y="1700808"/>
          <a:ext cx="8390331" cy="4378837"/>
        </p:xfrm>
        <a:graphic>
          <a:graphicData uri="http://schemas.openxmlformats.org/drawingml/2006/table">
            <a:tbl>
              <a:tblPr firstRow="1" firstCol="1" bandRow="1">
                <a:tableStyleId>{5C22544A-7EE6-4342-B048-85BDC9FD1C3A}</a:tableStyleId>
              </a:tblPr>
              <a:tblGrid>
                <a:gridCol w="2030520">
                  <a:extLst>
                    <a:ext uri="{9D8B030D-6E8A-4147-A177-3AD203B41FA5}">
                      <a16:colId xmlns:a16="http://schemas.microsoft.com/office/drawing/2014/main" val="20000"/>
                    </a:ext>
                  </a:extLst>
                </a:gridCol>
                <a:gridCol w="1488283">
                  <a:extLst>
                    <a:ext uri="{9D8B030D-6E8A-4147-A177-3AD203B41FA5}">
                      <a16:colId xmlns:a16="http://schemas.microsoft.com/office/drawing/2014/main" val="20001"/>
                    </a:ext>
                  </a:extLst>
                </a:gridCol>
                <a:gridCol w="2029564">
                  <a:extLst>
                    <a:ext uri="{9D8B030D-6E8A-4147-A177-3AD203B41FA5}">
                      <a16:colId xmlns:a16="http://schemas.microsoft.com/office/drawing/2014/main" val="20002"/>
                    </a:ext>
                  </a:extLst>
                </a:gridCol>
                <a:gridCol w="2841964">
                  <a:extLst>
                    <a:ext uri="{9D8B030D-6E8A-4147-A177-3AD203B41FA5}">
                      <a16:colId xmlns:a16="http://schemas.microsoft.com/office/drawing/2014/main" val="20003"/>
                    </a:ext>
                  </a:extLst>
                </a:gridCol>
              </a:tblGrid>
              <a:tr h="377254">
                <a:tc>
                  <a:txBody>
                    <a:bodyPr/>
                    <a:lstStyle/>
                    <a:p>
                      <a:pPr algn="ctr">
                        <a:lnSpc>
                          <a:spcPct val="150000"/>
                        </a:lnSpc>
                        <a:spcAft>
                          <a:spcPts val="0"/>
                        </a:spcAft>
                      </a:pPr>
                      <a:r>
                        <a:rPr lang="es-EC" sz="2000" dirty="0">
                          <a:solidFill>
                            <a:srgbClr val="FFEFBD"/>
                          </a:solidFill>
                          <a:effectLst/>
                        </a:rPr>
                        <a:t>VARIABLES</a:t>
                      </a:r>
                      <a:endParaRPr lang="es-ES" sz="2000" dirty="0">
                        <a:solidFill>
                          <a:srgbClr val="FFEFB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tabLst>
                          <a:tab pos="516255" algn="ctr"/>
                        </a:tabLst>
                      </a:pPr>
                      <a:r>
                        <a:rPr lang="es-EC" sz="1800" dirty="0">
                          <a:effectLst/>
                        </a:rPr>
                        <a:t>	TÉCNICAS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INSTRUMENTO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DESCRIPCIÓN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59437">
                <a:tc>
                  <a:txBody>
                    <a:bodyPr/>
                    <a:lstStyle/>
                    <a:p>
                      <a:pPr algn="ctr">
                        <a:lnSpc>
                          <a:spcPct val="100000"/>
                        </a:lnSpc>
                        <a:spcAft>
                          <a:spcPts val="800"/>
                        </a:spcAft>
                      </a:pPr>
                      <a:endParaRPr lang="es-EC" sz="2400" dirty="0" smtClean="0">
                        <a:solidFill>
                          <a:srgbClr val="0000CC"/>
                        </a:solidFill>
                        <a:effectLst/>
                      </a:endParaRPr>
                    </a:p>
                    <a:p>
                      <a:pPr algn="ctr">
                        <a:lnSpc>
                          <a:spcPct val="100000"/>
                        </a:lnSpc>
                        <a:spcAft>
                          <a:spcPts val="800"/>
                        </a:spcAft>
                      </a:pPr>
                      <a:r>
                        <a:rPr lang="es-EC" sz="2400" dirty="0" smtClean="0">
                          <a:solidFill>
                            <a:srgbClr val="FFFF00"/>
                          </a:solidFill>
                          <a:effectLst/>
                        </a:rPr>
                        <a:t>ESTILOS </a:t>
                      </a:r>
                      <a:r>
                        <a:rPr lang="es-EC" sz="2400" dirty="0">
                          <a:solidFill>
                            <a:srgbClr val="FFFF00"/>
                          </a:solidFill>
                          <a:effectLst/>
                        </a:rPr>
                        <a:t>DE APRENDIZAJE</a:t>
                      </a:r>
                      <a:endParaRPr lang="es-E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endParaRPr lang="es-EC" sz="1800" dirty="0" smtClean="0">
                        <a:effectLst/>
                      </a:endParaRPr>
                    </a:p>
                    <a:p>
                      <a:pPr algn="ctr">
                        <a:lnSpc>
                          <a:spcPct val="100000"/>
                        </a:lnSpc>
                        <a:spcAft>
                          <a:spcPts val="800"/>
                        </a:spcAft>
                      </a:pPr>
                      <a:r>
                        <a:rPr lang="es-EC" sz="2000" b="1" dirty="0" smtClean="0">
                          <a:solidFill>
                            <a:srgbClr val="000099"/>
                          </a:solidFill>
                          <a:effectLst/>
                        </a:rPr>
                        <a:t>Prueba</a:t>
                      </a:r>
                    </a:p>
                    <a:p>
                      <a:pPr algn="ctr">
                        <a:lnSpc>
                          <a:spcPct val="100000"/>
                        </a:lnSpc>
                        <a:spcAft>
                          <a:spcPts val="800"/>
                        </a:spcAft>
                      </a:pPr>
                      <a:r>
                        <a:rPr lang="es-EC" sz="2000" b="1" dirty="0" smtClean="0">
                          <a:solidFill>
                            <a:srgbClr val="000099"/>
                          </a:solidFill>
                          <a:effectLst/>
                        </a:rPr>
                        <a:t>Psicométrica</a:t>
                      </a:r>
                      <a:endParaRPr lang="es-ES" sz="20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s-EC" sz="1800" dirty="0">
                          <a:effectLst/>
                        </a:rPr>
                        <a:t>Test del Canal de Aprendizaje de Lynn O´Brien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pPr>
                      <a:r>
                        <a:rPr lang="es-EC" sz="1800" dirty="0">
                          <a:effectLst/>
                        </a:rPr>
                        <a:t>Está compuesta por 36 Ítems y mide el Canal de Aprendizaje de preferencia que poseen los estudiantes</a:t>
                      </a:r>
                      <a:r>
                        <a:rPr lang="es-EC" sz="1800" dirty="0" smtClean="0">
                          <a:effectLst/>
                        </a:rPr>
                        <a:t>.</a:t>
                      </a:r>
                    </a:p>
                    <a:p>
                      <a:pPr algn="ctr">
                        <a:lnSpc>
                          <a:spcPct val="100000"/>
                        </a:lnSpc>
                        <a:spcAft>
                          <a:spcPts val="8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235734">
                <a:tc>
                  <a:txBody>
                    <a:bodyPr/>
                    <a:lstStyle/>
                    <a:p>
                      <a:pPr algn="ctr">
                        <a:lnSpc>
                          <a:spcPct val="100000"/>
                        </a:lnSpc>
                        <a:spcAft>
                          <a:spcPts val="800"/>
                        </a:spcAft>
                      </a:pPr>
                      <a:endParaRPr lang="es-EC" sz="2400" dirty="0" smtClean="0">
                        <a:solidFill>
                          <a:schemeClr val="accent2">
                            <a:lumMod val="40000"/>
                            <a:lumOff val="60000"/>
                          </a:schemeClr>
                        </a:solidFill>
                        <a:effectLst/>
                      </a:endParaRPr>
                    </a:p>
                    <a:p>
                      <a:pPr algn="ctr">
                        <a:lnSpc>
                          <a:spcPct val="100000"/>
                        </a:lnSpc>
                        <a:spcAft>
                          <a:spcPts val="800"/>
                        </a:spcAft>
                      </a:pPr>
                      <a:r>
                        <a:rPr lang="es-EC" sz="2400" dirty="0" smtClean="0">
                          <a:solidFill>
                            <a:schemeClr val="accent2">
                              <a:lumMod val="40000"/>
                              <a:lumOff val="60000"/>
                            </a:schemeClr>
                          </a:solidFill>
                          <a:effectLst/>
                        </a:rPr>
                        <a:t>RENDIMIENTO </a:t>
                      </a:r>
                      <a:r>
                        <a:rPr lang="es-EC" sz="2400" dirty="0">
                          <a:solidFill>
                            <a:schemeClr val="accent2">
                              <a:lumMod val="40000"/>
                              <a:lumOff val="60000"/>
                            </a:schemeClr>
                          </a:solidFill>
                          <a:effectLst/>
                        </a:rPr>
                        <a:t>ACADÉMICO</a:t>
                      </a:r>
                      <a:endParaRPr lang="es-ES" sz="2400" dirty="0">
                        <a:solidFill>
                          <a:schemeClr val="accent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endParaRPr lang="es-EC" sz="1800" dirty="0" smtClean="0">
                        <a:effectLst/>
                      </a:endParaRPr>
                    </a:p>
                    <a:p>
                      <a:pPr marL="0" algn="ctr" defTabSz="914400" rtl="0" eaLnBrk="1" latinLnBrk="0" hangingPunct="1">
                        <a:lnSpc>
                          <a:spcPct val="100000"/>
                        </a:lnSpc>
                        <a:spcAft>
                          <a:spcPts val="800"/>
                        </a:spcAft>
                      </a:pPr>
                      <a:r>
                        <a:rPr lang="es-EC" sz="2000" b="1" kern="1200" dirty="0" smtClean="0">
                          <a:solidFill>
                            <a:srgbClr val="000099"/>
                          </a:solidFill>
                          <a:effectLst/>
                          <a:latin typeface="+mn-lt"/>
                          <a:ea typeface="+mn-ea"/>
                          <a:cs typeface="+mn-cs"/>
                        </a:rPr>
                        <a:t>Evaluación</a:t>
                      </a:r>
                      <a:endParaRPr lang="es-ES" sz="2000" b="1" kern="1200" dirty="0">
                        <a:solidFill>
                          <a:srgbClr val="000099"/>
                        </a:solidFill>
                        <a:effectLst/>
                        <a:latin typeface="+mn-lt"/>
                        <a:ea typeface="+mn-ea"/>
                        <a:cs typeface="+mn-cs"/>
                      </a:endParaRPr>
                    </a:p>
                    <a:p>
                      <a:pPr algn="ctr">
                        <a:lnSpc>
                          <a:spcPct val="150000"/>
                        </a:lnSpc>
                        <a:spcAft>
                          <a:spcPts val="800"/>
                        </a:spcAft>
                      </a:pPr>
                      <a:r>
                        <a:rPr lang="es-EC" sz="1800" dirty="0">
                          <a:effectLst/>
                        </a:rPr>
                        <a:t> </a:t>
                      </a:r>
                      <a:endParaRPr lang="es-ES" sz="1800" dirty="0">
                        <a:effectLst/>
                      </a:endParaRPr>
                    </a:p>
                    <a:p>
                      <a:pPr>
                        <a:lnSpc>
                          <a:spcPct val="150000"/>
                        </a:lnSpc>
                        <a:spcAft>
                          <a:spcPts val="800"/>
                        </a:spcAft>
                      </a:pPr>
                      <a:r>
                        <a:rPr lang="es-EC" sz="1800" dirty="0">
                          <a:effectLst/>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800">
                          <a:effectLst/>
                        </a:rPr>
                        <a:t>Cuadro de Calificaciones</a:t>
                      </a:r>
                      <a:endParaRPr lang="es-ES" sz="1800">
                        <a:effectLst/>
                      </a:endParaRPr>
                    </a:p>
                    <a:p>
                      <a:pPr algn="ctr">
                        <a:lnSpc>
                          <a:spcPct val="150000"/>
                        </a:lnSpc>
                        <a:spcAft>
                          <a:spcPts val="800"/>
                        </a:spcAft>
                      </a:pPr>
                      <a:r>
                        <a:rPr lang="es-EC" sz="1800">
                          <a:effectLst/>
                        </a:rPr>
                        <a:t> </a:t>
                      </a:r>
                      <a:endParaRPr lang="es-ES" sz="1800">
                        <a:effectLst/>
                      </a:endParaRPr>
                    </a:p>
                    <a:p>
                      <a:pPr algn="ctr">
                        <a:lnSpc>
                          <a:spcPct val="150000"/>
                        </a:lnSpc>
                        <a:spcAft>
                          <a:spcPts val="800"/>
                        </a:spcAft>
                      </a:pPr>
                      <a:r>
                        <a:rPr lang="es-EC" sz="1800">
                          <a:effectLst/>
                        </a:rPr>
                        <a:t> </a:t>
                      </a:r>
                      <a:endParaRPr lang="es-ES" sz="1800">
                        <a:effectLst/>
                      </a:endParaRPr>
                    </a:p>
                    <a:p>
                      <a:pPr algn="ctr">
                        <a:lnSpc>
                          <a:spcPct val="150000"/>
                        </a:lnSpc>
                        <a:spcAft>
                          <a:spcPts val="800"/>
                        </a:spcAft>
                      </a:pPr>
                      <a:r>
                        <a:rPr lang="es-EC" sz="1800">
                          <a:effectLst/>
                        </a:rPr>
                        <a:t>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s-EC" sz="1800" dirty="0">
                          <a:effectLst/>
                        </a:rPr>
                        <a:t>El Boletín de calificaciones hace referencia al cumplimiento de los objetivos de aprendizaje establecidos en el currículo y en los estándares de aprendizaje nacionales.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pSp>
        <p:nvGrpSpPr>
          <p:cNvPr id="5" name="2 Grupo"/>
          <p:cNvGrpSpPr/>
          <p:nvPr/>
        </p:nvGrpSpPr>
        <p:grpSpPr>
          <a:xfrm>
            <a:off x="2843808" y="342470"/>
            <a:ext cx="5940660" cy="909518"/>
            <a:chOff x="-1866468" y="116632"/>
            <a:chExt cx="5424385" cy="1193117"/>
          </a:xfrm>
          <a:solidFill>
            <a:srgbClr val="2AA9FF"/>
          </a:solidFill>
        </p:grpSpPr>
        <p:sp>
          <p:nvSpPr>
            <p:cNvPr id="6" name="3 Forma libre"/>
            <p:cNvSpPr/>
            <p:nvPr/>
          </p:nvSpPr>
          <p:spPr>
            <a:xfrm>
              <a:off x="2843808" y="491530"/>
              <a:ext cx="714109" cy="45719"/>
            </a:xfrm>
            <a:custGeom>
              <a:avLst/>
              <a:gdLst>
                <a:gd name="connsiteX0" fmla="*/ 0 w 685800"/>
                <a:gd name="connsiteY0" fmla="*/ 0 h 57150"/>
                <a:gd name="connsiteX1" fmla="*/ 685800 w 685800"/>
                <a:gd name="connsiteY1" fmla="*/ 57150 h 57150"/>
              </a:gdLst>
              <a:ahLst/>
              <a:cxnLst>
                <a:cxn ang="0">
                  <a:pos x="connsiteX0" y="connsiteY0"/>
                </a:cxn>
                <a:cxn ang="0">
                  <a:pos x="connsiteX1" y="connsiteY1"/>
                </a:cxn>
              </a:cxnLst>
              <a:rect l="l" t="t" r="r" b="b"/>
              <a:pathLst>
                <a:path w="685800" h="57150">
                  <a:moveTo>
                    <a:pt x="0" y="0"/>
                  </a:moveTo>
                  <a:lnTo>
                    <a:pt x="685800" y="57150"/>
                  </a:lnTo>
                </a:path>
              </a:pathLst>
            </a:custGeom>
            <a:grpFill/>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7" name="4 Pentágono"/>
            <p:cNvSpPr/>
            <p:nvPr/>
          </p:nvSpPr>
          <p:spPr>
            <a:xfrm>
              <a:off x="-1866468" y="116632"/>
              <a:ext cx="4782284" cy="648072"/>
            </a:xfrm>
            <a:prstGeom prst="homePlat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8" name="5 Conector"/>
            <p:cNvSpPr/>
            <p:nvPr/>
          </p:nvSpPr>
          <p:spPr>
            <a:xfrm>
              <a:off x="2483768" y="376539"/>
              <a:ext cx="216024" cy="172141"/>
            </a:xfrm>
            <a:prstGeom prst="flowChartConnector">
              <a:avLst/>
            </a:prstGeom>
            <a:grpFill/>
            <a:ln cap="rnd">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9" name="6 CuadroTexto"/>
            <p:cNvSpPr txBox="1"/>
            <p:nvPr/>
          </p:nvSpPr>
          <p:spPr>
            <a:xfrm>
              <a:off x="-1726581" y="219637"/>
              <a:ext cx="4210349" cy="1090112"/>
            </a:xfrm>
            <a:prstGeom prst="rect">
              <a:avLst/>
            </a:prstGeom>
            <a:grpFill/>
          </p:spPr>
          <p:txBody>
            <a:bodyPr wrap="square" rtlCol="0">
              <a:spAutoFit/>
            </a:bodyPr>
            <a:lstStyle/>
            <a:p>
              <a:pPr algn="ctr"/>
              <a:r>
                <a:rPr lang="es-ES" sz="2400" b="1" dirty="0" smtClean="0">
                  <a:solidFill>
                    <a:srgbClr val="FFEFBD"/>
                  </a:solidFill>
                  <a:effectLst>
                    <a:outerShdw blurRad="38100" dist="38100" dir="2700000" algn="tl">
                      <a:srgbClr val="000000">
                        <a:alpha val="43137"/>
                      </a:srgbClr>
                    </a:outerShdw>
                  </a:effectLst>
                </a:rPr>
                <a:t>TÉCNICAS E INSTRUMNTOS DE RECOLECCIÓN DE DATOS</a:t>
              </a:r>
              <a:endParaRPr lang="es-ES" sz="2400" b="1" dirty="0">
                <a:solidFill>
                  <a:srgbClr val="FFEFBD"/>
                </a:solidFill>
                <a:effectLst>
                  <a:outerShdw blurRad="38100" dist="38100" dir="2700000" algn="tl">
                    <a:srgbClr val="000000">
                      <a:alpha val="43137"/>
                    </a:srgbClr>
                  </a:outerShdw>
                </a:effectLst>
              </a:endParaRPr>
            </a:p>
          </p:txBody>
        </p:sp>
        <p:sp>
          <p:nvSpPr>
            <p:cNvPr id="10" name="7 Forma libre"/>
            <p:cNvSpPr/>
            <p:nvPr/>
          </p:nvSpPr>
          <p:spPr>
            <a:xfrm>
              <a:off x="2519772" y="483450"/>
              <a:ext cx="973672" cy="353262"/>
            </a:xfrm>
            <a:custGeom>
              <a:avLst/>
              <a:gdLst>
                <a:gd name="connsiteX0" fmla="*/ 1246730 w 1246730"/>
                <a:gd name="connsiteY0" fmla="*/ 353262 h 353262"/>
                <a:gd name="connsiteX1" fmla="*/ 56105 w 1246730"/>
                <a:gd name="connsiteY1" fmla="*/ 48462 h 353262"/>
                <a:gd name="connsiteX2" fmla="*/ 179930 w 1246730"/>
                <a:gd name="connsiteY2" fmla="*/ 837 h 353262"/>
                <a:gd name="connsiteX3" fmla="*/ 179930 w 1246730"/>
                <a:gd name="connsiteY3" fmla="*/ 837 h 353262"/>
              </a:gdLst>
              <a:ahLst/>
              <a:cxnLst>
                <a:cxn ang="0">
                  <a:pos x="connsiteX0" y="connsiteY0"/>
                </a:cxn>
                <a:cxn ang="0">
                  <a:pos x="connsiteX1" y="connsiteY1"/>
                </a:cxn>
                <a:cxn ang="0">
                  <a:pos x="connsiteX2" y="connsiteY2"/>
                </a:cxn>
                <a:cxn ang="0">
                  <a:pos x="connsiteX3" y="connsiteY3"/>
                </a:cxn>
              </a:cxnLst>
              <a:rect l="l" t="t" r="r" b="b"/>
              <a:pathLst>
                <a:path w="1246730" h="353262">
                  <a:moveTo>
                    <a:pt x="1246730" y="353262"/>
                  </a:moveTo>
                  <a:cubicBezTo>
                    <a:pt x="740317" y="230230"/>
                    <a:pt x="233905" y="107199"/>
                    <a:pt x="56105" y="48462"/>
                  </a:cubicBezTo>
                  <a:cubicBezTo>
                    <a:pt x="-121695" y="-10275"/>
                    <a:pt x="179930" y="837"/>
                    <a:pt x="179930" y="837"/>
                  </a:cubicBezTo>
                  <a:lnTo>
                    <a:pt x="179930" y="837"/>
                  </a:lnTo>
                </a:path>
              </a:pathLst>
            </a:custGeom>
            <a:grpFill/>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spTree>
    <p:extLst>
      <p:ext uri="{BB962C8B-B14F-4D97-AF65-F5344CB8AC3E}">
        <p14:creationId xmlns:p14="http://schemas.microsoft.com/office/powerpoint/2010/main" val="1148181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44636" y="332656"/>
            <a:ext cx="2836368" cy="236709"/>
          </a:xfrm>
        </p:spPr>
        <p:txBody>
          <a:bodyPr>
            <a:normAutofit fontScale="90000"/>
          </a:bodyPr>
          <a:lstStyle/>
          <a:p>
            <a:r>
              <a:rPr lang="es-EC" sz="3100" b="1" dirty="0" smtClean="0"/>
              <a:t/>
            </a:r>
            <a:br>
              <a:rPr lang="es-EC" sz="3100" b="1" dirty="0" smtClean="0"/>
            </a:br>
            <a:r>
              <a:rPr lang="es-EC" sz="3100" b="1" dirty="0" smtClean="0"/>
              <a:t>CAPÍTULO </a:t>
            </a:r>
            <a:r>
              <a:rPr lang="es-EC" sz="3100" b="1" dirty="0"/>
              <a:t>IV</a:t>
            </a:r>
            <a:r>
              <a:rPr lang="es-ES" sz="3100" dirty="0"/>
              <a:t/>
            </a:r>
            <a:br>
              <a:rPr lang="es-ES" sz="3100" dirty="0"/>
            </a:b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044836037"/>
              </p:ext>
            </p:extLst>
          </p:nvPr>
        </p:nvGraphicFramePr>
        <p:xfrm>
          <a:off x="1" y="1596159"/>
          <a:ext cx="4908954" cy="1371600"/>
        </p:xfrm>
        <a:graphic>
          <a:graphicData uri="http://schemas.openxmlformats.org/drawingml/2006/table">
            <a:tbl>
              <a:tblPr firstRow="1" firstCol="1" bandRow="1">
                <a:tableStyleId>{5C22544A-7EE6-4342-B048-85BDC9FD1C3A}</a:tableStyleId>
              </a:tblPr>
              <a:tblGrid>
                <a:gridCol w="1806738">
                  <a:extLst>
                    <a:ext uri="{9D8B030D-6E8A-4147-A177-3AD203B41FA5}">
                      <a16:colId xmlns:a16="http://schemas.microsoft.com/office/drawing/2014/main" val="20000"/>
                    </a:ext>
                  </a:extLst>
                </a:gridCol>
                <a:gridCol w="1809778">
                  <a:extLst>
                    <a:ext uri="{9D8B030D-6E8A-4147-A177-3AD203B41FA5}">
                      <a16:colId xmlns:a16="http://schemas.microsoft.com/office/drawing/2014/main" val="20001"/>
                    </a:ext>
                  </a:extLst>
                </a:gridCol>
                <a:gridCol w="1292438">
                  <a:extLst>
                    <a:ext uri="{9D8B030D-6E8A-4147-A177-3AD203B41FA5}">
                      <a16:colId xmlns:a16="http://schemas.microsoft.com/office/drawing/2014/main" val="20002"/>
                    </a:ext>
                  </a:extLst>
                </a:gridCol>
              </a:tblGrid>
              <a:tr h="0">
                <a:tc>
                  <a:txBody>
                    <a:bodyPr/>
                    <a:lstStyle/>
                    <a:p>
                      <a:pPr algn="ctr">
                        <a:lnSpc>
                          <a:spcPct val="150000"/>
                        </a:lnSpc>
                        <a:spcAft>
                          <a:spcPts val="0"/>
                        </a:spcAft>
                        <a:tabLst>
                          <a:tab pos="1476375" algn="l"/>
                        </a:tabLst>
                      </a:pPr>
                      <a:r>
                        <a:rPr lang="es-EC" sz="1200" dirty="0">
                          <a:effectLst/>
                        </a:rPr>
                        <a:t>Estilos de Aprendizaje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Estudiantes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Porcentaje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ctr">
                        <a:lnSpc>
                          <a:spcPct val="150000"/>
                        </a:lnSpc>
                        <a:spcAft>
                          <a:spcPts val="0"/>
                        </a:spcAft>
                        <a:tabLst>
                          <a:tab pos="1476375" algn="l"/>
                        </a:tabLst>
                      </a:pPr>
                      <a:r>
                        <a:rPr lang="es-EC" sz="1200">
                          <a:effectLst/>
                        </a:rPr>
                        <a:t>Visual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lnSpc>
                          <a:spcPct val="150000"/>
                        </a:lnSpc>
                        <a:spcAft>
                          <a:spcPts val="0"/>
                        </a:spcAft>
                        <a:tabLst>
                          <a:tab pos="1476375" algn="l"/>
                        </a:tabLst>
                      </a:pPr>
                      <a:r>
                        <a:rPr lang="es-EC" sz="1200">
                          <a:effectLst/>
                        </a:rPr>
                        <a:t>Auditivo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dirty="0">
                          <a:effectLst/>
                        </a:rPr>
                        <a:t>14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lnSpc>
                          <a:spcPct val="150000"/>
                        </a:lnSpc>
                        <a:spcAft>
                          <a:spcPts val="0"/>
                        </a:spcAft>
                        <a:tabLst>
                          <a:tab pos="1476375" algn="l"/>
                        </a:tabLst>
                      </a:pPr>
                      <a:r>
                        <a:rPr lang="es-EC" sz="1200">
                          <a:effectLst/>
                        </a:rPr>
                        <a:t>Kinestésico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23%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lnSpc>
                          <a:spcPct val="150000"/>
                        </a:lnSpc>
                        <a:spcAft>
                          <a:spcPts val="0"/>
                        </a:spcAft>
                        <a:tabLst>
                          <a:tab pos="1476375" algn="l"/>
                        </a:tabLst>
                      </a:pPr>
                      <a:r>
                        <a:rPr lang="es-EC" sz="1200">
                          <a:effectLst/>
                        </a:rPr>
                        <a:t>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dirty="0">
                          <a:effectLst/>
                        </a:rPr>
                        <a:t>35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dirty="0">
                          <a:effectLst/>
                        </a:rPr>
                        <a:t>100%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6" name="Rectangle 1"/>
          <p:cNvSpPr>
            <a:spLocks noChangeArrowheads="1"/>
          </p:cNvSpPr>
          <p:nvPr/>
        </p:nvSpPr>
        <p:spPr bwMode="auto">
          <a:xfrm>
            <a:off x="1" y="1340892"/>
            <a:ext cx="2784737"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476375" algn="l"/>
              </a:tabLst>
              <a:defRPr>
                <a:solidFill>
                  <a:schemeClr val="tx1"/>
                </a:solidFill>
                <a:latin typeface="Arial" panose="020B0604020202020204" pitchFamily="34" charset="0"/>
              </a:defRPr>
            </a:lvl1pPr>
            <a:lvl2pPr eaLnBrk="0" fontAlgn="base" hangingPunct="0">
              <a:spcBef>
                <a:spcPct val="0"/>
              </a:spcBef>
              <a:spcAft>
                <a:spcPct val="0"/>
              </a:spcAft>
              <a:tabLst>
                <a:tab pos="1476375" algn="l"/>
              </a:tabLst>
              <a:defRPr>
                <a:solidFill>
                  <a:schemeClr val="tx1"/>
                </a:solidFill>
                <a:latin typeface="Arial" panose="020B0604020202020204" pitchFamily="34" charset="0"/>
              </a:defRPr>
            </a:lvl2pPr>
            <a:lvl3pPr eaLnBrk="0" fontAlgn="base" hangingPunct="0">
              <a:spcBef>
                <a:spcPct val="0"/>
              </a:spcBef>
              <a:spcAft>
                <a:spcPct val="0"/>
              </a:spcAft>
              <a:tabLst>
                <a:tab pos="1476375" algn="l"/>
              </a:tabLst>
              <a:defRPr>
                <a:solidFill>
                  <a:schemeClr val="tx1"/>
                </a:solidFill>
                <a:latin typeface="Arial" panose="020B0604020202020204" pitchFamily="34" charset="0"/>
              </a:defRPr>
            </a:lvl3pPr>
            <a:lvl4pPr eaLnBrk="0" fontAlgn="base" hangingPunct="0">
              <a:spcBef>
                <a:spcPct val="0"/>
              </a:spcBef>
              <a:spcAft>
                <a:spcPct val="0"/>
              </a:spcAft>
              <a:tabLst>
                <a:tab pos="1476375" algn="l"/>
              </a:tabLst>
              <a:defRPr>
                <a:solidFill>
                  <a:schemeClr val="tx1"/>
                </a:solidFill>
                <a:latin typeface="Arial" panose="020B0604020202020204" pitchFamily="34" charset="0"/>
              </a:defRPr>
            </a:lvl4pPr>
            <a:lvl5pPr eaLnBrk="0" fontAlgn="base" hangingPunct="0">
              <a:spcBef>
                <a:spcPct val="0"/>
              </a:spcBef>
              <a:spcAft>
                <a:spcPct val="0"/>
              </a:spcAft>
              <a:tabLst>
                <a:tab pos="1476375" algn="l"/>
              </a:tabLst>
              <a:defRPr>
                <a:solidFill>
                  <a:schemeClr val="tx1"/>
                </a:solidFill>
                <a:latin typeface="Arial" panose="020B0604020202020204" pitchFamily="34" charset="0"/>
              </a:defRPr>
            </a:lvl5pPr>
            <a:lvl6pPr eaLnBrk="0" fontAlgn="base" hangingPunct="0">
              <a:spcBef>
                <a:spcPct val="0"/>
              </a:spcBef>
              <a:spcAft>
                <a:spcPct val="0"/>
              </a:spcAft>
              <a:tabLst>
                <a:tab pos="1476375" algn="l"/>
              </a:tabLst>
              <a:defRPr>
                <a:solidFill>
                  <a:schemeClr val="tx1"/>
                </a:solidFill>
                <a:latin typeface="Arial" panose="020B0604020202020204" pitchFamily="34" charset="0"/>
              </a:defRPr>
            </a:lvl6pPr>
            <a:lvl7pPr eaLnBrk="0" fontAlgn="base" hangingPunct="0">
              <a:spcBef>
                <a:spcPct val="0"/>
              </a:spcBef>
              <a:spcAft>
                <a:spcPct val="0"/>
              </a:spcAft>
              <a:tabLst>
                <a:tab pos="1476375" algn="l"/>
              </a:tabLst>
              <a:defRPr>
                <a:solidFill>
                  <a:schemeClr val="tx1"/>
                </a:solidFill>
                <a:latin typeface="Arial" panose="020B0604020202020204" pitchFamily="34" charset="0"/>
              </a:defRPr>
            </a:lvl7pPr>
            <a:lvl8pPr eaLnBrk="0" fontAlgn="base" hangingPunct="0">
              <a:spcBef>
                <a:spcPct val="0"/>
              </a:spcBef>
              <a:spcAft>
                <a:spcPct val="0"/>
              </a:spcAft>
              <a:tabLst>
                <a:tab pos="1476375" algn="l"/>
              </a:tabLst>
              <a:defRPr>
                <a:solidFill>
                  <a:schemeClr val="tx1"/>
                </a:solidFill>
                <a:latin typeface="Arial" panose="020B0604020202020204" pitchFamily="34" charset="0"/>
              </a:defRPr>
            </a:lvl8pPr>
            <a:lvl9pPr eaLnBrk="0" fontAlgn="base" hangingPunct="0">
              <a:spcBef>
                <a:spcPct val="0"/>
              </a:spcBef>
              <a:spcAft>
                <a:spcPct val="0"/>
              </a:spcAft>
              <a:tabLst>
                <a:tab pos="14763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476375" algn="l"/>
              </a:tabLst>
            </a:pPr>
            <a:r>
              <a:rPr kumimoji="0" lang="es-EC" altLang="es-ES" sz="1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Cuadro 11. Estilo de aprendizaje predominante</a:t>
            </a:r>
            <a:endParaRPr kumimoji="0" lang="es-ES" altLang="es-ES" sz="800" b="0" i="0" u="none" strike="noStrike" cap="none" normalizeH="0" baseline="0" dirty="0" smtClean="0">
              <a:ln>
                <a:noFill/>
              </a:ln>
              <a:solidFill>
                <a:schemeClr val="tx1"/>
              </a:solidFill>
              <a:effectLst/>
            </a:endParaRPr>
          </a:p>
        </p:txBody>
      </p:sp>
      <p:sp>
        <p:nvSpPr>
          <p:cNvPr id="7" name="Rectángulo 6"/>
          <p:cNvSpPr/>
          <p:nvPr/>
        </p:nvSpPr>
        <p:spPr>
          <a:xfrm>
            <a:off x="0" y="2976654"/>
            <a:ext cx="4773446" cy="430887"/>
          </a:xfrm>
          <a:prstGeom prst="rect">
            <a:avLst/>
          </a:prstGeom>
        </p:spPr>
        <p:txBody>
          <a:bodyPr wrap="square">
            <a:spAutoFit/>
          </a:bodyPr>
          <a:lstStyle/>
          <a:p>
            <a:pPr lvl="0" eaLnBrk="0" fontAlgn="base" hangingPunct="0">
              <a:spcBef>
                <a:spcPct val="0"/>
              </a:spcBef>
              <a:spcAft>
                <a:spcPct val="0"/>
              </a:spcAft>
              <a:tabLst>
                <a:tab pos="1476375" algn="l"/>
              </a:tabLst>
            </a:pPr>
            <a:r>
              <a:rPr lang="es-EC" altLang="es-ES" sz="1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ES" altLang="es-ES" sz="1100" dirty="0">
                <a:latin typeface="Times New Roman" panose="02020603050405020304" pitchFamily="18" charset="0"/>
                <a:ea typeface="Calibri" panose="020F0502020204030204" pitchFamily="34" charset="0"/>
                <a:cs typeface="Times New Roman" panose="02020603050405020304" pitchFamily="18" charset="0"/>
              </a:rPr>
              <a:t>Test del canal de Aprendizaje de Preferencia – Aplicado a Estudiantes</a:t>
            </a:r>
            <a:endParaRPr lang="es-ES" altLang="es-ES" sz="10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476375" algn="l"/>
              </a:tabLst>
            </a:pPr>
            <a:r>
              <a:rPr lang="es-EC" altLang="es-ES" sz="1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Elaborado por:</a:t>
            </a:r>
            <a:r>
              <a:rPr lang="es-EC" altLang="es-E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Carlos Ibarra, 2019</a:t>
            </a:r>
            <a:endParaRPr lang="es-EC" altLang="es-ES" sz="2400" dirty="0">
              <a:latin typeface="Times New Roman" panose="02020603050405020304" pitchFamily="18" charset="0"/>
              <a:cs typeface="Times New Roman" panose="02020603050405020304" pitchFamily="18" charset="0"/>
            </a:endParaRPr>
          </a:p>
        </p:txBody>
      </p:sp>
      <p:sp>
        <p:nvSpPr>
          <p:cNvPr id="8" name="Rectangle 3"/>
          <p:cNvSpPr>
            <a:spLocks noChangeArrowheads="1"/>
          </p:cNvSpPr>
          <p:nvPr/>
        </p:nvSpPr>
        <p:spPr bwMode="auto">
          <a:xfrm>
            <a:off x="0" y="3446531"/>
            <a:ext cx="4513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a:t>
            </a:r>
            <a:r>
              <a:rPr kumimoji="0" lang="es-EC" altLang="es-ES" sz="1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C" altLang="es-ES" sz="1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fico 7. Clasificaci</a:t>
            </a:r>
            <a:r>
              <a:rPr kumimoji="0" lang="es-EC" altLang="es-ES" sz="1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S" sz="1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por resultados, estilo de aprendizaje predominante</a:t>
            </a:r>
            <a:endParaRPr kumimoji="0" lang="es-ES" altLang="es-E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9" name="Gráfico 8"/>
          <p:cNvGraphicFramePr/>
          <p:nvPr>
            <p:extLst>
              <p:ext uri="{D42A27DB-BD31-4B8C-83A1-F6EECF244321}">
                <p14:modId xmlns:p14="http://schemas.microsoft.com/office/powerpoint/2010/main" val="938770151"/>
              </p:ext>
            </p:extLst>
          </p:nvPr>
        </p:nvGraphicFramePr>
        <p:xfrm>
          <a:off x="-96185" y="3591352"/>
          <a:ext cx="5101325" cy="241146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4"/>
          <p:cNvSpPr>
            <a:spLocks noChangeArrowheads="1"/>
          </p:cNvSpPr>
          <p:nvPr/>
        </p:nvSpPr>
        <p:spPr bwMode="auto">
          <a:xfrm rot="10800000" flipV="1">
            <a:off x="45976" y="5862390"/>
            <a:ext cx="3805181"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0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Fuente: </a:t>
            </a:r>
            <a:r>
              <a:rPr kumimoji="0" lang="es-ES" altLang="es-ES" sz="1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Cuadro 11.</a:t>
            </a:r>
            <a:endParaRPr kumimoji="0" lang="es-ES" altLang="es-E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0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Elaborado por:</a:t>
            </a:r>
            <a:r>
              <a:rPr kumimoji="0" lang="es-EC" altLang="es-ES" sz="10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Carlos Ibarra, 2019</a:t>
            </a:r>
            <a:endParaRPr kumimoji="0" lang="es-EC"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14" name="CuadroTexto 13"/>
          <p:cNvSpPr txBox="1"/>
          <p:nvPr/>
        </p:nvSpPr>
        <p:spPr>
          <a:xfrm>
            <a:off x="5147301" y="1613135"/>
            <a:ext cx="3869385" cy="492443"/>
          </a:xfrm>
          <a:prstGeom prst="rect">
            <a:avLst/>
          </a:prstGeom>
          <a:noFill/>
        </p:spPr>
        <p:txBody>
          <a:bodyPr wrap="square" rtlCol="0">
            <a:spAutoFit/>
          </a:bodyPr>
          <a:lstStyle/>
          <a:p>
            <a:r>
              <a:rPr lang="es-ES" sz="2600" b="1" dirty="0" smtClean="0">
                <a:solidFill>
                  <a:schemeClr val="accent6">
                    <a:lumMod val="50000"/>
                  </a:schemeClr>
                </a:solidFill>
              </a:rPr>
              <a:t>ESTILOS DE APRENDIZAJE</a:t>
            </a:r>
            <a:endParaRPr lang="es-ES" sz="2600" b="1" dirty="0">
              <a:solidFill>
                <a:schemeClr val="accent6">
                  <a:lumMod val="50000"/>
                </a:schemeClr>
              </a:solidFill>
            </a:endParaRPr>
          </a:p>
        </p:txBody>
      </p:sp>
      <p:sp>
        <p:nvSpPr>
          <p:cNvPr id="15" name="Rectángulo 14"/>
          <p:cNvSpPr/>
          <p:nvPr/>
        </p:nvSpPr>
        <p:spPr>
          <a:xfrm>
            <a:off x="5128461" y="2677218"/>
            <a:ext cx="4054781" cy="3344505"/>
          </a:xfrm>
          <a:prstGeom prst="rect">
            <a:avLst/>
          </a:prstGeom>
        </p:spPr>
        <p:txBody>
          <a:bodyPr wrap="square">
            <a:spAutoFit/>
          </a:bodyPr>
          <a:lstStyle/>
          <a:p>
            <a:pPr algn="just">
              <a:lnSpc>
                <a:spcPct val="150000"/>
              </a:lnSpc>
              <a:spcAft>
                <a:spcPts val="8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Interpretación</a:t>
            </a:r>
          </a:p>
          <a:p>
            <a:pPr algn="just">
              <a:lnSpc>
                <a:spcPct val="150000"/>
              </a:lnSpc>
              <a:spcAft>
                <a:spcPts val="800"/>
              </a:spcAft>
            </a:pPr>
            <a:r>
              <a:rPr lang="es-EC" sz="1600" dirty="0" smtClean="0"/>
              <a:t>Es </a:t>
            </a:r>
            <a:r>
              <a:rPr lang="es-EC" sz="1600" dirty="0"/>
              <a:t>importante que se conjugue dentro de las aulas de clase los tres estilos de aprendizaje y se busque las estrategias necesarias para desarrollarlos en la proporción que resulte más conveniente de acuerdo a los contenidos y objetivos de formación.</a:t>
            </a:r>
            <a:endParaRPr lang="es-ES" sz="1600" dirty="0"/>
          </a:p>
          <a:p>
            <a:pPr algn="just">
              <a:lnSpc>
                <a:spcPct val="150000"/>
              </a:lnSpc>
              <a:spcAft>
                <a:spcPts val="800"/>
              </a:spcAft>
            </a:pPr>
            <a:endParaRPr lang="es-EC"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2 Grupo"/>
          <p:cNvGrpSpPr/>
          <p:nvPr/>
        </p:nvGrpSpPr>
        <p:grpSpPr>
          <a:xfrm>
            <a:off x="2604278" y="537364"/>
            <a:ext cx="6490691" cy="721568"/>
            <a:chOff x="-1866468" y="116632"/>
            <a:chExt cx="5424385" cy="720080"/>
          </a:xfrm>
          <a:solidFill>
            <a:srgbClr val="2AA9FF"/>
          </a:solidFill>
        </p:grpSpPr>
        <p:sp>
          <p:nvSpPr>
            <p:cNvPr id="12" name="3 Forma libre"/>
            <p:cNvSpPr/>
            <p:nvPr/>
          </p:nvSpPr>
          <p:spPr>
            <a:xfrm>
              <a:off x="2843808" y="491530"/>
              <a:ext cx="714109" cy="45719"/>
            </a:xfrm>
            <a:custGeom>
              <a:avLst/>
              <a:gdLst>
                <a:gd name="connsiteX0" fmla="*/ 0 w 685800"/>
                <a:gd name="connsiteY0" fmla="*/ 0 h 57150"/>
                <a:gd name="connsiteX1" fmla="*/ 685800 w 685800"/>
                <a:gd name="connsiteY1" fmla="*/ 57150 h 57150"/>
              </a:gdLst>
              <a:ahLst/>
              <a:cxnLst>
                <a:cxn ang="0">
                  <a:pos x="connsiteX0" y="connsiteY0"/>
                </a:cxn>
                <a:cxn ang="0">
                  <a:pos x="connsiteX1" y="connsiteY1"/>
                </a:cxn>
              </a:cxnLst>
              <a:rect l="l" t="t" r="r" b="b"/>
              <a:pathLst>
                <a:path w="685800" h="57150">
                  <a:moveTo>
                    <a:pt x="0" y="0"/>
                  </a:moveTo>
                  <a:lnTo>
                    <a:pt x="685800" y="57150"/>
                  </a:lnTo>
                </a:path>
              </a:pathLst>
            </a:custGeom>
            <a:grpFill/>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13" name="4 Pentágono"/>
            <p:cNvSpPr/>
            <p:nvPr/>
          </p:nvSpPr>
          <p:spPr>
            <a:xfrm>
              <a:off x="-1866468" y="116632"/>
              <a:ext cx="4782284" cy="648072"/>
            </a:xfrm>
            <a:prstGeom prst="homePlat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6" name="5 Conector"/>
            <p:cNvSpPr/>
            <p:nvPr/>
          </p:nvSpPr>
          <p:spPr>
            <a:xfrm>
              <a:off x="2483768" y="376539"/>
              <a:ext cx="216024" cy="172141"/>
            </a:xfrm>
            <a:prstGeom prst="flowChartConnector">
              <a:avLst/>
            </a:prstGeom>
            <a:grpFill/>
            <a:ln cap="rnd">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7" name="6 CuadroTexto"/>
            <p:cNvSpPr txBox="1"/>
            <p:nvPr/>
          </p:nvSpPr>
          <p:spPr>
            <a:xfrm>
              <a:off x="-1855263" y="219636"/>
              <a:ext cx="4555055" cy="583569"/>
            </a:xfrm>
            <a:prstGeom prst="rect">
              <a:avLst/>
            </a:prstGeom>
            <a:grpFill/>
          </p:spPr>
          <p:txBody>
            <a:bodyPr wrap="square" rtlCol="0">
              <a:spAutoFit/>
            </a:bodyPr>
            <a:lstStyle/>
            <a:p>
              <a:pPr algn="ctr"/>
              <a:r>
                <a:rPr lang="es-ES" sz="3200" b="1" dirty="0" smtClean="0">
                  <a:solidFill>
                    <a:srgbClr val="FFEFBD"/>
                  </a:solidFill>
                  <a:effectLst>
                    <a:outerShdw blurRad="38100" dist="38100" dir="2700000" algn="tl">
                      <a:srgbClr val="000000">
                        <a:alpha val="43137"/>
                      </a:srgbClr>
                    </a:outerShdw>
                  </a:effectLst>
                </a:rPr>
                <a:t>RESULTADOS Y DISCUSIÓN</a:t>
              </a:r>
              <a:endParaRPr lang="es-ES" sz="3200" b="1" dirty="0">
                <a:solidFill>
                  <a:srgbClr val="FFEFBD"/>
                </a:solidFill>
                <a:effectLst>
                  <a:outerShdw blurRad="38100" dist="38100" dir="2700000" algn="tl">
                    <a:srgbClr val="000000">
                      <a:alpha val="43137"/>
                    </a:srgbClr>
                  </a:outerShdw>
                </a:effectLst>
              </a:endParaRPr>
            </a:p>
          </p:txBody>
        </p:sp>
        <p:sp>
          <p:nvSpPr>
            <p:cNvPr id="18" name="7 Forma libre"/>
            <p:cNvSpPr/>
            <p:nvPr/>
          </p:nvSpPr>
          <p:spPr>
            <a:xfrm>
              <a:off x="2519772" y="483450"/>
              <a:ext cx="973672" cy="353262"/>
            </a:xfrm>
            <a:custGeom>
              <a:avLst/>
              <a:gdLst>
                <a:gd name="connsiteX0" fmla="*/ 1246730 w 1246730"/>
                <a:gd name="connsiteY0" fmla="*/ 353262 h 353262"/>
                <a:gd name="connsiteX1" fmla="*/ 56105 w 1246730"/>
                <a:gd name="connsiteY1" fmla="*/ 48462 h 353262"/>
                <a:gd name="connsiteX2" fmla="*/ 179930 w 1246730"/>
                <a:gd name="connsiteY2" fmla="*/ 837 h 353262"/>
                <a:gd name="connsiteX3" fmla="*/ 179930 w 1246730"/>
                <a:gd name="connsiteY3" fmla="*/ 837 h 353262"/>
              </a:gdLst>
              <a:ahLst/>
              <a:cxnLst>
                <a:cxn ang="0">
                  <a:pos x="connsiteX0" y="connsiteY0"/>
                </a:cxn>
                <a:cxn ang="0">
                  <a:pos x="connsiteX1" y="connsiteY1"/>
                </a:cxn>
                <a:cxn ang="0">
                  <a:pos x="connsiteX2" y="connsiteY2"/>
                </a:cxn>
                <a:cxn ang="0">
                  <a:pos x="connsiteX3" y="connsiteY3"/>
                </a:cxn>
              </a:cxnLst>
              <a:rect l="l" t="t" r="r" b="b"/>
              <a:pathLst>
                <a:path w="1246730" h="353262">
                  <a:moveTo>
                    <a:pt x="1246730" y="353262"/>
                  </a:moveTo>
                  <a:cubicBezTo>
                    <a:pt x="740317" y="230230"/>
                    <a:pt x="233905" y="107199"/>
                    <a:pt x="56105" y="48462"/>
                  </a:cubicBezTo>
                  <a:cubicBezTo>
                    <a:pt x="-121695" y="-10275"/>
                    <a:pt x="179930" y="837"/>
                    <a:pt x="179930" y="837"/>
                  </a:cubicBezTo>
                  <a:lnTo>
                    <a:pt x="179930" y="837"/>
                  </a:lnTo>
                </a:path>
              </a:pathLst>
            </a:custGeom>
            <a:grpFill/>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spTree>
    <p:extLst>
      <p:ext uri="{BB962C8B-B14F-4D97-AF65-F5344CB8AC3E}">
        <p14:creationId xmlns:p14="http://schemas.microsoft.com/office/powerpoint/2010/main" val="847572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498502905"/>
              </p:ext>
            </p:extLst>
          </p:nvPr>
        </p:nvGraphicFramePr>
        <p:xfrm>
          <a:off x="-635" y="1485389"/>
          <a:ext cx="4500627" cy="1530981"/>
        </p:xfrm>
        <a:graphic>
          <a:graphicData uri="http://schemas.openxmlformats.org/drawingml/2006/table">
            <a:tbl>
              <a:tblPr firstRow="1" firstCol="1" bandRow="1">
                <a:tableStyleId>{5C22544A-7EE6-4342-B048-85BDC9FD1C3A}</a:tableStyleId>
              </a:tblPr>
              <a:tblGrid>
                <a:gridCol w="2067560">
                  <a:extLst>
                    <a:ext uri="{9D8B030D-6E8A-4147-A177-3AD203B41FA5}">
                      <a16:colId xmlns:a16="http://schemas.microsoft.com/office/drawing/2014/main" val="20000"/>
                    </a:ext>
                  </a:extLst>
                </a:gridCol>
                <a:gridCol w="1350010">
                  <a:extLst>
                    <a:ext uri="{9D8B030D-6E8A-4147-A177-3AD203B41FA5}">
                      <a16:colId xmlns:a16="http://schemas.microsoft.com/office/drawing/2014/main" val="20001"/>
                    </a:ext>
                  </a:extLst>
                </a:gridCol>
                <a:gridCol w="1083057">
                  <a:extLst>
                    <a:ext uri="{9D8B030D-6E8A-4147-A177-3AD203B41FA5}">
                      <a16:colId xmlns:a16="http://schemas.microsoft.com/office/drawing/2014/main" val="20002"/>
                    </a:ext>
                  </a:extLst>
                </a:gridCol>
              </a:tblGrid>
              <a:tr h="234813">
                <a:tc>
                  <a:txBody>
                    <a:bodyPr/>
                    <a:lstStyle/>
                    <a:p>
                      <a:pPr algn="ctr">
                        <a:lnSpc>
                          <a:spcPct val="107000"/>
                        </a:lnSpc>
                        <a:spcAft>
                          <a:spcPts val="0"/>
                        </a:spcAft>
                      </a:pPr>
                      <a:r>
                        <a:rPr lang="es-EC" sz="1200" dirty="0">
                          <a:effectLst/>
                        </a:rPr>
                        <a:t>Alternativa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dirty="0">
                          <a:effectLst/>
                        </a:rPr>
                        <a:t>Estudiantes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Porcentaje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216028">
                <a:tc>
                  <a:txBody>
                    <a:bodyPr/>
                    <a:lstStyle/>
                    <a:p>
                      <a:pPr algn="ctr">
                        <a:lnSpc>
                          <a:spcPct val="107000"/>
                        </a:lnSpc>
                        <a:spcAft>
                          <a:spcPts val="0"/>
                        </a:spcAft>
                      </a:pPr>
                      <a:r>
                        <a:rPr lang="es-EC" sz="1200">
                          <a:effectLst/>
                        </a:rPr>
                        <a:t>Casi Siempre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216028">
                <a:tc>
                  <a:txBody>
                    <a:bodyPr/>
                    <a:lstStyle/>
                    <a:p>
                      <a:pPr algn="ctr">
                        <a:lnSpc>
                          <a:spcPct val="107000"/>
                        </a:lnSpc>
                        <a:spcAft>
                          <a:spcPts val="0"/>
                        </a:spcAft>
                      </a:pPr>
                      <a:r>
                        <a:rPr lang="es-EC" sz="1200">
                          <a:effectLst/>
                        </a:rPr>
                        <a:t>Frecuentemente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34%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216028">
                <a:tc>
                  <a:txBody>
                    <a:bodyPr/>
                    <a:lstStyle/>
                    <a:p>
                      <a:pPr algn="ctr">
                        <a:lnSpc>
                          <a:spcPct val="107000"/>
                        </a:lnSpc>
                        <a:spcAft>
                          <a:spcPts val="0"/>
                        </a:spcAft>
                      </a:pPr>
                      <a:r>
                        <a:rPr lang="es-EC" sz="1200">
                          <a:effectLst/>
                        </a:rPr>
                        <a:t>A Veces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216028">
                <a:tc>
                  <a:txBody>
                    <a:bodyPr/>
                    <a:lstStyle/>
                    <a:p>
                      <a:pPr algn="ctr">
                        <a:lnSpc>
                          <a:spcPct val="107000"/>
                        </a:lnSpc>
                        <a:spcAft>
                          <a:spcPts val="0"/>
                        </a:spcAft>
                      </a:pPr>
                      <a:r>
                        <a:rPr lang="es-EC" sz="1200">
                          <a:effectLst/>
                        </a:rPr>
                        <a:t>Rara Vez</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12%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216028">
                <a:tc>
                  <a:txBody>
                    <a:bodyPr/>
                    <a:lstStyle/>
                    <a:p>
                      <a:pPr algn="ctr">
                        <a:lnSpc>
                          <a:spcPct val="107000"/>
                        </a:lnSpc>
                        <a:spcAft>
                          <a:spcPts val="0"/>
                        </a:spcAft>
                      </a:pPr>
                      <a:r>
                        <a:rPr lang="es-EC" sz="1200">
                          <a:effectLst/>
                        </a:rPr>
                        <a:t>Casi Nunca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216028">
                <a:tc>
                  <a:txBody>
                    <a:bodyPr/>
                    <a:lstStyle/>
                    <a:p>
                      <a:pPr algn="ctr">
                        <a:lnSpc>
                          <a:spcPct val="107000"/>
                        </a:lnSpc>
                        <a:spcAft>
                          <a:spcPts val="0"/>
                        </a:spcAft>
                      </a:pPr>
                      <a:r>
                        <a:rPr lang="es-EC" sz="1200">
                          <a:effectLst/>
                        </a:rPr>
                        <a:t>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dirty="0">
                          <a:effectLst/>
                        </a:rPr>
                        <a:t>100%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bl>
          </a:graphicData>
        </a:graphic>
      </p:graphicFrame>
      <p:graphicFrame>
        <p:nvGraphicFramePr>
          <p:cNvPr id="6" name="Gráfico 5"/>
          <p:cNvGraphicFramePr/>
          <p:nvPr>
            <p:extLst>
              <p:ext uri="{D42A27DB-BD31-4B8C-83A1-F6EECF244321}">
                <p14:modId xmlns:p14="http://schemas.microsoft.com/office/powerpoint/2010/main" val="1169590177"/>
              </p:ext>
            </p:extLst>
          </p:nvPr>
        </p:nvGraphicFramePr>
        <p:xfrm>
          <a:off x="-635" y="3717032"/>
          <a:ext cx="4428619" cy="216024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635" y="6165304"/>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0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Fuente: </a:t>
            </a:r>
            <a:r>
              <a:rPr kumimoji="0" lang="es-ES" altLang="es-ES" sz="1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Cuadro 4.</a:t>
            </a:r>
            <a:endParaRPr kumimoji="0" lang="es-ES" altLang="es-E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0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Elaborado por:</a:t>
            </a:r>
            <a:r>
              <a:rPr kumimoji="0" lang="es-EC" altLang="es-ES" sz="10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Carlos Ibarra, 2019</a:t>
            </a:r>
            <a:endParaRPr kumimoji="0" lang="es-EC"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8" name="Rectángulo 7"/>
          <p:cNvSpPr/>
          <p:nvPr/>
        </p:nvSpPr>
        <p:spPr>
          <a:xfrm>
            <a:off x="-635" y="1191652"/>
            <a:ext cx="4734272" cy="293735"/>
          </a:xfrm>
          <a:prstGeom prst="rect">
            <a:avLst/>
          </a:prstGeom>
        </p:spPr>
        <p:txBody>
          <a:bodyPr wrap="square">
            <a:spAutoFit/>
          </a:bodyPr>
          <a:lstStyle/>
          <a:p>
            <a:pPr>
              <a:lnSpc>
                <a:spcPct val="130000"/>
              </a:lnSpc>
              <a:spcAft>
                <a:spcPts val="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Cuadro 4. Difícil entender lo que una persona dice si hay ruidos alrededor</a:t>
            </a:r>
            <a:endParaRPr lang="es-ES" sz="105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0" y="3151362"/>
            <a:ext cx="4572000" cy="421654"/>
          </a:xfrm>
          <a:prstGeom prst="rect">
            <a:avLst/>
          </a:prstGeom>
        </p:spPr>
        <p:txBody>
          <a:bodyPr>
            <a:spAutoFit/>
          </a:bodyPr>
          <a:lstStyle/>
          <a:p>
            <a:pPr>
              <a:lnSpc>
                <a:spcPct val="107000"/>
              </a:lnSpc>
              <a:spcAft>
                <a:spcPts val="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ES" sz="1000" dirty="0">
                <a:latin typeface="Times New Roman" panose="02020603050405020304" pitchFamily="18" charset="0"/>
                <a:ea typeface="Calibri" panose="020F0502020204030204" pitchFamily="34" charset="0"/>
                <a:cs typeface="Times New Roman" panose="02020603050405020304" pitchFamily="18" charset="0"/>
              </a:rPr>
              <a:t>Test del canal de Aprendizaje de Preferencia – Aplicado a Estudiantes</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Elaborado por:</a:t>
            </a:r>
            <a:r>
              <a:rPr lang="es-EC"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Carlos Ibarra, 2019</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4733637" y="1628800"/>
            <a:ext cx="4158843" cy="3416320"/>
          </a:xfrm>
          <a:prstGeom prst="rect">
            <a:avLst/>
          </a:prstGeom>
        </p:spPr>
        <p:txBody>
          <a:bodyPr wrap="square">
            <a:spAutoFit/>
          </a:bodyPr>
          <a:lstStyle/>
          <a:p>
            <a:pPr algn="just">
              <a:lnSpc>
                <a:spcPct val="150000"/>
              </a:lnSpc>
            </a:pPr>
            <a:r>
              <a:rPr lang="es-EC" sz="1600" b="1" dirty="0" smtClean="0"/>
              <a:t>Interpretación:</a:t>
            </a:r>
            <a:r>
              <a:rPr lang="es-EC" sz="1600" dirty="0" smtClean="0"/>
              <a:t> La pregunta es propia del estilo de aprendizaje visual, los resultados están acorde a los parámetros del test aplicado ya que en mayor porcentaje los estudiantes casi siempre y frecuentemente se les hace difícil entender lo que una persona está diciendo si hay ruido alrededor, de forma que es importante que exista un ambiente adecuado y armónico. </a:t>
            </a:r>
            <a:endParaRPr lang="es-ES" sz="1600" dirty="0"/>
          </a:p>
        </p:txBody>
      </p:sp>
      <p:sp>
        <p:nvSpPr>
          <p:cNvPr id="11" name="CuadroTexto 10"/>
          <p:cNvSpPr txBox="1"/>
          <p:nvPr/>
        </p:nvSpPr>
        <p:spPr>
          <a:xfrm>
            <a:off x="5652120" y="1138464"/>
            <a:ext cx="2602632" cy="400110"/>
          </a:xfrm>
          <a:prstGeom prst="rect">
            <a:avLst/>
          </a:prstGeom>
          <a:noFill/>
        </p:spPr>
        <p:txBody>
          <a:bodyPr wrap="square" rtlCol="0">
            <a:spAutoFit/>
          </a:bodyPr>
          <a:lstStyle/>
          <a:p>
            <a:pPr algn="ctr"/>
            <a:r>
              <a:rPr lang="es-ES" sz="2000" b="1" dirty="0" smtClean="0"/>
              <a:t>Estilo Visual</a:t>
            </a:r>
            <a:endParaRPr lang="es-ES" sz="2000" b="1" dirty="0"/>
          </a:p>
        </p:txBody>
      </p:sp>
      <p:sp>
        <p:nvSpPr>
          <p:cNvPr id="12" name="CuadroTexto 11"/>
          <p:cNvSpPr txBox="1"/>
          <p:nvPr/>
        </p:nvSpPr>
        <p:spPr>
          <a:xfrm>
            <a:off x="4571365" y="271684"/>
            <a:ext cx="3869385" cy="492443"/>
          </a:xfrm>
          <a:prstGeom prst="rect">
            <a:avLst/>
          </a:prstGeom>
          <a:noFill/>
        </p:spPr>
        <p:txBody>
          <a:bodyPr wrap="square" rtlCol="0">
            <a:spAutoFit/>
          </a:bodyPr>
          <a:lstStyle/>
          <a:p>
            <a:r>
              <a:rPr lang="es-ES" sz="2600" b="1" dirty="0" smtClean="0">
                <a:solidFill>
                  <a:schemeClr val="accent6">
                    <a:lumMod val="50000"/>
                  </a:schemeClr>
                </a:solidFill>
              </a:rPr>
              <a:t>ESTILOS DE APRENDIZAJE</a:t>
            </a:r>
            <a:endParaRPr lang="es-ES" sz="2600" b="1" dirty="0">
              <a:solidFill>
                <a:schemeClr val="accent6">
                  <a:lumMod val="50000"/>
                </a:schemeClr>
              </a:solidFill>
            </a:endParaRPr>
          </a:p>
        </p:txBody>
      </p:sp>
    </p:spTree>
    <p:extLst>
      <p:ext uri="{BB962C8B-B14F-4D97-AF65-F5344CB8AC3E}">
        <p14:creationId xmlns:p14="http://schemas.microsoft.com/office/powerpoint/2010/main" val="2769685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40851858"/>
              </p:ext>
            </p:extLst>
          </p:nvPr>
        </p:nvGraphicFramePr>
        <p:xfrm>
          <a:off x="113981" y="1208143"/>
          <a:ext cx="4392488" cy="1971294"/>
        </p:xfrm>
        <a:graphic>
          <a:graphicData uri="http://schemas.openxmlformats.org/drawingml/2006/table">
            <a:tbl>
              <a:tblPr firstRow="1" firstCol="1" bandRow="1">
                <a:tableStyleId>{5C22544A-7EE6-4342-B048-85BDC9FD1C3A}</a:tableStyleId>
              </a:tblPr>
              <a:tblGrid>
                <a:gridCol w="2294920">
                  <a:extLst>
                    <a:ext uri="{9D8B030D-6E8A-4147-A177-3AD203B41FA5}">
                      <a16:colId xmlns:a16="http://schemas.microsoft.com/office/drawing/2014/main" val="20000"/>
                    </a:ext>
                  </a:extLst>
                </a:gridCol>
                <a:gridCol w="1498464">
                  <a:extLst>
                    <a:ext uri="{9D8B030D-6E8A-4147-A177-3AD203B41FA5}">
                      <a16:colId xmlns:a16="http://schemas.microsoft.com/office/drawing/2014/main" val="20001"/>
                    </a:ext>
                  </a:extLst>
                </a:gridCol>
                <a:gridCol w="599104">
                  <a:extLst>
                    <a:ext uri="{9D8B030D-6E8A-4147-A177-3AD203B41FA5}">
                      <a16:colId xmlns:a16="http://schemas.microsoft.com/office/drawing/2014/main" val="20002"/>
                    </a:ext>
                  </a:extLst>
                </a:gridCol>
              </a:tblGrid>
              <a:tr h="212725">
                <a:tc>
                  <a:txBody>
                    <a:bodyPr/>
                    <a:lstStyle/>
                    <a:p>
                      <a:pPr algn="ctr">
                        <a:lnSpc>
                          <a:spcPct val="107000"/>
                        </a:lnSpc>
                        <a:spcAft>
                          <a:spcPts val="0"/>
                        </a:spcAft>
                      </a:pPr>
                      <a:r>
                        <a:rPr lang="es-EC" sz="1200" dirty="0">
                          <a:effectLst/>
                        </a:rPr>
                        <a:t>Alternativa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Estudiantes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Porcentaje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262890">
                <a:tc>
                  <a:txBody>
                    <a:bodyPr/>
                    <a:lstStyle/>
                    <a:p>
                      <a:pPr algn="ctr">
                        <a:lnSpc>
                          <a:spcPct val="107000"/>
                        </a:lnSpc>
                        <a:spcAft>
                          <a:spcPts val="0"/>
                        </a:spcAft>
                      </a:pPr>
                      <a:r>
                        <a:rPr lang="es-EC" sz="1200">
                          <a:effectLst/>
                        </a:rPr>
                        <a:t>Casi Siempre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ES" sz="1200">
                          <a:effectLst/>
                        </a:rPr>
                        <a:t>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266700">
                <a:tc>
                  <a:txBody>
                    <a:bodyPr/>
                    <a:lstStyle/>
                    <a:p>
                      <a:pPr algn="ctr">
                        <a:lnSpc>
                          <a:spcPct val="107000"/>
                        </a:lnSpc>
                        <a:spcAft>
                          <a:spcPts val="0"/>
                        </a:spcAft>
                      </a:pPr>
                      <a:r>
                        <a:rPr lang="es-EC" sz="1200">
                          <a:effectLst/>
                        </a:rPr>
                        <a:t>Frecuentemente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EC"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261620">
                <a:tc>
                  <a:txBody>
                    <a:bodyPr/>
                    <a:lstStyle/>
                    <a:p>
                      <a:pPr algn="ctr">
                        <a:lnSpc>
                          <a:spcPct val="107000"/>
                        </a:lnSpc>
                        <a:spcAft>
                          <a:spcPts val="0"/>
                        </a:spcAft>
                      </a:pPr>
                      <a:r>
                        <a:rPr lang="es-EC" sz="1200">
                          <a:effectLst/>
                        </a:rPr>
                        <a:t>A Veces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EC" sz="1200" dirty="0">
                          <a:effectLst/>
                        </a:rPr>
                        <a:t>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261620">
                <a:tc>
                  <a:txBody>
                    <a:bodyPr/>
                    <a:lstStyle/>
                    <a:p>
                      <a:pPr algn="ctr">
                        <a:lnSpc>
                          <a:spcPct val="107000"/>
                        </a:lnSpc>
                        <a:spcAft>
                          <a:spcPts val="0"/>
                        </a:spcAft>
                      </a:pPr>
                      <a:r>
                        <a:rPr lang="es-EC" sz="1200">
                          <a:effectLst/>
                        </a:rPr>
                        <a:t>Rara Vez</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EC"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261620">
                <a:tc>
                  <a:txBody>
                    <a:bodyPr/>
                    <a:lstStyle/>
                    <a:p>
                      <a:pPr algn="ctr">
                        <a:lnSpc>
                          <a:spcPct val="107000"/>
                        </a:lnSpc>
                        <a:spcAft>
                          <a:spcPts val="0"/>
                        </a:spcAft>
                      </a:pPr>
                      <a:r>
                        <a:rPr lang="es-EC" sz="1200">
                          <a:effectLst/>
                        </a:rPr>
                        <a:t>Casi Nunca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EC" sz="1200">
                          <a:effectLst/>
                        </a:rPr>
                        <a:t>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265430">
                <a:tc>
                  <a:txBody>
                    <a:bodyPr/>
                    <a:lstStyle/>
                    <a:p>
                      <a:pPr algn="ctr">
                        <a:lnSpc>
                          <a:spcPct val="107000"/>
                        </a:lnSpc>
                        <a:spcAft>
                          <a:spcPts val="0"/>
                        </a:spcAft>
                      </a:pPr>
                      <a:r>
                        <a:rPr lang="es-EC" sz="1200">
                          <a:effectLst/>
                        </a:rPr>
                        <a:t>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dirty="0">
                          <a:effectLst/>
                        </a:rPr>
                        <a:t>100%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89421" y="101470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50900" algn="l"/>
              </a:tabLst>
              <a:defRPr>
                <a:solidFill>
                  <a:schemeClr val="tx1"/>
                </a:solidFill>
                <a:latin typeface="Arial" panose="020B0604020202020204" pitchFamily="34" charset="0"/>
              </a:defRPr>
            </a:lvl1pPr>
            <a:lvl2pPr eaLnBrk="0" fontAlgn="base" hangingPunct="0">
              <a:spcBef>
                <a:spcPct val="0"/>
              </a:spcBef>
              <a:spcAft>
                <a:spcPct val="0"/>
              </a:spcAft>
              <a:tabLst>
                <a:tab pos="850900" algn="l"/>
              </a:tabLst>
              <a:defRPr>
                <a:solidFill>
                  <a:schemeClr val="tx1"/>
                </a:solidFill>
                <a:latin typeface="Arial" panose="020B0604020202020204" pitchFamily="34" charset="0"/>
              </a:defRPr>
            </a:lvl2pPr>
            <a:lvl3pPr eaLnBrk="0" fontAlgn="base" hangingPunct="0">
              <a:spcBef>
                <a:spcPct val="0"/>
              </a:spcBef>
              <a:spcAft>
                <a:spcPct val="0"/>
              </a:spcAft>
              <a:tabLst>
                <a:tab pos="850900" algn="l"/>
              </a:tabLst>
              <a:defRPr>
                <a:solidFill>
                  <a:schemeClr val="tx1"/>
                </a:solidFill>
                <a:latin typeface="Arial" panose="020B0604020202020204" pitchFamily="34" charset="0"/>
              </a:defRPr>
            </a:lvl3pPr>
            <a:lvl4pPr eaLnBrk="0" fontAlgn="base" hangingPunct="0">
              <a:spcBef>
                <a:spcPct val="0"/>
              </a:spcBef>
              <a:spcAft>
                <a:spcPct val="0"/>
              </a:spcAft>
              <a:tabLst>
                <a:tab pos="850900" algn="l"/>
              </a:tabLst>
              <a:defRPr>
                <a:solidFill>
                  <a:schemeClr val="tx1"/>
                </a:solidFill>
                <a:latin typeface="Arial" panose="020B0604020202020204" pitchFamily="34" charset="0"/>
              </a:defRPr>
            </a:lvl4pPr>
            <a:lvl5pPr eaLnBrk="0" fontAlgn="base" hangingPunct="0">
              <a:spcBef>
                <a:spcPct val="0"/>
              </a:spcBef>
              <a:spcAft>
                <a:spcPct val="0"/>
              </a:spcAft>
              <a:tabLst>
                <a:tab pos="850900" algn="l"/>
              </a:tabLst>
              <a:defRPr>
                <a:solidFill>
                  <a:schemeClr val="tx1"/>
                </a:solidFill>
                <a:latin typeface="Arial" panose="020B0604020202020204" pitchFamily="34" charset="0"/>
              </a:defRPr>
            </a:lvl5pPr>
            <a:lvl6pPr eaLnBrk="0" fontAlgn="base" hangingPunct="0">
              <a:spcBef>
                <a:spcPct val="0"/>
              </a:spcBef>
              <a:spcAft>
                <a:spcPct val="0"/>
              </a:spcAft>
              <a:tabLst>
                <a:tab pos="850900" algn="l"/>
              </a:tabLst>
              <a:defRPr>
                <a:solidFill>
                  <a:schemeClr val="tx1"/>
                </a:solidFill>
                <a:latin typeface="Arial" panose="020B0604020202020204" pitchFamily="34" charset="0"/>
              </a:defRPr>
            </a:lvl6pPr>
            <a:lvl7pPr eaLnBrk="0" fontAlgn="base" hangingPunct="0">
              <a:spcBef>
                <a:spcPct val="0"/>
              </a:spcBef>
              <a:spcAft>
                <a:spcPct val="0"/>
              </a:spcAft>
              <a:tabLst>
                <a:tab pos="850900" algn="l"/>
              </a:tabLst>
              <a:defRPr>
                <a:solidFill>
                  <a:schemeClr val="tx1"/>
                </a:solidFill>
                <a:latin typeface="Arial" panose="020B0604020202020204" pitchFamily="34" charset="0"/>
              </a:defRPr>
            </a:lvl7pPr>
            <a:lvl8pPr eaLnBrk="0" fontAlgn="base" hangingPunct="0">
              <a:spcBef>
                <a:spcPct val="0"/>
              </a:spcBef>
              <a:spcAft>
                <a:spcPct val="0"/>
              </a:spcAft>
              <a:tabLst>
                <a:tab pos="850900" algn="l"/>
              </a:tabLst>
              <a:defRPr>
                <a:solidFill>
                  <a:schemeClr val="tx1"/>
                </a:solidFill>
                <a:latin typeface="Arial" panose="020B0604020202020204" pitchFamily="34" charset="0"/>
              </a:defRPr>
            </a:lvl8pPr>
            <a:lvl9pPr eaLnBrk="0" fontAlgn="base" hangingPunct="0">
              <a:spcBef>
                <a:spcPct val="0"/>
              </a:spcBef>
              <a:spcAft>
                <a:spcPct val="0"/>
              </a:spcAft>
              <a:tabLst>
                <a:tab pos="8509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50900" algn="l"/>
              </a:tabLst>
            </a:pPr>
            <a:r>
              <a:rPr kumimoji="0" lang="es-EC" altLang="es-ES" sz="1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Cuadro 6. Estudio mejor si escucho m</a:t>
            </a:r>
            <a:r>
              <a:rPr kumimoji="0" lang="es-EC" altLang="es-ES" sz="1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EC" altLang="es-ES" sz="1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sica</a:t>
            </a:r>
            <a:endParaRPr kumimoji="0" lang="es-ES" altLang="es-E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50900" algn="l"/>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6" name="Rectángulo 5"/>
          <p:cNvSpPr/>
          <p:nvPr/>
        </p:nvSpPr>
        <p:spPr>
          <a:xfrm>
            <a:off x="89421" y="3124783"/>
            <a:ext cx="4572000" cy="472502"/>
          </a:xfrm>
          <a:prstGeom prst="rect">
            <a:avLst/>
          </a:prstGeom>
        </p:spPr>
        <p:txBody>
          <a:bodyPr>
            <a:spAutoFit/>
          </a:bodyPr>
          <a:lstStyle/>
          <a:p>
            <a:pPr>
              <a:lnSpc>
                <a:spcPct val="130000"/>
              </a:lnSpc>
              <a:spcAft>
                <a:spcPts val="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ES" sz="1000" dirty="0">
                <a:latin typeface="Times New Roman" panose="02020603050405020304" pitchFamily="18" charset="0"/>
                <a:ea typeface="Calibri" panose="020F0502020204030204" pitchFamily="34" charset="0"/>
                <a:cs typeface="Times New Roman" panose="02020603050405020304" pitchFamily="18" charset="0"/>
              </a:rPr>
              <a:t>Test del canal de Aprendizaje de Preferencia – Aplicado a Estudiantes</a:t>
            </a:r>
          </a:p>
          <a:p>
            <a:pPr>
              <a:lnSpc>
                <a:spcPct val="130000"/>
              </a:lnSpc>
              <a:spcAft>
                <a:spcPts val="80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Elaborado por:</a:t>
            </a:r>
            <a:r>
              <a:rPr lang="es-EC"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Carlos Ibarra, 2019</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3"/>
          <p:cNvSpPr>
            <a:spLocks noChangeArrowheads="1"/>
          </p:cNvSpPr>
          <p:nvPr/>
        </p:nvSpPr>
        <p:spPr bwMode="auto">
          <a:xfrm>
            <a:off x="89421" y="359519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a:t>
            </a:r>
            <a:r>
              <a:rPr kumimoji="0" lang="es-EC" altLang="es-ES" sz="1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C" altLang="es-ES" sz="1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fico 3. Estudio mejor si escucho m</a:t>
            </a:r>
            <a:r>
              <a:rPr kumimoji="0" lang="es-EC" altLang="es-ES" sz="1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EC" altLang="es-ES" sz="1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sica</a:t>
            </a:r>
            <a:endParaRPr kumimoji="0" lang="es-ES" altLang="es-E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402588864"/>
              </p:ext>
            </p:extLst>
          </p:nvPr>
        </p:nvGraphicFramePr>
        <p:xfrm>
          <a:off x="-643" y="3774810"/>
          <a:ext cx="4572000" cy="223837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4"/>
          <p:cNvSpPr>
            <a:spLocks noChangeArrowheads="1"/>
          </p:cNvSpPr>
          <p:nvPr/>
        </p:nvSpPr>
        <p:spPr bwMode="auto">
          <a:xfrm>
            <a:off x="113981" y="67762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ángulo 9"/>
          <p:cNvSpPr/>
          <p:nvPr/>
        </p:nvSpPr>
        <p:spPr>
          <a:xfrm>
            <a:off x="148983" y="5900194"/>
            <a:ext cx="4572000" cy="492443"/>
          </a:xfrm>
          <a:prstGeom prst="rect">
            <a:avLst/>
          </a:prstGeom>
        </p:spPr>
        <p:txBody>
          <a:bodyPr>
            <a:spAutoFit/>
          </a:bodyPr>
          <a:lstStyle/>
          <a:p>
            <a:pPr>
              <a:lnSpc>
                <a:spcPct val="130000"/>
              </a:lnSpc>
              <a:spcAft>
                <a:spcPts val="0"/>
              </a:spcAft>
              <a:tabLst>
                <a:tab pos="1390650" algn="l"/>
              </a:tabLs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ES" sz="1000" dirty="0">
                <a:latin typeface="Times New Roman" panose="02020603050405020304" pitchFamily="18" charset="0"/>
                <a:ea typeface="Calibri" panose="020F0502020204030204" pitchFamily="34" charset="0"/>
                <a:cs typeface="Times New Roman" panose="02020603050405020304" pitchFamily="18" charset="0"/>
              </a:rPr>
              <a:t>Cuadro 6.	</a:t>
            </a:r>
          </a:p>
          <a:p>
            <a:pPr>
              <a:lnSpc>
                <a:spcPct val="130000"/>
              </a:lnSpc>
              <a:spcAft>
                <a:spcPts val="80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Elaborado por:</a:t>
            </a:r>
            <a:r>
              <a:rPr lang="es-EC"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Carlos Ibarra, 2019</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4685981" y="1591874"/>
            <a:ext cx="4158843" cy="3416320"/>
          </a:xfrm>
          <a:prstGeom prst="rect">
            <a:avLst/>
          </a:prstGeom>
        </p:spPr>
        <p:txBody>
          <a:bodyPr wrap="square">
            <a:spAutoFit/>
          </a:bodyPr>
          <a:lstStyle/>
          <a:p>
            <a:pPr algn="just">
              <a:lnSpc>
                <a:spcPct val="150000"/>
              </a:lnSpc>
            </a:pPr>
            <a:r>
              <a:rPr lang="es-EC" sz="1600" b="1" dirty="0"/>
              <a:t>Interpretación:</a:t>
            </a:r>
            <a:r>
              <a:rPr lang="es-EC" sz="1600" dirty="0"/>
              <a:t> R</a:t>
            </a:r>
            <a:r>
              <a:rPr lang="es-EC" sz="1600" dirty="0" smtClean="0"/>
              <a:t>esulta </a:t>
            </a:r>
            <a:r>
              <a:rPr lang="es-EC" sz="1600" dirty="0"/>
              <a:t>interesante para que los docentes tomen en consideración actividades con material auditivo de apoyo para que estos estudiantes se sientan en un entorno educativo que les resulta muy agradable. Estudiantes que se sienten cómodos en su ambiente de aprendizaje serán mucho más productivos a nivel personal y académico; sin embargo, se deben respetar las preferencias individuales.</a:t>
            </a:r>
            <a:endParaRPr lang="es-ES" sz="1600" dirty="0"/>
          </a:p>
        </p:txBody>
      </p:sp>
      <p:sp>
        <p:nvSpPr>
          <p:cNvPr id="12" name="CuadroTexto 11"/>
          <p:cNvSpPr txBox="1"/>
          <p:nvPr/>
        </p:nvSpPr>
        <p:spPr>
          <a:xfrm>
            <a:off x="5652120" y="1138464"/>
            <a:ext cx="2602632" cy="400110"/>
          </a:xfrm>
          <a:prstGeom prst="rect">
            <a:avLst/>
          </a:prstGeom>
          <a:noFill/>
        </p:spPr>
        <p:txBody>
          <a:bodyPr wrap="square" rtlCol="0">
            <a:spAutoFit/>
          </a:bodyPr>
          <a:lstStyle/>
          <a:p>
            <a:pPr algn="ctr"/>
            <a:r>
              <a:rPr lang="es-ES" sz="2000" b="1" dirty="0" smtClean="0"/>
              <a:t>Estilo Auditivo</a:t>
            </a:r>
            <a:endParaRPr lang="es-ES" sz="2000" b="1" dirty="0"/>
          </a:p>
        </p:txBody>
      </p:sp>
      <p:sp>
        <p:nvSpPr>
          <p:cNvPr id="13" name="CuadroTexto 12"/>
          <p:cNvSpPr txBox="1"/>
          <p:nvPr/>
        </p:nvSpPr>
        <p:spPr>
          <a:xfrm>
            <a:off x="4506469" y="264511"/>
            <a:ext cx="3869385" cy="492443"/>
          </a:xfrm>
          <a:prstGeom prst="rect">
            <a:avLst/>
          </a:prstGeom>
          <a:noFill/>
        </p:spPr>
        <p:txBody>
          <a:bodyPr wrap="square" rtlCol="0">
            <a:spAutoFit/>
          </a:bodyPr>
          <a:lstStyle/>
          <a:p>
            <a:r>
              <a:rPr lang="es-ES" sz="2600" b="1" dirty="0" smtClean="0">
                <a:solidFill>
                  <a:schemeClr val="accent6">
                    <a:lumMod val="50000"/>
                  </a:schemeClr>
                </a:solidFill>
              </a:rPr>
              <a:t>ESTILOS DE APRENDIZAJE</a:t>
            </a:r>
            <a:endParaRPr lang="es-ES" sz="2600" b="1" dirty="0">
              <a:solidFill>
                <a:schemeClr val="accent6">
                  <a:lumMod val="50000"/>
                </a:schemeClr>
              </a:solidFill>
            </a:endParaRPr>
          </a:p>
        </p:txBody>
      </p:sp>
    </p:spTree>
    <p:extLst>
      <p:ext uri="{BB962C8B-B14F-4D97-AF65-F5344CB8AC3E}">
        <p14:creationId xmlns:p14="http://schemas.microsoft.com/office/powerpoint/2010/main" val="3899894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196790131"/>
              </p:ext>
            </p:extLst>
          </p:nvPr>
        </p:nvGraphicFramePr>
        <p:xfrm>
          <a:off x="107504" y="1353344"/>
          <a:ext cx="4532450" cy="1792605"/>
        </p:xfrm>
        <a:graphic>
          <a:graphicData uri="http://schemas.openxmlformats.org/drawingml/2006/table">
            <a:tbl>
              <a:tblPr firstRow="1" firstCol="1" bandRow="1">
                <a:tableStyleId>{5C22544A-7EE6-4342-B048-85BDC9FD1C3A}</a:tableStyleId>
              </a:tblPr>
              <a:tblGrid>
                <a:gridCol w="2029455">
                  <a:extLst>
                    <a:ext uri="{9D8B030D-6E8A-4147-A177-3AD203B41FA5}">
                      <a16:colId xmlns:a16="http://schemas.microsoft.com/office/drawing/2014/main" val="20000"/>
                    </a:ext>
                  </a:extLst>
                </a:gridCol>
                <a:gridCol w="1285322">
                  <a:extLst>
                    <a:ext uri="{9D8B030D-6E8A-4147-A177-3AD203B41FA5}">
                      <a16:colId xmlns:a16="http://schemas.microsoft.com/office/drawing/2014/main" val="20001"/>
                    </a:ext>
                  </a:extLst>
                </a:gridCol>
                <a:gridCol w="1217673">
                  <a:extLst>
                    <a:ext uri="{9D8B030D-6E8A-4147-A177-3AD203B41FA5}">
                      <a16:colId xmlns:a16="http://schemas.microsoft.com/office/drawing/2014/main" val="20002"/>
                    </a:ext>
                  </a:extLst>
                </a:gridCol>
              </a:tblGrid>
              <a:tr h="212725">
                <a:tc>
                  <a:txBody>
                    <a:bodyPr/>
                    <a:lstStyle/>
                    <a:p>
                      <a:pPr algn="ctr">
                        <a:lnSpc>
                          <a:spcPct val="107000"/>
                        </a:lnSpc>
                        <a:spcAft>
                          <a:spcPts val="0"/>
                        </a:spcAft>
                      </a:pPr>
                      <a:r>
                        <a:rPr lang="es-EC" sz="1200" dirty="0">
                          <a:effectLst/>
                        </a:rPr>
                        <a:t>Alternativa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Estudiantes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Porcentaje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262890">
                <a:tc>
                  <a:txBody>
                    <a:bodyPr/>
                    <a:lstStyle/>
                    <a:p>
                      <a:pPr algn="ctr">
                        <a:lnSpc>
                          <a:spcPct val="107000"/>
                        </a:lnSpc>
                        <a:spcAft>
                          <a:spcPts val="0"/>
                        </a:spcAft>
                      </a:pPr>
                      <a:r>
                        <a:rPr lang="es-EC" sz="1200">
                          <a:effectLst/>
                        </a:rPr>
                        <a:t>Casi Siempre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2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66700">
                <a:tc>
                  <a:txBody>
                    <a:bodyPr/>
                    <a:lstStyle/>
                    <a:p>
                      <a:pPr algn="ctr">
                        <a:lnSpc>
                          <a:spcPct val="107000"/>
                        </a:lnSpc>
                        <a:spcAft>
                          <a:spcPts val="0"/>
                        </a:spcAft>
                      </a:pPr>
                      <a:r>
                        <a:rPr lang="es-EC" sz="1200">
                          <a:effectLst/>
                        </a:rPr>
                        <a:t>Frecuentemente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200">
                          <a:effectLst/>
                        </a:rPr>
                        <a:t>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61620">
                <a:tc>
                  <a:txBody>
                    <a:bodyPr/>
                    <a:lstStyle/>
                    <a:p>
                      <a:pPr algn="ctr">
                        <a:lnSpc>
                          <a:spcPct val="107000"/>
                        </a:lnSpc>
                        <a:spcAft>
                          <a:spcPts val="0"/>
                        </a:spcAft>
                      </a:pPr>
                      <a:r>
                        <a:rPr lang="es-EC" sz="1200">
                          <a:effectLst/>
                        </a:rPr>
                        <a:t>A Veces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200">
                          <a:effectLst/>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23%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61620">
                <a:tc>
                  <a:txBody>
                    <a:bodyPr/>
                    <a:lstStyle/>
                    <a:p>
                      <a:pPr algn="ctr">
                        <a:lnSpc>
                          <a:spcPct val="107000"/>
                        </a:lnSpc>
                        <a:spcAft>
                          <a:spcPts val="0"/>
                        </a:spcAft>
                      </a:pPr>
                      <a:r>
                        <a:rPr lang="es-EC" sz="1200">
                          <a:effectLst/>
                        </a:rPr>
                        <a:t>Rara Vez</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61620">
                <a:tc>
                  <a:txBody>
                    <a:bodyPr/>
                    <a:lstStyle/>
                    <a:p>
                      <a:pPr algn="ctr">
                        <a:lnSpc>
                          <a:spcPct val="107000"/>
                        </a:lnSpc>
                        <a:spcAft>
                          <a:spcPts val="0"/>
                        </a:spcAft>
                      </a:pPr>
                      <a:r>
                        <a:rPr lang="es-EC" sz="1200">
                          <a:effectLst/>
                        </a:rPr>
                        <a:t>Casi Nunca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200">
                          <a:effectLst/>
                        </a:rPr>
                        <a:t>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65430">
                <a:tc>
                  <a:txBody>
                    <a:bodyPr/>
                    <a:lstStyle/>
                    <a:p>
                      <a:pPr algn="ctr">
                        <a:lnSpc>
                          <a:spcPct val="107000"/>
                        </a:lnSpc>
                        <a:spcAft>
                          <a:spcPts val="0"/>
                        </a:spcAft>
                      </a:pPr>
                      <a:r>
                        <a:rPr lang="es-EC" sz="1200">
                          <a:effectLst/>
                        </a:rPr>
                        <a:t>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100%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0" y="112474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Cuadro 8. No me gustan las instrucciones, prefiero comenzar hacer las cosas</a:t>
            </a:r>
            <a:endParaRPr kumimoji="0" lang="es-ES" altLang="es-E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6" name="Rectángulo 5"/>
          <p:cNvSpPr/>
          <p:nvPr/>
        </p:nvSpPr>
        <p:spPr>
          <a:xfrm>
            <a:off x="76705" y="3151411"/>
            <a:ext cx="4572000" cy="446276"/>
          </a:xfrm>
          <a:prstGeom prst="rect">
            <a:avLst/>
          </a:prstGeom>
        </p:spPr>
        <p:txBody>
          <a:bodyPr>
            <a:spAutoFit/>
          </a:bodyPr>
          <a:lstStyle/>
          <a:p>
            <a:pPr>
              <a:lnSpc>
                <a:spcPct val="130000"/>
              </a:lnSpc>
              <a:spcAft>
                <a:spcPts val="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ES" sz="1000" dirty="0">
                <a:latin typeface="Times New Roman" panose="02020603050405020304" pitchFamily="18" charset="0"/>
                <a:ea typeface="Calibri" panose="020F0502020204030204" pitchFamily="34" charset="0"/>
                <a:cs typeface="Times New Roman" panose="02020603050405020304" pitchFamily="18" charset="0"/>
              </a:rPr>
              <a:t>Test del canal de Aprendizaje de Preferencia – Aplicado a Estudiantes</a:t>
            </a:r>
          </a:p>
          <a:p>
            <a:pPr>
              <a:spcAft>
                <a:spcPts val="100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Elaborado por:</a:t>
            </a:r>
            <a:r>
              <a:rPr lang="es-EC"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Carlos Ibarra, 2019</a:t>
            </a:r>
            <a:endParaRPr lang="es-ES" sz="10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3"/>
          <p:cNvSpPr>
            <a:spLocks noChangeArrowheads="1"/>
          </p:cNvSpPr>
          <p:nvPr/>
        </p:nvSpPr>
        <p:spPr bwMode="auto">
          <a:xfrm>
            <a:off x="67954" y="36804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0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a:t>
            </a:r>
            <a:r>
              <a:rPr kumimoji="0" lang="es-EC" altLang="es-ES" sz="10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C" altLang="es-ES" sz="10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fico 5. No me gustan las instrucciones, prefiero comenzar hacer las cosas</a:t>
            </a:r>
            <a:endParaRPr kumimoji="0" lang="es-ES" altLang="es-E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2809634836"/>
              </p:ext>
            </p:extLst>
          </p:nvPr>
        </p:nvGraphicFramePr>
        <p:xfrm>
          <a:off x="67954" y="3680420"/>
          <a:ext cx="4572000" cy="216217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4"/>
          <p:cNvSpPr>
            <a:spLocks noChangeArrowheads="1"/>
          </p:cNvSpPr>
          <p:nvPr/>
        </p:nvSpPr>
        <p:spPr bwMode="auto">
          <a:xfrm>
            <a:off x="67954" y="63093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ángulo 9"/>
          <p:cNvSpPr/>
          <p:nvPr/>
        </p:nvSpPr>
        <p:spPr>
          <a:xfrm>
            <a:off x="67954" y="5829736"/>
            <a:ext cx="4572000" cy="492443"/>
          </a:xfrm>
          <a:prstGeom prst="rect">
            <a:avLst/>
          </a:prstGeom>
        </p:spPr>
        <p:txBody>
          <a:bodyPr>
            <a:spAutoFit/>
          </a:bodyPr>
          <a:lstStyle/>
          <a:p>
            <a:pPr>
              <a:lnSpc>
                <a:spcPct val="130000"/>
              </a:lnSpc>
              <a:spcAft>
                <a:spcPts val="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ES" sz="1000" dirty="0">
                <a:latin typeface="Times New Roman" panose="02020603050405020304" pitchFamily="18" charset="0"/>
                <a:ea typeface="Calibri" panose="020F0502020204030204" pitchFamily="34" charset="0"/>
                <a:cs typeface="Times New Roman" panose="02020603050405020304" pitchFamily="18" charset="0"/>
              </a:rPr>
              <a:t>Cuadro 8.</a:t>
            </a:r>
          </a:p>
          <a:p>
            <a:pPr>
              <a:lnSpc>
                <a:spcPct val="130000"/>
              </a:lnSpc>
              <a:spcAft>
                <a:spcPts val="80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Elaborado por:</a:t>
            </a:r>
            <a:r>
              <a:rPr lang="es-EC"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Carlos Ibarra, 2019</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4685981" y="1591874"/>
            <a:ext cx="4158843" cy="4154984"/>
          </a:xfrm>
          <a:prstGeom prst="rect">
            <a:avLst/>
          </a:prstGeom>
        </p:spPr>
        <p:txBody>
          <a:bodyPr wrap="square">
            <a:spAutoFit/>
          </a:bodyPr>
          <a:lstStyle/>
          <a:p>
            <a:pPr algn="just">
              <a:lnSpc>
                <a:spcPct val="150000"/>
              </a:lnSpc>
            </a:pPr>
            <a:r>
              <a:rPr lang="es-EC" sz="1600" b="1" dirty="0"/>
              <a:t>Interpretación:</a:t>
            </a:r>
            <a:r>
              <a:rPr lang="es-EC" sz="1600" dirty="0"/>
              <a:t> Un estudiante que aplica el estilo de aprendizaje kinestésico prefiere mantener su cuerpo en constante movimiento o actividad, por lo que es importante que la puesta en práctica de los conocimientos se realice con mucha regularidad dentro de las aulas de clases y, buscando la manera de que las instrucciones sean lo más precisas posibles. Llevar las clases fuera de las aulas es una estrategia interesante en el proceso de formación.</a:t>
            </a:r>
            <a:endParaRPr lang="es-ES" sz="1600" dirty="0"/>
          </a:p>
        </p:txBody>
      </p:sp>
      <p:sp>
        <p:nvSpPr>
          <p:cNvPr id="12" name="CuadroTexto 11"/>
          <p:cNvSpPr txBox="1"/>
          <p:nvPr/>
        </p:nvSpPr>
        <p:spPr>
          <a:xfrm>
            <a:off x="5652120" y="1138464"/>
            <a:ext cx="2602632" cy="400110"/>
          </a:xfrm>
          <a:prstGeom prst="rect">
            <a:avLst/>
          </a:prstGeom>
          <a:noFill/>
        </p:spPr>
        <p:txBody>
          <a:bodyPr wrap="square" rtlCol="0">
            <a:spAutoFit/>
          </a:bodyPr>
          <a:lstStyle/>
          <a:p>
            <a:pPr algn="ctr"/>
            <a:r>
              <a:rPr lang="es-ES" sz="2000" b="1" dirty="0" smtClean="0"/>
              <a:t>Estilo Kinestésico</a:t>
            </a:r>
            <a:endParaRPr lang="es-ES" sz="2000" b="1" dirty="0"/>
          </a:p>
        </p:txBody>
      </p:sp>
      <p:sp>
        <p:nvSpPr>
          <p:cNvPr id="13" name="CuadroTexto 12"/>
          <p:cNvSpPr txBox="1"/>
          <p:nvPr/>
        </p:nvSpPr>
        <p:spPr>
          <a:xfrm>
            <a:off x="4572000" y="253373"/>
            <a:ext cx="3869385" cy="492443"/>
          </a:xfrm>
          <a:prstGeom prst="rect">
            <a:avLst/>
          </a:prstGeom>
          <a:noFill/>
        </p:spPr>
        <p:txBody>
          <a:bodyPr wrap="square" rtlCol="0">
            <a:spAutoFit/>
          </a:bodyPr>
          <a:lstStyle/>
          <a:p>
            <a:r>
              <a:rPr lang="es-ES" sz="2600" b="1" dirty="0" smtClean="0">
                <a:solidFill>
                  <a:schemeClr val="accent6">
                    <a:lumMod val="50000"/>
                  </a:schemeClr>
                </a:solidFill>
              </a:rPr>
              <a:t>ESTILOS DE APRENDIZAJE</a:t>
            </a:r>
            <a:endParaRPr lang="es-ES" sz="2600" b="1" dirty="0">
              <a:solidFill>
                <a:schemeClr val="accent6">
                  <a:lumMod val="50000"/>
                </a:schemeClr>
              </a:solidFill>
            </a:endParaRPr>
          </a:p>
        </p:txBody>
      </p:sp>
    </p:spTree>
    <p:extLst>
      <p:ext uri="{BB962C8B-B14F-4D97-AF65-F5344CB8AC3E}">
        <p14:creationId xmlns:p14="http://schemas.microsoft.com/office/powerpoint/2010/main" val="730465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720850659"/>
              </p:ext>
            </p:extLst>
          </p:nvPr>
        </p:nvGraphicFramePr>
        <p:xfrm>
          <a:off x="-13523" y="1367407"/>
          <a:ext cx="4869728" cy="1645920"/>
        </p:xfrm>
        <a:graphic>
          <a:graphicData uri="http://schemas.openxmlformats.org/drawingml/2006/table">
            <a:tbl>
              <a:tblPr firstRow="1" firstCol="1" bandRow="1">
                <a:tableStyleId>{5C22544A-7EE6-4342-B048-85BDC9FD1C3A}</a:tableStyleId>
              </a:tblPr>
              <a:tblGrid>
                <a:gridCol w="1754116">
                  <a:extLst>
                    <a:ext uri="{9D8B030D-6E8A-4147-A177-3AD203B41FA5}">
                      <a16:colId xmlns:a16="http://schemas.microsoft.com/office/drawing/2014/main" val="20000"/>
                    </a:ext>
                  </a:extLst>
                </a:gridCol>
                <a:gridCol w="1918036">
                  <a:extLst>
                    <a:ext uri="{9D8B030D-6E8A-4147-A177-3AD203B41FA5}">
                      <a16:colId xmlns:a16="http://schemas.microsoft.com/office/drawing/2014/main" val="20001"/>
                    </a:ext>
                  </a:extLst>
                </a:gridCol>
                <a:gridCol w="1197576">
                  <a:extLst>
                    <a:ext uri="{9D8B030D-6E8A-4147-A177-3AD203B41FA5}">
                      <a16:colId xmlns:a16="http://schemas.microsoft.com/office/drawing/2014/main" val="20002"/>
                    </a:ext>
                  </a:extLst>
                </a:gridCol>
              </a:tblGrid>
              <a:tr h="0">
                <a:tc>
                  <a:txBody>
                    <a:bodyPr/>
                    <a:lstStyle/>
                    <a:p>
                      <a:pPr algn="ctr">
                        <a:lnSpc>
                          <a:spcPct val="150000"/>
                        </a:lnSpc>
                        <a:spcAft>
                          <a:spcPts val="0"/>
                        </a:spcAft>
                        <a:tabLst>
                          <a:tab pos="1476375" algn="l"/>
                        </a:tabLst>
                      </a:pPr>
                      <a:r>
                        <a:rPr lang="es-EC" sz="1200" dirty="0">
                          <a:effectLst/>
                        </a:rPr>
                        <a:t>Estilos de Aprendizaje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dirty="0">
                          <a:effectLst/>
                        </a:rPr>
                        <a:t>Estudiantes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Porcentaje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ctr">
                        <a:lnSpc>
                          <a:spcPct val="150000"/>
                        </a:lnSpc>
                        <a:spcAft>
                          <a:spcPts val="0"/>
                        </a:spcAft>
                        <a:tabLst>
                          <a:tab pos="1476375" algn="l"/>
                        </a:tabLst>
                      </a:pPr>
                      <a:r>
                        <a:rPr lang="es-EC" sz="1200">
                          <a:effectLst/>
                        </a:rPr>
                        <a:t>Visual-Auditivo-Kinestésico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88%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lnSpc>
                          <a:spcPct val="150000"/>
                        </a:lnSpc>
                        <a:spcAft>
                          <a:spcPts val="0"/>
                        </a:spcAft>
                        <a:tabLst>
                          <a:tab pos="1476375" algn="l"/>
                        </a:tabLst>
                      </a:pPr>
                      <a:r>
                        <a:rPr lang="es-EC" sz="1200">
                          <a:effectLst/>
                        </a:rPr>
                        <a:t>Visual-Auditivo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lnSpc>
                          <a:spcPct val="150000"/>
                        </a:lnSpc>
                        <a:spcAft>
                          <a:spcPts val="0"/>
                        </a:spcAft>
                        <a:tabLst>
                          <a:tab pos="1476375" algn="l"/>
                        </a:tabLst>
                      </a:pPr>
                      <a:r>
                        <a:rPr lang="es-EC" sz="1200">
                          <a:effectLst/>
                        </a:rPr>
                        <a:t>Auditivo-Kinestésico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lnSpc>
                          <a:spcPct val="150000"/>
                        </a:lnSpc>
                        <a:spcAft>
                          <a:spcPts val="0"/>
                        </a:spcAft>
                        <a:tabLst>
                          <a:tab pos="1476375" algn="l"/>
                        </a:tabLst>
                      </a:pPr>
                      <a:r>
                        <a:rPr lang="es-EC" sz="1200">
                          <a:effectLst/>
                        </a:rPr>
                        <a:t>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dirty="0">
                          <a:effectLst/>
                        </a:rPr>
                        <a:t>35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1476375" algn="l"/>
                        </a:tabLst>
                      </a:pPr>
                      <a:r>
                        <a:rPr lang="es-EC" sz="1200" dirty="0">
                          <a:effectLst/>
                        </a:rPr>
                        <a:t>100%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6" name="Rectángulo 5"/>
          <p:cNvSpPr/>
          <p:nvPr/>
        </p:nvSpPr>
        <p:spPr>
          <a:xfrm>
            <a:off x="-13523" y="1087433"/>
            <a:ext cx="4572000" cy="261610"/>
          </a:xfrm>
          <a:prstGeom prst="rect">
            <a:avLst/>
          </a:prstGeom>
        </p:spPr>
        <p:txBody>
          <a:bodyPr>
            <a:spAutoFit/>
          </a:bodyPr>
          <a:lstStyle/>
          <a:p>
            <a:pPr>
              <a:spcAft>
                <a:spcPts val="100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Cuadro 12. Estilos que aplican los estudiantes</a:t>
            </a:r>
            <a:endParaRPr lang="es-ES" sz="105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3523" y="2957086"/>
            <a:ext cx="4572000" cy="410562"/>
          </a:xfrm>
          <a:prstGeom prst="rect">
            <a:avLst/>
          </a:prstGeom>
        </p:spPr>
        <p:txBody>
          <a:bodyPr>
            <a:spAutoFit/>
          </a:bodyPr>
          <a:lstStyle/>
          <a:p>
            <a:pPr>
              <a:lnSpc>
                <a:spcPct val="107000"/>
              </a:lnSpc>
              <a:spcAft>
                <a:spcPts val="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ES" sz="1000" dirty="0">
                <a:latin typeface="Times New Roman" panose="02020603050405020304" pitchFamily="18" charset="0"/>
                <a:ea typeface="Calibri" panose="020F0502020204030204" pitchFamily="34" charset="0"/>
                <a:cs typeface="Times New Roman" panose="02020603050405020304" pitchFamily="18" charset="0"/>
              </a:rPr>
              <a:t>Test del canal de Aprendizaje de Preferencia – Aplicado a Estudiantes</a:t>
            </a:r>
          </a:p>
          <a:p>
            <a:pPr>
              <a:lnSpc>
                <a:spcPct val="107000"/>
              </a:lnSpc>
              <a:spcAft>
                <a:spcPts val="80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Elaborado por:</a:t>
            </a:r>
            <a:r>
              <a:rPr lang="es-EC"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Carlos Ibarra, 2019</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1820874337"/>
              </p:ext>
            </p:extLst>
          </p:nvPr>
        </p:nvGraphicFramePr>
        <p:xfrm>
          <a:off x="-13523" y="3665727"/>
          <a:ext cx="4869728" cy="237626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39514" y="3419506"/>
            <a:ext cx="4572000" cy="246221"/>
          </a:xfrm>
          <a:prstGeom prst="rect">
            <a:avLst/>
          </a:prstGeom>
        </p:spPr>
        <p:txBody>
          <a:bodyPr>
            <a:spAutoFit/>
          </a:bodyPr>
          <a:lstStyle/>
          <a:p>
            <a:pPr>
              <a:spcAft>
                <a:spcPts val="1000"/>
              </a:spcAft>
            </a:pPr>
            <a:r>
              <a:rPr lang="es-EC" sz="1000" b="1" dirty="0">
                <a:latin typeface="Times New Roman" panose="02020603050405020304" pitchFamily="18" charset="0"/>
                <a:ea typeface="Calibri" panose="020F0502020204030204" pitchFamily="34" charset="0"/>
                <a:cs typeface="Times New Roman" panose="02020603050405020304" pitchFamily="18" charset="0"/>
              </a:rPr>
              <a:t>Gráfico 8. Clasificación por resultados, estilos que aplican los estudiantes</a:t>
            </a:r>
            <a:endParaRPr lang="es-ES" sz="10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135341" y="5966397"/>
            <a:ext cx="4572000" cy="421654"/>
          </a:xfrm>
          <a:prstGeom prst="rect">
            <a:avLst/>
          </a:prstGeom>
        </p:spPr>
        <p:txBody>
          <a:bodyPr>
            <a:spAutoFit/>
          </a:bodyPr>
          <a:lstStyle/>
          <a:p>
            <a:pPr>
              <a:lnSpc>
                <a:spcPct val="107000"/>
              </a:lnSpc>
              <a:spcAft>
                <a:spcPts val="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ES" sz="1000" dirty="0">
                <a:latin typeface="Times New Roman" panose="02020603050405020304" pitchFamily="18" charset="0"/>
                <a:ea typeface="Calibri" panose="020F0502020204030204" pitchFamily="34" charset="0"/>
                <a:cs typeface="Times New Roman" panose="02020603050405020304" pitchFamily="18" charset="0"/>
              </a:rPr>
              <a:t>Cuadro 12.</a:t>
            </a:r>
          </a:p>
          <a:p>
            <a:pPr>
              <a:lnSpc>
                <a:spcPct val="107000"/>
              </a:lnSpc>
              <a:spcAft>
                <a:spcPts val="800"/>
              </a:spcAft>
            </a:pP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Elaborado por:</a:t>
            </a:r>
            <a:r>
              <a:rPr lang="es-EC"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Carlos Ibarra, 2019</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4856205" y="2018842"/>
            <a:ext cx="4248281" cy="2995692"/>
          </a:xfrm>
          <a:prstGeom prst="rect">
            <a:avLst/>
          </a:prstGeom>
        </p:spPr>
        <p:txBody>
          <a:bodyPr wrap="square">
            <a:spAutoFit/>
          </a:bodyPr>
          <a:lstStyle/>
          <a:p>
            <a:pPr algn="just">
              <a:lnSpc>
                <a:spcPct val="140000"/>
              </a:lnSpc>
              <a:spcAft>
                <a:spcPts val="800"/>
              </a:spcAft>
              <a:tabLst>
                <a:tab pos="1476375" algn="l"/>
              </a:tabLs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Interpretación</a:t>
            </a:r>
          </a:p>
          <a:p>
            <a:pPr algn="just">
              <a:lnSpc>
                <a:spcPct val="140000"/>
              </a:lnSpc>
              <a:spcAft>
                <a:spcPts val="800"/>
              </a:spcAft>
              <a:tabLst>
                <a:tab pos="1476375" algn="l"/>
              </a:tabLst>
            </a:pPr>
            <a:r>
              <a:rPr lang="es-EC" sz="1600" dirty="0" smtClean="0">
                <a:latin typeface="Times New Roman" panose="02020603050405020304" pitchFamily="18" charset="0"/>
                <a:ea typeface="Calibri" panose="020F0502020204030204" pitchFamily="34" charset="0"/>
                <a:cs typeface="Times New Roman" panose="02020603050405020304" pitchFamily="18" charset="0"/>
              </a:rPr>
              <a:t>Lo </a:t>
            </a:r>
            <a:r>
              <a:rPr lang="es-EC" sz="1600" dirty="0">
                <a:latin typeface="Times New Roman" panose="02020603050405020304" pitchFamily="18" charset="0"/>
                <a:ea typeface="Calibri" panose="020F0502020204030204" pitchFamily="34" charset="0"/>
                <a:cs typeface="Times New Roman" panose="02020603050405020304" pitchFamily="18" charset="0"/>
              </a:rPr>
              <a:t>ideal en las aulas de clases es que los estudiantes tengan desarrollados los tres estilos de aprendizaje para que de esta forma adquieran el conocimiento y apliquen los saberes desde todas las estrategias metodológicas que los docentes utilizan en el proceso de formación educativa.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p:cNvSpPr txBox="1"/>
          <p:nvPr/>
        </p:nvSpPr>
        <p:spPr>
          <a:xfrm>
            <a:off x="4532486" y="308879"/>
            <a:ext cx="3869385" cy="492443"/>
          </a:xfrm>
          <a:prstGeom prst="rect">
            <a:avLst/>
          </a:prstGeom>
          <a:noFill/>
        </p:spPr>
        <p:txBody>
          <a:bodyPr wrap="square" rtlCol="0">
            <a:spAutoFit/>
          </a:bodyPr>
          <a:lstStyle/>
          <a:p>
            <a:r>
              <a:rPr lang="es-ES" sz="2600" b="1" dirty="0" smtClean="0">
                <a:solidFill>
                  <a:schemeClr val="accent6">
                    <a:lumMod val="50000"/>
                  </a:schemeClr>
                </a:solidFill>
              </a:rPr>
              <a:t>ESTILOS DE APRENDIZAJE</a:t>
            </a:r>
            <a:endParaRPr lang="es-ES" sz="2600" b="1" dirty="0">
              <a:solidFill>
                <a:schemeClr val="accent6">
                  <a:lumMod val="50000"/>
                </a:schemeClr>
              </a:solidFill>
            </a:endParaRPr>
          </a:p>
        </p:txBody>
      </p:sp>
    </p:spTree>
    <p:extLst>
      <p:ext uri="{BB962C8B-B14F-4D97-AF65-F5344CB8AC3E}">
        <p14:creationId xmlns:p14="http://schemas.microsoft.com/office/powerpoint/2010/main" val="1697229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Users\DELL\Desktop\descarga.jpg"/>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420888"/>
            <a:ext cx="2664296" cy="2520280"/>
          </a:xfrm>
          <a:prstGeom prst="rect">
            <a:avLst/>
          </a:prstGeom>
          <a:noFill/>
          <a:ln>
            <a:noFill/>
          </a:ln>
        </p:spPr>
      </p:pic>
      <p:sp>
        <p:nvSpPr>
          <p:cNvPr id="3" name="Marcador de contenido 2"/>
          <p:cNvSpPr>
            <a:spLocks noGrp="1"/>
          </p:cNvSpPr>
          <p:nvPr>
            <p:ph idx="1"/>
          </p:nvPr>
        </p:nvSpPr>
        <p:spPr>
          <a:xfrm>
            <a:off x="444135" y="1124744"/>
            <a:ext cx="8229600" cy="1728192"/>
          </a:xfrm>
        </p:spPr>
        <p:txBody>
          <a:bodyPr>
            <a:normAutofit/>
          </a:bodyPr>
          <a:lstStyle/>
          <a:p>
            <a:pPr marL="0" indent="0" algn="ctr">
              <a:buNone/>
            </a:pPr>
            <a:r>
              <a:rPr lang="es-ES" sz="3000" dirty="0">
                <a:latin typeface="Arial Narrow" panose="020B0606020202030204" pitchFamily="34" charset="0"/>
                <a:cs typeface="Times New Roman" panose="02020603050405020304" pitchFamily="18" charset="0"/>
              </a:rPr>
              <a:t>P</a:t>
            </a:r>
            <a:r>
              <a:rPr lang="es-ES" sz="3000" dirty="0" smtClean="0">
                <a:latin typeface="Arial Narrow" panose="020B0606020202030204" pitchFamily="34" charset="0"/>
                <a:cs typeface="Times New Roman" panose="02020603050405020304" pitchFamily="18" charset="0"/>
              </a:rPr>
              <a:t>odemos ignorar las diferencias y suponer que todas nuestras mentes son iguales, o podemos aprovechar estas diferencias.</a:t>
            </a:r>
            <a:endParaRPr lang="es-ES" sz="3000" dirty="0">
              <a:latin typeface="Arial Narrow" panose="020B0606020202030204" pitchFamily="34" charset="0"/>
              <a:cs typeface="Times New Roman" panose="02020603050405020304" pitchFamily="18" charset="0"/>
            </a:endParaRPr>
          </a:p>
        </p:txBody>
      </p:sp>
      <p:pic>
        <p:nvPicPr>
          <p:cNvPr id="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52936"/>
            <a:ext cx="3785360" cy="2589186"/>
          </a:xfrm>
          <a:prstGeom prst="rect">
            <a:avLst/>
          </a:prstGeom>
          <a:noFill/>
          <a:extLst>
            <a:ext uri="{909E8E84-426E-40DD-AFC4-6F175D3DCCD1}">
              <a14:hiddenFill xmlns:a14="http://schemas.microsoft.com/office/drawing/2010/main">
                <a:solidFill>
                  <a:srgbClr val="FFFFFF"/>
                </a:solidFill>
              </a14:hiddenFill>
            </a:ext>
          </a:extLst>
        </p:spPr>
      </p:pic>
      <p:sp>
        <p:nvSpPr>
          <p:cNvPr id="5" name="Subtítulo 2"/>
          <p:cNvSpPr txBox="1">
            <a:spLocks/>
          </p:cNvSpPr>
          <p:nvPr/>
        </p:nvSpPr>
        <p:spPr>
          <a:xfrm>
            <a:off x="5580112" y="5157192"/>
            <a:ext cx="2746417" cy="812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800" dirty="0" smtClean="0"/>
              <a:t>     (Howard Gardner, 2008)</a:t>
            </a:r>
            <a:endParaRPr lang="es-ES" sz="1800" dirty="0"/>
          </a:p>
        </p:txBody>
      </p:sp>
    </p:spTree>
    <p:extLst>
      <p:ext uri="{BB962C8B-B14F-4D97-AF65-F5344CB8AC3E}">
        <p14:creationId xmlns:p14="http://schemas.microsoft.com/office/powerpoint/2010/main" val="3053345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62603182"/>
              </p:ext>
            </p:extLst>
          </p:nvPr>
        </p:nvGraphicFramePr>
        <p:xfrm>
          <a:off x="12612" y="1281537"/>
          <a:ext cx="5004047" cy="1987423"/>
        </p:xfrm>
        <a:graphic>
          <a:graphicData uri="http://schemas.openxmlformats.org/drawingml/2006/table">
            <a:tbl>
              <a:tblPr firstRow="1" firstCol="1" bandRow="1">
                <a:tableStyleId>{5C22544A-7EE6-4342-B048-85BDC9FD1C3A}</a:tableStyleId>
              </a:tblPr>
              <a:tblGrid>
                <a:gridCol w="3163285">
                  <a:extLst>
                    <a:ext uri="{9D8B030D-6E8A-4147-A177-3AD203B41FA5}">
                      <a16:colId xmlns:a16="http://schemas.microsoft.com/office/drawing/2014/main" val="20000"/>
                    </a:ext>
                  </a:extLst>
                </a:gridCol>
                <a:gridCol w="820497">
                  <a:extLst>
                    <a:ext uri="{9D8B030D-6E8A-4147-A177-3AD203B41FA5}">
                      <a16:colId xmlns:a16="http://schemas.microsoft.com/office/drawing/2014/main" val="20001"/>
                    </a:ext>
                  </a:extLst>
                </a:gridCol>
                <a:gridCol w="1020265">
                  <a:extLst>
                    <a:ext uri="{9D8B030D-6E8A-4147-A177-3AD203B41FA5}">
                      <a16:colId xmlns:a16="http://schemas.microsoft.com/office/drawing/2014/main" val="20002"/>
                    </a:ext>
                  </a:extLst>
                </a:gridCol>
              </a:tblGrid>
              <a:tr h="295910">
                <a:tc>
                  <a:txBody>
                    <a:bodyPr/>
                    <a:lstStyle/>
                    <a:p>
                      <a:pPr algn="ctr">
                        <a:lnSpc>
                          <a:spcPct val="107000"/>
                        </a:lnSpc>
                        <a:spcAft>
                          <a:spcPts val="0"/>
                        </a:spcAft>
                      </a:pPr>
                      <a:r>
                        <a:rPr lang="es-EC" sz="1200" dirty="0">
                          <a:effectLst/>
                        </a:rPr>
                        <a:t>Escala Cualitativa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Estudiantes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Porcentaje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6865">
                <a:tc>
                  <a:txBody>
                    <a:bodyPr/>
                    <a:lstStyle/>
                    <a:p>
                      <a:pPr>
                        <a:lnSpc>
                          <a:spcPct val="107000"/>
                        </a:lnSpc>
                        <a:spcAft>
                          <a:spcPts val="0"/>
                        </a:spcAft>
                      </a:pPr>
                      <a:r>
                        <a:rPr lang="es-EC" sz="1200">
                          <a:effectLst/>
                        </a:rPr>
                        <a:t>1.- Domina los aprendizajes requeridos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95910">
                <a:tc>
                  <a:txBody>
                    <a:bodyPr/>
                    <a:lstStyle/>
                    <a:p>
                      <a:pPr>
                        <a:lnSpc>
                          <a:spcPct val="107000"/>
                        </a:lnSpc>
                        <a:spcAft>
                          <a:spcPts val="0"/>
                        </a:spcAft>
                      </a:pPr>
                      <a:r>
                        <a:rPr lang="es-EC" sz="1200">
                          <a:effectLst/>
                        </a:rPr>
                        <a:t>2. Alcanza los aprendizajes requeridos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32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91%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6865">
                <a:tc>
                  <a:txBody>
                    <a:bodyPr/>
                    <a:lstStyle/>
                    <a:p>
                      <a:pPr>
                        <a:lnSpc>
                          <a:spcPct val="107000"/>
                        </a:lnSpc>
                        <a:spcAft>
                          <a:spcPts val="0"/>
                        </a:spcAft>
                      </a:pPr>
                      <a:r>
                        <a:rPr lang="es-EC" sz="1200">
                          <a:effectLst/>
                        </a:rPr>
                        <a:t>3.- Esta próximo a alcanzar los aprendizajes requeridos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95910">
                <a:tc>
                  <a:txBody>
                    <a:bodyPr/>
                    <a:lstStyle/>
                    <a:p>
                      <a:pPr>
                        <a:lnSpc>
                          <a:spcPct val="107000"/>
                        </a:lnSpc>
                        <a:spcAft>
                          <a:spcPts val="0"/>
                        </a:spcAft>
                      </a:pPr>
                      <a:r>
                        <a:rPr lang="es-EC" sz="1200">
                          <a:effectLst/>
                        </a:rPr>
                        <a:t>4. No alcanza los aprendizajes requeridos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95910">
                <a:tc>
                  <a:txBody>
                    <a:bodyPr/>
                    <a:lstStyle/>
                    <a:p>
                      <a:pPr algn="ctr">
                        <a:lnSpc>
                          <a:spcPct val="107000"/>
                        </a:lnSpc>
                        <a:spcAft>
                          <a:spcPts val="0"/>
                        </a:spcAft>
                      </a:pPr>
                      <a:r>
                        <a:rPr lang="es-EC" sz="1200" dirty="0">
                          <a:effectLst/>
                        </a:rPr>
                        <a:t>Total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Rectángulo 4"/>
          <p:cNvSpPr/>
          <p:nvPr/>
        </p:nvSpPr>
        <p:spPr>
          <a:xfrm>
            <a:off x="0" y="1019928"/>
            <a:ext cx="2369559" cy="261610"/>
          </a:xfrm>
          <a:prstGeom prst="rect">
            <a:avLst/>
          </a:prstGeom>
        </p:spPr>
        <p:txBody>
          <a:bodyPr wrap="none">
            <a:spAutoFit/>
          </a:bodyPr>
          <a:lstStyle/>
          <a:p>
            <a:pPr>
              <a:spcAft>
                <a:spcPts val="100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Cuadro 14. Rendimiento Académico</a:t>
            </a:r>
            <a:endParaRPr lang="es-ES" sz="105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0" y="3268960"/>
            <a:ext cx="4680520" cy="421654"/>
          </a:xfrm>
          <a:prstGeom prst="rect">
            <a:avLst/>
          </a:prstGeom>
        </p:spPr>
        <p:txBody>
          <a:bodyPr wrap="square">
            <a:spAutoFit/>
          </a:bodyPr>
          <a:lstStyle/>
          <a:p>
            <a:pPr>
              <a:lnSpc>
                <a:spcPct val="107000"/>
              </a:lnSpc>
              <a:spcAft>
                <a:spcPts val="0"/>
              </a:spcAft>
              <a:tabLst>
                <a:tab pos="1476375" algn="l"/>
              </a:tabLst>
            </a:pPr>
            <a:r>
              <a:rPr lang="es-ES" sz="1000" b="1" dirty="0">
                <a:latin typeface="Times New Roman" panose="02020603050405020304" pitchFamily="18" charset="0"/>
                <a:ea typeface="Calibri" panose="020F0502020204030204" pitchFamily="34" charset="0"/>
                <a:cs typeface="Times New Roman" panose="02020603050405020304" pitchFamily="18" charset="0"/>
              </a:rPr>
              <a:t>Fuente: </a:t>
            </a:r>
            <a:r>
              <a:rPr lang="es-EC"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Cuadro de calificaciones de</a:t>
            </a:r>
            <a:r>
              <a:rPr lang="es-EC"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S" sz="1000" dirty="0">
                <a:latin typeface="Times New Roman" panose="02020603050405020304" pitchFamily="18" charset="0"/>
                <a:ea typeface="Calibri" panose="020F0502020204030204" pitchFamily="34" charset="0"/>
                <a:cs typeface="Times New Roman" panose="02020603050405020304" pitchFamily="18" charset="0"/>
              </a:rPr>
              <a:t>Estudiantes de Décimo Año de EGB paralelo “A”</a:t>
            </a:r>
          </a:p>
          <a:p>
            <a:pPr>
              <a:lnSpc>
                <a:spcPct val="107000"/>
              </a:lnSpc>
              <a:spcAft>
                <a:spcPts val="0"/>
              </a:spcAft>
              <a:tabLst>
                <a:tab pos="1476375" algn="l"/>
              </a:tabLst>
            </a:pPr>
            <a:r>
              <a:rPr lang="es-ES" sz="1000" b="1" dirty="0">
                <a:latin typeface="Times New Roman" panose="02020603050405020304" pitchFamily="18" charset="0"/>
                <a:ea typeface="Calibri" panose="020F0502020204030204" pitchFamily="34" charset="0"/>
                <a:cs typeface="Times New Roman" panose="02020603050405020304" pitchFamily="18" charset="0"/>
              </a:rPr>
              <a:t>Elaborado por:</a:t>
            </a:r>
            <a:r>
              <a:rPr lang="es-ES" sz="1000" dirty="0">
                <a:latin typeface="Times New Roman" panose="02020603050405020304" pitchFamily="18" charset="0"/>
                <a:ea typeface="Calibri" panose="020F0502020204030204" pitchFamily="34" charset="0"/>
                <a:cs typeface="Times New Roman" panose="02020603050405020304" pitchFamily="18" charset="0"/>
              </a:rPr>
              <a:t> Carlos Ibarra, 2019</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3644223838"/>
              </p:ext>
            </p:extLst>
          </p:nvPr>
        </p:nvGraphicFramePr>
        <p:xfrm>
          <a:off x="0" y="4005064"/>
          <a:ext cx="4366265" cy="212429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0" y="3757732"/>
            <a:ext cx="4572000" cy="246221"/>
          </a:xfrm>
          <a:prstGeom prst="rect">
            <a:avLst/>
          </a:prstGeom>
        </p:spPr>
        <p:txBody>
          <a:bodyPr>
            <a:spAutoFit/>
          </a:bodyPr>
          <a:lstStyle/>
          <a:p>
            <a:pPr>
              <a:spcAft>
                <a:spcPts val="1000"/>
              </a:spcAft>
            </a:pPr>
            <a:r>
              <a:rPr lang="es-EC" sz="1000" b="1" dirty="0">
                <a:latin typeface="Times New Roman" panose="02020603050405020304" pitchFamily="18" charset="0"/>
                <a:ea typeface="Calibri" panose="020F0502020204030204" pitchFamily="34" charset="0"/>
                <a:cs typeface="Times New Roman" panose="02020603050405020304" pitchFamily="18" charset="0"/>
              </a:rPr>
              <a:t>Gráfico 8. Clasificación por resultados, rendimiento académico</a:t>
            </a:r>
            <a:endParaRPr lang="es-ES" sz="10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108520" y="6021288"/>
            <a:ext cx="4572000" cy="421654"/>
          </a:xfrm>
          <a:prstGeom prst="rect">
            <a:avLst/>
          </a:prstGeom>
        </p:spPr>
        <p:txBody>
          <a:bodyPr>
            <a:spAutoFit/>
          </a:bodyPr>
          <a:lstStyle/>
          <a:p>
            <a:pPr>
              <a:lnSpc>
                <a:spcPct val="107000"/>
              </a:lnSpc>
              <a:spcAft>
                <a:spcPts val="0"/>
              </a:spcAft>
              <a:tabLst>
                <a:tab pos="1476375" algn="l"/>
              </a:tabLst>
            </a:pPr>
            <a:r>
              <a:rPr lang="es-ES" sz="1000" b="1" dirty="0">
                <a:latin typeface="Times New Roman" panose="02020603050405020304" pitchFamily="18" charset="0"/>
                <a:ea typeface="Calibri" panose="020F0502020204030204" pitchFamily="34" charset="0"/>
                <a:cs typeface="Times New Roman" panose="02020603050405020304" pitchFamily="18" charset="0"/>
              </a:rPr>
              <a:t>Fuente: </a:t>
            </a:r>
            <a:r>
              <a:rPr lang="es-ES" sz="1000" dirty="0">
                <a:latin typeface="Times New Roman" panose="02020603050405020304" pitchFamily="18" charset="0"/>
                <a:ea typeface="Calibri" panose="020F0502020204030204" pitchFamily="34" charset="0"/>
                <a:cs typeface="Times New Roman" panose="02020603050405020304" pitchFamily="18" charset="0"/>
              </a:rPr>
              <a:t>Cuadro 14.</a:t>
            </a:r>
          </a:p>
          <a:p>
            <a:pPr>
              <a:lnSpc>
                <a:spcPct val="107000"/>
              </a:lnSpc>
              <a:spcAft>
                <a:spcPts val="0"/>
              </a:spcAft>
              <a:tabLst>
                <a:tab pos="1476375" algn="l"/>
              </a:tabLst>
            </a:pPr>
            <a:r>
              <a:rPr lang="es-ES" sz="1000" b="1" dirty="0">
                <a:latin typeface="Times New Roman" panose="02020603050405020304" pitchFamily="18" charset="0"/>
                <a:ea typeface="Calibri" panose="020F0502020204030204" pitchFamily="34" charset="0"/>
                <a:cs typeface="Times New Roman" panose="02020603050405020304" pitchFamily="18" charset="0"/>
              </a:rPr>
              <a:t>Elaborado por:</a:t>
            </a:r>
            <a:r>
              <a:rPr lang="es-ES" sz="1000" dirty="0">
                <a:latin typeface="Times New Roman" panose="02020603050405020304" pitchFamily="18" charset="0"/>
                <a:ea typeface="Calibri" panose="020F0502020204030204" pitchFamily="34" charset="0"/>
                <a:cs typeface="Times New Roman" panose="02020603050405020304" pitchFamily="18" charset="0"/>
              </a:rPr>
              <a:t> Carlos Ibarra, 2019</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9"/>
          <p:cNvSpPr/>
          <p:nvPr/>
        </p:nvSpPr>
        <p:spPr>
          <a:xfrm>
            <a:off x="5076056" y="1403755"/>
            <a:ext cx="3888433" cy="4211409"/>
          </a:xfrm>
          <a:prstGeom prst="rect">
            <a:avLst/>
          </a:prstGeom>
        </p:spPr>
        <p:txBody>
          <a:bodyPr wrap="square">
            <a:spAutoFit/>
          </a:bodyPr>
          <a:lstStyle/>
          <a:p>
            <a:pPr algn="just">
              <a:lnSpc>
                <a:spcPct val="150000"/>
              </a:lnSpc>
              <a:spcAft>
                <a:spcPts val="800"/>
              </a:spcAft>
              <a:tabLst>
                <a:tab pos="1476375" algn="l"/>
              </a:tabLst>
            </a:pPr>
            <a:r>
              <a:rPr lang="es-ES" b="1" dirty="0" smtClean="0">
                <a:latin typeface="Times New Roman" panose="02020603050405020304" pitchFamily="18" charset="0"/>
                <a:ea typeface="Calibri" panose="020F0502020204030204" pitchFamily="34" charset="0"/>
                <a:cs typeface="Times New Roman" panose="02020603050405020304" pitchFamily="18" charset="0"/>
              </a:rPr>
              <a:t>Interpretación</a:t>
            </a:r>
            <a:endParaRPr lang="es-ES"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1476375" algn="l"/>
              </a:tabLst>
            </a:pPr>
            <a:r>
              <a:rPr lang="es-ES" sz="1300" dirty="0" smtClean="0">
                <a:latin typeface="Times New Roman" panose="02020603050405020304" pitchFamily="18" charset="0"/>
                <a:ea typeface="Calibri" panose="020F0502020204030204" pitchFamily="34" charset="0"/>
                <a:cs typeface="Times New Roman" panose="02020603050405020304" pitchFamily="18" charset="0"/>
              </a:rPr>
              <a:t>Los </a:t>
            </a:r>
            <a:r>
              <a:rPr lang="es-ES" sz="1300" dirty="0">
                <a:latin typeface="Times New Roman" panose="02020603050405020304" pitchFamily="18" charset="0"/>
                <a:ea typeface="Calibri" panose="020F0502020204030204" pitchFamily="34" charset="0"/>
                <a:cs typeface="Times New Roman" panose="02020603050405020304" pitchFamily="18" charset="0"/>
              </a:rPr>
              <a:t>resultados del rendimiento académico demuestran que los estudiantes se encuentran en un nivel alto ya que ninguno tiene la escala esta próximo o no alcanza los aprendizajes requeridos, lo que denota la puesta en práctica de los estilos de aprendizaje y viéndose esto proyectado en la representación cualitativa de su formación integral, por esto es importante que se trabaje de manera constante y se fortalezca el desarrollo de todos los estilos para que el nivel de rendimiento de los estudiantes se mantenga elevado y estén en plena capacidad de desenvolverse de manera eficiente en nuestra sociedad.</a:t>
            </a:r>
            <a:endParaRPr lang="es-ES"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p:cNvSpPr txBox="1"/>
          <p:nvPr/>
        </p:nvSpPr>
        <p:spPr>
          <a:xfrm>
            <a:off x="3779912" y="326419"/>
            <a:ext cx="4373441" cy="523220"/>
          </a:xfrm>
          <a:prstGeom prst="rect">
            <a:avLst/>
          </a:prstGeom>
          <a:noFill/>
        </p:spPr>
        <p:txBody>
          <a:bodyPr wrap="square" rtlCol="0">
            <a:spAutoFit/>
          </a:bodyPr>
          <a:lstStyle/>
          <a:p>
            <a:r>
              <a:rPr lang="es-ES" sz="2800" b="1" dirty="0" smtClean="0">
                <a:solidFill>
                  <a:srgbClr val="0000CC"/>
                </a:solidFill>
              </a:rPr>
              <a:t>RENDIMIENTO ACADÉMICO</a:t>
            </a:r>
            <a:endParaRPr lang="es-ES" sz="2800" b="1" dirty="0">
              <a:solidFill>
                <a:srgbClr val="0000CC"/>
              </a:solidFill>
            </a:endParaRPr>
          </a:p>
        </p:txBody>
      </p:sp>
    </p:spTree>
    <p:extLst>
      <p:ext uri="{BB962C8B-B14F-4D97-AF65-F5344CB8AC3E}">
        <p14:creationId xmlns:p14="http://schemas.microsoft.com/office/powerpoint/2010/main" val="3312223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7504" y="1124744"/>
            <a:ext cx="8784976" cy="1569660"/>
          </a:xfrm>
          <a:prstGeom prst="rect">
            <a:avLst/>
          </a:prstGeom>
          <a:noFill/>
        </p:spPr>
        <p:txBody>
          <a:bodyPr wrap="square" rtlCol="0">
            <a:spAutoFit/>
          </a:bodyPr>
          <a:lstStyle/>
          <a:p>
            <a:pPr marL="285750" indent="-285750" algn="just">
              <a:buClr>
                <a:schemeClr val="tx2"/>
              </a:buClr>
              <a:buFont typeface="Wingdings" panose="05000000000000000000" pitchFamily="2" charset="2"/>
              <a:buChar char="ü"/>
            </a:pPr>
            <a:r>
              <a:rPr lang="es-EC" sz="1600" dirty="0"/>
              <a:t>Se establecieron los estilos de aprendizaje </a:t>
            </a:r>
            <a:r>
              <a:rPr lang="es-EC" sz="1600" dirty="0" smtClean="0"/>
              <a:t>el </a:t>
            </a:r>
            <a:r>
              <a:rPr lang="es-EC" sz="1600" dirty="0"/>
              <a:t>estilo Auditivo predominando en 14 alumnos que equivale al 40%, seguido por el estilo Visual con 13 estudiantes equivalente al 37% y por último el estilo Kinestésico con 8 educandos que representan el 23%. Así también, los estudiantes aplican en menor o mayor grado todos los estilos: 31 estudiantes que equivale al 88% aplican los estilos visual, auditivo y kinestésico; 3 estudiantes que representan el 9% ponen en práctica el estilo visual y auditivo; y 1 estudiante que corresponde al 3% emplea los estilos auditivo y kinestésico. </a:t>
            </a:r>
            <a:endParaRPr lang="es-ES" sz="1600" dirty="0"/>
          </a:p>
        </p:txBody>
      </p:sp>
      <p:sp>
        <p:nvSpPr>
          <p:cNvPr id="6" name="CuadroTexto 5"/>
          <p:cNvSpPr txBox="1"/>
          <p:nvPr/>
        </p:nvSpPr>
        <p:spPr>
          <a:xfrm>
            <a:off x="90497" y="3084058"/>
            <a:ext cx="8784976" cy="1323439"/>
          </a:xfrm>
          <a:prstGeom prst="rect">
            <a:avLst/>
          </a:prstGeom>
          <a:noFill/>
        </p:spPr>
        <p:txBody>
          <a:bodyPr wrap="square" rtlCol="0">
            <a:spAutoFit/>
          </a:bodyPr>
          <a:lstStyle/>
          <a:p>
            <a:pPr marL="285750" indent="-285750" algn="just">
              <a:buClr>
                <a:schemeClr val="tx2"/>
              </a:buClr>
              <a:buFont typeface="Wingdings" panose="05000000000000000000" pitchFamily="2" charset="2"/>
              <a:buChar char="ü"/>
            </a:pPr>
            <a:r>
              <a:rPr lang="es-EC" sz="1600" dirty="0"/>
              <a:t>Se </a:t>
            </a:r>
            <a:r>
              <a:rPr lang="es-EC" sz="1600" dirty="0" smtClean="0"/>
              <a:t>identifico </a:t>
            </a:r>
            <a:r>
              <a:rPr lang="es-EC" sz="1600" dirty="0"/>
              <a:t>el nivel de rendimiento académico de los </a:t>
            </a:r>
            <a:r>
              <a:rPr lang="es-EC" sz="1600" dirty="0" smtClean="0"/>
              <a:t>estudiantes </a:t>
            </a:r>
            <a:r>
              <a:rPr lang="es-EC" sz="1600" dirty="0"/>
              <a:t>donde el 91% alcanzó los aprendizajes requeridos, el 9% de la muestra dominó los aprendizajes requeridos, lo que demuestra que se encuentran en un nivel alto, estos datos son interesantes en tanto en cuanto se corrobora que el proceso de formación se está llevando en términos adecuados en los aspectos metodológico – didácticos, por parte de los docentes y la aplicación práctica de los estudiantes</a:t>
            </a:r>
            <a:r>
              <a:rPr lang="es-EC" sz="1600" dirty="0" smtClean="0"/>
              <a:t>.</a:t>
            </a:r>
            <a:endParaRPr lang="es-ES" sz="1600" dirty="0"/>
          </a:p>
        </p:txBody>
      </p:sp>
      <p:sp>
        <p:nvSpPr>
          <p:cNvPr id="7" name="CuadroTexto 6"/>
          <p:cNvSpPr txBox="1"/>
          <p:nvPr/>
        </p:nvSpPr>
        <p:spPr>
          <a:xfrm>
            <a:off x="107504" y="4797152"/>
            <a:ext cx="8784976" cy="1077218"/>
          </a:xfrm>
          <a:prstGeom prst="rect">
            <a:avLst/>
          </a:prstGeom>
          <a:noFill/>
        </p:spPr>
        <p:txBody>
          <a:bodyPr wrap="square" rtlCol="0">
            <a:spAutoFit/>
          </a:bodyPr>
          <a:lstStyle/>
          <a:p>
            <a:pPr marL="285750" lvl="0" indent="-285750" algn="just">
              <a:buClr>
                <a:schemeClr val="tx2"/>
              </a:buClr>
              <a:buFont typeface="Wingdings" panose="05000000000000000000" pitchFamily="2" charset="2"/>
              <a:buChar char="ü"/>
            </a:pPr>
            <a:r>
              <a:rPr lang="es-EC" sz="1600" dirty="0"/>
              <a:t>Analizando los resultados del test del canal de aprendizaje y del rendimiento académico, se concluye que existe una relación significativa lo </a:t>
            </a:r>
            <a:r>
              <a:rPr lang="es-EC" sz="1600" dirty="0" smtClean="0"/>
              <a:t>que determina </a:t>
            </a:r>
            <a:r>
              <a:rPr lang="es-EC" sz="1600" dirty="0"/>
              <a:t>que los estudiantes tienen desarrollados los estilos tanto en forma individual como grupal y esto se ve reflejado en el alto rendimiento académico.</a:t>
            </a:r>
            <a:endParaRPr lang="es-ES" sz="1600" dirty="0"/>
          </a:p>
        </p:txBody>
      </p:sp>
      <p:grpSp>
        <p:nvGrpSpPr>
          <p:cNvPr id="8" name="2 Grupo"/>
          <p:cNvGrpSpPr/>
          <p:nvPr/>
        </p:nvGrpSpPr>
        <p:grpSpPr>
          <a:xfrm>
            <a:off x="2699792" y="260648"/>
            <a:ext cx="5940152" cy="720080"/>
            <a:chOff x="-1866468" y="116632"/>
            <a:chExt cx="5424385" cy="720080"/>
          </a:xfrm>
          <a:solidFill>
            <a:srgbClr val="2AA9FF"/>
          </a:solidFill>
        </p:grpSpPr>
        <p:sp>
          <p:nvSpPr>
            <p:cNvPr id="9" name="3 Forma libre"/>
            <p:cNvSpPr/>
            <p:nvPr/>
          </p:nvSpPr>
          <p:spPr>
            <a:xfrm>
              <a:off x="2843808" y="491530"/>
              <a:ext cx="714109" cy="45719"/>
            </a:xfrm>
            <a:custGeom>
              <a:avLst/>
              <a:gdLst>
                <a:gd name="connsiteX0" fmla="*/ 0 w 685800"/>
                <a:gd name="connsiteY0" fmla="*/ 0 h 57150"/>
                <a:gd name="connsiteX1" fmla="*/ 685800 w 685800"/>
                <a:gd name="connsiteY1" fmla="*/ 57150 h 57150"/>
              </a:gdLst>
              <a:ahLst/>
              <a:cxnLst>
                <a:cxn ang="0">
                  <a:pos x="connsiteX0" y="connsiteY0"/>
                </a:cxn>
                <a:cxn ang="0">
                  <a:pos x="connsiteX1" y="connsiteY1"/>
                </a:cxn>
              </a:cxnLst>
              <a:rect l="l" t="t" r="r" b="b"/>
              <a:pathLst>
                <a:path w="685800" h="57150">
                  <a:moveTo>
                    <a:pt x="0" y="0"/>
                  </a:moveTo>
                  <a:lnTo>
                    <a:pt x="685800" y="57150"/>
                  </a:lnTo>
                </a:path>
              </a:pathLst>
            </a:custGeom>
            <a:grpFill/>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10" name="4 Pentágono"/>
            <p:cNvSpPr/>
            <p:nvPr/>
          </p:nvSpPr>
          <p:spPr>
            <a:xfrm>
              <a:off x="-1866468" y="116632"/>
              <a:ext cx="4782284" cy="648072"/>
            </a:xfrm>
            <a:prstGeom prst="homePlat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1" name="5 Conector"/>
            <p:cNvSpPr/>
            <p:nvPr/>
          </p:nvSpPr>
          <p:spPr>
            <a:xfrm>
              <a:off x="2483768" y="376539"/>
              <a:ext cx="216024" cy="172141"/>
            </a:xfrm>
            <a:prstGeom prst="flowChartConnector">
              <a:avLst/>
            </a:prstGeom>
            <a:grpFill/>
            <a:ln cap="rnd">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2" name="6 CuadroTexto"/>
            <p:cNvSpPr txBox="1"/>
            <p:nvPr/>
          </p:nvSpPr>
          <p:spPr>
            <a:xfrm>
              <a:off x="-1855263" y="219636"/>
              <a:ext cx="4555055" cy="487313"/>
            </a:xfrm>
            <a:prstGeom prst="rect">
              <a:avLst/>
            </a:prstGeom>
            <a:grpFill/>
          </p:spPr>
          <p:txBody>
            <a:bodyPr wrap="square" rtlCol="0">
              <a:spAutoFit/>
            </a:bodyPr>
            <a:lstStyle/>
            <a:p>
              <a:pPr algn="ctr"/>
              <a:r>
                <a:rPr lang="es-ES" sz="3200" b="1" dirty="0">
                  <a:solidFill>
                    <a:srgbClr val="FFEFBD"/>
                  </a:solidFill>
                  <a:effectLst>
                    <a:outerShdw blurRad="38100" dist="38100" dir="2700000" algn="tl">
                      <a:srgbClr val="000000">
                        <a:alpha val="43137"/>
                      </a:srgbClr>
                    </a:outerShdw>
                  </a:effectLst>
                </a:rPr>
                <a:t>CONCLUSIONES</a:t>
              </a:r>
            </a:p>
          </p:txBody>
        </p:sp>
        <p:sp>
          <p:nvSpPr>
            <p:cNvPr id="13" name="7 Forma libre"/>
            <p:cNvSpPr/>
            <p:nvPr/>
          </p:nvSpPr>
          <p:spPr>
            <a:xfrm>
              <a:off x="2519772" y="483450"/>
              <a:ext cx="973672" cy="353262"/>
            </a:xfrm>
            <a:custGeom>
              <a:avLst/>
              <a:gdLst>
                <a:gd name="connsiteX0" fmla="*/ 1246730 w 1246730"/>
                <a:gd name="connsiteY0" fmla="*/ 353262 h 353262"/>
                <a:gd name="connsiteX1" fmla="*/ 56105 w 1246730"/>
                <a:gd name="connsiteY1" fmla="*/ 48462 h 353262"/>
                <a:gd name="connsiteX2" fmla="*/ 179930 w 1246730"/>
                <a:gd name="connsiteY2" fmla="*/ 837 h 353262"/>
                <a:gd name="connsiteX3" fmla="*/ 179930 w 1246730"/>
                <a:gd name="connsiteY3" fmla="*/ 837 h 353262"/>
              </a:gdLst>
              <a:ahLst/>
              <a:cxnLst>
                <a:cxn ang="0">
                  <a:pos x="connsiteX0" y="connsiteY0"/>
                </a:cxn>
                <a:cxn ang="0">
                  <a:pos x="connsiteX1" y="connsiteY1"/>
                </a:cxn>
                <a:cxn ang="0">
                  <a:pos x="connsiteX2" y="connsiteY2"/>
                </a:cxn>
                <a:cxn ang="0">
                  <a:pos x="connsiteX3" y="connsiteY3"/>
                </a:cxn>
              </a:cxnLst>
              <a:rect l="l" t="t" r="r" b="b"/>
              <a:pathLst>
                <a:path w="1246730" h="353262">
                  <a:moveTo>
                    <a:pt x="1246730" y="353262"/>
                  </a:moveTo>
                  <a:cubicBezTo>
                    <a:pt x="740317" y="230230"/>
                    <a:pt x="233905" y="107199"/>
                    <a:pt x="56105" y="48462"/>
                  </a:cubicBezTo>
                  <a:cubicBezTo>
                    <a:pt x="-121695" y="-10275"/>
                    <a:pt x="179930" y="837"/>
                    <a:pt x="179930" y="837"/>
                  </a:cubicBezTo>
                  <a:lnTo>
                    <a:pt x="179930" y="837"/>
                  </a:lnTo>
                </a:path>
              </a:pathLst>
            </a:custGeom>
            <a:grpFill/>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spTree>
    <p:extLst>
      <p:ext uri="{BB962C8B-B14F-4D97-AF65-F5344CB8AC3E}">
        <p14:creationId xmlns:p14="http://schemas.microsoft.com/office/powerpoint/2010/main" val="1384792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7504" y="1124744"/>
            <a:ext cx="8784976" cy="1323439"/>
          </a:xfrm>
          <a:prstGeom prst="rect">
            <a:avLst/>
          </a:prstGeom>
          <a:noFill/>
        </p:spPr>
        <p:txBody>
          <a:bodyPr wrap="square" rtlCol="0">
            <a:spAutoFit/>
          </a:bodyPr>
          <a:lstStyle/>
          <a:p>
            <a:pPr marL="285750" lvl="0" indent="-285750" algn="just">
              <a:buClr>
                <a:schemeClr val="tx2"/>
              </a:buClr>
              <a:buFont typeface="Wingdings" panose="05000000000000000000" pitchFamily="2" charset="2"/>
              <a:buChar char="ü"/>
            </a:pPr>
            <a:r>
              <a:rPr lang="es-EC" sz="1600" dirty="0"/>
              <a:t>Realizar mayor cantidad de actividades prácticas dentro y fuera de las aulas educativas basándose en una diversidad de metodologías de enseñanza, con la finalidad de que todos los estudiantes se vean beneficiados sin importar el estilo de aprendizaje que en ellos predomine,  ya que la educación es un proceso dinámico por lo que esto servirá para que se mejore constantemente en el desarrollo de estudiantes capacitados para ejercer un rol activo dentro de la sociedad.</a:t>
            </a:r>
            <a:endParaRPr lang="es-ES" sz="1600" dirty="0"/>
          </a:p>
        </p:txBody>
      </p:sp>
      <p:sp>
        <p:nvSpPr>
          <p:cNvPr id="6" name="CuadroTexto 5"/>
          <p:cNvSpPr txBox="1"/>
          <p:nvPr/>
        </p:nvSpPr>
        <p:spPr>
          <a:xfrm>
            <a:off x="121276" y="2595654"/>
            <a:ext cx="8784976" cy="1815882"/>
          </a:xfrm>
          <a:prstGeom prst="rect">
            <a:avLst/>
          </a:prstGeom>
          <a:noFill/>
        </p:spPr>
        <p:txBody>
          <a:bodyPr wrap="square" rtlCol="0">
            <a:spAutoFit/>
          </a:bodyPr>
          <a:lstStyle/>
          <a:p>
            <a:pPr marL="285750" indent="-285750" algn="just">
              <a:buClr>
                <a:schemeClr val="tx2"/>
              </a:buClr>
              <a:buFont typeface="Wingdings" panose="05000000000000000000" pitchFamily="2" charset="2"/>
              <a:buChar char="ü"/>
            </a:pPr>
            <a:r>
              <a:rPr lang="es-EC" sz="1600" dirty="0"/>
              <a:t>Seguir trabajando en el desarrollo de diferentes estrategias metodológicas que aporten para que el nivel de rendimiento académico de los estudiantes siempre se encuentre elevado, y se vea proyectado en los resultados tanto cuantitativo como cualitativo, para esto la preparación y actualización constante de los docentes es indispensable para el desarrollo integral de los educandos, ya que desde mi punto de vista si no existe un cambio en la mentalidad del cuerpo docente no existirá un cambio beneficioso en la educación de la Unidad Educativa “Fernando Daquilema” y del país. </a:t>
            </a:r>
            <a:endParaRPr lang="es-ES" sz="1600" dirty="0"/>
          </a:p>
        </p:txBody>
      </p:sp>
      <p:sp>
        <p:nvSpPr>
          <p:cNvPr id="7" name="CuadroTexto 6"/>
          <p:cNvSpPr txBox="1"/>
          <p:nvPr/>
        </p:nvSpPr>
        <p:spPr>
          <a:xfrm>
            <a:off x="107504" y="4559007"/>
            <a:ext cx="8784976" cy="1077218"/>
          </a:xfrm>
          <a:prstGeom prst="rect">
            <a:avLst/>
          </a:prstGeom>
          <a:noFill/>
        </p:spPr>
        <p:txBody>
          <a:bodyPr wrap="square" rtlCol="0">
            <a:spAutoFit/>
          </a:bodyPr>
          <a:lstStyle/>
          <a:p>
            <a:pPr marL="285750" indent="-285750" algn="just">
              <a:buClr>
                <a:schemeClr val="tx2"/>
              </a:buClr>
              <a:buFont typeface="Wingdings" panose="05000000000000000000" pitchFamily="2" charset="2"/>
              <a:buChar char="ü"/>
            </a:pPr>
            <a:r>
              <a:rPr lang="es-EC" sz="1600" dirty="0"/>
              <a:t>Desarrollar en la Unidad Educativa “Fernando Daquilema” actividades enfocadas en el desarrollo de los estilos de aprendizaje con el objetivo de que todos los educandos apliquen los tres estilos descritos en esta investigación y así su rendimiento académico dentro de las aulas de clase sea beneficioso para todos los ámbitos en los que el individuo se desarrolle. </a:t>
            </a:r>
            <a:endParaRPr lang="es-ES" sz="1600" dirty="0"/>
          </a:p>
        </p:txBody>
      </p:sp>
      <p:grpSp>
        <p:nvGrpSpPr>
          <p:cNvPr id="8" name="2 Grupo"/>
          <p:cNvGrpSpPr/>
          <p:nvPr/>
        </p:nvGrpSpPr>
        <p:grpSpPr>
          <a:xfrm>
            <a:off x="2699792" y="260648"/>
            <a:ext cx="5940152" cy="720080"/>
            <a:chOff x="-1866468" y="116632"/>
            <a:chExt cx="5424385" cy="720080"/>
          </a:xfrm>
          <a:solidFill>
            <a:srgbClr val="2AA9FF"/>
          </a:solidFill>
        </p:grpSpPr>
        <p:sp>
          <p:nvSpPr>
            <p:cNvPr id="9" name="3 Forma libre"/>
            <p:cNvSpPr/>
            <p:nvPr/>
          </p:nvSpPr>
          <p:spPr>
            <a:xfrm>
              <a:off x="2843808" y="491530"/>
              <a:ext cx="714109" cy="45719"/>
            </a:xfrm>
            <a:custGeom>
              <a:avLst/>
              <a:gdLst>
                <a:gd name="connsiteX0" fmla="*/ 0 w 685800"/>
                <a:gd name="connsiteY0" fmla="*/ 0 h 57150"/>
                <a:gd name="connsiteX1" fmla="*/ 685800 w 685800"/>
                <a:gd name="connsiteY1" fmla="*/ 57150 h 57150"/>
              </a:gdLst>
              <a:ahLst/>
              <a:cxnLst>
                <a:cxn ang="0">
                  <a:pos x="connsiteX0" y="connsiteY0"/>
                </a:cxn>
                <a:cxn ang="0">
                  <a:pos x="connsiteX1" y="connsiteY1"/>
                </a:cxn>
              </a:cxnLst>
              <a:rect l="l" t="t" r="r" b="b"/>
              <a:pathLst>
                <a:path w="685800" h="57150">
                  <a:moveTo>
                    <a:pt x="0" y="0"/>
                  </a:moveTo>
                  <a:lnTo>
                    <a:pt x="685800" y="57150"/>
                  </a:lnTo>
                </a:path>
              </a:pathLst>
            </a:custGeom>
            <a:grpFill/>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10" name="4 Pentágono"/>
            <p:cNvSpPr/>
            <p:nvPr/>
          </p:nvSpPr>
          <p:spPr>
            <a:xfrm>
              <a:off x="-1866468" y="116632"/>
              <a:ext cx="4782284" cy="648072"/>
            </a:xfrm>
            <a:prstGeom prst="homePlat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1" name="5 Conector"/>
            <p:cNvSpPr/>
            <p:nvPr/>
          </p:nvSpPr>
          <p:spPr>
            <a:xfrm>
              <a:off x="2483768" y="376539"/>
              <a:ext cx="216024" cy="172141"/>
            </a:xfrm>
            <a:prstGeom prst="flowChartConnector">
              <a:avLst/>
            </a:prstGeom>
            <a:grpFill/>
            <a:ln cap="rnd">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2" name="6 CuadroTexto"/>
            <p:cNvSpPr txBox="1"/>
            <p:nvPr/>
          </p:nvSpPr>
          <p:spPr>
            <a:xfrm>
              <a:off x="-1855263" y="219636"/>
              <a:ext cx="4555055" cy="584775"/>
            </a:xfrm>
            <a:prstGeom prst="rect">
              <a:avLst/>
            </a:prstGeom>
            <a:grpFill/>
          </p:spPr>
          <p:txBody>
            <a:bodyPr wrap="square" rtlCol="0">
              <a:spAutoFit/>
            </a:bodyPr>
            <a:lstStyle/>
            <a:p>
              <a:pPr algn="ctr"/>
              <a:r>
                <a:rPr lang="es-ES" sz="3200" b="1" dirty="0" smtClean="0">
                  <a:solidFill>
                    <a:srgbClr val="FFEFBD"/>
                  </a:solidFill>
                  <a:effectLst>
                    <a:outerShdw blurRad="38100" dist="38100" dir="2700000" algn="tl">
                      <a:srgbClr val="000000">
                        <a:alpha val="43137"/>
                      </a:srgbClr>
                    </a:outerShdw>
                  </a:effectLst>
                </a:rPr>
                <a:t>RECOMENDACIONES</a:t>
              </a:r>
              <a:endParaRPr lang="es-ES" sz="3200" b="1" dirty="0">
                <a:solidFill>
                  <a:srgbClr val="FFEFBD"/>
                </a:solidFill>
                <a:effectLst>
                  <a:outerShdw blurRad="38100" dist="38100" dir="2700000" algn="tl">
                    <a:srgbClr val="000000">
                      <a:alpha val="43137"/>
                    </a:srgbClr>
                  </a:outerShdw>
                </a:effectLst>
              </a:endParaRPr>
            </a:p>
          </p:txBody>
        </p:sp>
        <p:sp>
          <p:nvSpPr>
            <p:cNvPr id="13" name="7 Forma libre"/>
            <p:cNvSpPr/>
            <p:nvPr/>
          </p:nvSpPr>
          <p:spPr>
            <a:xfrm>
              <a:off x="2519772" y="483450"/>
              <a:ext cx="973672" cy="353262"/>
            </a:xfrm>
            <a:custGeom>
              <a:avLst/>
              <a:gdLst>
                <a:gd name="connsiteX0" fmla="*/ 1246730 w 1246730"/>
                <a:gd name="connsiteY0" fmla="*/ 353262 h 353262"/>
                <a:gd name="connsiteX1" fmla="*/ 56105 w 1246730"/>
                <a:gd name="connsiteY1" fmla="*/ 48462 h 353262"/>
                <a:gd name="connsiteX2" fmla="*/ 179930 w 1246730"/>
                <a:gd name="connsiteY2" fmla="*/ 837 h 353262"/>
                <a:gd name="connsiteX3" fmla="*/ 179930 w 1246730"/>
                <a:gd name="connsiteY3" fmla="*/ 837 h 353262"/>
              </a:gdLst>
              <a:ahLst/>
              <a:cxnLst>
                <a:cxn ang="0">
                  <a:pos x="connsiteX0" y="connsiteY0"/>
                </a:cxn>
                <a:cxn ang="0">
                  <a:pos x="connsiteX1" y="connsiteY1"/>
                </a:cxn>
                <a:cxn ang="0">
                  <a:pos x="connsiteX2" y="connsiteY2"/>
                </a:cxn>
                <a:cxn ang="0">
                  <a:pos x="connsiteX3" y="connsiteY3"/>
                </a:cxn>
              </a:cxnLst>
              <a:rect l="l" t="t" r="r" b="b"/>
              <a:pathLst>
                <a:path w="1246730" h="353262">
                  <a:moveTo>
                    <a:pt x="1246730" y="353262"/>
                  </a:moveTo>
                  <a:cubicBezTo>
                    <a:pt x="740317" y="230230"/>
                    <a:pt x="233905" y="107199"/>
                    <a:pt x="56105" y="48462"/>
                  </a:cubicBezTo>
                  <a:cubicBezTo>
                    <a:pt x="-121695" y="-10275"/>
                    <a:pt x="179930" y="837"/>
                    <a:pt x="179930" y="837"/>
                  </a:cubicBezTo>
                  <a:lnTo>
                    <a:pt x="179930" y="837"/>
                  </a:lnTo>
                </a:path>
              </a:pathLst>
            </a:custGeom>
            <a:grpFill/>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spTree>
    <p:extLst>
      <p:ext uri="{BB962C8B-B14F-4D97-AF65-F5344CB8AC3E}">
        <p14:creationId xmlns:p14="http://schemas.microsoft.com/office/powerpoint/2010/main" val="2293639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11560" y="5373216"/>
            <a:ext cx="4320480" cy="864096"/>
          </a:xfrm>
        </p:spPr>
        <p:txBody>
          <a:bodyPr>
            <a:normAutofit/>
          </a:bodyPr>
          <a:lstStyle/>
          <a:p>
            <a:r>
              <a:rPr lang="es-ES" sz="2800" dirty="0" smtClean="0">
                <a:latin typeface="Arial Narrow" panose="020B0606020202030204" pitchFamily="34" charset="0"/>
              </a:rPr>
              <a:t>GRACIAS POR SU ATENCIÓN </a:t>
            </a:r>
            <a:endParaRPr lang="es-ES" sz="2800" dirty="0">
              <a:latin typeface="Arial Narrow" panose="020B0606020202030204" pitchFamily="34" charset="0"/>
            </a:endParaRPr>
          </a:p>
        </p:txBody>
      </p:sp>
      <p:sp>
        <p:nvSpPr>
          <p:cNvPr id="4" name="Marcador de contenido 2"/>
          <p:cNvSpPr>
            <a:spLocks noGrp="1"/>
          </p:cNvSpPr>
          <p:nvPr>
            <p:ph idx="1"/>
          </p:nvPr>
        </p:nvSpPr>
        <p:spPr>
          <a:xfrm>
            <a:off x="467544" y="1772816"/>
            <a:ext cx="8229600" cy="3600400"/>
          </a:xfrm>
        </p:spPr>
        <p:txBody>
          <a:bodyPr>
            <a:normAutofit fontScale="85000" lnSpcReduction="10000"/>
          </a:bodyPr>
          <a:lstStyle/>
          <a:p>
            <a:pPr marL="0" indent="0" algn="ctr">
              <a:buNone/>
            </a:pPr>
            <a:r>
              <a:rPr lang="es-ES" sz="5200" i="1" dirty="0" smtClean="0">
                <a:solidFill>
                  <a:schemeClr val="tx2"/>
                </a:solidFill>
                <a:latin typeface="Arial Narrow" panose="020B0606020202030204" pitchFamily="34" charset="0"/>
                <a:cs typeface="Times New Roman" panose="02020603050405020304" pitchFamily="18" charset="0"/>
              </a:rPr>
              <a:t>“La familia es la brújula que nos guía. </a:t>
            </a:r>
          </a:p>
          <a:p>
            <a:pPr marL="0" indent="0" algn="ctr">
              <a:buNone/>
            </a:pPr>
            <a:r>
              <a:rPr lang="es-ES" sz="5200" i="1" dirty="0" smtClean="0">
                <a:solidFill>
                  <a:schemeClr val="tx2"/>
                </a:solidFill>
                <a:latin typeface="Arial Narrow" panose="020B0606020202030204" pitchFamily="34" charset="0"/>
                <a:cs typeface="Times New Roman" panose="02020603050405020304" pitchFamily="18" charset="0"/>
              </a:rPr>
              <a:t>Es la inspiración para llegar a grandes alturas, y nuestro consuelo cuando fallamos”. </a:t>
            </a:r>
            <a:endParaRPr lang="es-ES" sz="3600" i="1" dirty="0" smtClean="0">
              <a:solidFill>
                <a:schemeClr val="tx2"/>
              </a:solidFill>
              <a:latin typeface="Arial Narrow" panose="020B0606020202030204" pitchFamily="34" charset="0"/>
              <a:cs typeface="Times New Roman" panose="02020603050405020304" pitchFamily="18" charset="0"/>
            </a:endParaRPr>
          </a:p>
          <a:p>
            <a:pPr marL="0" indent="0" algn="ctr">
              <a:buNone/>
            </a:pPr>
            <a:r>
              <a:rPr lang="es-ES" sz="3600" i="1" dirty="0">
                <a:solidFill>
                  <a:schemeClr val="tx2"/>
                </a:solidFill>
                <a:latin typeface="Arial Narrow" panose="020B0606020202030204" pitchFamily="34" charset="0"/>
                <a:cs typeface="Times New Roman" panose="02020603050405020304" pitchFamily="18" charset="0"/>
              </a:rPr>
              <a:t> </a:t>
            </a:r>
            <a:r>
              <a:rPr lang="es-ES" sz="3600" i="1" dirty="0" smtClean="0">
                <a:solidFill>
                  <a:schemeClr val="tx2"/>
                </a:solidFill>
                <a:latin typeface="Arial Narrow" panose="020B0606020202030204" pitchFamily="34" charset="0"/>
                <a:cs typeface="Times New Roman" panose="02020603050405020304" pitchFamily="18" charset="0"/>
              </a:rPr>
              <a:t>                                           </a:t>
            </a:r>
            <a:r>
              <a:rPr lang="es-ES" sz="3600" dirty="0" smtClean="0">
                <a:solidFill>
                  <a:schemeClr val="tx2"/>
                </a:solidFill>
                <a:latin typeface="Arial Narrow" panose="020B0606020202030204" pitchFamily="34" charset="0"/>
                <a:cs typeface="Times New Roman" panose="02020603050405020304" pitchFamily="18" charset="0"/>
              </a:rPr>
              <a:t>Brad Henry</a:t>
            </a:r>
            <a:endParaRPr lang="es-ES" sz="3600" dirty="0">
              <a:solidFill>
                <a:schemeClr val="tx2"/>
              </a:solidFill>
              <a:latin typeface="Arial Narrow" panose="020B0606020202030204" pitchFamily="34"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239371"/>
            <a:ext cx="1457552" cy="15547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38024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21081454"/>
              </p:ext>
            </p:extLst>
          </p:nvPr>
        </p:nvGraphicFramePr>
        <p:xfrm>
          <a:off x="719572" y="1209452"/>
          <a:ext cx="7704856" cy="453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143508" y="5301208"/>
            <a:ext cx="8856984" cy="9144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LOS EJES  PARA ENFRENTAR EL DESAFÍO DE LA FORMACIÓN Y DESARROLLO DEL PENSAMIENTO CREATIVO, CRÍTICO  Y COLABORATIVO… SE DEBEN FORTALECER EN EL PEA</a:t>
            </a:r>
            <a:endParaRPr lang="es-ES" b="1" dirty="0"/>
          </a:p>
        </p:txBody>
      </p:sp>
      <p:sp>
        <p:nvSpPr>
          <p:cNvPr id="6" name="4 Pentágono"/>
          <p:cNvSpPr/>
          <p:nvPr/>
        </p:nvSpPr>
        <p:spPr>
          <a:xfrm>
            <a:off x="3851920" y="260649"/>
            <a:ext cx="3816424" cy="648072"/>
          </a:xfrm>
          <a:prstGeom prst="homePlate">
            <a:avLst/>
          </a:prstGeom>
          <a:solidFill>
            <a:srgbClr val="2AA9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800" b="1" dirty="0" smtClean="0">
                <a:solidFill>
                  <a:srgbClr val="FFC000"/>
                </a:solidFill>
                <a:effectLst>
                  <a:outerShdw blurRad="38100" dist="38100" dir="2700000" algn="tl">
                    <a:srgbClr val="000000">
                      <a:alpha val="43137"/>
                    </a:srgbClr>
                  </a:outerShdw>
                </a:effectLst>
              </a:rPr>
              <a:t>INTRODUCCIÓN</a:t>
            </a:r>
            <a:endParaRPr lang="es-ES" sz="2800" dirty="0">
              <a:solidFill>
                <a:srgbClr val="FFC000"/>
              </a:solidFill>
            </a:endParaRPr>
          </a:p>
        </p:txBody>
      </p:sp>
    </p:spTree>
    <p:extLst>
      <p:ext uri="{BB962C8B-B14F-4D97-AF65-F5344CB8AC3E}">
        <p14:creationId xmlns:p14="http://schemas.microsoft.com/office/powerpoint/2010/main" val="769490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50155" y="408924"/>
            <a:ext cx="2674640" cy="232636"/>
          </a:xfrm>
        </p:spPr>
        <p:txBody>
          <a:bodyPr>
            <a:normAutofit fontScale="90000"/>
          </a:bodyPr>
          <a:lstStyle/>
          <a:p>
            <a:r>
              <a:rPr lang="es-EC" sz="3100" b="1" dirty="0" smtClean="0"/>
              <a:t/>
            </a:r>
            <a:br>
              <a:rPr lang="es-EC" sz="3100" b="1" dirty="0" smtClean="0"/>
            </a:br>
            <a:r>
              <a:rPr lang="es-EC" sz="3100" b="1" dirty="0" smtClean="0"/>
              <a:t>CAPÍTULO </a:t>
            </a:r>
            <a:r>
              <a:rPr lang="es-EC" sz="3100" b="1" dirty="0"/>
              <a:t>I</a:t>
            </a:r>
            <a:r>
              <a:rPr lang="es-ES" sz="3100" dirty="0"/>
              <a:t/>
            </a:r>
            <a:br>
              <a:rPr lang="es-ES" sz="3100" dirty="0"/>
            </a:br>
            <a:endParaRPr lang="es-ES" dirty="0"/>
          </a:p>
        </p:txBody>
      </p:sp>
      <p:grpSp>
        <p:nvGrpSpPr>
          <p:cNvPr id="9" name="Grupo 8"/>
          <p:cNvGrpSpPr/>
          <p:nvPr/>
        </p:nvGrpSpPr>
        <p:grpSpPr>
          <a:xfrm>
            <a:off x="251520" y="1880105"/>
            <a:ext cx="2746648" cy="4336256"/>
            <a:chOff x="2138" y="0"/>
            <a:chExt cx="3327852" cy="4336256"/>
          </a:xfrm>
          <a:scene3d>
            <a:camera prst="orthographicFront"/>
            <a:lightRig rig="flat" dir="t"/>
          </a:scene3d>
        </p:grpSpPr>
        <p:sp>
          <p:nvSpPr>
            <p:cNvPr id="10" name="Rectángulo redondeado 9"/>
            <p:cNvSpPr/>
            <p:nvPr/>
          </p:nvSpPr>
          <p:spPr>
            <a:xfrm>
              <a:off x="2138" y="0"/>
              <a:ext cx="3327852" cy="4336256"/>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1" name="CuadroTexto 10"/>
            <p:cNvSpPr txBox="1"/>
            <p:nvPr/>
          </p:nvSpPr>
          <p:spPr>
            <a:xfrm>
              <a:off x="2138" y="1734502"/>
              <a:ext cx="3327852" cy="17345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6464" tIns="156464" rIns="156464" bIns="156464" numCol="1" spcCol="1270" anchor="ctr" anchorCtr="0">
              <a:noAutofit/>
            </a:bodyPr>
            <a:lstStyle/>
            <a:p>
              <a:pPr algn="ctr" defTabSz="977900">
                <a:lnSpc>
                  <a:spcPct val="90000"/>
                </a:lnSpc>
                <a:spcBef>
                  <a:spcPct val="0"/>
                </a:spcBef>
                <a:spcAft>
                  <a:spcPct val="35000"/>
                </a:spcAft>
              </a:pPr>
              <a:endParaRPr lang="es-ES" sz="2200" b="1" kern="1200" dirty="0" smtClean="0"/>
            </a:p>
            <a:p>
              <a:pPr algn="ctr" defTabSz="977900">
                <a:lnSpc>
                  <a:spcPct val="90000"/>
                </a:lnSpc>
                <a:spcBef>
                  <a:spcPct val="0"/>
                </a:spcBef>
                <a:spcAft>
                  <a:spcPct val="35000"/>
                </a:spcAft>
              </a:pPr>
              <a:r>
                <a:rPr lang="es-EC" sz="2400" b="1" dirty="0" smtClean="0">
                  <a:solidFill>
                    <a:schemeClr val="tx2"/>
                  </a:solidFill>
                </a:rPr>
                <a:t>En </a:t>
              </a:r>
              <a:r>
                <a:rPr lang="es-EC" sz="2400" b="1" dirty="0">
                  <a:solidFill>
                    <a:schemeClr val="tx2"/>
                  </a:solidFill>
                </a:rPr>
                <a:t>la educación tiene gran relevancia el hecho de que los docentes conozcan los distintos estilos de aprendizaje existentes en el alumnado.</a:t>
              </a:r>
              <a:endParaRPr lang="es-EC" sz="2400" b="1" dirty="0">
                <a:solidFill>
                  <a:schemeClr val="tx2"/>
                </a:solidFill>
                <a:latin typeface="Calibri" pitchFamily="34" charset="0"/>
                <a:cs typeface="Calibri" pitchFamily="34" charset="0"/>
              </a:endParaRPr>
            </a:p>
            <a:p>
              <a:pPr lvl="0" algn="ctr" defTabSz="977900">
                <a:lnSpc>
                  <a:spcPct val="90000"/>
                </a:lnSpc>
                <a:spcBef>
                  <a:spcPct val="0"/>
                </a:spcBef>
                <a:spcAft>
                  <a:spcPct val="35000"/>
                </a:spcAft>
              </a:pPr>
              <a:endParaRPr lang="es-ES" sz="2200" b="1" kern="1200" dirty="0"/>
            </a:p>
          </p:txBody>
        </p:sp>
      </p:grpSp>
      <p:sp>
        <p:nvSpPr>
          <p:cNvPr id="12" name="Elipse 11"/>
          <p:cNvSpPr/>
          <p:nvPr/>
        </p:nvSpPr>
        <p:spPr>
          <a:xfrm>
            <a:off x="902857" y="1587150"/>
            <a:ext cx="1364887" cy="1276539"/>
          </a:xfrm>
          <a:prstGeom prst="ellipse">
            <a:avLst/>
          </a:prstGeom>
          <a:blipFill>
            <a:blip r:embed="rId2">
              <a:extLst>
                <a:ext uri="{28A0092B-C50C-407E-A947-70E740481C1C}">
                  <a14:useLocalDpi xmlns:a14="http://schemas.microsoft.com/office/drawing/2010/main" val="0"/>
                </a:ext>
              </a:extLst>
            </a:blip>
            <a:srcRect/>
            <a:stretch>
              <a:fillRect t="-4000" b="-4000"/>
            </a:stretch>
          </a:blipFill>
        </p:spPr>
        <p:style>
          <a:lnRef idx="1">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grpSp>
        <p:nvGrpSpPr>
          <p:cNvPr id="13" name="Grupo 12"/>
          <p:cNvGrpSpPr/>
          <p:nvPr/>
        </p:nvGrpSpPr>
        <p:grpSpPr>
          <a:xfrm>
            <a:off x="3235370" y="1875507"/>
            <a:ext cx="2673258" cy="4336256"/>
            <a:chOff x="3211304" y="0"/>
            <a:chExt cx="3327852" cy="4336256"/>
          </a:xfrm>
          <a:scene3d>
            <a:camera prst="orthographicFront"/>
            <a:lightRig rig="flat" dir="t"/>
          </a:scene3d>
        </p:grpSpPr>
        <p:sp>
          <p:nvSpPr>
            <p:cNvPr id="14" name="Rectángulo redondeado 13"/>
            <p:cNvSpPr/>
            <p:nvPr/>
          </p:nvSpPr>
          <p:spPr>
            <a:xfrm>
              <a:off x="3211304" y="0"/>
              <a:ext cx="3327852" cy="4336256"/>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3786679"/>
                <a:satOff val="14463"/>
                <a:lumOff val="1079"/>
                <a:alphaOff val="0"/>
              </a:schemeClr>
            </a:fillRef>
            <a:effectRef idx="1">
              <a:schemeClr val="accent3">
                <a:hueOff val="-3786679"/>
                <a:satOff val="14463"/>
                <a:lumOff val="1079"/>
                <a:alphaOff val="0"/>
              </a:schemeClr>
            </a:effectRef>
            <a:fontRef idx="minor">
              <a:schemeClr val="dk1"/>
            </a:fontRef>
          </p:style>
        </p:sp>
        <p:sp>
          <p:nvSpPr>
            <p:cNvPr id="15" name="CuadroTexto 14"/>
            <p:cNvSpPr txBox="1"/>
            <p:nvPr/>
          </p:nvSpPr>
          <p:spPr>
            <a:xfrm>
              <a:off x="3429826" y="1717610"/>
              <a:ext cx="3109330" cy="17345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s-ES" sz="2000" b="1" kern="1200" dirty="0" smtClean="0"/>
            </a:p>
            <a:p>
              <a:pPr lvl="0" algn="ctr">
                <a:lnSpc>
                  <a:spcPct val="85000"/>
                </a:lnSpc>
              </a:pPr>
              <a:r>
                <a:rPr lang="es-EC" sz="2400" b="1" dirty="0">
                  <a:solidFill>
                    <a:schemeClr val="tx2"/>
                  </a:solidFill>
                </a:rPr>
                <a:t>Existen estudios sobre los estilos de aprendizaje, pero pocos basados en el modelo VAK </a:t>
              </a:r>
              <a:r>
                <a:rPr lang="es-EC" sz="2000" b="1" dirty="0">
                  <a:solidFill>
                    <a:schemeClr val="tx2"/>
                  </a:solidFill>
                </a:rPr>
                <a:t>(Visual, Auditivo y Kinestésico)</a:t>
              </a:r>
              <a:r>
                <a:rPr lang="es-EC" sz="2000" dirty="0">
                  <a:solidFill>
                    <a:schemeClr val="tx2"/>
                  </a:solidFill>
                </a:rPr>
                <a:t> propuesto por </a:t>
              </a:r>
              <a:r>
                <a:rPr lang="es-EC" sz="2000" dirty="0">
                  <a:solidFill>
                    <a:schemeClr val="tx2"/>
                  </a:solidFill>
                  <a:hlinkClick r:id="rId3"/>
                </a:rPr>
                <a:t> </a:t>
              </a:r>
              <a:r>
                <a:rPr lang="es-EC" sz="2000" dirty="0" err="1">
                  <a:solidFill>
                    <a:schemeClr val="tx2"/>
                  </a:solidFill>
                  <a:hlinkClick r:id="rId3"/>
                </a:rPr>
                <a:t>Bandler</a:t>
              </a:r>
              <a:r>
                <a:rPr lang="es-EC" sz="2000" dirty="0">
                  <a:solidFill>
                    <a:schemeClr val="tx2"/>
                  </a:solidFill>
                  <a:hlinkClick r:id="rId3"/>
                </a:rPr>
                <a:t> y </a:t>
              </a:r>
              <a:r>
                <a:rPr lang="es-EC" sz="2000" dirty="0" err="1">
                  <a:solidFill>
                    <a:schemeClr val="tx2"/>
                  </a:solidFill>
                  <a:hlinkClick r:id="rId3"/>
                </a:rPr>
                <a:t>Grinder</a:t>
              </a:r>
              <a:r>
                <a:rPr lang="es-EC" sz="2000" dirty="0">
                  <a:solidFill>
                    <a:schemeClr val="tx2"/>
                  </a:solidFill>
                </a:rPr>
                <a:t> (1982).</a:t>
              </a:r>
              <a:endParaRPr lang="es-ES" sz="2000" dirty="0"/>
            </a:p>
          </p:txBody>
        </p:sp>
      </p:grpSp>
      <p:grpSp>
        <p:nvGrpSpPr>
          <p:cNvPr id="16" name="Grupo 15"/>
          <p:cNvGrpSpPr/>
          <p:nvPr/>
        </p:nvGrpSpPr>
        <p:grpSpPr>
          <a:xfrm>
            <a:off x="6134743" y="1875507"/>
            <a:ext cx="2825018" cy="4336256"/>
            <a:chOff x="6857515" y="0"/>
            <a:chExt cx="3327853" cy="4336256"/>
          </a:xfrm>
          <a:scene3d>
            <a:camera prst="orthographicFront"/>
            <a:lightRig rig="flat" dir="t"/>
          </a:scene3d>
        </p:grpSpPr>
        <p:sp>
          <p:nvSpPr>
            <p:cNvPr id="17" name="Rectángulo redondeado 16"/>
            <p:cNvSpPr/>
            <p:nvPr/>
          </p:nvSpPr>
          <p:spPr>
            <a:xfrm>
              <a:off x="6857516" y="0"/>
              <a:ext cx="3327852" cy="4336256"/>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7573358"/>
                <a:satOff val="28927"/>
                <a:lumOff val="2158"/>
                <a:alphaOff val="0"/>
              </a:schemeClr>
            </a:fillRef>
            <a:effectRef idx="1">
              <a:schemeClr val="accent3">
                <a:hueOff val="-7573358"/>
                <a:satOff val="28927"/>
                <a:lumOff val="2158"/>
                <a:alphaOff val="0"/>
              </a:schemeClr>
            </a:effectRef>
            <a:fontRef idx="minor">
              <a:schemeClr val="dk1"/>
            </a:fontRef>
          </p:style>
        </p:sp>
        <p:sp>
          <p:nvSpPr>
            <p:cNvPr id="18" name="CuadroTexto 17"/>
            <p:cNvSpPr txBox="1"/>
            <p:nvPr/>
          </p:nvSpPr>
          <p:spPr>
            <a:xfrm>
              <a:off x="6857515" y="1734502"/>
              <a:ext cx="3327852" cy="17345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9352" tIns="149352" rIns="149352" bIns="149352" numCol="1" spcCol="1270" anchor="ctr" anchorCtr="0">
              <a:noAutofit/>
            </a:bodyPr>
            <a:lstStyle/>
            <a:p>
              <a:pPr lvl="0" algn="just"/>
              <a:r>
                <a:rPr lang="es-EC" sz="2200" b="1" dirty="0" smtClean="0">
                  <a:solidFill>
                    <a:schemeClr val="tx2"/>
                  </a:solidFill>
                </a:rPr>
                <a:t>El </a:t>
              </a:r>
              <a:r>
                <a:rPr lang="es-EC" sz="2200" b="1" dirty="0">
                  <a:solidFill>
                    <a:schemeClr val="tx2"/>
                  </a:solidFill>
                </a:rPr>
                <a:t>docente toma en consideración el ritmo y el tiempo de aprendizaje de cada uno de sus estudiantes, el criterio de evaluación obtenido es: “no fue observado/no aplica” </a:t>
              </a:r>
            </a:p>
            <a:p>
              <a:pPr lvl="0"/>
              <a:r>
                <a:rPr lang="es-ES" sz="2000" dirty="0">
                  <a:solidFill>
                    <a:schemeClr val="tx2"/>
                  </a:solidFill>
                </a:rPr>
                <a:t>(</a:t>
              </a:r>
              <a:r>
                <a:rPr lang="es-ES" dirty="0" err="1">
                  <a:solidFill>
                    <a:srgbClr val="0000CC"/>
                  </a:solidFill>
                </a:rPr>
                <a:t>Mineduc</a:t>
              </a:r>
              <a:r>
                <a:rPr lang="es-ES" dirty="0">
                  <a:solidFill>
                    <a:srgbClr val="0000CC"/>
                  </a:solidFill>
                </a:rPr>
                <a:t>, 2016, pág. 55</a:t>
              </a:r>
              <a:r>
                <a:rPr lang="es-ES" sz="2000" dirty="0">
                  <a:solidFill>
                    <a:schemeClr val="tx2"/>
                  </a:solidFill>
                </a:rPr>
                <a:t>)</a:t>
              </a:r>
              <a:r>
                <a:rPr lang="es-EC" sz="2000" dirty="0">
                  <a:solidFill>
                    <a:schemeClr val="tx2"/>
                  </a:solidFill>
                </a:rPr>
                <a:t> </a:t>
              </a:r>
              <a:endParaRPr lang="es-EC" sz="2000" dirty="0">
                <a:solidFill>
                  <a:schemeClr val="tx2"/>
                </a:solidFill>
                <a:latin typeface="Calibri" pitchFamily="34" charset="0"/>
                <a:cs typeface="Calibri" pitchFamily="34" charset="0"/>
              </a:endParaRPr>
            </a:p>
          </p:txBody>
        </p:sp>
      </p:grpSp>
      <p:sp>
        <p:nvSpPr>
          <p:cNvPr id="19" name="Elipse 18"/>
          <p:cNvSpPr/>
          <p:nvPr/>
        </p:nvSpPr>
        <p:spPr>
          <a:xfrm>
            <a:off x="3966599" y="1587150"/>
            <a:ext cx="1370058" cy="1287297"/>
          </a:xfrm>
          <a:prstGeom prst="ellipse">
            <a:avLst/>
          </a:prstGeom>
          <a:blipFill>
            <a:blip r:embed="rId4">
              <a:extLst>
                <a:ext uri="{28A0092B-C50C-407E-A947-70E740481C1C}">
                  <a14:useLocalDpi xmlns:a14="http://schemas.microsoft.com/office/drawing/2010/main" val="0"/>
                </a:ext>
              </a:extLst>
            </a:blip>
            <a:srcRect/>
            <a:stretch>
              <a:fillRect l="-17000" r="-17000"/>
            </a:stretch>
          </a:blipFill>
        </p:spPr>
        <p:style>
          <a:lnRef idx="1">
            <a:schemeClr val="lt1">
              <a:hueOff val="0"/>
              <a:satOff val="0"/>
              <a:lumOff val="0"/>
              <a:alphaOff val="0"/>
            </a:schemeClr>
          </a:lnRef>
          <a:fillRef idx="1">
            <a:scrgbClr r="0" g="0" b="0"/>
          </a:fillRef>
          <a:effectRef idx="1">
            <a:schemeClr val="accent3">
              <a:tint val="50000"/>
              <a:hueOff val="-3898362"/>
              <a:satOff val="13589"/>
              <a:lumOff val="1153"/>
              <a:alphaOff val="0"/>
            </a:schemeClr>
          </a:effectRef>
          <a:fontRef idx="minor">
            <a:schemeClr val="lt1">
              <a:hueOff val="0"/>
              <a:satOff val="0"/>
              <a:lumOff val="0"/>
              <a:alphaOff val="0"/>
            </a:schemeClr>
          </a:fontRef>
        </p:style>
      </p:sp>
      <p:sp>
        <p:nvSpPr>
          <p:cNvPr id="20" name="Elipse 19"/>
          <p:cNvSpPr/>
          <p:nvPr/>
        </p:nvSpPr>
        <p:spPr>
          <a:xfrm>
            <a:off x="6689115" y="1508811"/>
            <a:ext cx="1443973" cy="1443973"/>
          </a:xfrm>
          <a:prstGeom prst="ellipse">
            <a:avLst/>
          </a:prstGeom>
          <a:blipFill>
            <a:blip r:embed="rId5">
              <a:extLst>
                <a:ext uri="{28A0092B-C50C-407E-A947-70E740481C1C}">
                  <a14:useLocalDpi xmlns:a14="http://schemas.microsoft.com/office/drawing/2010/main" val="0"/>
                </a:ext>
              </a:extLst>
            </a:blip>
            <a:srcRect/>
            <a:stretch>
              <a:fillRect l="-10000" r="-10000"/>
            </a:stretch>
          </a:blipFill>
        </p:spPr>
        <p:style>
          <a:lnRef idx="1">
            <a:schemeClr val="lt1">
              <a:hueOff val="0"/>
              <a:satOff val="0"/>
              <a:lumOff val="0"/>
              <a:alphaOff val="0"/>
            </a:schemeClr>
          </a:lnRef>
          <a:fillRef idx="1">
            <a:scrgbClr r="0" g="0" b="0"/>
          </a:fillRef>
          <a:effectRef idx="1">
            <a:schemeClr val="accent3">
              <a:tint val="50000"/>
              <a:hueOff val="-7796724"/>
              <a:satOff val="27179"/>
              <a:lumOff val="2305"/>
              <a:alphaOff val="0"/>
            </a:schemeClr>
          </a:effectRef>
          <a:fontRef idx="minor">
            <a:schemeClr val="lt1">
              <a:hueOff val="0"/>
              <a:satOff val="0"/>
              <a:lumOff val="0"/>
              <a:alphaOff val="0"/>
            </a:schemeClr>
          </a:fontRef>
        </p:style>
      </p:sp>
      <p:grpSp>
        <p:nvGrpSpPr>
          <p:cNvPr id="21" name="2 Grupo"/>
          <p:cNvGrpSpPr/>
          <p:nvPr/>
        </p:nvGrpSpPr>
        <p:grpSpPr>
          <a:xfrm>
            <a:off x="2555776" y="899606"/>
            <a:ext cx="6435560" cy="666178"/>
            <a:chOff x="-1866468" y="116632"/>
            <a:chExt cx="5424385" cy="720080"/>
          </a:xfrm>
          <a:solidFill>
            <a:srgbClr val="2AA9FF"/>
          </a:solidFill>
        </p:grpSpPr>
        <p:sp>
          <p:nvSpPr>
            <p:cNvPr id="22" name="3 Forma libre"/>
            <p:cNvSpPr/>
            <p:nvPr/>
          </p:nvSpPr>
          <p:spPr>
            <a:xfrm>
              <a:off x="2843808" y="491530"/>
              <a:ext cx="714109" cy="45719"/>
            </a:xfrm>
            <a:custGeom>
              <a:avLst/>
              <a:gdLst>
                <a:gd name="connsiteX0" fmla="*/ 0 w 685800"/>
                <a:gd name="connsiteY0" fmla="*/ 0 h 57150"/>
                <a:gd name="connsiteX1" fmla="*/ 685800 w 685800"/>
                <a:gd name="connsiteY1" fmla="*/ 57150 h 57150"/>
              </a:gdLst>
              <a:ahLst/>
              <a:cxnLst>
                <a:cxn ang="0">
                  <a:pos x="connsiteX0" y="connsiteY0"/>
                </a:cxn>
                <a:cxn ang="0">
                  <a:pos x="connsiteX1" y="connsiteY1"/>
                </a:cxn>
              </a:cxnLst>
              <a:rect l="l" t="t" r="r" b="b"/>
              <a:pathLst>
                <a:path w="685800" h="57150">
                  <a:moveTo>
                    <a:pt x="0" y="0"/>
                  </a:moveTo>
                  <a:lnTo>
                    <a:pt x="685800" y="57150"/>
                  </a:lnTo>
                </a:path>
              </a:pathLst>
            </a:custGeom>
            <a:grpFill/>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23" name="4 Pentágono"/>
            <p:cNvSpPr/>
            <p:nvPr/>
          </p:nvSpPr>
          <p:spPr>
            <a:xfrm>
              <a:off x="-1866468" y="116632"/>
              <a:ext cx="4782284" cy="648072"/>
            </a:xfrm>
            <a:prstGeom prst="homePlat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24" name="5 Conector"/>
            <p:cNvSpPr/>
            <p:nvPr/>
          </p:nvSpPr>
          <p:spPr>
            <a:xfrm>
              <a:off x="2483768" y="376539"/>
              <a:ext cx="216024" cy="172141"/>
            </a:xfrm>
            <a:prstGeom prst="flowChartConnector">
              <a:avLst/>
            </a:prstGeom>
            <a:grpFill/>
            <a:ln cap="rnd">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25" name="6 CuadroTexto"/>
            <p:cNvSpPr txBox="1"/>
            <p:nvPr/>
          </p:nvSpPr>
          <p:spPr>
            <a:xfrm>
              <a:off x="-1726581" y="219636"/>
              <a:ext cx="4210349" cy="515654"/>
            </a:xfrm>
            <a:prstGeom prst="rect">
              <a:avLst/>
            </a:prstGeom>
            <a:grpFill/>
          </p:spPr>
          <p:txBody>
            <a:bodyPr wrap="square" rtlCol="0">
              <a:spAutoFit/>
            </a:bodyPr>
            <a:lstStyle/>
            <a:p>
              <a:pPr algn="ctr"/>
              <a:r>
                <a:rPr lang="es-ES" sz="2500" b="1" dirty="0" smtClean="0">
                  <a:solidFill>
                    <a:srgbClr val="FFEFBD"/>
                  </a:solidFill>
                  <a:effectLst>
                    <a:outerShdw blurRad="38100" dist="38100" dir="2700000" algn="tl">
                      <a:srgbClr val="000000">
                        <a:alpha val="43137"/>
                      </a:srgbClr>
                    </a:outerShdw>
                  </a:effectLst>
                </a:rPr>
                <a:t>PLANTEAMIENTO DEL PROBLEMA</a:t>
              </a:r>
              <a:endParaRPr lang="es-ES" sz="2500" b="1" dirty="0">
                <a:solidFill>
                  <a:srgbClr val="FFEFBD"/>
                </a:solidFill>
                <a:effectLst>
                  <a:outerShdw blurRad="38100" dist="38100" dir="2700000" algn="tl">
                    <a:srgbClr val="000000">
                      <a:alpha val="43137"/>
                    </a:srgbClr>
                  </a:outerShdw>
                </a:effectLst>
              </a:endParaRPr>
            </a:p>
          </p:txBody>
        </p:sp>
        <p:sp>
          <p:nvSpPr>
            <p:cNvPr id="26" name="7 Forma libre"/>
            <p:cNvSpPr/>
            <p:nvPr/>
          </p:nvSpPr>
          <p:spPr>
            <a:xfrm>
              <a:off x="2519772" y="483450"/>
              <a:ext cx="973672" cy="353262"/>
            </a:xfrm>
            <a:custGeom>
              <a:avLst/>
              <a:gdLst>
                <a:gd name="connsiteX0" fmla="*/ 1246730 w 1246730"/>
                <a:gd name="connsiteY0" fmla="*/ 353262 h 353262"/>
                <a:gd name="connsiteX1" fmla="*/ 56105 w 1246730"/>
                <a:gd name="connsiteY1" fmla="*/ 48462 h 353262"/>
                <a:gd name="connsiteX2" fmla="*/ 179930 w 1246730"/>
                <a:gd name="connsiteY2" fmla="*/ 837 h 353262"/>
                <a:gd name="connsiteX3" fmla="*/ 179930 w 1246730"/>
                <a:gd name="connsiteY3" fmla="*/ 837 h 353262"/>
              </a:gdLst>
              <a:ahLst/>
              <a:cxnLst>
                <a:cxn ang="0">
                  <a:pos x="connsiteX0" y="connsiteY0"/>
                </a:cxn>
                <a:cxn ang="0">
                  <a:pos x="connsiteX1" y="connsiteY1"/>
                </a:cxn>
                <a:cxn ang="0">
                  <a:pos x="connsiteX2" y="connsiteY2"/>
                </a:cxn>
                <a:cxn ang="0">
                  <a:pos x="connsiteX3" y="connsiteY3"/>
                </a:cxn>
              </a:cxnLst>
              <a:rect l="l" t="t" r="r" b="b"/>
              <a:pathLst>
                <a:path w="1246730" h="353262">
                  <a:moveTo>
                    <a:pt x="1246730" y="353262"/>
                  </a:moveTo>
                  <a:cubicBezTo>
                    <a:pt x="740317" y="230230"/>
                    <a:pt x="233905" y="107199"/>
                    <a:pt x="56105" y="48462"/>
                  </a:cubicBezTo>
                  <a:cubicBezTo>
                    <a:pt x="-121695" y="-10275"/>
                    <a:pt x="179930" y="837"/>
                    <a:pt x="179930" y="837"/>
                  </a:cubicBezTo>
                  <a:lnTo>
                    <a:pt x="179930" y="837"/>
                  </a:lnTo>
                </a:path>
              </a:pathLst>
            </a:custGeom>
            <a:grpFill/>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spTree>
    <p:extLst>
      <p:ext uri="{BB962C8B-B14F-4D97-AF65-F5344CB8AC3E}">
        <p14:creationId xmlns:p14="http://schemas.microsoft.com/office/powerpoint/2010/main" val="4017478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2756921720"/>
              </p:ext>
            </p:extLst>
          </p:nvPr>
        </p:nvGraphicFramePr>
        <p:xfrm>
          <a:off x="611560" y="1484784"/>
          <a:ext cx="74888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2 Grupo"/>
          <p:cNvGrpSpPr/>
          <p:nvPr/>
        </p:nvGrpSpPr>
        <p:grpSpPr>
          <a:xfrm>
            <a:off x="3563888" y="332656"/>
            <a:ext cx="4536504" cy="666178"/>
            <a:chOff x="-1866468" y="116632"/>
            <a:chExt cx="5424385" cy="720080"/>
          </a:xfrm>
          <a:solidFill>
            <a:srgbClr val="2AA9FF"/>
          </a:solidFill>
        </p:grpSpPr>
        <p:sp>
          <p:nvSpPr>
            <p:cNvPr id="6" name="3 Forma libre"/>
            <p:cNvSpPr/>
            <p:nvPr/>
          </p:nvSpPr>
          <p:spPr>
            <a:xfrm>
              <a:off x="2843808" y="491530"/>
              <a:ext cx="714109" cy="45719"/>
            </a:xfrm>
            <a:custGeom>
              <a:avLst/>
              <a:gdLst>
                <a:gd name="connsiteX0" fmla="*/ 0 w 685800"/>
                <a:gd name="connsiteY0" fmla="*/ 0 h 57150"/>
                <a:gd name="connsiteX1" fmla="*/ 685800 w 685800"/>
                <a:gd name="connsiteY1" fmla="*/ 57150 h 57150"/>
              </a:gdLst>
              <a:ahLst/>
              <a:cxnLst>
                <a:cxn ang="0">
                  <a:pos x="connsiteX0" y="connsiteY0"/>
                </a:cxn>
                <a:cxn ang="0">
                  <a:pos x="connsiteX1" y="connsiteY1"/>
                </a:cxn>
              </a:cxnLst>
              <a:rect l="l" t="t" r="r" b="b"/>
              <a:pathLst>
                <a:path w="685800" h="57150">
                  <a:moveTo>
                    <a:pt x="0" y="0"/>
                  </a:moveTo>
                  <a:lnTo>
                    <a:pt x="685800" y="57150"/>
                  </a:lnTo>
                </a:path>
              </a:pathLst>
            </a:custGeom>
            <a:grpFill/>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8" name="4 Pentágono"/>
            <p:cNvSpPr/>
            <p:nvPr/>
          </p:nvSpPr>
          <p:spPr>
            <a:xfrm>
              <a:off x="-1866468" y="116632"/>
              <a:ext cx="4782284" cy="648072"/>
            </a:xfrm>
            <a:prstGeom prst="homePlat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9" name="5 Conector"/>
            <p:cNvSpPr/>
            <p:nvPr/>
          </p:nvSpPr>
          <p:spPr>
            <a:xfrm>
              <a:off x="2483768" y="376539"/>
              <a:ext cx="216024" cy="172141"/>
            </a:xfrm>
            <a:prstGeom prst="flowChartConnector">
              <a:avLst/>
            </a:prstGeom>
            <a:grpFill/>
            <a:ln cap="rnd">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0" name="6 CuadroTexto"/>
            <p:cNvSpPr txBox="1"/>
            <p:nvPr/>
          </p:nvSpPr>
          <p:spPr>
            <a:xfrm>
              <a:off x="-1726581" y="219636"/>
              <a:ext cx="4210349" cy="565555"/>
            </a:xfrm>
            <a:prstGeom prst="rect">
              <a:avLst/>
            </a:prstGeom>
            <a:grpFill/>
          </p:spPr>
          <p:txBody>
            <a:bodyPr wrap="square" rtlCol="0">
              <a:spAutoFit/>
            </a:bodyPr>
            <a:lstStyle/>
            <a:p>
              <a:pPr algn="ctr"/>
              <a:r>
                <a:rPr lang="es-ES" sz="2800" b="1" dirty="0" smtClean="0">
                  <a:solidFill>
                    <a:srgbClr val="FFEFBD"/>
                  </a:solidFill>
                  <a:effectLst>
                    <a:outerShdw blurRad="38100" dist="38100" dir="2700000" algn="tl">
                      <a:srgbClr val="000000">
                        <a:alpha val="43137"/>
                      </a:srgbClr>
                    </a:outerShdw>
                  </a:effectLst>
                </a:rPr>
                <a:t>JUSTIFICACIÓN</a:t>
              </a:r>
              <a:endParaRPr lang="es-ES" sz="2800" b="1" dirty="0">
                <a:solidFill>
                  <a:srgbClr val="FFEFBD"/>
                </a:solidFill>
                <a:effectLst>
                  <a:outerShdw blurRad="38100" dist="38100" dir="2700000" algn="tl">
                    <a:srgbClr val="000000">
                      <a:alpha val="43137"/>
                    </a:srgbClr>
                  </a:outerShdw>
                </a:effectLst>
              </a:endParaRPr>
            </a:p>
          </p:txBody>
        </p:sp>
        <p:sp>
          <p:nvSpPr>
            <p:cNvPr id="11" name="7 Forma libre"/>
            <p:cNvSpPr/>
            <p:nvPr/>
          </p:nvSpPr>
          <p:spPr>
            <a:xfrm>
              <a:off x="2519772" y="483450"/>
              <a:ext cx="973672" cy="353262"/>
            </a:xfrm>
            <a:custGeom>
              <a:avLst/>
              <a:gdLst>
                <a:gd name="connsiteX0" fmla="*/ 1246730 w 1246730"/>
                <a:gd name="connsiteY0" fmla="*/ 353262 h 353262"/>
                <a:gd name="connsiteX1" fmla="*/ 56105 w 1246730"/>
                <a:gd name="connsiteY1" fmla="*/ 48462 h 353262"/>
                <a:gd name="connsiteX2" fmla="*/ 179930 w 1246730"/>
                <a:gd name="connsiteY2" fmla="*/ 837 h 353262"/>
                <a:gd name="connsiteX3" fmla="*/ 179930 w 1246730"/>
                <a:gd name="connsiteY3" fmla="*/ 837 h 353262"/>
              </a:gdLst>
              <a:ahLst/>
              <a:cxnLst>
                <a:cxn ang="0">
                  <a:pos x="connsiteX0" y="connsiteY0"/>
                </a:cxn>
                <a:cxn ang="0">
                  <a:pos x="connsiteX1" y="connsiteY1"/>
                </a:cxn>
                <a:cxn ang="0">
                  <a:pos x="connsiteX2" y="connsiteY2"/>
                </a:cxn>
                <a:cxn ang="0">
                  <a:pos x="connsiteX3" y="connsiteY3"/>
                </a:cxn>
              </a:cxnLst>
              <a:rect l="l" t="t" r="r" b="b"/>
              <a:pathLst>
                <a:path w="1246730" h="353262">
                  <a:moveTo>
                    <a:pt x="1246730" y="353262"/>
                  </a:moveTo>
                  <a:cubicBezTo>
                    <a:pt x="740317" y="230230"/>
                    <a:pt x="233905" y="107199"/>
                    <a:pt x="56105" y="48462"/>
                  </a:cubicBezTo>
                  <a:cubicBezTo>
                    <a:pt x="-121695" y="-10275"/>
                    <a:pt x="179930" y="837"/>
                    <a:pt x="179930" y="837"/>
                  </a:cubicBezTo>
                  <a:lnTo>
                    <a:pt x="179930" y="837"/>
                  </a:lnTo>
                </a:path>
              </a:pathLst>
            </a:custGeom>
            <a:grpFill/>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spTree>
    <p:extLst>
      <p:ext uri="{BB962C8B-B14F-4D97-AF65-F5344CB8AC3E}">
        <p14:creationId xmlns:p14="http://schemas.microsoft.com/office/powerpoint/2010/main" val="1678796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2564904"/>
            <a:ext cx="8229600" cy="252028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0" indent="0" algn="ctr">
              <a:lnSpc>
                <a:spcPct val="160000"/>
              </a:lnSpc>
              <a:buNone/>
            </a:pPr>
            <a:r>
              <a:rPr lang="es-EC" sz="4000" b="1" cap="all" dirty="0">
                <a:solidFill>
                  <a:schemeClr val="tx1"/>
                </a:solidFill>
                <a:latin typeface="+mj-lt"/>
              </a:rPr>
              <a:t>Determinar la relación de los estilos de aprendizaje con el rendimiento académico de los estudiantes del décimo año de Educación General Básica, paralelo “A” de la Unidad Educativa “Fernando Daquilema”. Riobamba. Chimborazo. Período Abril- Agosto 2019</a:t>
            </a:r>
            <a:endParaRPr lang="es-ES" sz="4000" b="1" cap="all" dirty="0">
              <a:solidFill>
                <a:schemeClr val="tx1"/>
              </a:solidFill>
              <a:latin typeface="+mj-lt"/>
            </a:endParaRPr>
          </a:p>
          <a:p>
            <a:pPr marL="0" indent="0" algn="ctr">
              <a:buNone/>
            </a:pPr>
            <a:endParaRPr lang="es-ES" dirty="0"/>
          </a:p>
        </p:txBody>
      </p:sp>
      <p:sp>
        <p:nvSpPr>
          <p:cNvPr id="4" name="Título 1"/>
          <p:cNvSpPr txBox="1">
            <a:spLocks/>
          </p:cNvSpPr>
          <p:nvPr/>
        </p:nvSpPr>
        <p:spPr>
          <a:xfrm>
            <a:off x="457200" y="1484784"/>
            <a:ext cx="3621088" cy="70182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mn-ea"/>
                <a:cs typeface="+mn-cs"/>
              </a:rPr>
              <a:t>Objetivo General</a:t>
            </a:r>
          </a:p>
        </p:txBody>
      </p:sp>
      <p:grpSp>
        <p:nvGrpSpPr>
          <p:cNvPr id="6" name="2 Grupo"/>
          <p:cNvGrpSpPr/>
          <p:nvPr/>
        </p:nvGrpSpPr>
        <p:grpSpPr>
          <a:xfrm>
            <a:off x="2699792" y="246212"/>
            <a:ext cx="6518650" cy="838200"/>
            <a:chOff x="-1866468" y="116632"/>
            <a:chExt cx="5424385" cy="720080"/>
          </a:xfrm>
          <a:solidFill>
            <a:srgbClr val="2AA9FF"/>
          </a:solidFill>
        </p:grpSpPr>
        <p:sp>
          <p:nvSpPr>
            <p:cNvPr id="7" name="3 Forma libre"/>
            <p:cNvSpPr/>
            <p:nvPr/>
          </p:nvSpPr>
          <p:spPr>
            <a:xfrm>
              <a:off x="2843808" y="491530"/>
              <a:ext cx="714109" cy="45719"/>
            </a:xfrm>
            <a:custGeom>
              <a:avLst/>
              <a:gdLst>
                <a:gd name="connsiteX0" fmla="*/ 0 w 685800"/>
                <a:gd name="connsiteY0" fmla="*/ 0 h 57150"/>
                <a:gd name="connsiteX1" fmla="*/ 685800 w 685800"/>
                <a:gd name="connsiteY1" fmla="*/ 57150 h 57150"/>
              </a:gdLst>
              <a:ahLst/>
              <a:cxnLst>
                <a:cxn ang="0">
                  <a:pos x="connsiteX0" y="connsiteY0"/>
                </a:cxn>
                <a:cxn ang="0">
                  <a:pos x="connsiteX1" y="connsiteY1"/>
                </a:cxn>
              </a:cxnLst>
              <a:rect l="l" t="t" r="r" b="b"/>
              <a:pathLst>
                <a:path w="685800" h="57150">
                  <a:moveTo>
                    <a:pt x="0" y="0"/>
                  </a:moveTo>
                  <a:lnTo>
                    <a:pt x="685800" y="57150"/>
                  </a:lnTo>
                </a:path>
              </a:pathLst>
            </a:custGeom>
            <a:grpFill/>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8" name="4 Pentágono"/>
            <p:cNvSpPr/>
            <p:nvPr/>
          </p:nvSpPr>
          <p:spPr>
            <a:xfrm>
              <a:off x="-1866468" y="116632"/>
              <a:ext cx="4782284" cy="648072"/>
            </a:xfrm>
            <a:prstGeom prst="homePlat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9" name="5 Conector"/>
            <p:cNvSpPr/>
            <p:nvPr/>
          </p:nvSpPr>
          <p:spPr>
            <a:xfrm>
              <a:off x="2483768" y="376539"/>
              <a:ext cx="216024" cy="172141"/>
            </a:xfrm>
            <a:prstGeom prst="flowChartConnector">
              <a:avLst/>
            </a:prstGeom>
            <a:grpFill/>
            <a:ln cap="rnd">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0" name="6 CuadroTexto"/>
            <p:cNvSpPr txBox="1"/>
            <p:nvPr/>
          </p:nvSpPr>
          <p:spPr>
            <a:xfrm>
              <a:off x="-1726581" y="219636"/>
              <a:ext cx="4210349" cy="449487"/>
            </a:xfrm>
            <a:prstGeom prst="rect">
              <a:avLst/>
            </a:prstGeom>
            <a:grpFill/>
          </p:spPr>
          <p:txBody>
            <a:bodyPr wrap="square" rtlCol="0">
              <a:spAutoFit/>
            </a:bodyPr>
            <a:lstStyle/>
            <a:p>
              <a:pPr algn="ctr"/>
              <a:r>
                <a:rPr lang="es-ES" sz="2800" b="1" dirty="0" smtClean="0">
                  <a:solidFill>
                    <a:srgbClr val="FFC000"/>
                  </a:solidFill>
                  <a:effectLst>
                    <a:outerShdw blurRad="38100" dist="38100" dir="2700000" algn="tl">
                      <a:srgbClr val="000000">
                        <a:alpha val="43137"/>
                      </a:srgbClr>
                    </a:outerShdw>
                  </a:effectLst>
                </a:rPr>
                <a:t>OBJETIVOS DE INVESTIGACIÓN</a:t>
              </a:r>
              <a:endParaRPr lang="es-ES" sz="2800" b="1" dirty="0">
                <a:solidFill>
                  <a:srgbClr val="FFC000"/>
                </a:solidFill>
                <a:effectLst>
                  <a:outerShdw blurRad="38100" dist="38100" dir="2700000" algn="tl">
                    <a:srgbClr val="000000">
                      <a:alpha val="43137"/>
                    </a:srgbClr>
                  </a:outerShdw>
                </a:effectLst>
              </a:endParaRPr>
            </a:p>
          </p:txBody>
        </p:sp>
        <p:sp>
          <p:nvSpPr>
            <p:cNvPr id="11" name="7 Forma libre"/>
            <p:cNvSpPr/>
            <p:nvPr/>
          </p:nvSpPr>
          <p:spPr>
            <a:xfrm>
              <a:off x="2519772" y="483450"/>
              <a:ext cx="973672" cy="353262"/>
            </a:xfrm>
            <a:custGeom>
              <a:avLst/>
              <a:gdLst>
                <a:gd name="connsiteX0" fmla="*/ 1246730 w 1246730"/>
                <a:gd name="connsiteY0" fmla="*/ 353262 h 353262"/>
                <a:gd name="connsiteX1" fmla="*/ 56105 w 1246730"/>
                <a:gd name="connsiteY1" fmla="*/ 48462 h 353262"/>
                <a:gd name="connsiteX2" fmla="*/ 179930 w 1246730"/>
                <a:gd name="connsiteY2" fmla="*/ 837 h 353262"/>
                <a:gd name="connsiteX3" fmla="*/ 179930 w 1246730"/>
                <a:gd name="connsiteY3" fmla="*/ 837 h 353262"/>
              </a:gdLst>
              <a:ahLst/>
              <a:cxnLst>
                <a:cxn ang="0">
                  <a:pos x="connsiteX0" y="connsiteY0"/>
                </a:cxn>
                <a:cxn ang="0">
                  <a:pos x="connsiteX1" y="connsiteY1"/>
                </a:cxn>
                <a:cxn ang="0">
                  <a:pos x="connsiteX2" y="connsiteY2"/>
                </a:cxn>
                <a:cxn ang="0">
                  <a:pos x="connsiteX3" y="connsiteY3"/>
                </a:cxn>
              </a:cxnLst>
              <a:rect l="l" t="t" r="r" b="b"/>
              <a:pathLst>
                <a:path w="1246730" h="353262">
                  <a:moveTo>
                    <a:pt x="1246730" y="353262"/>
                  </a:moveTo>
                  <a:cubicBezTo>
                    <a:pt x="740317" y="230230"/>
                    <a:pt x="233905" y="107199"/>
                    <a:pt x="56105" y="48462"/>
                  </a:cubicBezTo>
                  <a:cubicBezTo>
                    <a:pt x="-121695" y="-10275"/>
                    <a:pt x="179930" y="837"/>
                    <a:pt x="179930" y="837"/>
                  </a:cubicBezTo>
                  <a:lnTo>
                    <a:pt x="179930" y="837"/>
                  </a:lnTo>
                </a:path>
              </a:pathLst>
            </a:custGeom>
            <a:grpFill/>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spTree>
    <p:extLst>
      <p:ext uri="{BB962C8B-B14F-4D97-AF65-F5344CB8AC3E}">
        <p14:creationId xmlns:p14="http://schemas.microsoft.com/office/powerpoint/2010/main" val="2675287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3408" y="1507611"/>
            <a:ext cx="8229600" cy="1220347"/>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s-EC" sz="2400" b="1" dirty="0">
                <a:solidFill>
                  <a:schemeClr val="tx1"/>
                </a:solidFill>
                <a:latin typeface="+mj-lt"/>
              </a:rPr>
              <a:t>Establecer los estilos de aprendizaje de los estudiantes del décimo año de Educación General Básica, paralelo “A” de la Unidad Educativa “Fernando Daquilema”</a:t>
            </a:r>
            <a:endParaRPr lang="es-ES" sz="2400" b="1" dirty="0">
              <a:solidFill>
                <a:schemeClr val="tx1"/>
              </a:solidFill>
              <a:latin typeface="+mj-lt"/>
            </a:endParaRPr>
          </a:p>
          <a:p>
            <a:pPr marL="0" indent="0">
              <a:buNone/>
            </a:pPr>
            <a:endParaRPr lang="es-ES" dirty="0"/>
          </a:p>
        </p:txBody>
      </p:sp>
      <p:sp>
        <p:nvSpPr>
          <p:cNvPr id="4" name="Marcador de contenido 2"/>
          <p:cNvSpPr txBox="1">
            <a:spLocks/>
          </p:cNvSpPr>
          <p:nvPr/>
        </p:nvSpPr>
        <p:spPr>
          <a:xfrm>
            <a:off x="513408" y="3131537"/>
            <a:ext cx="8229600" cy="122034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sz="2400" b="1" dirty="0">
                <a:latin typeface="+mj-lt"/>
              </a:rPr>
              <a:t>Identificar el nivel de rendimiento académico de los estudiantes del décimo año de Educación General Básica, paralelo “A” de la Unidad Educativa “Fernando Daquilema”</a:t>
            </a:r>
            <a:endParaRPr lang="es-ES" sz="2400" b="1" dirty="0">
              <a:latin typeface="+mj-lt"/>
            </a:endParaRPr>
          </a:p>
          <a:p>
            <a:pPr marL="0" indent="0">
              <a:buFont typeface="Arial" pitchFamily="34" charset="0"/>
              <a:buNone/>
            </a:pPr>
            <a:endParaRPr lang="es-ES" dirty="0"/>
          </a:p>
        </p:txBody>
      </p:sp>
      <p:sp>
        <p:nvSpPr>
          <p:cNvPr id="5" name="Marcador de contenido 2"/>
          <p:cNvSpPr txBox="1">
            <a:spLocks/>
          </p:cNvSpPr>
          <p:nvPr/>
        </p:nvSpPr>
        <p:spPr>
          <a:xfrm>
            <a:off x="539552" y="4755464"/>
            <a:ext cx="8229600" cy="13378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s-EC" sz="2300" b="1" dirty="0">
                <a:latin typeface="+mj-lt"/>
              </a:rPr>
              <a:t>Analizar la relación entre los estilos de aprendizaje y rendimiento académico de los estudiantes del décimo año de Educación General Básica, paralelo “A” de la </a:t>
            </a:r>
            <a:r>
              <a:rPr lang="es-EC" sz="2300" b="1" dirty="0" smtClean="0">
                <a:latin typeface="+mj-lt"/>
              </a:rPr>
              <a:t>U.E. </a:t>
            </a:r>
            <a:r>
              <a:rPr lang="es-EC" sz="2300" b="1" dirty="0">
                <a:latin typeface="+mj-lt"/>
              </a:rPr>
              <a:t>“Fernando Daquilema”</a:t>
            </a:r>
            <a:endParaRPr lang="es-ES" sz="2300" b="1" dirty="0">
              <a:latin typeface="+mj-lt"/>
            </a:endParaRPr>
          </a:p>
          <a:p>
            <a:pPr marL="0" indent="0" algn="just">
              <a:buNone/>
            </a:pPr>
            <a:endParaRPr lang="es-ES" sz="2400" b="1" dirty="0">
              <a:latin typeface="+mj-lt"/>
            </a:endParaRPr>
          </a:p>
        </p:txBody>
      </p:sp>
      <p:sp>
        <p:nvSpPr>
          <p:cNvPr id="7" name="Título 1"/>
          <p:cNvSpPr txBox="1">
            <a:spLocks/>
          </p:cNvSpPr>
          <p:nvPr/>
        </p:nvSpPr>
        <p:spPr>
          <a:xfrm>
            <a:off x="3419872" y="260648"/>
            <a:ext cx="4701208" cy="7018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mn-ea"/>
                <a:cs typeface="+mn-cs"/>
              </a:rPr>
              <a:t>Objetivos Específicos</a:t>
            </a:r>
            <a:endPar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mn-ea"/>
              <a:cs typeface="+mn-cs"/>
            </a:endParaRPr>
          </a:p>
        </p:txBody>
      </p:sp>
    </p:spTree>
    <p:extLst>
      <p:ext uri="{BB962C8B-B14F-4D97-AF65-F5344CB8AC3E}">
        <p14:creationId xmlns:p14="http://schemas.microsoft.com/office/powerpoint/2010/main" val="3257976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5940152" y="188640"/>
            <a:ext cx="2458616" cy="603036"/>
          </a:xfrm>
        </p:spPr>
        <p:txBody>
          <a:bodyPr>
            <a:noAutofit/>
          </a:bodyPr>
          <a:lstStyle/>
          <a:p>
            <a:r>
              <a:rPr lang="es-EC" sz="2800" b="1" dirty="0"/>
              <a:t>CAPÍTULO </a:t>
            </a:r>
            <a:r>
              <a:rPr lang="es-EC" sz="2800" b="1" dirty="0" smtClean="0"/>
              <a:t>II</a:t>
            </a:r>
            <a:endParaRPr lang="es-ES" sz="2800" b="1" dirty="0"/>
          </a:p>
        </p:txBody>
      </p:sp>
      <p:sp>
        <p:nvSpPr>
          <p:cNvPr id="9" name="Marcador de contenido 2"/>
          <p:cNvSpPr>
            <a:spLocks noGrp="1"/>
          </p:cNvSpPr>
          <p:nvPr>
            <p:ph idx="1"/>
          </p:nvPr>
        </p:nvSpPr>
        <p:spPr>
          <a:xfrm>
            <a:off x="379668" y="3140968"/>
            <a:ext cx="4042792" cy="2660507"/>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s-EC" sz="2000" dirty="0" err="1">
                <a:solidFill>
                  <a:schemeClr val="tx2"/>
                </a:solidFill>
              </a:rPr>
              <a:t>Keefe</a:t>
            </a:r>
            <a:r>
              <a:rPr lang="es-EC" sz="2000" dirty="0">
                <a:solidFill>
                  <a:schemeClr val="tx2"/>
                </a:solidFill>
              </a:rPr>
              <a:t> (1988) manifiesta que: "Los estilos de aprendizaje son los rasgos cognitivos, afectivos y fisiológicos, que sirven como indicadores relativamente estables, de cómo los discentes perciben, interaccionan y responden a sus ambientes de aprendizaje" (pág.92)</a:t>
            </a:r>
            <a:endParaRPr lang="es-ES" sz="2000" dirty="0">
              <a:solidFill>
                <a:schemeClr val="tx2"/>
              </a:solidFill>
            </a:endParaRPr>
          </a:p>
          <a:p>
            <a:pPr marL="0" indent="0">
              <a:buNone/>
            </a:pPr>
            <a:endParaRPr lang="es-ES" dirty="0"/>
          </a:p>
        </p:txBody>
      </p:sp>
      <p:sp>
        <p:nvSpPr>
          <p:cNvPr id="11" name="Marcador de contenido 2"/>
          <p:cNvSpPr txBox="1">
            <a:spLocks/>
          </p:cNvSpPr>
          <p:nvPr/>
        </p:nvSpPr>
        <p:spPr>
          <a:xfrm>
            <a:off x="4653774" y="3140967"/>
            <a:ext cx="4042792" cy="266050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None/>
            </a:pPr>
            <a:r>
              <a:rPr lang="es-EC" sz="2000" dirty="0" smtClean="0">
                <a:solidFill>
                  <a:schemeClr val="tx2"/>
                </a:solidFill>
              </a:rPr>
              <a:t>Para </a:t>
            </a:r>
            <a:r>
              <a:rPr lang="es-EC" sz="2000" dirty="0">
                <a:solidFill>
                  <a:schemeClr val="tx2"/>
                </a:solidFill>
              </a:rPr>
              <a:t>Piaget (1947) el aprendizaje es: Un proceso que mediante el cual el sujeto, a través de la experiencia, la manipulación de objetos, la interacción con las personas, genera o construye conocimiento, modificando, en forma activa sus esquemas cognoscitivos del mundo que lo rodea, mediante el proceso de asimilación y acomodación. (pág.13) </a:t>
            </a:r>
            <a:endParaRPr lang="es-ES" sz="2000" dirty="0">
              <a:solidFill>
                <a:schemeClr val="tx2"/>
              </a:solidFill>
            </a:endParaRPr>
          </a:p>
        </p:txBody>
      </p:sp>
      <p:grpSp>
        <p:nvGrpSpPr>
          <p:cNvPr id="8" name="2 Grupo"/>
          <p:cNvGrpSpPr/>
          <p:nvPr/>
        </p:nvGrpSpPr>
        <p:grpSpPr>
          <a:xfrm>
            <a:off x="4499992" y="899606"/>
            <a:ext cx="4491344" cy="666178"/>
            <a:chOff x="-1866468" y="116632"/>
            <a:chExt cx="5424385" cy="720080"/>
          </a:xfrm>
          <a:solidFill>
            <a:srgbClr val="2AA9FF"/>
          </a:solidFill>
        </p:grpSpPr>
        <p:sp>
          <p:nvSpPr>
            <p:cNvPr id="12" name="3 Forma libre"/>
            <p:cNvSpPr/>
            <p:nvPr/>
          </p:nvSpPr>
          <p:spPr>
            <a:xfrm>
              <a:off x="2843808" y="491530"/>
              <a:ext cx="714109" cy="45719"/>
            </a:xfrm>
            <a:custGeom>
              <a:avLst/>
              <a:gdLst>
                <a:gd name="connsiteX0" fmla="*/ 0 w 685800"/>
                <a:gd name="connsiteY0" fmla="*/ 0 h 57150"/>
                <a:gd name="connsiteX1" fmla="*/ 685800 w 685800"/>
                <a:gd name="connsiteY1" fmla="*/ 57150 h 57150"/>
              </a:gdLst>
              <a:ahLst/>
              <a:cxnLst>
                <a:cxn ang="0">
                  <a:pos x="connsiteX0" y="connsiteY0"/>
                </a:cxn>
                <a:cxn ang="0">
                  <a:pos x="connsiteX1" y="connsiteY1"/>
                </a:cxn>
              </a:cxnLst>
              <a:rect l="l" t="t" r="r" b="b"/>
              <a:pathLst>
                <a:path w="685800" h="57150">
                  <a:moveTo>
                    <a:pt x="0" y="0"/>
                  </a:moveTo>
                  <a:lnTo>
                    <a:pt x="685800" y="57150"/>
                  </a:lnTo>
                </a:path>
              </a:pathLst>
            </a:custGeom>
            <a:grpFill/>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2800"/>
            </a:p>
          </p:txBody>
        </p:sp>
        <p:sp>
          <p:nvSpPr>
            <p:cNvPr id="13" name="4 Pentágono"/>
            <p:cNvSpPr/>
            <p:nvPr/>
          </p:nvSpPr>
          <p:spPr>
            <a:xfrm>
              <a:off x="-1866468" y="116632"/>
              <a:ext cx="4782284" cy="648072"/>
            </a:xfrm>
            <a:prstGeom prst="homePlat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2800"/>
            </a:p>
          </p:txBody>
        </p:sp>
        <p:sp>
          <p:nvSpPr>
            <p:cNvPr id="14" name="5 Conector"/>
            <p:cNvSpPr/>
            <p:nvPr/>
          </p:nvSpPr>
          <p:spPr>
            <a:xfrm>
              <a:off x="2483768" y="376539"/>
              <a:ext cx="216024" cy="172141"/>
            </a:xfrm>
            <a:prstGeom prst="flowChartConnector">
              <a:avLst/>
            </a:prstGeom>
            <a:grpFill/>
            <a:ln cap="rnd">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2800"/>
            </a:p>
          </p:txBody>
        </p:sp>
        <p:sp>
          <p:nvSpPr>
            <p:cNvPr id="15" name="6 CuadroTexto"/>
            <p:cNvSpPr txBox="1"/>
            <p:nvPr/>
          </p:nvSpPr>
          <p:spPr>
            <a:xfrm>
              <a:off x="-1726581" y="219636"/>
              <a:ext cx="4210349" cy="565555"/>
            </a:xfrm>
            <a:prstGeom prst="rect">
              <a:avLst/>
            </a:prstGeom>
            <a:grpFill/>
          </p:spPr>
          <p:txBody>
            <a:bodyPr wrap="square" rtlCol="0">
              <a:spAutoFit/>
            </a:bodyPr>
            <a:lstStyle/>
            <a:p>
              <a:pPr algn="ctr"/>
              <a:r>
                <a:rPr lang="es-ES" sz="2800" b="1" dirty="0" smtClean="0">
                  <a:solidFill>
                    <a:srgbClr val="FFEFBD"/>
                  </a:solidFill>
                  <a:effectLst>
                    <a:outerShdw blurRad="38100" dist="38100" dir="2700000" algn="tl">
                      <a:srgbClr val="000000">
                        <a:alpha val="43137"/>
                      </a:srgbClr>
                    </a:outerShdw>
                  </a:effectLst>
                </a:rPr>
                <a:t>MARCO TEÓRICO</a:t>
              </a:r>
              <a:endParaRPr lang="es-ES" sz="2800" b="1" dirty="0">
                <a:solidFill>
                  <a:srgbClr val="FFEFBD"/>
                </a:solidFill>
                <a:effectLst>
                  <a:outerShdw blurRad="38100" dist="38100" dir="2700000" algn="tl">
                    <a:srgbClr val="000000">
                      <a:alpha val="43137"/>
                    </a:srgbClr>
                  </a:outerShdw>
                </a:effectLst>
              </a:endParaRPr>
            </a:p>
          </p:txBody>
        </p:sp>
        <p:sp>
          <p:nvSpPr>
            <p:cNvPr id="16" name="7 Forma libre"/>
            <p:cNvSpPr/>
            <p:nvPr/>
          </p:nvSpPr>
          <p:spPr>
            <a:xfrm>
              <a:off x="2519772" y="483450"/>
              <a:ext cx="973672" cy="353262"/>
            </a:xfrm>
            <a:custGeom>
              <a:avLst/>
              <a:gdLst>
                <a:gd name="connsiteX0" fmla="*/ 1246730 w 1246730"/>
                <a:gd name="connsiteY0" fmla="*/ 353262 h 353262"/>
                <a:gd name="connsiteX1" fmla="*/ 56105 w 1246730"/>
                <a:gd name="connsiteY1" fmla="*/ 48462 h 353262"/>
                <a:gd name="connsiteX2" fmla="*/ 179930 w 1246730"/>
                <a:gd name="connsiteY2" fmla="*/ 837 h 353262"/>
                <a:gd name="connsiteX3" fmla="*/ 179930 w 1246730"/>
                <a:gd name="connsiteY3" fmla="*/ 837 h 353262"/>
              </a:gdLst>
              <a:ahLst/>
              <a:cxnLst>
                <a:cxn ang="0">
                  <a:pos x="connsiteX0" y="connsiteY0"/>
                </a:cxn>
                <a:cxn ang="0">
                  <a:pos x="connsiteX1" y="connsiteY1"/>
                </a:cxn>
                <a:cxn ang="0">
                  <a:pos x="connsiteX2" y="connsiteY2"/>
                </a:cxn>
                <a:cxn ang="0">
                  <a:pos x="connsiteX3" y="connsiteY3"/>
                </a:cxn>
              </a:cxnLst>
              <a:rect l="l" t="t" r="r" b="b"/>
              <a:pathLst>
                <a:path w="1246730" h="353262">
                  <a:moveTo>
                    <a:pt x="1246730" y="353262"/>
                  </a:moveTo>
                  <a:cubicBezTo>
                    <a:pt x="740317" y="230230"/>
                    <a:pt x="233905" y="107199"/>
                    <a:pt x="56105" y="48462"/>
                  </a:cubicBezTo>
                  <a:cubicBezTo>
                    <a:pt x="-121695" y="-10275"/>
                    <a:pt x="179930" y="837"/>
                    <a:pt x="179930" y="837"/>
                  </a:cubicBezTo>
                  <a:lnTo>
                    <a:pt x="179930" y="837"/>
                  </a:lnTo>
                </a:path>
              </a:pathLst>
            </a:custGeom>
            <a:grpFill/>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2800"/>
            </a:p>
          </p:txBody>
        </p:sp>
      </p:grpSp>
      <p:grpSp>
        <p:nvGrpSpPr>
          <p:cNvPr id="17" name="Grupo 16"/>
          <p:cNvGrpSpPr/>
          <p:nvPr/>
        </p:nvGrpSpPr>
        <p:grpSpPr>
          <a:xfrm>
            <a:off x="418186" y="1844824"/>
            <a:ext cx="3965756" cy="991439"/>
            <a:chOff x="466088" y="413"/>
            <a:chExt cx="3965756" cy="991439"/>
          </a:xfrm>
          <a:scene3d>
            <a:camera prst="orthographicFront"/>
            <a:lightRig rig="flat" dir="t"/>
          </a:scene3d>
        </p:grpSpPr>
        <p:sp>
          <p:nvSpPr>
            <p:cNvPr id="18" name="Rectángulo redondeado 17"/>
            <p:cNvSpPr/>
            <p:nvPr/>
          </p:nvSpPr>
          <p:spPr>
            <a:xfrm>
              <a:off x="466088" y="413"/>
              <a:ext cx="3965756" cy="99143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CuadroTexto 18"/>
            <p:cNvSpPr txBox="1"/>
            <p:nvPr/>
          </p:nvSpPr>
          <p:spPr>
            <a:xfrm>
              <a:off x="495126" y="29451"/>
              <a:ext cx="3907680" cy="93336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EC" sz="2600" kern="1200" dirty="0" smtClean="0"/>
                <a:t> </a:t>
              </a:r>
              <a:r>
                <a:rPr lang="es-EC" sz="3200" b="1" kern="1200" dirty="0" smtClean="0">
                  <a:solidFill>
                    <a:srgbClr val="0000CC"/>
                  </a:solidFill>
                </a:rPr>
                <a:t>ESTILOS DE APRENDIZAJE</a:t>
              </a:r>
              <a:endParaRPr lang="es-EC" sz="3200" b="1" kern="1200" dirty="0">
                <a:solidFill>
                  <a:srgbClr val="0000CC"/>
                </a:solidFill>
              </a:endParaRPr>
            </a:p>
          </p:txBody>
        </p:sp>
      </p:grpSp>
      <p:grpSp>
        <p:nvGrpSpPr>
          <p:cNvPr id="21" name="Grupo 20"/>
          <p:cNvGrpSpPr/>
          <p:nvPr/>
        </p:nvGrpSpPr>
        <p:grpSpPr>
          <a:xfrm>
            <a:off x="4653774" y="1833824"/>
            <a:ext cx="3965756" cy="991439"/>
            <a:chOff x="466088" y="413"/>
            <a:chExt cx="3965756" cy="991439"/>
          </a:xfrm>
          <a:scene3d>
            <a:camera prst="orthographicFront"/>
            <a:lightRig rig="flat" dir="t"/>
          </a:scene3d>
        </p:grpSpPr>
        <p:sp>
          <p:nvSpPr>
            <p:cNvPr id="22" name="Rectángulo redondeado 21"/>
            <p:cNvSpPr/>
            <p:nvPr/>
          </p:nvSpPr>
          <p:spPr>
            <a:xfrm>
              <a:off x="466088" y="413"/>
              <a:ext cx="3965756" cy="99143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3" name="CuadroTexto 22"/>
            <p:cNvSpPr txBox="1"/>
            <p:nvPr/>
          </p:nvSpPr>
          <p:spPr>
            <a:xfrm>
              <a:off x="495126" y="29451"/>
              <a:ext cx="3907680" cy="93336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EC" sz="3600" b="1" kern="1200" dirty="0" smtClean="0">
                  <a:solidFill>
                    <a:schemeClr val="accent6">
                      <a:lumMod val="50000"/>
                    </a:schemeClr>
                  </a:solidFill>
                </a:rPr>
                <a:t>APRENDIZAJE</a:t>
              </a:r>
              <a:endParaRPr lang="es-EC" sz="3600" b="1" kern="1200" dirty="0">
                <a:solidFill>
                  <a:schemeClr val="accent6">
                    <a:lumMod val="50000"/>
                  </a:schemeClr>
                </a:solidFill>
              </a:endParaRPr>
            </a:p>
          </p:txBody>
        </p:sp>
      </p:grpSp>
    </p:spTree>
    <p:extLst>
      <p:ext uri="{BB962C8B-B14F-4D97-AF65-F5344CB8AC3E}">
        <p14:creationId xmlns:p14="http://schemas.microsoft.com/office/powerpoint/2010/main" val="2092595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2" algn="ctr" rtl="0">
              <a:spcBef>
                <a:spcPct val="0"/>
              </a:spcBef>
            </a:pPr>
            <a:r>
              <a:rPr lang="es-ES" sz="1800" b="1" dirty="0"/>
              <a:t/>
            </a:r>
            <a:br>
              <a:rPr lang="es-ES" sz="1800" b="1" dirty="0"/>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35453795"/>
              </p:ext>
            </p:extLst>
          </p:nvPr>
        </p:nvGraphicFramePr>
        <p:xfrm>
          <a:off x="-468560" y="692696"/>
          <a:ext cx="857929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redondeado 2"/>
          <p:cNvSpPr/>
          <p:nvPr/>
        </p:nvSpPr>
        <p:spPr>
          <a:xfrm>
            <a:off x="6516216" y="1737517"/>
            <a:ext cx="2386608" cy="5063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600" dirty="0" smtClean="0"/>
              <a:t>Dependencia e independencia de campo</a:t>
            </a:r>
            <a:endParaRPr lang="es-ES" sz="1600" dirty="0"/>
          </a:p>
        </p:txBody>
      </p:sp>
      <p:sp>
        <p:nvSpPr>
          <p:cNvPr id="6" name="Rectángulo redondeado 5"/>
          <p:cNvSpPr/>
          <p:nvPr/>
        </p:nvSpPr>
        <p:spPr>
          <a:xfrm>
            <a:off x="6516216" y="2334890"/>
            <a:ext cx="2386608" cy="4660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600" dirty="0" smtClean="0"/>
              <a:t>Conceptualización y categorización</a:t>
            </a:r>
            <a:endParaRPr lang="es-ES" sz="1600" dirty="0"/>
          </a:p>
        </p:txBody>
      </p:sp>
      <p:sp>
        <p:nvSpPr>
          <p:cNvPr id="7" name="Rectángulo redondeado 6"/>
          <p:cNvSpPr/>
          <p:nvPr/>
        </p:nvSpPr>
        <p:spPr>
          <a:xfrm>
            <a:off x="6516216" y="2891948"/>
            <a:ext cx="2380355" cy="4945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600" dirty="0" smtClean="0"/>
              <a:t>Relatividad frente a impulsividad</a:t>
            </a:r>
            <a:endParaRPr lang="es-ES" sz="1600" dirty="0"/>
          </a:p>
        </p:txBody>
      </p:sp>
      <p:sp>
        <p:nvSpPr>
          <p:cNvPr id="8" name="Rectángulo redondeado 7"/>
          <p:cNvSpPr/>
          <p:nvPr/>
        </p:nvSpPr>
        <p:spPr>
          <a:xfrm>
            <a:off x="7240387" y="3635512"/>
            <a:ext cx="1656184" cy="4320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t>Motivaciones</a:t>
            </a:r>
            <a:endParaRPr lang="es-ES" dirty="0"/>
          </a:p>
        </p:txBody>
      </p:sp>
      <p:sp>
        <p:nvSpPr>
          <p:cNvPr id="9" name="Rectángulo redondeado 8"/>
          <p:cNvSpPr/>
          <p:nvPr/>
        </p:nvSpPr>
        <p:spPr>
          <a:xfrm>
            <a:off x="7240387" y="4159403"/>
            <a:ext cx="1656184" cy="4320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t>Expectativas</a:t>
            </a:r>
            <a:endParaRPr lang="es-ES" dirty="0"/>
          </a:p>
        </p:txBody>
      </p:sp>
      <p:sp>
        <p:nvSpPr>
          <p:cNvPr id="10" name="Rectángulo redondeado 9"/>
          <p:cNvSpPr/>
          <p:nvPr/>
        </p:nvSpPr>
        <p:spPr>
          <a:xfrm>
            <a:off x="7240387" y="5071198"/>
            <a:ext cx="1656184" cy="5180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t>Plasticidad cerebral</a:t>
            </a:r>
            <a:endParaRPr lang="es-ES" dirty="0"/>
          </a:p>
        </p:txBody>
      </p:sp>
      <p:pic>
        <p:nvPicPr>
          <p:cNvPr id="11" name="Imagen 10" descr="C:\Users\DELL\Desktop\descarga.jpg"/>
          <p:cNvPicPr/>
          <p:nvPr/>
        </p:nvPicPr>
        <p:blipFill>
          <a:blip r:embed="rId7">
            <a:extLst>
              <a:ext uri="{28A0092B-C50C-407E-A947-70E740481C1C}">
                <a14:useLocalDpi xmlns:a14="http://schemas.microsoft.com/office/drawing/2010/main" val="0"/>
              </a:ext>
            </a:extLst>
          </a:blip>
          <a:srcRect/>
          <a:stretch>
            <a:fillRect/>
          </a:stretch>
        </p:blipFill>
        <p:spPr bwMode="auto">
          <a:xfrm>
            <a:off x="2195736" y="2839238"/>
            <a:ext cx="3168352" cy="3254058"/>
          </a:xfrm>
          <a:prstGeom prst="rect">
            <a:avLst/>
          </a:prstGeom>
          <a:noFill/>
          <a:ln>
            <a:noFill/>
          </a:ln>
        </p:spPr>
      </p:pic>
      <p:grpSp>
        <p:nvGrpSpPr>
          <p:cNvPr id="12" name="2 Grupo"/>
          <p:cNvGrpSpPr/>
          <p:nvPr/>
        </p:nvGrpSpPr>
        <p:grpSpPr>
          <a:xfrm>
            <a:off x="4247964" y="295276"/>
            <a:ext cx="4536504" cy="666178"/>
            <a:chOff x="-1866468" y="116632"/>
            <a:chExt cx="5424385" cy="720080"/>
          </a:xfrm>
          <a:solidFill>
            <a:srgbClr val="2AA9FF"/>
          </a:solidFill>
        </p:grpSpPr>
        <p:sp>
          <p:nvSpPr>
            <p:cNvPr id="13" name="3 Forma libre"/>
            <p:cNvSpPr/>
            <p:nvPr/>
          </p:nvSpPr>
          <p:spPr>
            <a:xfrm>
              <a:off x="2843808" y="491530"/>
              <a:ext cx="714109" cy="45719"/>
            </a:xfrm>
            <a:custGeom>
              <a:avLst/>
              <a:gdLst>
                <a:gd name="connsiteX0" fmla="*/ 0 w 685800"/>
                <a:gd name="connsiteY0" fmla="*/ 0 h 57150"/>
                <a:gd name="connsiteX1" fmla="*/ 685800 w 685800"/>
                <a:gd name="connsiteY1" fmla="*/ 57150 h 57150"/>
              </a:gdLst>
              <a:ahLst/>
              <a:cxnLst>
                <a:cxn ang="0">
                  <a:pos x="connsiteX0" y="connsiteY0"/>
                </a:cxn>
                <a:cxn ang="0">
                  <a:pos x="connsiteX1" y="connsiteY1"/>
                </a:cxn>
              </a:cxnLst>
              <a:rect l="l" t="t" r="r" b="b"/>
              <a:pathLst>
                <a:path w="685800" h="57150">
                  <a:moveTo>
                    <a:pt x="0" y="0"/>
                  </a:moveTo>
                  <a:lnTo>
                    <a:pt x="685800" y="57150"/>
                  </a:lnTo>
                </a:path>
              </a:pathLst>
            </a:custGeom>
            <a:grpFill/>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14" name="4 Pentágono"/>
            <p:cNvSpPr/>
            <p:nvPr/>
          </p:nvSpPr>
          <p:spPr>
            <a:xfrm>
              <a:off x="-1866468" y="116632"/>
              <a:ext cx="4782284" cy="648072"/>
            </a:xfrm>
            <a:prstGeom prst="homePlat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5" name="5 Conector"/>
            <p:cNvSpPr/>
            <p:nvPr/>
          </p:nvSpPr>
          <p:spPr>
            <a:xfrm>
              <a:off x="2483768" y="376539"/>
              <a:ext cx="216024" cy="172141"/>
            </a:xfrm>
            <a:prstGeom prst="flowChartConnector">
              <a:avLst/>
            </a:prstGeom>
            <a:grpFill/>
            <a:ln cap="rnd">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16" name="6 CuadroTexto"/>
            <p:cNvSpPr txBox="1"/>
            <p:nvPr/>
          </p:nvSpPr>
          <p:spPr>
            <a:xfrm>
              <a:off x="-1726581" y="219636"/>
              <a:ext cx="4210349" cy="499019"/>
            </a:xfrm>
            <a:prstGeom prst="rect">
              <a:avLst/>
            </a:prstGeom>
            <a:grpFill/>
          </p:spPr>
          <p:txBody>
            <a:bodyPr wrap="square" rtlCol="0">
              <a:spAutoFit/>
            </a:bodyPr>
            <a:lstStyle/>
            <a:p>
              <a:pPr algn="ctr"/>
              <a:r>
                <a:rPr lang="es-ES" sz="2400" b="1" dirty="0" smtClean="0">
                  <a:solidFill>
                    <a:srgbClr val="FFEFBD"/>
                  </a:solidFill>
                  <a:effectLst>
                    <a:outerShdw blurRad="38100" dist="38100" dir="2700000" algn="tl">
                      <a:srgbClr val="000000">
                        <a:alpha val="43137"/>
                      </a:srgbClr>
                    </a:outerShdw>
                  </a:effectLst>
                </a:rPr>
                <a:t>ESTILOS DE APRENDIZAJE</a:t>
              </a:r>
              <a:endParaRPr lang="es-ES" sz="2400" b="1" dirty="0">
                <a:solidFill>
                  <a:srgbClr val="FFEFBD"/>
                </a:solidFill>
                <a:effectLst>
                  <a:outerShdw blurRad="38100" dist="38100" dir="2700000" algn="tl">
                    <a:srgbClr val="000000">
                      <a:alpha val="43137"/>
                    </a:srgbClr>
                  </a:outerShdw>
                </a:effectLst>
              </a:endParaRPr>
            </a:p>
          </p:txBody>
        </p:sp>
        <p:sp>
          <p:nvSpPr>
            <p:cNvPr id="17" name="7 Forma libre"/>
            <p:cNvSpPr/>
            <p:nvPr/>
          </p:nvSpPr>
          <p:spPr>
            <a:xfrm>
              <a:off x="2519772" y="483450"/>
              <a:ext cx="973672" cy="353262"/>
            </a:xfrm>
            <a:custGeom>
              <a:avLst/>
              <a:gdLst>
                <a:gd name="connsiteX0" fmla="*/ 1246730 w 1246730"/>
                <a:gd name="connsiteY0" fmla="*/ 353262 h 353262"/>
                <a:gd name="connsiteX1" fmla="*/ 56105 w 1246730"/>
                <a:gd name="connsiteY1" fmla="*/ 48462 h 353262"/>
                <a:gd name="connsiteX2" fmla="*/ 179930 w 1246730"/>
                <a:gd name="connsiteY2" fmla="*/ 837 h 353262"/>
                <a:gd name="connsiteX3" fmla="*/ 179930 w 1246730"/>
                <a:gd name="connsiteY3" fmla="*/ 837 h 353262"/>
              </a:gdLst>
              <a:ahLst/>
              <a:cxnLst>
                <a:cxn ang="0">
                  <a:pos x="connsiteX0" y="connsiteY0"/>
                </a:cxn>
                <a:cxn ang="0">
                  <a:pos x="connsiteX1" y="connsiteY1"/>
                </a:cxn>
                <a:cxn ang="0">
                  <a:pos x="connsiteX2" y="connsiteY2"/>
                </a:cxn>
                <a:cxn ang="0">
                  <a:pos x="connsiteX3" y="connsiteY3"/>
                </a:cxn>
              </a:cxnLst>
              <a:rect l="l" t="t" r="r" b="b"/>
              <a:pathLst>
                <a:path w="1246730" h="353262">
                  <a:moveTo>
                    <a:pt x="1246730" y="353262"/>
                  </a:moveTo>
                  <a:cubicBezTo>
                    <a:pt x="740317" y="230230"/>
                    <a:pt x="233905" y="107199"/>
                    <a:pt x="56105" y="48462"/>
                  </a:cubicBezTo>
                  <a:cubicBezTo>
                    <a:pt x="-121695" y="-10275"/>
                    <a:pt x="179930" y="837"/>
                    <a:pt x="179930" y="837"/>
                  </a:cubicBezTo>
                  <a:lnTo>
                    <a:pt x="179930" y="837"/>
                  </a:lnTo>
                </a:path>
              </a:pathLst>
            </a:custGeom>
            <a:grpFill/>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spTree>
    <p:extLst>
      <p:ext uri="{BB962C8B-B14F-4D97-AF65-F5344CB8AC3E}">
        <p14:creationId xmlns:p14="http://schemas.microsoft.com/office/powerpoint/2010/main" val="840411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9000</TotalTime>
  <Words>2341</Words>
  <Application>Microsoft Office PowerPoint</Application>
  <PresentationFormat>Presentación en pantalla (4:3)</PresentationFormat>
  <Paragraphs>312</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Arial Narrow</vt:lpstr>
      <vt:lpstr>Calibri</vt:lpstr>
      <vt:lpstr>Times New Roman</vt:lpstr>
      <vt:lpstr>Wingdings</vt:lpstr>
      <vt:lpstr>Tema de Office</vt:lpstr>
      <vt:lpstr>Presentación de PowerPoint</vt:lpstr>
      <vt:lpstr>Presentación de PowerPoint</vt:lpstr>
      <vt:lpstr>Presentación de PowerPoint</vt:lpstr>
      <vt:lpstr> CAPÍTULO I </vt:lpstr>
      <vt:lpstr>Presentación de PowerPoint</vt:lpstr>
      <vt:lpstr>Presentación de PowerPoint</vt:lpstr>
      <vt:lpstr>Presentación de PowerPoint</vt:lpstr>
      <vt:lpstr>CAPÍTULO II</vt:lpstr>
      <vt:lpstr> </vt:lpstr>
      <vt:lpstr>Presentación de PowerPoint</vt:lpstr>
      <vt:lpstr>Presentación de PowerPoint</vt:lpstr>
      <vt:lpstr> CAPÍTULO III </vt:lpstr>
      <vt:lpstr>Presentación de PowerPoint</vt:lpstr>
      <vt:lpstr>Presentación de PowerPoint</vt:lpstr>
      <vt:lpstr> CAPÍTULO IV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de medicina</dc:title>
  <dc:creator>User</dc:creator>
  <cp:lastModifiedBy>DELL</cp:lastModifiedBy>
  <cp:revision>236</cp:revision>
  <dcterms:created xsi:type="dcterms:W3CDTF">2016-11-09T22:06:22Z</dcterms:created>
  <dcterms:modified xsi:type="dcterms:W3CDTF">2020-01-29T01:45:52Z</dcterms:modified>
</cp:coreProperties>
</file>