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877"/>
  </p:normalViewPr>
  <p:slideViewPr>
    <p:cSldViewPr snapToGrid="0" snapToObjects="1">
      <p:cViewPr varScale="1">
        <p:scale>
          <a:sx n="74" d="100"/>
          <a:sy n="74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7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40" r:id="rId5"/>
    <p:sldLayoutId id="2147483741" r:id="rId6"/>
    <p:sldLayoutId id="2147483747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727F3F19-5A4B-42AD-9A79-B8279086A6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D38B59AD-4D9C-4EB8-86E3-D3D773338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8202C37C-3123-4850-965F-F823CD438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4441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>
            <a:outerShdw blurRad="50800" dist="508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7604DA-1A80-47FD-9F09-D72DC278D2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1393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rgbClr val="80AA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1C098F-EF5E-0F44-9671-7C37D1ED5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410" y="4169113"/>
            <a:ext cx="4054890" cy="1000067"/>
          </a:xfrm>
        </p:spPr>
        <p:txBody>
          <a:bodyPr anchor="b">
            <a:normAutofit/>
          </a:bodyPr>
          <a:lstStyle/>
          <a:p>
            <a:pPr algn="ctr"/>
            <a:r>
              <a:rPr lang="es-ES_tradnl" sz="3200" dirty="0"/>
              <a:t>Estructuras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4CB225-B023-8744-AD8A-3EB9F89A3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323" y="5225936"/>
            <a:ext cx="3317064" cy="646785"/>
          </a:xfrm>
        </p:spPr>
        <p:txBody>
          <a:bodyPr>
            <a:normAutofit/>
          </a:bodyPr>
          <a:lstStyle/>
          <a:p>
            <a:pPr algn="ctr"/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19016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0E197-1C94-E942-99BF-33A5A776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Estructura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A9CA39-5511-8E4C-84A1-9EFAB9CE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Las estructuras son colecciones de variables relacionadas bajo un nombre. </a:t>
            </a:r>
          </a:p>
          <a:p>
            <a:pPr algn="just"/>
            <a:r>
              <a:rPr lang="es-EC" dirty="0"/>
              <a:t>Las estructuras pueden contener variables de muchos tipos diferentes de datos a diferencia de los arreglos que contienen unicamente elementos de un mismo tipo de datos.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587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DDF7C-781A-3943-B843-D4538566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5E07F3-30FB-5740-86E3-3F1B6985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/>
              <a:t>Las estructuras son tipos de datos derivados están construidas utilizando objetos de otros tipos. Considere la siguiente definición de estructura: </a:t>
            </a:r>
          </a:p>
          <a:p>
            <a:pPr marL="0" indent="0" algn="just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struct ejemplo { </a:t>
            </a:r>
          </a:p>
          <a:p>
            <a:pPr marL="0" indent="0">
              <a:buNone/>
            </a:pPr>
            <a:r>
              <a:rPr lang="es-EC" dirty="0"/>
              <a:t>char c; </a:t>
            </a:r>
          </a:p>
          <a:p>
            <a:pPr marL="0" indent="0">
              <a:buNone/>
            </a:pPr>
            <a:r>
              <a:rPr lang="es-EC" dirty="0"/>
              <a:t>int i;</a:t>
            </a:r>
          </a:p>
          <a:p>
            <a:pPr marL="0" indent="0">
              <a:buNone/>
            </a:pPr>
            <a:r>
              <a:rPr lang="es-EC" dirty="0"/>
              <a:t>}; 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901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07DCCA-C74D-4043-B739-C0BF842F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743075"/>
            <a:ext cx="10515600" cy="5229225"/>
          </a:xfrm>
        </p:spPr>
        <p:txBody>
          <a:bodyPr>
            <a:normAutofit/>
          </a:bodyPr>
          <a:lstStyle/>
          <a:p>
            <a:pPr algn="just"/>
            <a:r>
              <a:rPr lang="es-EC" dirty="0"/>
              <a:t>La palabra reservada struct indica se está definiendo una estructura. </a:t>
            </a:r>
          </a:p>
          <a:p>
            <a:pPr algn="just"/>
            <a:r>
              <a:rPr lang="es-EC" dirty="0"/>
              <a:t>El identificador ejemplo es el nombre de la estructura. </a:t>
            </a:r>
          </a:p>
          <a:p>
            <a:pPr algn="just"/>
            <a:r>
              <a:rPr lang="es-EC" dirty="0"/>
              <a:t>Las variables declaradas dentro de las llaves de la definición de estructura son los miembros de la estructura y finalizan con punto y coma. </a:t>
            </a:r>
          </a:p>
          <a:p>
            <a:pPr algn="just"/>
            <a:r>
              <a:rPr lang="es-EC" dirty="0"/>
              <a:t>Cada definición de estructura debe terminar con un punto y coma. </a:t>
            </a:r>
          </a:p>
          <a:p>
            <a:endParaRPr lang="es-ES_tradn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00D6C18-3057-104E-BF5A-2AEED19C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_tradnl" dirty="0"/>
              <a:t>Definición</a:t>
            </a:r>
          </a:p>
        </p:txBody>
      </p:sp>
    </p:spTree>
    <p:extLst>
      <p:ext uri="{BB962C8B-B14F-4D97-AF65-F5344CB8AC3E}">
        <p14:creationId xmlns:p14="http://schemas.microsoft.com/office/powerpoint/2010/main" val="58967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CD187-CA8B-774F-BBB1-BFD47518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Declaración del tipo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ABD43-2E9B-BE49-9697-9DB0AFCB9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Declaramos variables del tipo estructura del siguiente modo: </a:t>
            </a:r>
          </a:p>
          <a:p>
            <a:pPr marL="2286000" lvl="5" indent="0">
              <a:buNone/>
            </a:pPr>
            <a:r>
              <a:rPr lang="es-EC" sz="2800" dirty="0"/>
              <a:t>struct ejemplo e1, a[10]; </a:t>
            </a:r>
            <a:endParaRPr lang="es-EC" dirty="0"/>
          </a:p>
          <a:p>
            <a:r>
              <a:rPr lang="es-EC" dirty="0"/>
              <a:t>o alternativamente sin usar la palabra struct: </a:t>
            </a:r>
          </a:p>
          <a:p>
            <a:pPr marL="0" indent="0">
              <a:buNone/>
            </a:pPr>
            <a:endParaRPr lang="es-EC" dirty="0"/>
          </a:p>
          <a:p>
            <a:pPr marL="2743200" lvl="6" indent="0">
              <a:buNone/>
            </a:pPr>
            <a:r>
              <a:rPr lang="es-EC" sz="2800" dirty="0"/>
              <a:t>ejemplo e1, a[10];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74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7DA1C-47DA-AF41-BC33-4E95BCAE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Acceder a los miembros de la estructura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F4112-D26A-7842-AE30-93991D968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Para tener acceso a miembros de estructuras utilizamos el operador punto. </a:t>
            </a:r>
          </a:p>
          <a:p>
            <a:pPr marL="0" indent="0">
              <a:buNone/>
            </a:pPr>
            <a:r>
              <a:rPr lang="es-EC" dirty="0"/>
              <a:t>El operador punto se utiliza colocando el nombre de la variable de tipo estructura seguido de un punto y seguido del nombre del miembro de la estructura. Ejemplo</a:t>
            </a:r>
          </a:p>
          <a:p>
            <a:pPr marL="0" indent="0">
              <a:buNone/>
            </a:pPr>
            <a:endParaRPr lang="es-EC" dirty="0"/>
          </a:p>
          <a:p>
            <a:pPr marL="0" indent="0" algn="ctr">
              <a:buNone/>
            </a:pPr>
            <a:r>
              <a:rPr lang="es-EC" dirty="0"/>
              <a:t>e1.c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76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>
            <a:extLst>
              <a:ext uri="{FF2B5EF4-FFF2-40B4-BE49-F238E27FC236}">
                <a16:creationId xmlns:a16="http://schemas.microsoft.com/office/drawing/2014/main" id="{10E2625F-D65A-6A47-91B6-8F37CA390C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5154" y="731642"/>
            <a:ext cx="10515600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#</a:t>
            </a:r>
            <a:r>
              <a:rPr lang="es-ES" sz="1200" dirty="0" err="1"/>
              <a:t>include</a:t>
            </a:r>
            <a:r>
              <a:rPr lang="es-ES" sz="1200" dirty="0"/>
              <a:t>&lt;</a:t>
            </a:r>
            <a:r>
              <a:rPr lang="es-ES" sz="1200" dirty="0" err="1"/>
              <a:t>iostream</a:t>
            </a:r>
            <a:r>
              <a:rPr lang="es-ES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#</a:t>
            </a:r>
            <a:r>
              <a:rPr lang="es-ES" sz="1200" dirty="0" err="1"/>
              <a:t>include</a:t>
            </a:r>
            <a:r>
              <a:rPr lang="es-ES" sz="1200" dirty="0"/>
              <a:t>&lt;</a:t>
            </a:r>
            <a:r>
              <a:rPr lang="es-ES" sz="1200" dirty="0" err="1"/>
              <a:t>stdio.h</a:t>
            </a:r>
            <a:r>
              <a:rPr lang="es-ES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#</a:t>
            </a:r>
            <a:r>
              <a:rPr lang="es-ES" sz="1200" dirty="0" err="1"/>
              <a:t>include</a:t>
            </a:r>
            <a:r>
              <a:rPr lang="es-ES" sz="1200" dirty="0"/>
              <a:t>&lt;</a:t>
            </a:r>
            <a:r>
              <a:rPr lang="es-ES" sz="1200" dirty="0" err="1"/>
              <a:t>conio.h</a:t>
            </a:r>
            <a:r>
              <a:rPr lang="es-ES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#</a:t>
            </a:r>
            <a:r>
              <a:rPr lang="es-ES" sz="1200" dirty="0" err="1"/>
              <a:t>include</a:t>
            </a:r>
            <a:r>
              <a:rPr lang="es-ES" sz="1200" dirty="0"/>
              <a:t> &lt;</a:t>
            </a:r>
            <a:r>
              <a:rPr lang="es-ES" sz="1200" dirty="0" err="1"/>
              <a:t>windows.h</a:t>
            </a:r>
            <a:r>
              <a:rPr lang="es-ES" sz="12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endParaRPr lang="es-ES" sz="12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 err="1"/>
              <a:t>using</a:t>
            </a:r>
            <a:r>
              <a:rPr lang="es-ES" sz="1200" dirty="0"/>
              <a:t> </a:t>
            </a:r>
            <a:r>
              <a:rPr lang="es-ES" sz="1200" dirty="0" err="1"/>
              <a:t>namespace</a:t>
            </a:r>
            <a:r>
              <a:rPr lang="es-ES" sz="1200" dirty="0"/>
              <a:t> </a:t>
            </a:r>
            <a:r>
              <a:rPr lang="es-ES" sz="1200" dirty="0" err="1"/>
              <a:t>std</a:t>
            </a:r>
            <a:r>
              <a:rPr lang="es-ES" sz="12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s-ES" sz="12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 err="1"/>
              <a:t>void</a:t>
            </a:r>
            <a:r>
              <a:rPr lang="es-ES" sz="1200" dirty="0"/>
              <a:t> </a:t>
            </a:r>
            <a:r>
              <a:rPr lang="es-ES" sz="1200" dirty="0" err="1"/>
              <a:t>gotoxy</a:t>
            </a:r>
            <a:r>
              <a:rPr lang="es-ES" sz="1200" dirty="0"/>
              <a:t>(</a:t>
            </a:r>
            <a:r>
              <a:rPr lang="es-ES" sz="1200" dirty="0" err="1"/>
              <a:t>int</a:t>
            </a:r>
            <a:r>
              <a:rPr lang="es-ES" sz="1200" dirty="0"/>
              <a:t> </a:t>
            </a:r>
            <a:r>
              <a:rPr lang="es-ES" sz="1200" dirty="0" err="1"/>
              <a:t>x,int</a:t>
            </a:r>
            <a:r>
              <a:rPr lang="es-ES" sz="1200" dirty="0"/>
              <a:t>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HANDLE </a:t>
            </a:r>
            <a:r>
              <a:rPr lang="es-ES" sz="1200" dirty="0" err="1"/>
              <a:t>hcon</a:t>
            </a:r>
            <a:r>
              <a:rPr lang="es-ES" sz="1200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</a:t>
            </a:r>
            <a:r>
              <a:rPr lang="es-ES" sz="1200" dirty="0" err="1"/>
              <a:t>hcon</a:t>
            </a:r>
            <a:r>
              <a:rPr lang="es-ES" sz="1200" dirty="0"/>
              <a:t> = </a:t>
            </a:r>
            <a:r>
              <a:rPr lang="es-ES" sz="1200" dirty="0" err="1"/>
              <a:t>GetStdHandle</a:t>
            </a:r>
            <a:r>
              <a:rPr lang="es-ES" sz="1200" dirty="0"/>
              <a:t>(STD_OUTPUT_HANDLE);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COORD </a:t>
            </a:r>
            <a:r>
              <a:rPr lang="es-ES" sz="1200" dirty="0" err="1"/>
              <a:t>dwPos</a:t>
            </a:r>
            <a:r>
              <a:rPr lang="es-ES" sz="1200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</a:t>
            </a:r>
            <a:r>
              <a:rPr lang="es-ES" sz="1200" dirty="0" err="1"/>
              <a:t>dwPos.X</a:t>
            </a:r>
            <a:r>
              <a:rPr lang="es-ES" sz="1200" dirty="0"/>
              <a:t> = x;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</a:t>
            </a:r>
            <a:r>
              <a:rPr lang="es-ES" sz="1200" dirty="0" err="1"/>
              <a:t>dwPos.Y</a:t>
            </a:r>
            <a:r>
              <a:rPr lang="es-ES" sz="1200" dirty="0"/>
              <a:t>= y;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  </a:t>
            </a:r>
            <a:r>
              <a:rPr lang="es-ES" sz="1200" dirty="0" err="1"/>
              <a:t>SetConsoleCursorPosition</a:t>
            </a:r>
            <a:r>
              <a:rPr lang="es-ES" sz="1200" dirty="0"/>
              <a:t>(</a:t>
            </a:r>
            <a:r>
              <a:rPr lang="es-ES" sz="1200" dirty="0" err="1"/>
              <a:t>hcon,dwPos</a:t>
            </a:r>
            <a:r>
              <a:rPr lang="es-ES" sz="1200" dirty="0"/>
              <a:t>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200" dirty="0"/>
              <a:t>} </a:t>
            </a:r>
            <a:endParaRPr lang="es-ES" sz="1200" dirty="0" smtClean="0"/>
          </a:p>
          <a:p>
            <a:pPr marL="0" indent="0">
              <a:spcBef>
                <a:spcPts val="0"/>
              </a:spcBef>
              <a:buNone/>
            </a:pPr>
            <a:endParaRPr lang="es-E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 err="1"/>
              <a:t>int</a:t>
            </a:r>
            <a:r>
              <a:rPr lang="es-ES" sz="1400" dirty="0"/>
              <a:t> </a:t>
            </a:r>
            <a:r>
              <a:rPr lang="es-ES" sz="1400" dirty="0" err="1"/>
              <a:t>main</a:t>
            </a:r>
            <a:r>
              <a:rPr lang="es-E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  </a:t>
            </a:r>
            <a:r>
              <a:rPr lang="es-ES" sz="1400" dirty="0" err="1"/>
              <a:t>struct</a:t>
            </a:r>
            <a:r>
              <a:rPr lang="es-ES" sz="1400" dirty="0"/>
              <a:t> datos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    </a:t>
            </a:r>
            <a:r>
              <a:rPr lang="es-ES" sz="1400" dirty="0" err="1"/>
              <a:t>int</a:t>
            </a:r>
            <a:r>
              <a:rPr lang="es-ES" sz="1400" dirty="0"/>
              <a:t> </a:t>
            </a:r>
            <a:r>
              <a:rPr lang="es-ES" sz="1400" dirty="0" err="1"/>
              <a:t>codigo</a:t>
            </a:r>
            <a:r>
              <a:rPr lang="es-ES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    </a:t>
            </a:r>
            <a:r>
              <a:rPr lang="es-ES" sz="1400" dirty="0" err="1"/>
              <a:t>char</a:t>
            </a:r>
            <a:r>
              <a:rPr lang="es-ES" sz="1400" dirty="0"/>
              <a:t> nombre[25], apellido[25], </a:t>
            </a:r>
            <a:r>
              <a:rPr lang="es-ES" sz="1400" dirty="0" err="1"/>
              <a:t>direccion</a:t>
            </a:r>
            <a:r>
              <a:rPr lang="es-ES" sz="1400" dirty="0"/>
              <a:t>[50];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 smtClean="0"/>
              <a:t>  }</a:t>
            </a:r>
            <a:r>
              <a:rPr lang="es-ES" sz="1400" dirty="0" err="1" smtClean="0"/>
              <a:t>info</a:t>
            </a:r>
            <a:r>
              <a:rPr lang="es-ES" sz="1400" dirty="0" smtClean="0"/>
              <a:t>[50];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 smtClean="0"/>
              <a:t>  </a:t>
            </a:r>
            <a:endParaRPr lang="es-ES" sz="1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400" dirty="0"/>
              <a:t>  </a:t>
            </a:r>
            <a:r>
              <a:rPr lang="es-ES" sz="1400" dirty="0" err="1"/>
              <a:t>gotoxy</a:t>
            </a:r>
            <a:r>
              <a:rPr lang="es-ES" sz="1400" dirty="0"/>
              <a:t>(15,5);</a:t>
            </a:r>
            <a:endParaRPr lang="es-ES" sz="1400" dirty="0"/>
          </a:p>
          <a:p>
            <a:pPr marL="0" indent="0">
              <a:buNone/>
            </a:pPr>
            <a:r>
              <a:rPr lang="es-ES" sz="1600" dirty="0"/>
              <a:t>   </a:t>
            </a:r>
            <a:endParaRPr lang="es-ES" sz="1600" b="1" dirty="0"/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400" dirty="0"/>
              <a:t>  </a:t>
            </a:r>
            <a:endParaRPr lang="es-ES" dirty="0"/>
          </a:p>
          <a:p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6739313" y="616959"/>
            <a:ext cx="6096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sz="1400" dirty="0" err="1"/>
              <a:t>for</a:t>
            </a:r>
            <a:r>
              <a:rPr lang="es-EC" sz="1400" dirty="0"/>
              <a:t>(</a:t>
            </a:r>
            <a:r>
              <a:rPr lang="es-EC" sz="1400" dirty="0" err="1"/>
              <a:t>int</a:t>
            </a:r>
            <a:r>
              <a:rPr lang="es-EC" sz="1400" dirty="0"/>
              <a:t> i=0;i&lt;2;i++)</a:t>
            </a:r>
          </a:p>
          <a:p>
            <a:r>
              <a:rPr lang="es-EC" sz="1400" dirty="0"/>
              <a:t>  {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system</a:t>
            </a:r>
            <a:r>
              <a:rPr lang="es-EC" sz="1400" dirty="0"/>
              <a:t>("</a:t>
            </a:r>
            <a:r>
              <a:rPr lang="es-EC" sz="1400" dirty="0" err="1"/>
              <a:t>cls</a:t>
            </a:r>
            <a:r>
              <a:rPr lang="es-EC" sz="1400" dirty="0"/>
              <a:t>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gotoxy</a:t>
            </a:r>
            <a:r>
              <a:rPr lang="es-EC" sz="1400" dirty="0"/>
              <a:t>(20,3);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datos del estudiante  %d de 2:",i+1);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gotoxy</a:t>
            </a:r>
            <a:r>
              <a:rPr lang="es-EC" sz="1400" dirty="0"/>
              <a:t>(10,7);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</a:t>
            </a:r>
            <a:r>
              <a:rPr lang="es-EC" sz="1400" dirty="0" err="1"/>
              <a:t>codigo</a:t>
            </a:r>
            <a:r>
              <a:rPr lang="es-EC" sz="1400" dirty="0"/>
              <a:t>:");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("%d", &amp;</a:t>
            </a:r>
            <a:r>
              <a:rPr lang="es-EC" sz="1400" dirty="0" err="1"/>
              <a:t>info</a:t>
            </a:r>
            <a:r>
              <a:rPr lang="es-EC" sz="1400" dirty="0"/>
              <a:t>[i].</a:t>
            </a:r>
            <a:r>
              <a:rPr lang="es-EC" sz="1400" dirty="0" err="1"/>
              <a:t>codigo</a:t>
            </a:r>
            <a:r>
              <a:rPr lang="es-EC" sz="1400" dirty="0"/>
              <a:t>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gotoxy</a:t>
            </a:r>
            <a:r>
              <a:rPr lang="es-EC" sz="1400" dirty="0"/>
              <a:t>(10,8);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("Nombre:");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("%s", &amp;</a:t>
            </a:r>
            <a:r>
              <a:rPr lang="es-EC" sz="1400" dirty="0" err="1"/>
              <a:t>info</a:t>
            </a:r>
            <a:r>
              <a:rPr lang="es-EC" sz="1400" dirty="0"/>
              <a:t>[i].nombre);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gotoxy</a:t>
            </a:r>
            <a:r>
              <a:rPr lang="es-EC" sz="1400" dirty="0"/>
              <a:t>(10,9);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("Apellido:");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("%s", &amp;</a:t>
            </a:r>
            <a:r>
              <a:rPr lang="es-EC" sz="1400" dirty="0" err="1"/>
              <a:t>info</a:t>
            </a:r>
            <a:r>
              <a:rPr lang="es-EC" sz="1400" dirty="0"/>
              <a:t>[i].apellido);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gotoxy</a:t>
            </a:r>
            <a:r>
              <a:rPr lang="es-EC" sz="1400" dirty="0"/>
              <a:t>(10,10);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</a:t>
            </a:r>
            <a:r>
              <a:rPr lang="es-EC" sz="1400" dirty="0" err="1"/>
              <a:t>direcci¢n</a:t>
            </a:r>
            <a:r>
              <a:rPr lang="es-EC" sz="1400" dirty="0"/>
              <a:t>:");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("%s", &amp;</a:t>
            </a:r>
            <a:r>
              <a:rPr lang="es-EC" sz="1400" dirty="0" err="1"/>
              <a:t>info</a:t>
            </a:r>
            <a:r>
              <a:rPr lang="es-EC" sz="1400" dirty="0"/>
              <a:t>[i].</a:t>
            </a:r>
            <a:r>
              <a:rPr lang="es-EC" sz="1400" dirty="0" err="1"/>
              <a:t>direccion</a:t>
            </a:r>
            <a:r>
              <a:rPr lang="es-EC" sz="1400" dirty="0"/>
              <a:t>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getch</a:t>
            </a:r>
            <a:r>
              <a:rPr lang="es-EC" sz="1400" dirty="0"/>
              <a:t>();</a:t>
            </a:r>
          </a:p>
          <a:p>
            <a:r>
              <a:rPr lang="es-EC" sz="1400" dirty="0"/>
              <a:t>   }</a:t>
            </a:r>
          </a:p>
          <a:p>
            <a:r>
              <a:rPr lang="es-EC" sz="1400" dirty="0"/>
              <a:t>  </a:t>
            </a:r>
          </a:p>
          <a:p>
            <a:r>
              <a:rPr lang="es-EC" sz="1400" dirty="0"/>
              <a:t>  </a:t>
            </a:r>
            <a:r>
              <a:rPr lang="es-EC" sz="1400" dirty="0" err="1"/>
              <a:t>system</a:t>
            </a:r>
            <a:r>
              <a:rPr lang="es-EC" sz="1400" dirty="0"/>
              <a:t>("</a:t>
            </a:r>
            <a:r>
              <a:rPr lang="es-EC" sz="1400" dirty="0" err="1"/>
              <a:t>cls</a:t>
            </a:r>
            <a:r>
              <a:rPr lang="es-EC" sz="1400" dirty="0"/>
              <a:t>");</a:t>
            </a:r>
          </a:p>
          <a:p>
            <a:r>
              <a:rPr lang="es-EC" sz="1400" dirty="0"/>
              <a:t>  </a:t>
            </a:r>
            <a:r>
              <a:rPr lang="es-EC" sz="1400" dirty="0" err="1"/>
              <a:t>gotoxy</a:t>
            </a:r>
            <a:r>
              <a:rPr lang="es-EC" sz="1400" dirty="0"/>
              <a:t>(15,5);</a:t>
            </a:r>
          </a:p>
          <a:p>
            <a:r>
              <a:rPr lang="es-EC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6521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72431" y="908158"/>
            <a:ext cx="6096000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sz="1600" dirty="0" err="1"/>
              <a:t>for</a:t>
            </a:r>
            <a:r>
              <a:rPr lang="es-EC" sz="1600" dirty="0"/>
              <a:t>(</a:t>
            </a:r>
            <a:r>
              <a:rPr lang="es-EC" sz="1600" dirty="0" err="1"/>
              <a:t>int</a:t>
            </a:r>
            <a:r>
              <a:rPr lang="es-EC" sz="1600" dirty="0"/>
              <a:t> i=0;i&lt;2;i++)</a:t>
            </a:r>
          </a:p>
          <a:p>
            <a:r>
              <a:rPr lang="es-EC" sz="1600" dirty="0"/>
              <a:t>  {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system</a:t>
            </a:r>
            <a:r>
              <a:rPr lang="es-EC" sz="1600" dirty="0"/>
              <a:t>("</a:t>
            </a:r>
            <a:r>
              <a:rPr lang="es-EC" sz="1600" dirty="0" err="1"/>
              <a:t>cls</a:t>
            </a:r>
            <a:r>
              <a:rPr lang="es-EC" sz="1600" dirty="0"/>
              <a:t>");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gotoxy</a:t>
            </a:r>
            <a:r>
              <a:rPr lang="es-EC" sz="1600" dirty="0"/>
              <a:t>(20,3);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printf</a:t>
            </a:r>
            <a:r>
              <a:rPr lang="es-EC" sz="1600" dirty="0"/>
              <a:t>("Datos del estudiante  %d de 2:",i+1);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gotoxy</a:t>
            </a:r>
            <a:r>
              <a:rPr lang="es-EC" sz="1600" dirty="0"/>
              <a:t>(10,7);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printf</a:t>
            </a:r>
            <a:r>
              <a:rPr lang="es-EC" sz="1600" dirty="0"/>
              <a:t>("</a:t>
            </a:r>
            <a:r>
              <a:rPr lang="es-EC" sz="1600" dirty="0" err="1"/>
              <a:t>codigo</a:t>
            </a:r>
            <a:r>
              <a:rPr lang="es-EC" sz="1600" dirty="0"/>
              <a:t>:%d", </a:t>
            </a:r>
            <a:r>
              <a:rPr lang="es-EC" sz="1600" dirty="0" err="1"/>
              <a:t>info</a:t>
            </a:r>
            <a:r>
              <a:rPr lang="es-EC" sz="1600" dirty="0"/>
              <a:t>[i].</a:t>
            </a:r>
            <a:r>
              <a:rPr lang="es-EC" sz="1600" dirty="0" err="1"/>
              <a:t>codigo</a:t>
            </a:r>
            <a:r>
              <a:rPr lang="es-EC" sz="1600" dirty="0"/>
              <a:t>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gotoxy</a:t>
            </a:r>
            <a:r>
              <a:rPr lang="es-EC" sz="1600" dirty="0"/>
              <a:t>(10,8);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printf</a:t>
            </a:r>
            <a:r>
              <a:rPr lang="es-EC" sz="1600" dirty="0"/>
              <a:t>("Nombre:%s", </a:t>
            </a:r>
            <a:r>
              <a:rPr lang="es-EC" sz="1600" dirty="0" err="1"/>
              <a:t>info</a:t>
            </a:r>
            <a:r>
              <a:rPr lang="es-EC" sz="1600" dirty="0"/>
              <a:t>[i].nombre);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gotoxy</a:t>
            </a:r>
            <a:r>
              <a:rPr lang="es-EC" sz="1600" dirty="0"/>
              <a:t>(10,9);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printf</a:t>
            </a:r>
            <a:r>
              <a:rPr lang="es-EC" sz="1600" dirty="0"/>
              <a:t>("Apellido:%s", </a:t>
            </a:r>
            <a:r>
              <a:rPr lang="es-EC" sz="1600" dirty="0" err="1"/>
              <a:t>info</a:t>
            </a:r>
            <a:r>
              <a:rPr lang="es-EC" sz="1600" dirty="0"/>
              <a:t>[i].apellido);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gotoxy</a:t>
            </a:r>
            <a:r>
              <a:rPr lang="es-EC" sz="1600" dirty="0"/>
              <a:t>(10,10);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printf</a:t>
            </a:r>
            <a:r>
              <a:rPr lang="es-EC" sz="1600" dirty="0"/>
              <a:t>("</a:t>
            </a:r>
            <a:r>
              <a:rPr lang="es-EC" sz="1600" dirty="0" err="1"/>
              <a:t>direcci¢n</a:t>
            </a:r>
            <a:r>
              <a:rPr lang="es-EC" sz="1600" dirty="0"/>
              <a:t>:%s", </a:t>
            </a:r>
            <a:r>
              <a:rPr lang="es-EC" sz="1600" dirty="0" err="1"/>
              <a:t>info</a:t>
            </a:r>
            <a:r>
              <a:rPr lang="es-EC" sz="1600" dirty="0"/>
              <a:t>[i].</a:t>
            </a:r>
            <a:r>
              <a:rPr lang="es-EC" sz="1600" dirty="0" err="1"/>
              <a:t>direccion</a:t>
            </a:r>
            <a:r>
              <a:rPr lang="es-EC" sz="1600" dirty="0"/>
              <a:t>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getch</a:t>
            </a:r>
            <a:r>
              <a:rPr lang="es-EC" sz="1600" dirty="0"/>
              <a:t>();</a:t>
            </a:r>
          </a:p>
          <a:p>
            <a:r>
              <a:rPr lang="es-EC" sz="1600" dirty="0"/>
              <a:t>  </a:t>
            </a:r>
          </a:p>
          <a:p>
            <a:r>
              <a:rPr lang="es-EC" sz="1600" dirty="0"/>
              <a:t>  }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getch</a:t>
            </a:r>
            <a:r>
              <a:rPr lang="es-EC" sz="1600" dirty="0"/>
              <a:t>();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return</a:t>
            </a:r>
            <a:r>
              <a:rPr lang="es-EC" sz="1600" dirty="0"/>
              <a:t> 0;</a:t>
            </a:r>
          </a:p>
          <a:p>
            <a:r>
              <a:rPr lang="es-EC" sz="1600" dirty="0"/>
              <a:t>}</a:t>
            </a:r>
            <a:endParaRPr lang="es-EC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9180" t="34463" r="21427" b="21347"/>
          <a:stretch/>
        </p:blipFill>
        <p:spPr>
          <a:xfrm>
            <a:off x="6306199" y="3078049"/>
            <a:ext cx="5885801" cy="29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0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B7C87-B44E-FD41-83CB-41998351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32" y="-12879"/>
            <a:ext cx="10515600" cy="1325563"/>
          </a:xfrm>
        </p:spPr>
        <p:txBody>
          <a:bodyPr/>
          <a:lstStyle/>
          <a:p>
            <a:r>
              <a:rPr lang="es-ES_tradnl" dirty="0"/>
              <a:t>Estructuras anidadas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01D100B-F0C5-2C44-87A4-9AC77FE6BD02}"/>
              </a:ext>
            </a:extLst>
          </p:cNvPr>
          <p:cNvSpPr/>
          <p:nvPr/>
        </p:nvSpPr>
        <p:spPr>
          <a:xfrm>
            <a:off x="5386387" y="499269"/>
            <a:ext cx="661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C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271932" y="883462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sz="1600" dirty="0"/>
              <a:t>#</a:t>
            </a:r>
            <a:r>
              <a:rPr lang="es-EC" sz="1600" dirty="0" err="1"/>
              <a:t>include</a:t>
            </a:r>
            <a:r>
              <a:rPr lang="es-EC" sz="1600" dirty="0"/>
              <a:t>&lt;</a:t>
            </a:r>
            <a:r>
              <a:rPr lang="es-EC" sz="1600" dirty="0" err="1"/>
              <a:t>iostream</a:t>
            </a:r>
            <a:r>
              <a:rPr lang="es-EC" sz="1600" dirty="0"/>
              <a:t>&gt;</a:t>
            </a:r>
          </a:p>
          <a:p>
            <a:r>
              <a:rPr lang="es-EC" sz="1600" dirty="0"/>
              <a:t>#</a:t>
            </a:r>
            <a:r>
              <a:rPr lang="es-EC" sz="1600" dirty="0" err="1"/>
              <a:t>include</a:t>
            </a:r>
            <a:r>
              <a:rPr lang="es-EC" sz="1600" dirty="0"/>
              <a:t>&lt;</a:t>
            </a:r>
            <a:r>
              <a:rPr lang="es-EC" sz="1600" dirty="0" err="1"/>
              <a:t>stdio.h</a:t>
            </a:r>
            <a:r>
              <a:rPr lang="es-EC" sz="1600" dirty="0"/>
              <a:t>&gt;</a:t>
            </a:r>
          </a:p>
          <a:p>
            <a:r>
              <a:rPr lang="es-EC" sz="1600" dirty="0"/>
              <a:t>#</a:t>
            </a:r>
            <a:r>
              <a:rPr lang="es-EC" sz="1600" dirty="0" err="1"/>
              <a:t>include</a:t>
            </a:r>
            <a:r>
              <a:rPr lang="es-EC" sz="1600" dirty="0"/>
              <a:t>&lt;</a:t>
            </a:r>
            <a:r>
              <a:rPr lang="es-EC" sz="1600" dirty="0" err="1"/>
              <a:t>conio.h</a:t>
            </a:r>
            <a:r>
              <a:rPr lang="es-EC" sz="1600" dirty="0"/>
              <a:t>&gt;</a:t>
            </a:r>
          </a:p>
          <a:p>
            <a:r>
              <a:rPr lang="es-EC" sz="1600" dirty="0"/>
              <a:t>#</a:t>
            </a:r>
            <a:r>
              <a:rPr lang="es-EC" sz="1600" dirty="0" err="1"/>
              <a:t>include</a:t>
            </a:r>
            <a:r>
              <a:rPr lang="es-EC" sz="1600" dirty="0"/>
              <a:t> &lt;</a:t>
            </a:r>
            <a:r>
              <a:rPr lang="es-EC" sz="1600" dirty="0" err="1"/>
              <a:t>windows.h</a:t>
            </a:r>
            <a:r>
              <a:rPr lang="es-EC" sz="1600" dirty="0"/>
              <a:t>&gt; </a:t>
            </a:r>
          </a:p>
          <a:p>
            <a:endParaRPr lang="es-EC" sz="1600" dirty="0"/>
          </a:p>
          <a:p>
            <a:r>
              <a:rPr lang="es-EC" sz="1600" dirty="0" err="1"/>
              <a:t>using</a:t>
            </a:r>
            <a:r>
              <a:rPr lang="es-EC" sz="1600" dirty="0"/>
              <a:t> </a:t>
            </a:r>
            <a:r>
              <a:rPr lang="es-EC" sz="1600" dirty="0" err="1"/>
              <a:t>namespace</a:t>
            </a:r>
            <a:r>
              <a:rPr lang="es-EC" sz="1600" dirty="0"/>
              <a:t> </a:t>
            </a:r>
            <a:r>
              <a:rPr lang="es-EC" sz="1600" dirty="0" err="1"/>
              <a:t>std</a:t>
            </a:r>
            <a:r>
              <a:rPr lang="es-EC" sz="1600" dirty="0"/>
              <a:t>;</a:t>
            </a:r>
          </a:p>
          <a:p>
            <a:endParaRPr lang="es-EC" sz="1600" dirty="0"/>
          </a:p>
          <a:p>
            <a:r>
              <a:rPr lang="es-EC" sz="1600" dirty="0" err="1"/>
              <a:t>int</a:t>
            </a:r>
            <a:r>
              <a:rPr lang="es-EC" sz="1600" dirty="0"/>
              <a:t> </a:t>
            </a:r>
            <a:r>
              <a:rPr lang="es-EC" sz="1600" dirty="0" err="1"/>
              <a:t>main</a:t>
            </a:r>
            <a:r>
              <a:rPr lang="es-EC" sz="1600" dirty="0"/>
              <a:t>()</a:t>
            </a:r>
          </a:p>
          <a:p>
            <a:r>
              <a:rPr lang="es-EC" sz="1600" dirty="0"/>
              <a:t>{</a:t>
            </a:r>
          </a:p>
          <a:p>
            <a:r>
              <a:rPr lang="es-EC" sz="1600" dirty="0"/>
              <a:t>    </a:t>
            </a:r>
            <a:r>
              <a:rPr lang="es-EC" sz="1600" dirty="0" err="1"/>
              <a:t>system</a:t>
            </a:r>
            <a:r>
              <a:rPr lang="es-EC" sz="1600" dirty="0"/>
              <a:t>("</a:t>
            </a:r>
            <a:r>
              <a:rPr lang="es-EC" sz="1600" dirty="0" err="1"/>
              <a:t>cls</a:t>
            </a:r>
            <a:r>
              <a:rPr lang="es-EC" sz="1600" dirty="0"/>
              <a:t>");</a:t>
            </a:r>
          </a:p>
          <a:p>
            <a:r>
              <a:rPr lang="es-EC" sz="1600" dirty="0"/>
              <a:t>    </a:t>
            </a:r>
          </a:p>
          <a:p>
            <a:r>
              <a:rPr lang="es-EC" sz="1600" dirty="0"/>
              <a:t>	</a:t>
            </a:r>
            <a:r>
              <a:rPr lang="es-EC" sz="1600" dirty="0" err="1"/>
              <a:t>struct</a:t>
            </a:r>
            <a:r>
              <a:rPr lang="es-EC" sz="1600" dirty="0"/>
              <a:t> datos</a:t>
            </a:r>
          </a:p>
          <a:p>
            <a:r>
              <a:rPr lang="es-EC" sz="1600" dirty="0"/>
              <a:t>    {</a:t>
            </a:r>
          </a:p>
          <a:p>
            <a:r>
              <a:rPr lang="es-EC" sz="1600" dirty="0"/>
              <a:t>      </a:t>
            </a:r>
            <a:r>
              <a:rPr lang="es-EC" sz="1600" dirty="0" err="1"/>
              <a:t>char</a:t>
            </a:r>
            <a:r>
              <a:rPr lang="es-EC" sz="1600" dirty="0"/>
              <a:t> nombre[50];</a:t>
            </a:r>
          </a:p>
          <a:p>
            <a:r>
              <a:rPr lang="es-EC" sz="1600" dirty="0"/>
              <a:t>      </a:t>
            </a:r>
            <a:r>
              <a:rPr lang="es-EC" sz="1600" dirty="0" err="1"/>
              <a:t>char</a:t>
            </a:r>
            <a:r>
              <a:rPr lang="es-EC" sz="1600" dirty="0"/>
              <a:t>  apellido[50];</a:t>
            </a:r>
          </a:p>
          <a:p>
            <a:r>
              <a:rPr lang="es-EC" sz="1600" dirty="0"/>
              <a:t>      </a:t>
            </a:r>
            <a:r>
              <a:rPr lang="es-EC" sz="1600" dirty="0" err="1"/>
              <a:t>struct</a:t>
            </a:r>
            <a:r>
              <a:rPr lang="es-EC" sz="1600" dirty="0"/>
              <a:t> fecha</a:t>
            </a:r>
          </a:p>
          <a:p>
            <a:r>
              <a:rPr lang="es-EC" sz="1600" dirty="0"/>
              <a:t>      {</a:t>
            </a:r>
          </a:p>
          <a:p>
            <a:r>
              <a:rPr lang="es-EC" sz="1600" dirty="0"/>
              <a:t>	     </a:t>
            </a:r>
            <a:r>
              <a:rPr lang="es-EC" sz="1600" dirty="0" err="1"/>
              <a:t>int</a:t>
            </a:r>
            <a:r>
              <a:rPr lang="es-EC" sz="1600" dirty="0"/>
              <a:t>  </a:t>
            </a:r>
            <a:r>
              <a:rPr lang="es-EC" sz="1600" dirty="0" err="1"/>
              <a:t>dia</a:t>
            </a:r>
            <a:r>
              <a:rPr lang="es-EC" sz="1600" dirty="0"/>
              <a:t>;</a:t>
            </a:r>
          </a:p>
          <a:p>
            <a:r>
              <a:rPr lang="es-EC" sz="1600" dirty="0"/>
              <a:t>	      </a:t>
            </a:r>
            <a:r>
              <a:rPr lang="es-EC" sz="1600" dirty="0" err="1"/>
              <a:t>int</a:t>
            </a:r>
            <a:r>
              <a:rPr lang="es-EC" sz="1600" dirty="0"/>
              <a:t>  mes;</a:t>
            </a:r>
          </a:p>
          <a:p>
            <a:r>
              <a:rPr lang="es-EC" sz="1600" dirty="0"/>
              <a:t>	      </a:t>
            </a:r>
            <a:r>
              <a:rPr lang="es-EC" sz="1600" dirty="0" err="1"/>
              <a:t>int</a:t>
            </a:r>
            <a:r>
              <a:rPr lang="es-EC" sz="1600" dirty="0"/>
              <a:t> </a:t>
            </a:r>
            <a:r>
              <a:rPr lang="es-EC" sz="1600" dirty="0" err="1"/>
              <a:t>anio</a:t>
            </a:r>
            <a:r>
              <a:rPr lang="es-EC" sz="1600" dirty="0"/>
              <a:t>;</a:t>
            </a:r>
          </a:p>
          <a:p>
            <a:r>
              <a:rPr lang="es-EC" sz="1600" dirty="0"/>
              <a:t>      }f;</a:t>
            </a:r>
          </a:p>
          <a:p>
            <a:r>
              <a:rPr lang="es-EC" sz="1600" dirty="0"/>
              <a:t>      </a:t>
            </a:r>
            <a:r>
              <a:rPr lang="es-EC" sz="1600" dirty="0" err="1"/>
              <a:t>float</a:t>
            </a:r>
            <a:r>
              <a:rPr lang="es-EC" sz="1600" dirty="0"/>
              <a:t> nota;</a:t>
            </a:r>
          </a:p>
          <a:p>
            <a:r>
              <a:rPr lang="es-EC" sz="1600" dirty="0"/>
              <a:t>    }p1</a:t>
            </a:r>
            <a:r>
              <a:rPr lang="es-EC" sz="1600" dirty="0" smtClean="0"/>
              <a:t>;</a:t>
            </a:r>
            <a:endParaRPr lang="es-EC" sz="1600" dirty="0"/>
          </a:p>
        </p:txBody>
      </p:sp>
      <p:sp>
        <p:nvSpPr>
          <p:cNvPr id="4" name="Rectángulo 3"/>
          <p:cNvSpPr/>
          <p:nvPr/>
        </p:nvSpPr>
        <p:spPr>
          <a:xfrm>
            <a:off x="4623515" y="993691"/>
            <a:ext cx="889930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   </a:t>
            </a:r>
            <a:r>
              <a:rPr lang="es-EC" sz="1400" dirty="0" err="1"/>
              <a:t>printf</a:t>
            </a:r>
            <a:r>
              <a:rPr lang="es-EC" sz="1400" dirty="0"/>
              <a:t>("Ingrese datos de persona\n");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el nombre: 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gets</a:t>
            </a:r>
            <a:r>
              <a:rPr lang="es-EC" sz="1400" dirty="0"/>
              <a:t>(p1.nombre);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el apellido:");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gets</a:t>
            </a:r>
            <a:r>
              <a:rPr lang="es-EC" sz="1400" dirty="0"/>
              <a:t>(p1.apellido);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el </a:t>
            </a:r>
            <a:r>
              <a:rPr lang="es-EC" sz="1400" dirty="0" err="1"/>
              <a:t>dia</a:t>
            </a:r>
            <a:r>
              <a:rPr lang="es-EC" sz="1400" dirty="0"/>
              <a:t> de nacimiento: 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("%d",&amp;p1.f.dia);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el mes de nacimiento: 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("%d",&amp;p1.f.mes);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el </a:t>
            </a:r>
            <a:r>
              <a:rPr lang="es-EC" sz="1400" dirty="0" err="1"/>
              <a:t>anio</a:t>
            </a:r>
            <a:r>
              <a:rPr lang="es-EC" sz="1400" dirty="0"/>
              <a:t> de nacimiento: 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("%d",&amp;p1.f.anio);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("ingrese la nota: 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scanf</a:t>
            </a:r>
            <a:r>
              <a:rPr lang="es-EC" sz="1400" dirty="0"/>
              <a:t>("%f",&amp;p1.nota);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getchar</a:t>
            </a:r>
            <a:r>
              <a:rPr lang="es-EC" sz="1400" dirty="0"/>
              <a:t>();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system</a:t>
            </a:r>
            <a:r>
              <a:rPr lang="es-EC" sz="1400" dirty="0"/>
              <a:t>("</a:t>
            </a:r>
            <a:r>
              <a:rPr lang="es-EC" sz="1400" dirty="0" err="1"/>
              <a:t>cls</a:t>
            </a:r>
            <a:r>
              <a:rPr lang="es-EC" sz="1400" dirty="0"/>
              <a:t>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  datos\n");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("nombre: %s\n", p1.nombre);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("apellido: %s\n", p1.apellido);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("Fecha de </a:t>
            </a:r>
            <a:r>
              <a:rPr lang="es-EC" sz="1400" dirty="0" err="1"/>
              <a:t>nacimeinto</a:t>
            </a:r>
            <a:r>
              <a:rPr lang="es-EC" sz="1400" dirty="0"/>
              <a:t>: %d / %d /%d\n", p1.f.dia, p1.f.mes, p1.f.anio);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printf</a:t>
            </a:r>
            <a:r>
              <a:rPr lang="es-EC" sz="1400" dirty="0"/>
              <a:t>("nota: %f", p1.nota);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getch</a:t>
            </a:r>
            <a:r>
              <a:rPr lang="es-EC" sz="1400" dirty="0"/>
              <a:t>();</a:t>
            </a:r>
          </a:p>
          <a:p>
            <a:r>
              <a:rPr lang="es-EC" sz="1400" dirty="0"/>
              <a:t>    </a:t>
            </a:r>
            <a:r>
              <a:rPr lang="es-EC" sz="1400" dirty="0" err="1"/>
              <a:t>return</a:t>
            </a:r>
            <a:r>
              <a:rPr lang="es-EC" sz="1400" dirty="0"/>
              <a:t> 0;</a:t>
            </a:r>
          </a:p>
          <a:p>
            <a:r>
              <a:rPr lang="es-EC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831414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42E"/>
      </a:dk2>
      <a:lt2>
        <a:srgbClr val="E8E2E3"/>
      </a:lt2>
      <a:accent1>
        <a:srgbClr val="80AAA0"/>
      </a:accent1>
      <a:accent2>
        <a:srgbClr val="75AC88"/>
      </a:accent2>
      <a:accent3>
        <a:srgbClr val="85AB82"/>
      </a:accent3>
      <a:accent4>
        <a:srgbClr val="8FAA74"/>
      </a:accent4>
      <a:accent5>
        <a:srgbClr val="A0A47C"/>
      </a:accent5>
      <a:accent6>
        <a:srgbClr val="B19F79"/>
      </a:accent6>
      <a:hlink>
        <a:srgbClr val="AE697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704</Words>
  <Application>Microsoft Office PowerPoint</Application>
  <PresentationFormat>Panorámica</PresentationFormat>
  <Paragraphs>146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Courier New</vt:lpstr>
      <vt:lpstr>Elephant</vt:lpstr>
      <vt:lpstr>Times New Roman</vt:lpstr>
      <vt:lpstr>BrushVTI</vt:lpstr>
      <vt:lpstr>Estructuras</vt:lpstr>
      <vt:lpstr>Estructura de datos</vt:lpstr>
      <vt:lpstr>Definición</vt:lpstr>
      <vt:lpstr>Definición</vt:lpstr>
      <vt:lpstr>Declaración del tipo</vt:lpstr>
      <vt:lpstr>Acceder a los miembros de la estructura</vt:lpstr>
      <vt:lpstr>Presentación de PowerPoint</vt:lpstr>
      <vt:lpstr>Presentación de PowerPoint</vt:lpstr>
      <vt:lpstr>Estructuras anidadas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Estructuras</dc:title>
  <dc:creator>Lady Espinoza</dc:creator>
  <cp:lastModifiedBy>Pc</cp:lastModifiedBy>
  <cp:revision>9</cp:revision>
  <dcterms:created xsi:type="dcterms:W3CDTF">2020-07-27T15:36:57Z</dcterms:created>
  <dcterms:modified xsi:type="dcterms:W3CDTF">2022-10-13T17:17:20Z</dcterms:modified>
</cp:coreProperties>
</file>