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2"/>
    <p:restoredTop sz="94877"/>
  </p:normalViewPr>
  <p:slideViewPr>
    <p:cSldViewPr snapToGrid="0" snapToObjects="1">
      <p:cViewPr varScale="1">
        <p:scale>
          <a:sx n="74" d="100"/>
          <a:sy n="74" d="100"/>
        </p:scale>
        <p:origin x="4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60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33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97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205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88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9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84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4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33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1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40" r:id="rId5"/>
    <p:sldLayoutId id="2147483741" r:id="rId6"/>
    <p:sldLayoutId id="2147483747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727F3F19-5A4B-42AD-9A79-B8279086A6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D38B59AD-4D9C-4EB8-86E3-D3D7733384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8202C37C-3123-4850-965F-F823CD438B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4441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  <a:effectLst>
            <a:outerShdw blurRad="50800" dist="50800" dir="27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C7604DA-1A80-47FD-9F09-D72DC278D2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1393" y="3562564"/>
            <a:ext cx="6007383" cy="2746580"/>
          </a:xfrm>
          <a:custGeom>
            <a:avLst/>
            <a:gdLst>
              <a:gd name="connsiteX0" fmla="*/ 7360262 w 8491753"/>
              <a:gd name="connsiteY0" fmla="*/ 0 h 3882436"/>
              <a:gd name="connsiteX1" fmla="*/ 7800623 w 8491753"/>
              <a:gd name="connsiteY1" fmla="*/ 266118 h 3882436"/>
              <a:gd name="connsiteX2" fmla="*/ 8418395 w 8491753"/>
              <a:gd name="connsiteY2" fmla="*/ 817361 h 3882436"/>
              <a:gd name="connsiteX3" fmla="*/ 8469084 w 8491753"/>
              <a:gd name="connsiteY3" fmla="*/ 2062410 h 3882436"/>
              <a:gd name="connsiteX4" fmla="*/ 7993875 w 8491753"/>
              <a:gd name="connsiteY4" fmla="*/ 3538728 h 3882436"/>
              <a:gd name="connsiteX5" fmla="*/ 7486985 w 8491753"/>
              <a:gd name="connsiteY5" fmla="*/ 3877711 h 3882436"/>
              <a:gd name="connsiteX6" fmla="*/ 4198536 w 8491753"/>
              <a:gd name="connsiteY6" fmla="*/ 3808014 h 3882436"/>
              <a:gd name="connsiteX7" fmla="*/ 1942874 w 8491753"/>
              <a:gd name="connsiteY7" fmla="*/ 3259939 h 3882436"/>
              <a:gd name="connsiteX8" fmla="*/ 2291361 w 8491753"/>
              <a:gd name="connsiteY8" fmla="*/ 3193410 h 3882436"/>
              <a:gd name="connsiteX9" fmla="*/ 1451824 w 8491753"/>
              <a:gd name="connsiteY9" fmla="*/ 3047678 h 3882436"/>
              <a:gd name="connsiteX10" fmla="*/ 1499345 w 8491753"/>
              <a:gd name="connsiteY10" fmla="*/ 3028670 h 3882436"/>
              <a:gd name="connsiteX11" fmla="*/ 1407471 w 8491753"/>
              <a:gd name="connsiteY11" fmla="*/ 2952636 h 3882436"/>
              <a:gd name="connsiteX12" fmla="*/ 1030471 w 8491753"/>
              <a:gd name="connsiteY12" fmla="*/ 2832250 h 3882436"/>
              <a:gd name="connsiteX13" fmla="*/ 1499345 w 8491753"/>
              <a:gd name="connsiteY13" fmla="*/ 2629494 h 3882436"/>
              <a:gd name="connsiteX14" fmla="*/ 970279 w 8491753"/>
              <a:gd name="connsiteY14" fmla="*/ 2353873 h 3882436"/>
              <a:gd name="connsiteX15" fmla="*/ 700993 w 8491753"/>
              <a:gd name="connsiteY15" fmla="*/ 2287343 h 3882436"/>
              <a:gd name="connsiteX16" fmla="*/ 1588051 w 8491753"/>
              <a:gd name="connsiteY16" fmla="*/ 1942023 h 3882436"/>
              <a:gd name="connsiteX17" fmla="*/ 149751 w 8491753"/>
              <a:gd name="connsiteY17" fmla="*/ 1770949 h 3882436"/>
              <a:gd name="connsiteX18" fmla="*/ 266969 w 8491753"/>
              <a:gd name="connsiteY18" fmla="*/ 1701251 h 3882436"/>
              <a:gd name="connsiteX19" fmla="*/ 1160362 w 8491753"/>
              <a:gd name="connsiteY19" fmla="*/ 1720259 h 3882436"/>
              <a:gd name="connsiteX20" fmla="*/ 1309262 w 8491753"/>
              <a:gd name="connsiteY20" fmla="*/ 1666403 h 3882436"/>
              <a:gd name="connsiteX21" fmla="*/ 1160362 w 8491753"/>
              <a:gd name="connsiteY21" fmla="*/ 1580864 h 3882436"/>
              <a:gd name="connsiteX22" fmla="*/ 580607 w 8491753"/>
              <a:gd name="connsiteY22" fmla="*/ 1517503 h 3882436"/>
              <a:gd name="connsiteX23" fmla="*/ 428540 w 8491753"/>
              <a:gd name="connsiteY23" fmla="*/ 1374940 h 3882436"/>
              <a:gd name="connsiteX24" fmla="*/ 171927 w 8491753"/>
              <a:gd name="connsiteY24" fmla="*/ 1210201 h 3882436"/>
              <a:gd name="connsiteX25" fmla="*/ 349338 w 8491753"/>
              <a:gd name="connsiteY25" fmla="*/ 1073974 h 3882436"/>
              <a:gd name="connsiteX26" fmla="*/ 61044 w 8491753"/>
              <a:gd name="connsiteY26" fmla="*/ 871218 h 3882436"/>
              <a:gd name="connsiteX27" fmla="*/ 143414 w 8491753"/>
              <a:gd name="connsiteY27" fmla="*/ 605101 h 3882436"/>
              <a:gd name="connsiteX28" fmla="*/ 628128 w 8491753"/>
              <a:gd name="connsiteY28" fmla="*/ 541739 h 3882436"/>
              <a:gd name="connsiteX29" fmla="*/ 1277580 w 8491753"/>
              <a:gd name="connsiteY29" fmla="*/ 449865 h 3882436"/>
              <a:gd name="connsiteX30" fmla="*/ 1930202 w 8491753"/>
              <a:gd name="connsiteY30" fmla="*/ 370664 h 3882436"/>
              <a:gd name="connsiteX31" fmla="*/ 2582822 w 8491753"/>
              <a:gd name="connsiteY31" fmla="*/ 370664 h 3882436"/>
              <a:gd name="connsiteX32" fmla="*/ 2769739 w 8491753"/>
              <a:gd name="connsiteY32" fmla="*/ 377000 h 3882436"/>
              <a:gd name="connsiteX33" fmla="*/ 2772907 w 8491753"/>
              <a:gd name="connsiteY33" fmla="*/ 377000 h 3882436"/>
              <a:gd name="connsiteX34" fmla="*/ 3583931 w 8491753"/>
              <a:gd name="connsiteY34" fmla="*/ 405513 h 3882436"/>
              <a:gd name="connsiteX35" fmla="*/ 3884897 w 8491753"/>
              <a:gd name="connsiteY35" fmla="*/ 408681 h 3882436"/>
              <a:gd name="connsiteX36" fmla="*/ 4537518 w 8491753"/>
              <a:gd name="connsiteY36" fmla="*/ 411848 h 3882436"/>
              <a:gd name="connsiteX37" fmla="*/ 5186971 w 8491753"/>
              <a:gd name="connsiteY37" fmla="*/ 399176 h 3882436"/>
              <a:gd name="connsiteX38" fmla="*/ 5845928 w 8491753"/>
              <a:gd name="connsiteY38" fmla="*/ 361159 h 3882436"/>
              <a:gd name="connsiteX39" fmla="*/ 6495381 w 8491753"/>
              <a:gd name="connsiteY39" fmla="*/ 310470 h 3882436"/>
              <a:gd name="connsiteX40" fmla="*/ 6910398 w 8491753"/>
              <a:gd name="connsiteY40" fmla="*/ 196420 h 3882436"/>
              <a:gd name="connsiteX41" fmla="*/ 7360262 w 8491753"/>
              <a:gd name="connsiteY41" fmla="*/ 0 h 3882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491753" h="3882436">
                <a:moveTo>
                  <a:pt x="7360262" y="0"/>
                </a:moveTo>
                <a:cubicBezTo>
                  <a:pt x="7477481" y="142563"/>
                  <a:pt x="7651725" y="183748"/>
                  <a:pt x="7800623" y="266118"/>
                </a:cubicBezTo>
                <a:cubicBezTo>
                  <a:pt x="7946354" y="329479"/>
                  <a:pt x="8361371" y="696974"/>
                  <a:pt x="8418395" y="817361"/>
                </a:cubicBezTo>
                <a:cubicBezTo>
                  <a:pt x="8519774" y="1026453"/>
                  <a:pt x="8494429" y="1793125"/>
                  <a:pt x="8469084" y="2062410"/>
                </a:cubicBezTo>
                <a:cubicBezTo>
                  <a:pt x="8374043" y="2734040"/>
                  <a:pt x="8025556" y="3507048"/>
                  <a:pt x="7993875" y="3538728"/>
                </a:cubicBezTo>
                <a:cubicBezTo>
                  <a:pt x="7892497" y="3516552"/>
                  <a:pt x="7661229" y="3865039"/>
                  <a:pt x="7486985" y="3877711"/>
                </a:cubicBezTo>
                <a:cubicBezTo>
                  <a:pt x="7303237" y="3890384"/>
                  <a:pt x="4604047" y="3880880"/>
                  <a:pt x="4198536" y="3808014"/>
                </a:cubicBezTo>
                <a:cubicBezTo>
                  <a:pt x="1993563" y="3405670"/>
                  <a:pt x="1942874" y="3259939"/>
                  <a:pt x="1942874" y="3259939"/>
                </a:cubicBezTo>
                <a:cubicBezTo>
                  <a:pt x="1942874" y="3259939"/>
                  <a:pt x="2177311" y="3231426"/>
                  <a:pt x="2291361" y="3193410"/>
                </a:cubicBezTo>
                <a:cubicBezTo>
                  <a:pt x="2126622" y="3190241"/>
                  <a:pt x="1477169" y="3069855"/>
                  <a:pt x="1451824" y="3047678"/>
                </a:cubicBezTo>
                <a:cubicBezTo>
                  <a:pt x="1464497" y="3041343"/>
                  <a:pt x="1483505" y="3035006"/>
                  <a:pt x="1499345" y="3028670"/>
                </a:cubicBezTo>
                <a:cubicBezTo>
                  <a:pt x="1464497" y="3009662"/>
                  <a:pt x="1435984" y="2987486"/>
                  <a:pt x="1407471" y="2952636"/>
                </a:cubicBezTo>
                <a:cubicBezTo>
                  <a:pt x="1315597" y="2835418"/>
                  <a:pt x="1160362" y="2876603"/>
                  <a:pt x="1030471" y="2832250"/>
                </a:cubicBezTo>
                <a:cubicBezTo>
                  <a:pt x="1112841" y="2585141"/>
                  <a:pt x="1331438" y="2677015"/>
                  <a:pt x="1499345" y="2629494"/>
                </a:cubicBezTo>
                <a:cubicBezTo>
                  <a:pt x="1058984" y="2483763"/>
                  <a:pt x="1144523" y="2407729"/>
                  <a:pt x="970279" y="2353873"/>
                </a:cubicBezTo>
                <a:cubicBezTo>
                  <a:pt x="751682" y="2287343"/>
                  <a:pt x="700993" y="2287343"/>
                  <a:pt x="700993" y="2287343"/>
                </a:cubicBezTo>
                <a:cubicBezTo>
                  <a:pt x="957606" y="2084587"/>
                  <a:pt x="1264908" y="2303184"/>
                  <a:pt x="1588051" y="1942023"/>
                </a:cubicBezTo>
                <a:cubicBezTo>
                  <a:pt x="1277580" y="1891335"/>
                  <a:pt x="349338" y="1865990"/>
                  <a:pt x="149751" y="1770949"/>
                </a:cubicBezTo>
                <a:cubicBezTo>
                  <a:pt x="225784" y="1805797"/>
                  <a:pt x="232120" y="1701251"/>
                  <a:pt x="266969" y="1701251"/>
                </a:cubicBezTo>
                <a:cubicBezTo>
                  <a:pt x="561599" y="1698083"/>
                  <a:pt x="862565" y="1758277"/>
                  <a:pt x="1160362" y="1720259"/>
                </a:cubicBezTo>
                <a:cubicBezTo>
                  <a:pt x="1214219" y="1717092"/>
                  <a:pt x="1299758" y="1745604"/>
                  <a:pt x="1309262" y="1666403"/>
                </a:cubicBezTo>
                <a:cubicBezTo>
                  <a:pt x="1318765" y="1568192"/>
                  <a:pt x="1207884" y="1590368"/>
                  <a:pt x="1160362" y="1580864"/>
                </a:cubicBezTo>
                <a:cubicBezTo>
                  <a:pt x="967110" y="1549184"/>
                  <a:pt x="777027" y="1536512"/>
                  <a:pt x="580607" y="1517503"/>
                </a:cubicBezTo>
                <a:cubicBezTo>
                  <a:pt x="498238" y="1507999"/>
                  <a:pt x="396860" y="1527007"/>
                  <a:pt x="428540" y="1374940"/>
                </a:cubicBezTo>
                <a:cubicBezTo>
                  <a:pt x="403195" y="1229209"/>
                  <a:pt x="251129" y="1279898"/>
                  <a:pt x="171927" y="1210201"/>
                </a:cubicBezTo>
                <a:cubicBezTo>
                  <a:pt x="209944" y="1127831"/>
                  <a:pt x="317658" y="1184857"/>
                  <a:pt x="349338" y="1073974"/>
                </a:cubicBezTo>
                <a:cubicBezTo>
                  <a:pt x="197271" y="1108823"/>
                  <a:pt x="213112" y="868050"/>
                  <a:pt x="61044" y="871218"/>
                </a:cubicBezTo>
                <a:cubicBezTo>
                  <a:pt x="-65678" y="728655"/>
                  <a:pt x="26196" y="658957"/>
                  <a:pt x="143414" y="605101"/>
                </a:cubicBezTo>
                <a:cubicBezTo>
                  <a:pt x="295481" y="538572"/>
                  <a:pt x="463388" y="554411"/>
                  <a:pt x="628128" y="541739"/>
                </a:cubicBezTo>
                <a:cubicBezTo>
                  <a:pt x="846725" y="513227"/>
                  <a:pt x="1055817" y="446698"/>
                  <a:pt x="1277580" y="449865"/>
                </a:cubicBezTo>
                <a:cubicBezTo>
                  <a:pt x="1486673" y="383336"/>
                  <a:pt x="1717941" y="456201"/>
                  <a:pt x="1930202" y="370664"/>
                </a:cubicBezTo>
                <a:cubicBezTo>
                  <a:pt x="2145630" y="370664"/>
                  <a:pt x="2364226" y="370664"/>
                  <a:pt x="2582822" y="370664"/>
                </a:cubicBezTo>
                <a:cubicBezTo>
                  <a:pt x="2646185" y="373831"/>
                  <a:pt x="2706377" y="373831"/>
                  <a:pt x="2769739" y="377000"/>
                </a:cubicBezTo>
                <a:cubicBezTo>
                  <a:pt x="2769739" y="377000"/>
                  <a:pt x="2772907" y="377000"/>
                  <a:pt x="2772907" y="377000"/>
                </a:cubicBezTo>
                <a:cubicBezTo>
                  <a:pt x="3045361" y="386504"/>
                  <a:pt x="3314646" y="392840"/>
                  <a:pt x="3583931" y="405513"/>
                </a:cubicBezTo>
                <a:cubicBezTo>
                  <a:pt x="3685309" y="405513"/>
                  <a:pt x="3783519" y="408681"/>
                  <a:pt x="3884897" y="408681"/>
                </a:cubicBezTo>
                <a:cubicBezTo>
                  <a:pt x="4100325" y="424520"/>
                  <a:pt x="4318922" y="434025"/>
                  <a:pt x="4537518" y="411848"/>
                </a:cubicBezTo>
                <a:cubicBezTo>
                  <a:pt x="4756115" y="430857"/>
                  <a:pt x="4968375" y="418185"/>
                  <a:pt x="5186971" y="399176"/>
                </a:cubicBezTo>
                <a:cubicBezTo>
                  <a:pt x="5408735" y="421353"/>
                  <a:pt x="5627332" y="389672"/>
                  <a:pt x="5845928" y="361159"/>
                </a:cubicBezTo>
                <a:cubicBezTo>
                  <a:pt x="6064526" y="373831"/>
                  <a:pt x="6283122" y="373831"/>
                  <a:pt x="6495381" y="310470"/>
                </a:cubicBezTo>
                <a:cubicBezTo>
                  <a:pt x="6656953" y="380168"/>
                  <a:pt x="6736155" y="152067"/>
                  <a:pt x="6910398" y="196420"/>
                </a:cubicBezTo>
                <a:cubicBezTo>
                  <a:pt x="7084641" y="243941"/>
                  <a:pt x="7208196" y="63361"/>
                  <a:pt x="7360262" y="0"/>
                </a:cubicBezTo>
                <a:close/>
              </a:path>
            </a:pathLst>
          </a:custGeom>
          <a:solidFill>
            <a:srgbClr val="80AA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51C098F-EF5E-0F44-9671-7C37D1ED5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92410" y="4169113"/>
            <a:ext cx="4054890" cy="1000067"/>
          </a:xfrm>
        </p:spPr>
        <p:txBody>
          <a:bodyPr anchor="b">
            <a:normAutofit/>
          </a:bodyPr>
          <a:lstStyle/>
          <a:p>
            <a:pPr algn="ctr"/>
            <a:r>
              <a:rPr lang="es-ES_tradnl" sz="3200" dirty="0"/>
              <a:t>Estructuras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4CB225-B023-8744-AD8A-3EB9F89A3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1323" y="5225936"/>
            <a:ext cx="3317064" cy="646785"/>
          </a:xfrm>
        </p:spPr>
        <p:txBody>
          <a:bodyPr>
            <a:normAutofit/>
          </a:bodyPr>
          <a:lstStyle/>
          <a:p>
            <a:pPr algn="ctr"/>
            <a:endParaRPr lang="es-ES_tradnl" sz="2000" dirty="0"/>
          </a:p>
        </p:txBody>
      </p:sp>
    </p:spTree>
    <p:extLst>
      <p:ext uri="{BB962C8B-B14F-4D97-AF65-F5344CB8AC3E}">
        <p14:creationId xmlns:p14="http://schemas.microsoft.com/office/powerpoint/2010/main" val="2190162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0E197-1C94-E942-99BF-33A5A776B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Estructura de datos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A9CA39-5511-8E4C-84A1-9EFAB9CE9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C" dirty="0"/>
              <a:t>Las estructuras son colecciones de variables relacionadas bajo un nombre. </a:t>
            </a:r>
          </a:p>
          <a:p>
            <a:pPr algn="just"/>
            <a:r>
              <a:rPr lang="es-EC" dirty="0"/>
              <a:t>Las estructuras pueden contener variables de muchos tipos diferentes de datos a diferencia de los arreglos que contienen unicamente elementos de un mismo tipo de datos.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3587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DDF7C-781A-3943-B843-D45385662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Definición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5E07F3-30FB-5740-86E3-3F1B69854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C" dirty="0"/>
              <a:t>Las estructuras son tipos de datos derivados están construidas utilizando objetos de otros tipos. Considere la siguiente definición de estructura: </a:t>
            </a:r>
          </a:p>
          <a:p>
            <a:pPr marL="0" indent="0" algn="just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struct ejemplo { </a:t>
            </a:r>
          </a:p>
          <a:p>
            <a:pPr marL="0" indent="0">
              <a:buNone/>
            </a:pPr>
            <a:r>
              <a:rPr lang="es-EC" dirty="0"/>
              <a:t>char c; </a:t>
            </a:r>
          </a:p>
          <a:p>
            <a:pPr marL="0" indent="0">
              <a:buNone/>
            </a:pPr>
            <a:r>
              <a:rPr lang="es-EC" dirty="0"/>
              <a:t>int i;</a:t>
            </a:r>
          </a:p>
          <a:p>
            <a:pPr marL="0" indent="0">
              <a:buNone/>
            </a:pPr>
            <a:r>
              <a:rPr lang="es-EC" dirty="0"/>
              <a:t>}; 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219016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07DCCA-C74D-4043-B739-C0BF842F1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743075"/>
            <a:ext cx="10515600" cy="5229225"/>
          </a:xfrm>
        </p:spPr>
        <p:txBody>
          <a:bodyPr>
            <a:normAutofit/>
          </a:bodyPr>
          <a:lstStyle/>
          <a:p>
            <a:pPr algn="just"/>
            <a:r>
              <a:rPr lang="es-EC" dirty="0"/>
              <a:t>La palabra reservada struct indica se está definiendo una estructura. </a:t>
            </a:r>
          </a:p>
          <a:p>
            <a:pPr algn="just"/>
            <a:r>
              <a:rPr lang="es-EC" dirty="0"/>
              <a:t>El identificador ejemplo es el nombre de la estructura. </a:t>
            </a:r>
          </a:p>
          <a:p>
            <a:pPr algn="just"/>
            <a:r>
              <a:rPr lang="es-EC" dirty="0"/>
              <a:t>Las variables declaradas dentro de las llaves de la definición de estructura son los miembros de la estructura y finalizan con punto y coma. </a:t>
            </a:r>
          </a:p>
          <a:p>
            <a:pPr algn="just"/>
            <a:r>
              <a:rPr lang="es-EC" dirty="0"/>
              <a:t>Cada definición de estructura debe terminar con un punto y coma. </a:t>
            </a:r>
          </a:p>
          <a:p>
            <a:endParaRPr lang="es-ES_tradnl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500D6C18-3057-104E-BF5A-2AEED19C5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_tradnl" dirty="0"/>
              <a:t>Definición</a:t>
            </a:r>
          </a:p>
        </p:txBody>
      </p:sp>
    </p:spTree>
    <p:extLst>
      <p:ext uri="{BB962C8B-B14F-4D97-AF65-F5344CB8AC3E}">
        <p14:creationId xmlns:p14="http://schemas.microsoft.com/office/powerpoint/2010/main" val="589672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CD187-CA8B-774F-BBB1-BFD475189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Declaración del tipo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5ABD43-2E9B-BE49-9697-9DB0AFCB9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Declaramos variables del tipo estructura del siguiente modo: </a:t>
            </a:r>
          </a:p>
          <a:p>
            <a:pPr marL="2286000" lvl="5" indent="0">
              <a:buNone/>
            </a:pPr>
            <a:r>
              <a:rPr lang="es-EC" sz="2800" dirty="0"/>
              <a:t>struct ejemplo e1, a[10]; </a:t>
            </a:r>
            <a:endParaRPr lang="es-EC" dirty="0"/>
          </a:p>
          <a:p>
            <a:r>
              <a:rPr lang="es-EC" dirty="0"/>
              <a:t>o alternativamente sin usar la palabra struct: </a:t>
            </a:r>
          </a:p>
          <a:p>
            <a:pPr marL="0" indent="0">
              <a:buNone/>
            </a:pPr>
            <a:endParaRPr lang="es-EC" dirty="0"/>
          </a:p>
          <a:p>
            <a:pPr marL="2743200" lvl="6" indent="0">
              <a:buNone/>
            </a:pPr>
            <a:r>
              <a:rPr lang="es-EC" sz="2800" dirty="0"/>
              <a:t>ejemplo e1, a[10]; 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3743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7DA1C-47DA-AF41-BC33-4E95BCAE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Acceder a los miembros de la estructura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9F4112-D26A-7842-AE30-93991D968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dirty="0"/>
              <a:t>Para tener acceso a miembros de estructuras utilizamos el operador punto. </a:t>
            </a:r>
          </a:p>
          <a:p>
            <a:pPr marL="0" indent="0">
              <a:buNone/>
            </a:pPr>
            <a:r>
              <a:rPr lang="es-EC" dirty="0"/>
              <a:t>El operador punto se utiliza colocando el nombre de la variable de tipo estructura seguido de un punto y seguido del nombre del miembro de la estructura. Ejemplo</a:t>
            </a:r>
          </a:p>
          <a:p>
            <a:pPr marL="0" indent="0">
              <a:buNone/>
            </a:pPr>
            <a:endParaRPr lang="es-EC" dirty="0"/>
          </a:p>
          <a:p>
            <a:pPr marL="0" indent="0" algn="ctr">
              <a:buNone/>
            </a:pPr>
            <a:r>
              <a:rPr lang="es-EC" dirty="0"/>
              <a:t>e1.c</a:t>
            </a:r>
          </a:p>
          <a:p>
            <a:pPr marL="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76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CuadroTexto">
            <a:extLst>
              <a:ext uri="{FF2B5EF4-FFF2-40B4-BE49-F238E27FC236}">
                <a16:creationId xmlns:a16="http://schemas.microsoft.com/office/drawing/2014/main" id="{10E2625F-D65A-6A47-91B6-8F37CA390C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5154" y="731642"/>
            <a:ext cx="10515600" cy="6822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#</a:t>
            </a:r>
            <a:r>
              <a:rPr lang="es-ES" sz="1200" dirty="0" err="1"/>
              <a:t>include</a:t>
            </a:r>
            <a:r>
              <a:rPr lang="es-ES" sz="1200" dirty="0"/>
              <a:t>&lt;</a:t>
            </a:r>
            <a:r>
              <a:rPr lang="es-ES" sz="1200" dirty="0" err="1"/>
              <a:t>iostream</a:t>
            </a:r>
            <a:r>
              <a:rPr lang="es-ES" sz="120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#</a:t>
            </a:r>
            <a:r>
              <a:rPr lang="es-ES" sz="1200" dirty="0" err="1"/>
              <a:t>include</a:t>
            </a:r>
            <a:r>
              <a:rPr lang="es-ES" sz="1200" dirty="0"/>
              <a:t>&lt;</a:t>
            </a:r>
            <a:r>
              <a:rPr lang="es-ES" sz="1200" dirty="0" err="1"/>
              <a:t>stdio.h</a:t>
            </a:r>
            <a:r>
              <a:rPr lang="es-ES" sz="120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#</a:t>
            </a:r>
            <a:r>
              <a:rPr lang="es-ES" sz="1200" dirty="0" err="1"/>
              <a:t>include</a:t>
            </a:r>
            <a:r>
              <a:rPr lang="es-ES" sz="1200" dirty="0"/>
              <a:t>&lt;</a:t>
            </a:r>
            <a:r>
              <a:rPr lang="es-ES" sz="1200" dirty="0" err="1"/>
              <a:t>conio.h</a:t>
            </a:r>
            <a:r>
              <a:rPr lang="es-ES" sz="1200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#</a:t>
            </a:r>
            <a:r>
              <a:rPr lang="es-ES" sz="1200" dirty="0" err="1"/>
              <a:t>include</a:t>
            </a:r>
            <a:r>
              <a:rPr lang="es-ES" sz="1200" dirty="0"/>
              <a:t> &lt;</a:t>
            </a:r>
            <a:r>
              <a:rPr lang="es-ES" sz="1200" dirty="0" err="1"/>
              <a:t>windows.h</a:t>
            </a:r>
            <a:r>
              <a:rPr lang="es-ES" sz="1200" dirty="0"/>
              <a:t>&gt; </a:t>
            </a:r>
          </a:p>
          <a:p>
            <a:pPr marL="0" indent="0">
              <a:spcBef>
                <a:spcPts val="0"/>
              </a:spcBef>
              <a:buNone/>
            </a:pPr>
            <a:endParaRPr lang="es-ES" sz="1200" dirty="0"/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 err="1"/>
              <a:t>using</a:t>
            </a:r>
            <a:r>
              <a:rPr lang="es-ES" sz="1200" dirty="0"/>
              <a:t> </a:t>
            </a:r>
            <a:r>
              <a:rPr lang="es-ES" sz="1200" dirty="0" err="1"/>
              <a:t>namespace</a:t>
            </a:r>
            <a:r>
              <a:rPr lang="es-ES" sz="1200" dirty="0"/>
              <a:t> </a:t>
            </a:r>
            <a:r>
              <a:rPr lang="es-ES" sz="1200" dirty="0" err="1"/>
              <a:t>std</a:t>
            </a:r>
            <a:r>
              <a:rPr lang="es-ES" sz="12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s-ES" sz="1200" dirty="0"/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 err="1"/>
              <a:t>void</a:t>
            </a:r>
            <a:r>
              <a:rPr lang="es-ES" sz="1200" dirty="0"/>
              <a:t> </a:t>
            </a:r>
            <a:r>
              <a:rPr lang="es-ES" sz="1200" dirty="0" err="1"/>
              <a:t>gotoxy</a:t>
            </a:r>
            <a:r>
              <a:rPr lang="es-ES" sz="1200" dirty="0"/>
              <a:t>(</a:t>
            </a:r>
            <a:r>
              <a:rPr lang="es-ES" sz="1200" dirty="0" err="1"/>
              <a:t>int</a:t>
            </a:r>
            <a:r>
              <a:rPr lang="es-ES" sz="1200" dirty="0"/>
              <a:t> </a:t>
            </a:r>
            <a:r>
              <a:rPr lang="es-ES" sz="1200" dirty="0" err="1"/>
              <a:t>x,int</a:t>
            </a:r>
            <a:r>
              <a:rPr lang="es-ES" sz="1200" dirty="0"/>
              <a:t> 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HANDLE </a:t>
            </a:r>
            <a:r>
              <a:rPr lang="es-ES" sz="1200" dirty="0" err="1"/>
              <a:t>hcon</a:t>
            </a:r>
            <a:r>
              <a:rPr lang="es-ES" sz="1200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</a:t>
            </a:r>
            <a:r>
              <a:rPr lang="es-ES" sz="1200" dirty="0" err="1"/>
              <a:t>hcon</a:t>
            </a:r>
            <a:r>
              <a:rPr lang="es-ES" sz="1200" dirty="0"/>
              <a:t> = </a:t>
            </a:r>
            <a:r>
              <a:rPr lang="es-ES" sz="1200" dirty="0" err="1"/>
              <a:t>GetStdHandle</a:t>
            </a:r>
            <a:r>
              <a:rPr lang="es-ES" sz="1200" dirty="0"/>
              <a:t>(STD_OUTPUT_HANDLE);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COORD </a:t>
            </a:r>
            <a:r>
              <a:rPr lang="es-ES" sz="1200" dirty="0" err="1"/>
              <a:t>dwPos</a:t>
            </a:r>
            <a:r>
              <a:rPr lang="es-ES" sz="1200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</a:t>
            </a:r>
            <a:r>
              <a:rPr lang="es-ES" sz="1200" dirty="0" err="1"/>
              <a:t>dwPos.X</a:t>
            </a:r>
            <a:r>
              <a:rPr lang="es-ES" sz="1200" dirty="0"/>
              <a:t> = x;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</a:t>
            </a:r>
            <a:r>
              <a:rPr lang="es-ES" sz="1200" dirty="0" err="1"/>
              <a:t>dwPos.Y</a:t>
            </a:r>
            <a:r>
              <a:rPr lang="es-ES" sz="1200" dirty="0"/>
              <a:t>= y;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  </a:t>
            </a:r>
            <a:r>
              <a:rPr lang="es-ES" sz="1200" dirty="0" err="1"/>
              <a:t>SetConsoleCursorPosition</a:t>
            </a:r>
            <a:r>
              <a:rPr lang="es-ES" sz="1200" dirty="0"/>
              <a:t>(</a:t>
            </a:r>
            <a:r>
              <a:rPr lang="es-ES" sz="1200" dirty="0" err="1"/>
              <a:t>hcon,dwPos</a:t>
            </a:r>
            <a:r>
              <a:rPr lang="es-ES" sz="1200" dirty="0"/>
              <a:t>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200" dirty="0"/>
              <a:t>} </a:t>
            </a:r>
            <a:endParaRPr lang="es-ES" sz="1200" dirty="0" smtClean="0"/>
          </a:p>
          <a:p>
            <a:pPr marL="0" indent="0">
              <a:spcBef>
                <a:spcPts val="0"/>
              </a:spcBef>
              <a:buNone/>
            </a:pPr>
            <a:endParaRPr lang="es-ES" sz="12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 err="1"/>
              <a:t>int</a:t>
            </a:r>
            <a:r>
              <a:rPr lang="es-ES" sz="1400" dirty="0"/>
              <a:t> </a:t>
            </a:r>
            <a:r>
              <a:rPr lang="es-ES" sz="1400" dirty="0" err="1"/>
              <a:t>main</a:t>
            </a:r>
            <a:r>
              <a:rPr lang="es-ES" sz="1400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  </a:t>
            </a:r>
            <a:r>
              <a:rPr lang="es-ES" sz="1400" dirty="0" err="1"/>
              <a:t>struct</a:t>
            </a:r>
            <a:r>
              <a:rPr lang="es-ES" sz="1400" dirty="0"/>
              <a:t> datos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    </a:t>
            </a:r>
            <a:r>
              <a:rPr lang="es-ES" sz="1400" dirty="0" err="1"/>
              <a:t>int</a:t>
            </a:r>
            <a:r>
              <a:rPr lang="es-ES" sz="1400" dirty="0"/>
              <a:t> </a:t>
            </a:r>
            <a:r>
              <a:rPr lang="es-ES" sz="1400" dirty="0" err="1"/>
              <a:t>codigo</a:t>
            </a:r>
            <a:r>
              <a:rPr lang="es-ES" sz="14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    </a:t>
            </a:r>
            <a:r>
              <a:rPr lang="es-ES" sz="1400" dirty="0" err="1"/>
              <a:t>char</a:t>
            </a:r>
            <a:r>
              <a:rPr lang="es-ES" sz="1400" dirty="0"/>
              <a:t> nombre[25], apellido[25], </a:t>
            </a:r>
            <a:r>
              <a:rPr lang="es-ES" sz="1400" dirty="0" err="1"/>
              <a:t>direccion</a:t>
            </a:r>
            <a:r>
              <a:rPr lang="es-ES" sz="1400" dirty="0"/>
              <a:t>[50];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 smtClean="0"/>
              <a:t>  }</a:t>
            </a:r>
            <a:r>
              <a:rPr lang="es-ES" sz="1400" dirty="0" err="1" smtClean="0"/>
              <a:t>info</a:t>
            </a:r>
            <a:r>
              <a:rPr lang="es-ES" sz="1400" dirty="0" smtClean="0"/>
              <a:t>[50];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 smtClean="0"/>
              <a:t>  </a:t>
            </a:r>
            <a:endParaRPr lang="es-ES" sz="1400" dirty="0"/>
          </a:p>
          <a:p>
            <a:pPr marL="0" indent="0">
              <a:spcBef>
                <a:spcPts val="0"/>
              </a:spcBef>
              <a:buNone/>
            </a:pPr>
            <a:r>
              <a:rPr lang="es-ES" sz="1400" dirty="0"/>
              <a:t>  </a:t>
            </a:r>
            <a:r>
              <a:rPr lang="es-ES" sz="1400" dirty="0" err="1"/>
              <a:t>gotoxy</a:t>
            </a:r>
            <a:r>
              <a:rPr lang="es-ES" sz="1400" dirty="0"/>
              <a:t>(15,5);</a:t>
            </a:r>
            <a:endParaRPr lang="es-ES" sz="1400" dirty="0"/>
          </a:p>
          <a:p>
            <a:pPr marL="0" indent="0">
              <a:buNone/>
            </a:pPr>
            <a:r>
              <a:rPr lang="es-ES" sz="1600" dirty="0"/>
              <a:t>   </a:t>
            </a:r>
            <a:endParaRPr lang="es-ES" sz="1600" b="1" dirty="0"/>
          </a:p>
          <a:p>
            <a:pPr marL="0" indent="0">
              <a:buNone/>
            </a:pPr>
            <a:endParaRPr lang="es-ES" sz="1600" b="1" dirty="0"/>
          </a:p>
          <a:p>
            <a:pPr marL="0" indent="0">
              <a:buNone/>
            </a:pPr>
            <a:r>
              <a:rPr lang="es-ES" sz="1400" dirty="0"/>
              <a:t>  </a:t>
            </a:r>
            <a:endParaRPr lang="es-ES" dirty="0"/>
          </a:p>
          <a:p>
            <a:endParaRPr lang="es-ES" dirty="0"/>
          </a:p>
        </p:txBody>
      </p:sp>
      <p:sp>
        <p:nvSpPr>
          <p:cNvPr id="2" name="Rectángulo 1"/>
          <p:cNvSpPr/>
          <p:nvPr/>
        </p:nvSpPr>
        <p:spPr>
          <a:xfrm>
            <a:off x="6739313" y="616959"/>
            <a:ext cx="6096000" cy="51090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sz="1400" dirty="0" err="1"/>
              <a:t>for</a:t>
            </a:r>
            <a:r>
              <a:rPr lang="es-EC" sz="1400" dirty="0"/>
              <a:t>(</a:t>
            </a:r>
            <a:r>
              <a:rPr lang="es-EC" sz="1400" dirty="0" err="1"/>
              <a:t>int</a:t>
            </a:r>
            <a:r>
              <a:rPr lang="es-EC" sz="1400" dirty="0"/>
              <a:t> i=0;i&lt;2;i++)</a:t>
            </a:r>
          </a:p>
          <a:p>
            <a:r>
              <a:rPr lang="es-EC" sz="1400" dirty="0"/>
              <a:t>  {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system</a:t>
            </a:r>
            <a:r>
              <a:rPr lang="es-EC" sz="1400" dirty="0"/>
              <a:t>("</a:t>
            </a:r>
            <a:r>
              <a:rPr lang="es-EC" sz="1400" dirty="0" err="1"/>
              <a:t>cls</a:t>
            </a:r>
            <a:r>
              <a:rPr lang="es-EC" sz="1400" dirty="0"/>
              <a:t>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gotoxy</a:t>
            </a:r>
            <a:r>
              <a:rPr lang="es-EC" sz="1400" dirty="0"/>
              <a:t>(20,3);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datos del estudiante  %d de 2:",i+1);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gotoxy</a:t>
            </a:r>
            <a:r>
              <a:rPr lang="es-EC" sz="1400" dirty="0"/>
              <a:t>(10,7);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</a:t>
            </a:r>
            <a:r>
              <a:rPr lang="es-EC" sz="1400" dirty="0" err="1"/>
              <a:t>codigo</a:t>
            </a:r>
            <a:r>
              <a:rPr lang="es-EC" sz="1400" dirty="0"/>
              <a:t>:");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("%d", &amp;</a:t>
            </a:r>
            <a:r>
              <a:rPr lang="es-EC" sz="1400" dirty="0" err="1"/>
              <a:t>info</a:t>
            </a:r>
            <a:r>
              <a:rPr lang="es-EC" sz="1400" dirty="0"/>
              <a:t>[i].</a:t>
            </a:r>
            <a:r>
              <a:rPr lang="es-EC" sz="1400" dirty="0" err="1"/>
              <a:t>codigo</a:t>
            </a:r>
            <a:r>
              <a:rPr lang="es-EC" sz="1400" dirty="0"/>
              <a:t>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gotoxy</a:t>
            </a:r>
            <a:r>
              <a:rPr lang="es-EC" sz="1400" dirty="0"/>
              <a:t>(10,8);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("Nombre:");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("%s", &amp;</a:t>
            </a:r>
            <a:r>
              <a:rPr lang="es-EC" sz="1400" dirty="0" err="1"/>
              <a:t>info</a:t>
            </a:r>
            <a:r>
              <a:rPr lang="es-EC" sz="1400" dirty="0"/>
              <a:t>[i].nombre);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gotoxy</a:t>
            </a:r>
            <a:r>
              <a:rPr lang="es-EC" sz="1400" dirty="0"/>
              <a:t>(10,9);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("Apellido:");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("%s", &amp;</a:t>
            </a:r>
            <a:r>
              <a:rPr lang="es-EC" sz="1400" dirty="0" err="1"/>
              <a:t>info</a:t>
            </a:r>
            <a:r>
              <a:rPr lang="es-EC" sz="1400" dirty="0"/>
              <a:t>[i].apellido);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gotoxy</a:t>
            </a:r>
            <a:r>
              <a:rPr lang="es-EC" sz="1400" dirty="0"/>
              <a:t>(10,10);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</a:t>
            </a:r>
            <a:r>
              <a:rPr lang="es-EC" sz="1400" dirty="0" err="1"/>
              <a:t>direcci¢n</a:t>
            </a:r>
            <a:r>
              <a:rPr lang="es-EC" sz="1400" dirty="0"/>
              <a:t>:");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("%s", &amp;</a:t>
            </a:r>
            <a:r>
              <a:rPr lang="es-EC" sz="1400" dirty="0" err="1"/>
              <a:t>info</a:t>
            </a:r>
            <a:r>
              <a:rPr lang="es-EC" sz="1400" dirty="0"/>
              <a:t>[i].</a:t>
            </a:r>
            <a:r>
              <a:rPr lang="es-EC" sz="1400" dirty="0" err="1"/>
              <a:t>direccion</a:t>
            </a:r>
            <a:r>
              <a:rPr lang="es-EC" sz="1400" dirty="0"/>
              <a:t>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getch</a:t>
            </a:r>
            <a:r>
              <a:rPr lang="es-EC" sz="1400" dirty="0"/>
              <a:t>();</a:t>
            </a:r>
          </a:p>
          <a:p>
            <a:r>
              <a:rPr lang="es-EC" sz="1400" dirty="0"/>
              <a:t>   }</a:t>
            </a:r>
          </a:p>
          <a:p>
            <a:r>
              <a:rPr lang="es-EC" sz="1400" dirty="0"/>
              <a:t>  </a:t>
            </a:r>
          </a:p>
          <a:p>
            <a:r>
              <a:rPr lang="es-EC" sz="1400" dirty="0"/>
              <a:t>  </a:t>
            </a:r>
            <a:r>
              <a:rPr lang="es-EC" sz="1400" dirty="0" err="1"/>
              <a:t>system</a:t>
            </a:r>
            <a:r>
              <a:rPr lang="es-EC" sz="1400" dirty="0"/>
              <a:t>("</a:t>
            </a:r>
            <a:r>
              <a:rPr lang="es-EC" sz="1400" dirty="0" err="1"/>
              <a:t>cls</a:t>
            </a:r>
            <a:r>
              <a:rPr lang="es-EC" sz="1400" dirty="0"/>
              <a:t>");</a:t>
            </a:r>
          </a:p>
          <a:p>
            <a:r>
              <a:rPr lang="es-EC" sz="1400" dirty="0"/>
              <a:t>  </a:t>
            </a:r>
            <a:r>
              <a:rPr lang="es-EC" sz="1400" dirty="0" err="1"/>
              <a:t>gotoxy</a:t>
            </a:r>
            <a:r>
              <a:rPr lang="es-EC" sz="1400" dirty="0"/>
              <a:t>(15,5);</a:t>
            </a:r>
          </a:p>
          <a:p>
            <a:r>
              <a:rPr lang="es-EC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6521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72431" y="908158"/>
            <a:ext cx="6096000" cy="49244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sz="1600" dirty="0" err="1"/>
              <a:t>for</a:t>
            </a:r>
            <a:r>
              <a:rPr lang="es-EC" sz="1600" dirty="0"/>
              <a:t>(</a:t>
            </a:r>
            <a:r>
              <a:rPr lang="es-EC" sz="1600" dirty="0" err="1"/>
              <a:t>int</a:t>
            </a:r>
            <a:r>
              <a:rPr lang="es-EC" sz="1600" dirty="0"/>
              <a:t> i=0;i&lt;2;i++)</a:t>
            </a:r>
          </a:p>
          <a:p>
            <a:r>
              <a:rPr lang="es-EC" sz="1600" dirty="0"/>
              <a:t>  {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system</a:t>
            </a:r>
            <a:r>
              <a:rPr lang="es-EC" sz="1600" dirty="0"/>
              <a:t>("</a:t>
            </a:r>
            <a:r>
              <a:rPr lang="es-EC" sz="1600" dirty="0" err="1"/>
              <a:t>cls</a:t>
            </a:r>
            <a:r>
              <a:rPr lang="es-EC" sz="1600" dirty="0"/>
              <a:t>");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gotoxy</a:t>
            </a:r>
            <a:r>
              <a:rPr lang="es-EC" sz="1600" dirty="0"/>
              <a:t>(20,3);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printf</a:t>
            </a:r>
            <a:r>
              <a:rPr lang="es-EC" sz="1600" dirty="0"/>
              <a:t>("Datos del estudiante  %d de 2:",i+1);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gotoxy</a:t>
            </a:r>
            <a:r>
              <a:rPr lang="es-EC" sz="1600" dirty="0"/>
              <a:t>(10,7);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printf</a:t>
            </a:r>
            <a:r>
              <a:rPr lang="es-EC" sz="1600" dirty="0"/>
              <a:t>("</a:t>
            </a:r>
            <a:r>
              <a:rPr lang="es-EC" sz="1600" dirty="0" err="1"/>
              <a:t>codigo</a:t>
            </a:r>
            <a:r>
              <a:rPr lang="es-EC" sz="1600" dirty="0"/>
              <a:t>:%d", </a:t>
            </a:r>
            <a:r>
              <a:rPr lang="es-EC" sz="1600" dirty="0" err="1"/>
              <a:t>info</a:t>
            </a:r>
            <a:r>
              <a:rPr lang="es-EC" sz="1600" dirty="0"/>
              <a:t>[i].</a:t>
            </a:r>
            <a:r>
              <a:rPr lang="es-EC" sz="1600" dirty="0" err="1"/>
              <a:t>codigo</a:t>
            </a:r>
            <a:r>
              <a:rPr lang="es-EC" sz="1600" dirty="0"/>
              <a:t>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gotoxy</a:t>
            </a:r>
            <a:r>
              <a:rPr lang="es-EC" sz="1600" dirty="0"/>
              <a:t>(10,8);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printf</a:t>
            </a:r>
            <a:r>
              <a:rPr lang="es-EC" sz="1600" dirty="0"/>
              <a:t>("Nombre:%s", </a:t>
            </a:r>
            <a:r>
              <a:rPr lang="es-EC" sz="1600" dirty="0" err="1"/>
              <a:t>info</a:t>
            </a:r>
            <a:r>
              <a:rPr lang="es-EC" sz="1600" dirty="0"/>
              <a:t>[i].nombre);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gotoxy</a:t>
            </a:r>
            <a:r>
              <a:rPr lang="es-EC" sz="1600" dirty="0"/>
              <a:t>(10,9);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printf</a:t>
            </a:r>
            <a:r>
              <a:rPr lang="es-EC" sz="1600" dirty="0"/>
              <a:t>("Apellido:%s", </a:t>
            </a:r>
            <a:r>
              <a:rPr lang="es-EC" sz="1600" dirty="0" err="1"/>
              <a:t>info</a:t>
            </a:r>
            <a:r>
              <a:rPr lang="es-EC" sz="1600" dirty="0"/>
              <a:t>[i].apellido);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gotoxy</a:t>
            </a:r>
            <a:r>
              <a:rPr lang="es-EC" sz="1600" dirty="0"/>
              <a:t>(10,10);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printf</a:t>
            </a:r>
            <a:r>
              <a:rPr lang="es-EC" sz="1600" dirty="0"/>
              <a:t>("</a:t>
            </a:r>
            <a:r>
              <a:rPr lang="es-EC" sz="1600" dirty="0" err="1"/>
              <a:t>direcci¢n</a:t>
            </a:r>
            <a:r>
              <a:rPr lang="es-EC" sz="1600" dirty="0"/>
              <a:t>:%s", </a:t>
            </a:r>
            <a:r>
              <a:rPr lang="es-EC" sz="1600" dirty="0" err="1"/>
              <a:t>info</a:t>
            </a:r>
            <a:r>
              <a:rPr lang="es-EC" sz="1600" dirty="0"/>
              <a:t>[i].</a:t>
            </a:r>
            <a:r>
              <a:rPr lang="es-EC" sz="1600" dirty="0" err="1"/>
              <a:t>direccion</a:t>
            </a:r>
            <a:r>
              <a:rPr lang="es-EC" sz="1600" dirty="0"/>
              <a:t>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getch</a:t>
            </a:r>
            <a:r>
              <a:rPr lang="es-EC" sz="1600" dirty="0"/>
              <a:t>();</a:t>
            </a:r>
          </a:p>
          <a:p>
            <a:r>
              <a:rPr lang="es-EC" sz="1600" dirty="0"/>
              <a:t>  </a:t>
            </a:r>
          </a:p>
          <a:p>
            <a:r>
              <a:rPr lang="es-EC" sz="1600" dirty="0"/>
              <a:t>  }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getch</a:t>
            </a:r>
            <a:r>
              <a:rPr lang="es-EC" sz="1600" dirty="0"/>
              <a:t>();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return</a:t>
            </a:r>
            <a:r>
              <a:rPr lang="es-EC" sz="1600" dirty="0"/>
              <a:t> 0;</a:t>
            </a:r>
          </a:p>
          <a:p>
            <a:r>
              <a:rPr lang="es-EC" sz="1600" dirty="0"/>
              <a:t>}</a:t>
            </a:r>
            <a:endParaRPr lang="es-EC" sz="16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29180" t="34463" r="21427" b="21347"/>
          <a:stretch/>
        </p:blipFill>
        <p:spPr>
          <a:xfrm>
            <a:off x="6306199" y="3078049"/>
            <a:ext cx="5885801" cy="296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508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0B7C87-B44E-FD41-83CB-41998351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932" y="-12879"/>
            <a:ext cx="10515600" cy="1325563"/>
          </a:xfrm>
        </p:spPr>
        <p:txBody>
          <a:bodyPr/>
          <a:lstStyle/>
          <a:p>
            <a:r>
              <a:rPr lang="es-ES_tradnl" dirty="0"/>
              <a:t>Estructuras anidadas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01D100B-F0C5-2C44-87A4-9AC77FE6BD02}"/>
              </a:ext>
            </a:extLst>
          </p:cNvPr>
          <p:cNvSpPr/>
          <p:nvPr/>
        </p:nvSpPr>
        <p:spPr>
          <a:xfrm>
            <a:off x="5386387" y="499269"/>
            <a:ext cx="66151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s-EC" dirty="0">
                <a:solidFill>
                  <a:srgbClr val="000000"/>
                </a:solidFill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s-ES_tradnl" dirty="0"/>
          </a:p>
        </p:txBody>
      </p:sp>
      <p:sp>
        <p:nvSpPr>
          <p:cNvPr id="3" name="Rectángulo 2"/>
          <p:cNvSpPr/>
          <p:nvPr/>
        </p:nvSpPr>
        <p:spPr>
          <a:xfrm>
            <a:off x="271932" y="883462"/>
            <a:ext cx="6096000" cy="59400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sz="1600" dirty="0"/>
              <a:t>#</a:t>
            </a:r>
            <a:r>
              <a:rPr lang="es-EC" sz="1600" dirty="0" err="1"/>
              <a:t>include</a:t>
            </a:r>
            <a:r>
              <a:rPr lang="es-EC" sz="1600" dirty="0"/>
              <a:t>&lt;</a:t>
            </a:r>
            <a:r>
              <a:rPr lang="es-EC" sz="1600" dirty="0" err="1"/>
              <a:t>iostream</a:t>
            </a:r>
            <a:r>
              <a:rPr lang="es-EC" sz="1600" dirty="0"/>
              <a:t>&gt;</a:t>
            </a:r>
          </a:p>
          <a:p>
            <a:r>
              <a:rPr lang="es-EC" sz="1600" dirty="0"/>
              <a:t>#</a:t>
            </a:r>
            <a:r>
              <a:rPr lang="es-EC" sz="1600" dirty="0" err="1"/>
              <a:t>include</a:t>
            </a:r>
            <a:r>
              <a:rPr lang="es-EC" sz="1600" dirty="0"/>
              <a:t>&lt;</a:t>
            </a:r>
            <a:r>
              <a:rPr lang="es-EC" sz="1600" dirty="0" err="1"/>
              <a:t>stdio.h</a:t>
            </a:r>
            <a:r>
              <a:rPr lang="es-EC" sz="1600" dirty="0"/>
              <a:t>&gt;</a:t>
            </a:r>
          </a:p>
          <a:p>
            <a:r>
              <a:rPr lang="es-EC" sz="1600" dirty="0"/>
              <a:t>#</a:t>
            </a:r>
            <a:r>
              <a:rPr lang="es-EC" sz="1600" dirty="0" err="1"/>
              <a:t>include</a:t>
            </a:r>
            <a:r>
              <a:rPr lang="es-EC" sz="1600" dirty="0"/>
              <a:t>&lt;</a:t>
            </a:r>
            <a:r>
              <a:rPr lang="es-EC" sz="1600" dirty="0" err="1"/>
              <a:t>conio.h</a:t>
            </a:r>
            <a:r>
              <a:rPr lang="es-EC" sz="1600" dirty="0"/>
              <a:t>&gt;</a:t>
            </a:r>
          </a:p>
          <a:p>
            <a:r>
              <a:rPr lang="es-EC" sz="1600" dirty="0"/>
              <a:t>#</a:t>
            </a:r>
            <a:r>
              <a:rPr lang="es-EC" sz="1600" dirty="0" err="1"/>
              <a:t>include</a:t>
            </a:r>
            <a:r>
              <a:rPr lang="es-EC" sz="1600" dirty="0"/>
              <a:t> &lt;</a:t>
            </a:r>
            <a:r>
              <a:rPr lang="es-EC" sz="1600" dirty="0" err="1"/>
              <a:t>windows.h</a:t>
            </a:r>
            <a:r>
              <a:rPr lang="es-EC" sz="1600" dirty="0"/>
              <a:t>&gt; </a:t>
            </a:r>
          </a:p>
          <a:p>
            <a:endParaRPr lang="es-EC" sz="1600" dirty="0"/>
          </a:p>
          <a:p>
            <a:r>
              <a:rPr lang="es-EC" sz="1600" dirty="0" err="1"/>
              <a:t>using</a:t>
            </a:r>
            <a:r>
              <a:rPr lang="es-EC" sz="1600" dirty="0"/>
              <a:t> </a:t>
            </a:r>
            <a:r>
              <a:rPr lang="es-EC" sz="1600" dirty="0" err="1"/>
              <a:t>namespace</a:t>
            </a:r>
            <a:r>
              <a:rPr lang="es-EC" sz="1600" dirty="0"/>
              <a:t> </a:t>
            </a:r>
            <a:r>
              <a:rPr lang="es-EC" sz="1600" dirty="0" err="1"/>
              <a:t>std</a:t>
            </a:r>
            <a:r>
              <a:rPr lang="es-EC" sz="1600" dirty="0"/>
              <a:t>;</a:t>
            </a:r>
          </a:p>
          <a:p>
            <a:endParaRPr lang="es-EC" sz="1600" dirty="0"/>
          </a:p>
          <a:p>
            <a:r>
              <a:rPr lang="es-EC" sz="1600" dirty="0" err="1"/>
              <a:t>int</a:t>
            </a:r>
            <a:r>
              <a:rPr lang="es-EC" sz="1600" dirty="0"/>
              <a:t> </a:t>
            </a:r>
            <a:r>
              <a:rPr lang="es-EC" sz="1600" dirty="0" err="1"/>
              <a:t>main</a:t>
            </a:r>
            <a:r>
              <a:rPr lang="es-EC" sz="1600" dirty="0"/>
              <a:t>()</a:t>
            </a:r>
          </a:p>
          <a:p>
            <a:r>
              <a:rPr lang="es-EC" sz="1600" dirty="0"/>
              <a:t>{</a:t>
            </a:r>
          </a:p>
          <a:p>
            <a:r>
              <a:rPr lang="es-EC" sz="1600" dirty="0"/>
              <a:t>    </a:t>
            </a:r>
            <a:r>
              <a:rPr lang="es-EC" sz="1600" dirty="0" err="1"/>
              <a:t>system</a:t>
            </a:r>
            <a:r>
              <a:rPr lang="es-EC" sz="1600" dirty="0"/>
              <a:t>("</a:t>
            </a:r>
            <a:r>
              <a:rPr lang="es-EC" sz="1600" dirty="0" err="1"/>
              <a:t>cls</a:t>
            </a:r>
            <a:r>
              <a:rPr lang="es-EC" sz="1600" dirty="0"/>
              <a:t>");</a:t>
            </a:r>
          </a:p>
          <a:p>
            <a:r>
              <a:rPr lang="es-EC" sz="1600" dirty="0"/>
              <a:t>    </a:t>
            </a:r>
          </a:p>
          <a:p>
            <a:r>
              <a:rPr lang="es-EC" sz="1600" dirty="0"/>
              <a:t>	</a:t>
            </a:r>
            <a:r>
              <a:rPr lang="es-EC" sz="1600" dirty="0" err="1"/>
              <a:t>struct</a:t>
            </a:r>
            <a:r>
              <a:rPr lang="es-EC" sz="1600" dirty="0"/>
              <a:t> datos</a:t>
            </a:r>
          </a:p>
          <a:p>
            <a:r>
              <a:rPr lang="es-EC" sz="1600" dirty="0"/>
              <a:t>    {</a:t>
            </a:r>
          </a:p>
          <a:p>
            <a:r>
              <a:rPr lang="es-EC" sz="1600" dirty="0"/>
              <a:t>      </a:t>
            </a:r>
            <a:r>
              <a:rPr lang="es-EC" sz="1600" dirty="0" err="1"/>
              <a:t>char</a:t>
            </a:r>
            <a:r>
              <a:rPr lang="es-EC" sz="1600" dirty="0"/>
              <a:t> nombre[50];</a:t>
            </a:r>
          </a:p>
          <a:p>
            <a:r>
              <a:rPr lang="es-EC" sz="1600" dirty="0"/>
              <a:t>      </a:t>
            </a:r>
            <a:r>
              <a:rPr lang="es-EC" sz="1600" dirty="0" err="1"/>
              <a:t>char</a:t>
            </a:r>
            <a:r>
              <a:rPr lang="es-EC" sz="1600" dirty="0"/>
              <a:t>  apellido[50];</a:t>
            </a:r>
          </a:p>
          <a:p>
            <a:r>
              <a:rPr lang="es-EC" sz="1600" dirty="0"/>
              <a:t>      </a:t>
            </a:r>
            <a:r>
              <a:rPr lang="es-EC" sz="1600" dirty="0" err="1"/>
              <a:t>struct</a:t>
            </a:r>
            <a:r>
              <a:rPr lang="es-EC" sz="1600" dirty="0"/>
              <a:t> fecha</a:t>
            </a:r>
          </a:p>
          <a:p>
            <a:r>
              <a:rPr lang="es-EC" sz="1600" dirty="0"/>
              <a:t>      {</a:t>
            </a:r>
          </a:p>
          <a:p>
            <a:r>
              <a:rPr lang="es-EC" sz="1600" dirty="0"/>
              <a:t>	     </a:t>
            </a:r>
            <a:r>
              <a:rPr lang="es-EC" sz="1600" dirty="0" err="1"/>
              <a:t>int</a:t>
            </a:r>
            <a:r>
              <a:rPr lang="es-EC" sz="1600" dirty="0"/>
              <a:t>  </a:t>
            </a:r>
            <a:r>
              <a:rPr lang="es-EC" sz="1600" dirty="0" err="1"/>
              <a:t>dia</a:t>
            </a:r>
            <a:r>
              <a:rPr lang="es-EC" sz="1600" dirty="0"/>
              <a:t>;</a:t>
            </a:r>
          </a:p>
          <a:p>
            <a:r>
              <a:rPr lang="es-EC" sz="1600" dirty="0"/>
              <a:t>	      </a:t>
            </a:r>
            <a:r>
              <a:rPr lang="es-EC" sz="1600" dirty="0" err="1"/>
              <a:t>int</a:t>
            </a:r>
            <a:r>
              <a:rPr lang="es-EC" sz="1600" dirty="0"/>
              <a:t>  mes;</a:t>
            </a:r>
          </a:p>
          <a:p>
            <a:r>
              <a:rPr lang="es-EC" sz="1600" dirty="0"/>
              <a:t>	      </a:t>
            </a:r>
            <a:r>
              <a:rPr lang="es-EC" sz="1600" dirty="0" err="1"/>
              <a:t>int</a:t>
            </a:r>
            <a:r>
              <a:rPr lang="es-EC" sz="1600" dirty="0"/>
              <a:t> </a:t>
            </a:r>
            <a:r>
              <a:rPr lang="es-EC" sz="1600" dirty="0" err="1"/>
              <a:t>anio</a:t>
            </a:r>
            <a:r>
              <a:rPr lang="es-EC" sz="1600" dirty="0"/>
              <a:t>;</a:t>
            </a:r>
          </a:p>
          <a:p>
            <a:r>
              <a:rPr lang="es-EC" sz="1600" dirty="0"/>
              <a:t>      }f;</a:t>
            </a:r>
          </a:p>
          <a:p>
            <a:r>
              <a:rPr lang="es-EC" sz="1600" dirty="0"/>
              <a:t>      </a:t>
            </a:r>
            <a:r>
              <a:rPr lang="es-EC" sz="1600" dirty="0" err="1"/>
              <a:t>float</a:t>
            </a:r>
            <a:r>
              <a:rPr lang="es-EC" sz="1600" dirty="0"/>
              <a:t> nota;</a:t>
            </a:r>
          </a:p>
          <a:p>
            <a:r>
              <a:rPr lang="es-EC" sz="1600" dirty="0"/>
              <a:t>    }p1</a:t>
            </a:r>
            <a:r>
              <a:rPr lang="es-EC" sz="1600" dirty="0" smtClean="0"/>
              <a:t>;</a:t>
            </a:r>
            <a:endParaRPr lang="es-EC" sz="1600" dirty="0"/>
          </a:p>
        </p:txBody>
      </p:sp>
      <p:sp>
        <p:nvSpPr>
          <p:cNvPr id="4" name="Rectángulo 3"/>
          <p:cNvSpPr/>
          <p:nvPr/>
        </p:nvSpPr>
        <p:spPr>
          <a:xfrm>
            <a:off x="4623515" y="993691"/>
            <a:ext cx="889930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dirty="0" smtClean="0"/>
              <a:t>   </a:t>
            </a:r>
            <a:r>
              <a:rPr lang="es-EC" sz="1400" dirty="0" err="1"/>
              <a:t>printf</a:t>
            </a:r>
            <a:r>
              <a:rPr lang="es-EC" sz="1400" dirty="0"/>
              <a:t>("Ingrese datos de persona\n");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el nombre: 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gets</a:t>
            </a:r>
            <a:r>
              <a:rPr lang="es-EC" sz="1400" dirty="0"/>
              <a:t>(p1.nombre);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el apellido:");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gets</a:t>
            </a:r>
            <a:r>
              <a:rPr lang="es-EC" sz="1400" dirty="0"/>
              <a:t>(p1.apellido);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el </a:t>
            </a:r>
            <a:r>
              <a:rPr lang="es-EC" sz="1400" dirty="0" err="1"/>
              <a:t>dia</a:t>
            </a:r>
            <a:r>
              <a:rPr lang="es-EC" sz="1400" dirty="0"/>
              <a:t> de nacimiento: 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("%d",&amp;p1.f.dia);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el mes de nacimiento: 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("%d",&amp;p1.f.mes);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el </a:t>
            </a:r>
            <a:r>
              <a:rPr lang="es-EC" sz="1400" dirty="0" err="1"/>
              <a:t>anio</a:t>
            </a:r>
            <a:r>
              <a:rPr lang="es-EC" sz="1400" dirty="0"/>
              <a:t> de nacimiento: 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("%d",&amp;p1.f.anio);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("ingrese la nota: 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scanf</a:t>
            </a:r>
            <a:r>
              <a:rPr lang="es-EC" sz="1400" dirty="0"/>
              <a:t>("%f",&amp;p1.nota);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getchar</a:t>
            </a:r>
            <a:r>
              <a:rPr lang="es-EC" sz="1400" dirty="0"/>
              <a:t>();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system</a:t>
            </a:r>
            <a:r>
              <a:rPr lang="es-EC" sz="1400" dirty="0"/>
              <a:t>("</a:t>
            </a:r>
            <a:r>
              <a:rPr lang="es-EC" sz="1400" dirty="0" err="1"/>
              <a:t>cls</a:t>
            </a:r>
            <a:r>
              <a:rPr lang="es-EC" sz="1400" dirty="0"/>
              <a:t>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  datos\n");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("nombre: %s\n", p1.nombre);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("apellido: %s\n", p1.apellido);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("Fecha de </a:t>
            </a:r>
            <a:r>
              <a:rPr lang="es-EC" sz="1400" dirty="0" err="1"/>
              <a:t>nacimeinto</a:t>
            </a:r>
            <a:r>
              <a:rPr lang="es-EC" sz="1400" dirty="0"/>
              <a:t>: %d / %d /%d\n", p1.f.dia, p1.f.mes, p1.f.anio);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printf</a:t>
            </a:r>
            <a:r>
              <a:rPr lang="es-EC" sz="1400" dirty="0"/>
              <a:t>("nota: %f", p1.nota);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getch</a:t>
            </a:r>
            <a:r>
              <a:rPr lang="es-EC" sz="1400" dirty="0"/>
              <a:t>();</a:t>
            </a:r>
          </a:p>
          <a:p>
            <a:r>
              <a:rPr lang="es-EC" sz="1400" dirty="0"/>
              <a:t>    </a:t>
            </a:r>
            <a:r>
              <a:rPr lang="es-EC" sz="1400" dirty="0" err="1"/>
              <a:t>return</a:t>
            </a:r>
            <a:r>
              <a:rPr lang="es-EC" sz="1400" dirty="0"/>
              <a:t> 0;</a:t>
            </a:r>
          </a:p>
          <a:p>
            <a:r>
              <a:rPr lang="es-EC" sz="1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8314142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42E"/>
      </a:dk2>
      <a:lt2>
        <a:srgbClr val="E8E2E3"/>
      </a:lt2>
      <a:accent1>
        <a:srgbClr val="80AAA0"/>
      </a:accent1>
      <a:accent2>
        <a:srgbClr val="75AC88"/>
      </a:accent2>
      <a:accent3>
        <a:srgbClr val="85AB82"/>
      </a:accent3>
      <a:accent4>
        <a:srgbClr val="8FAA74"/>
      </a:accent4>
      <a:accent5>
        <a:srgbClr val="A0A47C"/>
      </a:accent5>
      <a:accent6>
        <a:srgbClr val="B19F79"/>
      </a:accent6>
      <a:hlink>
        <a:srgbClr val="AE697A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704</Words>
  <Application>Microsoft Office PowerPoint</Application>
  <PresentationFormat>Panorámica</PresentationFormat>
  <Paragraphs>146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Century Gothic</vt:lpstr>
      <vt:lpstr>Courier New</vt:lpstr>
      <vt:lpstr>Elephant</vt:lpstr>
      <vt:lpstr>Times New Roman</vt:lpstr>
      <vt:lpstr>BrushVTI</vt:lpstr>
      <vt:lpstr>Estructuras</vt:lpstr>
      <vt:lpstr>Estructura de datos</vt:lpstr>
      <vt:lpstr>Definición</vt:lpstr>
      <vt:lpstr>Definición</vt:lpstr>
      <vt:lpstr>Declaración del tipo</vt:lpstr>
      <vt:lpstr>Acceder a los miembros de la estructura</vt:lpstr>
      <vt:lpstr>Presentación de PowerPoint</vt:lpstr>
      <vt:lpstr>Presentación de PowerPoint</vt:lpstr>
      <vt:lpstr>Estructuras anidadas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Estructuras</dc:title>
  <dc:creator>Lady Espinoza</dc:creator>
  <cp:lastModifiedBy>Pc</cp:lastModifiedBy>
  <cp:revision>9</cp:revision>
  <dcterms:created xsi:type="dcterms:W3CDTF">2020-07-27T15:36:57Z</dcterms:created>
  <dcterms:modified xsi:type="dcterms:W3CDTF">2022-10-13T17:17:20Z</dcterms:modified>
</cp:coreProperties>
</file>