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0" r:id="rId4"/>
    <p:sldId id="257" r:id="rId5"/>
    <p:sldId id="258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/>
              <a:t>Recursividad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13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Conceptualización</a:t>
            </a:r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3391459"/>
          </a:xfrm>
        </p:spPr>
        <p:txBody>
          <a:bodyPr/>
          <a:lstStyle/>
          <a:p>
            <a:pPr marL="0" indent="0">
              <a:buNone/>
            </a:pPr>
            <a:r>
              <a:rPr lang="es-EC" dirty="0"/>
              <a:t>Se llama recursividad a un </a:t>
            </a:r>
            <a:r>
              <a:rPr lang="es-EC" b="1" dirty="0"/>
              <a:t>proceso mediante el que una función se llama a sí misma de forma repetida, hasta que se satisface alguna determinada condición</a:t>
            </a:r>
            <a:r>
              <a:rPr lang="es-EC" dirty="0"/>
              <a:t>. El proceso se utiliza para computaciones repetidas en las que cada acción se determina mediante un resultado anterior.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52118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413" y="2782670"/>
            <a:ext cx="4910733" cy="1595365"/>
          </a:xfr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3341" y="1570975"/>
            <a:ext cx="3287568" cy="468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06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Que es la recursividad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Se define a una </a:t>
            </a:r>
            <a:r>
              <a:rPr lang="es-ES" b="1" dirty="0"/>
              <a:t>función recursiva</a:t>
            </a:r>
            <a:r>
              <a:rPr lang="es-ES" dirty="0"/>
              <a:t> cuando es llamada a si mismo </a:t>
            </a:r>
          </a:p>
          <a:p>
            <a:r>
              <a:rPr lang="es-ES" dirty="0"/>
              <a:t>La </a:t>
            </a:r>
            <a:r>
              <a:rPr lang="es-ES" b="1" dirty="0"/>
              <a:t>recursión directa</a:t>
            </a:r>
            <a:r>
              <a:rPr lang="es-ES" dirty="0"/>
              <a:t>, que es el proceso por el cual una </a:t>
            </a:r>
            <a:r>
              <a:rPr lang="es-ES" b="1" dirty="0"/>
              <a:t>función</a:t>
            </a:r>
            <a:r>
              <a:rPr lang="es-ES" dirty="0"/>
              <a:t> se llama a sí misma desde el propio </a:t>
            </a:r>
            <a:r>
              <a:rPr lang="es-ES" b="1" dirty="0"/>
              <a:t>cuerpo de la función</a:t>
            </a:r>
            <a:r>
              <a:rPr lang="es-ES" dirty="0"/>
              <a:t>. </a:t>
            </a:r>
          </a:p>
          <a:p>
            <a:r>
              <a:rPr lang="es-ES" dirty="0"/>
              <a:t>La </a:t>
            </a:r>
            <a:r>
              <a:rPr lang="es-ES" b="1" dirty="0"/>
              <a:t>recursión indirecta</a:t>
            </a:r>
            <a:r>
              <a:rPr lang="es-ES" dirty="0"/>
              <a:t>, es necesario utilizar mas de una </a:t>
            </a:r>
            <a:r>
              <a:rPr lang="es-ES" b="1" dirty="0"/>
              <a:t>función</a:t>
            </a:r>
            <a:r>
              <a:rPr lang="es-ES" dirty="0"/>
              <a:t>.</a:t>
            </a:r>
            <a:br>
              <a:rPr lang="es-E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17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Condiciones a cumplir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1412" y="1940394"/>
            <a:ext cx="9905999" cy="3541714"/>
          </a:xfrm>
        </p:spPr>
        <p:txBody>
          <a:bodyPr/>
          <a:lstStyle/>
          <a:p>
            <a:pPr marL="0" indent="0">
              <a:buNone/>
            </a:pPr>
            <a:endParaRPr lang="es-ES" dirty="0"/>
          </a:p>
          <a:p>
            <a:r>
              <a:rPr lang="es-ES" dirty="0"/>
              <a:t>Debe haber al menos un caso base de parada</a:t>
            </a:r>
          </a:p>
          <a:p>
            <a:r>
              <a:rPr lang="es-ES" b="1" dirty="0"/>
              <a:t>Inducción</a:t>
            </a:r>
            <a:r>
              <a:rPr lang="es-ES" dirty="0"/>
              <a:t>: Paso recursivo que provoca una llamada recursiva Debe ser correcto para distintos parámetros de entrada</a:t>
            </a:r>
          </a:p>
          <a:p>
            <a:r>
              <a:rPr lang="es-ES" b="1" dirty="0"/>
              <a:t>Convergencia</a:t>
            </a:r>
            <a:r>
              <a:rPr lang="es-ES" dirty="0"/>
              <a:t>: Cada paso recursivo debe acercar a un caso base. Se describe el problema en términos de problemas más sencillos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55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Factorial</a:t>
            </a:r>
            <a:endParaRPr lang="en-U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1209" y="1732547"/>
            <a:ext cx="6506240" cy="4298239"/>
          </a:xfrm>
        </p:spPr>
      </p:pic>
    </p:spTree>
    <p:extLst>
      <p:ext uri="{BB962C8B-B14F-4D97-AF65-F5344CB8AC3E}">
        <p14:creationId xmlns:p14="http://schemas.microsoft.com/office/powerpoint/2010/main" val="334399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09096" y="374865"/>
            <a:ext cx="7533393" cy="35417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# include &lt;</a:t>
            </a:r>
            <a:r>
              <a:rPr lang="en-US" sz="1800" dirty="0" err="1"/>
              <a:t>stdio.h</a:t>
            </a:r>
            <a:r>
              <a:rPr lang="en-US" sz="1800" dirty="0"/>
              <a:t>&gt;</a:t>
            </a:r>
          </a:p>
          <a:p>
            <a:pPr marL="0" indent="0">
              <a:buNone/>
            </a:pPr>
            <a:r>
              <a:rPr lang="en-US" sz="1800" dirty="0"/>
              <a:t># include &lt;</a:t>
            </a:r>
            <a:r>
              <a:rPr lang="en-US" sz="1800" dirty="0" err="1"/>
              <a:t>conio.h</a:t>
            </a:r>
            <a:r>
              <a:rPr lang="en-US" sz="1800" dirty="0"/>
              <a:t>&gt;</a:t>
            </a:r>
          </a:p>
          <a:p>
            <a:pPr marL="0" indent="0">
              <a:buNone/>
            </a:pPr>
            <a:r>
              <a:rPr lang="en-US" sz="1800" dirty="0" smtClean="0"/>
              <a:t>long </a:t>
            </a:r>
            <a:r>
              <a:rPr lang="en-US" sz="1800" dirty="0"/>
              <a:t>factorial(long a);</a:t>
            </a:r>
          </a:p>
          <a:p>
            <a:pPr marL="0" indent="0">
              <a:buNone/>
            </a:pP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/>
              <a:t>main()</a:t>
            </a:r>
          </a:p>
          <a:p>
            <a:pPr marL="0" indent="0">
              <a:buNone/>
            </a:pPr>
            <a:r>
              <a:rPr lang="en-US" sz="1800" dirty="0"/>
              <a:t>{</a:t>
            </a:r>
          </a:p>
          <a:p>
            <a:pPr marL="0" indent="0">
              <a:buNone/>
            </a:pPr>
            <a:r>
              <a:rPr lang="en-US" sz="1800" dirty="0"/>
              <a:t>     </a:t>
            </a:r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en-US" sz="1800" dirty="0" err="1"/>
              <a:t>num</a:t>
            </a:r>
            <a:r>
              <a:rPr lang="en-US" sz="1800" dirty="0"/>
              <a:t>=0;</a:t>
            </a:r>
          </a:p>
          <a:p>
            <a:pPr marL="0" indent="0">
              <a:buNone/>
            </a:pPr>
            <a:r>
              <a:rPr lang="en-US" sz="1800" dirty="0"/>
              <a:t>    long  f=0;</a:t>
            </a:r>
          </a:p>
          <a:p>
            <a:pPr marL="0" indent="0">
              <a:buNone/>
            </a:pPr>
            <a:r>
              <a:rPr lang="en-US" sz="1800" dirty="0"/>
              <a:t>    </a:t>
            </a:r>
            <a:r>
              <a:rPr lang="en-US" sz="1800" dirty="0" err="1"/>
              <a:t>printf</a:t>
            </a:r>
            <a:r>
              <a:rPr lang="en-US" sz="1800" dirty="0"/>
              <a:t>("</a:t>
            </a:r>
            <a:r>
              <a:rPr lang="en-US" sz="1800" dirty="0" err="1"/>
              <a:t>ingrese</a:t>
            </a:r>
            <a:r>
              <a:rPr lang="en-US" sz="1800" dirty="0"/>
              <a:t> el </a:t>
            </a:r>
            <a:r>
              <a:rPr lang="en-US" sz="1800" dirty="0" err="1"/>
              <a:t>numero</a:t>
            </a:r>
            <a:r>
              <a:rPr lang="en-US" sz="1800" dirty="0"/>
              <a:t>:  ");</a:t>
            </a:r>
          </a:p>
          <a:p>
            <a:pPr marL="0" indent="0">
              <a:buNone/>
            </a:pPr>
            <a:r>
              <a:rPr lang="en-US" sz="1800" dirty="0"/>
              <a:t>    </a:t>
            </a:r>
            <a:r>
              <a:rPr lang="en-US" sz="1800" dirty="0" err="1"/>
              <a:t>scanf</a:t>
            </a:r>
            <a:r>
              <a:rPr lang="en-US" sz="1800" dirty="0"/>
              <a:t>("%</a:t>
            </a:r>
            <a:r>
              <a:rPr lang="en-US" sz="1800" dirty="0" err="1"/>
              <a:t>ld</a:t>
            </a:r>
            <a:r>
              <a:rPr lang="en-US" sz="1800" dirty="0"/>
              <a:t>", &amp;</a:t>
            </a:r>
            <a:r>
              <a:rPr lang="en-US" sz="1800" dirty="0" err="1"/>
              <a:t>num</a:t>
            </a:r>
            <a:r>
              <a:rPr lang="en-US" sz="1800" dirty="0"/>
              <a:t>);</a:t>
            </a:r>
          </a:p>
          <a:p>
            <a:pPr marL="0" indent="0">
              <a:buNone/>
            </a:pPr>
            <a:r>
              <a:rPr lang="en-US" sz="1800" dirty="0"/>
              <a:t>    f= factorial(</a:t>
            </a:r>
            <a:r>
              <a:rPr lang="en-US" sz="1800" dirty="0" err="1"/>
              <a:t>num</a:t>
            </a:r>
            <a:r>
              <a:rPr lang="en-US" sz="1800" dirty="0"/>
              <a:t>);</a:t>
            </a:r>
          </a:p>
          <a:p>
            <a:pPr marL="0" indent="0">
              <a:buNone/>
            </a:pPr>
            <a:r>
              <a:rPr lang="en-US" sz="1800" dirty="0"/>
              <a:t>    </a:t>
            </a:r>
            <a:r>
              <a:rPr lang="en-US" sz="1800" dirty="0" err="1"/>
              <a:t>printf</a:t>
            </a:r>
            <a:r>
              <a:rPr lang="en-US" sz="1800" dirty="0"/>
              <a:t>("%</a:t>
            </a:r>
            <a:r>
              <a:rPr lang="en-US" sz="1800" dirty="0" err="1"/>
              <a:t>ld</a:t>
            </a:r>
            <a:r>
              <a:rPr lang="en-US" sz="1800" dirty="0"/>
              <a:t>", f);</a:t>
            </a:r>
          </a:p>
          <a:p>
            <a:pPr marL="0" indent="0">
              <a:buNone/>
            </a:pPr>
            <a:r>
              <a:rPr lang="en-US" sz="1800" dirty="0"/>
              <a:t>    </a:t>
            </a:r>
            <a:r>
              <a:rPr lang="en-US" sz="1800" dirty="0" err="1"/>
              <a:t>getch</a:t>
            </a:r>
            <a:r>
              <a:rPr lang="en-US" sz="1800" dirty="0"/>
              <a:t>();</a:t>
            </a:r>
          </a:p>
          <a:p>
            <a:pPr marL="0" indent="0">
              <a:buNone/>
            </a:pPr>
            <a:r>
              <a:rPr lang="en-US" sz="1800" dirty="0"/>
              <a:t>    return 0;</a:t>
            </a:r>
          </a:p>
          <a:p>
            <a:pPr marL="0" indent="0">
              <a:buNone/>
            </a:pPr>
            <a:r>
              <a:rPr lang="en-US" sz="1800" dirty="0"/>
              <a:t>}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2" name="Rectángulo 1"/>
          <p:cNvSpPr/>
          <p:nvPr/>
        </p:nvSpPr>
        <p:spPr>
          <a:xfrm>
            <a:off x="6692721" y="542732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long factorial(long a)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if(a==1)</a:t>
            </a:r>
          </a:p>
          <a:p>
            <a:r>
              <a:rPr lang="en-US" dirty="0"/>
              <a:t>    return(1);</a:t>
            </a:r>
          </a:p>
          <a:p>
            <a:r>
              <a:rPr lang="en-US" dirty="0"/>
              <a:t>  return(a* factorial(a-1));</a:t>
            </a:r>
          </a:p>
          <a:p>
            <a:r>
              <a:rPr lang="en-US" dirty="0"/>
              <a:t>}</a:t>
            </a:r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l="22648" t="35871" r="22812" b="24164"/>
          <a:stretch/>
        </p:blipFill>
        <p:spPr>
          <a:xfrm>
            <a:off x="6664815" y="3554569"/>
            <a:ext cx="4700790" cy="193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08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63</TotalTime>
  <Words>194</Words>
  <Application>Microsoft Office PowerPoint</Application>
  <PresentationFormat>Panorámica</PresentationFormat>
  <Paragraphs>33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Tw Cen MT</vt:lpstr>
      <vt:lpstr>Circuito</vt:lpstr>
      <vt:lpstr>Recursividad</vt:lpstr>
      <vt:lpstr>Conceptualización</vt:lpstr>
      <vt:lpstr>Presentación de PowerPoint</vt:lpstr>
      <vt:lpstr>Que es la recursividad</vt:lpstr>
      <vt:lpstr>Condiciones a cumplir</vt:lpstr>
      <vt:lpstr>Factorial</vt:lpstr>
      <vt:lpstr>Presentación de PowerPoint</vt:lpstr>
    </vt:vector>
  </TitlesOfParts>
  <Company>Escuela Superior Politecnica de Chimborazo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Recursividad</dc:title>
  <dc:creator>DTIC SECRETARÍA</dc:creator>
  <cp:lastModifiedBy>Pc</cp:lastModifiedBy>
  <cp:revision>11</cp:revision>
  <dcterms:created xsi:type="dcterms:W3CDTF">2020-06-29T16:11:08Z</dcterms:created>
  <dcterms:modified xsi:type="dcterms:W3CDTF">2022-10-13T15:22:04Z</dcterms:modified>
</cp:coreProperties>
</file>