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279" r:id="rId2"/>
    <p:sldId id="280" r:id="rId3"/>
    <p:sldId id="281" r:id="rId4"/>
    <p:sldId id="282" r:id="rId5"/>
    <p:sldId id="284" r:id="rId6"/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86" r:id="rId22"/>
    <p:sldId id="287" r:id="rId23"/>
    <p:sldId id="288" r:id="rId24"/>
    <p:sldId id="289" r:id="rId25"/>
    <p:sldId id="290" r:id="rId26"/>
    <p:sldId id="277" r:id="rId2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A1FF9-5206-4009-A1BF-065347604DF4}" type="datetimeFigureOut">
              <a:rPr lang="es-EC" smtClean="0"/>
              <a:t>18/2/2021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F9C10-507F-43BC-ABA1-1E630E9C1C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127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F9C10-507F-43BC-ABA1-1E630E9C1CB1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12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9C10-507F-43BC-ABA1-1E630E9C1CB1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177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B9EBBA-996F-894A-B54A-D6246ED52CEA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7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2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4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2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9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9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5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B482E8-6E0E-1B4F-B1FD-C69DB9E858D9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12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35D6768-658D-4AD0-B4FA-73C3EDEBB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4800600"/>
            <a:ext cx="5010150" cy="1752600"/>
          </a:xfrm>
        </p:spPr>
        <p:txBody>
          <a:bodyPr/>
          <a:lstStyle/>
          <a:p>
            <a:r>
              <a:rPr lang="es-EC" b="1" dirty="0">
                <a:solidFill>
                  <a:schemeClr val="accent1"/>
                </a:solidFill>
              </a:rPr>
              <a:t>Teoría elemental del muestreo</a:t>
            </a:r>
          </a:p>
        </p:txBody>
      </p:sp>
    </p:spTree>
    <p:extLst>
      <p:ext uri="{BB962C8B-B14F-4D97-AF65-F5344CB8AC3E}">
        <p14:creationId xmlns:p14="http://schemas.microsoft.com/office/powerpoint/2010/main" val="75317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643628" y="693420"/>
            <a:ext cx="4337304" cy="433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427218"/>
            <a:ext cx="202806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0"/>
              </a:lnSpc>
              <a:spcBef>
                <a:spcPts val="189"/>
              </a:spcBef>
            </a:pPr>
            <a:r>
              <a:rPr sz="36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MU</a:t>
            </a:r>
            <a:r>
              <a:rPr sz="3600" spc="-9" dirty="0">
                <a:solidFill>
                  <a:schemeClr val="bg1"/>
                </a:solidFill>
                <a:latin typeface="Franklin Gothic Medium"/>
                <a:cs typeface="Franklin Gothic Medium"/>
              </a:rPr>
              <a:t>E</a:t>
            </a:r>
            <a:r>
              <a:rPr sz="36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STRA</a:t>
            </a:r>
            <a:endParaRPr sz="36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25169" y="1430297"/>
            <a:ext cx="3187451" cy="2941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01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r>
              <a:rPr sz="2800" spc="-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muestra</a:t>
            </a:r>
            <a:r>
              <a:rPr sz="2800" spc="-9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una</a:t>
            </a:r>
            <a:endParaRPr sz="280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R="25400" indent="0" algn="ctr">
              <a:lnSpc>
                <a:spcPts val="3360"/>
              </a:lnSpc>
              <a:spcBef>
                <a:spcPts val="72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parte del un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rso q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debe pre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ent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800" spc="-6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endParaRPr sz="280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918527" marR="942416" algn="ctr">
              <a:lnSpc>
                <a:spcPts val="3304"/>
              </a:lnSpc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smos</a:t>
            </a:r>
            <a:endParaRPr sz="280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81168" marR="205630" indent="0" algn="ctr">
              <a:lnSpc>
                <a:spcPts val="3360"/>
              </a:lnSpc>
              <a:spcBef>
                <a:spcPts val="57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fe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ó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enos</a:t>
            </a:r>
            <a:r>
              <a:rPr sz="2800" spc="-63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que oc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rr</a:t>
            </a: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-5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8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él.</a:t>
            </a:r>
            <a:endParaRPr sz="28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/>
          <p:nvPr/>
        </p:nvSpPr>
        <p:spPr>
          <a:xfrm>
            <a:off x="3165983" y="4132464"/>
            <a:ext cx="3103796" cy="2725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63">
              <a:lnSpc>
                <a:spcPts val="2500"/>
              </a:lnSpc>
              <a:spcBef>
                <a:spcPts val="125"/>
              </a:spcBef>
            </a:pPr>
            <a:r>
              <a:rPr sz="3600" spc="9" baseline="1132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600" spc="0" baseline="1132" dirty="0">
                <a:solidFill>
                  <a:schemeClr val="bg1"/>
                </a:solidFill>
                <a:latin typeface="Century Gothic"/>
                <a:cs typeface="Century Gothic"/>
              </a:rPr>
              <a:t>rse </a:t>
            </a:r>
            <a:r>
              <a:rPr sz="3600" spc="527" baseline="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1132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3600" spc="9" baseline="1132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3600" spc="0" baseline="1132" dirty="0">
                <a:solidFill>
                  <a:schemeClr val="bg1"/>
                </a:solidFill>
                <a:latin typeface="Century Gothic"/>
                <a:cs typeface="Century Gothic"/>
              </a:rPr>
              <a:t>da </a:t>
            </a:r>
            <a:r>
              <a:rPr sz="3600" spc="527" baseline="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1132" dirty="0">
                <a:solidFill>
                  <a:schemeClr val="bg1"/>
                </a:solidFill>
                <a:latin typeface="Century Gothic"/>
                <a:cs typeface="Century Gothic"/>
              </a:rPr>
              <a:t>la </a:t>
            </a:r>
            <a:r>
              <a:rPr sz="3600" spc="527" baseline="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1132" dirty="0">
                <a:solidFill>
                  <a:schemeClr val="bg1"/>
                </a:solidFill>
                <a:latin typeface="Century Gothic"/>
                <a:cs typeface="Century Gothic"/>
              </a:rPr>
              <a:t>sop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R="58465">
              <a:lnSpc>
                <a:spcPts val="2880"/>
              </a:lnSpc>
              <a:spcBef>
                <a:spcPts val="19"/>
              </a:spcBef>
            </a:pPr>
            <a:r>
              <a:rPr lang="es-EC" sz="3600" spc="0" baseline="-1132" dirty="0" err="1">
                <a:solidFill>
                  <a:schemeClr val="bg1"/>
                </a:solidFill>
                <a:latin typeface="Century Gothic"/>
                <a:cs typeface="Century Gothic"/>
              </a:rPr>
              <a:t>qu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600" spc="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cont</a:t>
            </a:r>
            <a:r>
              <a:rPr sz="3600" spc="1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31436" y="4192890"/>
            <a:ext cx="28575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02004" y="471656"/>
            <a:ext cx="3412987" cy="456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EJEM</a:t>
            </a:r>
            <a:r>
              <a:rPr sz="2800" spc="9" dirty="0">
                <a:solidFill>
                  <a:schemeClr val="bg1"/>
                </a:solidFill>
                <a:latin typeface="Franklin Gothic Medium"/>
                <a:cs typeface="Franklin Gothic Medium"/>
              </a:rPr>
              <a:t>P</a:t>
            </a:r>
            <a:r>
              <a:rPr sz="2800" spc="-5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O</a:t>
            </a:r>
            <a:r>
              <a:rPr sz="2800" spc="-126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DE</a:t>
            </a:r>
            <a:r>
              <a:rPr sz="2800" spc="-23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LA</a:t>
            </a:r>
            <a:r>
              <a:rPr sz="2800" spc="-30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SO</a:t>
            </a:r>
            <a:r>
              <a:rPr sz="2800" spc="-114" dirty="0">
                <a:solidFill>
                  <a:schemeClr val="bg1"/>
                </a:solidFill>
                <a:latin typeface="Franklin Gothic Medium"/>
                <a:cs typeface="Franklin Gothic Medium"/>
              </a:rPr>
              <a:t>P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</a:t>
            </a:r>
            <a:endParaRPr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0200" y="990608"/>
            <a:ext cx="4189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1524" y="990608"/>
            <a:ext cx="11678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ut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60778" y="990608"/>
            <a:ext cx="4816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61615" y="990608"/>
            <a:ext cx="26902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usa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 </a:t>
            </a:r>
            <a:r>
              <a:rPr sz="2400" spc="18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ras </a:t>
            </a:r>
            <a:r>
              <a:rPr sz="2400" spc="19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73649" y="990608"/>
            <a:ext cx="10714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pu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65798" y="990608"/>
            <a:ext cx="9936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lu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trar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80096" y="990608"/>
            <a:ext cx="4550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56168" y="990608"/>
            <a:ext cx="3302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el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0200" y="1356622"/>
            <a:ext cx="8455185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j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plo</a:t>
            </a:r>
            <a:r>
              <a:rPr sz="2400" spc="4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del</a:t>
            </a:r>
            <a:r>
              <a:rPr sz="2400" spc="5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am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5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5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casa</a:t>
            </a:r>
            <a:r>
              <a:rPr sz="2400" spc="6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r>
              <a:rPr sz="2400" spc="6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ea</a:t>
            </a:r>
            <a:r>
              <a:rPr sz="2400" spc="6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ber</a:t>
            </a:r>
            <a:r>
              <a:rPr sz="2400" spc="6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7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ha</a:t>
            </a:r>
            <a:r>
              <a:rPr sz="2400" spc="5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puesto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3600" spc="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sz="3600" spc="25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-1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3600" spc="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600" spc="-3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sa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3600" spc="-1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a la</a:t>
            </a:r>
            <a:r>
              <a:rPr sz="3600" spc="-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sop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200" y="2188726"/>
            <a:ext cx="7595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Para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92098" y="2188726"/>
            <a:ext cx="5908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ello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83054" y="2188726"/>
            <a:ext cx="17207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ma  </a:t>
            </a:r>
            <a:r>
              <a:rPr sz="2400" spc="15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una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05453" y="2188726"/>
            <a:ext cx="14292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cuc</a:t>
            </a: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h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ar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,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33085" y="2188726"/>
            <a:ext cx="3409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74486" y="2188726"/>
            <a:ext cx="11702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prueba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46340" y="2188726"/>
            <a:ext cx="2345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y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83728" y="2188726"/>
            <a:ext cx="80388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0200" y="2554235"/>
            <a:ext cx="198049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conclu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nes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40051" y="2554235"/>
            <a:ext cx="66305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34055" y="2554235"/>
            <a:ext cx="38887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52215" y="2554235"/>
            <a:ext cx="11937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re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eren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75301" y="2554235"/>
            <a:ext cx="45664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no</a:t>
            </a:r>
            <a:endParaRPr sz="24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62422" y="2554235"/>
            <a:ext cx="65023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sólo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44234" y="2554235"/>
            <a:ext cx="27958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54190" y="2554235"/>
            <a:ext cx="34054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25106" y="2554235"/>
            <a:ext cx="146369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pe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q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ñ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200" y="2920627"/>
            <a:ext cx="12643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5958" y="2920627"/>
            <a:ext cx="6624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61387" y="2920627"/>
            <a:ext cx="13306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pro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ó </a:t>
            </a:r>
            <a:r>
              <a:rPr sz="2400" spc="4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si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8519" y="2920627"/>
            <a:ext cx="4571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no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58081" y="2920627"/>
            <a:ext cx="2793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39081" y="2920627"/>
            <a:ext cx="7910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toda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34050" y="2920627"/>
            <a:ext cx="12471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 </a:t>
            </a:r>
            <a:r>
              <a:rPr sz="2400" spc="3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sopa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4314" y="2920627"/>
            <a:ext cx="17024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prepar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200" y="3286387"/>
            <a:ext cx="15898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(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ers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400" spc="-34" dirty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200" y="3754255"/>
            <a:ext cx="900755" cy="409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¿Q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é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2202" y="3754255"/>
            <a:ext cx="11754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pas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ría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0175" y="3754255"/>
            <a:ext cx="2486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si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4223" y="3754255"/>
            <a:ext cx="4535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no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0963" y="3754255"/>
            <a:ext cx="12344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era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8245" y="3754255"/>
            <a:ext cx="11098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con</a:t>
            </a: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ar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9162" y="3754255"/>
            <a:ext cx="4550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5902" y="3754255"/>
            <a:ext cx="3759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su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4918" y="3754255"/>
            <a:ext cx="144571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tr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?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4119764"/>
            <a:ext cx="115571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Tendría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714" y="4119764"/>
            <a:ext cx="66395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6627" y="4119764"/>
            <a:ext cx="46833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co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2012" y="4119302"/>
            <a:ext cx="3357827" cy="297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dirty="0">
                <a:solidFill>
                  <a:schemeClr val="bg1"/>
                </a:solidFill>
                <a:latin typeface="Century Gothic"/>
                <a:cs typeface="Century Gothic"/>
              </a:rPr>
              <a:t>m                                 </a:t>
            </a:r>
            <a:r>
              <a:rPr lang="es-EC" sz="240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3566" y="4119764"/>
            <a:ext cx="78789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para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4796" y="4119764"/>
            <a:ext cx="89620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saber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0" y="4119764"/>
            <a:ext cx="34054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200" y="4486029"/>
            <a:ext cx="28942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ca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4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4" dirty="0" err="1">
                <a:solidFill>
                  <a:schemeClr val="bg1"/>
                </a:solidFill>
                <a:latin typeface="Century Gothic"/>
                <a:cs typeface="Century Gothic"/>
              </a:rPr>
              <a:t>sa</a:t>
            </a:r>
            <a:r>
              <a:rPr sz="2400" spc="0" dirty="0" err="1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3276600" y="5258915"/>
            <a:ext cx="2057400" cy="1498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5780" y="3651504"/>
            <a:ext cx="8075676" cy="1665732"/>
          </a:xfrm>
          <a:custGeom>
            <a:avLst/>
            <a:gdLst/>
            <a:ahLst/>
            <a:cxnLst/>
            <a:rect l="l" t="t" r="r" b="b"/>
            <a:pathLst>
              <a:path w="8075676" h="1665731">
                <a:moveTo>
                  <a:pt x="0" y="1665732"/>
                </a:moveTo>
                <a:lnTo>
                  <a:pt x="8075676" y="1665732"/>
                </a:lnTo>
                <a:lnTo>
                  <a:pt x="8075676" y="0"/>
                </a:lnTo>
                <a:lnTo>
                  <a:pt x="0" y="0"/>
                </a:lnTo>
                <a:lnTo>
                  <a:pt x="0" y="166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5780" y="3651504"/>
            <a:ext cx="8075676" cy="1665732"/>
          </a:xfrm>
          <a:custGeom>
            <a:avLst/>
            <a:gdLst/>
            <a:ahLst/>
            <a:cxnLst/>
            <a:rect l="l" t="t" r="r" b="b"/>
            <a:pathLst>
              <a:path w="8075676" h="1665731">
                <a:moveTo>
                  <a:pt x="0" y="1665732"/>
                </a:moveTo>
                <a:lnTo>
                  <a:pt x="8075676" y="1665732"/>
                </a:lnTo>
                <a:lnTo>
                  <a:pt x="8075676" y="0"/>
                </a:lnTo>
                <a:lnTo>
                  <a:pt x="0" y="0"/>
                </a:lnTo>
                <a:lnTo>
                  <a:pt x="0" y="1665732"/>
                </a:lnTo>
                <a:close/>
              </a:path>
            </a:pathLst>
          </a:custGeom>
          <a:ln w="9144">
            <a:solidFill>
              <a:srgbClr val="797A7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806" y="3597402"/>
            <a:ext cx="1165860" cy="1749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2806" y="3597402"/>
            <a:ext cx="1165860" cy="1749552"/>
          </a:xfrm>
          <a:custGeom>
            <a:avLst/>
            <a:gdLst/>
            <a:ahLst/>
            <a:cxnLst/>
            <a:rect l="l" t="t" r="r" b="b"/>
            <a:pathLst>
              <a:path w="1165860" h="1749552">
                <a:moveTo>
                  <a:pt x="0" y="1749552"/>
                </a:moveTo>
                <a:lnTo>
                  <a:pt x="1165860" y="1749552"/>
                </a:lnTo>
                <a:lnTo>
                  <a:pt x="1165860" y="0"/>
                </a:lnTo>
                <a:lnTo>
                  <a:pt x="0" y="0"/>
                </a:lnTo>
                <a:lnTo>
                  <a:pt x="0" y="17495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195" y="1552955"/>
            <a:ext cx="8276844" cy="1665732"/>
          </a:xfrm>
          <a:custGeom>
            <a:avLst/>
            <a:gdLst/>
            <a:ahLst/>
            <a:cxnLst/>
            <a:rect l="l" t="t" r="r" b="b"/>
            <a:pathLst>
              <a:path w="8276844" h="1665732">
                <a:moveTo>
                  <a:pt x="0" y="1665732"/>
                </a:moveTo>
                <a:lnTo>
                  <a:pt x="8276844" y="1665732"/>
                </a:lnTo>
                <a:lnTo>
                  <a:pt x="8276844" y="0"/>
                </a:lnTo>
                <a:lnTo>
                  <a:pt x="0" y="0"/>
                </a:lnTo>
                <a:lnTo>
                  <a:pt x="0" y="1665732"/>
                </a:lnTo>
                <a:close/>
              </a:path>
            </a:pathLst>
          </a:custGeom>
          <a:ln w="9143">
            <a:solidFill>
              <a:srgbClr val="797A7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178" y="1498853"/>
            <a:ext cx="1165860" cy="1749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178" y="1498853"/>
            <a:ext cx="1165860" cy="1749552"/>
          </a:xfrm>
          <a:custGeom>
            <a:avLst/>
            <a:gdLst/>
            <a:ahLst/>
            <a:cxnLst/>
            <a:rect l="l" t="t" r="r" b="b"/>
            <a:pathLst>
              <a:path w="1165860" h="1749552">
                <a:moveTo>
                  <a:pt x="0" y="1749552"/>
                </a:moveTo>
                <a:lnTo>
                  <a:pt x="1165860" y="1749552"/>
                </a:lnTo>
                <a:lnTo>
                  <a:pt x="1165860" y="0"/>
                </a:lnTo>
                <a:lnTo>
                  <a:pt x="0" y="0"/>
                </a:lnTo>
                <a:lnTo>
                  <a:pt x="0" y="17495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40" y="222356"/>
            <a:ext cx="8743999" cy="1248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2469" marR="56056">
              <a:lnSpc>
                <a:spcPts val="2970"/>
              </a:lnSpc>
              <a:spcBef>
                <a:spcPts val="148"/>
              </a:spcBef>
            </a:pP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OB</a:t>
            </a:r>
            <a:r>
              <a:rPr sz="2800" spc="9" dirty="0">
                <a:solidFill>
                  <a:schemeClr val="bg1"/>
                </a:solidFill>
                <a:latin typeface="Franklin Gothic Medium"/>
                <a:cs typeface="Franklin Gothic Medium"/>
              </a:rPr>
              <a:t>J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ETI</a:t>
            </a:r>
            <a:r>
              <a:rPr sz="2800" spc="-44" dirty="0">
                <a:solidFill>
                  <a:schemeClr val="bg1"/>
                </a:solidFill>
                <a:latin typeface="Franklin Gothic Medium"/>
                <a:cs typeface="Franklin Gothic Medium"/>
              </a:rPr>
              <a:t>V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OS</a:t>
            </a:r>
            <a:r>
              <a:rPr sz="2800" spc="-130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DE</a:t>
            </a:r>
            <a:r>
              <a:rPr sz="2800" spc="-33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LA</a:t>
            </a:r>
            <a:r>
              <a:rPr sz="2800" spc="-30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9" dirty="0">
                <a:solidFill>
                  <a:schemeClr val="bg1"/>
                </a:solidFill>
                <a:latin typeface="Franklin Gothic Medium"/>
                <a:cs typeface="Franklin Gothic Medium"/>
              </a:rPr>
              <a:t>M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UEST</a:t>
            </a:r>
            <a:r>
              <a:rPr sz="2800" spc="9" dirty="0">
                <a:solidFill>
                  <a:schemeClr val="bg1"/>
                </a:solidFill>
                <a:latin typeface="Franklin Gothic Medium"/>
                <a:cs typeface="Franklin Gothic Medium"/>
              </a:rPr>
              <a:t>R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</a:t>
            </a:r>
            <a:endParaRPr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ct val="102172"/>
              </a:lnSpc>
              <a:spcBef>
                <a:spcPts val="885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Para que la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mue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tra al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ance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los o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j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et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vos</a:t>
            </a:r>
            <a:r>
              <a:rPr sz="2400" spc="-2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eestable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dos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5600" marR="56056">
              <a:lnSpc>
                <a:spcPts val="2885"/>
              </a:lnSpc>
              <a:spcBef>
                <a:spcPts val="144"/>
              </a:spcBef>
            </a:pP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debe</a:t>
            </a:r>
            <a:r>
              <a:rPr sz="3600" spc="1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reun</a:t>
            </a:r>
            <a:r>
              <a:rPr sz="3600" spc="25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3600" spc="-2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las</a:t>
            </a:r>
            <a:r>
              <a:rPr sz="3600" spc="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3600" spc="1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guientes</a:t>
            </a:r>
            <a:r>
              <a:rPr sz="3600" spc="-3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característ</a:t>
            </a:r>
            <a:r>
              <a:rPr sz="3600" spc="25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cas.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806" y="3597402"/>
            <a:ext cx="1165860" cy="54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8666" y="3597402"/>
            <a:ext cx="7082789" cy="54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2806" y="3651504"/>
            <a:ext cx="172973" cy="1665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25780" y="3651504"/>
            <a:ext cx="992886" cy="1665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518666" y="3651504"/>
            <a:ext cx="7082789" cy="1665732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73"/>
              </a:spcBef>
            </a:pPr>
            <a:endParaRPr sz="1300" dirty="0">
              <a:solidFill>
                <a:schemeClr val="bg1"/>
              </a:solidFill>
            </a:endParaRPr>
          </a:p>
          <a:p>
            <a:pPr marL="135763" marR="52718">
              <a:lnSpc>
                <a:spcPct val="102275"/>
              </a:lnSpc>
            </a:pPr>
            <a:r>
              <a:rPr sz="2200" i="1" spc="0" dirty="0">
                <a:solidFill>
                  <a:schemeClr val="bg1"/>
                </a:solidFill>
                <a:latin typeface="Century Gothic"/>
                <a:cs typeface="Century Gothic"/>
              </a:rPr>
              <a:t>Ser</a:t>
            </a:r>
            <a:r>
              <a:rPr sz="2200" i="1" spc="-3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i="1" spc="0" dirty="0">
                <a:solidFill>
                  <a:schemeClr val="bg1"/>
                </a:solidFill>
                <a:latin typeface="Century Gothic"/>
                <a:cs typeface="Century Gothic"/>
              </a:rPr>
              <a:t>su</a:t>
            </a:r>
            <a:r>
              <a:rPr sz="2200" i="1" spc="14" dirty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sz="2200" i="1" spc="0" dirty="0">
                <a:solidFill>
                  <a:schemeClr val="bg1"/>
                </a:solidFill>
                <a:latin typeface="Century Gothic"/>
                <a:cs typeface="Century Gothic"/>
              </a:rPr>
              <a:t>icie</a:t>
            </a:r>
            <a:r>
              <a:rPr sz="2200" i="1" spc="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200" i="1" spc="1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i="1" spc="0" dirty="0">
                <a:solidFill>
                  <a:schemeClr val="bg1"/>
                </a:solidFill>
                <a:latin typeface="Century Gothic"/>
                <a:cs typeface="Century Gothic"/>
              </a:rPr>
              <a:t>e:</a:t>
            </a:r>
            <a:r>
              <a:rPr sz="2200" i="1" spc="-9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r>
              <a:rPr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can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dad</a:t>
            </a:r>
            <a:r>
              <a:rPr sz="2200" spc="-10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2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200" spc="4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eme</a:t>
            </a:r>
            <a:r>
              <a:rPr sz="2200" spc="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os selecc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onados,</a:t>
            </a:r>
            <a:r>
              <a:rPr sz="2200" spc="-136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si</a:t>
            </a:r>
            <a:r>
              <a:rPr sz="2200" spc="-1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200" spc="-4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ene</a:t>
            </a:r>
            <a:r>
              <a:rPr sz="2200" spc="-7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r>
              <a:rPr sz="2200" spc="-2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ser</a:t>
            </a:r>
            <a:r>
              <a:rPr sz="22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represe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nt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iv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a del</a:t>
            </a:r>
            <a:r>
              <a:rPr sz="2200" spc="-33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un</a:t>
            </a:r>
            <a:r>
              <a:rPr sz="22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erso,</a:t>
            </a:r>
            <a:r>
              <a:rPr sz="2200" spc="-108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debe</a:t>
            </a:r>
            <a:r>
              <a:rPr sz="2200" spc="-58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ar</a:t>
            </a:r>
            <a:r>
              <a:rPr sz="2200" spc="-5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4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bre</a:t>
            </a:r>
            <a:r>
              <a:rPr sz="2200" spc="-4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-9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2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errores.</a:t>
            </a:r>
            <a:endParaRPr sz="2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178" y="1498853"/>
            <a:ext cx="1165860" cy="54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7038" y="1498853"/>
            <a:ext cx="7255002" cy="54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1178" y="1552955"/>
            <a:ext cx="144017" cy="1665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25195" y="1552955"/>
            <a:ext cx="1021842" cy="1665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47038" y="1552955"/>
            <a:ext cx="7255002" cy="1665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75"/>
              </a:spcBef>
            </a:pPr>
            <a:endParaRPr sz="1300" dirty="0">
              <a:solidFill>
                <a:schemeClr val="bg1"/>
              </a:solidFill>
            </a:endParaRPr>
          </a:p>
          <a:p>
            <a:pPr marL="107187" marR="589973">
              <a:lnSpc>
                <a:spcPct val="102275"/>
              </a:lnSpc>
            </a:pPr>
            <a:r>
              <a:rPr sz="2200" i="1" spc="0" dirty="0">
                <a:solidFill>
                  <a:schemeClr val="bg1"/>
                </a:solidFill>
                <a:latin typeface="Century Gothic"/>
                <a:cs typeface="Century Gothic"/>
              </a:rPr>
              <a:t>Ser</a:t>
            </a:r>
            <a:r>
              <a:rPr sz="2200" i="1" spc="-3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i="1" spc="0" dirty="0">
                <a:solidFill>
                  <a:schemeClr val="bg1"/>
                </a:solidFill>
                <a:latin typeface="Century Gothic"/>
                <a:cs typeface="Century Gothic"/>
              </a:rPr>
              <a:t>represe</a:t>
            </a:r>
            <a:r>
              <a:rPr sz="2200" i="1" spc="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200" i="1" spc="1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i="1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200" i="1" spc="1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i="1" spc="0" dirty="0">
                <a:solidFill>
                  <a:schemeClr val="bg1"/>
                </a:solidFill>
                <a:latin typeface="Century Gothic"/>
                <a:cs typeface="Century Gothic"/>
              </a:rPr>
              <a:t>iva:</a:t>
            </a:r>
            <a:r>
              <a:rPr sz="2200" i="1" spc="-158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dec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r,</a:t>
            </a:r>
            <a:r>
              <a:rPr sz="2200" spc="-4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odos</a:t>
            </a:r>
            <a:r>
              <a:rPr sz="2200" spc="-5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sus</a:t>
            </a:r>
            <a:r>
              <a:rPr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ele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os d</a:t>
            </a:r>
            <a:r>
              <a:rPr sz="2200" spc="-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ben</a:t>
            </a:r>
            <a:r>
              <a:rPr sz="22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presen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ar las</a:t>
            </a:r>
            <a:r>
              <a:rPr sz="2200" spc="-2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2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smas</a:t>
            </a:r>
            <a:r>
              <a:rPr sz="2200" spc="-6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200" spc="-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al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200" spc="-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200" spc="-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200" spc="-8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y cara</a:t>
            </a:r>
            <a:r>
              <a:rPr sz="22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2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erís</a:t>
            </a:r>
            <a:r>
              <a:rPr sz="2200" spc="14" dirty="0">
                <a:solidFill>
                  <a:schemeClr val="bg1"/>
                </a:solidFill>
                <a:latin typeface="Century Gothic"/>
                <a:cs typeface="Century Gothic"/>
              </a:rPr>
              <a:t>ti</a:t>
            </a:r>
            <a:r>
              <a:rPr sz="2200" spc="0" dirty="0">
                <a:solidFill>
                  <a:schemeClr val="bg1"/>
                </a:solidFill>
                <a:latin typeface="Century Gothic"/>
                <a:cs typeface="Century Gothic"/>
              </a:rPr>
              <a:t>cas.</a:t>
            </a:r>
            <a:endParaRPr sz="2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08966" y="3710178"/>
            <a:ext cx="8855964" cy="1656588"/>
          </a:xfrm>
          <a:custGeom>
            <a:avLst/>
            <a:gdLst/>
            <a:ahLst/>
            <a:cxnLst/>
            <a:rect l="l" t="t" r="r" b="b"/>
            <a:pathLst>
              <a:path w="8855964" h="1656588">
                <a:moveTo>
                  <a:pt x="0" y="165608"/>
                </a:moveTo>
                <a:lnTo>
                  <a:pt x="0" y="1490980"/>
                </a:lnTo>
                <a:lnTo>
                  <a:pt x="128" y="1497555"/>
                </a:lnTo>
                <a:lnTo>
                  <a:pt x="7388" y="1540027"/>
                </a:lnTo>
                <a:lnTo>
                  <a:pt x="24737" y="1578072"/>
                </a:lnTo>
                <a:lnTo>
                  <a:pt x="50705" y="1610219"/>
                </a:lnTo>
                <a:lnTo>
                  <a:pt x="83827" y="1635000"/>
                </a:lnTo>
                <a:lnTo>
                  <a:pt x="122634" y="1650946"/>
                </a:lnTo>
                <a:lnTo>
                  <a:pt x="165658" y="1656588"/>
                </a:lnTo>
                <a:lnTo>
                  <a:pt x="8696890" y="1656461"/>
                </a:lnTo>
                <a:lnTo>
                  <a:pt x="8739372" y="1649209"/>
                </a:lnTo>
                <a:lnTo>
                  <a:pt x="8777426" y="1631866"/>
                </a:lnTo>
                <a:lnTo>
                  <a:pt x="8809582" y="1605902"/>
                </a:lnTo>
                <a:lnTo>
                  <a:pt x="8834370" y="1572787"/>
                </a:lnTo>
                <a:lnTo>
                  <a:pt x="8850320" y="1533989"/>
                </a:lnTo>
                <a:lnTo>
                  <a:pt x="8855964" y="1490980"/>
                </a:lnTo>
                <a:lnTo>
                  <a:pt x="8855837" y="159073"/>
                </a:lnTo>
                <a:lnTo>
                  <a:pt x="8848585" y="116591"/>
                </a:lnTo>
                <a:lnTo>
                  <a:pt x="8831242" y="78537"/>
                </a:lnTo>
                <a:lnTo>
                  <a:pt x="8805278" y="46381"/>
                </a:lnTo>
                <a:lnTo>
                  <a:pt x="8772163" y="21593"/>
                </a:lnTo>
                <a:lnTo>
                  <a:pt x="8733365" y="5643"/>
                </a:lnTo>
                <a:lnTo>
                  <a:pt x="8690356" y="0"/>
                </a:lnTo>
                <a:lnTo>
                  <a:pt x="165658" y="0"/>
                </a:lnTo>
                <a:lnTo>
                  <a:pt x="116587" y="7388"/>
                </a:lnTo>
                <a:lnTo>
                  <a:pt x="78529" y="24734"/>
                </a:lnTo>
                <a:lnTo>
                  <a:pt x="46374" y="50699"/>
                </a:lnTo>
                <a:lnTo>
                  <a:pt x="21589" y="83812"/>
                </a:lnTo>
                <a:lnTo>
                  <a:pt x="5641" y="122604"/>
                </a:lnTo>
                <a:lnTo>
                  <a:pt x="0" y="16560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4624" y="3710178"/>
            <a:ext cx="8524697" cy="0"/>
          </a:xfrm>
          <a:custGeom>
            <a:avLst/>
            <a:gdLst/>
            <a:ahLst/>
            <a:cxnLst/>
            <a:rect l="l" t="t" r="r" b="b"/>
            <a:pathLst>
              <a:path w="8524697">
                <a:moveTo>
                  <a:pt x="0" y="0"/>
                </a:moveTo>
                <a:lnTo>
                  <a:pt x="8524697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64803" y="3869251"/>
            <a:ext cx="126" cy="6534"/>
          </a:xfrm>
          <a:custGeom>
            <a:avLst/>
            <a:gdLst/>
            <a:ahLst/>
            <a:cxnLst/>
            <a:rect l="l" t="t" r="r" b="b"/>
            <a:pathLst>
              <a:path w="126" h="6534">
                <a:moveTo>
                  <a:pt x="0" y="0"/>
                </a:moveTo>
                <a:lnTo>
                  <a:pt x="126" y="6534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4930" y="3875786"/>
            <a:ext cx="0" cy="1325371"/>
          </a:xfrm>
          <a:custGeom>
            <a:avLst/>
            <a:gdLst/>
            <a:ahLst/>
            <a:cxnLst/>
            <a:rect l="l" t="t" r="r" b="b"/>
            <a:pathLst>
              <a:path h="1325371">
                <a:moveTo>
                  <a:pt x="0" y="0"/>
                </a:moveTo>
                <a:lnTo>
                  <a:pt x="0" y="1325371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99322" y="5366639"/>
            <a:ext cx="6534" cy="126"/>
          </a:xfrm>
          <a:custGeom>
            <a:avLst/>
            <a:gdLst/>
            <a:ahLst/>
            <a:cxnLst/>
            <a:rect l="l" t="t" r="r" b="b"/>
            <a:pathLst>
              <a:path w="6534" h="126">
                <a:moveTo>
                  <a:pt x="6534" y="0"/>
                </a:moveTo>
                <a:lnTo>
                  <a:pt x="0" y="126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624" y="5366766"/>
            <a:ext cx="8524697" cy="0"/>
          </a:xfrm>
          <a:custGeom>
            <a:avLst/>
            <a:gdLst/>
            <a:ahLst/>
            <a:cxnLst/>
            <a:rect l="l" t="t" r="r" b="b"/>
            <a:pathLst>
              <a:path w="8524697">
                <a:moveTo>
                  <a:pt x="8524697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966" y="3875786"/>
            <a:ext cx="0" cy="1325371"/>
          </a:xfrm>
          <a:custGeom>
            <a:avLst/>
            <a:gdLst/>
            <a:ahLst/>
            <a:cxnLst/>
            <a:rect l="l" t="t" r="r" b="b"/>
            <a:pathLst>
              <a:path h="1325371">
                <a:moveTo>
                  <a:pt x="0" y="1325371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029" y="4008881"/>
            <a:ext cx="1772412" cy="1057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5795" y="4008881"/>
            <a:ext cx="1560855" cy="0"/>
          </a:xfrm>
          <a:custGeom>
            <a:avLst/>
            <a:gdLst/>
            <a:ahLst/>
            <a:cxnLst/>
            <a:rect l="l" t="t" r="r" b="b"/>
            <a:pathLst>
              <a:path w="1560855">
                <a:moveTo>
                  <a:pt x="0" y="0"/>
                </a:moveTo>
                <a:lnTo>
                  <a:pt x="1560855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12442" y="4114673"/>
            <a:ext cx="0" cy="846074"/>
          </a:xfrm>
          <a:custGeom>
            <a:avLst/>
            <a:gdLst/>
            <a:ahLst/>
            <a:cxnLst/>
            <a:rect l="l" t="t" r="r" b="b"/>
            <a:pathLst>
              <a:path h="846074">
                <a:moveTo>
                  <a:pt x="0" y="0"/>
                </a:moveTo>
                <a:lnTo>
                  <a:pt x="0" y="846074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5795" y="5066538"/>
            <a:ext cx="1560855" cy="0"/>
          </a:xfrm>
          <a:custGeom>
            <a:avLst/>
            <a:gdLst/>
            <a:ahLst/>
            <a:cxnLst/>
            <a:rect l="l" t="t" r="r" b="b"/>
            <a:pathLst>
              <a:path w="1560855">
                <a:moveTo>
                  <a:pt x="1560855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029" y="4114673"/>
            <a:ext cx="0" cy="846074"/>
          </a:xfrm>
          <a:custGeom>
            <a:avLst/>
            <a:gdLst/>
            <a:ahLst/>
            <a:cxnLst/>
            <a:rect l="l" t="t" r="r" b="b"/>
            <a:pathLst>
              <a:path h="846074">
                <a:moveTo>
                  <a:pt x="0" y="846074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966" y="5499354"/>
            <a:ext cx="8855964" cy="1321308"/>
          </a:xfrm>
          <a:custGeom>
            <a:avLst/>
            <a:gdLst/>
            <a:ahLst/>
            <a:cxnLst/>
            <a:rect l="l" t="t" r="r" b="b"/>
            <a:pathLst>
              <a:path w="8855964" h="1321307">
                <a:moveTo>
                  <a:pt x="0" y="132130"/>
                </a:moveTo>
                <a:lnTo>
                  <a:pt x="0" y="1189177"/>
                </a:lnTo>
                <a:lnTo>
                  <a:pt x="412" y="1199690"/>
                </a:lnTo>
                <a:lnTo>
                  <a:pt x="10575" y="1241060"/>
                </a:lnTo>
                <a:lnTo>
                  <a:pt x="32640" y="1276129"/>
                </a:lnTo>
                <a:lnTo>
                  <a:pt x="64301" y="1302592"/>
                </a:lnTo>
                <a:lnTo>
                  <a:pt x="103252" y="1318142"/>
                </a:lnTo>
                <a:lnTo>
                  <a:pt x="132130" y="1321308"/>
                </a:lnTo>
                <a:lnTo>
                  <a:pt x="8723884" y="1321308"/>
                </a:lnTo>
                <a:lnTo>
                  <a:pt x="8762499" y="1315565"/>
                </a:lnTo>
                <a:lnTo>
                  <a:pt x="8799919" y="1297215"/>
                </a:lnTo>
                <a:lnTo>
                  <a:pt x="8829513" y="1268495"/>
                </a:lnTo>
                <a:lnTo>
                  <a:pt x="8848965" y="1231713"/>
                </a:lnTo>
                <a:lnTo>
                  <a:pt x="8855964" y="1189177"/>
                </a:lnTo>
                <a:lnTo>
                  <a:pt x="8855964" y="132130"/>
                </a:lnTo>
                <a:lnTo>
                  <a:pt x="8850220" y="93491"/>
                </a:lnTo>
                <a:lnTo>
                  <a:pt x="8831867" y="56055"/>
                </a:lnTo>
                <a:lnTo>
                  <a:pt x="8803152" y="26454"/>
                </a:lnTo>
                <a:lnTo>
                  <a:pt x="8766386" y="6998"/>
                </a:lnTo>
                <a:lnTo>
                  <a:pt x="8723884" y="0"/>
                </a:lnTo>
                <a:lnTo>
                  <a:pt x="132130" y="0"/>
                </a:lnTo>
                <a:lnTo>
                  <a:pt x="93451" y="5753"/>
                </a:lnTo>
                <a:lnTo>
                  <a:pt x="56025" y="24112"/>
                </a:lnTo>
                <a:lnTo>
                  <a:pt x="26437" y="52835"/>
                </a:lnTo>
                <a:lnTo>
                  <a:pt x="6993" y="89611"/>
                </a:lnTo>
                <a:lnTo>
                  <a:pt x="0" y="132130"/>
                </a:lnTo>
                <a:close/>
              </a:path>
            </a:pathLst>
          </a:custGeom>
          <a:solidFill>
            <a:srgbClr val="CC0066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Century" panose="020406040505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1096" y="5499354"/>
            <a:ext cx="8591753" cy="0"/>
          </a:xfrm>
          <a:custGeom>
            <a:avLst/>
            <a:gdLst/>
            <a:ahLst/>
            <a:cxnLst/>
            <a:rect l="l" t="t" r="r" b="b"/>
            <a:pathLst>
              <a:path w="8591753">
                <a:moveTo>
                  <a:pt x="0" y="0"/>
                </a:moveTo>
                <a:lnTo>
                  <a:pt x="8591753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64930" y="5631484"/>
            <a:ext cx="0" cy="1057046"/>
          </a:xfrm>
          <a:custGeom>
            <a:avLst/>
            <a:gdLst/>
            <a:ahLst/>
            <a:cxnLst/>
            <a:rect l="l" t="t" r="r" b="b"/>
            <a:pathLst>
              <a:path h="1057046">
                <a:moveTo>
                  <a:pt x="0" y="0"/>
                </a:moveTo>
                <a:lnTo>
                  <a:pt x="0" y="1057046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1096" y="6820661"/>
            <a:ext cx="8591753" cy="0"/>
          </a:xfrm>
          <a:custGeom>
            <a:avLst/>
            <a:gdLst/>
            <a:ahLst/>
            <a:cxnLst/>
            <a:rect l="l" t="t" r="r" b="b"/>
            <a:pathLst>
              <a:path w="8591753">
                <a:moveTo>
                  <a:pt x="8591753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966" y="5631484"/>
            <a:ext cx="0" cy="1057046"/>
          </a:xfrm>
          <a:custGeom>
            <a:avLst/>
            <a:gdLst/>
            <a:ahLst/>
            <a:cxnLst/>
            <a:rect l="l" t="t" r="r" b="b"/>
            <a:pathLst>
              <a:path h="1057046">
                <a:moveTo>
                  <a:pt x="0" y="1057046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0029" y="5631942"/>
            <a:ext cx="1772412" cy="1057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5795" y="5631942"/>
            <a:ext cx="1560855" cy="0"/>
          </a:xfrm>
          <a:custGeom>
            <a:avLst/>
            <a:gdLst/>
            <a:ahLst/>
            <a:cxnLst/>
            <a:rect l="l" t="t" r="r" b="b"/>
            <a:pathLst>
              <a:path w="1560855">
                <a:moveTo>
                  <a:pt x="0" y="0"/>
                </a:moveTo>
                <a:lnTo>
                  <a:pt x="1560855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12442" y="5737707"/>
            <a:ext cx="0" cy="846124"/>
          </a:xfrm>
          <a:custGeom>
            <a:avLst/>
            <a:gdLst/>
            <a:ahLst/>
            <a:cxnLst/>
            <a:rect l="l" t="t" r="r" b="b"/>
            <a:pathLst>
              <a:path h="846124">
                <a:moveTo>
                  <a:pt x="0" y="0"/>
                </a:moveTo>
                <a:lnTo>
                  <a:pt x="0" y="846124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5795" y="6689598"/>
            <a:ext cx="1560855" cy="0"/>
          </a:xfrm>
          <a:custGeom>
            <a:avLst/>
            <a:gdLst/>
            <a:ahLst/>
            <a:cxnLst/>
            <a:rect l="l" t="t" r="r" b="b"/>
            <a:pathLst>
              <a:path w="1560855">
                <a:moveTo>
                  <a:pt x="1560855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0029" y="5737707"/>
            <a:ext cx="0" cy="846124"/>
          </a:xfrm>
          <a:custGeom>
            <a:avLst/>
            <a:gdLst/>
            <a:ahLst/>
            <a:cxnLst/>
            <a:rect l="l" t="t" r="r" b="b"/>
            <a:pathLst>
              <a:path h="846124">
                <a:moveTo>
                  <a:pt x="0" y="846124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966" y="800862"/>
            <a:ext cx="8855964" cy="1322832"/>
          </a:xfrm>
          <a:custGeom>
            <a:avLst/>
            <a:gdLst/>
            <a:ahLst/>
            <a:cxnLst/>
            <a:rect l="l" t="t" r="r" b="b"/>
            <a:pathLst>
              <a:path w="8855964" h="1322832">
                <a:moveTo>
                  <a:pt x="0" y="132334"/>
                </a:moveTo>
                <a:lnTo>
                  <a:pt x="0" y="1190498"/>
                </a:lnTo>
                <a:lnTo>
                  <a:pt x="434" y="1201310"/>
                </a:lnTo>
                <a:lnTo>
                  <a:pt x="10670" y="1242679"/>
                </a:lnTo>
                <a:lnTo>
                  <a:pt x="32779" y="1277723"/>
                </a:lnTo>
                <a:lnTo>
                  <a:pt x="64459" y="1304151"/>
                </a:lnTo>
                <a:lnTo>
                  <a:pt x="103411" y="1319673"/>
                </a:lnTo>
                <a:lnTo>
                  <a:pt x="132283" y="1322832"/>
                </a:lnTo>
                <a:lnTo>
                  <a:pt x="8723630" y="1322832"/>
                </a:lnTo>
                <a:lnTo>
                  <a:pt x="8762642" y="1317000"/>
                </a:lnTo>
                <a:lnTo>
                  <a:pt x="8800037" y="1298596"/>
                </a:lnTo>
                <a:lnTo>
                  <a:pt x="8829581" y="1269852"/>
                </a:lnTo>
                <a:lnTo>
                  <a:pt x="8848987" y="1233056"/>
                </a:lnTo>
                <a:lnTo>
                  <a:pt x="8855964" y="1190498"/>
                </a:lnTo>
                <a:lnTo>
                  <a:pt x="8855964" y="132334"/>
                </a:lnTo>
                <a:lnTo>
                  <a:pt x="8850132" y="93321"/>
                </a:lnTo>
                <a:lnTo>
                  <a:pt x="8831728" y="55926"/>
                </a:lnTo>
                <a:lnTo>
                  <a:pt x="8802984" y="26382"/>
                </a:lnTo>
                <a:lnTo>
                  <a:pt x="8766188" y="6976"/>
                </a:lnTo>
                <a:lnTo>
                  <a:pt x="8723630" y="0"/>
                </a:lnTo>
                <a:lnTo>
                  <a:pt x="132283" y="0"/>
                </a:lnTo>
                <a:lnTo>
                  <a:pt x="93343" y="5821"/>
                </a:lnTo>
                <a:lnTo>
                  <a:pt x="55956" y="24221"/>
                </a:lnTo>
                <a:lnTo>
                  <a:pt x="26403" y="52966"/>
                </a:lnTo>
                <a:lnTo>
                  <a:pt x="6984" y="89767"/>
                </a:lnTo>
                <a:lnTo>
                  <a:pt x="0" y="13233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249" y="800862"/>
            <a:ext cx="8591346" cy="0"/>
          </a:xfrm>
          <a:custGeom>
            <a:avLst/>
            <a:gdLst/>
            <a:ahLst/>
            <a:cxnLst/>
            <a:rect l="l" t="t" r="r" b="b"/>
            <a:pathLst>
              <a:path w="8591346">
                <a:moveTo>
                  <a:pt x="0" y="0"/>
                </a:moveTo>
                <a:lnTo>
                  <a:pt x="8591346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64930" y="933196"/>
            <a:ext cx="0" cy="1058164"/>
          </a:xfrm>
          <a:custGeom>
            <a:avLst/>
            <a:gdLst/>
            <a:ahLst/>
            <a:cxnLst/>
            <a:rect l="l" t="t" r="r" b="b"/>
            <a:pathLst>
              <a:path h="1058164">
                <a:moveTo>
                  <a:pt x="0" y="0"/>
                </a:moveTo>
                <a:lnTo>
                  <a:pt x="0" y="1058164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249" y="2123694"/>
            <a:ext cx="8591346" cy="0"/>
          </a:xfrm>
          <a:custGeom>
            <a:avLst/>
            <a:gdLst/>
            <a:ahLst/>
            <a:cxnLst/>
            <a:rect l="l" t="t" r="r" b="b"/>
            <a:pathLst>
              <a:path w="8591346">
                <a:moveTo>
                  <a:pt x="8591346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966" y="933196"/>
            <a:ext cx="0" cy="1058164"/>
          </a:xfrm>
          <a:custGeom>
            <a:avLst/>
            <a:gdLst/>
            <a:ahLst/>
            <a:cxnLst/>
            <a:rect l="l" t="t" r="r" b="b"/>
            <a:pathLst>
              <a:path h="1058164">
                <a:moveTo>
                  <a:pt x="0" y="1058164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0029" y="933450"/>
            <a:ext cx="1772412" cy="1057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795" y="933450"/>
            <a:ext cx="1560855" cy="0"/>
          </a:xfrm>
          <a:custGeom>
            <a:avLst/>
            <a:gdLst/>
            <a:ahLst/>
            <a:cxnLst/>
            <a:rect l="l" t="t" r="r" b="b"/>
            <a:pathLst>
              <a:path w="1560855">
                <a:moveTo>
                  <a:pt x="0" y="0"/>
                </a:moveTo>
                <a:lnTo>
                  <a:pt x="1560855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12442" y="1039240"/>
            <a:ext cx="0" cy="846074"/>
          </a:xfrm>
          <a:custGeom>
            <a:avLst/>
            <a:gdLst/>
            <a:ahLst/>
            <a:cxnLst/>
            <a:rect l="l" t="t" r="r" b="b"/>
            <a:pathLst>
              <a:path h="846074">
                <a:moveTo>
                  <a:pt x="0" y="0"/>
                </a:moveTo>
                <a:lnTo>
                  <a:pt x="0" y="846074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795" y="1991105"/>
            <a:ext cx="1560855" cy="0"/>
          </a:xfrm>
          <a:custGeom>
            <a:avLst/>
            <a:gdLst/>
            <a:ahLst/>
            <a:cxnLst/>
            <a:rect l="l" t="t" r="r" b="b"/>
            <a:pathLst>
              <a:path w="1560855">
                <a:moveTo>
                  <a:pt x="1560855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0029" y="1039240"/>
            <a:ext cx="0" cy="846074"/>
          </a:xfrm>
          <a:custGeom>
            <a:avLst/>
            <a:gdLst/>
            <a:ahLst/>
            <a:cxnLst/>
            <a:rect l="l" t="t" r="r" b="b"/>
            <a:pathLst>
              <a:path h="846074">
                <a:moveTo>
                  <a:pt x="0" y="846074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966" y="2254758"/>
            <a:ext cx="8855964" cy="1322831"/>
          </a:xfrm>
          <a:custGeom>
            <a:avLst/>
            <a:gdLst/>
            <a:ahLst/>
            <a:cxnLst/>
            <a:rect l="l" t="t" r="r" b="b"/>
            <a:pathLst>
              <a:path w="8855964" h="1322831">
                <a:moveTo>
                  <a:pt x="0" y="132333"/>
                </a:moveTo>
                <a:lnTo>
                  <a:pt x="0" y="1190497"/>
                </a:lnTo>
                <a:lnTo>
                  <a:pt x="434" y="1201310"/>
                </a:lnTo>
                <a:lnTo>
                  <a:pt x="10670" y="1242679"/>
                </a:lnTo>
                <a:lnTo>
                  <a:pt x="32779" y="1277723"/>
                </a:lnTo>
                <a:lnTo>
                  <a:pt x="64459" y="1304151"/>
                </a:lnTo>
                <a:lnTo>
                  <a:pt x="103411" y="1319673"/>
                </a:lnTo>
                <a:lnTo>
                  <a:pt x="132283" y="1322831"/>
                </a:lnTo>
                <a:lnTo>
                  <a:pt x="8723630" y="1322831"/>
                </a:lnTo>
                <a:lnTo>
                  <a:pt x="8762642" y="1317000"/>
                </a:lnTo>
                <a:lnTo>
                  <a:pt x="8800037" y="1298596"/>
                </a:lnTo>
                <a:lnTo>
                  <a:pt x="8829581" y="1269852"/>
                </a:lnTo>
                <a:lnTo>
                  <a:pt x="8848987" y="1233056"/>
                </a:lnTo>
                <a:lnTo>
                  <a:pt x="8855964" y="1190497"/>
                </a:lnTo>
                <a:lnTo>
                  <a:pt x="8855964" y="132333"/>
                </a:lnTo>
                <a:lnTo>
                  <a:pt x="8850132" y="93321"/>
                </a:lnTo>
                <a:lnTo>
                  <a:pt x="8831728" y="55926"/>
                </a:lnTo>
                <a:lnTo>
                  <a:pt x="8802984" y="26382"/>
                </a:lnTo>
                <a:lnTo>
                  <a:pt x="8766188" y="6976"/>
                </a:lnTo>
                <a:lnTo>
                  <a:pt x="8723630" y="0"/>
                </a:lnTo>
                <a:lnTo>
                  <a:pt x="132283" y="0"/>
                </a:lnTo>
                <a:lnTo>
                  <a:pt x="93343" y="5821"/>
                </a:lnTo>
                <a:lnTo>
                  <a:pt x="55956" y="24221"/>
                </a:lnTo>
                <a:lnTo>
                  <a:pt x="26403" y="52966"/>
                </a:lnTo>
                <a:lnTo>
                  <a:pt x="6984" y="89767"/>
                </a:lnTo>
                <a:lnTo>
                  <a:pt x="0" y="132333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249" y="2254758"/>
            <a:ext cx="8591346" cy="0"/>
          </a:xfrm>
          <a:custGeom>
            <a:avLst/>
            <a:gdLst/>
            <a:ahLst/>
            <a:cxnLst/>
            <a:rect l="l" t="t" r="r" b="b"/>
            <a:pathLst>
              <a:path w="8591346">
                <a:moveTo>
                  <a:pt x="0" y="0"/>
                </a:moveTo>
                <a:lnTo>
                  <a:pt x="8591346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930" y="2387091"/>
            <a:ext cx="0" cy="1058164"/>
          </a:xfrm>
          <a:custGeom>
            <a:avLst/>
            <a:gdLst/>
            <a:ahLst/>
            <a:cxnLst/>
            <a:rect l="l" t="t" r="r" b="b"/>
            <a:pathLst>
              <a:path h="1058164">
                <a:moveTo>
                  <a:pt x="0" y="0"/>
                </a:moveTo>
                <a:lnTo>
                  <a:pt x="0" y="1058164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249" y="3577590"/>
            <a:ext cx="8591346" cy="0"/>
          </a:xfrm>
          <a:custGeom>
            <a:avLst/>
            <a:gdLst/>
            <a:ahLst/>
            <a:cxnLst/>
            <a:rect l="l" t="t" r="r" b="b"/>
            <a:pathLst>
              <a:path w="8591346">
                <a:moveTo>
                  <a:pt x="8591346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966" y="2387091"/>
            <a:ext cx="0" cy="1058164"/>
          </a:xfrm>
          <a:custGeom>
            <a:avLst/>
            <a:gdLst/>
            <a:ahLst/>
            <a:cxnLst/>
            <a:rect l="l" t="t" r="r" b="b"/>
            <a:pathLst>
              <a:path h="1058164">
                <a:moveTo>
                  <a:pt x="0" y="1058164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029" y="2387346"/>
            <a:ext cx="1772412" cy="1057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795" y="2387346"/>
            <a:ext cx="1560855" cy="0"/>
          </a:xfrm>
          <a:custGeom>
            <a:avLst/>
            <a:gdLst/>
            <a:ahLst/>
            <a:cxnLst/>
            <a:rect l="l" t="t" r="r" b="b"/>
            <a:pathLst>
              <a:path w="1560855">
                <a:moveTo>
                  <a:pt x="0" y="0"/>
                </a:moveTo>
                <a:lnTo>
                  <a:pt x="1560855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2442" y="2493137"/>
            <a:ext cx="0" cy="846074"/>
          </a:xfrm>
          <a:custGeom>
            <a:avLst/>
            <a:gdLst/>
            <a:ahLst/>
            <a:cxnLst/>
            <a:rect l="l" t="t" r="r" b="b"/>
            <a:pathLst>
              <a:path h="846074">
                <a:moveTo>
                  <a:pt x="0" y="0"/>
                </a:moveTo>
                <a:lnTo>
                  <a:pt x="0" y="846074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5795" y="3445002"/>
            <a:ext cx="1560855" cy="0"/>
          </a:xfrm>
          <a:custGeom>
            <a:avLst/>
            <a:gdLst/>
            <a:ahLst/>
            <a:cxnLst/>
            <a:rect l="l" t="t" r="r" b="b"/>
            <a:pathLst>
              <a:path w="1560855">
                <a:moveTo>
                  <a:pt x="1560855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029" y="2493137"/>
            <a:ext cx="0" cy="846074"/>
          </a:xfrm>
          <a:custGeom>
            <a:avLst/>
            <a:gdLst/>
            <a:ahLst/>
            <a:cxnLst/>
            <a:rect l="l" t="t" r="r" b="b"/>
            <a:pathLst>
              <a:path h="846074">
                <a:moveTo>
                  <a:pt x="0" y="846074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8509" y="294119"/>
            <a:ext cx="485925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VE</a:t>
            </a:r>
            <a:r>
              <a:rPr sz="2800" spc="-9" dirty="0">
                <a:solidFill>
                  <a:schemeClr val="bg1"/>
                </a:solidFill>
                <a:latin typeface="Franklin Gothic Medium"/>
                <a:cs typeface="Franklin Gothic Medium"/>
              </a:rPr>
              <a:t>N</a:t>
            </a:r>
            <a:r>
              <a:rPr sz="2800" spc="-139" dirty="0">
                <a:solidFill>
                  <a:schemeClr val="bg1"/>
                </a:solidFill>
                <a:latin typeface="Franklin Gothic Medium"/>
                <a:cs typeface="Franklin Gothic Medium"/>
              </a:rPr>
              <a:t>T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</a:t>
            </a:r>
            <a:r>
              <a:rPr sz="2800" spc="-39" dirty="0">
                <a:solidFill>
                  <a:schemeClr val="bg1"/>
                </a:solidFill>
                <a:latin typeface="Franklin Gothic Medium"/>
                <a:cs typeface="Franklin Gothic Medium"/>
              </a:rPr>
              <a:t>J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AS</a:t>
            </a:r>
            <a:r>
              <a:rPr sz="2800" spc="-32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DE </a:t>
            </a:r>
            <a:r>
              <a:rPr sz="2800" spc="9" dirty="0">
                <a:solidFill>
                  <a:schemeClr val="bg1"/>
                </a:solidFill>
                <a:latin typeface="Franklin Gothic Medium"/>
                <a:cs typeface="Franklin Gothic Medium"/>
              </a:rPr>
              <a:t>U</a:t>
            </a:r>
            <a:r>
              <a:rPr sz="2800" spc="-14" dirty="0">
                <a:solidFill>
                  <a:schemeClr val="bg1"/>
                </a:solidFill>
                <a:latin typeface="Franklin Gothic Medium"/>
                <a:cs typeface="Franklin Gothic Medium"/>
              </a:rPr>
              <a:t>S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AR</a:t>
            </a:r>
            <a:r>
              <a:rPr sz="2800" spc="-50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MUESTR</a:t>
            </a:r>
            <a:r>
              <a:rPr sz="2800" spc="9" dirty="0">
                <a:solidFill>
                  <a:schemeClr val="bg1"/>
                </a:solidFill>
                <a:latin typeface="Franklin Gothic Medium"/>
                <a:cs typeface="Franklin Gothic Medium"/>
              </a:rPr>
              <a:t>A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S</a:t>
            </a:r>
            <a:endParaRPr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0166" y="1000006"/>
            <a:ext cx="6531346" cy="703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nor co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Los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os se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har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á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bre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endParaRPr sz="2400" dirty="0">
              <a:latin typeface="Century Gothic"/>
              <a:cs typeface="Century Gothic"/>
            </a:endParaRPr>
          </a:p>
          <a:p>
            <a:pPr marL="12700" marR="45720">
              <a:lnSpc>
                <a:spcPts val="2940"/>
              </a:lnSpc>
              <a:spcBef>
                <a:spcPts val="17"/>
              </a:spcBef>
            </a:pP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600" spc="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í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600" spc="25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3600" spc="-25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par</a:t>
            </a:r>
            <a:r>
              <a:rPr sz="3600" spc="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600" spc="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del </a:t>
            </a:r>
            <a:r>
              <a:rPr sz="3600" spc="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600" spc="1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iv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3600" spc="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600" spc="-2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0166" y="2267974"/>
            <a:ext cx="6825111" cy="1078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nor 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po: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obt</a:t>
            </a:r>
            <a:r>
              <a:rPr sz="24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ene</a:t>
            </a:r>
            <a:r>
              <a:rPr sz="24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con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yor r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dez</a:t>
            </a:r>
            <a:endParaRPr sz="2400" dirty="0">
              <a:latin typeface="Century Gothic"/>
              <a:cs typeface="Century Gothic"/>
            </a:endParaRPr>
          </a:p>
          <a:p>
            <a:pPr marL="12700" marR="311022">
              <a:lnSpc>
                <a:spcPts val="2950"/>
              </a:lnSpc>
              <a:spcBef>
                <a:spcPts val="67"/>
              </a:spcBef>
            </a:pP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ón,</a:t>
            </a:r>
            <a:r>
              <a:rPr sz="24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que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ó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lo 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e e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a cu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a pequ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ña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par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4926" y="3818628"/>
            <a:ext cx="6824872" cy="1214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713">
              <a:lnSpc>
                <a:spcPts val="2185"/>
              </a:lnSpc>
              <a:spcBef>
                <a:spcPts val="109"/>
              </a:spcBef>
            </a:pP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Confiabilidad: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 v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z</a:t>
            </a:r>
            <a:r>
              <a:rPr sz="24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probada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endParaRPr sz="2400" dirty="0">
              <a:latin typeface="Century Gothic"/>
              <a:cs typeface="Century Gothic"/>
            </a:endParaRPr>
          </a:p>
          <a:p>
            <a:pPr marL="12700" marR="46713">
              <a:lnSpc>
                <a:spcPts val="2450"/>
              </a:lnSpc>
              <a:spcBef>
                <a:spcPts val="13"/>
              </a:spcBef>
            </a:pP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tividad</a:t>
            </a:r>
            <a:r>
              <a:rPr sz="2400" spc="-3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r>
              <a:rPr sz="24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ra,</a:t>
            </a:r>
            <a:r>
              <a:rPr sz="2400" spc="-3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podrá e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le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arse</a:t>
            </a:r>
            <a:endParaRPr sz="2400" dirty="0">
              <a:latin typeface="Century Gothic"/>
              <a:cs typeface="Century Gothic"/>
            </a:endParaRPr>
          </a:p>
          <a:p>
            <a:pPr marL="12700">
              <a:lnSpc>
                <a:spcPts val="2450"/>
              </a:lnSpc>
            </a:pP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1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-25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con</a:t>
            </a:r>
            <a:r>
              <a:rPr sz="24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ianza</a:t>
            </a:r>
            <a:r>
              <a:rPr sz="2400" spc="-1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pr</a:t>
            </a:r>
            <a:r>
              <a:rPr sz="24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mien</a:t>
            </a:r>
            <a:r>
              <a:rPr sz="2400" spc="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-2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24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ele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cci</a:t>
            </a:r>
            <a:r>
              <a:rPr sz="24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ó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-25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400" dirty="0">
              <a:latin typeface="Century Gothic"/>
              <a:cs typeface="Century Gothic"/>
            </a:endParaRPr>
          </a:p>
          <a:p>
            <a:pPr marL="12700" marR="46713">
              <a:lnSpc>
                <a:spcPct val="102172"/>
              </a:lnSpc>
            </a:pP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os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próx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os e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udios</a:t>
            </a:r>
            <a:r>
              <a:rPr sz="24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de o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ros</a:t>
            </a:r>
            <a:r>
              <a:rPr sz="24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os.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90166" y="5699133"/>
            <a:ext cx="6713102" cy="703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rol: Es f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á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cu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los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su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ta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dos f</a:t>
            </a:r>
            <a:r>
              <a:rPr sz="24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les</a:t>
            </a:r>
            <a:endParaRPr sz="2400">
              <a:latin typeface="Century Gothic"/>
              <a:cs typeface="Century Gothic"/>
            </a:endParaRPr>
          </a:p>
          <a:p>
            <a:pPr marL="12700" marR="45720">
              <a:lnSpc>
                <a:spcPts val="2940"/>
              </a:lnSpc>
              <a:spcBef>
                <a:spcPts val="17"/>
              </a:spcBef>
            </a:pP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del </a:t>
            </a:r>
            <a:r>
              <a:rPr sz="3600" spc="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600" spc="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600" spc="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600" spc="25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600" spc="-1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con f</a:t>
            </a:r>
            <a:r>
              <a:rPr sz="3600" spc="2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nes</a:t>
            </a:r>
            <a:r>
              <a:rPr sz="3600" spc="-1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3600" spc="1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con</a:t>
            </a:r>
            <a:r>
              <a:rPr sz="3600" spc="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600" spc="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600" spc="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ta</a:t>
            </a:r>
            <a:r>
              <a:rPr sz="3600" spc="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28980" y="1509423"/>
            <a:ext cx="4387088" cy="343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2004" y="449583"/>
            <a:ext cx="17000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CÁ</a:t>
            </a:r>
            <a:r>
              <a:rPr sz="3200" spc="-44" dirty="0">
                <a:solidFill>
                  <a:schemeClr val="bg1"/>
                </a:solidFill>
                <a:latin typeface="Franklin Gothic Medium"/>
                <a:cs typeface="Franklin Gothic Medium"/>
              </a:rPr>
              <a:t>L</a:t>
            </a:r>
            <a:r>
              <a:rPr sz="32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CU</a:t>
            </a:r>
            <a:r>
              <a:rPr sz="3200" spc="-54" dirty="0">
                <a:solidFill>
                  <a:schemeClr val="bg1"/>
                </a:solidFill>
                <a:latin typeface="Franklin Gothic Medium"/>
                <a:cs typeface="Franklin Gothic Medium"/>
              </a:rPr>
              <a:t>L</a:t>
            </a:r>
            <a:r>
              <a:rPr sz="32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O</a:t>
            </a:r>
            <a:endParaRPr sz="32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15087" y="449583"/>
            <a:ext cx="77408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DEL</a:t>
            </a:r>
            <a:endParaRPr sz="32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02861" y="449583"/>
            <a:ext cx="456096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85"/>
              </a:lnSpc>
              <a:spcBef>
                <a:spcPts val="169"/>
              </a:spcBef>
            </a:pPr>
            <a:r>
              <a:rPr sz="3200" spc="-164" dirty="0">
                <a:solidFill>
                  <a:schemeClr val="bg1"/>
                </a:solidFill>
                <a:latin typeface="Franklin Gothic Medium"/>
                <a:cs typeface="Franklin Gothic Medium"/>
              </a:rPr>
              <a:t>T</a:t>
            </a:r>
            <a:r>
              <a:rPr sz="32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AMAÑO</a:t>
            </a:r>
            <a:r>
              <a:rPr sz="3200" spc="-9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DE</a:t>
            </a:r>
            <a:r>
              <a:rPr sz="3200" spc="-9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LA</a:t>
            </a:r>
            <a:r>
              <a:rPr sz="3200" spc="-9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32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MUESTRA</a:t>
            </a:r>
            <a:endParaRPr sz="32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87088" y="11937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chemeClr val="bg1"/>
                </a:solidFill>
                <a:latin typeface="Arial"/>
                <a:cs typeface="Arial"/>
              </a:rPr>
              <a:t>•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29988" y="1190140"/>
            <a:ext cx="20056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erm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nar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49567" y="1190140"/>
            <a:ext cx="3791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el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42403" y="1190140"/>
            <a:ext cx="146626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tamaño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9988" y="1616610"/>
            <a:ext cx="55454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44998" y="1616610"/>
            <a:ext cx="39372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1258" y="1616610"/>
            <a:ext cx="14658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muest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30795" y="1616610"/>
            <a:ext cx="76815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62213" y="1616610"/>
            <a:ext cx="450480" cy="807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8">
              <a:lnSpc>
                <a:spcPts val="3010"/>
              </a:lnSpc>
              <a:spcBef>
                <a:spcPts val="150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4223">
              <a:lnSpc>
                <a:spcPts val="3350"/>
              </a:lnSpc>
              <a:spcBef>
                <a:spcPts val="16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9988" y="2043834"/>
            <a:ext cx="135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to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ará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8522" y="2043834"/>
            <a:ext cx="62378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del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4139" y="2043834"/>
            <a:ext cx="1487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un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-14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erso</a:t>
            </a:r>
            <a:endParaRPr sz="28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9988" y="2470554"/>
            <a:ext cx="51271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un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1554" y="2470554"/>
            <a:ext cx="178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prob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ema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4263" y="2470554"/>
            <a:ext cx="1825588" cy="1234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mp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j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o,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9463" marR="242" indent="-4572">
              <a:lnSpc>
                <a:spcPts val="3360"/>
              </a:lnSpc>
              <a:spcBef>
                <a:spcPts val="72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27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ut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licen e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x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pu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stas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9988" y="2897274"/>
            <a:ext cx="24091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22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nq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9988" y="3324375"/>
            <a:ext cx="530157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las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3263">
              <a:lnSpc>
                <a:spcPts val="3345"/>
              </a:lnSpc>
              <a:spcBef>
                <a:spcPts val="16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0322" y="3324375"/>
            <a:ext cx="15311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fórm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las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6710" y="3751095"/>
            <a:ext cx="247725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con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nuac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ó</a:t>
            </a: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,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1543" y="3751095"/>
            <a:ext cx="7284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hay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9988" y="4177815"/>
            <a:ext cx="91035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otr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1822" y="4177815"/>
            <a:ext cx="76889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q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3575" y="4177815"/>
            <a:ext cx="44909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64907" y="4177815"/>
            <a:ext cx="124328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29988" y="4604285"/>
            <a:ext cx="199701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ns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dera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9036558" y="1391412"/>
            <a:ext cx="0" cy="266700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0"/>
                </a:moveTo>
                <a:lnTo>
                  <a:pt x="0" y="2667000"/>
                </a:lnTo>
              </a:path>
            </a:pathLst>
          </a:custGeom>
          <a:ln w="25908">
            <a:solidFill>
              <a:srgbClr val="FCD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54502" y="4725162"/>
            <a:ext cx="5115306" cy="0"/>
          </a:xfrm>
          <a:custGeom>
            <a:avLst/>
            <a:gdLst/>
            <a:ahLst/>
            <a:cxnLst/>
            <a:rect l="l" t="t" r="r" b="b"/>
            <a:pathLst>
              <a:path w="5115306">
                <a:moveTo>
                  <a:pt x="5115306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CD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54502" y="724662"/>
            <a:ext cx="0" cy="4000500"/>
          </a:xfrm>
          <a:custGeom>
            <a:avLst/>
            <a:gdLst/>
            <a:ahLst/>
            <a:cxnLst/>
            <a:rect l="l" t="t" r="r" b="b"/>
            <a:pathLst>
              <a:path h="4000500">
                <a:moveTo>
                  <a:pt x="0" y="4000500"/>
                </a:moveTo>
                <a:lnTo>
                  <a:pt x="0" y="0"/>
                </a:lnTo>
              </a:path>
            </a:pathLst>
          </a:custGeom>
          <a:ln w="25908">
            <a:solidFill>
              <a:srgbClr val="FCD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54502" y="724662"/>
            <a:ext cx="5115306" cy="0"/>
          </a:xfrm>
          <a:custGeom>
            <a:avLst/>
            <a:gdLst/>
            <a:ahLst/>
            <a:cxnLst/>
            <a:rect l="l" t="t" r="r" b="b"/>
            <a:pathLst>
              <a:path w="5115306">
                <a:moveTo>
                  <a:pt x="0" y="0"/>
                </a:moveTo>
                <a:lnTo>
                  <a:pt x="5115306" y="0"/>
                </a:lnTo>
              </a:path>
            </a:pathLst>
          </a:custGeom>
          <a:ln w="25908">
            <a:solidFill>
              <a:srgbClr val="FCD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" y="694182"/>
            <a:ext cx="3253740" cy="4062983"/>
          </a:xfrm>
          <a:custGeom>
            <a:avLst/>
            <a:gdLst/>
            <a:ahLst/>
            <a:cxnLst/>
            <a:rect l="l" t="t" r="r" b="b"/>
            <a:pathLst>
              <a:path w="3253740" h="4062983">
                <a:moveTo>
                  <a:pt x="0" y="542289"/>
                </a:moveTo>
                <a:lnTo>
                  <a:pt x="0" y="3520693"/>
                </a:lnTo>
                <a:lnTo>
                  <a:pt x="1797" y="3565165"/>
                </a:lnTo>
                <a:lnTo>
                  <a:pt x="7097" y="3608648"/>
                </a:lnTo>
                <a:lnTo>
                  <a:pt x="15760" y="3651002"/>
                </a:lnTo>
                <a:lnTo>
                  <a:pt x="27647" y="3692087"/>
                </a:lnTo>
                <a:lnTo>
                  <a:pt x="42617" y="3731764"/>
                </a:lnTo>
                <a:lnTo>
                  <a:pt x="60531" y="3769893"/>
                </a:lnTo>
                <a:lnTo>
                  <a:pt x="81249" y="3806334"/>
                </a:lnTo>
                <a:lnTo>
                  <a:pt x="104633" y="3840949"/>
                </a:lnTo>
                <a:lnTo>
                  <a:pt x="130542" y="3873597"/>
                </a:lnTo>
                <a:lnTo>
                  <a:pt x="158837" y="3904138"/>
                </a:lnTo>
                <a:lnTo>
                  <a:pt x="189378" y="3932434"/>
                </a:lnTo>
                <a:lnTo>
                  <a:pt x="222026" y="3958344"/>
                </a:lnTo>
                <a:lnTo>
                  <a:pt x="256641" y="3981728"/>
                </a:lnTo>
                <a:lnTo>
                  <a:pt x="293084" y="4002448"/>
                </a:lnTo>
                <a:lnTo>
                  <a:pt x="331214" y="4020363"/>
                </a:lnTo>
                <a:lnTo>
                  <a:pt x="370893" y="4035334"/>
                </a:lnTo>
                <a:lnTo>
                  <a:pt x="411981" y="4047221"/>
                </a:lnTo>
                <a:lnTo>
                  <a:pt x="454338" y="4055885"/>
                </a:lnTo>
                <a:lnTo>
                  <a:pt x="497825" y="4061186"/>
                </a:lnTo>
                <a:lnTo>
                  <a:pt x="542302" y="4062983"/>
                </a:lnTo>
                <a:lnTo>
                  <a:pt x="2711450" y="4062983"/>
                </a:lnTo>
                <a:lnTo>
                  <a:pt x="2755921" y="4061186"/>
                </a:lnTo>
                <a:lnTo>
                  <a:pt x="2799404" y="4055885"/>
                </a:lnTo>
                <a:lnTo>
                  <a:pt x="2841758" y="4047221"/>
                </a:lnTo>
                <a:lnTo>
                  <a:pt x="2882843" y="4035334"/>
                </a:lnTo>
                <a:lnTo>
                  <a:pt x="2922520" y="4020363"/>
                </a:lnTo>
                <a:lnTo>
                  <a:pt x="2960649" y="4002448"/>
                </a:lnTo>
                <a:lnTo>
                  <a:pt x="2997090" y="3981728"/>
                </a:lnTo>
                <a:lnTo>
                  <a:pt x="3031705" y="3958344"/>
                </a:lnTo>
                <a:lnTo>
                  <a:pt x="3064353" y="3932434"/>
                </a:lnTo>
                <a:lnTo>
                  <a:pt x="3094894" y="3904138"/>
                </a:lnTo>
                <a:lnTo>
                  <a:pt x="3123190" y="3873597"/>
                </a:lnTo>
                <a:lnTo>
                  <a:pt x="3149100" y="3840949"/>
                </a:lnTo>
                <a:lnTo>
                  <a:pt x="3172484" y="3806334"/>
                </a:lnTo>
                <a:lnTo>
                  <a:pt x="3193204" y="3769893"/>
                </a:lnTo>
                <a:lnTo>
                  <a:pt x="3211119" y="3731764"/>
                </a:lnTo>
                <a:lnTo>
                  <a:pt x="3226090" y="3692087"/>
                </a:lnTo>
                <a:lnTo>
                  <a:pt x="3237977" y="3651002"/>
                </a:lnTo>
                <a:lnTo>
                  <a:pt x="3246641" y="3608648"/>
                </a:lnTo>
                <a:lnTo>
                  <a:pt x="3251942" y="3565165"/>
                </a:lnTo>
                <a:lnTo>
                  <a:pt x="3253740" y="3520693"/>
                </a:lnTo>
                <a:lnTo>
                  <a:pt x="3253740" y="542289"/>
                </a:lnTo>
                <a:lnTo>
                  <a:pt x="3251942" y="497818"/>
                </a:lnTo>
                <a:lnTo>
                  <a:pt x="3246641" y="454335"/>
                </a:lnTo>
                <a:lnTo>
                  <a:pt x="3237977" y="411981"/>
                </a:lnTo>
                <a:lnTo>
                  <a:pt x="3226090" y="370896"/>
                </a:lnTo>
                <a:lnTo>
                  <a:pt x="3211119" y="331219"/>
                </a:lnTo>
                <a:lnTo>
                  <a:pt x="3193204" y="293090"/>
                </a:lnTo>
                <a:lnTo>
                  <a:pt x="3172484" y="256649"/>
                </a:lnTo>
                <a:lnTo>
                  <a:pt x="3149100" y="222034"/>
                </a:lnTo>
                <a:lnTo>
                  <a:pt x="3123190" y="189386"/>
                </a:lnTo>
                <a:lnTo>
                  <a:pt x="3094894" y="158845"/>
                </a:lnTo>
                <a:lnTo>
                  <a:pt x="3064353" y="130549"/>
                </a:lnTo>
                <a:lnTo>
                  <a:pt x="3031705" y="104639"/>
                </a:lnTo>
                <a:lnTo>
                  <a:pt x="2997090" y="81255"/>
                </a:lnTo>
                <a:lnTo>
                  <a:pt x="2960649" y="60535"/>
                </a:lnTo>
                <a:lnTo>
                  <a:pt x="2922520" y="42620"/>
                </a:lnTo>
                <a:lnTo>
                  <a:pt x="2882843" y="27649"/>
                </a:lnTo>
                <a:lnTo>
                  <a:pt x="2841758" y="15762"/>
                </a:lnTo>
                <a:lnTo>
                  <a:pt x="2799404" y="7098"/>
                </a:lnTo>
                <a:lnTo>
                  <a:pt x="2755921" y="1797"/>
                </a:lnTo>
                <a:lnTo>
                  <a:pt x="2711450" y="0"/>
                </a:lnTo>
                <a:lnTo>
                  <a:pt x="542302" y="0"/>
                </a:lnTo>
                <a:lnTo>
                  <a:pt x="497825" y="1797"/>
                </a:lnTo>
                <a:lnTo>
                  <a:pt x="454338" y="7098"/>
                </a:lnTo>
                <a:lnTo>
                  <a:pt x="411981" y="15762"/>
                </a:lnTo>
                <a:lnTo>
                  <a:pt x="370893" y="27649"/>
                </a:lnTo>
                <a:lnTo>
                  <a:pt x="331214" y="42620"/>
                </a:lnTo>
                <a:lnTo>
                  <a:pt x="293084" y="60535"/>
                </a:lnTo>
                <a:lnTo>
                  <a:pt x="256641" y="81255"/>
                </a:lnTo>
                <a:lnTo>
                  <a:pt x="222026" y="104639"/>
                </a:lnTo>
                <a:lnTo>
                  <a:pt x="189378" y="130549"/>
                </a:lnTo>
                <a:lnTo>
                  <a:pt x="158837" y="158845"/>
                </a:lnTo>
                <a:lnTo>
                  <a:pt x="130542" y="189386"/>
                </a:lnTo>
                <a:lnTo>
                  <a:pt x="104633" y="222034"/>
                </a:lnTo>
                <a:lnTo>
                  <a:pt x="81249" y="256649"/>
                </a:lnTo>
                <a:lnTo>
                  <a:pt x="60531" y="293090"/>
                </a:lnTo>
                <a:lnTo>
                  <a:pt x="42617" y="331219"/>
                </a:lnTo>
                <a:lnTo>
                  <a:pt x="27647" y="370896"/>
                </a:lnTo>
                <a:lnTo>
                  <a:pt x="15760" y="411981"/>
                </a:lnTo>
                <a:lnTo>
                  <a:pt x="7097" y="454335"/>
                </a:lnTo>
                <a:lnTo>
                  <a:pt x="1797" y="497818"/>
                </a:lnTo>
                <a:lnTo>
                  <a:pt x="0" y="542289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064" y="694182"/>
            <a:ext cx="2169147" cy="0"/>
          </a:xfrm>
          <a:custGeom>
            <a:avLst/>
            <a:gdLst/>
            <a:ahLst/>
            <a:cxnLst/>
            <a:rect l="l" t="t" r="r" b="b"/>
            <a:pathLst>
              <a:path w="2169147">
                <a:moveTo>
                  <a:pt x="0" y="0"/>
                </a:moveTo>
                <a:lnTo>
                  <a:pt x="2169147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54502" y="1236472"/>
            <a:ext cx="0" cy="2978404"/>
          </a:xfrm>
          <a:custGeom>
            <a:avLst/>
            <a:gdLst/>
            <a:ahLst/>
            <a:cxnLst/>
            <a:rect l="l" t="t" r="r" b="b"/>
            <a:pathLst>
              <a:path h="2978404">
                <a:moveTo>
                  <a:pt x="0" y="0"/>
                </a:moveTo>
                <a:lnTo>
                  <a:pt x="0" y="2978404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3064" y="4757166"/>
            <a:ext cx="2169147" cy="0"/>
          </a:xfrm>
          <a:custGeom>
            <a:avLst/>
            <a:gdLst/>
            <a:ahLst/>
            <a:cxnLst/>
            <a:rect l="l" t="t" r="r" b="b"/>
            <a:pathLst>
              <a:path w="2169147">
                <a:moveTo>
                  <a:pt x="2169147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" y="1236472"/>
            <a:ext cx="0" cy="2978404"/>
          </a:xfrm>
          <a:custGeom>
            <a:avLst/>
            <a:gdLst/>
            <a:ahLst/>
            <a:cxnLst/>
            <a:rect l="l" t="t" r="r" b="b"/>
            <a:pathLst>
              <a:path h="2978404">
                <a:moveTo>
                  <a:pt x="0" y="2978404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5803" y="2386126"/>
            <a:ext cx="2640164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0"/>
              </a:lnSpc>
              <a:spcBef>
                <a:spcPts val="265"/>
              </a:spcBef>
            </a:pPr>
            <a:r>
              <a:rPr lang="es-ES" sz="3600" spc="0" dirty="0">
                <a:solidFill>
                  <a:srgbClr val="FFFFFF"/>
                </a:solidFill>
                <a:latin typeface="Arial"/>
                <a:cs typeface="Arial"/>
              </a:rPr>
              <a:t>Observación</a:t>
            </a: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544C1B2-BB55-49EA-AD1A-D0B2A2442798}"/>
              </a:ext>
            </a:extLst>
          </p:cNvPr>
          <p:cNvSpPr txBox="1"/>
          <p:nvPr/>
        </p:nvSpPr>
        <p:spPr>
          <a:xfrm>
            <a:off x="3276600" y="914400"/>
            <a:ext cx="5115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>
                <a:solidFill>
                  <a:schemeClr val="bg1"/>
                </a:solidFill>
              </a:rPr>
              <a:t>Cuando el universo es muy heterogéneo y el tamaño de la muestra obtenida, con la fórmula no logra abarcar las diferentes características existentes, es necesario aumentar el tamaño de aquella para lograr que sea representativa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2555748" y="3304030"/>
            <a:ext cx="4175759" cy="3521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1640" y="422044"/>
            <a:ext cx="34046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El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4092" y="422044"/>
            <a:ext cx="362869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cál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39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del</a:t>
            </a:r>
            <a:r>
              <a:rPr sz="2800" spc="44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maño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5617" y="422044"/>
            <a:ext cx="5539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9601" y="422044"/>
            <a:ext cx="39353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63565" y="422044"/>
            <a:ext cx="14666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estra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12330" y="422044"/>
            <a:ext cx="44909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2935" y="422044"/>
            <a:ext cx="119575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re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za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4256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chemeClr val="bg1"/>
                </a:solidFill>
                <a:latin typeface="Arial"/>
                <a:cs typeface="Arial"/>
              </a:rPr>
              <a:t>•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848764"/>
            <a:ext cx="176951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med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ante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6602" y="848764"/>
            <a:ext cx="69407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dos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5747" y="848764"/>
            <a:ext cx="436309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fórm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las</a:t>
            </a:r>
            <a:r>
              <a:rPr sz="2800" spc="48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st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ntas,</a:t>
            </a:r>
            <a:r>
              <a:rPr sz="2800" spc="41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g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ú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4938" y="848764"/>
            <a:ext cx="44909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8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40116" y="848764"/>
            <a:ext cx="89946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trate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1275738"/>
            <a:ext cx="58018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-3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una</a:t>
            </a:r>
            <a:r>
              <a:rPr sz="2800" spc="-43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pob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ac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r>
              <a:rPr sz="2800" spc="-10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ta</a:t>
            </a:r>
            <a:r>
              <a:rPr sz="2800" spc="-6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-8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nf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33697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chemeClr val="bg1"/>
                </a:solidFill>
                <a:latin typeface="Arial"/>
                <a:cs typeface="Arial"/>
              </a:rPr>
              <a:t>•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700" y="2333394"/>
            <a:ext cx="4859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7368" y="2333394"/>
            <a:ext cx="170664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cualqu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er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4787" y="2333394"/>
            <a:ext cx="311954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800" spc="-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so, </a:t>
            </a:r>
            <a:r>
              <a:rPr sz="2800" spc="1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 </a:t>
            </a:r>
            <a:r>
              <a:rPr sz="2800" spc="14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valor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5258" y="2333394"/>
            <a:ext cx="201463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con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dos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8" y="2333394"/>
            <a:ext cx="5276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2760495"/>
            <a:ext cx="8516142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aquel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as</a:t>
            </a:r>
            <a:r>
              <a:rPr sz="2800" spc="-2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4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bt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800" spc="-3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800" spc="4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med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-1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3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5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gu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ent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3263">
              <a:lnSpc>
                <a:spcPts val="3345"/>
              </a:lnSpc>
              <a:spcBef>
                <a:spcPts val="16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paso</a:t>
            </a: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940552" y="3933444"/>
            <a:ext cx="3048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437" y="471657"/>
            <a:ext cx="7554817" cy="1295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2267" marR="45720">
              <a:lnSpc>
                <a:spcPts val="2970"/>
              </a:lnSpc>
              <a:spcBef>
                <a:spcPts val="148"/>
              </a:spcBef>
            </a:pPr>
            <a:r>
              <a:rPr sz="2800" spc="-114" dirty="0">
                <a:solidFill>
                  <a:schemeClr val="bg1"/>
                </a:solidFill>
                <a:latin typeface="Franklin Gothic Medium"/>
                <a:cs typeface="Franklin Gothic Medium"/>
              </a:rPr>
              <a:t>P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ASOS:</a:t>
            </a:r>
            <a:endParaRPr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ct val="102172"/>
              </a:lnSpc>
              <a:spcBef>
                <a:spcPts val="1159"/>
              </a:spcBef>
            </a:pPr>
            <a:r>
              <a:rPr sz="2400" b="1" spc="0" dirty="0">
                <a:solidFill>
                  <a:schemeClr val="bg1"/>
                </a:solidFill>
                <a:latin typeface="Century Gothic"/>
                <a:cs typeface="Century Gothic"/>
              </a:rPr>
              <a:t>1.-</a:t>
            </a:r>
            <a:r>
              <a:rPr sz="2400" b="1" spc="1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 err="1">
                <a:solidFill>
                  <a:schemeClr val="bg1"/>
                </a:solidFill>
                <a:latin typeface="Century Gothic"/>
                <a:cs typeface="Century Gothic"/>
              </a:rPr>
              <a:t>determ</a:t>
            </a:r>
            <a:r>
              <a:rPr sz="2400" spc="25" dirty="0" err="1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 err="1">
                <a:solidFill>
                  <a:schemeClr val="bg1"/>
                </a:solidFill>
                <a:latin typeface="Century Gothic"/>
                <a:cs typeface="Century Gothic"/>
              </a:rPr>
              <a:t>na</a:t>
            </a:r>
            <a:r>
              <a:rPr sz="2400" spc="-3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entury Gothic"/>
                <a:cs typeface="Century Gothic"/>
              </a:rPr>
              <a:t>el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 grado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conf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nza</a:t>
            </a:r>
            <a:r>
              <a:rPr sz="2400" spc="-3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con El 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q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5600" marR="45720">
              <a:lnSpc>
                <a:spcPts val="2985"/>
              </a:lnSpc>
              <a:spcBef>
                <a:spcPts val="149"/>
              </a:spcBef>
            </a:pPr>
            <a:r>
              <a:rPr sz="3600" spc="25" baseline="1132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3600" spc="0" baseline="1132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3600" spc="-34" baseline="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1132" dirty="0">
                <a:solidFill>
                  <a:schemeClr val="bg1"/>
                </a:solidFill>
                <a:latin typeface="Century Gothic"/>
                <a:cs typeface="Century Gothic"/>
              </a:rPr>
              <a:t>a traba</a:t>
            </a:r>
            <a:r>
              <a:rPr sz="3600" spc="19" baseline="1132" dirty="0">
                <a:solidFill>
                  <a:schemeClr val="bg1"/>
                </a:solidFill>
                <a:latin typeface="Century Gothic"/>
                <a:cs typeface="Century Gothic"/>
              </a:rPr>
              <a:t>j</a:t>
            </a:r>
            <a:r>
              <a:rPr sz="3600" spc="0" baseline="1132" dirty="0">
                <a:solidFill>
                  <a:schemeClr val="bg1"/>
                </a:solidFill>
                <a:latin typeface="Century Gothic"/>
                <a:cs typeface="Century Gothic"/>
              </a:rPr>
              <a:t>ar</a:t>
            </a:r>
            <a:r>
              <a:rPr sz="3600" spc="-25" baseline="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9" baseline="1132" dirty="0">
                <a:solidFill>
                  <a:schemeClr val="bg1"/>
                </a:solidFill>
                <a:latin typeface="Century Gothic"/>
                <a:cs typeface="Century Gothic"/>
              </a:rPr>
              <a:t>(</a:t>
            </a:r>
            <a:r>
              <a:rPr sz="2400" spc="0" dirty="0">
                <a:solidFill>
                  <a:schemeClr val="bg1"/>
                </a:solidFill>
                <a:latin typeface="Cambria Math"/>
                <a:cs typeface="Cambria Math"/>
              </a:rPr>
              <a:t>𝑥</a:t>
            </a:r>
            <a:r>
              <a:rPr sz="2400" spc="209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ambria Math"/>
                <a:cs typeface="Cambria Math"/>
              </a:rPr>
              <a:t>prom</a:t>
            </a:r>
            <a:r>
              <a:rPr sz="2400" spc="4" dirty="0">
                <a:solidFill>
                  <a:schemeClr val="bg1"/>
                </a:solidFill>
                <a:latin typeface="Cambria Math"/>
                <a:cs typeface="Cambria Math"/>
              </a:rPr>
              <a:t>e</a:t>
            </a:r>
            <a:r>
              <a:rPr sz="2400" spc="0" dirty="0">
                <a:solidFill>
                  <a:schemeClr val="bg1"/>
                </a:solidFill>
                <a:latin typeface="Cambria Math"/>
                <a:cs typeface="Cambria Math"/>
              </a:rPr>
              <a:t>d</a:t>
            </a:r>
            <a:r>
              <a:rPr sz="2400" spc="4" dirty="0">
                <a:solidFill>
                  <a:schemeClr val="bg1"/>
                </a:solidFill>
                <a:latin typeface="Cambria Math"/>
                <a:cs typeface="Cambria Math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ambria Math"/>
                <a:cs typeface="Cambria Math"/>
              </a:rPr>
              <a:t>o del uni</a:t>
            </a:r>
            <a:r>
              <a:rPr sz="2400" spc="4" dirty="0">
                <a:solidFill>
                  <a:schemeClr val="bg1"/>
                </a:solidFill>
                <a:latin typeface="Cambria Math"/>
                <a:cs typeface="Cambria Math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ambria Math"/>
                <a:cs typeface="Cambria Math"/>
              </a:rPr>
              <a:t>ers</a:t>
            </a:r>
            <a:r>
              <a:rPr sz="2400" spc="-4" dirty="0">
                <a:solidFill>
                  <a:schemeClr val="bg1"/>
                </a:solidFill>
                <a:latin typeface="Cambria Math"/>
                <a:cs typeface="Cambria Math"/>
              </a:rPr>
              <a:t>o</a:t>
            </a:r>
            <a:r>
              <a:rPr sz="2400" spc="0" dirty="0">
                <a:solidFill>
                  <a:schemeClr val="bg1"/>
                </a:solidFill>
                <a:latin typeface="Cambria Math"/>
                <a:cs typeface="Cambria Math"/>
              </a:rPr>
              <a:t>)</a:t>
            </a:r>
            <a:endParaRPr sz="2400" dirty="0">
              <a:solidFill>
                <a:schemeClr val="bg1"/>
              </a:solidFill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71840" y="1058553"/>
            <a:ext cx="3875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C93BD45-58D0-4605-BE25-806788C8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01"/>
            <a:ext cx="7391400" cy="15243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0200" y="471657"/>
            <a:ext cx="8456878" cy="2870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4504" marR="43356">
              <a:lnSpc>
                <a:spcPts val="2970"/>
              </a:lnSpc>
              <a:spcBef>
                <a:spcPts val="148"/>
              </a:spcBef>
            </a:pPr>
            <a:r>
              <a:rPr sz="2800" spc="-114" dirty="0">
                <a:solidFill>
                  <a:schemeClr val="bg1"/>
                </a:solidFill>
                <a:latin typeface="Franklin Gothic Medium"/>
                <a:cs typeface="Franklin Gothic Medium"/>
              </a:rPr>
              <a:t>P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ASO</a:t>
            </a:r>
            <a:r>
              <a:rPr lang="es-MX" sz="2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S</a:t>
            </a:r>
            <a:endParaRPr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pPr marL="355904" indent="-343204">
              <a:lnSpc>
                <a:spcPct val="100027"/>
              </a:lnSpc>
              <a:spcBef>
                <a:spcPts val="2186"/>
              </a:spcBef>
            </a:pP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2</a:t>
            </a: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- Se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alúa</a:t>
            </a:r>
            <a:r>
              <a:rPr sz="2400" spc="-3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r>
              <a:rPr sz="24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g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arda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el mer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ado el fenó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eno o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característ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ca</a:t>
            </a:r>
            <a:r>
              <a:rPr sz="24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est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gad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r>
              <a:rPr sz="24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ando no se t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ene</a:t>
            </a:r>
            <a:r>
              <a:rPr sz="2400" spc="-2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una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dea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clara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 s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ón,</a:t>
            </a:r>
            <a:r>
              <a:rPr sz="24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necesar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 dar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los m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á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x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mos</a:t>
            </a:r>
            <a:r>
              <a:rPr sz="24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alores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tan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 la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pr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bab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dad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 que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se real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ce</a:t>
            </a:r>
            <a:r>
              <a:rPr sz="24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el e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ento</a:t>
            </a:r>
            <a:r>
              <a:rPr sz="2400" spc="-2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fa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orable,</a:t>
            </a:r>
            <a:r>
              <a:rPr sz="24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omo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que no se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real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ce.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348148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chemeClr val="bg1"/>
                </a:solidFill>
                <a:latin typeface="Arial"/>
                <a:cs typeface="Arial"/>
              </a:rPr>
              <a:t>•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3404" y="3478411"/>
            <a:ext cx="7943825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Esto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 50%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 (p) y 50%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(q) que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son las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erales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que se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109751">
              <a:lnSpc>
                <a:spcPts val="2880"/>
              </a:lnSpc>
              <a:spcBef>
                <a:spcPts val="5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emplean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para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des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gn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 p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obab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dad</a:t>
            </a:r>
            <a:r>
              <a:rPr sz="2400" spc="-3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 f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or</a:t>
            </a:r>
            <a:r>
              <a:rPr sz="24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 contra,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respe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iv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mente.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02004" y="471657"/>
            <a:ext cx="7408778" cy="1041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970"/>
              </a:lnSpc>
              <a:spcBef>
                <a:spcPts val="148"/>
              </a:spcBef>
            </a:pPr>
            <a:r>
              <a:rPr sz="2800" spc="-114" dirty="0">
                <a:solidFill>
                  <a:schemeClr val="bg1"/>
                </a:solidFill>
                <a:latin typeface="Franklin Gothic Medium"/>
                <a:cs typeface="Franklin Gothic Medium"/>
              </a:rPr>
              <a:t>P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ASOS</a:t>
            </a:r>
            <a:endParaRPr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ct val="102172"/>
              </a:lnSpc>
              <a:spcBef>
                <a:spcPts val="2136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3</a:t>
            </a: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-</a:t>
            </a:r>
            <a:r>
              <a:rPr sz="2400" spc="28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400" spc="29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er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29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el</a:t>
            </a:r>
            <a:r>
              <a:rPr sz="2400" spc="28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err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28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á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x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mo</a:t>
            </a:r>
            <a:r>
              <a:rPr sz="2400" spc="3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r>
              <a:rPr sz="2400" spc="3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uede</a:t>
            </a:r>
            <a:r>
              <a:rPr sz="2400" spc="29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er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4904" y="1548392"/>
            <a:ext cx="21333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aceptado</a:t>
            </a:r>
            <a:r>
              <a:rPr sz="2400" spc="49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3511" y="1548392"/>
            <a:ext cx="48580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los</a:t>
            </a:r>
            <a:r>
              <a:rPr sz="2400" spc="49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lt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do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r>
              <a:rPr sz="2400" spc="48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Por</a:t>
            </a:r>
            <a:r>
              <a:rPr sz="2400" spc="49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lo</a:t>
            </a:r>
            <a:r>
              <a:rPr sz="2400" spc="48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re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g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ul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49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4904" y="1914406"/>
            <a:ext cx="1161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traba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j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6543" y="1914406"/>
            <a:ext cx="6516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77311" y="1914406"/>
            <a:ext cx="3302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el</a:t>
            </a:r>
            <a:endParaRPr sz="24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6515" y="1914406"/>
            <a:ext cx="4764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5%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2277" y="1914406"/>
            <a:ext cx="44213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ya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4257" y="1914406"/>
            <a:ext cx="6624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5693" y="1914406"/>
            <a:ext cx="4594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3294" y="1914406"/>
            <a:ext cx="17675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ia</a:t>
            </a: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ones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904" y="2280166"/>
            <a:ext cx="20716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per</a:t>
            </a:r>
            <a:r>
              <a:rPr sz="24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ores</a:t>
            </a:r>
            <a:r>
              <a:rPr sz="2400" spc="0" dirty="0">
                <a:latin typeface="Century Gothic"/>
                <a:cs typeface="Century Gothic"/>
              </a:rPr>
              <a:t>  </a:t>
            </a:r>
            <a:r>
              <a:rPr sz="2400" spc="39" dirty="0"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al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0754" y="2280166"/>
            <a:ext cx="6456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10%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0065" y="2280166"/>
            <a:ext cx="14999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du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á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5990" y="2280166"/>
            <a:ext cx="17691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dem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ado</a:t>
            </a:r>
            <a:endParaRPr sz="24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535" y="2280166"/>
            <a:ext cx="3403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44904" y="2645926"/>
            <a:ext cx="38944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idez</a:t>
            </a:r>
            <a:r>
              <a:rPr sz="24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 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nforma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ó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2148" y="1371600"/>
            <a:ext cx="690826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TEORIA ELEMENTAL DEL MUESTREO</a:t>
            </a:r>
          </a:p>
          <a:p>
            <a:r>
              <a:rPr lang="es-ES" sz="1350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1350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00992" y="2463981"/>
            <a:ext cx="67894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  <a:cs typeface="Times New Roman" panose="02020603050405020304" pitchFamily="18" charset="0"/>
              </a:rPr>
              <a:t>La teoría del muestreo es un estudio  de las relaciones existentes entre una población y muestras extraídas de la misma que permite estimar cantidades desconocidas de la población tales como la media poblacional y la varianza. </a:t>
            </a:r>
          </a:p>
          <a:p>
            <a:endParaRPr lang="es-E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  <a:cs typeface="Times New Roman" panose="02020603050405020304" pitchFamily="18" charset="0"/>
              </a:rPr>
              <a:t>La teoría del muestreo también sirve para determinar si las diferencias que se observan entre dos muestras se deben a variaciones causales o si son diferencias realmente significativas.</a:t>
            </a:r>
          </a:p>
          <a:p>
            <a:endParaRPr lang="es-ES" sz="1500" dirty="0">
              <a:latin typeface="Century Gothic" panose="020B0502020202020204" pitchFamily="34" charset="0"/>
            </a:endParaRPr>
          </a:p>
          <a:p>
            <a:endParaRPr lang="es-ES" sz="1350" dirty="0">
              <a:latin typeface="Century Gothic" panose="020B0502020202020204" pitchFamily="34" charset="0"/>
            </a:endParaRP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8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2843785" y="990599"/>
            <a:ext cx="2422766" cy="1802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2004" y="471657"/>
            <a:ext cx="1388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-114" dirty="0">
                <a:solidFill>
                  <a:schemeClr val="bg1"/>
                </a:solidFill>
                <a:latin typeface="Franklin Gothic Medium"/>
                <a:cs typeface="Franklin Gothic Medium"/>
              </a:rPr>
              <a:t>P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ASOS</a:t>
            </a:r>
            <a:endParaRPr sz="2800" dirty="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0473" y="2936394"/>
            <a:ext cx="4908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4</a:t>
            </a:r>
            <a:r>
              <a:rPr sz="2800" spc="-19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-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01623" y="2936394"/>
            <a:ext cx="62977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or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3208" y="2936394"/>
            <a:ext cx="122295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últ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mo,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97377" y="2936394"/>
            <a:ext cx="55454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1366" y="2936394"/>
            <a:ext cx="39372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4954" y="2936394"/>
            <a:ext cx="240323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omb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nac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10730" y="2936394"/>
            <a:ext cx="124584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lang="es-MX" sz="2800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lang="es-MX" sz="2800" spc="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473" y="3363618"/>
            <a:ext cx="188642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9761" y="3363618"/>
            <a:ext cx="19962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cal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ados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8878" y="3363618"/>
            <a:ext cx="5276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8732" y="3363618"/>
            <a:ext cx="52193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los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0712" y="3363618"/>
            <a:ext cx="12458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pun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os</a:t>
            </a:r>
            <a:endParaRPr sz="28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8370" y="3363618"/>
            <a:ext cx="82924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1,</a:t>
            </a:r>
            <a:r>
              <a:rPr sz="2800" spc="47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2,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473" y="3790338"/>
            <a:ext cx="37356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3,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9055" y="3790338"/>
            <a:ext cx="4460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9493" y="3790338"/>
            <a:ext cx="16431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obt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7129" y="3790338"/>
            <a:ext cx="770949" cy="80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492">
              <a:lnSpc>
                <a:spcPts val="301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las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3263">
              <a:lnSpc>
                <a:spcPts val="3345"/>
              </a:lnSpc>
              <a:spcBef>
                <a:spcPts val="16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1926" y="3790338"/>
            <a:ext cx="15311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fórm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las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7452" y="3790338"/>
            <a:ext cx="91281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para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4214" y="3790338"/>
            <a:ext cx="555080" cy="80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195">
              <a:lnSpc>
                <a:spcPts val="3010"/>
              </a:lnSpc>
              <a:spcBef>
                <a:spcPts val="150"/>
              </a:spcBef>
            </a:pP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1142">
              <a:lnSpc>
                <a:spcPts val="3345"/>
              </a:lnSpc>
              <a:spcBef>
                <a:spcPts val="16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4216808"/>
            <a:ext cx="3021124" cy="80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01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determ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nac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3350"/>
              </a:lnSpc>
              <a:spcBef>
                <a:spcPts val="16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un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ver</a:t>
            </a:r>
            <a:r>
              <a:rPr sz="2800" spc="-1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os</a:t>
            </a:r>
            <a:r>
              <a:rPr sz="2800" spc="-96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tos</a:t>
            </a:r>
            <a:r>
              <a:rPr sz="2800" spc="-6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5914" y="4216808"/>
            <a:ext cx="53059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las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3616" y="4216808"/>
            <a:ext cx="16051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muestras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33038" y="4644159"/>
            <a:ext cx="14312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nf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to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54764B-1ECA-4D39-9C8A-844617397FC7}"/>
              </a:ext>
            </a:extLst>
          </p:cNvPr>
          <p:cNvSpPr txBox="1"/>
          <p:nvPr/>
        </p:nvSpPr>
        <p:spPr>
          <a:xfrm>
            <a:off x="762000" y="533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Fórmulas de Cálculo para n</a:t>
            </a:r>
            <a:endParaRPr lang="es-EC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a 3">
                <a:extLst>
                  <a:ext uri="{FF2B5EF4-FFF2-40B4-BE49-F238E27FC236}">
                    <a16:creationId xmlns:a16="http://schemas.microsoft.com/office/drawing/2014/main" id="{D326AFBC-16D2-4C8E-B9D8-680B5128E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572448"/>
                  </p:ext>
                </p:extLst>
              </p:nvPr>
            </p:nvGraphicFramePr>
            <p:xfrm>
              <a:off x="762000" y="1143000"/>
              <a:ext cx="8077200" cy="49027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2400">
                      <a:extLst>
                        <a:ext uri="{9D8B030D-6E8A-4147-A177-3AD203B41FA5}">
                          <a16:colId xmlns:a16="http://schemas.microsoft.com/office/drawing/2014/main" val="752877262"/>
                        </a:ext>
                      </a:extLst>
                    </a:gridCol>
                    <a:gridCol w="2692400">
                      <a:extLst>
                        <a:ext uri="{9D8B030D-6E8A-4147-A177-3AD203B41FA5}">
                          <a16:colId xmlns:a16="http://schemas.microsoft.com/office/drawing/2014/main" val="328804399"/>
                        </a:ext>
                      </a:extLst>
                    </a:gridCol>
                    <a:gridCol w="2692400">
                      <a:extLst>
                        <a:ext uri="{9D8B030D-6E8A-4147-A177-3AD203B41FA5}">
                          <a16:colId xmlns:a16="http://schemas.microsoft.com/office/drawing/2014/main" val="2207576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SITUACIÓN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PARA ESTIMAR LA MEDIA POBLACIONAL </a:t>
                          </a:r>
                          <a:r>
                            <a:rPr lang="es-ES" dirty="0">
                              <a:sym typeface="Symbol" panose="05050102010706020507" pitchFamily="18" charset="2"/>
                            </a:rPr>
                            <a:t>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PARA ESTIMAR LA PROPORCIÓN POBLACIONAL (P)</a:t>
                          </a:r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805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 es infinita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Donde: 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∝/2</m:t>
                                              </m:r>
                                            </m:sub>
                                          </m:s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num>
                                        <m:den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EC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∝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 se define</a:t>
                          </a:r>
                          <a:r>
                            <a:rPr lang="es-EC" sz="1600" baseline="0" dirty="0"/>
                            <a:t> según el N.C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s-EC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Desviación estándar</a:t>
                          </a:r>
                        </a:p>
                        <a:p>
                          <a:r>
                            <a:rPr lang="es-ES" sz="1600" b="0" dirty="0">
                              <a:ea typeface="Cambria Math" panose="02040503050406030204" pitchFamily="18" charset="0"/>
                            </a:rPr>
                            <a:t>e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s-EC" sz="1600" dirty="0"/>
                            <a:t>Error</a:t>
                          </a:r>
                          <a:r>
                            <a:rPr lang="es-EC" sz="1600" baseline="0" dirty="0"/>
                            <a:t> máximo tolerable</a:t>
                          </a:r>
                          <a:endParaRPr lang="es-EC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Donde: 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∝/2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𝑝𝑞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C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∝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 se define</a:t>
                          </a:r>
                          <a:r>
                            <a:rPr lang="es-EC" sz="1600" baseline="0" dirty="0"/>
                            <a:t> según el N.C</a:t>
                          </a:r>
                        </a:p>
                        <a:p>
                          <a:r>
                            <a:rPr lang="es-ES" sz="1600" b="0" dirty="0">
                              <a:ea typeface="Cambria Math" panose="02040503050406030204" pitchFamily="18" charset="0"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 Proporción de elementos que poseen la característica de interés </a:t>
                          </a:r>
                        </a:p>
                        <a:p>
                          <a:r>
                            <a:rPr lang="es-ES" sz="1600" b="0" dirty="0">
                              <a:ea typeface="Cambria Math" panose="02040503050406030204" pitchFamily="18" charset="0"/>
                            </a:rPr>
                            <a:t>e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s-EC" sz="1600" dirty="0"/>
                            <a:t>Error</a:t>
                          </a:r>
                          <a:r>
                            <a:rPr lang="es-EC" sz="1600" baseline="0" dirty="0"/>
                            <a:t> máximo tolerable</a:t>
                          </a:r>
                          <a:endParaRPr lang="es-EC" sz="1600" dirty="0"/>
                        </a:p>
                        <a:p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64112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 es finita (conocida)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Donde: 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∝/2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∝/2</m:t>
                                          </m:r>
                                        </m:sub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C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∝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 se define</a:t>
                          </a:r>
                          <a:r>
                            <a:rPr lang="es-EC" sz="1600" baseline="0" dirty="0"/>
                            <a:t> según el N.C</a:t>
                          </a:r>
                        </a:p>
                        <a:p>
                          <a:r>
                            <a:rPr lang="es-ES" sz="1600" b="0" dirty="0">
                              <a:ea typeface="Cambria Math" panose="020405030504060302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 Tamaño de la población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s-EC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Desviación estándar</a:t>
                          </a:r>
                        </a:p>
                        <a:p>
                          <a:r>
                            <a:rPr lang="es-ES" sz="1600" b="0" dirty="0">
                              <a:ea typeface="Cambria Math" panose="02040503050406030204" pitchFamily="18" charset="0"/>
                            </a:rPr>
                            <a:t>e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s-EC" sz="1600" dirty="0"/>
                            <a:t>Error</a:t>
                          </a:r>
                          <a:r>
                            <a:rPr lang="es-EC" sz="1600" baseline="0" dirty="0"/>
                            <a:t> máximo tolerable</a:t>
                          </a:r>
                          <a:endParaRPr lang="es-EC" sz="1600" dirty="0"/>
                        </a:p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Donde: 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∝/2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𝑝𝑞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𝑝𝑞</m:t>
                                  </m:r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∝/2</m:t>
                                          </m:r>
                                        </m:sub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C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C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∝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 se define</a:t>
                          </a:r>
                          <a:r>
                            <a:rPr lang="es-EC" sz="1600" baseline="0" dirty="0"/>
                            <a:t> según el N.C</a:t>
                          </a:r>
                        </a:p>
                        <a:p>
                          <a:r>
                            <a:rPr lang="es-ES" sz="1600" b="0" dirty="0">
                              <a:ea typeface="Cambria Math" panose="020405030504060302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s-EC" sz="1600" dirty="0"/>
                            <a:t> Tamaño de la población</a:t>
                          </a:r>
                        </a:p>
                        <a:p>
                          <a:r>
                            <a:rPr lang="es-ES" sz="1600" b="0" dirty="0">
                              <a:ea typeface="Cambria Math" panose="02040503050406030204" pitchFamily="18" charset="0"/>
                            </a:rPr>
                            <a:t>e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s-EC" sz="1600" dirty="0"/>
                            <a:t>Error</a:t>
                          </a:r>
                          <a:r>
                            <a:rPr lang="es-EC" sz="1600" baseline="0" dirty="0"/>
                            <a:t> máximo tolerable</a:t>
                          </a:r>
                          <a:endParaRPr lang="es-EC" sz="1600" dirty="0"/>
                        </a:p>
                        <a:p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52946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3">
                <a:extLst>
                  <a:ext uri="{FF2B5EF4-FFF2-40B4-BE49-F238E27FC236}">
                    <a16:creationId xmlns:a16="http://schemas.microsoft.com/office/drawing/2014/main" id="{D326AFBC-16D2-4C8E-B9D8-680B5128E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572448"/>
                  </p:ext>
                </p:extLst>
              </p:nvPr>
            </p:nvGraphicFramePr>
            <p:xfrm>
              <a:off x="762000" y="1143000"/>
              <a:ext cx="8077200" cy="49027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2400">
                      <a:extLst>
                        <a:ext uri="{9D8B030D-6E8A-4147-A177-3AD203B41FA5}">
                          <a16:colId xmlns:a16="http://schemas.microsoft.com/office/drawing/2014/main" val="752877262"/>
                        </a:ext>
                      </a:extLst>
                    </a:gridCol>
                    <a:gridCol w="2692400">
                      <a:extLst>
                        <a:ext uri="{9D8B030D-6E8A-4147-A177-3AD203B41FA5}">
                          <a16:colId xmlns:a16="http://schemas.microsoft.com/office/drawing/2014/main" val="328804399"/>
                        </a:ext>
                      </a:extLst>
                    </a:gridCol>
                    <a:gridCol w="2692400">
                      <a:extLst>
                        <a:ext uri="{9D8B030D-6E8A-4147-A177-3AD203B41FA5}">
                          <a16:colId xmlns:a16="http://schemas.microsoft.com/office/drawing/2014/main" val="2207576060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SITUACIÓN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PARA ESTIMAR LA MEDIA POBLACIONAL </a:t>
                          </a:r>
                          <a:r>
                            <a:rPr lang="es-ES" dirty="0">
                              <a:sym typeface="Symbol" panose="05050102010706020507" pitchFamily="18" charset="2"/>
                            </a:rPr>
                            <a:t>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PARA ESTIMAR LA PROPORCIÓN POBLACIONAL (P)</a:t>
                          </a:r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805444"/>
                      </a:ext>
                    </a:extLst>
                  </a:tr>
                  <a:tr h="2076323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 es infinita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680" t="-45455" r="-101361" b="-926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200226" t="-45455" r="-1131" b="-926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6411254"/>
                      </a:ext>
                    </a:extLst>
                  </a:tr>
                  <a:tr h="1912049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 es finita (conocida)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680" t="-157962" r="-101361" b="-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200226" t="-157962" r="-1131" b="-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52946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989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5CCA913-B6A3-4C01-A587-741FF9ECE1D1}"/>
              </a:ext>
            </a:extLst>
          </p:cNvPr>
          <p:cNvSpPr txBox="1"/>
          <p:nvPr/>
        </p:nvSpPr>
        <p:spPr>
          <a:xfrm>
            <a:off x="685800" y="3810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PARA ESTIMAR LA MEDIA POBLACIONAL </a:t>
            </a:r>
            <a:r>
              <a:rPr lang="es-ES" sz="2000" b="1" dirty="0">
                <a:sym typeface="Symbol" panose="05050102010706020507" pitchFamily="18" charset="2"/>
              </a:rPr>
              <a:t></a:t>
            </a:r>
            <a:endParaRPr lang="es-EC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DF6E6BD-711C-4CD3-961B-190AD407A1B5}"/>
                  </a:ext>
                </a:extLst>
              </p:cNvPr>
              <p:cNvSpPr txBox="1"/>
              <p:nvPr/>
            </p:nvSpPr>
            <p:spPr>
              <a:xfrm>
                <a:off x="457200" y="914400"/>
                <a:ext cx="8458200" cy="558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>
                    <a:solidFill>
                      <a:schemeClr val="accent5"/>
                    </a:solidFill>
                  </a:rPr>
                  <a:t>Para poblaciones infinitas</a:t>
                </a:r>
              </a:p>
              <a:p>
                <a:r>
                  <a:rPr lang="es-ES" sz="2000" b="1" dirty="0">
                    <a:solidFill>
                      <a:schemeClr val="accent2"/>
                    </a:solidFill>
                  </a:rPr>
                  <a:t>Ejemplo:</a:t>
                </a:r>
                <a:r>
                  <a:rPr lang="es-ES" dirty="0"/>
                  <a:t> Se desea estimar la calificación promedio de los estudiantes de la UNACH de la Facultad de Ingeniería, para ello se define los siguientes criterios.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Nivel de confianza= 95%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Desviación estándar=16,44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Error máximo tolerable=5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∝/2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1.96∗1644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=41,53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≅42</m:t>
                      </m:r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r>
                  <a:rPr lang="es-ES" sz="2400" b="1" dirty="0">
                    <a:solidFill>
                      <a:schemeClr val="accent5"/>
                    </a:solidFill>
                  </a:rPr>
                  <a:t>Para poblaciones finitas</a:t>
                </a:r>
              </a:p>
              <a:p>
                <a:r>
                  <a:rPr lang="es-ES" sz="2000" b="1" dirty="0">
                    <a:solidFill>
                      <a:schemeClr val="accent2"/>
                    </a:solidFill>
                  </a:rPr>
                  <a:t>Ejemplo:</a:t>
                </a:r>
                <a:r>
                  <a:rPr lang="es-ES" dirty="0"/>
                  <a:t> Se desea estimar la calificación promedio de los estudiantes de la UNACH de la Facultad de Ingeniería, con N=5000, para ello se define los siguientes criterios.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Nivel de confianza= 95%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Desviación estándar=16,44 ; N=5000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Error máximo tolerable=5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∝/2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∝/2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∗5000∗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16.44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16.44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∗1,96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5000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=41,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≅41</m:t>
                      </m:r>
                    </m:oMath>
                  </m:oMathPara>
                </a14:m>
                <a:endParaRPr lang="es-ES" dirty="0"/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DF6E6BD-711C-4CD3-961B-190AD407A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8458200" cy="5587940"/>
              </a:xfrm>
              <a:prstGeom prst="rect">
                <a:avLst/>
              </a:prstGeom>
              <a:blipFill>
                <a:blip r:embed="rId2"/>
                <a:stretch>
                  <a:fillRect l="-1081" t="-87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50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5CCA913-B6A3-4C01-A587-741FF9ECE1D1}"/>
              </a:ext>
            </a:extLst>
          </p:cNvPr>
          <p:cNvSpPr txBox="1"/>
          <p:nvPr/>
        </p:nvSpPr>
        <p:spPr>
          <a:xfrm>
            <a:off x="609600" y="533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Ejercicios</a:t>
            </a:r>
            <a:endParaRPr lang="es-EC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F6E6BD-711C-4CD3-961B-190AD407A1B5}"/>
              </a:ext>
            </a:extLst>
          </p:cNvPr>
          <p:cNvSpPr txBox="1"/>
          <p:nvPr/>
        </p:nvSpPr>
        <p:spPr>
          <a:xfrm>
            <a:off x="457200" y="1143000"/>
            <a:ext cx="845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</a:rPr>
              <a:t>Para poblaciones infinitas</a:t>
            </a:r>
          </a:p>
          <a:p>
            <a:endParaRPr lang="es-ES" sz="2400" b="1" dirty="0">
              <a:solidFill>
                <a:schemeClr val="accent5"/>
              </a:solidFill>
            </a:endParaRPr>
          </a:p>
          <a:p>
            <a:r>
              <a:rPr lang="es-ES" sz="2000" b="1" dirty="0">
                <a:solidFill>
                  <a:schemeClr val="accent2"/>
                </a:solidFill>
              </a:rPr>
              <a:t>Ejercicio 1:</a:t>
            </a:r>
            <a:r>
              <a:rPr lang="es-ES" dirty="0"/>
              <a:t> Se desea estimar el ingreso promedio de las familias que viven en el Municipio de XY, para ello se define los siguientes criterios.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Nivel de confianza=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Desviación estándar=908,07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Error máximo tolerable=200</a:t>
            </a:r>
          </a:p>
          <a:p>
            <a:endParaRPr lang="es-ES" dirty="0"/>
          </a:p>
          <a:p>
            <a:r>
              <a:rPr lang="es-ES" sz="2400" b="1" dirty="0">
                <a:solidFill>
                  <a:schemeClr val="accent5"/>
                </a:solidFill>
              </a:rPr>
              <a:t>Para poblaciones finitas</a:t>
            </a:r>
          </a:p>
          <a:p>
            <a:endParaRPr lang="es-ES" sz="2400" b="1" dirty="0">
              <a:solidFill>
                <a:schemeClr val="accent5"/>
              </a:solidFill>
            </a:endParaRPr>
          </a:p>
          <a:p>
            <a:r>
              <a:rPr lang="es-ES" sz="2000" b="1" dirty="0">
                <a:solidFill>
                  <a:schemeClr val="accent2"/>
                </a:solidFill>
              </a:rPr>
              <a:t>Ejercicio 2:</a:t>
            </a:r>
            <a:r>
              <a:rPr lang="es-ES" dirty="0"/>
              <a:t> Se desea estimar el ingreso promedio de las familias que viven en el Municipio de XY, con N=50000, para ello se define los siguientes criterios.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Nivel de confianza=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Desviación estándar=908,07 ; N=50000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Error máximo tolerable=200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0448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5CCA913-B6A3-4C01-A587-741FF9ECE1D1}"/>
              </a:ext>
            </a:extLst>
          </p:cNvPr>
          <p:cNvSpPr txBox="1"/>
          <p:nvPr/>
        </p:nvSpPr>
        <p:spPr>
          <a:xfrm>
            <a:off x="609600" y="304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PARA ESTIMAR LA PROPORCIÓN POBLACIONAL </a:t>
            </a:r>
            <a:r>
              <a:rPr lang="es-ES" sz="2000" b="1" dirty="0">
                <a:sym typeface="Symbol" panose="05050102010706020507" pitchFamily="18" charset="2"/>
              </a:rPr>
              <a:t>p</a:t>
            </a:r>
            <a:endParaRPr lang="es-EC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DF6E6BD-711C-4CD3-961B-190AD407A1B5}"/>
                  </a:ext>
                </a:extLst>
              </p:cNvPr>
              <p:cNvSpPr txBox="1"/>
              <p:nvPr/>
            </p:nvSpPr>
            <p:spPr>
              <a:xfrm>
                <a:off x="457200" y="838200"/>
                <a:ext cx="8458200" cy="5911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>
                    <a:solidFill>
                      <a:schemeClr val="accent5"/>
                    </a:solidFill>
                  </a:rPr>
                  <a:t>Para poblaciones infinitas</a:t>
                </a:r>
              </a:p>
              <a:p>
                <a:r>
                  <a:rPr lang="es-ES" sz="2000" b="1" dirty="0">
                    <a:solidFill>
                      <a:schemeClr val="accent2"/>
                    </a:solidFill>
                  </a:rPr>
                  <a:t>Ejemplo:</a:t>
                </a:r>
                <a:r>
                  <a:rPr lang="es-ES" dirty="0"/>
                  <a:t> Se desea estimar la proporción de los estudiantes de la UNACH de la Facultad de Ingeniería con un nivel de aprendizaje de excelencia, para ello se define los siguientes criterios.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Nivel de confianza= 95%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Proporción de estudiantes=(0.10 a 0.15), como referencia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Error máximo tolerable=5%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∝/2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∗0.15∗0.85</m:t>
                          </m:r>
                        </m:num>
                        <m:den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195,9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196</m:t>
                      </m:r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r>
                  <a:rPr lang="es-ES" sz="2400" b="1" dirty="0">
                    <a:solidFill>
                      <a:schemeClr val="accent5"/>
                    </a:solidFill>
                  </a:rPr>
                  <a:t>Para poblaciones finitas</a:t>
                </a:r>
              </a:p>
              <a:p>
                <a:r>
                  <a:rPr lang="es-ES" sz="2000" b="1" dirty="0">
                    <a:solidFill>
                      <a:schemeClr val="accent2"/>
                    </a:solidFill>
                  </a:rPr>
                  <a:t>Ejemplo:</a:t>
                </a:r>
                <a:r>
                  <a:rPr lang="es-ES" dirty="0"/>
                  <a:t> Se desea estimar la proporción de los estudiantes de la UNACH de la Facultad de Ingeniería con un nivel de aprendizaje de excelencia, con N=5000, para ello se define los siguientes criterios.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Nivel de confianza= 95%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p=0.15 ; N=5000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Error máximo tolerable=5%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∝/2</m:t>
                            </m:r>
                          </m:sub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𝑁𝑝𝑞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∝/2</m:t>
                                </m:r>
                              </m:sub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1.96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∗5000∗0.150.85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0.15∗0.85∗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1.96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5000−1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0,05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=188,5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≅189</m:t>
                    </m:r>
                  </m:oMath>
                </a14:m>
                <a:endParaRPr lang="es-ES" dirty="0"/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DF6E6BD-711C-4CD3-961B-190AD407A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8200"/>
                <a:ext cx="8458200" cy="5911170"/>
              </a:xfrm>
              <a:prstGeom prst="rect">
                <a:avLst/>
              </a:prstGeom>
              <a:blipFill>
                <a:blip r:embed="rId2"/>
                <a:stretch>
                  <a:fillRect l="-1081" t="-826" r="-86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74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5CCA913-B6A3-4C01-A587-741FF9ECE1D1}"/>
              </a:ext>
            </a:extLst>
          </p:cNvPr>
          <p:cNvSpPr txBox="1"/>
          <p:nvPr/>
        </p:nvSpPr>
        <p:spPr>
          <a:xfrm>
            <a:off x="609600" y="59049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Ejercicios</a:t>
            </a:r>
            <a:endParaRPr lang="es-EC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F6E6BD-711C-4CD3-961B-190AD407A1B5}"/>
              </a:ext>
            </a:extLst>
          </p:cNvPr>
          <p:cNvSpPr txBox="1"/>
          <p:nvPr/>
        </p:nvSpPr>
        <p:spPr>
          <a:xfrm>
            <a:off x="457200" y="1373862"/>
            <a:ext cx="8458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</a:rPr>
              <a:t>Para poblaciones infinitas</a:t>
            </a:r>
          </a:p>
          <a:p>
            <a:r>
              <a:rPr lang="es-ES" sz="2000" b="1" dirty="0">
                <a:solidFill>
                  <a:schemeClr val="accent2"/>
                </a:solidFill>
              </a:rPr>
              <a:t>Ejercicio 3:</a:t>
            </a:r>
            <a:r>
              <a:rPr lang="es-ES" dirty="0"/>
              <a:t> Se desea estimar la proporción de las familias que viven en el municipio XY,  para ello se define los siguientes criterios.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Nivel de confianza=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Proporción de familias con ingreso alto=0.10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Error máximo tolerable=8%</a:t>
            </a:r>
          </a:p>
          <a:p>
            <a:pPr/>
            <a:endParaRPr lang="es-ES" dirty="0"/>
          </a:p>
          <a:p>
            <a:endParaRPr lang="es-ES" dirty="0"/>
          </a:p>
          <a:p>
            <a:r>
              <a:rPr lang="es-ES" sz="2400" b="1" dirty="0">
                <a:solidFill>
                  <a:schemeClr val="accent5"/>
                </a:solidFill>
              </a:rPr>
              <a:t>Para poblaciones finitas</a:t>
            </a:r>
          </a:p>
          <a:p>
            <a:r>
              <a:rPr lang="es-ES" sz="2000" b="1" dirty="0">
                <a:solidFill>
                  <a:schemeClr val="accent2"/>
                </a:solidFill>
              </a:rPr>
              <a:t>Ejercicio 4:</a:t>
            </a:r>
            <a:r>
              <a:rPr lang="es-ES" dirty="0"/>
              <a:t> Se desea estimar la proporción de las familias que viven en el municipio XY, con N=50000, para ello se define los siguientes criterios.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Nivel de confianza=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p=0.10 ; N=50000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Error máximo tolerable=8%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3473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396240" y="981455"/>
            <a:ext cx="3816096" cy="427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2004" y="471657"/>
            <a:ext cx="206979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E</a:t>
            </a:r>
            <a:r>
              <a:rPr lang="es-ES" sz="2800" dirty="0" err="1">
                <a:solidFill>
                  <a:schemeClr val="bg1"/>
                </a:solidFill>
                <a:latin typeface="Franklin Gothic Medium"/>
                <a:cs typeface="Franklin Gothic Medium"/>
              </a:rPr>
              <a:t>jercicio</a:t>
            </a:r>
            <a:r>
              <a:rPr lang="es-ES" sz="2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 5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:</a:t>
            </a:r>
            <a:endParaRPr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8638" y="77727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chemeClr val="bg1"/>
                </a:solidFill>
                <a:latin typeface="Arial"/>
                <a:cs typeface="Arial"/>
              </a:rPr>
              <a:t>•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3918" y="774203"/>
            <a:ext cx="4510543" cy="1793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037" marR="112208" algn="ctr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Se 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lanea lle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ar</a:t>
            </a:r>
            <a:r>
              <a:rPr sz="24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 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indent="0" algn="ctr">
              <a:lnSpc>
                <a:spcPts val="2880"/>
              </a:lnSpc>
              <a:spcBef>
                <a:spcPts val="64"/>
              </a:spcBef>
            </a:pP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estig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r>
              <a:rPr sz="24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para determ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nar la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est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ga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ión</a:t>
            </a:r>
            <a:r>
              <a:rPr sz="24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hog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res que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enen</a:t>
            </a:r>
            <a:r>
              <a:rPr sz="2400" spc="-3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refr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ger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dor;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 ne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esar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400" spc="-2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cal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ular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el ta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año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7238" y="2603889"/>
            <a:ext cx="659372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056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21487" marR="8286">
              <a:lnSpc>
                <a:spcPts val="2880"/>
              </a:lnSpc>
              <a:spcBef>
                <a:spcPts val="14"/>
              </a:spcBef>
            </a:pP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un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14222">
              <a:lnSpc>
                <a:spcPts val="2880"/>
              </a:lnSpc>
            </a:pP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95%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4082" y="2603889"/>
            <a:ext cx="4096314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59" marR="4572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ra re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q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uer</a:t>
            </a:r>
            <a:r>
              <a:rPr sz="2400" spc="2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da,</a:t>
            </a:r>
            <a:r>
              <a:rPr sz="2400" spc="-1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con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0319" marR="45720">
              <a:lnSpc>
                <a:spcPts val="2880"/>
              </a:lnSpc>
              <a:spcBef>
                <a:spcPts val="14"/>
              </a:spcBef>
            </a:pPr>
            <a:r>
              <a:rPr sz="3600" spc="1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nte</a:t>
            </a:r>
            <a:r>
              <a:rPr sz="3600" spc="-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3600" spc="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3600" spc="-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3600" spc="-25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conf</a:t>
            </a:r>
            <a:r>
              <a:rPr sz="3600" spc="1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-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nza</a:t>
            </a:r>
            <a:r>
              <a:rPr sz="3600" spc="-3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880"/>
              </a:lnSpc>
            </a:pP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y 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na</a:t>
            </a:r>
            <a:r>
              <a:rPr sz="3600" spc="-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3600" spc="1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3600" spc="-1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3600" spc="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r>
              <a:rPr sz="3600" spc="-3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5%.</a:t>
            </a:r>
            <a:r>
              <a:rPr sz="3600" spc="-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9242" y="3700918"/>
            <a:ext cx="469076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-1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r>
              <a:rPr sz="2400" spc="-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iga</a:t>
            </a:r>
            <a:r>
              <a:rPr sz="2400" spc="-25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r>
              <a:rPr sz="24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r>
              <a:rPr sz="2400" spc="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lle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v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ra</a:t>
            </a:r>
            <a:r>
              <a:rPr sz="2400" spc="-3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 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abo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1662" y="4067183"/>
            <a:ext cx="273313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en una po</a:t>
            </a:r>
            <a:r>
              <a:rPr sz="2400" spc="-9" dirty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lac</a:t>
            </a:r>
            <a:r>
              <a:rPr sz="24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419733" marR="45720">
              <a:lnSpc>
                <a:spcPts val="2880"/>
              </a:lnSpc>
              <a:spcBef>
                <a:spcPts val="14"/>
              </a:spcBef>
            </a:pP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fa</a:t>
            </a:r>
            <a:r>
              <a:rPr sz="3600" spc="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mi</a:t>
            </a:r>
            <a:r>
              <a:rPr sz="3600" spc="-9" baseline="-1132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ia</a:t>
            </a:r>
            <a:r>
              <a:rPr sz="3600" spc="4" baseline="-1132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3600" spc="0" baseline="-1132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88986" y="4067183"/>
            <a:ext cx="12386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de 1</a:t>
            </a:r>
            <a:r>
              <a:rPr sz="2400" spc="4" dirty="0">
                <a:solidFill>
                  <a:schemeClr val="bg1"/>
                </a:solidFill>
                <a:latin typeface="Century Gothic"/>
                <a:cs typeface="Century Gothic"/>
              </a:rPr>
              <a:t>5</a:t>
            </a:r>
            <a:r>
              <a:rPr sz="2400" spc="0" dirty="0">
                <a:solidFill>
                  <a:schemeClr val="bg1"/>
                </a:solidFill>
                <a:latin typeface="Century Gothic"/>
                <a:cs typeface="Century Gothic"/>
              </a:rPr>
              <a:t>00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9651" y="3071404"/>
            <a:ext cx="2063490" cy="411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MUESTREO </a:t>
            </a:r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41171" y="1709601"/>
            <a:ext cx="1773283" cy="568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Probabilístico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19549" y="3972741"/>
            <a:ext cx="1773283" cy="568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probabilístico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49238" y="1347108"/>
            <a:ext cx="3517175" cy="1420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de muestreo en virtud en las cuales enlaza muestras de una manera que proporciona a los individuos de la población las mismas oportunidades de ser seleccionados.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dirty="0"/>
          </a:p>
        </p:txBody>
      </p:sp>
      <p:sp>
        <p:nvSpPr>
          <p:cNvPr id="8" name="Rectángulo 7"/>
          <p:cNvSpPr/>
          <p:nvPr/>
        </p:nvSpPr>
        <p:spPr>
          <a:xfrm>
            <a:off x="5349239" y="3737610"/>
            <a:ext cx="3487783" cy="115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de muestreo donde las muestras se recolectan de manera que no se brinda a todos los individuos oportunidades iguales de ser seleccionados.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2263141" y="2277836"/>
            <a:ext cx="1538151" cy="891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4" idx="3"/>
          </p:cNvCxnSpPr>
          <p:nvPr/>
        </p:nvCxnSpPr>
        <p:spPr>
          <a:xfrm>
            <a:off x="2263141" y="3277144"/>
            <a:ext cx="1675311" cy="6955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5" idx="3"/>
          </p:cNvCxnSpPr>
          <p:nvPr/>
        </p:nvCxnSpPr>
        <p:spPr>
          <a:xfrm>
            <a:off x="4614454" y="1993718"/>
            <a:ext cx="7347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6" idx="3"/>
          </p:cNvCxnSpPr>
          <p:nvPr/>
        </p:nvCxnSpPr>
        <p:spPr>
          <a:xfrm>
            <a:off x="4692831" y="4256858"/>
            <a:ext cx="6564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2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290" y="2446566"/>
            <a:ext cx="6724310" cy="3801834"/>
          </a:xfrm>
        </p:spPr>
        <p:txBody>
          <a:bodyPr>
            <a:noAutofit/>
          </a:bodyPr>
          <a:lstStyle/>
          <a:p>
            <a:pPr fontAlgn="base"/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C" sz="1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PROBABILISTICO</a:t>
            </a: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s-EC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Aleatorios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EC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simples: </a:t>
            </a:r>
            <a: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 extrae al azar un número determinado de elementos. </a:t>
            </a: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s-EC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Aleatorios sistemáticos: </a:t>
            </a:r>
            <a: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 trabaja bajo un proceso seriado, se basa en tomar muestras de una manera directa y ordenada a partir de una regla llamada sistemática.</a:t>
            </a: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s-EC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Conglomerado:</a:t>
            </a:r>
            <a: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se utiliza cuando los individuos constituyen grupos naturales.</a:t>
            </a: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s-EC" sz="1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Estratificado: </a:t>
            </a:r>
            <a: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subdivide la población en subconjunto o estratos, mismos de los que se extrae la muestra. </a:t>
            </a: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s-EC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6724" y="1107079"/>
            <a:ext cx="6400800" cy="569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MÉTODOS DE MUESTREO PROBABILÍSTICO </a:t>
            </a:r>
            <a:endParaRPr lang="en-US" b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3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716639BE-03CC-4294-9861-C7AFE44362C4}"/>
              </a:ext>
            </a:extLst>
          </p:cNvPr>
          <p:cNvSpPr txBox="1">
            <a:spLocks/>
          </p:cNvSpPr>
          <p:nvPr/>
        </p:nvSpPr>
        <p:spPr>
          <a:xfrm>
            <a:off x="826668" y="2335237"/>
            <a:ext cx="7631532" cy="33797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Accidental o casual </a:t>
            </a:r>
            <a:r>
              <a:rPr lang="es-EC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: los individuos se eligen de manera casual, sin ningún juicio previo, las personas que realizan el estudio eligen un lugar o un medio, y desde ahí realizan el estudio a los individuos que accidentalmente se eligieron.</a:t>
            </a:r>
          </a:p>
          <a:p>
            <a:pPr algn="just"/>
            <a:r>
              <a:rPr lang="es-EC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Intencional o convivencia: </a:t>
            </a:r>
            <a:r>
              <a:rPr lang="es-EC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los sujetos son seleccionados dada la conveniente accesibilidad y proximidad de los sujetos para el investigador. </a:t>
            </a:r>
          </a:p>
          <a:p>
            <a:endParaRPr lang="en-US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B17752F-75D8-471B-A93B-74BF299D9D30}"/>
              </a:ext>
            </a:extLst>
          </p:cNvPr>
          <p:cNvSpPr txBox="1">
            <a:spLocks/>
          </p:cNvSpPr>
          <p:nvPr/>
        </p:nvSpPr>
        <p:spPr>
          <a:xfrm>
            <a:off x="1198959" y="1263831"/>
            <a:ext cx="6000750" cy="749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 probabilístico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7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339340" y="2801112"/>
            <a:ext cx="7345679" cy="422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33A3FB-7AD3-4DC8-B1B5-B834531A5041}"/>
              </a:ext>
            </a:extLst>
          </p:cNvPr>
          <p:cNvSpPr txBox="1"/>
          <p:nvPr/>
        </p:nvSpPr>
        <p:spPr>
          <a:xfrm>
            <a:off x="1295400" y="11430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Determinación de la Muestra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3502961" y="3077659"/>
            <a:ext cx="5500116" cy="3933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3385" y="492369"/>
            <a:ext cx="8364415" cy="3546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Para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8889" y="493926"/>
            <a:ext cx="198328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erm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nar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63162" y="493926"/>
            <a:ext cx="39353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la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5998" y="493926"/>
            <a:ext cx="14659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muestra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1984" y="493926"/>
            <a:ext cx="4489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8244" y="493926"/>
            <a:ext cx="1874469" cy="807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139">
              <a:lnSpc>
                <a:spcPts val="3010"/>
              </a:lnSpc>
              <a:spcBef>
                <a:spcPts val="150"/>
              </a:spcBef>
            </a:pP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sar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3263">
              <a:lnSpc>
                <a:spcPts val="3350"/>
              </a:lnSpc>
              <a:spcBef>
                <a:spcPts val="16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un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verso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7452" y="921027"/>
            <a:ext cx="6038313" cy="401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cons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derar</a:t>
            </a:r>
            <a:r>
              <a:rPr sz="2800" spc="-133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pr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mero</a:t>
            </a:r>
            <a:r>
              <a:rPr sz="2800" spc="-8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cual</a:t>
            </a:r>
            <a:r>
              <a:rPr sz="2800" spc="-5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 nuest</a:t>
            </a:r>
            <a:r>
              <a:rPr sz="2800" spc="-4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9617" y="1978683"/>
            <a:ext cx="48618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Se</a:t>
            </a:r>
            <a:endParaRPr sz="28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5171" y="1978683"/>
            <a:ext cx="164239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ende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9192" y="1978683"/>
            <a:ext cx="6612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0362" y="1978683"/>
            <a:ext cx="14880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unive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so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8936" y="1978683"/>
            <a:ext cx="39493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al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3024" y="1978683"/>
            <a:ext cx="8663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tal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9806" y="1978683"/>
            <a:ext cx="5539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337" y="2405657"/>
            <a:ext cx="790388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os</a:t>
            </a:r>
            <a:r>
              <a:rPr sz="2800" spc="17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que</a:t>
            </a:r>
            <a:r>
              <a:rPr sz="2800" spc="5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reú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6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ciert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carac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eríst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cas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537" y="2758567"/>
            <a:ext cx="2494016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ho</a:t>
            </a: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g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é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eas,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35335">
              <a:lnSpc>
                <a:spcPts val="3345"/>
              </a:lnSpc>
              <a:spcBef>
                <a:spcPts val="16"/>
              </a:spcBef>
            </a:pP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nve</a:t>
            </a:r>
            <a:r>
              <a:rPr sz="2800" spc="-14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gac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ó</a:t>
            </a:r>
            <a:r>
              <a:rPr sz="2800" spc="14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2701" y="2832377"/>
            <a:ext cx="5211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6586" y="2832377"/>
            <a:ext cx="12075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cua</a:t>
            </a:r>
            <a:r>
              <a:rPr sz="2800" spc="9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7414" y="2832377"/>
            <a:ext cx="66557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son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52" y="2832377"/>
            <a:ext cx="12119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ob</a:t>
            </a:r>
            <a:r>
              <a:rPr sz="2800" spc="19" dirty="0">
                <a:solidFill>
                  <a:schemeClr val="bg1"/>
                </a:solidFill>
                <a:latin typeface="Century Gothic"/>
                <a:cs typeface="Century Gothic"/>
              </a:rPr>
              <a:t>j</a:t>
            </a: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eto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1606" y="2832377"/>
            <a:ext cx="5539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4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95590" y="2832377"/>
            <a:ext cx="75365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>
                <a:solidFill>
                  <a:schemeClr val="bg1"/>
                </a:solidFill>
                <a:latin typeface="Century Gothic"/>
                <a:cs typeface="Century Gothic"/>
              </a:rPr>
              <a:t>una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860297" y="5346954"/>
            <a:ext cx="8090916" cy="929640"/>
          </a:xfrm>
          <a:custGeom>
            <a:avLst/>
            <a:gdLst/>
            <a:ahLst/>
            <a:cxnLst/>
            <a:rect l="l" t="t" r="r" b="b"/>
            <a:pathLst>
              <a:path w="8090916" h="929639">
                <a:moveTo>
                  <a:pt x="0" y="929640"/>
                </a:moveTo>
                <a:lnTo>
                  <a:pt x="8090916" y="929640"/>
                </a:lnTo>
                <a:lnTo>
                  <a:pt x="8090916" y="0"/>
                </a:lnTo>
                <a:lnTo>
                  <a:pt x="0" y="0"/>
                </a:lnTo>
                <a:lnTo>
                  <a:pt x="0" y="929640"/>
                </a:lnTo>
                <a:close/>
              </a:path>
            </a:pathLst>
          </a:custGeom>
          <a:solidFill>
            <a:srgbClr val="7B97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0297" y="5346954"/>
            <a:ext cx="8090916" cy="929640"/>
          </a:xfrm>
          <a:custGeom>
            <a:avLst/>
            <a:gdLst/>
            <a:ahLst/>
            <a:cxnLst/>
            <a:rect l="l" t="t" r="r" b="b"/>
            <a:pathLst>
              <a:path w="8090916" h="929639">
                <a:moveTo>
                  <a:pt x="0" y="929640"/>
                </a:moveTo>
                <a:lnTo>
                  <a:pt x="8090916" y="929640"/>
                </a:lnTo>
                <a:lnTo>
                  <a:pt x="8090916" y="0"/>
                </a:lnTo>
                <a:lnTo>
                  <a:pt x="0" y="0"/>
                </a:lnTo>
                <a:lnTo>
                  <a:pt x="0" y="9296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654" y="5229606"/>
            <a:ext cx="1162812" cy="116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0297" y="1159002"/>
            <a:ext cx="8090916" cy="929639"/>
          </a:xfrm>
          <a:custGeom>
            <a:avLst/>
            <a:gdLst/>
            <a:ahLst/>
            <a:cxnLst/>
            <a:rect l="l" t="t" r="r" b="b"/>
            <a:pathLst>
              <a:path w="8090916" h="929639">
                <a:moveTo>
                  <a:pt x="0" y="929639"/>
                </a:moveTo>
                <a:lnTo>
                  <a:pt x="8090916" y="929639"/>
                </a:lnTo>
                <a:lnTo>
                  <a:pt x="8090916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solidFill>
            <a:srgbClr val="08A0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0297" y="1159002"/>
            <a:ext cx="8090916" cy="929639"/>
          </a:xfrm>
          <a:custGeom>
            <a:avLst/>
            <a:gdLst/>
            <a:ahLst/>
            <a:cxnLst/>
            <a:rect l="l" t="t" r="r" b="b"/>
            <a:pathLst>
              <a:path w="8090916" h="929639">
                <a:moveTo>
                  <a:pt x="0" y="929639"/>
                </a:moveTo>
                <a:lnTo>
                  <a:pt x="8090916" y="929639"/>
                </a:lnTo>
                <a:lnTo>
                  <a:pt x="8090916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654" y="1041653"/>
            <a:ext cx="1162812" cy="1164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3698" y="2554986"/>
            <a:ext cx="7557516" cy="929639"/>
          </a:xfrm>
          <a:custGeom>
            <a:avLst/>
            <a:gdLst/>
            <a:ahLst/>
            <a:cxnLst/>
            <a:rect l="l" t="t" r="r" b="b"/>
            <a:pathLst>
              <a:path w="7557516" h="929639">
                <a:moveTo>
                  <a:pt x="0" y="929639"/>
                </a:moveTo>
                <a:lnTo>
                  <a:pt x="7557516" y="929639"/>
                </a:lnTo>
                <a:lnTo>
                  <a:pt x="7557516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solidFill>
            <a:srgbClr val="1EC3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3698" y="2554986"/>
            <a:ext cx="7557516" cy="929639"/>
          </a:xfrm>
          <a:custGeom>
            <a:avLst/>
            <a:gdLst/>
            <a:ahLst/>
            <a:cxnLst/>
            <a:rect l="l" t="t" r="r" b="b"/>
            <a:pathLst>
              <a:path w="7557516" h="929639">
                <a:moveTo>
                  <a:pt x="0" y="929639"/>
                </a:moveTo>
                <a:lnTo>
                  <a:pt x="7557516" y="929639"/>
                </a:lnTo>
                <a:lnTo>
                  <a:pt x="7557516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3054" y="2437638"/>
            <a:ext cx="1162812" cy="1164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3698" y="3950970"/>
            <a:ext cx="7557516" cy="929639"/>
          </a:xfrm>
          <a:custGeom>
            <a:avLst/>
            <a:gdLst/>
            <a:ahLst/>
            <a:cxnLst/>
            <a:rect l="l" t="t" r="r" b="b"/>
            <a:pathLst>
              <a:path w="7557516" h="929639">
                <a:moveTo>
                  <a:pt x="0" y="929639"/>
                </a:moveTo>
                <a:lnTo>
                  <a:pt x="7557516" y="929639"/>
                </a:lnTo>
                <a:lnTo>
                  <a:pt x="7557516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solidFill>
            <a:srgbClr val="35AD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3698" y="3950970"/>
            <a:ext cx="7557516" cy="929639"/>
          </a:xfrm>
          <a:custGeom>
            <a:avLst/>
            <a:gdLst/>
            <a:ahLst/>
            <a:cxnLst/>
            <a:rect l="l" t="t" r="r" b="b"/>
            <a:pathLst>
              <a:path w="7557516" h="929639">
                <a:moveTo>
                  <a:pt x="0" y="929639"/>
                </a:moveTo>
                <a:lnTo>
                  <a:pt x="7557516" y="929639"/>
                </a:lnTo>
                <a:lnTo>
                  <a:pt x="7557516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3054" y="3833622"/>
            <a:ext cx="1162812" cy="1164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2004" y="471657"/>
            <a:ext cx="251175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POR</a:t>
            </a:r>
            <a:r>
              <a:rPr sz="2800" spc="-52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EJE</a:t>
            </a:r>
            <a:r>
              <a:rPr sz="2800" spc="4" dirty="0">
                <a:solidFill>
                  <a:schemeClr val="bg1"/>
                </a:solidFill>
                <a:latin typeface="Franklin Gothic Medium"/>
                <a:cs typeface="Franklin Gothic Medium"/>
              </a:rPr>
              <a:t>M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</a:t>
            </a:r>
            <a:r>
              <a:rPr sz="2800" spc="-44" dirty="0">
                <a:solidFill>
                  <a:schemeClr val="bg1"/>
                </a:solidFill>
                <a:latin typeface="Franklin Gothic Medium"/>
                <a:cs typeface="Franklin Gothic Medium"/>
              </a:rPr>
              <a:t>L</a:t>
            </a:r>
            <a:r>
              <a:rPr sz="2800" spc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O</a:t>
            </a:r>
            <a:endParaRPr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297" y="5346954"/>
            <a:ext cx="8090916" cy="929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9"/>
              </a:spcBef>
            </a:pPr>
            <a:endParaRPr sz="600"/>
          </a:p>
          <a:p>
            <a:pPr marL="738632">
              <a:lnSpc>
                <a:spcPct val="102172"/>
              </a:lnSpc>
              <a:spcBef>
                <a:spcPts val="1000"/>
              </a:spcBef>
            </a:pP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ú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ro </a:t>
            </a:r>
            <a:r>
              <a:rPr sz="1800" spc="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du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q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e fa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n com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698" y="3950970"/>
            <a:ext cx="7557516" cy="92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59"/>
              </a:spcBef>
            </a:pPr>
            <a:endParaRPr sz="1400"/>
          </a:p>
          <a:p>
            <a:pPr marL="738632">
              <a:lnSpc>
                <a:spcPct val="102172"/>
              </a:lnSpc>
            </a:pP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ú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ro </a:t>
            </a:r>
            <a:r>
              <a:rPr sz="1800" spc="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 q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n ar</a:t>
            </a:r>
            <a:r>
              <a:rPr sz="1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9" dirty="0">
                <a:solidFill>
                  <a:srgbClr val="FFFFFF"/>
                </a:solidFill>
                <a:latin typeface="Century Gothic"/>
                <a:cs typeface="Century Gothic"/>
              </a:rPr>
              <a:t>í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os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á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 de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ro</a:t>
            </a:r>
            <a:endParaRPr sz="1800">
              <a:latin typeface="Century Gothic"/>
              <a:cs typeface="Century Gothic"/>
            </a:endParaRPr>
          </a:p>
          <a:p>
            <a:pPr marL="738632">
              <a:lnSpc>
                <a:spcPts val="1980"/>
              </a:lnSpc>
              <a:spcBef>
                <a:spcPts val="99"/>
              </a:spcBef>
            </a:pP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de u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a reg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ón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698" y="2554986"/>
            <a:ext cx="7557516" cy="92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 marL="738632">
              <a:lnSpc>
                <a:spcPct val="102172"/>
              </a:lnSpc>
            </a:pP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El 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00" spc="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de fam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de u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udad,</a:t>
            </a:r>
            <a:r>
              <a:rPr sz="18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con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gr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su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endParaRPr sz="1800">
              <a:latin typeface="Century Gothic"/>
              <a:cs typeface="Century Gothic"/>
            </a:endParaRPr>
          </a:p>
          <a:p>
            <a:pPr marL="738632">
              <a:lnSpc>
                <a:spcPct val="102172"/>
              </a:lnSpc>
            </a:pP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8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a $2</a:t>
            </a:r>
            <a:r>
              <a:rPr sz="1800" spc="-19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000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q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n c</a:t>
            </a:r>
            <a:r>
              <a:rPr sz="18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ot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0297" y="1159002"/>
            <a:ext cx="8090916" cy="92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2"/>
              </a:spcBef>
            </a:pPr>
            <a:endParaRPr sz="600"/>
          </a:p>
          <a:p>
            <a:pPr marL="738632">
              <a:lnSpc>
                <a:spcPct val="102172"/>
              </a:lnSpc>
              <a:spcBef>
                <a:spcPts val="1000"/>
              </a:spcBef>
            </a:pP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El 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00" spc="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de b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é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a c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udad</a:t>
            </a:r>
            <a:r>
              <a:rPr sz="18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39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1800" spc="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á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br</a:t>
            </a:r>
            <a:r>
              <a:rPr sz="1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ca</a:t>
            </a:r>
            <a:r>
              <a:rPr sz="18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de cu</a:t>
            </a:r>
            <a:r>
              <a:rPr sz="1800" spc="-4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s)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00400" y="4148326"/>
            <a:ext cx="3343655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276" y="188975"/>
            <a:ext cx="8136635" cy="1197864"/>
          </a:xfrm>
          <a:custGeom>
            <a:avLst/>
            <a:gdLst/>
            <a:ahLst/>
            <a:cxnLst/>
            <a:rect l="l" t="t" r="r" b="b"/>
            <a:pathLst>
              <a:path w="8136635" h="1197864">
                <a:moveTo>
                  <a:pt x="0" y="1197864"/>
                </a:moveTo>
                <a:lnTo>
                  <a:pt x="8136635" y="1197864"/>
                </a:lnTo>
                <a:lnTo>
                  <a:pt x="8136635" y="0"/>
                </a:lnTo>
                <a:lnTo>
                  <a:pt x="0" y="0"/>
                </a:lnTo>
                <a:lnTo>
                  <a:pt x="0" y="11978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038" y="1387602"/>
            <a:ext cx="4067555" cy="2514600"/>
          </a:xfrm>
          <a:custGeom>
            <a:avLst/>
            <a:gdLst/>
            <a:ahLst/>
            <a:cxnLst/>
            <a:rect l="l" t="t" r="r" b="b"/>
            <a:pathLst>
              <a:path w="4067555" h="2514600">
                <a:moveTo>
                  <a:pt x="0" y="2514600"/>
                </a:moveTo>
                <a:lnTo>
                  <a:pt x="4067555" y="2514600"/>
                </a:lnTo>
                <a:lnTo>
                  <a:pt x="4067555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2594" y="1387602"/>
            <a:ext cx="4069079" cy="2514600"/>
          </a:xfrm>
          <a:custGeom>
            <a:avLst/>
            <a:gdLst/>
            <a:ahLst/>
            <a:cxnLst/>
            <a:rect l="l" t="t" r="r" b="b"/>
            <a:pathLst>
              <a:path w="4069079" h="2514600">
                <a:moveTo>
                  <a:pt x="0" y="2514600"/>
                </a:moveTo>
                <a:lnTo>
                  <a:pt x="4069079" y="2514600"/>
                </a:lnTo>
                <a:lnTo>
                  <a:pt x="4069079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2594" y="1387602"/>
            <a:ext cx="4069079" cy="2514600"/>
          </a:xfrm>
          <a:custGeom>
            <a:avLst/>
            <a:gdLst/>
            <a:ahLst/>
            <a:cxnLst/>
            <a:rect l="l" t="t" r="r" b="b"/>
            <a:pathLst>
              <a:path w="4069079" h="2514600">
                <a:moveTo>
                  <a:pt x="0" y="2514600"/>
                </a:moveTo>
                <a:lnTo>
                  <a:pt x="4069079" y="2514600"/>
                </a:lnTo>
                <a:lnTo>
                  <a:pt x="4069079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276" y="3901440"/>
            <a:ext cx="8136635" cy="278892"/>
          </a:xfrm>
          <a:custGeom>
            <a:avLst/>
            <a:gdLst/>
            <a:ahLst/>
            <a:cxnLst/>
            <a:rect l="l" t="t" r="r" b="b"/>
            <a:pathLst>
              <a:path w="8136635" h="278891">
                <a:moveTo>
                  <a:pt x="0" y="278892"/>
                </a:moveTo>
                <a:lnTo>
                  <a:pt x="8136635" y="278892"/>
                </a:lnTo>
                <a:lnTo>
                  <a:pt x="8136635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038" y="188975"/>
            <a:ext cx="8136636" cy="1197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L="523189">
              <a:lnSpc>
                <a:spcPct val="102172"/>
              </a:lnSpc>
              <a:spcBef>
                <a:spcPts val="2000"/>
              </a:spcBef>
            </a:pPr>
            <a:r>
              <a:rPr sz="3200" b="1" spc="0" dirty="0">
                <a:solidFill>
                  <a:srgbClr val="FFFFFF"/>
                </a:solidFill>
                <a:latin typeface="Century Gothic"/>
                <a:cs typeface="Century Gothic"/>
              </a:rPr>
              <a:t>El </a:t>
            </a:r>
            <a:r>
              <a:rPr sz="3200" b="1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200" b="1" spc="0" dirty="0">
                <a:solidFill>
                  <a:srgbClr val="FFFFFF"/>
                </a:solidFill>
                <a:latin typeface="Century Gothic"/>
                <a:cs typeface="Century Gothic"/>
              </a:rPr>
              <a:t>niverso</a:t>
            </a:r>
            <a:r>
              <a:rPr sz="3200" b="1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0" dirty="0">
                <a:solidFill>
                  <a:srgbClr val="FFFFFF"/>
                </a:solidFill>
                <a:latin typeface="Century Gothic"/>
                <a:cs typeface="Century Gothic"/>
              </a:rPr>
              <a:t>puede</a:t>
            </a:r>
            <a:r>
              <a:rPr sz="3200" b="1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0" dirty="0">
                <a:solidFill>
                  <a:srgbClr val="FFFFFF"/>
                </a:solidFill>
                <a:latin typeface="Century Gothic"/>
                <a:cs typeface="Century Gothic"/>
              </a:rPr>
              <a:t>ser </a:t>
            </a:r>
            <a:r>
              <a:rPr sz="3200" b="1" i="1" spc="0" dirty="0">
                <a:solidFill>
                  <a:srgbClr val="FFFFFF"/>
                </a:solidFill>
                <a:latin typeface="Century Gothic"/>
                <a:cs typeface="Century Gothic"/>
              </a:rPr>
              <a:t>finito</a:t>
            </a:r>
            <a:r>
              <a:rPr sz="3200" b="1" i="1" spc="89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0" dirty="0">
                <a:solidFill>
                  <a:srgbClr val="FFFFFF"/>
                </a:solidFill>
                <a:latin typeface="Century Gothic"/>
                <a:cs typeface="Century Gothic"/>
              </a:rPr>
              <a:t>o </a:t>
            </a:r>
            <a:r>
              <a:rPr sz="3200" b="1" i="1" spc="0" dirty="0">
                <a:solidFill>
                  <a:srgbClr val="FFFFFF"/>
                </a:solidFill>
                <a:latin typeface="Century Gothic"/>
                <a:cs typeface="Century Gothic"/>
              </a:rPr>
              <a:t>infinito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038" y="1386839"/>
            <a:ext cx="4067556" cy="251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1"/>
              </a:spcBef>
            </a:pPr>
            <a:endParaRPr sz="550" dirty="0">
              <a:solidFill>
                <a:schemeClr val="bg1"/>
              </a:solidFill>
            </a:endParaRPr>
          </a:p>
          <a:p>
            <a:pPr marL="85513" marR="87120" indent="-786" algn="ctr">
              <a:lnSpc>
                <a:spcPts val="3714"/>
              </a:lnSpc>
              <a:spcBef>
                <a:spcPts val="1000"/>
              </a:spcBef>
            </a:pP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Se le </a:t>
            </a:r>
            <a:r>
              <a:rPr sz="3000" spc="9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onsid</a:t>
            </a:r>
            <a:r>
              <a:rPr sz="3000" spc="-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ra</a:t>
            </a:r>
            <a:r>
              <a:rPr sz="3000" spc="1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000" b="1" i="1" spc="0" dirty="0">
                <a:solidFill>
                  <a:schemeClr val="bg1"/>
                </a:solidFill>
                <a:latin typeface="Century Gothic"/>
                <a:cs typeface="Century Gothic"/>
              </a:rPr>
              <a:t>finito </a:t>
            </a:r>
            <a:endParaRPr sz="3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85513" marR="87120" algn="ctr">
              <a:lnSpc>
                <a:spcPts val="3678"/>
              </a:lnSpc>
            </a:pP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cuando el núm</a:t>
            </a:r>
            <a:r>
              <a:rPr sz="3000" spc="-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ro </a:t>
            </a:r>
            <a:endParaRPr sz="3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85513" marR="87120" algn="ctr">
              <a:lnSpc>
                <a:spcPts val="3678"/>
              </a:lnSpc>
            </a:pP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de ele</a:t>
            </a:r>
            <a:r>
              <a:rPr sz="3000" spc="-9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000" spc="-9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tos</a:t>
            </a:r>
            <a:r>
              <a:rPr sz="3000" spc="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que lo </a:t>
            </a:r>
            <a:endParaRPr sz="3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85513" marR="87120" algn="ctr">
              <a:lnSpc>
                <a:spcPts val="3678"/>
              </a:lnSpc>
            </a:pP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constituyen es</a:t>
            </a:r>
            <a:endParaRPr sz="3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27101" marR="231978" algn="ctr">
              <a:lnSpc>
                <a:spcPts val="3379"/>
              </a:lnSpc>
            </a:pP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nor</a:t>
            </a:r>
            <a:r>
              <a:rPr sz="3000" spc="1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que 5</a:t>
            </a:r>
            <a:r>
              <a:rPr sz="3000" spc="4" dirty="0">
                <a:solidFill>
                  <a:schemeClr val="bg1"/>
                </a:solidFill>
                <a:latin typeface="Century Gothic"/>
                <a:cs typeface="Century Gothic"/>
              </a:rPr>
              <a:t>0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0,</a:t>
            </a:r>
            <a:r>
              <a:rPr sz="3000" spc="4" dirty="0">
                <a:solidFill>
                  <a:schemeClr val="bg1"/>
                </a:solidFill>
                <a:latin typeface="Century Gothic"/>
                <a:cs typeface="Century Gothic"/>
              </a:rPr>
              <a:t>0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00</a:t>
            </a:r>
            <a:endParaRPr sz="3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2594" y="1386839"/>
            <a:ext cx="4069079" cy="25146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3"/>
              </a:spcBef>
            </a:pPr>
            <a:endParaRPr sz="850" dirty="0">
              <a:solidFill>
                <a:schemeClr val="bg1"/>
              </a:solidFill>
            </a:endParaRPr>
          </a:p>
          <a:p>
            <a:pPr marL="358664" marR="355330" indent="-3083" algn="ctr">
              <a:lnSpc>
                <a:spcPts val="3678"/>
              </a:lnSpc>
              <a:spcBef>
                <a:spcPts val="4000"/>
              </a:spcBef>
            </a:pP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Se le</a:t>
            </a:r>
            <a:r>
              <a:rPr sz="3000" spc="-9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000" spc="4" dirty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onsi</a:t>
            </a:r>
            <a:r>
              <a:rPr sz="3000" spc="-9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3000" spc="-9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a </a:t>
            </a:r>
            <a:endParaRPr sz="3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8664" marR="355330" algn="ctr">
              <a:lnSpc>
                <a:spcPts val="3714"/>
              </a:lnSpc>
            </a:pPr>
            <a:r>
              <a:rPr sz="3000" b="1" i="1" spc="0" dirty="0">
                <a:solidFill>
                  <a:schemeClr val="bg1"/>
                </a:solidFill>
                <a:latin typeface="Century Gothic"/>
                <a:cs typeface="Century Gothic"/>
              </a:rPr>
              <a:t>infinito 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cu</a:t>
            </a:r>
            <a:r>
              <a:rPr sz="3000" spc="9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ndo es </a:t>
            </a:r>
            <a:endParaRPr sz="3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8664" marR="355330" algn="ctr">
              <a:lnSpc>
                <a:spcPts val="3678"/>
              </a:lnSpc>
            </a:pPr>
            <a:r>
              <a:rPr sz="3000" spc="0" dirty="0">
                <a:solidFill>
                  <a:schemeClr val="bg1"/>
                </a:solidFill>
                <a:latin typeface="Century Gothic"/>
                <a:cs typeface="Century Gothic"/>
              </a:rPr>
              <a:t>mayor</a:t>
            </a:r>
            <a:endParaRPr sz="3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5038" y="3901440"/>
            <a:ext cx="8136636" cy="278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437</TotalTime>
  <Words>1655</Words>
  <Application>Microsoft Office PowerPoint</Application>
  <PresentationFormat>Presentación en pantalla (4:3)</PresentationFormat>
  <Paragraphs>349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Arial</vt:lpstr>
      <vt:lpstr>Calibri</vt:lpstr>
      <vt:lpstr>Cambria Math</vt:lpstr>
      <vt:lpstr>Century</vt:lpstr>
      <vt:lpstr>Century Gothic</vt:lpstr>
      <vt:lpstr>Franklin Gothic Medium</vt:lpstr>
      <vt:lpstr>Symbol</vt:lpstr>
      <vt:lpstr>Times New Roman</vt:lpstr>
      <vt:lpstr>Tw Cen MT</vt:lpstr>
      <vt:lpstr>Tw Cen MT Condensed</vt:lpstr>
      <vt:lpstr>Wingdings 3</vt:lpstr>
      <vt:lpstr>Integral</vt:lpstr>
      <vt:lpstr>Teoría elemental del muestreo</vt:lpstr>
      <vt:lpstr>Presentación de PowerPoint</vt:lpstr>
      <vt:lpstr>Presentación de PowerPoint</vt:lpstr>
      <vt:lpstr> PROBABILISTICO  Aleatorios simples: se extrae al azar un número determinado de elementos.    Aleatorios sistemáticos: se trabaja bajo un proceso seriado, se basa en tomar muestras de una manera directa y ordenada a partir de una regla llamada sistemática.   Conglomerado: se utiliza cuando los individuos constituyen grupos naturales.   Estratificado: subdivide la población en subconjunto o estratos, mismos de los que se extrae la muestra.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mery manzano</cp:lastModifiedBy>
  <cp:revision>30</cp:revision>
  <dcterms:modified xsi:type="dcterms:W3CDTF">2021-02-19T03:28:31Z</dcterms:modified>
</cp:coreProperties>
</file>