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EE952-23F1-4A39-8FC5-7E1FEA9D77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Ecuaciones diferenciales ordinarias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F5AA58-1291-4C80-836C-9F4DE2675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Modelos lineales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64885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AC4591-666F-48E1-97CD-60BE63A91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APLICACIONES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E84A307-0628-4EF1-AB56-18F5EEAF0C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s-EC" sz="1800" b="1" i="0" u="none" strike="noStrike" baseline="0" dirty="0">
                    <a:solidFill>
                      <a:srgbClr val="FF0000"/>
                    </a:solidFill>
                    <a:latin typeface="+mj-lt"/>
                  </a:rPr>
                  <a:t>FROBLEM AS DE CRECIMIENTO Y DECAIMIENTO</a:t>
                </a:r>
              </a:p>
              <a:p>
                <a:pPr marL="0" indent="0" algn="just">
                  <a:buNone/>
                </a:pPr>
                <a:r>
                  <a:rPr lang="es-ES" sz="1800" i="0" u="none" strike="noStrike" baseline="0" dirty="0">
                    <a:latin typeface="+mj-lt"/>
                  </a:rPr>
                  <a:t>Supongamos que </a:t>
                </a:r>
                <a:r>
                  <a:rPr lang="es-ES" sz="1800" i="1" u="none" strike="noStrike" baseline="0" dirty="0">
                    <a:latin typeface="+mj-lt"/>
                  </a:rPr>
                  <a:t>N (t) </a:t>
                </a:r>
                <a:r>
                  <a:rPr lang="es-ES" sz="1800" i="0" u="none" strike="noStrike" baseline="0" dirty="0">
                    <a:latin typeface="+mj-lt"/>
                  </a:rPr>
                  <a:t>denota la cantidad d e sustancia (o población ) que está en crecimiento o bien en decaimiento. </a:t>
                </a:r>
                <a:r>
                  <a:rPr lang="es-EC" sz="1800" i="0" u="none" strike="noStrike" baseline="0" dirty="0">
                    <a:latin typeface="+mj-lt"/>
                  </a:rPr>
                  <a:t>S i asumimos que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180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u="none" strike="noStrike" baseline="0" smtClean="0">
                            <a:latin typeface="Cambria Math" panose="02040503050406030204" pitchFamily="18" charset="0"/>
                          </a:rPr>
                          <m:t>𝑑𝑁</m:t>
                        </m:r>
                      </m:num>
                      <m:den>
                        <m:r>
                          <a:rPr lang="es-ES" sz="1800" b="0" i="1" u="none" strike="noStrike" baseline="0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s-EC" sz="1800" i="0" u="none" strike="noStrike" baseline="0" dirty="0">
                    <a:latin typeface="+mj-lt"/>
                  </a:rPr>
                  <a:t> </a:t>
                </a:r>
                <a:r>
                  <a:rPr lang="es-EC" sz="1800" i="1" u="none" strike="noStrike" baseline="0" dirty="0">
                    <a:latin typeface="+mj-lt"/>
                  </a:rPr>
                  <a:t>, </a:t>
                </a:r>
                <a:r>
                  <a:rPr lang="es-EC" sz="1800" i="0" u="none" strike="noStrike" baseline="0" dirty="0">
                    <a:latin typeface="+mj-lt"/>
                  </a:rPr>
                  <a:t>la razón de cambio en el tiempo de esta cantidad de sustancia, es proporcional a la cantidad de sustancia presente, entonces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EC" sz="220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200" b="0" i="1" u="none" strike="noStrike" baseline="0" smtClean="0">
                            <a:latin typeface="Cambria Math" panose="02040503050406030204" pitchFamily="18" charset="0"/>
                          </a:rPr>
                          <m:t>𝑑𝑁</m:t>
                        </m:r>
                      </m:num>
                      <m:den>
                        <m:r>
                          <a:rPr lang="es-ES" sz="2200" b="0" i="1" u="none" strike="noStrike" baseline="0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s-ES" sz="2200" b="0" i="1" u="none" strike="noStrike" baseline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200" b="0" i="1" u="none" strike="noStrike" baseline="0" smtClean="0">
                        <a:latin typeface="Cambria Math" panose="02040503050406030204" pitchFamily="18" charset="0"/>
                      </a:rPr>
                      <m:t>𝑘𝑁</m:t>
                    </m:r>
                  </m:oMath>
                </a14:m>
                <a:r>
                  <a:rPr lang="es-EC" sz="2200" i="0" u="none" strike="noStrike" baseline="0" dirty="0">
                    <a:latin typeface="+mj-lt"/>
                  </a:rPr>
                  <a:t> </a:t>
                </a:r>
                <a:r>
                  <a:rPr lang="es-EC" sz="1800" i="1" u="none" strike="noStrike" baseline="0" dirty="0">
                    <a:latin typeface="+mj-lt"/>
                  </a:rPr>
                  <a:t>, </a:t>
                </a:r>
                <a:r>
                  <a:rPr lang="es-EC" sz="1800" i="0" u="none" strike="noStrike" baseline="0" dirty="0">
                    <a:latin typeface="+mj-lt"/>
                  </a:rPr>
                  <a:t>o bien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𝑑𝑁</m:t>
                        </m:r>
                      </m:num>
                      <m:den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𝑘𝑁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EC" sz="1800" dirty="0">
                    <a:latin typeface="+mj-lt"/>
                  </a:rPr>
                  <a:t>  </a:t>
                </a:r>
                <a:r>
                  <a:rPr lang="es-EC" sz="1800" i="0" u="none" strike="noStrike" baseline="0" dirty="0">
                    <a:latin typeface="+mj-lt"/>
                  </a:rPr>
                  <a:t>donde </a:t>
                </a:r>
                <a:r>
                  <a:rPr lang="es-EC" sz="1800" i="1" u="none" strike="noStrike" baseline="0" dirty="0">
                    <a:latin typeface="+mj-lt"/>
                  </a:rPr>
                  <a:t>k </a:t>
                </a:r>
                <a:r>
                  <a:rPr lang="es-EC" sz="1800" i="0" u="none" strike="noStrike" baseline="0" dirty="0">
                    <a:latin typeface="+mj-lt"/>
                  </a:rPr>
                  <a:t>es la constante de proporcionalidad. </a:t>
                </a:r>
                <a:endParaRPr lang="es-EC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E84A307-0628-4EF1-AB56-18F5EEAF0C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08" t="-177" r="-57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835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BE01B-6EF8-4126-A13E-8F8C7A8DD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EJEMPLOS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A360D33-FDB6-45AC-85CD-8C75D52E5F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6586" y="1853754"/>
                <a:ext cx="11478827" cy="4199727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s-ES" sz="1700" dirty="0"/>
                  <a:t>1.- Si la población de un país se duplica en 50 años ¿En cuántos años será el triple, suponiendo que la velocidad de aumento sea proporcional al número de habitantes?</a:t>
                </a:r>
              </a:p>
              <a:p>
                <a:pPr marL="0" indent="0">
                  <a:buNone/>
                </a:pPr>
                <a:r>
                  <a:rPr lang="es-ES" sz="1700" dirty="0">
                    <a:solidFill>
                      <a:srgbClr val="FF0000"/>
                    </a:solidFill>
                  </a:rPr>
                  <a:t>Solución: </a:t>
                </a:r>
                <a:r>
                  <a:rPr lang="es-ES" sz="1700" dirty="0"/>
                  <a:t>Sea y la población a los t años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sz="17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sz="17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1700" dirty="0"/>
                  <a:t> la población en el tiempo t=0, se puede escribir: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EC" sz="170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700" b="0" i="1" u="none" strike="noStrike" baseline="0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ES" sz="1700" b="0" i="1" u="none" strike="noStrike" baseline="0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s-ES" sz="1700" b="0" i="1" u="none" strike="noStrike" baseline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700" b="0" i="1" u="none" strike="noStrike" baseline="0" smtClean="0">
                        <a:latin typeface="Cambria Math" panose="02040503050406030204" pitchFamily="18" charset="0"/>
                      </a:rPr>
                      <m:t>𝑘𝑦</m:t>
                    </m:r>
                  </m:oMath>
                </a14:m>
                <a:r>
                  <a:rPr lang="es-ES" sz="1700" dirty="0"/>
                  <a:t>  o bien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17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7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E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s-ES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700" b="0" i="1" smtClean="0">
                        <a:latin typeface="Cambria Math" panose="02040503050406030204" pitchFamily="18" charset="0"/>
                      </a:rPr>
                      <m:t>𝑘𝑑𝑡</m:t>
                    </m:r>
                  </m:oMath>
                </a14:m>
                <a:r>
                  <a:rPr lang="es-ES" sz="1700" dirty="0"/>
                  <a:t> siendo k el factor de proporcionalidad</a:t>
                </a:r>
              </a:p>
              <a:p>
                <a:pPr marL="0" indent="0">
                  <a:buNone/>
                </a:pPr>
                <a:r>
                  <a:rPr lang="es-ES" sz="1700" dirty="0"/>
                  <a:t>Integrando entre los límites t=0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ES" sz="17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sz="17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sz="1700" dirty="0"/>
                  <a:t>  y  t=50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7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ES" sz="1700" i="1"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a:rPr lang="es-ES" sz="17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sz="17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s-ES" sz="17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E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f>
                            <m:fPr>
                              <m:ctrlPr>
                                <a:rPr lang="es-E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1400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s-E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trlPr>
                                <a:rPr lang="es-E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ES" sz="1400" b="0" i="1" smtClean="0"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sup>
                            <m:e>
                              <m:r>
                                <a:rPr lang="es-ES" sz="1400" b="0" i="1" smtClean="0">
                                  <a:latin typeface="Cambria Math" panose="02040503050406030204" pitchFamily="18" charset="0"/>
                                </a:rPr>
                                <m:t>𝑘𝑑𝑡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ES" sz="1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𝑙𝑛𝑦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sz="14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𝑦𝑜</m:t>
                            </m:r>
                          </m:e>
                        </m:mr>
                      </m:m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𝑘𝑡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sz="14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</m:oMath>
                  </m:oMathPara>
                </a14:m>
                <a:endParaRPr lang="es-ES" sz="1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s-E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sSub>
                        <m:sSubPr>
                          <m:ctrlPr>
                            <a:rPr lang="es-E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(50−0)</m:t>
                      </m:r>
                    </m:oMath>
                  </m:oMathPara>
                </a14:m>
                <a:endParaRPr lang="es-ES" sz="1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𝑙𝑚</m:t>
                      </m:r>
                      <m:f>
                        <m:fPr>
                          <m:ctrlPr>
                            <a:rPr lang="es-E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s-ES" sz="1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2=50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s-ES" sz="1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s-ES" sz="1400" dirty="0"/>
              </a:p>
              <a:p>
                <a:pPr marL="0" indent="0">
                  <a:buNone/>
                </a:pPr>
                <a:endParaRPr lang="es-ES" sz="1400" dirty="0"/>
              </a:p>
              <a:p>
                <a:pPr marL="0" indent="0">
                  <a:buNone/>
                </a:pPr>
                <a:endParaRPr lang="es-EC" sz="140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A360D33-FDB6-45AC-85CD-8C75D52E5F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6586" y="1853754"/>
                <a:ext cx="11478827" cy="4199727"/>
              </a:xfrm>
              <a:blipFill>
                <a:blip r:embed="rId2"/>
                <a:stretch>
                  <a:fillRect l="-159" t="-14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06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78D9E-028B-42D9-84DA-9A2856DF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1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AA655B8-24D8-4956-B7D9-8B11EF54B3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1853754"/>
                <a:ext cx="9603275" cy="3612591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s-ES" dirty="0"/>
                  <a:t>Integrando entre los límites t=0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dirty="0"/>
                  <a:t>  y  t=t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=3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f>
                            <m:f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𝑘𝑑𝑡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𝑙𝑛𝑦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𝑦𝑜</m:t>
                            </m:r>
                          </m:e>
                        </m:mr>
                      </m:m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𝑘𝑡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mr>
                        <m:m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</m:oMath>
                  </m:oMathPara>
                </a14:m>
                <a:endParaRPr lang="es-E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−0)</m:t>
                      </m:r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𝑙𝑚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𝑘𝑡</m:t>
                      </m:r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3=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3∗50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=79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ñ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𝑜𝑠</m:t>
                      </m:r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:endParaRPr lang="es-EC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AA655B8-24D8-4956-B7D9-8B11EF54B3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1853754"/>
                <a:ext cx="9603275" cy="3612591"/>
              </a:xfrm>
              <a:blipFill>
                <a:blip r:embed="rId2"/>
                <a:stretch>
                  <a:fillRect l="-317" t="-506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56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38833-6551-49D1-AFAB-D925DFAD7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Ejercicios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A0B52F6-6BF4-42A0-9C38-DB99E54D08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 algn="l">
                  <a:buNone/>
                </a:pPr>
                <a:r>
                  <a:rPr lang="es-ES" sz="1800" i="0" u="none" strike="noStrike" baseline="0" dirty="0">
                    <a:latin typeface="TimesNewRomanPS-BoldMT"/>
                  </a:rPr>
                  <a:t>1.- Una persona deposita $ 20000 en una cuenta de ahorro que paga 5 porciento de interés anual, compuesto en forma continua. Encuentre </a:t>
                </a:r>
                <a:r>
                  <a:rPr lang="es-ES" sz="1800" i="1" u="none" strike="noStrike" baseline="0" dirty="0">
                    <a:latin typeface="TimesNewRomanPS-BoldItalicMT"/>
                  </a:rPr>
                  <a:t>a ) </a:t>
                </a:r>
                <a:r>
                  <a:rPr lang="es-ES" sz="1800" i="0" u="none" strike="noStrike" baseline="0" dirty="0">
                    <a:latin typeface="TimesNewRomanPS-BoldMT"/>
                  </a:rPr>
                  <a:t>la cantidad en la cuenta luego de tres años, y </a:t>
                </a:r>
                <a:r>
                  <a:rPr lang="es-ES" sz="1800" i="1" u="none" strike="noStrike" baseline="0" dirty="0">
                    <a:latin typeface="TimesNewRomanPS-BoldItalicMT"/>
                  </a:rPr>
                  <a:t>b ) </a:t>
                </a:r>
                <a:r>
                  <a:rPr lang="es-ES" sz="1800" i="0" u="none" strike="noStrike" baseline="0" dirty="0">
                    <a:latin typeface="TimesNewRomanPS-BoldMT"/>
                  </a:rPr>
                  <a:t>el tiempo requerido para que la cuenta duplique su valor, asumiendo que no hay retiros ni depósitos adicionales</a:t>
                </a:r>
              </a:p>
              <a:p>
                <a:pPr marL="0" indent="0">
                  <a:buNone/>
                </a:pPr>
                <a:r>
                  <a:rPr lang="es-ES" sz="1800" dirty="0">
                    <a:latin typeface="TimesNewRomanPS-BoldMT"/>
                  </a:rPr>
                  <a:t>2.-En cierto cultivo de bacterias la velocidad de aumento es proporcional al número presente a) Si se ha hallado que el número se duplica en 4 horas ¿Qué número se debe esperar al cabo de 12 horas? B) Si hay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s-ES" sz="1800" dirty="0">
                    <a:latin typeface="TimesNewRomanPS-BoldMT"/>
                  </a:rPr>
                  <a:t> al cabo de 3 horas 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4∗</m:t>
                        </m:r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s-ES" sz="1800" dirty="0">
                    <a:latin typeface="TimesNewRomanPS-BoldMT"/>
                  </a:rPr>
                  <a:t> al cabo de 5 horas ¿Cuántas habría en un principio?</a:t>
                </a:r>
              </a:p>
              <a:p>
                <a:pPr marL="0" indent="0">
                  <a:buNone/>
                </a:pPr>
                <a:r>
                  <a:rPr lang="es-ES" sz="1800" dirty="0">
                    <a:latin typeface="TimesNewRomanPS-BoldMT"/>
                  </a:rPr>
                  <a:t>3.- En un cultivo de levadura la cantidad de fermento activo crece a una velocidad proporcional a la cantidad presente. Si se duplica al cabo de 1 hora ¿Cuántas veces puede esperarse que se tenga la cantidad original al cabo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s-ES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s-ES" sz="1800" dirty="0">
                    <a:latin typeface="TimesNewRomanPS-BoldMT"/>
                  </a:rPr>
                  <a:t>horas? </a:t>
                </a:r>
              </a:p>
              <a:p>
                <a:pPr marL="0" indent="0" algn="l">
                  <a:buNone/>
                </a:pPr>
                <a:r>
                  <a:rPr lang="es-ES" sz="1800" dirty="0">
                    <a:latin typeface="TimesNewRomanPS-BoldMT"/>
                  </a:rPr>
                  <a:t>4.- Se sabe que un cultivo de bacterias crece a un ritmo proporcional a la cantidad presente. Después de una hora, se observan en el cultivo 1000 colonias; y luego de tres horas, 3000 colonias. Encuentre a.) una expresión </a:t>
                </a:r>
                <a:r>
                  <a:rPr lang="es-EC" sz="1800" dirty="0">
                    <a:latin typeface="TimesNewRomanPS-BoldMT"/>
                  </a:rPr>
                  <a:t>para el número aproximado de colonias de bacterias presentes en el cultivo en un tiempo t y b) el número </a:t>
                </a:r>
                <a:r>
                  <a:rPr lang="pt-BR" sz="1800" dirty="0">
                    <a:latin typeface="TimesNewRomanPS-BoldMT"/>
                  </a:rPr>
                  <a:t>aproximado de </a:t>
                </a:r>
                <a:r>
                  <a:rPr lang="pt-BR" sz="1800" dirty="0" err="1">
                    <a:latin typeface="TimesNewRomanPS-BoldMT"/>
                  </a:rPr>
                  <a:t>colonias</a:t>
                </a:r>
                <a:r>
                  <a:rPr lang="pt-BR" sz="1800" dirty="0">
                    <a:latin typeface="TimesNewRomanPS-BoldMT"/>
                  </a:rPr>
                  <a:t> de </a:t>
                </a:r>
                <a:r>
                  <a:rPr lang="pt-BR" sz="1800" dirty="0" err="1">
                    <a:latin typeface="TimesNewRomanPS-BoldMT"/>
                  </a:rPr>
                  <a:t>bacterias</a:t>
                </a:r>
                <a:r>
                  <a:rPr lang="pt-BR" sz="1800" dirty="0">
                    <a:latin typeface="TimesNewRomanPS-BoldMT"/>
                  </a:rPr>
                  <a:t> que </a:t>
                </a:r>
                <a:r>
                  <a:rPr lang="pt-BR" sz="1800" dirty="0" err="1">
                    <a:latin typeface="TimesNewRomanPS-BoldMT"/>
                  </a:rPr>
                  <a:t>había</a:t>
                </a:r>
                <a:r>
                  <a:rPr lang="pt-BR" sz="1800" dirty="0">
                    <a:latin typeface="TimesNewRomanPS-BoldMT"/>
                  </a:rPr>
                  <a:t> originalmente </a:t>
                </a:r>
                <a:r>
                  <a:rPr lang="pt-BR" sz="1800" dirty="0" err="1">
                    <a:latin typeface="TimesNewRomanPS-BoldMT"/>
                  </a:rPr>
                  <a:t>en</a:t>
                </a:r>
                <a:r>
                  <a:rPr lang="pt-BR" sz="1800" dirty="0">
                    <a:latin typeface="TimesNewRomanPS-BoldMT"/>
                  </a:rPr>
                  <a:t> </a:t>
                </a:r>
                <a:r>
                  <a:rPr lang="pt-BR" sz="1800" dirty="0" err="1">
                    <a:latin typeface="TimesNewRomanPS-BoldMT"/>
                  </a:rPr>
                  <a:t>el</a:t>
                </a:r>
                <a:r>
                  <a:rPr lang="pt-BR" sz="1800" dirty="0">
                    <a:latin typeface="TimesNewRomanPS-BoldMT"/>
                  </a:rPr>
                  <a:t> cultivo.</a:t>
                </a:r>
                <a:endParaRPr lang="es-EC" sz="1800" dirty="0">
                  <a:latin typeface="TimesNewRomanPS-BoldMT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A0B52F6-6BF4-42A0-9C38-DB99E54D08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54" t="-530" r="-63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581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FC2F08-2AA7-4291-83D3-3882EF566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APLICACIONES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58D001D-022F-473B-B071-216F5C93E9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l">
                  <a:buNone/>
                </a:pPr>
                <a:r>
                  <a:rPr lang="pt-BR" sz="1800" b="1" i="0" u="none" strike="noStrike" baseline="0" dirty="0">
                    <a:solidFill>
                      <a:srgbClr val="FF0000"/>
                    </a:solidFill>
                    <a:latin typeface="TimesNewRomanPS-BoldMT"/>
                  </a:rPr>
                  <a:t>PRO BLEM AS DE TEMPERATURA</a:t>
                </a:r>
              </a:p>
              <a:p>
                <a:pPr marL="0" indent="0">
                  <a:buNone/>
                </a:pPr>
                <a:r>
                  <a:rPr lang="es-ES" sz="1600" dirty="0">
                    <a:latin typeface="TimesNewRomanPS-BoldMT"/>
                  </a:rPr>
                  <a:t>La ley d el enfriamiento de Newton , que es igualmente aplicable para el calentamiento, establece que la razón de </a:t>
                </a:r>
                <a:r>
                  <a:rPr lang="es-EC" sz="1600" dirty="0">
                    <a:latin typeface="TimesNewRomanPS-BoldMT"/>
                  </a:rPr>
                  <a:t>cambio en el tiempo de la temperatura de un cuerpo es proporcional a la diferencia de temperatura entre el cuerpo </a:t>
                </a:r>
                <a:r>
                  <a:rPr lang="it-IT" sz="1600" dirty="0">
                    <a:latin typeface="TimesNewRomanPS-BoldMT"/>
                  </a:rPr>
                  <a:t>y el medio que lo rodea. Aquí, T denota la tem peratura del cuerpo y Tm la temperatura del medio circundante. Entonces, </a:t>
                </a:r>
                <a:r>
                  <a:rPr lang="es-ES" sz="1600" dirty="0">
                    <a:latin typeface="TimesNewRomanPS-BoldMT"/>
                  </a:rPr>
                  <a:t>la razón de cambio en el tiempo de la temperatura del cuerpo 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600" dirty="0">
                            <a:latin typeface="Cambria Math" panose="02040503050406030204" pitchFamily="18" charset="0"/>
                          </a:rPr>
                          <m:t>𝒅𝑻</m:t>
                        </m:r>
                      </m:num>
                      <m:den>
                        <m:r>
                          <a:rPr lang="es-ES" sz="1600" dirty="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</m:oMath>
                </a14:m>
                <a:r>
                  <a:rPr lang="es-ES" sz="1600" dirty="0">
                    <a:latin typeface="TimesNewRomanPS-BoldMT"/>
                  </a:rPr>
                  <a:t>, y la ley de enfriamiento de Newton se puede </a:t>
                </a:r>
                <a:r>
                  <a:rPr lang="pt-BR" sz="1600" dirty="0">
                    <a:latin typeface="TimesNewRomanPS-BoldMT"/>
                  </a:rPr>
                  <a:t>formular como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600">
                            <a:latin typeface="Cambria Math" panose="02040503050406030204" pitchFamily="18" charset="0"/>
                          </a:rPr>
                          <m:t>𝒅𝑻</m:t>
                        </m:r>
                      </m:num>
                      <m:den>
                        <m:r>
                          <a:rPr lang="es-ES" sz="160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s-ES" sz="160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s-ES" sz="1600">
                        <a:latin typeface="Cambria Math" panose="02040503050406030204" pitchFamily="18" charset="0"/>
                      </a:rPr>
                      <m:t>𝒌</m:t>
                    </m:r>
                    <m:d>
                      <m:dPr>
                        <m:ctrlPr>
                          <a:rPr lang="es-E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600">
                            <a:latin typeface="Cambria Math" panose="02040503050406030204" pitchFamily="18" charset="0"/>
                          </a:rPr>
                          <m:t>𝑻</m:t>
                        </m:r>
                        <m:r>
                          <a:rPr lang="es-ES" sz="160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1600"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es-ES" sz="160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e>
                    </m:d>
                    <m:r>
                      <a:rPr lang="es-ES" sz="160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pt-BR" sz="1600" dirty="0">
                    <a:latin typeface="TimesNewRomanPS-BoldMT"/>
                  </a:rPr>
                  <a:t>, o  como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600">
                            <a:latin typeface="Cambria Math" panose="02040503050406030204" pitchFamily="18" charset="0"/>
                          </a:rPr>
                          <m:t>𝒅𝑻</m:t>
                        </m:r>
                      </m:num>
                      <m:den>
                        <m:r>
                          <a:rPr lang="es-ES" sz="160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s-ES" sz="160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sz="160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s-ES" sz="1600">
                        <a:latin typeface="Cambria Math" panose="02040503050406030204" pitchFamily="18" charset="0"/>
                      </a:rPr>
                      <m:t>𝐓</m:t>
                    </m:r>
                    <m:r>
                      <a:rPr lang="es-ES" sz="160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600">
                        <a:latin typeface="Cambria Math" panose="02040503050406030204" pitchFamily="18" charset="0"/>
                      </a:rPr>
                      <m:t>𝒌</m:t>
                    </m:r>
                    <m:sSub>
                      <m:sSubPr>
                        <m:ctrlPr>
                          <a:rPr lang="es-E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s-ES" sz="1600"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</m:oMath>
                </a14:m>
                <a:endParaRPr lang="pt-BR" sz="1600" dirty="0">
                  <a:latin typeface="TimesNewRomanPS-BoldMT"/>
                </a:endParaRPr>
              </a:p>
              <a:p>
                <a:pPr marL="0" indent="0" algn="l">
                  <a:buNone/>
                </a:pPr>
                <a:r>
                  <a:rPr lang="pt-BR" sz="1600" dirty="0">
                    <a:latin typeface="TimesNewRomanPS-BoldMT"/>
                  </a:rPr>
                  <a:t>donde k e s una constante de </a:t>
                </a:r>
                <a:r>
                  <a:rPr lang="pt-BR" sz="1600" dirty="0" err="1">
                    <a:latin typeface="TimesNewRomanPS-BoldMT"/>
                  </a:rPr>
                  <a:t>proporcionalidad</a:t>
                </a:r>
                <a:r>
                  <a:rPr lang="pt-BR" sz="1600" dirty="0">
                    <a:latin typeface="TimesNewRomanPS-BoldMT"/>
                  </a:rPr>
                  <a:t> positiva. Una vez que k se </a:t>
                </a:r>
                <a:r>
                  <a:rPr lang="pt-BR" sz="1600" dirty="0" err="1">
                    <a:latin typeface="TimesNewRomanPS-BoldMT"/>
                  </a:rPr>
                  <a:t>escoge</a:t>
                </a:r>
                <a:r>
                  <a:rPr lang="pt-BR" sz="1600" dirty="0">
                    <a:latin typeface="TimesNewRomanPS-BoldMT"/>
                  </a:rPr>
                  <a:t> positiva se </a:t>
                </a:r>
                <a:r>
                  <a:rPr lang="pt-BR" sz="1600" dirty="0" err="1">
                    <a:latin typeface="TimesNewRomanPS-BoldMT"/>
                  </a:rPr>
                  <a:t>requiere</a:t>
                </a:r>
                <a:r>
                  <a:rPr lang="pt-BR" sz="1600" dirty="0">
                    <a:latin typeface="TimesNewRomanPS-BoldMT"/>
                  </a:rPr>
                  <a:t> </a:t>
                </a:r>
                <a:r>
                  <a:rPr lang="pt-BR" sz="1600" dirty="0" err="1">
                    <a:latin typeface="TimesNewRomanPS-BoldMT"/>
                  </a:rPr>
                  <a:t>el</a:t>
                </a:r>
                <a:r>
                  <a:rPr lang="pt-BR" sz="1600" dirty="0">
                    <a:latin typeface="TimesNewRomanPS-BoldMT"/>
                  </a:rPr>
                  <a:t> signo menos </a:t>
                </a:r>
                <a:r>
                  <a:rPr lang="es-EC" sz="1600" dirty="0">
                    <a:latin typeface="TimesNewRomanPS-BoldMT"/>
                  </a:rPr>
                  <a:t>en la ley de Newton para hacer que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600" dirty="0">
                            <a:latin typeface="Cambria Math" panose="02040503050406030204" pitchFamily="18" charset="0"/>
                          </a:rPr>
                          <m:t>𝒅𝑻</m:t>
                        </m:r>
                      </m:num>
                      <m:den>
                        <m:r>
                          <a:rPr lang="es-ES" sz="1600" dirty="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s-ES" sz="16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C" sz="1600" dirty="0">
                    <a:latin typeface="TimesNewRomanPS-BoldMT"/>
                  </a:rPr>
                  <a:t>sea negativa en un proceso de enfriamiento, cuan do T es mayor que Tm. Y </a:t>
                </a:r>
                <a:r>
                  <a:rPr lang="es-ES" sz="1600" dirty="0">
                    <a:latin typeface="TimesNewRomanPS-BoldMT"/>
                  </a:rPr>
                  <a:t>positiva en un proceso de calentamiento, cuando T es menor que Tm</a:t>
                </a:r>
                <a:endParaRPr lang="es-EC" sz="1600" dirty="0">
                  <a:latin typeface="TimesNewRomanPS-BoldMT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58D001D-022F-473B-B071-216F5C93E9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08" t="-177" b="-70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9370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280EBE-29A4-4437-9A19-51E343F2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196DC1D-4B89-48FD-AB8E-5AA2DAE86C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2"/>
                <a:ext cx="9603275" cy="4037749"/>
              </a:xfrm>
            </p:spPr>
            <p:txBody>
              <a:bodyPr>
                <a:normAutofit lnSpcReduction="10000"/>
              </a:bodyPr>
              <a:lstStyle/>
              <a:p>
                <a:pPr marL="457200" indent="-457200">
                  <a:buAutoNum type="arabicParenR"/>
                </a:pPr>
                <a:r>
                  <a:rPr lang="es-ES" dirty="0"/>
                  <a:t>Según la ley de Newton de enfriamiento, la velocidad a que se enfría una sustancia al aire libre es proporcional a la diferencia entre la temperatura de la sustancia y la del aire. Si la temperatura del aire es 30° y la sustancia se enfría de 100° a 70° en 15 minutos. ¿cuándo será 40° la temperatura de la sustancia?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000">
                            <a:latin typeface="Cambria Math" panose="02040503050406030204" pitchFamily="18" charset="0"/>
                          </a:rPr>
                          <m:t>𝒅𝑻</m:t>
                        </m:r>
                      </m:num>
                      <m:den>
                        <m:r>
                          <a:rPr lang="es-ES" sz="200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s-ES" sz="200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s-ES" sz="2000">
                        <a:latin typeface="Cambria Math" panose="02040503050406030204" pitchFamily="18" charset="0"/>
                      </a:rPr>
                      <m:t>𝒌</m:t>
                    </m:r>
                    <m:d>
                      <m:dPr>
                        <m:ctrlPr>
                          <a:rPr lang="es-E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000">
                            <a:latin typeface="Cambria Math" panose="02040503050406030204" pitchFamily="18" charset="0"/>
                          </a:rPr>
                          <m:t>𝑻</m:t>
                        </m:r>
                        <m:r>
                          <a:rPr lang="es-ES" sz="20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e>
                    </m:d>
                  </m:oMath>
                </a14:m>
                <a:r>
                  <a:rPr lang="es-ES" dirty="0"/>
                  <a:t> de donde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𝑑𝑇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−30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𝑘𝑑𝑡</m:t>
                    </m:r>
                  </m:oMath>
                </a14:m>
                <a:endParaRPr lang="es-ES" dirty="0"/>
              </a:p>
              <a:p>
                <a:pPr marL="0" indent="0">
                  <a:buNone/>
                </a:pPr>
                <a:r>
                  <a:rPr lang="es-ES" dirty="0"/>
                  <a:t>Integrando entre los límites t=0, T=100°  y t=15, T=70°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00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sup>
                        <m:e>
                          <m:f>
                            <m:f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𝑑𝑇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−30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nary>
                            <m:nary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sup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E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−30</m:t>
                              </m:r>
                            </m:e>
                          </m:d>
                        </m:e>
                      </m:func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e>
                        </m:mr>
                      </m:m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𝑘𝑡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196DC1D-4B89-48FD-AB8E-5AA2DAE86C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2"/>
                <a:ext cx="9603275" cy="4037749"/>
              </a:xfrm>
              <a:blipFill>
                <a:blip r:embed="rId2"/>
                <a:stretch>
                  <a:fillRect l="-635" t="-75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87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F61351-1280-4709-93C5-B2638EE5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1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2253526-47A2-4EFE-A9E0-227CC6BCA73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S" dirty="0"/>
                  <a:t>Reemplazando los límites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𝑙𝑛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40−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𝑙𝑛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70=−15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C" dirty="0"/>
                  <a:t>   luego k=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−15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𝑙𝑛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=0,04</m:t>
                    </m:r>
                  </m:oMath>
                </a14:m>
                <a:endParaRPr lang="es-EC" dirty="0"/>
              </a:p>
              <a:p>
                <a:pPr marL="0" indent="0">
                  <a:buNone/>
                </a:pPr>
                <a:r>
                  <a:rPr lang="es-EC" dirty="0"/>
                  <a:t>Integrando en los límites t=0 ,T=100 y t=t  ,T=40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2253526-47A2-4EFE-A9E0-227CC6BCA7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t="-17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9A391DD-634F-454E-9528-60795DCD3EA0}"/>
                  </a:ext>
                </a:extLst>
              </p:cNvPr>
              <p:cNvSpPr txBox="1"/>
              <p:nvPr/>
            </p:nvSpPr>
            <p:spPr>
              <a:xfrm>
                <a:off x="1451580" y="3854440"/>
                <a:ext cx="9095092" cy="17310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00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sup>
                        <m:e>
                          <m:f>
                            <m:f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𝑑𝑇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−30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nary>
                            <m:nary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E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−30</m:t>
                              </m:r>
                            </m:e>
                          </m:d>
                        </m:e>
                      </m:func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e>
                        </m:mr>
                      </m:m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𝑘𝑡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mr>
                        <m:m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</m:oMath>
                  </m:oMathPara>
                </a14:m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10−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70=−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𝑘𝑡</m:t>
                      </m:r>
                    </m:oMath>
                  </m:oMathPara>
                </a14:m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=40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𝑚𝑖𝑛𝑢𝑡𝑜𝑠</m:t>
                      </m:r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9A391DD-634F-454E-9528-60795DCD3E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580" y="3854440"/>
                <a:ext cx="9095092" cy="17310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612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596FB3-1FBC-4776-A891-66F4A87EB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Ejercicios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02EF22-3C6D-4B46-9CF9-B06D5DF8A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ES" dirty="0"/>
              <a:t>1.- Si cuando la temperatura del aire es 20°C, se enfría una sustancia de 100°C hasta 60°C, en 10 minutos, hallar la temperatura después de 40 minutos</a:t>
            </a:r>
          </a:p>
          <a:p>
            <a:pPr marL="0" indent="0" algn="just">
              <a:buNone/>
            </a:pPr>
            <a:r>
              <a:rPr lang="es-ES" dirty="0"/>
              <a:t>2.- </a:t>
            </a:r>
            <a:r>
              <a:rPr lang="es-EC" dirty="0"/>
              <a:t>Un cuerpo a una temperatura desconocida se coloca en un cuarto que se mantiene a una temperatura constan te </a:t>
            </a:r>
            <a:r>
              <a:rPr lang="pt-BR" dirty="0"/>
              <a:t>de 30° F. Si </a:t>
            </a:r>
            <a:r>
              <a:rPr lang="pt-BR" dirty="0" err="1"/>
              <a:t>después</a:t>
            </a:r>
            <a:r>
              <a:rPr lang="pt-BR" dirty="0"/>
              <a:t> d e 10 minutos </a:t>
            </a:r>
            <a:r>
              <a:rPr lang="pt-BR" dirty="0" err="1"/>
              <a:t>la</a:t>
            </a:r>
            <a:r>
              <a:rPr lang="pt-BR" dirty="0"/>
              <a:t> temperatura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cuerpo</a:t>
            </a:r>
            <a:r>
              <a:rPr lang="pt-BR" dirty="0"/>
              <a:t> es de 0°F y </a:t>
            </a:r>
            <a:r>
              <a:rPr lang="pt-BR" dirty="0" err="1"/>
              <a:t>después</a:t>
            </a:r>
            <a:r>
              <a:rPr lang="pt-BR" dirty="0"/>
              <a:t> de 20 minutos es de </a:t>
            </a:r>
            <a:r>
              <a:rPr lang="es-EC" dirty="0"/>
              <a:t>15° F, encuentre la temperatura inicial desconocida.</a:t>
            </a:r>
          </a:p>
          <a:p>
            <a:pPr marL="0" indent="0" algn="just">
              <a:buNone/>
            </a:pPr>
            <a:r>
              <a:rPr lang="es-EC" sz="2100" dirty="0"/>
              <a:t>3.- Se coloca una barra de metal a 100° F en un cuarto a temperatura constante de 0° F. Si después de 20 minutos, </a:t>
            </a:r>
            <a:r>
              <a:rPr lang="es-ES" sz="2100" dirty="0"/>
              <a:t>la temperatura de la barra es de 5 0 ° F, encuentre a ) el tiempo que tomará para que la barra alcance la temperatura de 2 5 ° F </a:t>
            </a:r>
            <a:r>
              <a:rPr lang="es-ES" sz="2100"/>
              <a:t>y b) </a:t>
            </a:r>
            <a:r>
              <a:rPr lang="es-ES" sz="2100" dirty="0"/>
              <a:t>la temperatura de la barra luego de 10 minutos</a:t>
            </a:r>
            <a:endParaRPr lang="es-EC" sz="2100" dirty="0"/>
          </a:p>
        </p:txBody>
      </p:sp>
    </p:spTree>
    <p:extLst>
      <p:ext uri="{BB962C8B-B14F-4D97-AF65-F5344CB8AC3E}">
        <p14:creationId xmlns:p14="http://schemas.microsoft.com/office/powerpoint/2010/main" val="382370062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{BF3A2BC5-53EE-4853-909F-6219D55FAE33}tf10001114</Template>
  <TotalTime>450</TotalTime>
  <Words>1023</Words>
  <Application>Microsoft Office PowerPoint</Application>
  <PresentationFormat>Panorámica</PresentationFormat>
  <Paragraphs>52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Cambria Math</vt:lpstr>
      <vt:lpstr>Gill Sans MT</vt:lpstr>
      <vt:lpstr>TimesNewRomanPS-BoldItalicMT</vt:lpstr>
      <vt:lpstr>TimesNewRomanPS-BoldMT</vt:lpstr>
      <vt:lpstr>Galería</vt:lpstr>
      <vt:lpstr>Ecuaciones diferenciales ordinarias</vt:lpstr>
      <vt:lpstr>APLICACIONES</vt:lpstr>
      <vt:lpstr>EJEMPLOS</vt:lpstr>
      <vt:lpstr>Ejemplo 1</vt:lpstr>
      <vt:lpstr>Ejercicios</vt:lpstr>
      <vt:lpstr>APLICACIONES</vt:lpstr>
      <vt:lpstr>Ejemplo</vt:lpstr>
      <vt:lpstr>Ejemplo 1</vt:lpstr>
      <vt:lpstr>Ejercicios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Ecuaciones diferenciales ordinarias</dc:title>
  <dc:creator>mery manzano</dc:creator>
  <cp:lastModifiedBy>mery manzano</cp:lastModifiedBy>
  <cp:revision>18</cp:revision>
  <dcterms:created xsi:type="dcterms:W3CDTF">2020-11-05T02:40:09Z</dcterms:created>
  <dcterms:modified xsi:type="dcterms:W3CDTF">2021-07-08T15:37:38Z</dcterms:modified>
</cp:coreProperties>
</file>