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0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A76EB9D5-7E1A-4433-8B21-2237CC26FA2C}" type="datetimeFigureOut">
              <a:rPr lang="en-US" dirty="0"/>
              <a:t>1/15/2025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98A19-B9D6-4696-A74D-9FEF900C8B6A}" type="datetimeFigureOut">
              <a:rPr lang="en-US" dirty="0"/>
              <a:t>1/15/2025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05100-39B0-4914-BBD6-34F267582565}" type="datetimeFigureOut">
              <a:rPr lang="en-US" dirty="0"/>
              <a:t>1/15/2025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EF837-FEDB-44F2-8FB5-4F56FC548A33}" type="datetimeFigureOut">
              <a:rPr lang="en-US" dirty="0"/>
              <a:t>1/15/2025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1784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4EC2AB55-62C0-407E-B706-C907B44B0BFC}" type="datetimeFigureOut">
              <a:rPr lang="en-US" dirty="0"/>
              <a:t>1/15/2025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BB33F-FEF5-4E73-A5F9-307689FE77C6}" type="datetimeFigureOut">
              <a:rPr lang="en-US" dirty="0"/>
              <a:t>1/15/2025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B5FA4-F0B8-4D71-BC92-932E3A1502F8}" type="datetimeFigureOut">
              <a:rPr lang="en-US" dirty="0"/>
              <a:t>1/15/2025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89F80-C2CE-4D6A-80E4-D3515AD92BC6}" type="datetimeFigureOut">
              <a:rPr lang="en-US" dirty="0"/>
              <a:t>1/15/2025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4220E-EF40-477E-B84C-637FC7CE78DB}" type="datetimeFigureOut">
              <a:rPr lang="en-US" dirty="0"/>
              <a:t>1/15/2025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B8D63-E026-4E54-B301-C824E1BD14F3}" type="datetimeFigureOut">
              <a:rPr lang="en-US" dirty="0"/>
              <a:t>1/15/2025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6C423185-9573-406A-8068-0AB4F2335019}" type="datetimeFigureOut">
              <a:rPr lang="en-US" dirty="0"/>
              <a:t>1/15/2025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C5516DA-9D86-4E1E-A623-C11F9F74EB59}" type="datetimeFigureOut">
              <a:rPr lang="en-US" dirty="0"/>
              <a:t>1/15/2025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48535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e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emf"/><Relationship Id="rId4" Type="http://schemas.openxmlformats.org/officeDocument/2006/relationships/image" Target="../media/image10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C359C4-F449-4157-9A8A-FC232C22B29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C" dirty="0"/>
              <a:t>DISEÑO FACTORIAL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AFC6F82-0E9A-48D8-85A0-F023415096C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C" dirty="0"/>
              <a:t>TRES FACTORES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4815279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463B9A0-C42E-402C-9AD1-9DAE533613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2155CD3-83BB-4AEA-A737-FFB45BF5B9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9481AC0-C94A-42B2-A337-8F2BD27B4C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1044" y="374904"/>
            <a:ext cx="11409913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C990ECF-0B2F-4372-9715-326BA840E4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4736" y="539496"/>
            <a:ext cx="11082528" cy="577900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80FA583D-734F-42EB-A11C-E27B0CBADF34}"/>
              </a:ext>
            </a:extLst>
          </p:cNvPr>
          <p:cNvPicPr>
            <a:picLocks noChangeAspect="1"/>
          </p:cNvPicPr>
          <p:nvPr/>
        </p:nvPicPr>
        <p:blipFill>
          <a:blip r:embed="rId2">
            <a:grayscl/>
          </a:blip>
          <a:stretch>
            <a:fillRect/>
          </a:stretch>
        </p:blipFill>
        <p:spPr>
          <a:xfrm>
            <a:off x="876469" y="1051192"/>
            <a:ext cx="10439062" cy="4755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80334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264D1AA4-9BDC-4F47-9C66-9F06E1A625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6127" y="673187"/>
            <a:ext cx="8270664" cy="5502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23001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51587FE-7077-474D-A5C5-E43C79BFA5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875B36C-2851-4BFD-B6B5-6F75C5D799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37E3B0C-7DE7-43B8-B699-CC69906ACB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AC6D1AF-9D88-46AF-892B-3824D07DE1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BCC863F-C811-40ED-99F5-B445CC0DB3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828372" y="1267730"/>
            <a:ext cx="1567331" cy="645295"/>
            <a:chOff x="5318306" y="1386268"/>
            <a:chExt cx="1567331" cy="645295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A21D2264-5D59-4F84-8442-330229B32B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1E5B1AD3-7127-4133-AA93-D466C3703C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0F020A5A-5DE3-4814-83F0-745357A26D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EA4E4267-CAF0-4C38-8DC6-CD3B1A9F04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EE3ACC5-126D-4BA4-8B45-7F0B5B839C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384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B2868F7-FE10-4289-A5BD-90763C7A2F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866" y="0"/>
            <a:ext cx="12193866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D94142C-10EE-487C-A327-404FDF358F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0501" y="4212709"/>
            <a:ext cx="10905302" cy="1997060"/>
          </a:xfrm>
          <a:prstGeom prst="rect">
            <a:avLst/>
          </a:prstGeom>
          <a:solidFill>
            <a:schemeClr val="accent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F7FAC2D-7A74-4939-A917-A1A5AF935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3348" y="4379135"/>
            <a:ext cx="10579608" cy="1664208"/>
          </a:xfrm>
          <a:prstGeom prst="rect">
            <a:avLst/>
          </a:prstGeom>
          <a:noFill/>
          <a:ln w="6350" cap="sq" cmpd="sng" algn="ctr">
            <a:solidFill>
              <a:srgbClr val="FFFFFF"/>
            </a:solidFill>
            <a:prstDash val="solid"/>
            <a:miter lim="800000"/>
          </a:ln>
          <a:effectLst/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AA7AA40-EB59-4B92-B6D4-681DC0EC11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5032" y="4519486"/>
            <a:ext cx="10366743" cy="105490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83000"/>
              </a:lnSpc>
            </a:pPr>
            <a:r>
              <a:rPr lang="en-US" sz="4400" cap="all" spc="-100">
                <a:solidFill>
                  <a:srgbClr val="FFFFFF"/>
                </a:solidFill>
              </a:rPr>
              <a:t>Tabla ANOVA diseño factorial  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298FD168-642C-4D68-A431-00C72FF4F7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191" y="690492"/>
            <a:ext cx="5344865" cy="3107730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458B3891-2D2F-4BB7-AD3A-2D757AB4F6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49607" y="2849493"/>
            <a:ext cx="5882847" cy="107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65699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F512F7-DEEE-4421-B07F-B08A2D7AC0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lsd</a:t>
            </a:r>
            <a:endParaRPr lang="es-EC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348075E2-0E1B-4F9A-A513-25FEE65CF3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1619" y="2365873"/>
            <a:ext cx="5408761" cy="2321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8483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471BBB-04AB-4513-8456-A4B30BAE78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C" dirty="0"/>
              <a:t>DISEÑO FACTORIAL TRES FACTORES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7CEF47C-ACF6-4985-B79B-9913CCBF89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3200" dirty="0"/>
              <a:t>Supongamos que hay a niveles para el factor A, b niveles del factor B y c niveles para el factor C y que cada réplica del experimento contiene todas las posibles combinaciones de tratamientos, es decir contiene los </a:t>
            </a:r>
            <a:r>
              <a:rPr lang="es-MX" sz="3200" dirty="0" err="1"/>
              <a:t>abc</a:t>
            </a:r>
            <a:r>
              <a:rPr lang="es-MX" sz="3200" dirty="0"/>
              <a:t> tratamientos posibles</a:t>
            </a:r>
            <a:endParaRPr lang="es-EC" sz="3200" dirty="0"/>
          </a:p>
        </p:txBody>
      </p:sp>
    </p:spTree>
    <p:extLst>
      <p:ext uri="{BB962C8B-B14F-4D97-AF65-F5344CB8AC3E}">
        <p14:creationId xmlns:p14="http://schemas.microsoft.com/office/powerpoint/2010/main" val="3159240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63F366B-15A4-4C34-A8FB-1463187F4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F0CDF20-D900-4EA0-BBC1-75DD29E35E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45BD72F-5873-414C-BAFE-3DB037286A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3336A80-D3E7-4B14-9422-4FCC01CD17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9C09B750-AF4C-4ED6-BD57-8F5419B2A2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828372" y="1267730"/>
            <a:ext cx="1567331" cy="645295"/>
            <a:chOff x="5318306" y="1386268"/>
            <a:chExt cx="1567331" cy="645295"/>
          </a:xfrm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05D7054-5C69-4968-8A58-0AE7AA6244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51DC8DEF-D249-4084-B3FF-AD663E222C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36221F23-9E38-4D0D-9EAA-D61A2863EF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EA4E4267-CAF0-4C38-8DC6-CD3B1A9F04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EE3ACC5-126D-4BA4-8B45-7F0B5B839C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384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B2868F7-FE10-4289-A5BD-90763C7A2F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866" y="0"/>
            <a:ext cx="12193866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BD94142C-10EE-487C-A327-404FDF358F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0501" y="4212709"/>
            <a:ext cx="10905302" cy="1997060"/>
          </a:xfrm>
          <a:prstGeom prst="rect">
            <a:avLst/>
          </a:prstGeom>
          <a:solidFill>
            <a:schemeClr val="accent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5F7FAC2D-7A74-4939-A917-A1A5AF935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3348" y="4379135"/>
            <a:ext cx="10579608" cy="1664208"/>
          </a:xfrm>
          <a:prstGeom prst="rect">
            <a:avLst/>
          </a:prstGeom>
          <a:noFill/>
          <a:ln w="6350" cap="sq" cmpd="sng" algn="ctr">
            <a:solidFill>
              <a:srgbClr val="FFFFFF"/>
            </a:solidFill>
            <a:prstDash val="solid"/>
            <a:miter lim="800000"/>
          </a:ln>
          <a:effectLst/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6878F5F-309F-47B9-B5FF-F99704B477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5032" y="4519486"/>
            <a:ext cx="10366743" cy="105490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83000"/>
              </a:lnSpc>
            </a:pPr>
            <a:r>
              <a:rPr lang="en-US" sz="4400" cap="all" spc="-100" dirty="0">
                <a:solidFill>
                  <a:srgbClr val="FFFFFF"/>
                </a:solidFill>
              </a:rPr>
              <a:t>MODELO ESTADÍSTICO SIN RÉPLICA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DAEFA4F7-9E8A-451A-B7C6-2192A41041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5703" y="645106"/>
            <a:ext cx="8167586" cy="3229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8717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F14312D2-A1C7-4654-BE23-EA884C6356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A3C3707-99BF-4B07-A246-807EA95621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32B3634-35FF-41DA-A0FB-DA693AA330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2525744-6A60-4AA0-AFF7-98449BAFF9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B8B0BBCE-3A3D-4F06-94F7-7947F288FC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828372" y="1267730"/>
            <a:ext cx="1567331" cy="645295"/>
            <a:chOff x="5318306" y="1386268"/>
            <a:chExt cx="1567331" cy="645295"/>
          </a:xfrm>
        </p:grpSpPr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E133F3D0-EE45-4044-B140-1470AAC388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9CEE7901-4D3B-46B9-B09A-F680979E50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6D1CE89B-B270-4640-BEC6-07EE62DB3A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Rectangle 23">
            <a:extLst>
              <a:ext uri="{FF2B5EF4-FFF2-40B4-BE49-F238E27FC236}">
                <a16:creationId xmlns:a16="http://schemas.microsoft.com/office/drawing/2014/main" id="{EA4E4267-CAF0-4C38-8DC6-CD3B1A9F04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EE3ACC5-126D-4BA4-8B45-7F0B5B839C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384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B2868F7-FE10-4289-A5BD-90763C7A2F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866" y="0"/>
            <a:ext cx="12193866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BD94142C-10EE-487C-A327-404FDF358F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0501" y="4212709"/>
            <a:ext cx="10905302" cy="1997060"/>
          </a:xfrm>
          <a:prstGeom prst="rect">
            <a:avLst/>
          </a:prstGeom>
          <a:solidFill>
            <a:schemeClr val="accent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5F7FAC2D-7A74-4939-A917-A1A5AF935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3348" y="4379135"/>
            <a:ext cx="10579608" cy="1664208"/>
          </a:xfrm>
          <a:prstGeom prst="rect">
            <a:avLst/>
          </a:prstGeom>
          <a:noFill/>
          <a:ln w="6350" cap="sq" cmpd="sng" algn="ctr">
            <a:solidFill>
              <a:srgbClr val="FFFFFF"/>
            </a:solidFill>
            <a:prstDash val="solid"/>
            <a:miter lim="800000"/>
          </a:ln>
          <a:effectLst/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0118A9A-BADF-43CE-A8D4-0E10B98D18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5032" y="4519486"/>
            <a:ext cx="10366743" cy="105490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83000"/>
              </a:lnSpc>
            </a:pPr>
            <a:r>
              <a:rPr lang="en-US" sz="4400" cap="all" spc="-100">
                <a:solidFill>
                  <a:srgbClr val="FFFFFF"/>
                </a:solidFill>
              </a:rPr>
              <a:t>PARAMETROS A ESTIMAR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2B239025-22B9-40A0-908E-8BA89F7BB2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192" y="753602"/>
            <a:ext cx="3393570" cy="3292681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6276B2B6-7E5D-4944-8B66-0EAEA4B5625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15444" y="2218119"/>
            <a:ext cx="3406262" cy="1667502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8354951A-1A80-42AC-B541-0C4BAF22D05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15443" y="753602"/>
            <a:ext cx="5939901" cy="940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86402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51587FE-7077-474D-A5C5-E43C79BFA5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875B36C-2851-4BFD-B6B5-6F75C5D799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37E3B0C-7DE7-43B8-B699-CC69906ACB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AC6D1AF-9D88-46AF-892B-3824D07DE1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BCC863F-C811-40ED-99F5-B445CC0DB3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828372" y="1267730"/>
            <a:ext cx="1567331" cy="645295"/>
            <a:chOff x="5318306" y="1386268"/>
            <a:chExt cx="1567331" cy="645295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A21D2264-5D59-4F84-8442-330229B32B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1E5B1AD3-7127-4133-AA93-D466C3703C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0F020A5A-5DE3-4814-83F0-745357A26D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EA4E4267-CAF0-4C38-8DC6-CD3B1A9F04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EE3ACC5-126D-4BA4-8B45-7F0B5B839C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384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B2868F7-FE10-4289-A5BD-90763C7A2F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866" y="0"/>
            <a:ext cx="12193866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D94142C-10EE-487C-A327-404FDF358F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0501" y="4212709"/>
            <a:ext cx="10905302" cy="1997060"/>
          </a:xfrm>
          <a:prstGeom prst="rect">
            <a:avLst/>
          </a:prstGeom>
          <a:solidFill>
            <a:schemeClr val="accent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F7FAC2D-7A74-4939-A917-A1A5AF935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3348" y="4379135"/>
            <a:ext cx="10579608" cy="1664208"/>
          </a:xfrm>
          <a:prstGeom prst="rect">
            <a:avLst/>
          </a:prstGeom>
          <a:noFill/>
          <a:ln w="6350" cap="sq" cmpd="sng" algn="ctr">
            <a:solidFill>
              <a:srgbClr val="FFFFFF"/>
            </a:solidFill>
            <a:prstDash val="solid"/>
            <a:miter lim="800000"/>
          </a:ln>
          <a:effectLst/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F013ADC-045B-45A7-B932-CF46B72FB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5032" y="4519486"/>
            <a:ext cx="10366743" cy="105490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83000"/>
              </a:lnSpc>
            </a:pPr>
            <a:r>
              <a:rPr lang="en-US" sz="4000" cap="all" spc="-100" dirty="0">
                <a:solidFill>
                  <a:srgbClr val="FFFFFF"/>
                </a:solidFill>
              </a:rPr>
              <a:t>DESCOMPOSICIÓN DE LA VARIABILIDAD 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734BA161-4264-425A-BE15-960585FA99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92472" y="918367"/>
            <a:ext cx="6200595" cy="3222399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EAD87E1B-AA88-4E7B-8B04-2F3A32299DA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88904" y="123060"/>
            <a:ext cx="5278936" cy="595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18109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F14312D2-A1C7-4654-BE23-EA884C6356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A3C3707-99BF-4B07-A246-807EA95621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32B3634-35FF-41DA-A0FB-DA693AA330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2525744-6A60-4AA0-AFF7-98449BAFF9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B8B0BBCE-3A3D-4F06-94F7-7947F288FC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828372" y="1267730"/>
            <a:ext cx="1567331" cy="645295"/>
            <a:chOff x="5318306" y="1386268"/>
            <a:chExt cx="1567331" cy="645295"/>
          </a:xfrm>
        </p:grpSpPr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E133F3D0-EE45-4044-B140-1470AAC388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9CEE7901-4D3B-46B9-B09A-F680979E50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6D1CE89B-B270-4640-BEC6-07EE62DB3A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Rectangle 23">
            <a:extLst>
              <a:ext uri="{FF2B5EF4-FFF2-40B4-BE49-F238E27FC236}">
                <a16:creationId xmlns:a16="http://schemas.microsoft.com/office/drawing/2014/main" id="{EA4E4267-CAF0-4C38-8DC6-CD3B1A9F04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EE3ACC5-126D-4BA4-8B45-7F0B5B839C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384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B2868F7-FE10-4289-A5BD-90763C7A2F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866" y="0"/>
            <a:ext cx="12193866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BD94142C-10EE-487C-A327-404FDF358F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0501" y="4212709"/>
            <a:ext cx="10905302" cy="1997060"/>
          </a:xfrm>
          <a:prstGeom prst="rect">
            <a:avLst/>
          </a:prstGeom>
          <a:solidFill>
            <a:schemeClr val="accent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5F7FAC2D-7A74-4939-A917-A1A5AF935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3348" y="4379135"/>
            <a:ext cx="10579608" cy="1664208"/>
          </a:xfrm>
          <a:prstGeom prst="rect">
            <a:avLst/>
          </a:prstGeom>
          <a:noFill/>
          <a:ln w="6350" cap="sq" cmpd="sng" algn="ctr">
            <a:solidFill>
              <a:srgbClr val="FFFFFF"/>
            </a:solidFill>
            <a:prstDash val="solid"/>
            <a:miter lim="800000"/>
          </a:ln>
          <a:effectLst/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A8FFAB11-C908-4926-94B9-D421BFCFA1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5032" y="4519486"/>
            <a:ext cx="10366743" cy="105490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83000"/>
              </a:lnSpc>
            </a:pPr>
            <a:r>
              <a:rPr lang="en-US" sz="4100" cap="all" spc="-100">
                <a:solidFill>
                  <a:srgbClr val="FFFFFF"/>
                </a:solidFill>
              </a:rPr>
              <a:t>DESCOMPOSICIÓN DE LA VARIABILIDAD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44420E6A-96CE-408E-A68E-8D9B1B5A47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7799" y="1061760"/>
            <a:ext cx="5892383" cy="3008851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0DC783B6-1D00-4BCE-8C57-778967BE2C8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07868" y="206533"/>
            <a:ext cx="8961547" cy="835620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A54265A4-3A06-428D-90FA-0CA63143ADB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02659" y="1631852"/>
            <a:ext cx="4684542" cy="1013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94560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763F366B-15A4-4C34-A8FB-1463187F4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F0CDF20-D900-4EA0-BBC1-75DD29E35E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45BD72F-5873-414C-BAFE-3DB037286A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3336A80-D3E7-4B14-9422-4FCC01CD17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9C09B750-AF4C-4ED6-BD57-8F5419B2A2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828372" y="1267730"/>
            <a:ext cx="1567331" cy="645295"/>
            <a:chOff x="5318306" y="1386268"/>
            <a:chExt cx="1567331" cy="645295"/>
          </a:xfrm>
        </p:grpSpPr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405D7054-5C69-4968-8A58-0AE7AA6244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51DC8DEF-D249-4084-B3FF-AD663E222C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36221F23-9E38-4D0D-9EAA-D61A2863EF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Rectangle 34">
            <a:extLst>
              <a:ext uri="{FF2B5EF4-FFF2-40B4-BE49-F238E27FC236}">
                <a16:creationId xmlns:a16="http://schemas.microsoft.com/office/drawing/2014/main" id="{EA4E4267-CAF0-4C38-8DC6-CD3B1A9F04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0EE3ACC5-126D-4BA4-8B45-7F0B5B839C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384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AB2868F7-FE10-4289-A5BD-90763C7A2F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866" y="0"/>
            <a:ext cx="12193866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BD94142C-10EE-487C-A327-404FDF358F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0501" y="4212709"/>
            <a:ext cx="10905302" cy="1997060"/>
          </a:xfrm>
          <a:prstGeom prst="rect">
            <a:avLst/>
          </a:prstGeom>
          <a:solidFill>
            <a:schemeClr val="accent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5F7FAC2D-7A74-4939-A917-A1A5AF935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3348" y="4379135"/>
            <a:ext cx="10579608" cy="1664208"/>
          </a:xfrm>
          <a:prstGeom prst="rect">
            <a:avLst/>
          </a:prstGeom>
          <a:noFill/>
          <a:ln w="6350" cap="sq" cmpd="sng" algn="ctr">
            <a:solidFill>
              <a:srgbClr val="FFFFFF"/>
            </a:solidFill>
            <a:prstDash val="solid"/>
            <a:miter lim="800000"/>
          </a:ln>
          <a:effectLst/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FF86B2B-45BE-4160-AD1F-7168BA58A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5032" y="4519486"/>
            <a:ext cx="10366743" cy="105490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83000"/>
              </a:lnSpc>
            </a:pPr>
            <a:r>
              <a:rPr lang="en-US" sz="3600" cap="all" spc="-100">
                <a:solidFill>
                  <a:srgbClr val="FFFFFF"/>
                </a:solidFill>
              </a:rPr>
              <a:t>TABLA ANOVA PARA UN DISEÑO FACTORIAL CON TRES FACTORES(SIN REPLICACIÓN)</a:t>
            </a:r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9E54A1C3-DBC3-4837-8D3A-AAD2E802B1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4406" y="645106"/>
            <a:ext cx="9390181" cy="3229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41956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8">
            <a:extLst>
              <a:ext uri="{FF2B5EF4-FFF2-40B4-BE49-F238E27FC236}">
                <a16:creationId xmlns:a16="http://schemas.microsoft.com/office/drawing/2014/main" id="{763F366B-15A4-4C34-A8FB-1463187F4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" name="Rectangle 10">
            <a:extLst>
              <a:ext uri="{FF2B5EF4-FFF2-40B4-BE49-F238E27FC236}">
                <a16:creationId xmlns:a16="http://schemas.microsoft.com/office/drawing/2014/main" id="{2F0CDF20-D900-4EA0-BBC1-75DD29E35E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36" name="Rectangle 12">
            <a:extLst>
              <a:ext uri="{FF2B5EF4-FFF2-40B4-BE49-F238E27FC236}">
                <a16:creationId xmlns:a16="http://schemas.microsoft.com/office/drawing/2014/main" id="{145BD72F-5873-414C-BAFE-3DB037286A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7" name="Rectangle 14">
            <a:extLst>
              <a:ext uri="{FF2B5EF4-FFF2-40B4-BE49-F238E27FC236}">
                <a16:creationId xmlns:a16="http://schemas.microsoft.com/office/drawing/2014/main" id="{73336A80-D3E7-4B14-9422-4FCC01CD17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8" name="Group 16">
            <a:extLst>
              <a:ext uri="{FF2B5EF4-FFF2-40B4-BE49-F238E27FC236}">
                <a16:creationId xmlns:a16="http://schemas.microsoft.com/office/drawing/2014/main" id="{9C09B750-AF4C-4ED6-BD57-8F5419B2A2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828372" y="1267730"/>
            <a:ext cx="1567331" cy="645295"/>
            <a:chOff x="5318306" y="1386268"/>
            <a:chExt cx="1567331" cy="645295"/>
          </a:xfrm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05D7054-5C69-4968-8A58-0AE7AA6244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51DC8DEF-D249-4084-B3FF-AD663E222C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36221F23-9E38-4D0D-9EAA-D61A2863EF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Rectangle 21">
            <a:extLst>
              <a:ext uri="{FF2B5EF4-FFF2-40B4-BE49-F238E27FC236}">
                <a16:creationId xmlns:a16="http://schemas.microsoft.com/office/drawing/2014/main" id="{EA4E4267-CAF0-4C38-8DC6-CD3B1A9F04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23">
            <a:extLst>
              <a:ext uri="{FF2B5EF4-FFF2-40B4-BE49-F238E27FC236}">
                <a16:creationId xmlns:a16="http://schemas.microsoft.com/office/drawing/2014/main" id="{0EE3ACC5-126D-4BA4-8B45-7F0B5B839C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384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" name="Rectangle 25">
            <a:extLst>
              <a:ext uri="{FF2B5EF4-FFF2-40B4-BE49-F238E27FC236}">
                <a16:creationId xmlns:a16="http://schemas.microsoft.com/office/drawing/2014/main" id="{AB2868F7-FE10-4289-A5BD-90763C7A2F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866" y="0"/>
            <a:ext cx="12193866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27">
            <a:extLst>
              <a:ext uri="{FF2B5EF4-FFF2-40B4-BE49-F238E27FC236}">
                <a16:creationId xmlns:a16="http://schemas.microsoft.com/office/drawing/2014/main" id="{BD94142C-10EE-487C-A327-404FDF358F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0501" y="4212709"/>
            <a:ext cx="10905302" cy="1997060"/>
          </a:xfrm>
          <a:prstGeom prst="rect">
            <a:avLst/>
          </a:prstGeom>
          <a:solidFill>
            <a:schemeClr val="accent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43" name="Rectangle 29">
            <a:extLst>
              <a:ext uri="{FF2B5EF4-FFF2-40B4-BE49-F238E27FC236}">
                <a16:creationId xmlns:a16="http://schemas.microsoft.com/office/drawing/2014/main" id="{5F7FAC2D-7A74-4939-A917-A1A5AF935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3348" y="4379135"/>
            <a:ext cx="10579608" cy="1664208"/>
          </a:xfrm>
          <a:prstGeom prst="rect">
            <a:avLst/>
          </a:prstGeom>
          <a:noFill/>
          <a:ln w="6350" cap="sq" cmpd="sng" algn="ctr">
            <a:solidFill>
              <a:srgbClr val="FFFFFF"/>
            </a:solidFill>
            <a:prstDash val="solid"/>
            <a:miter lim="800000"/>
          </a:ln>
          <a:effectLst/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87D6CBC-B537-400F-A478-C164DB1643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5032" y="4519486"/>
            <a:ext cx="10366743" cy="105490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83000"/>
              </a:lnSpc>
            </a:pPr>
            <a:r>
              <a:rPr lang="en-US" cap="all" spc="-100">
                <a:solidFill>
                  <a:srgbClr val="FFFFFF"/>
                </a:solidFill>
              </a:rPr>
              <a:t>Ejemplo: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750AD5D3-C873-4903-8853-F12E5E150D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191" y="1276189"/>
            <a:ext cx="10892611" cy="1967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38822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463B9A0-C42E-402C-9AD1-9DAE533613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2155CD3-83BB-4AEA-A737-FFB45BF5B9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9481AC0-C94A-42B2-A337-8F2BD27B4C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1044" y="374904"/>
            <a:ext cx="11409913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C990ECF-0B2F-4372-9715-326BA840E4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4736" y="539496"/>
            <a:ext cx="11082528" cy="577900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BC96A8B0-F9B2-4ED7-B116-6F0840FB9F4F}"/>
              </a:ext>
            </a:extLst>
          </p:cNvPr>
          <p:cNvPicPr>
            <a:picLocks noChangeAspect="1"/>
          </p:cNvPicPr>
          <p:nvPr/>
        </p:nvPicPr>
        <p:blipFill>
          <a:blip r:embed="rId2">
            <a:grayscl/>
          </a:blip>
          <a:stretch>
            <a:fillRect/>
          </a:stretch>
        </p:blipFill>
        <p:spPr>
          <a:xfrm>
            <a:off x="890537" y="2486117"/>
            <a:ext cx="10439062" cy="1885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19204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736059"/>
      </a:dk2>
      <a:lt2>
        <a:srgbClr val="E7E0C7"/>
      </a:lt2>
      <a:accent1>
        <a:srgbClr val="92B0C8"/>
      </a:accent1>
      <a:accent2>
        <a:srgbClr val="E37C3D"/>
      </a:accent2>
      <a:accent3>
        <a:srgbClr val="A5AB81"/>
      </a:accent3>
      <a:accent4>
        <a:srgbClr val="E9B635"/>
      </a:accent4>
      <a:accent5>
        <a:srgbClr val="7BA79D"/>
      </a:accent5>
      <a:accent6>
        <a:srgbClr val="968C8C"/>
      </a:accent6>
      <a:hlink>
        <a:srgbClr val="F7A115"/>
      </a:hlink>
      <a:folHlink>
        <a:srgbClr val="969696"/>
      </a:folHlink>
    </a:clrScheme>
    <a:fontScheme name="Savon">
      <a:maj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3F20CFC1-E34F-405B-AA49-5BE0E194F1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658</TotalTime>
  <Words>86</Words>
  <Application>Microsoft Office PowerPoint</Application>
  <PresentationFormat>Panorámica</PresentationFormat>
  <Paragraphs>12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5" baseType="lpstr">
      <vt:lpstr>Garamond</vt:lpstr>
      <vt:lpstr>Savon</vt:lpstr>
      <vt:lpstr>DISEÑO FACTORIAL</vt:lpstr>
      <vt:lpstr>DISEÑO FACTORIAL TRES FACTORES</vt:lpstr>
      <vt:lpstr>MODELO ESTADÍSTICO SIN RÉPLICA</vt:lpstr>
      <vt:lpstr>PARAMETROS A ESTIMAR</vt:lpstr>
      <vt:lpstr>DESCOMPOSICIÓN DE LA VARIABILIDAD </vt:lpstr>
      <vt:lpstr>DESCOMPOSICIÓN DE LA VARIABILIDAD</vt:lpstr>
      <vt:lpstr>TABLA ANOVA PARA UN DISEÑO FACTORIAL CON TRES FACTORES(SIN REPLICACIÓN)</vt:lpstr>
      <vt:lpstr>Ejemplo:</vt:lpstr>
      <vt:lpstr>Presentación de PowerPoint</vt:lpstr>
      <vt:lpstr>Presentación de PowerPoint</vt:lpstr>
      <vt:lpstr>Presentación de PowerPoint</vt:lpstr>
      <vt:lpstr>Tabla ANOVA diseño factorial  </vt:lpstr>
      <vt:lpstr>lsd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DISEÑO FACTORIAL</dc:title>
  <dc:creator>Mery Manzano</dc:creator>
  <cp:lastModifiedBy>User</cp:lastModifiedBy>
  <cp:revision>8</cp:revision>
  <dcterms:created xsi:type="dcterms:W3CDTF">2020-08-10T21:23:34Z</dcterms:created>
  <dcterms:modified xsi:type="dcterms:W3CDTF">2025-01-15T17:13:09Z</dcterms:modified>
</cp:coreProperties>
</file>