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5" r:id="rId9"/>
    <p:sldId id="264" r:id="rId10"/>
    <p:sldId id="263"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0" d="100"/>
          <a:sy n="80" d="100"/>
        </p:scale>
        <p:origin x="71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F18141E-67CC-45C5-A43C-E8EEC28C3FE2}" type="datetimeFigureOut">
              <a:rPr lang="es-EC" smtClean="0"/>
              <a:t>5/6/2022</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FB40103C-60B6-4905-8F33-7166F5C9B785}" type="slidenum">
              <a:rPr lang="es-EC" smtClean="0"/>
              <a:t>‹Nº›</a:t>
            </a:fld>
            <a:endParaRPr lang="es-EC"/>
          </a:p>
        </p:txBody>
      </p:sp>
    </p:spTree>
    <p:extLst>
      <p:ext uri="{BB962C8B-B14F-4D97-AF65-F5344CB8AC3E}">
        <p14:creationId xmlns:p14="http://schemas.microsoft.com/office/powerpoint/2010/main" val="3650042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F18141E-67CC-45C5-A43C-E8EEC28C3FE2}" type="datetimeFigureOut">
              <a:rPr lang="es-EC" smtClean="0"/>
              <a:t>5/6/2022</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FB40103C-60B6-4905-8F33-7166F5C9B785}" type="slidenum">
              <a:rPr lang="es-EC" smtClean="0"/>
              <a:t>‹Nº›</a:t>
            </a:fld>
            <a:endParaRPr lang="es-EC"/>
          </a:p>
        </p:txBody>
      </p:sp>
    </p:spTree>
    <p:extLst>
      <p:ext uri="{BB962C8B-B14F-4D97-AF65-F5344CB8AC3E}">
        <p14:creationId xmlns:p14="http://schemas.microsoft.com/office/powerpoint/2010/main" val="4116078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F18141E-67CC-45C5-A43C-E8EEC28C3FE2}" type="datetimeFigureOut">
              <a:rPr lang="es-EC" smtClean="0"/>
              <a:t>5/6/2022</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FB40103C-60B6-4905-8F33-7166F5C9B785}" type="slidenum">
              <a:rPr lang="es-EC" smtClean="0"/>
              <a:t>‹Nº›</a:t>
            </a:fld>
            <a:endParaRPr lang="es-EC"/>
          </a:p>
        </p:txBody>
      </p:sp>
    </p:spTree>
    <p:extLst>
      <p:ext uri="{BB962C8B-B14F-4D97-AF65-F5344CB8AC3E}">
        <p14:creationId xmlns:p14="http://schemas.microsoft.com/office/powerpoint/2010/main" val="34471188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F18141E-67CC-45C5-A43C-E8EEC28C3FE2}" type="datetimeFigureOut">
              <a:rPr lang="es-EC" smtClean="0"/>
              <a:t>5/6/2022</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FB40103C-60B6-4905-8F33-7166F5C9B785}" type="slidenum">
              <a:rPr lang="es-EC" smtClean="0"/>
              <a:t>‹Nº›</a:t>
            </a:fld>
            <a:endParaRPr lang="es-EC"/>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9913649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F18141E-67CC-45C5-A43C-E8EEC28C3FE2}" type="datetimeFigureOut">
              <a:rPr lang="es-EC" smtClean="0"/>
              <a:t>5/6/2022</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FB40103C-60B6-4905-8F33-7166F5C9B785}" type="slidenum">
              <a:rPr lang="es-EC" smtClean="0"/>
              <a:t>‹Nº›</a:t>
            </a:fld>
            <a:endParaRPr lang="es-EC"/>
          </a:p>
        </p:txBody>
      </p:sp>
    </p:spTree>
    <p:extLst>
      <p:ext uri="{BB962C8B-B14F-4D97-AF65-F5344CB8AC3E}">
        <p14:creationId xmlns:p14="http://schemas.microsoft.com/office/powerpoint/2010/main" val="19851489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0F18141E-67CC-45C5-A43C-E8EEC28C3FE2}" type="datetimeFigureOut">
              <a:rPr lang="es-EC" smtClean="0"/>
              <a:t>5/6/2022</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FB40103C-60B6-4905-8F33-7166F5C9B785}" type="slidenum">
              <a:rPr lang="es-EC" smtClean="0"/>
              <a:t>‹Nº›</a:t>
            </a:fld>
            <a:endParaRPr lang="es-EC"/>
          </a:p>
        </p:txBody>
      </p:sp>
    </p:spTree>
    <p:extLst>
      <p:ext uri="{BB962C8B-B14F-4D97-AF65-F5344CB8AC3E}">
        <p14:creationId xmlns:p14="http://schemas.microsoft.com/office/powerpoint/2010/main" val="21779952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0F18141E-67CC-45C5-A43C-E8EEC28C3FE2}" type="datetimeFigureOut">
              <a:rPr lang="es-EC" smtClean="0"/>
              <a:t>5/6/2022</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FB40103C-60B6-4905-8F33-7166F5C9B785}" type="slidenum">
              <a:rPr lang="es-EC" smtClean="0"/>
              <a:t>‹Nº›</a:t>
            </a:fld>
            <a:endParaRPr lang="es-EC"/>
          </a:p>
        </p:txBody>
      </p:sp>
    </p:spTree>
    <p:extLst>
      <p:ext uri="{BB962C8B-B14F-4D97-AF65-F5344CB8AC3E}">
        <p14:creationId xmlns:p14="http://schemas.microsoft.com/office/powerpoint/2010/main" val="7393484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F18141E-67CC-45C5-A43C-E8EEC28C3FE2}" type="datetimeFigureOut">
              <a:rPr lang="es-EC" smtClean="0"/>
              <a:t>5/6/2022</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FB40103C-60B6-4905-8F33-7166F5C9B785}" type="slidenum">
              <a:rPr lang="es-EC" smtClean="0"/>
              <a:t>‹Nº›</a:t>
            </a:fld>
            <a:endParaRPr lang="es-EC"/>
          </a:p>
        </p:txBody>
      </p:sp>
    </p:spTree>
    <p:extLst>
      <p:ext uri="{BB962C8B-B14F-4D97-AF65-F5344CB8AC3E}">
        <p14:creationId xmlns:p14="http://schemas.microsoft.com/office/powerpoint/2010/main" val="19685243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s-ES"/>
              <a:t>Haga clic para modificar el estilo de título del patrón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F18141E-67CC-45C5-A43C-E8EEC28C3FE2}" type="datetimeFigureOut">
              <a:rPr lang="es-EC" smtClean="0"/>
              <a:t>5/6/2022</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FB40103C-60B6-4905-8F33-7166F5C9B785}" type="slidenum">
              <a:rPr lang="es-EC" smtClean="0"/>
              <a:t>‹Nº›</a:t>
            </a:fld>
            <a:endParaRPr lang="es-EC"/>
          </a:p>
        </p:txBody>
      </p:sp>
    </p:spTree>
    <p:extLst>
      <p:ext uri="{BB962C8B-B14F-4D97-AF65-F5344CB8AC3E}">
        <p14:creationId xmlns:p14="http://schemas.microsoft.com/office/powerpoint/2010/main" val="34601601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50D10B-3F47-457B-9A58-28CAD760A36D}"/>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22A8611F-4297-4333-ABB5-AF384EF85D5F}"/>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52611A40-16D5-4C64-95E3-94E1327636A6}"/>
              </a:ext>
            </a:extLst>
          </p:cNvPr>
          <p:cNvSpPr>
            <a:spLocks noGrp="1"/>
          </p:cNvSpPr>
          <p:nvPr>
            <p:ph type="dt" sz="half" idx="10"/>
          </p:nvPr>
        </p:nvSpPr>
        <p:spPr/>
        <p:txBody>
          <a:bodyPr/>
          <a:lstStyle/>
          <a:p>
            <a:fld id="{0F18141E-67CC-45C5-A43C-E8EEC28C3FE2}" type="datetimeFigureOut">
              <a:rPr lang="es-EC" smtClean="0"/>
              <a:t>5/6/2022</a:t>
            </a:fld>
            <a:endParaRPr lang="es-EC"/>
          </a:p>
        </p:txBody>
      </p:sp>
      <p:sp>
        <p:nvSpPr>
          <p:cNvPr id="5" name="Marcador de pie de página 4">
            <a:extLst>
              <a:ext uri="{FF2B5EF4-FFF2-40B4-BE49-F238E27FC236}">
                <a16:creationId xmlns:a16="http://schemas.microsoft.com/office/drawing/2014/main" id="{5C7D088F-D8A5-441D-92F5-F0457497BA98}"/>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1A68B9A8-2D49-4EB9-AE1E-A517C464C01D}"/>
              </a:ext>
            </a:extLst>
          </p:cNvPr>
          <p:cNvSpPr>
            <a:spLocks noGrp="1"/>
          </p:cNvSpPr>
          <p:nvPr>
            <p:ph type="sldNum" sz="quarter" idx="12"/>
          </p:nvPr>
        </p:nvSpPr>
        <p:spPr/>
        <p:txBody>
          <a:bodyPr/>
          <a:lstStyle/>
          <a:p>
            <a:fld id="{FB40103C-60B6-4905-8F33-7166F5C9B785}" type="slidenum">
              <a:rPr lang="es-EC" smtClean="0"/>
              <a:t>‹Nº›</a:t>
            </a:fld>
            <a:endParaRPr lang="es-EC"/>
          </a:p>
        </p:txBody>
      </p:sp>
    </p:spTree>
    <p:extLst>
      <p:ext uri="{BB962C8B-B14F-4D97-AF65-F5344CB8AC3E}">
        <p14:creationId xmlns:p14="http://schemas.microsoft.com/office/powerpoint/2010/main" val="1095573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F18141E-67CC-45C5-A43C-E8EEC28C3FE2}" type="datetimeFigureOut">
              <a:rPr lang="es-EC" smtClean="0"/>
              <a:t>5/6/2022</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FB40103C-60B6-4905-8F33-7166F5C9B785}" type="slidenum">
              <a:rPr lang="es-EC" smtClean="0"/>
              <a:t>‹Nº›</a:t>
            </a:fld>
            <a:endParaRPr lang="es-EC"/>
          </a:p>
        </p:txBody>
      </p:sp>
    </p:spTree>
    <p:extLst>
      <p:ext uri="{BB962C8B-B14F-4D97-AF65-F5344CB8AC3E}">
        <p14:creationId xmlns:p14="http://schemas.microsoft.com/office/powerpoint/2010/main" val="1273416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F18141E-67CC-45C5-A43C-E8EEC28C3FE2}" type="datetimeFigureOut">
              <a:rPr lang="es-EC" smtClean="0"/>
              <a:t>5/6/2022</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FB40103C-60B6-4905-8F33-7166F5C9B785}" type="slidenum">
              <a:rPr lang="es-EC" smtClean="0"/>
              <a:t>‹Nº›</a:t>
            </a:fld>
            <a:endParaRPr lang="es-EC"/>
          </a:p>
        </p:txBody>
      </p:sp>
    </p:spTree>
    <p:extLst>
      <p:ext uri="{BB962C8B-B14F-4D97-AF65-F5344CB8AC3E}">
        <p14:creationId xmlns:p14="http://schemas.microsoft.com/office/powerpoint/2010/main" val="321557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a:t>Haga clic para modificar el estilo de título del patrón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F18141E-67CC-45C5-A43C-E8EEC28C3FE2}" type="datetimeFigureOut">
              <a:rPr lang="es-EC" smtClean="0"/>
              <a:t>5/6/2022</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FB40103C-60B6-4905-8F33-7166F5C9B785}" type="slidenum">
              <a:rPr lang="es-EC" smtClean="0"/>
              <a:t>‹Nº›</a:t>
            </a:fld>
            <a:endParaRPr lang="es-EC"/>
          </a:p>
        </p:txBody>
      </p:sp>
    </p:spTree>
    <p:extLst>
      <p:ext uri="{BB962C8B-B14F-4D97-AF65-F5344CB8AC3E}">
        <p14:creationId xmlns:p14="http://schemas.microsoft.com/office/powerpoint/2010/main" val="1578441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2" name="Content Placeholder 3"/>
          <p:cNvSpPr>
            <a:spLocks noGrp="1"/>
          </p:cNvSpPr>
          <p:nvPr>
            <p:ph sz="quarter" idx="13"/>
          </p:nvPr>
        </p:nvSpPr>
        <p:spPr>
          <a:xfrm>
            <a:off x="913774" y="3051012"/>
            <a:ext cx="5106027" cy="274018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3" name="Content Placeholder 5"/>
          <p:cNvSpPr>
            <a:spLocks noGrp="1"/>
          </p:cNvSpPr>
          <p:nvPr>
            <p:ph sz="quarter" idx="14"/>
          </p:nvPr>
        </p:nvSpPr>
        <p:spPr>
          <a:xfrm>
            <a:off x="6172200" y="3051012"/>
            <a:ext cx="5105401" cy="274018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F18141E-67CC-45C5-A43C-E8EEC28C3FE2}" type="datetimeFigureOut">
              <a:rPr lang="es-EC" smtClean="0"/>
              <a:t>5/6/2022</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FB40103C-60B6-4905-8F33-7166F5C9B785}" type="slidenum">
              <a:rPr lang="es-EC" smtClean="0"/>
              <a:t>‹Nº›</a:t>
            </a:fld>
            <a:endParaRPr lang="es-EC"/>
          </a:p>
        </p:txBody>
      </p:sp>
    </p:spTree>
    <p:extLst>
      <p:ext uri="{BB962C8B-B14F-4D97-AF65-F5344CB8AC3E}">
        <p14:creationId xmlns:p14="http://schemas.microsoft.com/office/powerpoint/2010/main" val="849340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F18141E-67CC-45C5-A43C-E8EEC28C3FE2}" type="datetimeFigureOut">
              <a:rPr lang="es-EC" smtClean="0"/>
              <a:t>5/6/2022</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FB40103C-60B6-4905-8F33-7166F5C9B785}" type="slidenum">
              <a:rPr lang="es-EC" smtClean="0"/>
              <a:t>‹Nº›</a:t>
            </a:fld>
            <a:endParaRPr lang="es-EC"/>
          </a:p>
        </p:txBody>
      </p:sp>
    </p:spTree>
    <p:extLst>
      <p:ext uri="{BB962C8B-B14F-4D97-AF65-F5344CB8AC3E}">
        <p14:creationId xmlns:p14="http://schemas.microsoft.com/office/powerpoint/2010/main" val="3452154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0F18141E-67CC-45C5-A43C-E8EEC28C3FE2}" type="datetimeFigureOut">
              <a:rPr lang="es-EC" smtClean="0"/>
              <a:t>5/6/2022</a:t>
            </a:fld>
            <a:endParaRPr lang="es-EC"/>
          </a:p>
        </p:txBody>
      </p:sp>
      <p:sp>
        <p:nvSpPr>
          <p:cNvPr id="3" name="Footer Placeholder 2"/>
          <p:cNvSpPr>
            <a:spLocks noGrp="1"/>
          </p:cNvSpPr>
          <p:nvPr>
            <p:ph type="ftr" sz="quarter" idx="11"/>
          </p:nvPr>
        </p:nvSpPr>
        <p:spPr/>
        <p:txBody>
          <a:bodyPr/>
          <a:lstStyle/>
          <a:p>
            <a:endParaRPr lang="es-EC"/>
          </a:p>
        </p:txBody>
      </p:sp>
      <p:sp>
        <p:nvSpPr>
          <p:cNvPr id="4" name="Slide Number Placeholder 3"/>
          <p:cNvSpPr>
            <a:spLocks noGrp="1"/>
          </p:cNvSpPr>
          <p:nvPr>
            <p:ph type="sldNum" sz="quarter" idx="12"/>
          </p:nvPr>
        </p:nvSpPr>
        <p:spPr/>
        <p:txBody>
          <a:bodyPr/>
          <a:lstStyle/>
          <a:p>
            <a:fld id="{FB40103C-60B6-4905-8F33-7166F5C9B785}" type="slidenum">
              <a:rPr lang="es-EC" smtClean="0"/>
              <a:t>‹Nº›</a:t>
            </a:fld>
            <a:endParaRPr lang="es-EC"/>
          </a:p>
        </p:txBody>
      </p:sp>
    </p:spTree>
    <p:extLst>
      <p:ext uri="{BB962C8B-B14F-4D97-AF65-F5344CB8AC3E}">
        <p14:creationId xmlns:p14="http://schemas.microsoft.com/office/powerpoint/2010/main" val="4017749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s-ES"/>
              <a:t>Haga clic para modificar el estilo de título del patrón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F18141E-67CC-45C5-A43C-E8EEC28C3FE2}" type="datetimeFigureOut">
              <a:rPr lang="es-EC" smtClean="0"/>
              <a:t>5/6/2022</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FB40103C-60B6-4905-8F33-7166F5C9B785}" type="slidenum">
              <a:rPr lang="es-EC" smtClean="0"/>
              <a:t>‹Nº›</a:t>
            </a:fld>
            <a:endParaRPr lang="es-EC"/>
          </a:p>
        </p:txBody>
      </p:sp>
    </p:spTree>
    <p:extLst>
      <p:ext uri="{BB962C8B-B14F-4D97-AF65-F5344CB8AC3E}">
        <p14:creationId xmlns:p14="http://schemas.microsoft.com/office/powerpoint/2010/main" val="983396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F18141E-67CC-45C5-A43C-E8EEC28C3FE2}" type="datetimeFigureOut">
              <a:rPr lang="es-EC" smtClean="0"/>
              <a:t>5/6/2022</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FB40103C-60B6-4905-8F33-7166F5C9B785}" type="slidenum">
              <a:rPr lang="es-EC" smtClean="0"/>
              <a:t>‹Nº›</a:t>
            </a:fld>
            <a:endParaRPr lang="es-EC"/>
          </a:p>
        </p:txBody>
      </p:sp>
    </p:spTree>
    <p:extLst>
      <p:ext uri="{BB962C8B-B14F-4D97-AF65-F5344CB8AC3E}">
        <p14:creationId xmlns:p14="http://schemas.microsoft.com/office/powerpoint/2010/main" val="303717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0F18141E-67CC-45C5-A43C-E8EEC28C3FE2}" type="datetimeFigureOut">
              <a:rPr lang="es-EC" smtClean="0"/>
              <a:t>5/6/2022</a:t>
            </a:fld>
            <a:endParaRPr lang="es-EC"/>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s-EC"/>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FB40103C-60B6-4905-8F33-7166F5C9B785}" type="slidenum">
              <a:rPr lang="es-EC" smtClean="0"/>
              <a:t>‹Nº›</a:t>
            </a:fld>
            <a:endParaRPr lang="es-EC"/>
          </a:p>
        </p:txBody>
      </p:sp>
    </p:spTree>
    <p:extLst>
      <p:ext uri="{BB962C8B-B14F-4D97-AF65-F5344CB8AC3E}">
        <p14:creationId xmlns:p14="http://schemas.microsoft.com/office/powerpoint/2010/main" val="37792491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8.png"/><Relationship Id="rId1" Type="http://schemas.openxmlformats.org/officeDocument/2006/relationships/slideLayout" Target="../slideLayouts/slideLayout18.xml"/><Relationship Id="rId4" Type="http://schemas.openxmlformats.org/officeDocument/2006/relationships/image" Target="../media/image9.emf"/></Relationships>
</file>

<file path=ppt/slides/_rels/slide1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18.xml"/><Relationship Id="rId5" Type="http://schemas.openxmlformats.org/officeDocument/2006/relationships/image" Target="../media/image14.emf"/><Relationship Id="rId4" Type="http://schemas.openxmlformats.org/officeDocument/2006/relationships/image" Target="../media/image13.emf"/></Relationships>
</file>

<file path=ppt/slides/_rels/slide1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emf"/><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8.xml"/><Relationship Id="rId4" Type="http://schemas.openxmlformats.org/officeDocument/2006/relationships/image" Target="../media/image4.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51FD35-4371-42AB-A84E-06DACAF09BEF}"/>
              </a:ext>
            </a:extLst>
          </p:cNvPr>
          <p:cNvSpPr>
            <a:spLocks noGrp="1"/>
          </p:cNvSpPr>
          <p:nvPr>
            <p:ph type="ctrTitle"/>
          </p:nvPr>
        </p:nvSpPr>
        <p:spPr/>
        <p:txBody>
          <a:bodyPr/>
          <a:lstStyle/>
          <a:p>
            <a:r>
              <a:rPr lang="es-EC" dirty="0"/>
              <a:t>DISEÑO DE BLOQUES </a:t>
            </a:r>
          </a:p>
        </p:txBody>
      </p:sp>
      <p:sp>
        <p:nvSpPr>
          <p:cNvPr id="3" name="Subtítulo 2">
            <a:extLst>
              <a:ext uri="{FF2B5EF4-FFF2-40B4-BE49-F238E27FC236}">
                <a16:creationId xmlns:a16="http://schemas.microsoft.com/office/drawing/2014/main" id="{6CC09680-00DA-4A4E-8885-B6FE9B19EAF8}"/>
              </a:ext>
            </a:extLst>
          </p:cNvPr>
          <p:cNvSpPr>
            <a:spLocks noGrp="1"/>
          </p:cNvSpPr>
          <p:nvPr>
            <p:ph type="subTitle" idx="1"/>
          </p:nvPr>
        </p:nvSpPr>
        <p:spPr/>
        <p:txBody>
          <a:bodyPr/>
          <a:lstStyle/>
          <a:p>
            <a:r>
              <a:rPr lang="es-EC" dirty="0"/>
              <a:t>COMPLETAMENTE AL AZAR</a:t>
            </a:r>
          </a:p>
        </p:txBody>
      </p:sp>
    </p:spTree>
    <p:extLst>
      <p:ext uri="{BB962C8B-B14F-4D97-AF65-F5344CB8AC3E}">
        <p14:creationId xmlns:p14="http://schemas.microsoft.com/office/powerpoint/2010/main" val="30168832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0D21FCB-56CB-4EFA-A79A-A9A8EC0F72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n 3">
            <a:extLst>
              <a:ext uri="{FF2B5EF4-FFF2-40B4-BE49-F238E27FC236}">
                <a16:creationId xmlns:a16="http://schemas.microsoft.com/office/drawing/2014/main" id="{BC96ABD7-FE10-434C-9391-09110E00E9B9}"/>
              </a:ext>
            </a:extLst>
          </p:cNvPr>
          <p:cNvPicPr>
            <a:picLocks noChangeAspect="1"/>
          </p:cNvPicPr>
          <p:nvPr/>
        </p:nvPicPr>
        <p:blipFill>
          <a:blip r:embed="rId2"/>
          <a:stretch>
            <a:fillRect/>
          </a:stretch>
        </p:blipFill>
        <p:spPr>
          <a:xfrm>
            <a:off x="5078061" y="2101424"/>
            <a:ext cx="6200163" cy="2197951"/>
          </a:xfrm>
          <a:prstGeom prst="roundRect">
            <a:avLst>
              <a:gd name="adj" fmla="val 2392"/>
            </a:avLst>
          </a:prstGeom>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pic>
      <p:pic>
        <p:nvPicPr>
          <p:cNvPr id="11" name="Picture 10">
            <a:extLst>
              <a:ext uri="{FF2B5EF4-FFF2-40B4-BE49-F238E27FC236}">
                <a16:creationId xmlns:a16="http://schemas.microsoft.com/office/drawing/2014/main" id="{B1027BD9-272C-4CC4-9396-1708F8B1F40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a:extLst>
              <a:ext uri="{FF2B5EF4-FFF2-40B4-BE49-F238E27FC236}">
                <a16:creationId xmlns:a16="http://schemas.microsoft.com/office/drawing/2014/main" id="{C35CA2AF-82E7-4957-A877-F7B678DC89CC}"/>
              </a:ext>
            </a:extLst>
          </p:cNvPr>
          <p:cNvSpPr>
            <a:spLocks noGrp="1"/>
          </p:cNvSpPr>
          <p:nvPr>
            <p:ph type="title"/>
          </p:nvPr>
        </p:nvSpPr>
        <p:spPr>
          <a:xfrm>
            <a:off x="913776" y="618517"/>
            <a:ext cx="3893976" cy="1596177"/>
          </a:xfrm>
          <a:prstGeom prst="ellipse">
            <a:avLst/>
          </a:prstGeom>
        </p:spPr>
        <p:txBody>
          <a:bodyPr anchor="b">
            <a:normAutofit/>
          </a:bodyPr>
          <a:lstStyle/>
          <a:p>
            <a:pPr algn="l"/>
            <a:r>
              <a:rPr lang="es-EC" sz="3200"/>
              <a:t>Modelo Estadístico</a:t>
            </a:r>
          </a:p>
        </p:txBody>
      </p:sp>
      <p:sp>
        <p:nvSpPr>
          <p:cNvPr id="3" name="Marcador de contenido 2">
            <a:extLst>
              <a:ext uri="{FF2B5EF4-FFF2-40B4-BE49-F238E27FC236}">
                <a16:creationId xmlns:a16="http://schemas.microsoft.com/office/drawing/2014/main" id="{11D830E4-553D-4D5E-A0D7-F6D292A87B35}"/>
              </a:ext>
            </a:extLst>
          </p:cNvPr>
          <p:cNvSpPr>
            <a:spLocks noGrp="1"/>
          </p:cNvSpPr>
          <p:nvPr>
            <p:ph idx="1"/>
          </p:nvPr>
        </p:nvSpPr>
        <p:spPr>
          <a:xfrm>
            <a:off x="913774" y="2367092"/>
            <a:ext cx="3893978" cy="3424107"/>
          </a:xfrm>
        </p:spPr>
        <p:txBody>
          <a:bodyPr>
            <a:normAutofit/>
          </a:bodyPr>
          <a:lstStyle/>
          <a:p>
            <a:pPr marL="0" indent="0">
              <a:buNone/>
            </a:pPr>
            <a:r>
              <a:rPr lang="es-MX" sz="1600"/>
              <a:t>Se supone que los efectos de tratamientos y bloques son aditivos. La aditividad significa que no hay interacción entre tratamientos y bloques. Es decir, la relación entre los tratamientos es la misma en cada uno de los bloques</a:t>
            </a:r>
            <a:endParaRPr lang="es-EC" sz="1600"/>
          </a:p>
        </p:txBody>
      </p:sp>
    </p:spTree>
    <p:extLst>
      <p:ext uri="{BB962C8B-B14F-4D97-AF65-F5344CB8AC3E}">
        <p14:creationId xmlns:p14="http://schemas.microsoft.com/office/powerpoint/2010/main" val="9500722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8B6805-C5F5-4697-BBCA-EF816FDA167E}"/>
              </a:ext>
            </a:extLst>
          </p:cNvPr>
          <p:cNvSpPr>
            <a:spLocks noGrp="1"/>
          </p:cNvSpPr>
          <p:nvPr>
            <p:ph type="title"/>
          </p:nvPr>
        </p:nvSpPr>
        <p:spPr/>
        <p:txBody>
          <a:bodyPr/>
          <a:lstStyle/>
          <a:p>
            <a:r>
              <a:rPr lang="es-EC" dirty="0" err="1"/>
              <a:t>Hipótesis</a:t>
            </a:r>
            <a:endParaRPr lang="es-EC" dirty="0"/>
          </a:p>
        </p:txBody>
      </p:sp>
      <mc:AlternateContent xmlns:mc="http://schemas.openxmlformats.org/markup-compatibility/2006" xmlns:a14="http://schemas.microsoft.com/office/drawing/2010/main">
        <mc:Choice Requires="a14">
          <p:sp>
            <p:nvSpPr>
              <p:cNvPr id="3" name="Marcador de contenido 2">
                <a:extLst>
                  <a:ext uri="{FF2B5EF4-FFF2-40B4-BE49-F238E27FC236}">
                    <a16:creationId xmlns:a16="http://schemas.microsoft.com/office/drawing/2014/main" id="{D7128871-D5D8-484A-A196-644C57462414}"/>
                  </a:ext>
                </a:extLst>
              </p:cNvPr>
              <p:cNvSpPr>
                <a:spLocks noGrp="1"/>
              </p:cNvSpPr>
              <p:nvPr>
                <p:ph idx="1"/>
              </p:nvPr>
            </p:nvSpPr>
            <p:spPr>
              <a:xfrm>
                <a:off x="838199" y="1825625"/>
                <a:ext cx="10624931" cy="4351338"/>
              </a:xfrm>
            </p:spPr>
            <p:txBody>
              <a:bodyPr>
                <a:normAutofit fontScale="70000" lnSpcReduction="20000"/>
              </a:bodyPr>
              <a:lstStyle/>
              <a:p>
                <a:pPr marL="0" indent="0" algn="just">
                  <a:buNone/>
                </a:pPr>
                <a:r>
                  <a:rPr lang="es-MX" dirty="0"/>
                  <a:t>La </a:t>
                </a:r>
                <a:r>
                  <a:rPr lang="es-MX" dirty="0" err="1"/>
                  <a:t>hipótesis</a:t>
                </a:r>
                <a:r>
                  <a:rPr lang="es-MX" dirty="0"/>
                  <a:t> de interés es la misma para todos los diseños comparativos, y está dada </a:t>
                </a:r>
                <a:r>
                  <a:rPr lang="es-EC" dirty="0"/>
                  <a:t>por:</a:t>
                </a:r>
              </a:p>
              <a:p>
                <a:pPr marL="0" indent="0" algn="just">
                  <a:buNone/>
                </a:pPr>
                <a:endParaRPr lang="es-EC" dirty="0"/>
              </a:p>
              <a:p>
                <a:pPr marL="0" indent="0" algn="just">
                  <a:buNone/>
                </a:pPr>
                <a:endParaRPr lang="es-EC" dirty="0"/>
              </a:p>
              <a:p>
                <a:pPr marL="0" indent="0" algn="just">
                  <a:buNone/>
                </a:pPr>
                <a:endParaRPr lang="es-EC" dirty="0"/>
              </a:p>
              <a:p>
                <a:pPr marL="0" indent="0" algn="just">
                  <a:buNone/>
                </a:pPr>
                <a:r>
                  <a:rPr lang="es-EC" dirty="0"/>
                  <a:t>Que también puede expresarse como:</a:t>
                </a:r>
              </a:p>
              <a:p>
                <a:pPr marL="0" indent="0" algn="just">
                  <a:buNone/>
                </a:pPr>
                <a:endParaRPr lang="es-EC" dirty="0"/>
              </a:p>
              <a:p>
                <a:pPr marL="0" indent="0" algn="just">
                  <a:buNone/>
                </a:pPr>
                <a:endParaRPr lang="es-EC" dirty="0"/>
              </a:p>
              <a:p>
                <a:pPr marL="0" indent="0" algn="just">
                  <a:buNone/>
                </a:pPr>
                <a:endParaRPr lang="es-EC" dirty="0"/>
              </a:p>
              <a:p>
                <a:pPr marL="0" indent="0" algn="just">
                  <a:buNone/>
                </a:pPr>
                <a:endParaRPr lang="es-EC" dirty="0"/>
              </a:p>
              <a:p>
                <a:pPr marL="0" indent="0" algn="just">
                  <a:buNone/>
                </a:pPr>
                <a:r>
                  <a:rPr lang="es-EC" dirty="0"/>
                  <a:t>En cualquiera de estas </a:t>
                </a:r>
                <a:r>
                  <a:rPr lang="es-EC" dirty="0" err="1"/>
                  <a:t>hipótesis</a:t>
                </a:r>
                <a:r>
                  <a:rPr lang="es-EC" dirty="0"/>
                  <a:t> la afirmación a probar es que la respuesta media poblacional lograda con cada tratamiento es la misma para los k tratamientos y que, por lo tanto, cada respuesta media µ, es igual a la media global poblacional. De manera alternativa, es posible afirmar que todos los efectos de tratamientos sobre la variable respuesta son nulos, , porque cuando el efecto </a:t>
                </a:r>
                <a14:m>
                  <m:oMath xmlns:m="http://schemas.openxmlformats.org/officeDocument/2006/math">
                    <m:sSub>
                      <m:sSubPr>
                        <m:ctrlPr>
                          <a:rPr lang="es-EC" i="1" smtClean="0">
                            <a:latin typeface="Cambria Math" panose="02040503050406030204" pitchFamily="18" charset="0"/>
                          </a:rPr>
                        </m:ctrlPr>
                      </m:sSubPr>
                      <m:e>
                        <m:r>
                          <a:rPr lang="es-EC" i="1" smtClean="0">
                            <a:latin typeface="Cambria Math" panose="02040503050406030204" pitchFamily="18" charset="0"/>
                            <a:ea typeface="Cambria Math" panose="02040503050406030204" pitchFamily="18" charset="0"/>
                          </a:rPr>
                          <m:t>𝜏</m:t>
                        </m:r>
                      </m:e>
                      <m:sub>
                        <m:r>
                          <a:rPr lang="es-MX" b="0" i="1" smtClean="0">
                            <a:latin typeface="Cambria Math" panose="02040503050406030204" pitchFamily="18" charset="0"/>
                          </a:rPr>
                          <m:t>𝑖</m:t>
                        </m:r>
                      </m:sub>
                    </m:sSub>
                    <m:r>
                      <a:rPr lang="es-MX" b="0" i="1" smtClean="0">
                        <a:latin typeface="Cambria Math" panose="02040503050406030204" pitchFamily="18" charset="0"/>
                      </a:rPr>
                      <m:t>=</m:t>
                    </m:r>
                    <m:sSub>
                      <m:sSubPr>
                        <m:ctrlPr>
                          <a:rPr lang="es-MX" b="0" i="1" smtClean="0">
                            <a:latin typeface="Cambria Math" panose="02040503050406030204" pitchFamily="18" charset="0"/>
                          </a:rPr>
                        </m:ctrlPr>
                      </m:sSubPr>
                      <m:e>
                        <m:r>
                          <a:rPr lang="es-MX" b="0" i="1" smtClean="0">
                            <a:latin typeface="Cambria Math" panose="02040503050406030204" pitchFamily="18" charset="0"/>
                            <a:ea typeface="Cambria Math" panose="02040503050406030204" pitchFamily="18" charset="0"/>
                          </a:rPr>
                          <m:t>𝜇</m:t>
                        </m:r>
                      </m:e>
                      <m:sub>
                        <m:r>
                          <a:rPr lang="es-MX" b="0" i="1" smtClean="0">
                            <a:latin typeface="Cambria Math" panose="02040503050406030204" pitchFamily="18" charset="0"/>
                          </a:rPr>
                          <m:t>𝑖</m:t>
                        </m:r>
                      </m:sub>
                    </m:sSub>
                    <m:r>
                      <a:rPr lang="es-MX" b="0" i="1" smtClean="0">
                        <a:latin typeface="Cambria Math" panose="02040503050406030204" pitchFamily="18" charset="0"/>
                      </a:rPr>
                      <m:t>−</m:t>
                    </m:r>
                    <m:r>
                      <a:rPr lang="es-MX" b="0" i="1" smtClean="0">
                        <a:latin typeface="Cambria Math" panose="02040503050406030204" pitchFamily="18" charset="0"/>
                        <a:ea typeface="Cambria Math" panose="02040503050406030204" pitchFamily="18" charset="0"/>
                      </a:rPr>
                      <m:t>𝜇</m:t>
                    </m:r>
                    <m:r>
                      <a:rPr lang="es-MX" b="0" i="1" smtClean="0">
                        <a:latin typeface="Cambria Math" panose="02040503050406030204" pitchFamily="18" charset="0"/>
                        <a:ea typeface="Cambria Math" panose="02040503050406030204" pitchFamily="18" charset="0"/>
                      </a:rPr>
                      <m:t>=0 </m:t>
                    </m:r>
                  </m:oMath>
                </a14:m>
                <a:r>
                  <a:rPr lang="es-EC" dirty="0"/>
                  <a:t>entonces necesariamente la respuesta media del tratamiento es igual a la media global (</a:t>
                </a:r>
                <a14:m>
                  <m:oMath xmlns:m="http://schemas.openxmlformats.org/officeDocument/2006/math">
                    <m:sSub>
                      <m:sSubPr>
                        <m:ctrlPr>
                          <a:rPr lang="es-MX" i="1">
                            <a:latin typeface="Cambria Math" panose="02040503050406030204" pitchFamily="18" charset="0"/>
                          </a:rPr>
                        </m:ctrlPr>
                      </m:sSubPr>
                      <m:e>
                        <m:r>
                          <a:rPr lang="es-MX" i="1">
                            <a:latin typeface="Cambria Math" panose="02040503050406030204" pitchFamily="18" charset="0"/>
                            <a:ea typeface="Cambria Math" panose="02040503050406030204" pitchFamily="18" charset="0"/>
                          </a:rPr>
                          <m:t>𝜇</m:t>
                        </m:r>
                      </m:e>
                      <m:sub>
                        <m:r>
                          <a:rPr lang="es-MX" i="1">
                            <a:latin typeface="Cambria Math" panose="02040503050406030204" pitchFamily="18" charset="0"/>
                          </a:rPr>
                          <m:t>𝑖</m:t>
                        </m:r>
                      </m:sub>
                    </m:sSub>
                    <m:r>
                      <a:rPr lang="es-MX" b="0" i="1" smtClean="0">
                        <a:latin typeface="Cambria Math" panose="02040503050406030204" pitchFamily="18" charset="0"/>
                      </a:rPr>
                      <m:t>=</m:t>
                    </m:r>
                    <m:r>
                      <a:rPr lang="es-MX" i="1">
                        <a:latin typeface="Cambria Math" panose="02040503050406030204" pitchFamily="18" charset="0"/>
                        <a:ea typeface="Cambria Math" panose="02040503050406030204" pitchFamily="18" charset="0"/>
                      </a:rPr>
                      <m:t>𝜇</m:t>
                    </m:r>
                  </m:oMath>
                </a14:m>
                <a:r>
                  <a:rPr lang="es-EC" dirty="0"/>
                  <a:t>)</a:t>
                </a:r>
              </a:p>
            </p:txBody>
          </p:sp>
        </mc:Choice>
        <mc:Fallback xmlns="">
          <p:sp>
            <p:nvSpPr>
              <p:cNvPr id="3" name="Marcador de contenido 2">
                <a:extLst>
                  <a:ext uri="{FF2B5EF4-FFF2-40B4-BE49-F238E27FC236}">
                    <a16:creationId xmlns:a16="http://schemas.microsoft.com/office/drawing/2014/main" id="{D7128871-D5D8-484A-A196-644C57462414}"/>
                  </a:ext>
                </a:extLst>
              </p:cNvPr>
              <p:cNvSpPr>
                <a:spLocks noGrp="1" noRot="1" noChangeAspect="1" noMove="1" noResize="1" noEditPoints="1" noAdjustHandles="1" noChangeArrowheads="1" noChangeShapeType="1" noTextEdit="1"/>
              </p:cNvSpPr>
              <p:nvPr>
                <p:ph idx="1"/>
              </p:nvPr>
            </p:nvSpPr>
            <p:spPr>
              <a:xfrm>
                <a:off x="838199" y="1825625"/>
                <a:ext cx="10624931" cy="4351338"/>
              </a:xfrm>
              <a:blipFill>
                <a:blip r:embed="rId2"/>
                <a:stretch>
                  <a:fillRect l="-115" r="-172"/>
                </a:stretch>
              </a:blipFill>
            </p:spPr>
            <p:txBody>
              <a:bodyPr/>
              <a:lstStyle/>
              <a:p>
                <a:r>
                  <a:rPr lang="es-EC">
                    <a:noFill/>
                  </a:rPr>
                  <a:t> </a:t>
                </a:r>
              </a:p>
            </p:txBody>
          </p:sp>
        </mc:Fallback>
      </mc:AlternateContent>
      <p:pic>
        <p:nvPicPr>
          <p:cNvPr id="4" name="Imagen 3">
            <a:extLst>
              <a:ext uri="{FF2B5EF4-FFF2-40B4-BE49-F238E27FC236}">
                <a16:creationId xmlns:a16="http://schemas.microsoft.com/office/drawing/2014/main" id="{D03F6DF8-D68F-4366-BED2-0158D108FC30}"/>
              </a:ext>
            </a:extLst>
          </p:cNvPr>
          <p:cNvPicPr>
            <a:picLocks noChangeAspect="1"/>
          </p:cNvPicPr>
          <p:nvPr/>
        </p:nvPicPr>
        <p:blipFill>
          <a:blip r:embed="rId3"/>
          <a:stretch>
            <a:fillRect/>
          </a:stretch>
        </p:blipFill>
        <p:spPr>
          <a:xfrm>
            <a:off x="3861056" y="2203704"/>
            <a:ext cx="3438268" cy="841459"/>
          </a:xfrm>
          <a:prstGeom prst="rect">
            <a:avLst/>
          </a:prstGeom>
        </p:spPr>
      </p:pic>
      <p:pic>
        <p:nvPicPr>
          <p:cNvPr id="5" name="Imagen 4">
            <a:extLst>
              <a:ext uri="{FF2B5EF4-FFF2-40B4-BE49-F238E27FC236}">
                <a16:creationId xmlns:a16="http://schemas.microsoft.com/office/drawing/2014/main" id="{A0B9A82D-CFFB-450F-86AB-7FDC686C89BA}"/>
              </a:ext>
            </a:extLst>
          </p:cNvPr>
          <p:cNvPicPr>
            <a:picLocks noChangeAspect="1"/>
          </p:cNvPicPr>
          <p:nvPr/>
        </p:nvPicPr>
        <p:blipFill>
          <a:blip r:embed="rId4"/>
          <a:stretch>
            <a:fillRect/>
          </a:stretch>
        </p:blipFill>
        <p:spPr>
          <a:xfrm>
            <a:off x="3976473" y="3533361"/>
            <a:ext cx="3207434" cy="935866"/>
          </a:xfrm>
          <a:prstGeom prst="rect">
            <a:avLst/>
          </a:prstGeom>
        </p:spPr>
      </p:pic>
    </p:spTree>
    <p:extLst>
      <p:ext uri="{BB962C8B-B14F-4D97-AF65-F5344CB8AC3E}">
        <p14:creationId xmlns:p14="http://schemas.microsoft.com/office/powerpoint/2010/main" val="1415062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0B53F1-815E-4C93-9C34-2F9D17EB3F19}"/>
              </a:ext>
            </a:extLst>
          </p:cNvPr>
          <p:cNvSpPr>
            <a:spLocks noGrp="1"/>
          </p:cNvSpPr>
          <p:nvPr>
            <p:ph type="title"/>
          </p:nvPr>
        </p:nvSpPr>
        <p:spPr>
          <a:xfrm>
            <a:off x="838200" y="365125"/>
            <a:ext cx="10515600" cy="734805"/>
          </a:xfrm>
        </p:spPr>
        <p:txBody>
          <a:bodyPr/>
          <a:lstStyle/>
          <a:p>
            <a:r>
              <a:rPr lang="es-EC" dirty="0"/>
              <a:t>Análisis de Varianza</a:t>
            </a:r>
          </a:p>
        </p:txBody>
      </p:sp>
      <p:sp>
        <p:nvSpPr>
          <p:cNvPr id="3" name="Marcador de contenido 2">
            <a:extLst>
              <a:ext uri="{FF2B5EF4-FFF2-40B4-BE49-F238E27FC236}">
                <a16:creationId xmlns:a16="http://schemas.microsoft.com/office/drawing/2014/main" id="{030C871A-E193-48B9-8EAB-FE813AE12281}"/>
              </a:ext>
            </a:extLst>
          </p:cNvPr>
          <p:cNvSpPr>
            <a:spLocks noGrp="1"/>
          </p:cNvSpPr>
          <p:nvPr>
            <p:ph idx="1"/>
          </p:nvPr>
        </p:nvSpPr>
        <p:spPr>
          <a:xfrm>
            <a:off x="838200" y="1311965"/>
            <a:ext cx="10515600" cy="4864998"/>
          </a:xfrm>
        </p:spPr>
        <p:txBody>
          <a:bodyPr/>
          <a:lstStyle/>
          <a:p>
            <a:pPr marL="0" indent="0">
              <a:buNone/>
            </a:pPr>
            <a:r>
              <a:rPr lang="es-EC" dirty="0"/>
              <a:t>Las </a:t>
            </a:r>
            <a:r>
              <a:rPr lang="es-EC" dirty="0" err="1"/>
              <a:t>hipótesis</a:t>
            </a:r>
            <a:r>
              <a:rPr lang="es-EC" dirty="0"/>
              <a:t> se prueban con un análisis de varianza con dos criterios de clasificación, porque se controlan dos fuentes de variación: el factor de tratamientos y el factor de bloque. En la tabla se muestra el ANOVA para un DBCA</a:t>
            </a:r>
          </a:p>
          <a:p>
            <a:pPr marL="0" indent="0">
              <a:buNone/>
            </a:pPr>
            <a:endParaRPr lang="es-EC" dirty="0"/>
          </a:p>
        </p:txBody>
      </p:sp>
      <p:pic>
        <p:nvPicPr>
          <p:cNvPr id="4" name="Imagen 3">
            <a:extLst>
              <a:ext uri="{FF2B5EF4-FFF2-40B4-BE49-F238E27FC236}">
                <a16:creationId xmlns:a16="http://schemas.microsoft.com/office/drawing/2014/main" id="{C536E232-1746-4A0D-ABB7-900E94EF19C9}"/>
              </a:ext>
            </a:extLst>
          </p:cNvPr>
          <p:cNvPicPr>
            <a:picLocks noChangeAspect="1"/>
          </p:cNvPicPr>
          <p:nvPr/>
        </p:nvPicPr>
        <p:blipFill>
          <a:blip r:embed="rId2"/>
          <a:stretch>
            <a:fillRect/>
          </a:stretch>
        </p:blipFill>
        <p:spPr>
          <a:xfrm>
            <a:off x="2716696" y="3087757"/>
            <a:ext cx="6453808" cy="3151495"/>
          </a:xfrm>
          <a:prstGeom prst="rect">
            <a:avLst/>
          </a:prstGeom>
        </p:spPr>
      </p:pic>
    </p:spTree>
    <p:extLst>
      <p:ext uri="{BB962C8B-B14F-4D97-AF65-F5344CB8AC3E}">
        <p14:creationId xmlns:p14="http://schemas.microsoft.com/office/powerpoint/2010/main" val="14368555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4F01F4-6F83-4730-853B-1B473017D3F8}"/>
              </a:ext>
            </a:extLst>
          </p:cNvPr>
          <p:cNvSpPr>
            <a:spLocks noGrp="1"/>
          </p:cNvSpPr>
          <p:nvPr>
            <p:ph type="title"/>
          </p:nvPr>
        </p:nvSpPr>
        <p:spPr>
          <a:xfrm>
            <a:off x="838200" y="365126"/>
            <a:ext cx="10515600" cy="886900"/>
          </a:xfrm>
        </p:spPr>
        <p:txBody>
          <a:bodyPr/>
          <a:lstStyle/>
          <a:p>
            <a:r>
              <a:rPr lang="es-EC" dirty="0"/>
              <a:t>MEDIDAS DE VARIABILIDAD</a:t>
            </a:r>
          </a:p>
        </p:txBody>
      </p:sp>
      <p:sp>
        <p:nvSpPr>
          <p:cNvPr id="3" name="Marcador de contenido 2">
            <a:extLst>
              <a:ext uri="{FF2B5EF4-FFF2-40B4-BE49-F238E27FC236}">
                <a16:creationId xmlns:a16="http://schemas.microsoft.com/office/drawing/2014/main" id="{3318C9EB-40A9-44CF-99E1-9B555235D0AB}"/>
              </a:ext>
            </a:extLst>
          </p:cNvPr>
          <p:cNvSpPr>
            <a:spLocks noGrp="1"/>
          </p:cNvSpPr>
          <p:nvPr>
            <p:ph idx="1"/>
          </p:nvPr>
        </p:nvSpPr>
        <p:spPr>
          <a:xfrm>
            <a:off x="838200" y="1252026"/>
            <a:ext cx="10515600" cy="4924937"/>
          </a:xfrm>
        </p:spPr>
        <p:txBody>
          <a:bodyPr>
            <a:normAutofit/>
          </a:bodyPr>
          <a:lstStyle/>
          <a:p>
            <a:r>
              <a:rPr lang="es-EC" dirty="0"/>
              <a:t>Suma de Cuadrados Totales</a:t>
            </a:r>
          </a:p>
          <a:p>
            <a:endParaRPr lang="es-EC" dirty="0"/>
          </a:p>
          <a:p>
            <a:endParaRPr lang="es-EC" dirty="0"/>
          </a:p>
          <a:p>
            <a:r>
              <a:rPr lang="es-EC" dirty="0"/>
              <a:t>Suma de Cuadrados de los Tratamientos</a:t>
            </a:r>
          </a:p>
          <a:p>
            <a:endParaRPr lang="es-EC" dirty="0"/>
          </a:p>
          <a:p>
            <a:endParaRPr lang="es-EC" dirty="0"/>
          </a:p>
          <a:p>
            <a:r>
              <a:rPr lang="es-EC" dirty="0"/>
              <a:t>Suma de Cuadrados de Bloques</a:t>
            </a:r>
          </a:p>
          <a:p>
            <a:endParaRPr lang="es-EC" dirty="0"/>
          </a:p>
          <a:p>
            <a:endParaRPr lang="es-EC" dirty="0"/>
          </a:p>
          <a:p>
            <a:r>
              <a:rPr lang="es-EC" dirty="0"/>
              <a:t>Suma de Cuadrados del Error</a:t>
            </a:r>
          </a:p>
          <a:p>
            <a:endParaRPr lang="es-EC" dirty="0"/>
          </a:p>
        </p:txBody>
      </p:sp>
      <p:pic>
        <p:nvPicPr>
          <p:cNvPr id="4" name="Imagen 3">
            <a:extLst>
              <a:ext uri="{FF2B5EF4-FFF2-40B4-BE49-F238E27FC236}">
                <a16:creationId xmlns:a16="http://schemas.microsoft.com/office/drawing/2014/main" id="{76DEAAF8-CCDC-4A9D-A49C-74DB5BFB3ABA}"/>
              </a:ext>
            </a:extLst>
          </p:cNvPr>
          <p:cNvPicPr>
            <a:picLocks noChangeAspect="1"/>
          </p:cNvPicPr>
          <p:nvPr/>
        </p:nvPicPr>
        <p:blipFill>
          <a:blip r:embed="rId2"/>
          <a:stretch>
            <a:fillRect/>
          </a:stretch>
        </p:blipFill>
        <p:spPr>
          <a:xfrm>
            <a:off x="4556149" y="1836149"/>
            <a:ext cx="2588734" cy="749387"/>
          </a:xfrm>
          <a:prstGeom prst="rect">
            <a:avLst/>
          </a:prstGeom>
        </p:spPr>
      </p:pic>
      <p:pic>
        <p:nvPicPr>
          <p:cNvPr id="5" name="Imagen 4">
            <a:extLst>
              <a:ext uri="{FF2B5EF4-FFF2-40B4-BE49-F238E27FC236}">
                <a16:creationId xmlns:a16="http://schemas.microsoft.com/office/drawing/2014/main" id="{21282EC6-2DC0-40AC-BEFA-71CD60E30BAE}"/>
              </a:ext>
            </a:extLst>
          </p:cNvPr>
          <p:cNvPicPr>
            <a:picLocks noChangeAspect="1"/>
          </p:cNvPicPr>
          <p:nvPr/>
        </p:nvPicPr>
        <p:blipFill>
          <a:blip r:embed="rId3"/>
          <a:stretch>
            <a:fillRect/>
          </a:stretch>
        </p:blipFill>
        <p:spPr>
          <a:xfrm>
            <a:off x="4695320" y="3257168"/>
            <a:ext cx="2310390" cy="749387"/>
          </a:xfrm>
          <a:prstGeom prst="rect">
            <a:avLst/>
          </a:prstGeom>
        </p:spPr>
      </p:pic>
      <p:pic>
        <p:nvPicPr>
          <p:cNvPr id="6" name="Imagen 5">
            <a:extLst>
              <a:ext uri="{FF2B5EF4-FFF2-40B4-BE49-F238E27FC236}">
                <a16:creationId xmlns:a16="http://schemas.microsoft.com/office/drawing/2014/main" id="{0C11DB71-C035-497D-B693-E20D9E0748CB}"/>
              </a:ext>
            </a:extLst>
          </p:cNvPr>
          <p:cNvPicPr>
            <a:picLocks noChangeAspect="1"/>
          </p:cNvPicPr>
          <p:nvPr/>
        </p:nvPicPr>
        <p:blipFill>
          <a:blip r:embed="rId4"/>
          <a:stretch>
            <a:fillRect/>
          </a:stretch>
        </p:blipFill>
        <p:spPr>
          <a:xfrm>
            <a:off x="4695320" y="4631305"/>
            <a:ext cx="1997544" cy="749387"/>
          </a:xfrm>
          <a:prstGeom prst="rect">
            <a:avLst/>
          </a:prstGeom>
        </p:spPr>
      </p:pic>
      <p:pic>
        <p:nvPicPr>
          <p:cNvPr id="7" name="Imagen 6">
            <a:extLst>
              <a:ext uri="{FF2B5EF4-FFF2-40B4-BE49-F238E27FC236}">
                <a16:creationId xmlns:a16="http://schemas.microsoft.com/office/drawing/2014/main" id="{CB49BA2F-814B-4654-91C5-B258583052FE}"/>
              </a:ext>
            </a:extLst>
          </p:cNvPr>
          <p:cNvPicPr>
            <a:picLocks noChangeAspect="1"/>
          </p:cNvPicPr>
          <p:nvPr/>
        </p:nvPicPr>
        <p:blipFill>
          <a:blip r:embed="rId5"/>
          <a:stretch>
            <a:fillRect/>
          </a:stretch>
        </p:blipFill>
        <p:spPr>
          <a:xfrm>
            <a:off x="4695320" y="6091314"/>
            <a:ext cx="1997544" cy="548077"/>
          </a:xfrm>
          <a:prstGeom prst="rect">
            <a:avLst/>
          </a:prstGeom>
        </p:spPr>
      </p:pic>
    </p:spTree>
    <p:extLst>
      <p:ext uri="{BB962C8B-B14F-4D97-AF65-F5344CB8AC3E}">
        <p14:creationId xmlns:p14="http://schemas.microsoft.com/office/powerpoint/2010/main" val="18259054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275C34C-0D24-4C8A-B6AC-EC7256314B77}"/>
              </a:ext>
            </a:extLst>
          </p:cNvPr>
          <p:cNvSpPr>
            <a:spLocks noGrp="1"/>
          </p:cNvSpPr>
          <p:nvPr>
            <p:ph type="title"/>
          </p:nvPr>
        </p:nvSpPr>
        <p:spPr/>
        <p:txBody>
          <a:bodyPr/>
          <a:lstStyle/>
          <a:p>
            <a:r>
              <a:rPr lang="es-EC" dirty="0"/>
              <a:t>Cuadrados Medios</a:t>
            </a:r>
          </a:p>
        </p:txBody>
      </p:sp>
      <mc:AlternateContent xmlns:mc="http://schemas.openxmlformats.org/markup-compatibility/2006" xmlns:a14="http://schemas.microsoft.com/office/drawing/2010/main">
        <mc:Choice Requires="a14">
          <p:sp>
            <p:nvSpPr>
              <p:cNvPr id="3" name="Marcador de contenido 2">
                <a:extLst>
                  <a:ext uri="{FF2B5EF4-FFF2-40B4-BE49-F238E27FC236}">
                    <a16:creationId xmlns:a16="http://schemas.microsoft.com/office/drawing/2014/main" id="{A8CC0FB2-C8DF-4CB0-9951-AAD19A4C6974}"/>
                  </a:ext>
                </a:extLst>
              </p:cNvPr>
              <p:cNvSpPr>
                <a:spLocks noGrp="1"/>
              </p:cNvSpPr>
              <p:nvPr>
                <p:ph idx="1"/>
              </p:nvPr>
            </p:nvSpPr>
            <p:spPr/>
            <p:txBody>
              <a:bodyPr>
                <a:normAutofit fontScale="92500" lnSpcReduction="10000"/>
              </a:bodyPr>
              <a:lstStyle/>
              <a:p>
                <a:r>
                  <a:rPr lang="es-ES" sz="1800" dirty="0"/>
                  <a:t>Cuadrado medio del tratamiento:</a:t>
                </a:r>
              </a:p>
              <a:p>
                <a:pPr marL="0" indent="0">
                  <a:buNone/>
                </a:pPr>
                <a14:m>
                  <m:oMathPara xmlns:m="http://schemas.openxmlformats.org/officeDocument/2006/math">
                    <m:oMathParaPr>
                      <m:jc m:val="centerGroup"/>
                    </m:oMathParaPr>
                    <m:oMath xmlns:m="http://schemas.openxmlformats.org/officeDocument/2006/math">
                      <m:sSub>
                        <m:sSubPr>
                          <m:ctrlPr>
                            <a:rPr lang="es-ES" sz="1800" i="1">
                              <a:latin typeface="Cambria Math" panose="02040503050406030204" pitchFamily="18" charset="0"/>
                            </a:rPr>
                          </m:ctrlPr>
                        </m:sSubPr>
                        <m:e>
                          <m:r>
                            <a:rPr lang="es-ES" sz="1800" i="1">
                              <a:latin typeface="Cambria Math"/>
                            </a:rPr>
                            <m:t>𝐶𝑀</m:t>
                          </m:r>
                        </m:e>
                        <m:sub>
                          <m:r>
                            <a:rPr lang="es-ES" sz="1800" i="1">
                              <a:latin typeface="Cambria Math"/>
                            </a:rPr>
                            <m:t>𝑇𝑅𝐴𝑇</m:t>
                          </m:r>
                        </m:sub>
                      </m:sSub>
                      <m:r>
                        <a:rPr lang="es-ES" sz="1800" i="1">
                          <a:latin typeface="Cambria Math"/>
                        </a:rPr>
                        <m:t>=</m:t>
                      </m:r>
                      <m:f>
                        <m:fPr>
                          <m:ctrlPr>
                            <a:rPr lang="es-ES" sz="1800" i="1">
                              <a:latin typeface="Cambria Math" panose="02040503050406030204" pitchFamily="18" charset="0"/>
                            </a:rPr>
                          </m:ctrlPr>
                        </m:fPr>
                        <m:num>
                          <m:sSub>
                            <m:sSubPr>
                              <m:ctrlPr>
                                <a:rPr lang="es-ES" sz="1800" i="1">
                                  <a:latin typeface="Cambria Math" panose="02040503050406030204" pitchFamily="18" charset="0"/>
                                </a:rPr>
                              </m:ctrlPr>
                            </m:sSubPr>
                            <m:e>
                              <m:r>
                                <a:rPr lang="es-ES" sz="1800" i="1">
                                  <a:latin typeface="Cambria Math"/>
                                </a:rPr>
                                <m:t>𝑆𝐶</m:t>
                              </m:r>
                            </m:e>
                            <m:sub>
                              <m:r>
                                <a:rPr lang="es-ES" sz="1800" i="1">
                                  <a:latin typeface="Cambria Math"/>
                                </a:rPr>
                                <m:t>𝑇𝑅𝐴𝑇</m:t>
                              </m:r>
                            </m:sub>
                          </m:sSub>
                        </m:num>
                        <m:den>
                          <m:r>
                            <a:rPr lang="es-ES" sz="1800" i="1">
                              <a:latin typeface="Cambria Math"/>
                            </a:rPr>
                            <m:t>𝐾</m:t>
                          </m:r>
                          <m:r>
                            <a:rPr lang="es-ES" sz="1800" i="1">
                              <a:latin typeface="Cambria Math"/>
                            </a:rPr>
                            <m:t>−1</m:t>
                          </m:r>
                        </m:den>
                      </m:f>
                    </m:oMath>
                  </m:oMathPara>
                </a14:m>
                <a:endParaRPr lang="es-MX" sz="1800" dirty="0"/>
              </a:p>
              <a:p>
                <a:r>
                  <a:rPr lang="es-ES" sz="1800" dirty="0"/>
                  <a:t>Cuadrado medio de los bloques</a:t>
                </a:r>
              </a:p>
              <a:p>
                <a:pPr marL="0" indent="0">
                  <a:buNone/>
                </a:pPr>
                <a14:m>
                  <m:oMathPara xmlns:m="http://schemas.openxmlformats.org/officeDocument/2006/math">
                    <m:oMathParaPr>
                      <m:jc m:val="centerGroup"/>
                    </m:oMathParaPr>
                    <m:oMath xmlns:m="http://schemas.openxmlformats.org/officeDocument/2006/math">
                      <m:sSub>
                        <m:sSubPr>
                          <m:ctrlPr>
                            <a:rPr lang="es-ES" sz="1800" i="1" smtClean="0">
                              <a:latin typeface="Cambria Math" panose="02040503050406030204" pitchFamily="18" charset="0"/>
                            </a:rPr>
                          </m:ctrlPr>
                        </m:sSubPr>
                        <m:e>
                          <m:r>
                            <a:rPr lang="es-MX" sz="1800" b="0" i="1" smtClean="0">
                              <a:latin typeface="Cambria Math" panose="02040503050406030204" pitchFamily="18" charset="0"/>
                            </a:rPr>
                            <m:t>𝐶𝑀</m:t>
                          </m:r>
                        </m:e>
                        <m:sub>
                          <m:r>
                            <a:rPr lang="es-MX" sz="1800" b="0" i="1" smtClean="0">
                              <a:latin typeface="Cambria Math" panose="02040503050406030204" pitchFamily="18" charset="0"/>
                            </a:rPr>
                            <m:t>𝐵</m:t>
                          </m:r>
                        </m:sub>
                      </m:sSub>
                      <m:r>
                        <a:rPr lang="es-MX" sz="1800" b="0" i="1" smtClean="0">
                          <a:latin typeface="Cambria Math" panose="02040503050406030204" pitchFamily="18" charset="0"/>
                        </a:rPr>
                        <m:t>=</m:t>
                      </m:r>
                      <m:f>
                        <m:fPr>
                          <m:ctrlPr>
                            <a:rPr lang="es-MX" sz="1800" b="0" i="1" smtClean="0">
                              <a:latin typeface="Cambria Math" panose="02040503050406030204" pitchFamily="18" charset="0"/>
                            </a:rPr>
                          </m:ctrlPr>
                        </m:fPr>
                        <m:num>
                          <m:sSub>
                            <m:sSubPr>
                              <m:ctrlPr>
                                <a:rPr lang="es-MX" sz="1800" b="0" i="1" smtClean="0">
                                  <a:latin typeface="Cambria Math" panose="02040503050406030204" pitchFamily="18" charset="0"/>
                                </a:rPr>
                              </m:ctrlPr>
                            </m:sSubPr>
                            <m:e>
                              <m:r>
                                <a:rPr lang="es-MX" sz="1800" b="0" i="1" smtClean="0">
                                  <a:latin typeface="Cambria Math" panose="02040503050406030204" pitchFamily="18" charset="0"/>
                                </a:rPr>
                                <m:t>𝑆𝐶</m:t>
                              </m:r>
                            </m:e>
                            <m:sub>
                              <m:r>
                                <a:rPr lang="es-MX" sz="1800" b="0" i="1" smtClean="0">
                                  <a:latin typeface="Cambria Math" panose="02040503050406030204" pitchFamily="18" charset="0"/>
                                </a:rPr>
                                <m:t>𝐵</m:t>
                              </m:r>
                            </m:sub>
                          </m:sSub>
                        </m:num>
                        <m:den>
                          <m:r>
                            <a:rPr lang="es-MX" sz="1800" b="0" i="1" smtClean="0">
                              <a:latin typeface="Cambria Math" panose="02040503050406030204" pitchFamily="18" charset="0"/>
                            </a:rPr>
                            <m:t>𝑏</m:t>
                          </m:r>
                          <m:r>
                            <a:rPr lang="es-MX" sz="1800" b="0" i="1" smtClean="0">
                              <a:latin typeface="Cambria Math" panose="02040503050406030204" pitchFamily="18" charset="0"/>
                            </a:rPr>
                            <m:t>−1</m:t>
                          </m:r>
                        </m:den>
                      </m:f>
                    </m:oMath>
                  </m:oMathPara>
                </a14:m>
                <a:endParaRPr lang="es-ES" sz="1800" dirty="0"/>
              </a:p>
              <a:p>
                <a:pPr marL="0" indent="0">
                  <a:buNone/>
                </a:pPr>
                <a:endParaRPr lang="es-ES" sz="1800" dirty="0"/>
              </a:p>
              <a:p>
                <a:r>
                  <a:rPr lang="es-ES" sz="1800" dirty="0"/>
                  <a:t>Cuadrado medio del error</a:t>
                </a:r>
              </a:p>
              <a:p>
                <a:pPr marL="0" indent="0">
                  <a:buNone/>
                </a:pPr>
                <a14:m>
                  <m:oMathPara xmlns:m="http://schemas.openxmlformats.org/officeDocument/2006/math">
                    <m:oMathParaPr>
                      <m:jc m:val="centerGroup"/>
                    </m:oMathParaPr>
                    <m:oMath xmlns:m="http://schemas.openxmlformats.org/officeDocument/2006/math">
                      <m:sSub>
                        <m:sSubPr>
                          <m:ctrlPr>
                            <a:rPr lang="es-ES" sz="1800" i="1">
                              <a:latin typeface="Cambria Math" panose="02040503050406030204" pitchFamily="18" charset="0"/>
                            </a:rPr>
                          </m:ctrlPr>
                        </m:sSubPr>
                        <m:e>
                          <m:r>
                            <a:rPr lang="es-ES" sz="1800" i="1">
                              <a:latin typeface="Cambria Math"/>
                            </a:rPr>
                            <m:t>𝐶𝑀</m:t>
                          </m:r>
                        </m:e>
                        <m:sub>
                          <m:r>
                            <a:rPr lang="es-ES" sz="1800" i="1">
                              <a:latin typeface="Cambria Math"/>
                            </a:rPr>
                            <m:t>𝐸</m:t>
                          </m:r>
                        </m:sub>
                      </m:sSub>
                      <m:r>
                        <a:rPr lang="es-ES" sz="1800" i="1">
                          <a:latin typeface="Cambria Math"/>
                        </a:rPr>
                        <m:t>=</m:t>
                      </m:r>
                      <m:f>
                        <m:fPr>
                          <m:ctrlPr>
                            <a:rPr lang="es-ES" sz="1800" i="1">
                              <a:latin typeface="Cambria Math" panose="02040503050406030204" pitchFamily="18" charset="0"/>
                            </a:rPr>
                          </m:ctrlPr>
                        </m:fPr>
                        <m:num>
                          <m:sSub>
                            <m:sSubPr>
                              <m:ctrlPr>
                                <a:rPr lang="es-ES" sz="1800" i="1">
                                  <a:latin typeface="Cambria Math" panose="02040503050406030204" pitchFamily="18" charset="0"/>
                                </a:rPr>
                              </m:ctrlPr>
                            </m:sSubPr>
                            <m:e>
                              <m:r>
                                <a:rPr lang="es-ES" sz="1800" i="1">
                                  <a:latin typeface="Cambria Math"/>
                                </a:rPr>
                                <m:t>𝑆𝐶</m:t>
                              </m:r>
                            </m:e>
                            <m:sub>
                              <m:r>
                                <a:rPr lang="es-ES" sz="1800" i="1">
                                  <a:latin typeface="Cambria Math"/>
                                </a:rPr>
                                <m:t>𝐸</m:t>
                              </m:r>
                            </m:sub>
                          </m:sSub>
                        </m:num>
                        <m:den>
                          <m:r>
                            <a:rPr lang="es-MX" sz="1800" b="0" i="1" smtClean="0">
                              <a:latin typeface="Cambria Math" panose="02040503050406030204" pitchFamily="18" charset="0"/>
                            </a:rPr>
                            <m:t>(</m:t>
                          </m:r>
                          <m:r>
                            <a:rPr lang="es-MX" sz="1800" b="0" i="1" smtClean="0">
                              <a:latin typeface="Cambria Math" panose="02040503050406030204" pitchFamily="18" charset="0"/>
                            </a:rPr>
                            <m:t>𝑘</m:t>
                          </m:r>
                          <m:r>
                            <a:rPr lang="es-ES" sz="1800" i="1">
                              <a:latin typeface="Cambria Math"/>
                            </a:rPr>
                            <m:t>−</m:t>
                          </m:r>
                          <m:r>
                            <a:rPr lang="es-MX" sz="1800" b="0" i="1" smtClean="0">
                              <a:latin typeface="Cambria Math" panose="02040503050406030204" pitchFamily="18" charset="0"/>
                            </a:rPr>
                            <m:t>1)(</m:t>
                          </m:r>
                          <m:r>
                            <a:rPr lang="es-MX" sz="1800" b="0" i="1" smtClean="0">
                              <a:latin typeface="Cambria Math" panose="02040503050406030204" pitchFamily="18" charset="0"/>
                            </a:rPr>
                            <m:t>𝑏</m:t>
                          </m:r>
                          <m:r>
                            <a:rPr lang="es-MX" sz="1800" b="0" i="1" smtClean="0">
                              <a:latin typeface="Cambria Math" panose="02040503050406030204" pitchFamily="18" charset="0"/>
                            </a:rPr>
                            <m:t>−1)</m:t>
                          </m:r>
                        </m:den>
                      </m:f>
                    </m:oMath>
                  </m:oMathPara>
                </a14:m>
                <a:endParaRPr lang="es-MX" sz="1800" dirty="0"/>
              </a:p>
              <a:p>
                <a:pPr marL="0" indent="0">
                  <a:buNone/>
                </a:pPr>
                <a:endParaRPr lang="es-EC" sz="1800" dirty="0"/>
              </a:p>
            </p:txBody>
          </p:sp>
        </mc:Choice>
        <mc:Fallback xmlns="">
          <p:sp>
            <p:nvSpPr>
              <p:cNvPr id="3" name="Marcador de contenido 2">
                <a:extLst>
                  <a:ext uri="{FF2B5EF4-FFF2-40B4-BE49-F238E27FC236}">
                    <a16:creationId xmlns:a16="http://schemas.microsoft.com/office/drawing/2014/main" id="{A8CC0FB2-C8DF-4CB0-9951-AAD19A4C6974}"/>
                  </a:ext>
                </a:extLst>
              </p:cNvPr>
              <p:cNvSpPr>
                <a:spLocks noGrp="1" noRot="1" noChangeAspect="1" noMove="1" noResize="1" noEditPoints="1" noAdjustHandles="1" noChangeArrowheads="1" noChangeShapeType="1" noTextEdit="1"/>
              </p:cNvSpPr>
              <p:nvPr>
                <p:ph idx="1"/>
              </p:nvPr>
            </p:nvSpPr>
            <p:spPr>
              <a:blipFill>
                <a:blip r:embed="rId2"/>
                <a:stretch>
                  <a:fillRect l="-294" t="-178"/>
                </a:stretch>
              </a:blipFill>
            </p:spPr>
            <p:txBody>
              <a:bodyPr/>
              <a:lstStyle/>
              <a:p>
                <a:r>
                  <a:rPr lang="es-EC">
                    <a:noFill/>
                  </a:rPr>
                  <a:t> </a:t>
                </a:r>
              </a:p>
            </p:txBody>
          </p:sp>
        </mc:Fallback>
      </mc:AlternateContent>
    </p:spTree>
    <p:extLst>
      <p:ext uri="{BB962C8B-B14F-4D97-AF65-F5344CB8AC3E}">
        <p14:creationId xmlns:p14="http://schemas.microsoft.com/office/powerpoint/2010/main" val="7774651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78ED16-EC08-4DB9-9F37-E22AA8045E1C}"/>
              </a:ext>
            </a:extLst>
          </p:cNvPr>
          <p:cNvSpPr>
            <a:spLocks noGrp="1"/>
          </p:cNvSpPr>
          <p:nvPr>
            <p:ph type="title"/>
          </p:nvPr>
        </p:nvSpPr>
        <p:spPr>
          <a:xfrm>
            <a:off x="913775" y="618518"/>
            <a:ext cx="10364451" cy="816388"/>
          </a:xfrm>
        </p:spPr>
        <p:txBody>
          <a:bodyPr/>
          <a:lstStyle/>
          <a:p>
            <a:r>
              <a:rPr lang="es-EC" dirty="0"/>
              <a:t>Ejemplo</a:t>
            </a:r>
          </a:p>
        </p:txBody>
      </p:sp>
      <p:sp>
        <p:nvSpPr>
          <p:cNvPr id="3" name="Marcador de contenido 2">
            <a:extLst>
              <a:ext uri="{FF2B5EF4-FFF2-40B4-BE49-F238E27FC236}">
                <a16:creationId xmlns:a16="http://schemas.microsoft.com/office/drawing/2014/main" id="{51376931-3EA7-4784-9D20-059FAC04AA94}"/>
              </a:ext>
            </a:extLst>
          </p:cNvPr>
          <p:cNvSpPr>
            <a:spLocks noGrp="1"/>
          </p:cNvSpPr>
          <p:nvPr>
            <p:ph idx="1"/>
          </p:nvPr>
        </p:nvSpPr>
        <p:spPr>
          <a:xfrm>
            <a:off x="838200" y="1537252"/>
            <a:ext cx="10515600" cy="4639711"/>
          </a:xfrm>
        </p:spPr>
        <p:txBody>
          <a:bodyPr>
            <a:normAutofit/>
          </a:bodyPr>
          <a:lstStyle/>
          <a:p>
            <a:pPr marL="0" indent="0" algn="just">
              <a:buNone/>
            </a:pPr>
            <a:r>
              <a:rPr lang="es-EC" dirty="0"/>
              <a:t>Comparación de cuatro métodos de ensamble. Ahora se va a controlar activamente en el experimento a los operadores  que realizan el ensamble, lo que da lugar al diseño de bloque completos al azar</a:t>
            </a:r>
          </a:p>
          <a:p>
            <a:pPr marL="0" indent="0" algn="just">
              <a:buNone/>
            </a:pPr>
            <a:endParaRPr lang="es-EC" dirty="0"/>
          </a:p>
          <a:p>
            <a:pPr marL="0" indent="0" algn="just">
              <a:buNone/>
            </a:pPr>
            <a:endParaRPr lang="es-EC" dirty="0"/>
          </a:p>
          <a:p>
            <a:pPr marL="0" indent="0" algn="just">
              <a:buNone/>
            </a:pPr>
            <a:endParaRPr lang="es-EC" dirty="0"/>
          </a:p>
          <a:p>
            <a:pPr marL="0" indent="0" algn="just">
              <a:buNone/>
            </a:pPr>
            <a:endParaRPr lang="es-EC" dirty="0"/>
          </a:p>
          <a:p>
            <a:pPr marL="0" indent="0" algn="just">
              <a:buNone/>
            </a:pPr>
            <a:endParaRPr lang="es-EC" dirty="0"/>
          </a:p>
          <a:p>
            <a:pPr marL="0" indent="0" algn="just">
              <a:buNone/>
            </a:pPr>
            <a:endParaRPr lang="es-EC" dirty="0"/>
          </a:p>
          <a:p>
            <a:pPr marL="0" indent="0" algn="just">
              <a:buNone/>
            </a:pPr>
            <a:r>
              <a:rPr lang="es-EC" dirty="0"/>
              <a:t>Recordemos que la variable respuesta son los minutos que realiza el ensamble</a:t>
            </a:r>
          </a:p>
          <a:p>
            <a:pPr marL="0" indent="0" algn="just">
              <a:buNone/>
            </a:pPr>
            <a:endParaRPr lang="es-EC" dirty="0"/>
          </a:p>
        </p:txBody>
      </p:sp>
      <p:pic>
        <p:nvPicPr>
          <p:cNvPr id="4" name="Imagen 3">
            <a:extLst>
              <a:ext uri="{FF2B5EF4-FFF2-40B4-BE49-F238E27FC236}">
                <a16:creationId xmlns:a16="http://schemas.microsoft.com/office/drawing/2014/main" id="{77DE90D5-117A-41D5-8855-3D663ABCDC6D}"/>
              </a:ext>
            </a:extLst>
          </p:cNvPr>
          <p:cNvPicPr>
            <a:picLocks noChangeAspect="1"/>
          </p:cNvPicPr>
          <p:nvPr/>
        </p:nvPicPr>
        <p:blipFill>
          <a:blip r:embed="rId2"/>
          <a:stretch>
            <a:fillRect/>
          </a:stretch>
        </p:blipFill>
        <p:spPr>
          <a:xfrm>
            <a:off x="3458817" y="2816741"/>
            <a:ext cx="4691270" cy="2504007"/>
          </a:xfrm>
          <a:prstGeom prst="rect">
            <a:avLst/>
          </a:prstGeom>
        </p:spPr>
      </p:pic>
    </p:spTree>
    <p:extLst>
      <p:ext uri="{BB962C8B-B14F-4D97-AF65-F5344CB8AC3E}">
        <p14:creationId xmlns:p14="http://schemas.microsoft.com/office/powerpoint/2010/main" val="11511778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D7DE90-831D-4F11-9DAA-6F7FAEB1B87E}"/>
              </a:ext>
            </a:extLst>
          </p:cNvPr>
          <p:cNvSpPr>
            <a:spLocks noGrp="1"/>
          </p:cNvSpPr>
          <p:nvPr>
            <p:ph type="title"/>
          </p:nvPr>
        </p:nvSpPr>
        <p:spPr>
          <a:xfrm>
            <a:off x="838200" y="365125"/>
            <a:ext cx="10558670" cy="1325563"/>
          </a:xfrm>
        </p:spPr>
        <p:txBody>
          <a:bodyPr>
            <a:normAutofit/>
          </a:bodyPr>
          <a:lstStyle/>
          <a:p>
            <a:pPr algn="just"/>
            <a:r>
              <a:rPr lang="es-EC" sz="3200" dirty="0"/>
              <a:t>Para comparar los cuatro métodos de ensamble se plantean las siguientes </a:t>
            </a:r>
            <a:r>
              <a:rPr lang="es-EC" sz="3200" dirty="0" err="1"/>
              <a:t>hipótesis</a:t>
            </a:r>
            <a:endParaRPr lang="es-EC" sz="3200" dirty="0"/>
          </a:p>
        </p:txBody>
      </p:sp>
      <p:pic>
        <p:nvPicPr>
          <p:cNvPr id="4" name="Marcador de contenido 3">
            <a:extLst>
              <a:ext uri="{FF2B5EF4-FFF2-40B4-BE49-F238E27FC236}">
                <a16:creationId xmlns:a16="http://schemas.microsoft.com/office/drawing/2014/main" id="{B8BBE9F9-5B1B-482C-86DF-16D19A2FD352}"/>
              </a:ext>
            </a:extLst>
          </p:cNvPr>
          <p:cNvPicPr>
            <a:picLocks noGrp="1" noChangeAspect="1"/>
          </p:cNvPicPr>
          <p:nvPr>
            <p:ph idx="1"/>
          </p:nvPr>
        </p:nvPicPr>
        <p:blipFill>
          <a:blip r:embed="rId2"/>
          <a:stretch>
            <a:fillRect/>
          </a:stretch>
        </p:blipFill>
        <p:spPr>
          <a:xfrm>
            <a:off x="2782957" y="1961322"/>
            <a:ext cx="4876800" cy="913234"/>
          </a:xfrm>
          <a:prstGeom prst="rect">
            <a:avLst/>
          </a:prstGeom>
        </p:spPr>
      </p:pic>
      <p:pic>
        <p:nvPicPr>
          <p:cNvPr id="6" name="Imagen 5">
            <a:extLst>
              <a:ext uri="{FF2B5EF4-FFF2-40B4-BE49-F238E27FC236}">
                <a16:creationId xmlns:a16="http://schemas.microsoft.com/office/drawing/2014/main" id="{0D14395E-7905-4B98-B7BD-4BA7D9BC9AB0}"/>
              </a:ext>
            </a:extLst>
          </p:cNvPr>
          <p:cNvPicPr>
            <a:picLocks noChangeAspect="1"/>
          </p:cNvPicPr>
          <p:nvPr/>
        </p:nvPicPr>
        <p:blipFill>
          <a:blip r:embed="rId3"/>
          <a:stretch>
            <a:fillRect/>
          </a:stretch>
        </p:blipFill>
        <p:spPr>
          <a:xfrm>
            <a:off x="2782957" y="3593341"/>
            <a:ext cx="6415600" cy="2322443"/>
          </a:xfrm>
          <a:prstGeom prst="rect">
            <a:avLst/>
          </a:prstGeom>
        </p:spPr>
      </p:pic>
      <p:sp>
        <p:nvSpPr>
          <p:cNvPr id="7" name="CuadroTexto 6">
            <a:extLst>
              <a:ext uri="{FF2B5EF4-FFF2-40B4-BE49-F238E27FC236}">
                <a16:creationId xmlns:a16="http://schemas.microsoft.com/office/drawing/2014/main" id="{EC65C962-A509-4F7C-81A6-E20FBE202CEC}"/>
              </a:ext>
            </a:extLst>
          </p:cNvPr>
          <p:cNvSpPr txBox="1"/>
          <p:nvPr/>
        </p:nvSpPr>
        <p:spPr>
          <a:xfrm>
            <a:off x="1046922" y="3073336"/>
            <a:ext cx="3644348" cy="369332"/>
          </a:xfrm>
          <a:prstGeom prst="rect">
            <a:avLst/>
          </a:prstGeom>
          <a:noFill/>
        </p:spPr>
        <p:txBody>
          <a:bodyPr wrap="square" rtlCol="0">
            <a:spAutoFit/>
          </a:bodyPr>
          <a:lstStyle/>
          <a:p>
            <a:r>
              <a:rPr lang="es-EC" dirty="0"/>
              <a:t>Encontramos las sumas:</a:t>
            </a:r>
          </a:p>
        </p:txBody>
      </p:sp>
    </p:spTree>
    <p:extLst>
      <p:ext uri="{BB962C8B-B14F-4D97-AF65-F5344CB8AC3E}">
        <p14:creationId xmlns:p14="http://schemas.microsoft.com/office/powerpoint/2010/main" val="6441846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73C7E0-7B04-4D49-9231-F9D9ADA1A307}"/>
              </a:ext>
            </a:extLst>
          </p:cNvPr>
          <p:cNvSpPr>
            <a:spLocks noGrp="1"/>
          </p:cNvSpPr>
          <p:nvPr>
            <p:ph type="title"/>
          </p:nvPr>
        </p:nvSpPr>
        <p:spPr/>
        <p:txBody>
          <a:bodyPr/>
          <a:lstStyle/>
          <a:p>
            <a:r>
              <a:rPr lang="es-EC" dirty="0"/>
              <a:t>Suma de Cuadrados</a:t>
            </a:r>
          </a:p>
        </p:txBody>
      </p:sp>
      <p:pic>
        <p:nvPicPr>
          <p:cNvPr id="4" name="Marcador de contenido 3">
            <a:extLst>
              <a:ext uri="{FF2B5EF4-FFF2-40B4-BE49-F238E27FC236}">
                <a16:creationId xmlns:a16="http://schemas.microsoft.com/office/drawing/2014/main" id="{60F9BEE2-8957-4D88-8CA3-0EEFC65A8BF1}"/>
              </a:ext>
            </a:extLst>
          </p:cNvPr>
          <p:cNvPicPr>
            <a:picLocks noGrp="1" noChangeAspect="1"/>
          </p:cNvPicPr>
          <p:nvPr>
            <p:ph idx="1"/>
          </p:nvPr>
        </p:nvPicPr>
        <p:blipFill>
          <a:blip r:embed="rId2"/>
          <a:stretch>
            <a:fillRect/>
          </a:stretch>
        </p:blipFill>
        <p:spPr>
          <a:xfrm>
            <a:off x="2546253" y="2349034"/>
            <a:ext cx="5387502" cy="1629287"/>
          </a:xfrm>
          <a:prstGeom prst="rect">
            <a:avLst/>
          </a:prstGeom>
        </p:spPr>
      </p:pic>
      <p:pic>
        <p:nvPicPr>
          <p:cNvPr id="5" name="Imagen 4">
            <a:extLst>
              <a:ext uri="{FF2B5EF4-FFF2-40B4-BE49-F238E27FC236}">
                <a16:creationId xmlns:a16="http://schemas.microsoft.com/office/drawing/2014/main" id="{A0989AD4-D396-4334-9CA4-E95C2381ADD3}"/>
              </a:ext>
            </a:extLst>
          </p:cNvPr>
          <p:cNvPicPr>
            <a:picLocks noChangeAspect="1"/>
          </p:cNvPicPr>
          <p:nvPr/>
        </p:nvPicPr>
        <p:blipFill>
          <a:blip r:embed="rId3"/>
          <a:stretch>
            <a:fillRect/>
          </a:stretch>
        </p:blipFill>
        <p:spPr>
          <a:xfrm>
            <a:off x="2546253" y="3986052"/>
            <a:ext cx="5387502" cy="1629287"/>
          </a:xfrm>
          <a:prstGeom prst="rect">
            <a:avLst/>
          </a:prstGeom>
        </p:spPr>
      </p:pic>
    </p:spTree>
    <p:extLst>
      <p:ext uri="{BB962C8B-B14F-4D97-AF65-F5344CB8AC3E}">
        <p14:creationId xmlns:p14="http://schemas.microsoft.com/office/powerpoint/2010/main" val="17631553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5B05A5-5F33-4145-AD93-E97A82A704AF}"/>
              </a:ext>
            </a:extLst>
          </p:cNvPr>
          <p:cNvSpPr>
            <a:spLocks noGrp="1"/>
          </p:cNvSpPr>
          <p:nvPr>
            <p:ph type="title"/>
          </p:nvPr>
        </p:nvSpPr>
        <p:spPr>
          <a:xfrm>
            <a:off x="838199" y="291090"/>
            <a:ext cx="10515599" cy="932688"/>
          </a:xfrm>
        </p:spPr>
        <p:txBody>
          <a:bodyPr vert="horz" lIns="91440" tIns="45720" rIns="91440" bIns="45720" rtlCol="0" anchor="b">
            <a:normAutofit/>
          </a:bodyPr>
          <a:lstStyle/>
          <a:p>
            <a:pPr algn="ctr"/>
            <a:r>
              <a:rPr lang="en-US" sz="4800" kern="1200">
                <a:solidFill>
                  <a:schemeClr val="tx1"/>
                </a:solidFill>
                <a:latin typeface="+mj-lt"/>
                <a:ea typeface="+mj-ea"/>
                <a:cs typeface="+mj-cs"/>
              </a:rPr>
              <a:t>ANOVA para un DBCA</a:t>
            </a:r>
          </a:p>
        </p:txBody>
      </p:sp>
      <p:pic>
        <p:nvPicPr>
          <p:cNvPr id="4" name="Marcador de contenido 3">
            <a:extLst>
              <a:ext uri="{FF2B5EF4-FFF2-40B4-BE49-F238E27FC236}">
                <a16:creationId xmlns:a16="http://schemas.microsoft.com/office/drawing/2014/main" id="{CAE24FBF-C6E5-4ACE-A8C3-C1D272E9ACD6}"/>
              </a:ext>
            </a:extLst>
          </p:cNvPr>
          <p:cNvPicPr>
            <a:picLocks noGrp="1" noChangeAspect="1"/>
          </p:cNvPicPr>
          <p:nvPr>
            <p:ph idx="1"/>
          </p:nvPr>
        </p:nvPicPr>
        <p:blipFill>
          <a:blip r:embed="rId2"/>
          <a:stretch>
            <a:fillRect/>
          </a:stretch>
        </p:blipFill>
        <p:spPr>
          <a:xfrm>
            <a:off x="1659987" y="1763788"/>
            <a:ext cx="8932985" cy="2586889"/>
          </a:xfrm>
          <a:prstGeom prst="rect">
            <a:avLst/>
          </a:prstGeom>
        </p:spPr>
      </p:pic>
      <p:sp>
        <p:nvSpPr>
          <p:cNvPr id="6" name="CuadroTexto 5">
            <a:extLst>
              <a:ext uri="{FF2B5EF4-FFF2-40B4-BE49-F238E27FC236}">
                <a16:creationId xmlns:a16="http://schemas.microsoft.com/office/drawing/2014/main" id="{F923DB23-4C29-4FCC-B44E-A46BF2F1AFC4}"/>
              </a:ext>
            </a:extLst>
          </p:cNvPr>
          <p:cNvSpPr txBox="1"/>
          <p:nvPr/>
        </p:nvSpPr>
        <p:spPr>
          <a:xfrm>
            <a:off x="838198" y="5036234"/>
            <a:ext cx="10515599" cy="1200329"/>
          </a:xfrm>
          <a:prstGeom prst="rect">
            <a:avLst/>
          </a:prstGeom>
          <a:noFill/>
        </p:spPr>
        <p:txBody>
          <a:bodyPr wrap="square" rtlCol="0">
            <a:spAutoFit/>
          </a:bodyPr>
          <a:lstStyle/>
          <a:p>
            <a:r>
              <a:rPr lang="es-EC" dirty="0"/>
              <a:t>P=0,03 &lt; </a:t>
            </a:r>
            <a:r>
              <a:rPr lang="el-GR" dirty="0"/>
              <a:t>α</a:t>
            </a:r>
            <a:r>
              <a:rPr lang="es-MX" dirty="0"/>
              <a:t>=0,05, por lo que </a:t>
            </a:r>
            <a:r>
              <a:rPr lang="es-EC" dirty="0"/>
              <a:t>Se rechaza la </a:t>
            </a:r>
            <a:r>
              <a:rPr lang="es-EC" dirty="0" err="1"/>
              <a:t>hipótesis</a:t>
            </a:r>
            <a:r>
              <a:rPr lang="es-EC" dirty="0"/>
              <a:t> H0 de que el tiempo medio poblacional de los métodos son diferentes en cuanto al tiempo promedio que requiere. De la misma manera para operadores P=0,03 &lt; </a:t>
            </a:r>
            <a:r>
              <a:rPr lang="el-GR" dirty="0"/>
              <a:t>α</a:t>
            </a:r>
            <a:r>
              <a:rPr lang="es-MX" dirty="0"/>
              <a:t>=0,05, el factor de bloques operadores también afecta, es decir, existen diferencias entre los operadores en cuanto al tiempo promedio</a:t>
            </a:r>
            <a:endParaRPr lang="es-EC" dirty="0"/>
          </a:p>
        </p:txBody>
      </p:sp>
    </p:spTree>
    <p:extLst>
      <p:ext uri="{BB962C8B-B14F-4D97-AF65-F5344CB8AC3E}">
        <p14:creationId xmlns:p14="http://schemas.microsoft.com/office/powerpoint/2010/main" val="25433361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CF3B61F-BA62-4703-B8E8-B7CECB6A20E9}"/>
              </a:ext>
            </a:extLst>
          </p:cNvPr>
          <p:cNvSpPr>
            <a:spLocks noGrp="1"/>
          </p:cNvSpPr>
          <p:nvPr>
            <p:ph type="title"/>
          </p:nvPr>
        </p:nvSpPr>
        <p:spPr/>
        <p:txBody>
          <a:bodyPr/>
          <a:lstStyle/>
          <a:p>
            <a:r>
              <a:rPr lang="es-EC" dirty="0"/>
              <a:t>Ejercicio propuesto</a:t>
            </a:r>
          </a:p>
        </p:txBody>
      </p:sp>
      <p:sp>
        <p:nvSpPr>
          <p:cNvPr id="3" name="Marcador de contenido 2">
            <a:extLst>
              <a:ext uri="{FF2B5EF4-FFF2-40B4-BE49-F238E27FC236}">
                <a16:creationId xmlns:a16="http://schemas.microsoft.com/office/drawing/2014/main" id="{25A08205-E4FE-4A68-8BF9-EED20284F0CF}"/>
              </a:ext>
            </a:extLst>
          </p:cNvPr>
          <p:cNvSpPr>
            <a:spLocks noGrp="1"/>
          </p:cNvSpPr>
          <p:nvPr>
            <p:ph idx="1"/>
          </p:nvPr>
        </p:nvSpPr>
        <p:spPr>
          <a:xfrm>
            <a:off x="913775" y="1823754"/>
            <a:ext cx="10364452" cy="1701324"/>
          </a:xfrm>
        </p:spPr>
        <p:txBody>
          <a:bodyPr/>
          <a:lstStyle/>
          <a:p>
            <a:pPr marL="0" indent="0">
              <a:buNone/>
            </a:pPr>
            <a:r>
              <a:rPr lang="es-MX" dirty="0"/>
              <a:t>Se realizó un experimento para estudiar el funcionamiento de cuatro diferentes detergentes quita manchas. Las lecturas de “blancura” (valor mayor=más limpio) se obtuvieron usando un aparato especial en tres diferentes tipos de manchas comunes. Hay diferencia significativa entre los detergentes?</a:t>
            </a:r>
            <a:endParaRPr lang="es-EC" dirty="0"/>
          </a:p>
        </p:txBody>
      </p:sp>
      <p:pic>
        <p:nvPicPr>
          <p:cNvPr id="4" name="Imagen 3">
            <a:extLst>
              <a:ext uri="{FF2B5EF4-FFF2-40B4-BE49-F238E27FC236}">
                <a16:creationId xmlns:a16="http://schemas.microsoft.com/office/drawing/2014/main" id="{85D412C0-1804-4006-AC25-885E872D17B2}"/>
              </a:ext>
            </a:extLst>
          </p:cNvPr>
          <p:cNvPicPr>
            <a:picLocks noChangeAspect="1"/>
          </p:cNvPicPr>
          <p:nvPr/>
        </p:nvPicPr>
        <p:blipFill>
          <a:blip r:embed="rId2"/>
          <a:stretch>
            <a:fillRect/>
          </a:stretch>
        </p:blipFill>
        <p:spPr>
          <a:xfrm>
            <a:off x="3277772" y="3525077"/>
            <a:ext cx="5914477" cy="2239110"/>
          </a:xfrm>
          <a:prstGeom prst="rect">
            <a:avLst/>
          </a:prstGeom>
        </p:spPr>
      </p:pic>
    </p:spTree>
    <p:extLst>
      <p:ext uri="{BB962C8B-B14F-4D97-AF65-F5344CB8AC3E}">
        <p14:creationId xmlns:p14="http://schemas.microsoft.com/office/powerpoint/2010/main" val="4276405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CE48BB-E2B1-4AB1-AF26-A391175C902E}"/>
              </a:ext>
            </a:extLst>
          </p:cNvPr>
          <p:cNvSpPr>
            <a:spLocks noGrp="1"/>
          </p:cNvSpPr>
          <p:nvPr>
            <p:ph type="title"/>
          </p:nvPr>
        </p:nvSpPr>
        <p:spPr/>
        <p:txBody>
          <a:bodyPr/>
          <a:lstStyle/>
          <a:p>
            <a:r>
              <a:rPr lang="es-EC" dirty="0"/>
              <a:t>Diseño de Bloque completos al azar</a:t>
            </a:r>
          </a:p>
        </p:txBody>
      </p:sp>
      <p:sp>
        <p:nvSpPr>
          <p:cNvPr id="3" name="Marcador de contenido 2">
            <a:extLst>
              <a:ext uri="{FF2B5EF4-FFF2-40B4-BE49-F238E27FC236}">
                <a16:creationId xmlns:a16="http://schemas.microsoft.com/office/drawing/2014/main" id="{D4F0A23E-35D9-4514-8F3B-282A61B12BB9}"/>
              </a:ext>
            </a:extLst>
          </p:cNvPr>
          <p:cNvSpPr>
            <a:spLocks noGrp="1"/>
          </p:cNvSpPr>
          <p:nvPr>
            <p:ph idx="1"/>
          </p:nvPr>
        </p:nvSpPr>
        <p:spPr/>
        <p:txBody>
          <a:bodyPr>
            <a:normAutofit/>
          </a:bodyPr>
          <a:lstStyle/>
          <a:p>
            <a:r>
              <a:rPr lang="es-MX" dirty="0"/>
              <a:t>Identificar las características generales y los usos que se le dan a los diseños en bloques.</a:t>
            </a:r>
          </a:p>
          <a:p>
            <a:r>
              <a:rPr lang="es-MX" dirty="0"/>
              <a:t>Explicar la definición del diseño en bloques completo o al azar, así como su </a:t>
            </a:r>
            <a:r>
              <a:rPr lang="es-MX" dirty="0" err="1"/>
              <a:t>hipótesis</a:t>
            </a:r>
            <a:r>
              <a:rPr lang="es-MX" dirty="0"/>
              <a:t>, modelo estadístico y </a:t>
            </a:r>
            <a:r>
              <a:rPr lang="es-EC" dirty="0"/>
              <a:t>análisis de varianza.</a:t>
            </a:r>
          </a:p>
          <a:p>
            <a:r>
              <a:rPr lang="es-MX" dirty="0"/>
              <a:t>Describir la selección y la aleatorización del diseño en cuadro latino y su diferencia con el diseño en cuadro </a:t>
            </a:r>
            <a:r>
              <a:rPr lang="es-EC" dirty="0"/>
              <a:t>grecolatino</a:t>
            </a:r>
          </a:p>
        </p:txBody>
      </p:sp>
    </p:spTree>
    <p:extLst>
      <p:ext uri="{BB962C8B-B14F-4D97-AF65-F5344CB8AC3E}">
        <p14:creationId xmlns:p14="http://schemas.microsoft.com/office/powerpoint/2010/main" val="3420255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pic>
        <p:nvPicPr>
          <p:cNvPr id="9" name="Picture 2">
            <a:extLst>
              <a:ext uri="{FF2B5EF4-FFF2-40B4-BE49-F238E27FC236}">
                <a16:creationId xmlns:a16="http://schemas.microsoft.com/office/drawing/2014/main" id="{25496B42-CC46-4183-B481-887CD3E8C72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a:extLst>
              <a:ext uri="{FF2B5EF4-FFF2-40B4-BE49-F238E27FC236}">
                <a16:creationId xmlns:a16="http://schemas.microsoft.com/office/drawing/2014/main" id="{E2758CE0-F916-4DCE-88D1-71430BE441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useBgFill="1">
        <p:nvSpPr>
          <p:cNvPr id="13" name="Rectangle 12">
            <a:extLst>
              <a:ext uri="{FF2B5EF4-FFF2-40B4-BE49-F238E27FC236}">
                <a16:creationId xmlns:a16="http://schemas.microsoft.com/office/drawing/2014/main" id="{7E2BA2D5-46A3-46C0-98C9-A072D543B3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3573895B-DA42-4260-AE1E-182BA412328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4" name="Marcador de contenido 3">
            <a:extLst>
              <a:ext uri="{FF2B5EF4-FFF2-40B4-BE49-F238E27FC236}">
                <a16:creationId xmlns:a16="http://schemas.microsoft.com/office/drawing/2014/main" id="{7CDA69A8-874A-4239-8FDA-B24727E2CD11}"/>
              </a:ext>
            </a:extLst>
          </p:cNvPr>
          <p:cNvPicPr>
            <a:picLocks noGrp="1" noChangeAspect="1"/>
          </p:cNvPicPr>
          <p:nvPr>
            <p:ph idx="1"/>
          </p:nvPr>
        </p:nvPicPr>
        <p:blipFill>
          <a:blip r:embed="rId4"/>
          <a:stretch>
            <a:fillRect/>
          </a:stretch>
        </p:blipFill>
        <p:spPr>
          <a:xfrm>
            <a:off x="2532240" y="801858"/>
            <a:ext cx="5622866" cy="5810980"/>
          </a:xfrm>
          <a:prstGeom prst="roundRect">
            <a:avLst>
              <a:gd name="adj" fmla="val 5301"/>
            </a:avLst>
          </a:prstGeom>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pic>
    </p:spTree>
    <p:extLst>
      <p:ext uri="{BB962C8B-B14F-4D97-AF65-F5344CB8AC3E}">
        <p14:creationId xmlns:p14="http://schemas.microsoft.com/office/powerpoint/2010/main" val="1686584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244DE0B-42D3-4DF1-97EE-34E1BDCFF919}"/>
              </a:ext>
            </a:extLst>
          </p:cNvPr>
          <p:cNvSpPr>
            <a:spLocks noGrp="1"/>
          </p:cNvSpPr>
          <p:nvPr>
            <p:ph type="title"/>
          </p:nvPr>
        </p:nvSpPr>
        <p:spPr/>
        <p:txBody>
          <a:bodyPr/>
          <a:lstStyle/>
          <a:p>
            <a:r>
              <a:rPr lang="es-EC" dirty="0"/>
              <a:t>Bloques completos al azar</a:t>
            </a:r>
          </a:p>
        </p:txBody>
      </p:sp>
      <p:sp>
        <p:nvSpPr>
          <p:cNvPr id="3" name="Marcador de contenido 2">
            <a:extLst>
              <a:ext uri="{FF2B5EF4-FFF2-40B4-BE49-F238E27FC236}">
                <a16:creationId xmlns:a16="http://schemas.microsoft.com/office/drawing/2014/main" id="{D3D5FEAF-4784-4960-8F21-64E8508D1A6B}"/>
              </a:ext>
            </a:extLst>
          </p:cNvPr>
          <p:cNvSpPr>
            <a:spLocks noGrp="1"/>
          </p:cNvSpPr>
          <p:nvPr>
            <p:ph idx="1"/>
          </p:nvPr>
        </p:nvSpPr>
        <p:spPr/>
        <p:txBody>
          <a:bodyPr>
            <a:normAutofit lnSpcReduction="10000"/>
          </a:bodyPr>
          <a:lstStyle/>
          <a:p>
            <a:pPr marL="0" indent="0" algn="just">
              <a:buNone/>
            </a:pPr>
            <a:r>
              <a:rPr lang="es-MX" dirty="0"/>
              <a:t>Nuestro objetivo es tener comparaciones precisas entre los tratamientos bajo estudio. Utilizar bloques es una forma de reducir y controlar la varianza del error experimental para tener mayor precisión. </a:t>
            </a:r>
          </a:p>
          <a:p>
            <a:pPr marL="0" indent="0" algn="just">
              <a:buNone/>
            </a:pPr>
            <a:r>
              <a:rPr lang="es-MX" dirty="0"/>
              <a:t>En el diseño completamente al azar se supone que las </a:t>
            </a:r>
            <a:r>
              <a:rPr lang="es-MX" dirty="0" err="1"/>
              <a:t>u.e</a:t>
            </a:r>
            <a:r>
              <a:rPr lang="es-MX" dirty="0"/>
              <a:t>. son relativamente homogéneas con respecto a factores que afectan la variable de respuesta. Sin embargo, algunas veces no tenemos disponibles suficiente número de </a:t>
            </a:r>
            <a:r>
              <a:rPr lang="es-MX" dirty="0" err="1"/>
              <a:t>u.e</a:t>
            </a:r>
            <a:r>
              <a:rPr lang="es-MX" dirty="0"/>
              <a:t>. homogéneas. Cualquier factor que afecte la variable de respuesta y que varíe entre </a:t>
            </a:r>
            <a:r>
              <a:rPr lang="es-MX" dirty="0" err="1"/>
              <a:t>u.e</a:t>
            </a:r>
            <a:r>
              <a:rPr lang="es-MX" dirty="0"/>
              <a:t>. aumentará la varianza del error experimental y disminuirá la precisión de las comparaciones</a:t>
            </a:r>
            <a:endParaRPr lang="es-EC" dirty="0"/>
          </a:p>
        </p:txBody>
      </p:sp>
    </p:spTree>
    <p:extLst>
      <p:ext uri="{BB962C8B-B14F-4D97-AF65-F5344CB8AC3E}">
        <p14:creationId xmlns:p14="http://schemas.microsoft.com/office/powerpoint/2010/main" val="2333772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8C780C-E5FD-4543-82A5-02242686642B}"/>
              </a:ext>
            </a:extLst>
          </p:cNvPr>
          <p:cNvSpPr>
            <a:spLocks noGrp="1"/>
          </p:cNvSpPr>
          <p:nvPr>
            <p:ph type="title"/>
          </p:nvPr>
        </p:nvSpPr>
        <p:spPr/>
        <p:txBody>
          <a:bodyPr/>
          <a:lstStyle/>
          <a:p>
            <a:r>
              <a:rPr lang="es-EC" dirty="0"/>
              <a:t>Bloques completos al azar</a:t>
            </a:r>
          </a:p>
        </p:txBody>
      </p:sp>
      <p:sp>
        <p:nvSpPr>
          <p:cNvPr id="3" name="Marcador de contenido 2">
            <a:extLst>
              <a:ext uri="{FF2B5EF4-FFF2-40B4-BE49-F238E27FC236}">
                <a16:creationId xmlns:a16="http://schemas.microsoft.com/office/drawing/2014/main" id="{3D877C6C-B95C-42B0-8C93-AC12B4CED79F}"/>
              </a:ext>
            </a:extLst>
          </p:cNvPr>
          <p:cNvSpPr>
            <a:spLocks noGrp="1"/>
          </p:cNvSpPr>
          <p:nvPr>
            <p:ph idx="1"/>
          </p:nvPr>
        </p:nvSpPr>
        <p:spPr/>
        <p:txBody>
          <a:bodyPr/>
          <a:lstStyle/>
          <a:p>
            <a:pPr marL="0" indent="0" algn="just">
              <a:buNone/>
            </a:pPr>
            <a:r>
              <a:rPr lang="es-MX" dirty="0"/>
              <a:t>Factores como la edad y el peso de los animales, diferentes lotes de material, sexo de las personas y parcelas alejadas son ejemplos de variables externas a los tratamientos que pueden incrementar la variación entre las observaciones de la variable de respuesta.</a:t>
            </a:r>
            <a:endParaRPr lang="es-EC" dirty="0"/>
          </a:p>
        </p:txBody>
      </p:sp>
    </p:spTree>
    <p:extLst>
      <p:ext uri="{BB962C8B-B14F-4D97-AF65-F5344CB8AC3E}">
        <p14:creationId xmlns:p14="http://schemas.microsoft.com/office/powerpoint/2010/main" val="3344467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8A188C-4743-4B70-BACF-682275869F4B}"/>
              </a:ext>
            </a:extLst>
          </p:cNvPr>
          <p:cNvSpPr>
            <a:spLocks noGrp="1"/>
          </p:cNvSpPr>
          <p:nvPr>
            <p:ph type="title"/>
          </p:nvPr>
        </p:nvSpPr>
        <p:spPr/>
        <p:txBody>
          <a:bodyPr/>
          <a:lstStyle/>
          <a:p>
            <a:r>
              <a:rPr lang="es-EC" dirty="0"/>
              <a:t>Bloques al azar</a:t>
            </a:r>
          </a:p>
        </p:txBody>
      </p:sp>
      <p:sp>
        <p:nvSpPr>
          <p:cNvPr id="3" name="Marcador de contenido 2">
            <a:extLst>
              <a:ext uri="{FF2B5EF4-FFF2-40B4-BE49-F238E27FC236}">
                <a16:creationId xmlns:a16="http://schemas.microsoft.com/office/drawing/2014/main" id="{75AEFFAD-D2FB-42A5-B063-82AE478A7623}"/>
              </a:ext>
            </a:extLst>
          </p:cNvPr>
          <p:cNvSpPr>
            <a:spLocks noGrp="1"/>
          </p:cNvSpPr>
          <p:nvPr>
            <p:ph idx="1"/>
          </p:nvPr>
        </p:nvSpPr>
        <p:spPr/>
        <p:txBody>
          <a:bodyPr>
            <a:normAutofit lnSpcReduction="10000"/>
          </a:bodyPr>
          <a:lstStyle/>
          <a:p>
            <a:pPr marL="0" indent="0">
              <a:buNone/>
            </a:pPr>
            <a:r>
              <a:rPr lang="es-MX" dirty="0"/>
              <a:t>Usar bloques estratifica a las </a:t>
            </a:r>
            <a:r>
              <a:rPr lang="es-MX" dirty="0" err="1"/>
              <a:t>u.e</a:t>
            </a:r>
            <a:r>
              <a:rPr lang="es-MX" dirty="0"/>
              <a:t>. en grupos homogéneos. Una buena elección del criterio de bloqueo resulta en menor variación entre las </a:t>
            </a:r>
            <a:r>
              <a:rPr lang="es-MX" dirty="0" err="1"/>
              <a:t>u.e</a:t>
            </a:r>
            <a:r>
              <a:rPr lang="es-MX" dirty="0"/>
              <a:t>. dentro de los bloques comparada con la variación entre </a:t>
            </a:r>
            <a:r>
              <a:rPr lang="es-MX" dirty="0" err="1"/>
              <a:t>u.e</a:t>
            </a:r>
            <a:r>
              <a:rPr lang="es-MX" dirty="0"/>
              <a:t>. de diferentes bloques. Generalmente los criterios de bloqueo son: </a:t>
            </a:r>
          </a:p>
          <a:p>
            <a:r>
              <a:rPr lang="es-MX" dirty="0"/>
              <a:t>proximidad (parcelas vecinas) </a:t>
            </a:r>
          </a:p>
          <a:p>
            <a:r>
              <a:rPr lang="es-MX" dirty="0"/>
              <a:t>características físicas (edad, peso, sexo) </a:t>
            </a:r>
          </a:p>
          <a:p>
            <a:r>
              <a:rPr lang="es-MX" dirty="0"/>
              <a:t>tiempo </a:t>
            </a:r>
          </a:p>
          <a:p>
            <a:r>
              <a:rPr lang="es-MX" dirty="0"/>
              <a:t>manejo de las </a:t>
            </a:r>
            <a:r>
              <a:rPr lang="es-MX" dirty="0" err="1"/>
              <a:t>u.e</a:t>
            </a:r>
            <a:r>
              <a:rPr lang="es-MX" dirty="0"/>
              <a:t>. en el experimento</a:t>
            </a:r>
            <a:endParaRPr lang="es-EC" dirty="0"/>
          </a:p>
        </p:txBody>
      </p:sp>
    </p:spTree>
    <p:extLst>
      <p:ext uri="{BB962C8B-B14F-4D97-AF65-F5344CB8AC3E}">
        <p14:creationId xmlns:p14="http://schemas.microsoft.com/office/powerpoint/2010/main" val="2046706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69AC99-4869-47BE-BC2F-191CEA20F1A5}"/>
              </a:ext>
            </a:extLst>
          </p:cNvPr>
          <p:cNvSpPr>
            <a:spLocks noGrp="1"/>
          </p:cNvSpPr>
          <p:nvPr>
            <p:ph type="title"/>
          </p:nvPr>
        </p:nvSpPr>
        <p:spPr>
          <a:xfrm>
            <a:off x="913775" y="618517"/>
            <a:ext cx="10364451" cy="1252287"/>
          </a:xfrm>
        </p:spPr>
        <p:txBody>
          <a:bodyPr>
            <a:normAutofit/>
          </a:bodyPr>
          <a:lstStyle/>
          <a:p>
            <a:r>
              <a:rPr lang="es-MX" sz="3200" dirty="0"/>
              <a:t>Suponga que se tienen t tratamientos que se quieren comparar en bloques.</a:t>
            </a:r>
            <a:endParaRPr lang="es-EC" sz="3200" dirty="0"/>
          </a:p>
        </p:txBody>
      </p:sp>
      <p:pic>
        <p:nvPicPr>
          <p:cNvPr id="4" name="Marcador de contenido 3">
            <a:extLst>
              <a:ext uri="{FF2B5EF4-FFF2-40B4-BE49-F238E27FC236}">
                <a16:creationId xmlns:a16="http://schemas.microsoft.com/office/drawing/2014/main" id="{50C62E47-7549-4861-90CA-0BC722D84144}"/>
              </a:ext>
            </a:extLst>
          </p:cNvPr>
          <p:cNvPicPr>
            <a:picLocks noGrp="1" noChangeAspect="1"/>
          </p:cNvPicPr>
          <p:nvPr>
            <p:ph idx="1"/>
          </p:nvPr>
        </p:nvPicPr>
        <p:blipFill>
          <a:blip r:embed="rId2"/>
          <a:stretch>
            <a:fillRect/>
          </a:stretch>
        </p:blipFill>
        <p:spPr>
          <a:xfrm>
            <a:off x="3334217" y="1870804"/>
            <a:ext cx="5052673" cy="2921944"/>
          </a:xfrm>
          <a:prstGeom prst="rect">
            <a:avLst/>
          </a:prstGeom>
        </p:spPr>
      </p:pic>
      <p:sp>
        <p:nvSpPr>
          <p:cNvPr id="5" name="CuadroTexto 4">
            <a:extLst>
              <a:ext uri="{FF2B5EF4-FFF2-40B4-BE49-F238E27FC236}">
                <a16:creationId xmlns:a16="http://schemas.microsoft.com/office/drawing/2014/main" id="{BA1CE356-7BB1-4882-9D5E-4C4BA94ACD3A}"/>
              </a:ext>
            </a:extLst>
          </p:cNvPr>
          <p:cNvSpPr txBox="1"/>
          <p:nvPr/>
        </p:nvSpPr>
        <p:spPr>
          <a:xfrm>
            <a:off x="1308295" y="4952442"/>
            <a:ext cx="9551963" cy="1569660"/>
          </a:xfrm>
          <a:prstGeom prst="rect">
            <a:avLst/>
          </a:prstGeom>
          <a:noFill/>
        </p:spPr>
        <p:txBody>
          <a:bodyPr wrap="square" rtlCol="0">
            <a:spAutoFit/>
          </a:bodyPr>
          <a:lstStyle/>
          <a:p>
            <a:pPr algn="just"/>
            <a:r>
              <a:rPr lang="es-MX" sz="2400" dirty="0"/>
              <a:t>El diseño de bloques (completos) al azar implica que en cada bloque hay una sola observación de cada tratamiento. El orden en que se “corren” los tratamientos dentro de cada bloque es aleatorio (restricción en la aleatorización).</a:t>
            </a:r>
            <a:endParaRPr lang="es-EC" sz="2400" dirty="0"/>
          </a:p>
        </p:txBody>
      </p:sp>
    </p:spTree>
    <p:extLst>
      <p:ext uri="{BB962C8B-B14F-4D97-AF65-F5344CB8AC3E}">
        <p14:creationId xmlns:p14="http://schemas.microsoft.com/office/powerpoint/2010/main" val="3243192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8C3D22-39D2-44F6-ADDE-B92F8F4B9B7F}"/>
              </a:ext>
            </a:extLst>
          </p:cNvPr>
          <p:cNvSpPr>
            <a:spLocks noGrp="1"/>
          </p:cNvSpPr>
          <p:nvPr>
            <p:ph type="title"/>
          </p:nvPr>
        </p:nvSpPr>
        <p:spPr>
          <a:xfrm>
            <a:off x="913775" y="618517"/>
            <a:ext cx="10364451" cy="661643"/>
          </a:xfrm>
        </p:spPr>
        <p:txBody>
          <a:bodyPr/>
          <a:lstStyle/>
          <a:p>
            <a:r>
              <a:rPr lang="es-EC" dirty="0"/>
              <a:t>Diseño de Bloques completos al azar</a:t>
            </a:r>
          </a:p>
        </p:txBody>
      </p:sp>
      <p:sp>
        <p:nvSpPr>
          <p:cNvPr id="3" name="Marcador de contenido 2">
            <a:extLst>
              <a:ext uri="{FF2B5EF4-FFF2-40B4-BE49-F238E27FC236}">
                <a16:creationId xmlns:a16="http://schemas.microsoft.com/office/drawing/2014/main" id="{BF9DD54D-E8B1-4E44-ABAF-BF021BDEFA98}"/>
              </a:ext>
            </a:extLst>
          </p:cNvPr>
          <p:cNvSpPr>
            <a:spLocks noGrp="1"/>
          </p:cNvSpPr>
          <p:nvPr>
            <p:ph idx="1"/>
          </p:nvPr>
        </p:nvSpPr>
        <p:spPr>
          <a:xfrm>
            <a:off x="838200" y="1510748"/>
            <a:ext cx="10515600" cy="4479235"/>
          </a:xfrm>
        </p:spPr>
        <p:txBody>
          <a:bodyPr>
            <a:normAutofit fontScale="92500" lnSpcReduction="10000"/>
          </a:bodyPr>
          <a:lstStyle/>
          <a:p>
            <a:pPr marL="0" indent="0" algn="just">
              <a:buNone/>
            </a:pPr>
            <a:r>
              <a:rPr lang="es-MX" dirty="0"/>
              <a:t>En un </a:t>
            </a:r>
            <a:r>
              <a:rPr lang="es-MX" i="1" dirty="0"/>
              <a:t>diseño en bloques completos al azar </a:t>
            </a:r>
            <a:r>
              <a:rPr lang="es-MX" dirty="0"/>
              <a:t>(DBCA) se consideran tres </a:t>
            </a:r>
            <a:r>
              <a:rPr lang="es-MX" i="1" dirty="0"/>
              <a:t>fuentes de variabilidad</a:t>
            </a:r>
            <a:r>
              <a:rPr lang="es-MX" dirty="0"/>
              <a:t>: el </a:t>
            </a:r>
            <a:r>
              <a:rPr lang="es-MX" i="1" dirty="0"/>
              <a:t>factor de tratamientos</a:t>
            </a:r>
            <a:r>
              <a:rPr lang="es-MX" dirty="0"/>
              <a:t>, el </a:t>
            </a:r>
            <a:r>
              <a:rPr lang="es-MX" i="1" dirty="0"/>
              <a:t>factor de bloque </a:t>
            </a:r>
            <a:r>
              <a:rPr lang="es-MX" dirty="0"/>
              <a:t>y el </a:t>
            </a:r>
            <a:r>
              <a:rPr lang="es-MX" i="1" dirty="0"/>
              <a:t>error aleatorio</a:t>
            </a:r>
            <a:r>
              <a:rPr lang="es-MX" dirty="0"/>
              <a:t>, es decir. La palabra </a:t>
            </a:r>
            <a:r>
              <a:rPr lang="es-MX" i="1" dirty="0"/>
              <a:t>completo </a:t>
            </a:r>
            <a:r>
              <a:rPr lang="es-MX" dirty="0"/>
              <a:t>en el nombre del diseño se debe a que en cada bloque se prueban todos los tratamientos, o sea, los bloques están completos. La </a:t>
            </a:r>
            <a:r>
              <a:rPr lang="es-MX" i="1" dirty="0"/>
              <a:t>aleatorización </a:t>
            </a:r>
            <a:r>
              <a:rPr lang="es-MX" dirty="0"/>
              <a:t>se hace dentro de cada bloque; por lo tanto, no se realiza de manera total como en el diseño completamente al azar. </a:t>
            </a:r>
          </a:p>
          <a:p>
            <a:pPr algn="just"/>
            <a:endParaRPr lang="es-MX" dirty="0"/>
          </a:p>
          <a:p>
            <a:pPr marL="0" indent="0" algn="just">
              <a:buNone/>
            </a:pPr>
            <a:r>
              <a:rPr lang="es-MX" dirty="0"/>
              <a:t>Los factores de bloqueo que aparecen en la práctica son: turno, lote, día, tipo de material, línea de producción, operador, máquina, método, etc. La imposibilidad </a:t>
            </a:r>
            <a:r>
              <a:rPr lang="es-EC" dirty="0"/>
              <a:t>de aleatorizar de bloque a bloque se aprecia clara mente cuando se bloquean factores </a:t>
            </a:r>
            <a:r>
              <a:rPr lang="es-MX" dirty="0"/>
              <a:t>como </a:t>
            </a:r>
            <a:r>
              <a:rPr lang="es-MX" i="1" dirty="0"/>
              <a:t>día </a:t>
            </a:r>
            <a:r>
              <a:rPr lang="es-MX" dirty="0"/>
              <a:t>o </a:t>
            </a:r>
            <a:r>
              <a:rPr lang="es-MX" i="1" dirty="0"/>
              <a:t>turno</a:t>
            </a:r>
            <a:r>
              <a:rPr lang="es-MX" dirty="0"/>
              <a:t>, ya que no tiene sentido pensar en seleccionar al azar el orden de los días o los turnos porque es imposible regresar el tiempo.</a:t>
            </a:r>
          </a:p>
          <a:p>
            <a:pPr algn="just"/>
            <a:endParaRPr lang="es-EC" dirty="0"/>
          </a:p>
        </p:txBody>
      </p:sp>
    </p:spTree>
    <p:extLst>
      <p:ext uri="{BB962C8B-B14F-4D97-AF65-F5344CB8AC3E}">
        <p14:creationId xmlns:p14="http://schemas.microsoft.com/office/powerpoint/2010/main" val="2481256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2BC2742-17ED-439F-8938-DEFED659384B}"/>
              </a:ext>
            </a:extLst>
          </p:cNvPr>
          <p:cNvSpPr>
            <a:spLocks noGrp="1"/>
          </p:cNvSpPr>
          <p:nvPr>
            <p:ph type="title"/>
          </p:nvPr>
        </p:nvSpPr>
        <p:spPr/>
        <p:txBody>
          <a:bodyPr/>
          <a:lstStyle/>
          <a:p>
            <a:r>
              <a:rPr lang="es-EC" dirty="0"/>
              <a:t>Bloques completos al azar</a:t>
            </a:r>
          </a:p>
        </p:txBody>
      </p:sp>
      <p:pic>
        <p:nvPicPr>
          <p:cNvPr id="4" name="Marcador de contenido 3">
            <a:extLst>
              <a:ext uri="{FF2B5EF4-FFF2-40B4-BE49-F238E27FC236}">
                <a16:creationId xmlns:a16="http://schemas.microsoft.com/office/drawing/2014/main" id="{BB314DD5-486B-4804-9211-9780035457AE}"/>
              </a:ext>
            </a:extLst>
          </p:cNvPr>
          <p:cNvPicPr>
            <a:picLocks noGrp="1" noChangeAspect="1"/>
          </p:cNvPicPr>
          <p:nvPr>
            <p:ph idx="1"/>
          </p:nvPr>
        </p:nvPicPr>
        <p:blipFill>
          <a:blip r:embed="rId2"/>
          <a:stretch>
            <a:fillRect/>
          </a:stretch>
        </p:blipFill>
        <p:spPr>
          <a:xfrm>
            <a:off x="2924759" y="1948070"/>
            <a:ext cx="5371102" cy="3702815"/>
          </a:xfrm>
          <a:prstGeom prst="rect">
            <a:avLst/>
          </a:prstGeom>
        </p:spPr>
      </p:pic>
    </p:spTree>
    <p:extLst>
      <p:ext uri="{BB962C8B-B14F-4D97-AF65-F5344CB8AC3E}">
        <p14:creationId xmlns:p14="http://schemas.microsoft.com/office/powerpoint/2010/main" val="2511802693"/>
      </p:ext>
    </p:extLst>
  </p:cSld>
  <p:clrMapOvr>
    <a:masterClrMapping/>
  </p:clrMapOvr>
</p:sld>
</file>

<file path=ppt/theme/theme1.xml><?xml version="1.0" encoding="utf-8"?>
<a:theme xmlns:a="http://schemas.openxmlformats.org/drawingml/2006/main" name="Gota">
  <a:themeElements>
    <a:clrScheme name="Gota">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Got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ot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otalTime>4</TotalTime>
  <Words>1000</Words>
  <Application>Microsoft Office PowerPoint</Application>
  <PresentationFormat>Panorámica</PresentationFormat>
  <Paragraphs>74</Paragraphs>
  <Slides>19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19</vt:i4>
      </vt:variant>
    </vt:vector>
  </HeadingPairs>
  <TitlesOfParts>
    <vt:vector size="23" baseType="lpstr">
      <vt:lpstr>Arial</vt:lpstr>
      <vt:lpstr>Cambria Math</vt:lpstr>
      <vt:lpstr>Tw Cen MT</vt:lpstr>
      <vt:lpstr>Gota</vt:lpstr>
      <vt:lpstr>DISEÑO DE BLOQUES </vt:lpstr>
      <vt:lpstr>Diseño de Bloque completos al azar</vt:lpstr>
      <vt:lpstr>Presentación de PowerPoint</vt:lpstr>
      <vt:lpstr>Bloques completos al azar</vt:lpstr>
      <vt:lpstr>Bloques completos al azar</vt:lpstr>
      <vt:lpstr>Bloques al azar</vt:lpstr>
      <vt:lpstr>Suponga que se tienen t tratamientos que se quieren comparar en bloques.</vt:lpstr>
      <vt:lpstr>Diseño de Bloques completos al azar</vt:lpstr>
      <vt:lpstr>Bloques completos al azar</vt:lpstr>
      <vt:lpstr>Modelo Estadístico</vt:lpstr>
      <vt:lpstr>Hipótesis</vt:lpstr>
      <vt:lpstr>Análisis de Varianza</vt:lpstr>
      <vt:lpstr>MEDIDAS DE VARIABILIDAD</vt:lpstr>
      <vt:lpstr>Cuadrados Medios</vt:lpstr>
      <vt:lpstr>Ejemplo</vt:lpstr>
      <vt:lpstr>Para comparar los cuatro métodos de ensamble se plantean las siguientes hipótesis</vt:lpstr>
      <vt:lpstr>Suma de Cuadrados</vt:lpstr>
      <vt:lpstr>ANOVA para un DBCA</vt:lpstr>
      <vt:lpstr>Ejercicio propuesto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DISEÑO DE BLOQUES </dc:title>
  <dc:creator>Mery Manzano</dc:creator>
  <cp:lastModifiedBy>mery manzano</cp:lastModifiedBy>
  <cp:revision>2</cp:revision>
  <dcterms:created xsi:type="dcterms:W3CDTF">2020-06-16T03:39:51Z</dcterms:created>
  <dcterms:modified xsi:type="dcterms:W3CDTF">2022-06-06T01:34:14Z</dcterms:modified>
</cp:coreProperties>
</file>