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7/26/2020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44CF0-5C86-4732-8DCC-366A92A46C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INTEGRACIÓN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33049D-C69A-4969-9A07-AA8FA1F346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C" dirty="0"/>
              <a:t>POR SUSTITUCIÓN TRIGONOMÉTRICA</a:t>
            </a:r>
          </a:p>
        </p:txBody>
      </p:sp>
    </p:spTree>
    <p:extLst>
      <p:ext uri="{BB962C8B-B14F-4D97-AF65-F5344CB8AC3E}">
        <p14:creationId xmlns:p14="http://schemas.microsoft.com/office/powerpoint/2010/main" val="246196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A101F-C02C-4634-ACDF-34FFBAE6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Integración por Sustitución Trigonométrica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9DE3A57-2776-4AD7-831E-29756763E7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34696" y="2015732"/>
                <a:ext cx="9520158" cy="2988515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es-EC" dirty="0"/>
                  <a:t>Las integrales en las que aparece una de las formas: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EC" dirty="0"/>
                  <a:t> 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b="0" i="1" smtClean="0">
                        <a:latin typeface="Cambria Math" panose="02040503050406030204" pitchFamily="18" charset="0"/>
                      </a:rPr>
                      <m:t>;</m:t>
                    </m:r>
                    <m:rad>
                      <m:radPr>
                        <m:degHide m:val="on"/>
                        <m:ctrlPr>
                          <a:rPr lang="es-EC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s-EC" dirty="0"/>
              </a:p>
              <a:p>
                <a:pPr marL="0" indent="0" algn="just">
                  <a:buNone/>
                </a:pPr>
                <a:r>
                  <a:rPr lang="es-MX" dirty="0"/>
                  <a:t>generalmente pueden simplificarse haciendo una sustitución trigonométrica. En estos casos se transforma el integrando en una forma trigonométrica semejante a las que hemos estudiado hasta hoy. Una manera fácil de relacionar y justificar las formas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MX" dirty="0"/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MX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MX" dirty="0"/>
                  <a:t>con sus correspondientes sustituciones es mediante triángulos </a:t>
                </a:r>
                <a:r>
                  <a:rPr lang="es-EC" dirty="0"/>
                  <a:t>rectángulos: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9DE3A57-2776-4AD7-831E-29756763E7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34696" y="2015732"/>
                <a:ext cx="9520158" cy="2988515"/>
              </a:xfrm>
              <a:blipFill>
                <a:blip r:embed="rId2"/>
                <a:stretch>
                  <a:fillRect l="-705" r="-70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59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EA101F-C02C-4634-ACDF-34FFBAE63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Integración por Sustitución Trigonométrica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9DE3A57-2776-4AD7-831E-29756763E70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34696" y="2188009"/>
                <a:ext cx="9520158" cy="251651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s-EC" sz="2400" dirty="0"/>
                  <a:t>Si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EC" sz="2400" dirty="0"/>
                  <a:t>   hágase la sustitución </a:t>
                </a:r>
                <a14:m>
                  <m:oMath xmlns:m="http://schemas.openxmlformats.org/officeDocument/2006/math"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b="0" i="1" smtClean="0">
                        <a:latin typeface="Cambria Math" panose="02040503050406030204" pitchFamily="18" charset="0"/>
                      </a:rPr>
                      <m:t>𝑎𝑆𝑒𝑛</m:t>
                    </m:r>
                    <m:r>
                      <a:rPr lang="es-MX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MX" sz="2400" i="1" dirty="0">
                    <a:latin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s-MX" sz="2400" b="0" i="1" dirty="0" smtClean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</a:rPr>
                      <m:t>𝑎𝐶𝑜𝑠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s-MX" sz="2400" i="1" dirty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:r>
                  <a:rPr lang="es-EC" sz="2400" dirty="0"/>
                  <a:t>Si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EC" sz="2400" dirty="0"/>
                  <a:t> hágase la sustitución 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𝑎𝑡𝑎𝑛</m:t>
                    </m:r>
                    <m:r>
                      <a:rPr lang="es-MX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MX" sz="2400" i="1" dirty="0">
                    <a:latin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s-MX" sz="2400" i="1" dirty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MX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i="1" dirty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s-MX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MX" sz="2400" b="0" i="1" dirty="0" smtClean="0">
                            <a:latin typeface="Cambria Math" panose="02040503050406030204" pitchFamily="18" charset="0"/>
                          </a:rPr>
                          <m:t>𝑆𝑒𝑐</m:t>
                        </m:r>
                      </m:e>
                      <m:sup>
                        <m:r>
                          <a:rPr lang="es-MX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s-EC" sz="2400" dirty="0"/>
              </a:p>
              <a:p>
                <a:pPr marL="0" indent="0" algn="just">
                  <a:buNone/>
                </a:pPr>
                <a:r>
                  <a:rPr lang="es-EC" sz="2400" dirty="0"/>
                  <a:t>Si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C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EC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MX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MX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MX" sz="2400" b="0" i="1" dirty="0">
                    <a:latin typeface="Cambria Math" panose="02040503050406030204" pitchFamily="18" charset="0"/>
                  </a:rPr>
                  <a:t> </a:t>
                </a:r>
                <a:r>
                  <a:rPr lang="es-EC" sz="2400" dirty="0"/>
                  <a:t>hágase la sustitución 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𝑎𝑆𝑒𝑐</m:t>
                    </m:r>
                    <m:r>
                      <a:rPr lang="es-MX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s-MX" sz="2400" i="1" dirty="0">
                    <a:latin typeface="Cambria Math" panose="020405030504060302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s-MX" sz="2400" i="1" dirty="0">
                        <a:latin typeface="Cambria Math" panose="02040503050406030204" pitchFamily="18" charset="0"/>
                      </a:rPr>
                      <m:t>𝑑𝑥</m:t>
                    </m:r>
                    <m:r>
                      <a:rPr lang="es-MX" sz="2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i="1" dirty="0">
                        <a:latin typeface="Cambria Math" panose="02040503050406030204" pitchFamily="18" charset="0"/>
                      </a:rPr>
                      <m:t>𝑎𝑆𝑒𝑐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MX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𝑇𝑎𝑛</m:t>
                    </m:r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es-MX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s-MX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9DE3A57-2776-4AD7-831E-29756763E7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34696" y="2188009"/>
                <a:ext cx="9520158" cy="2516514"/>
              </a:xfrm>
              <a:blipFill>
                <a:blip r:embed="rId2"/>
                <a:stretch>
                  <a:fillRect l="-1025"/>
                </a:stretch>
              </a:blipFill>
            </p:spPr>
            <p:txBody>
              <a:bodyPr/>
              <a:lstStyle/>
              <a:p>
                <a:r>
                  <a:rPr lang="es-EC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6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DC993AA0-11F5-4C19-A3D8-86C22DED8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66" y="331304"/>
            <a:ext cx="6705600" cy="579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2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6F855-03BB-4917-BF31-FBFBF2ED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Ejemplos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2EC651-33A6-413C-9AE1-56A35157D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Hallar las siguientes integrales, utilizando la sustitución trigonométrica adecuada:</a:t>
            </a:r>
          </a:p>
          <a:p>
            <a:pPr marL="0" indent="0">
              <a:buNone/>
            </a:pPr>
            <a:r>
              <a:rPr lang="es-EC" dirty="0"/>
              <a:t>1.-                            </a:t>
            </a:r>
          </a:p>
          <a:p>
            <a:pPr marL="0" indent="0">
              <a:buNone/>
            </a:pPr>
            <a:r>
              <a:rPr lang="es-EC" dirty="0"/>
              <a:t> </a:t>
            </a:r>
          </a:p>
          <a:p>
            <a:pPr marL="0" indent="0">
              <a:buNone/>
            </a:pPr>
            <a:r>
              <a:rPr lang="es-EC" dirty="0"/>
              <a:t>2.- 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3.-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BED12B-8B19-49BE-9888-A135894722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0329" y="4386471"/>
            <a:ext cx="1299219" cy="68907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BB1100E-262A-4227-A914-DE284012D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329" y="2590587"/>
            <a:ext cx="1413392" cy="6890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747089A-18D5-4949-A1AD-D4CFB6FCE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0329" y="3508765"/>
            <a:ext cx="1299219" cy="68907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D73598F6-F8AA-45C0-89EB-1C3B35EF44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3773" y="2629916"/>
            <a:ext cx="1153444" cy="65262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3A18C04-8A8D-4D06-9429-9BB9708BA3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43773" y="3444514"/>
            <a:ext cx="1032096" cy="68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70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2E5D6-88B3-43A5-A5D3-821F617E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Ejercicios Propuestos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34177E-8225-4B57-B535-11913B985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Calcular las siguientes integrales:</a:t>
            </a:r>
          </a:p>
          <a:p>
            <a:pPr marL="0" indent="0">
              <a:buNone/>
            </a:pPr>
            <a:endParaRPr lang="es-EC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5FD1928-8670-49E8-B955-A4E5F842A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582" y="2619632"/>
            <a:ext cx="1153444" cy="66045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4E065A3-6189-4CD1-98D9-58F3ECAFF5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773" y="2541436"/>
            <a:ext cx="1153444" cy="88756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D45E2E76-99F4-4149-B67B-F56364BD1C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3773" y="3524302"/>
            <a:ext cx="1153444" cy="661701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BBAB6D9-EF13-43C3-B77D-C2E522EB9A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5582" y="3531949"/>
            <a:ext cx="1250901" cy="70407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D0DF27B3-04FE-4FF4-9453-40E0E56551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5582" y="4574812"/>
            <a:ext cx="1250901" cy="55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7232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54</TotalTime>
  <Words>140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Palatino Linotype</vt:lpstr>
      <vt:lpstr>Galería</vt:lpstr>
      <vt:lpstr>INTEGRACIÓN</vt:lpstr>
      <vt:lpstr>Integración por Sustitución Trigonométrica</vt:lpstr>
      <vt:lpstr>Integración por Sustitución Trigonométrica</vt:lpstr>
      <vt:lpstr>Presentación de PowerPoint</vt:lpstr>
      <vt:lpstr>Ejemplos</vt:lpstr>
      <vt:lpstr>Ejercicios Propuestos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INTEGRACIÓN</dc:title>
  <dc:creator>Mery Manzano</dc:creator>
  <cp:lastModifiedBy>Mery Manzano</cp:lastModifiedBy>
  <cp:revision>6</cp:revision>
  <dcterms:created xsi:type="dcterms:W3CDTF">2020-07-27T01:32:22Z</dcterms:created>
  <dcterms:modified xsi:type="dcterms:W3CDTF">2020-07-27T02:26:38Z</dcterms:modified>
</cp:coreProperties>
</file>