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6" r:id="rId13"/>
    <p:sldId id="277" r:id="rId14"/>
    <p:sldId id="278" r:id="rId15"/>
    <p:sldId id="279" r:id="rId16"/>
    <p:sldId id="280" r:id="rId17"/>
    <p:sldId id="281" r:id="rId18"/>
    <p:sldId id="267" r:id="rId19"/>
    <p:sldId id="268" r:id="rId20"/>
    <p:sldId id="269" r:id="rId21"/>
    <p:sldId id="270" r:id="rId22"/>
    <p:sldId id="272" r:id="rId23"/>
    <p:sldId id="271" r:id="rId24"/>
    <p:sldId id="273" r:id="rId25"/>
    <p:sldId id="274" r:id="rId26"/>
    <p:sldId id="27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80" autoAdjust="0"/>
    <p:restoredTop sz="94660"/>
  </p:normalViewPr>
  <p:slideViewPr>
    <p:cSldViewPr snapToGrid="0">
      <p:cViewPr varScale="1">
        <p:scale>
          <a:sx n="80" d="100"/>
          <a:sy n="80" d="100"/>
        </p:scale>
        <p:origin x="23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65B570DA-3734-4251-8C7C-1193C0DE4C47}" type="datetimeFigureOut">
              <a:rPr lang="es-EC" smtClean="0"/>
              <a:t>12/1/2022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248644215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5B570DA-3734-4251-8C7C-1193C0DE4C47}" type="datetimeFigureOut">
              <a:rPr lang="es-EC" smtClean="0"/>
              <a:t>12/1/2022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2853521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5B570DA-3734-4251-8C7C-1193C0DE4C47}" type="datetimeFigureOut">
              <a:rPr lang="es-EC" smtClean="0"/>
              <a:t>12/1/2022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154387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5B570DA-3734-4251-8C7C-1193C0DE4C47}" type="datetimeFigureOut">
              <a:rPr lang="es-EC" smtClean="0"/>
              <a:t>12/1/2022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2698243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65B570DA-3734-4251-8C7C-1193C0DE4C47}" type="datetimeFigureOut">
              <a:rPr lang="es-EC" smtClean="0"/>
              <a:t>12/1/2022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26255253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65B570DA-3734-4251-8C7C-1193C0DE4C47}" type="datetimeFigureOut">
              <a:rPr lang="es-EC" smtClean="0"/>
              <a:t>12/1/2022</a:t>
            </a:fld>
            <a:endParaRPr lang="es-EC"/>
          </a:p>
        </p:txBody>
      </p:sp>
      <p:sp>
        <p:nvSpPr>
          <p:cNvPr id="9" name="Footer Placeholder 8"/>
          <p:cNvSpPr>
            <a:spLocks noGrp="1"/>
          </p:cNvSpPr>
          <p:nvPr>
            <p:ph type="ftr" sz="quarter" idx="11"/>
          </p:nvPr>
        </p:nvSpPr>
        <p:spPr/>
        <p:txBody>
          <a:bodyPr/>
          <a:lstStyle/>
          <a:p>
            <a:endParaRPr lang="es-EC"/>
          </a:p>
        </p:txBody>
      </p:sp>
      <p:sp>
        <p:nvSpPr>
          <p:cNvPr id="10" name="Slide Number Placeholder 9"/>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713014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65B570DA-3734-4251-8C7C-1193C0DE4C47}" type="datetimeFigureOut">
              <a:rPr lang="es-EC" smtClean="0"/>
              <a:t>12/1/2022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D0F6C4CC-E24C-4D64-81EE-1F8104843315}" type="slidenum">
              <a:rPr lang="es-EC" smtClean="0"/>
              <a:t>‹Nº›</a:t>
            </a:fld>
            <a:endParaRPr lang="es-EC"/>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2479235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5B570DA-3734-4251-8C7C-1193C0DE4C47}" type="datetimeFigureOut">
              <a:rPr lang="es-EC" smtClean="0"/>
              <a:t>12/1/2022</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3410411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B570DA-3734-4251-8C7C-1193C0DE4C47}" type="datetimeFigureOut">
              <a:rPr lang="es-EC" smtClean="0"/>
              <a:t>12/1/2022</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329008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65B570DA-3734-4251-8C7C-1193C0DE4C47}" type="datetimeFigureOut">
              <a:rPr lang="es-EC" smtClean="0"/>
              <a:t>12/1/2022</a:t>
            </a:fld>
            <a:endParaRPr lang="es-EC"/>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EC"/>
          </a:p>
        </p:txBody>
      </p:sp>
      <p:sp>
        <p:nvSpPr>
          <p:cNvPr id="11" name="Slide Number Placeholder 10"/>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1340834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5B570DA-3734-4251-8C7C-1193C0DE4C47}" type="datetimeFigureOut">
              <a:rPr lang="es-EC" smtClean="0"/>
              <a:t>12/1/2022</a:t>
            </a:fld>
            <a:endParaRPr lang="es-EC"/>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EC"/>
          </a:p>
        </p:txBody>
      </p:sp>
      <p:sp>
        <p:nvSpPr>
          <p:cNvPr id="10" name="Slide Number Placeholder 9"/>
          <p:cNvSpPr>
            <a:spLocks noGrp="1"/>
          </p:cNvSpPr>
          <p:nvPr>
            <p:ph type="sldNum" sz="quarter" idx="12"/>
          </p:nvPr>
        </p:nvSpPr>
        <p:spPr/>
        <p:txBody>
          <a:bodyPr/>
          <a:lstStyle/>
          <a:p>
            <a:fld id="{D0F6C4CC-E24C-4D64-81EE-1F8104843315}" type="slidenum">
              <a:rPr lang="es-EC" smtClean="0"/>
              <a:t>‹Nº›</a:t>
            </a:fld>
            <a:endParaRPr lang="es-EC"/>
          </a:p>
        </p:txBody>
      </p:sp>
    </p:spTree>
    <p:extLst>
      <p:ext uri="{BB962C8B-B14F-4D97-AF65-F5344CB8AC3E}">
        <p14:creationId xmlns:p14="http://schemas.microsoft.com/office/powerpoint/2010/main" val="864224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5B570DA-3734-4251-8C7C-1193C0DE4C47}" type="datetimeFigureOut">
              <a:rPr lang="es-EC" smtClean="0"/>
              <a:t>12/1/2022</a:t>
            </a:fld>
            <a:endParaRPr lang="es-EC"/>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EC"/>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0F6C4CC-E24C-4D64-81EE-1F8104843315}" type="slidenum">
              <a:rPr lang="es-EC" smtClean="0"/>
              <a:t>‹Nº›</a:t>
            </a:fld>
            <a:endParaRPr lang="es-EC"/>
          </a:p>
        </p:txBody>
      </p:sp>
    </p:spTree>
    <p:extLst>
      <p:ext uri="{BB962C8B-B14F-4D97-AF65-F5344CB8AC3E}">
        <p14:creationId xmlns:p14="http://schemas.microsoft.com/office/powerpoint/2010/main" val="235715608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1BF854-851D-408F-B199-86729B8D1CD2}"/>
              </a:ext>
            </a:extLst>
          </p:cNvPr>
          <p:cNvSpPr>
            <a:spLocks noGrp="1"/>
          </p:cNvSpPr>
          <p:nvPr>
            <p:ph type="ctrTitle"/>
          </p:nvPr>
        </p:nvSpPr>
        <p:spPr/>
        <p:txBody>
          <a:bodyPr/>
          <a:lstStyle/>
          <a:p>
            <a:r>
              <a:rPr lang="es-EC" dirty="0"/>
              <a:t>TRAZADO DE CURVAS</a:t>
            </a:r>
          </a:p>
        </p:txBody>
      </p:sp>
      <p:sp>
        <p:nvSpPr>
          <p:cNvPr id="3" name="Subtítulo 2">
            <a:extLst>
              <a:ext uri="{FF2B5EF4-FFF2-40B4-BE49-F238E27FC236}">
                <a16:creationId xmlns:a16="http://schemas.microsoft.com/office/drawing/2014/main" id="{03B81368-8B21-44D2-B149-7090C9CB9201}"/>
              </a:ext>
            </a:extLst>
          </p:cNvPr>
          <p:cNvSpPr>
            <a:spLocks noGrp="1"/>
          </p:cNvSpPr>
          <p:nvPr>
            <p:ph type="subTitle" idx="1"/>
          </p:nvPr>
        </p:nvSpPr>
        <p:spPr/>
        <p:txBody>
          <a:bodyPr/>
          <a:lstStyle/>
          <a:p>
            <a:r>
              <a:rPr lang="es-EC" dirty="0"/>
              <a:t>GRÁFICA DE FUNCIONES</a:t>
            </a:r>
          </a:p>
        </p:txBody>
      </p:sp>
    </p:spTree>
    <p:extLst>
      <p:ext uri="{BB962C8B-B14F-4D97-AF65-F5344CB8AC3E}">
        <p14:creationId xmlns:p14="http://schemas.microsoft.com/office/powerpoint/2010/main" val="2683542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98D510-0C65-419E-92D7-98B42C7FC7E8}"/>
              </a:ext>
            </a:extLst>
          </p:cNvPr>
          <p:cNvSpPr>
            <a:spLocks noGrp="1"/>
          </p:cNvSpPr>
          <p:nvPr>
            <p:ph type="title"/>
          </p:nvPr>
        </p:nvSpPr>
        <p:spPr/>
        <p:txBody>
          <a:bodyPr/>
          <a:lstStyle/>
          <a:p>
            <a:r>
              <a:rPr lang="es-EC" dirty="0"/>
              <a:t>Observaciones</a:t>
            </a:r>
          </a:p>
        </p:txBody>
      </p:sp>
      <p:sp>
        <p:nvSpPr>
          <p:cNvPr id="3" name="Marcador de contenido 2">
            <a:extLst>
              <a:ext uri="{FF2B5EF4-FFF2-40B4-BE49-F238E27FC236}">
                <a16:creationId xmlns:a16="http://schemas.microsoft.com/office/drawing/2014/main" id="{BCE37280-7670-4A02-88D9-E24656D62D74}"/>
              </a:ext>
            </a:extLst>
          </p:cNvPr>
          <p:cNvSpPr>
            <a:spLocks noGrp="1"/>
          </p:cNvSpPr>
          <p:nvPr>
            <p:ph idx="1"/>
          </p:nvPr>
        </p:nvSpPr>
        <p:spPr/>
        <p:txBody>
          <a:bodyPr/>
          <a:lstStyle/>
          <a:p>
            <a:pPr algn="just"/>
            <a:r>
              <a:rPr lang="es-MX" dirty="0"/>
              <a:t>Las asíntotas horizontales y oblicuas son excluyentes, es decir la existencia de unas, implica la no existencia de las otras</a:t>
            </a:r>
          </a:p>
          <a:p>
            <a:pPr marL="0" indent="0" algn="just">
              <a:buNone/>
            </a:pPr>
            <a:endParaRPr lang="es-MX" dirty="0"/>
          </a:p>
          <a:p>
            <a:pPr algn="just"/>
            <a:r>
              <a:rPr lang="es-MX" dirty="0"/>
              <a:t>En el cálculo de los límites se entiende la posibilidad de calcular los límites laterales (derecho, izquierdo), pudiendo dar lugar a la existencia de asíntotas por la derecha y por la izquierda diferentes o solo una de las dos.</a:t>
            </a:r>
            <a:endParaRPr lang="es-EC" dirty="0"/>
          </a:p>
        </p:txBody>
      </p:sp>
    </p:spTree>
    <p:extLst>
      <p:ext uri="{BB962C8B-B14F-4D97-AF65-F5344CB8AC3E}">
        <p14:creationId xmlns:p14="http://schemas.microsoft.com/office/powerpoint/2010/main" val="2894138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B048BD-8D70-47FE-B375-407F184B9CBF}"/>
              </a:ext>
            </a:extLst>
          </p:cNvPr>
          <p:cNvSpPr>
            <a:spLocks noGrp="1"/>
          </p:cNvSpPr>
          <p:nvPr>
            <p:ph type="title"/>
          </p:nvPr>
        </p:nvSpPr>
        <p:spPr>
          <a:xfrm>
            <a:off x="2231136" y="291548"/>
            <a:ext cx="7729728" cy="569843"/>
          </a:xfrm>
        </p:spPr>
        <p:txBody>
          <a:bodyPr>
            <a:normAutofit fontScale="90000"/>
          </a:bodyPr>
          <a:lstStyle/>
          <a:p>
            <a:r>
              <a:rPr lang="es-EC" dirty="0"/>
              <a:t>EJEMPLO</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53118FD9-D72F-4752-8266-4654896870EF}"/>
                  </a:ext>
                </a:extLst>
              </p:cNvPr>
              <p:cNvSpPr>
                <a:spLocks noGrp="1"/>
              </p:cNvSpPr>
              <p:nvPr>
                <p:ph idx="1"/>
              </p:nvPr>
            </p:nvSpPr>
            <p:spPr>
              <a:xfrm>
                <a:off x="1024128" y="1113183"/>
                <a:ext cx="9720073" cy="5645426"/>
              </a:xfrm>
            </p:spPr>
            <p:txBody>
              <a:bodyPr>
                <a:normAutofit fontScale="85000" lnSpcReduction="10000"/>
              </a:bodyPr>
              <a:lstStyle/>
              <a:p>
                <a:r>
                  <a:rPr lang="es-EC" dirty="0"/>
                  <a:t>Graficar la siguiente función, utilizando los 8 pasos</a:t>
                </a:r>
              </a:p>
              <a:p>
                <a:pPr marL="0" indent="0">
                  <a:buNone/>
                </a:pPr>
                <a14:m>
                  <m:oMathPara xmlns:m="http://schemas.openxmlformats.org/officeDocument/2006/math">
                    <m:oMathParaPr>
                      <m:jc m:val="centerGroup"/>
                    </m:oMathParaPr>
                    <m:oMath xmlns:m="http://schemas.openxmlformats.org/officeDocument/2006/math">
                      <m:r>
                        <a:rPr lang="es-MX" b="0" i="1" smtClean="0">
                          <a:latin typeface="Cambria Math" panose="02040503050406030204" pitchFamily="18" charset="0"/>
                        </a:rPr>
                        <m:t>𝑓</m:t>
                      </m:r>
                      <m:d>
                        <m:dPr>
                          <m:ctrlPr>
                            <a:rPr lang="es-MX" b="0" i="1" smtClean="0">
                              <a:latin typeface="Cambria Math" panose="02040503050406030204" pitchFamily="18" charset="0"/>
                            </a:rPr>
                          </m:ctrlPr>
                        </m:dPr>
                        <m:e>
                          <m:r>
                            <a:rPr lang="es-MX" b="0" i="1" smtClean="0">
                              <a:latin typeface="Cambria Math" panose="02040503050406030204" pitchFamily="18" charset="0"/>
                            </a:rPr>
                            <m:t>𝑥</m:t>
                          </m:r>
                        </m:e>
                      </m:d>
                      <m:r>
                        <a:rPr lang="es-MX" b="0" i="1" smtClean="0">
                          <a:latin typeface="Cambria Math" panose="02040503050406030204" pitchFamily="18" charset="0"/>
                        </a:rPr>
                        <m:t>=</m:t>
                      </m:r>
                      <m:f>
                        <m:fPr>
                          <m:ctrlPr>
                            <a:rPr lang="es-MX" b="0" i="1" smtClean="0">
                              <a:latin typeface="Cambria Math" panose="02040503050406030204" pitchFamily="18" charset="0"/>
                            </a:rPr>
                          </m:ctrlPr>
                        </m:fPr>
                        <m:num>
                          <m:sSup>
                            <m:sSupPr>
                              <m:ctrlPr>
                                <a:rPr lang="es-MX" b="0"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r>
                            <a:rPr lang="es-MX" b="0" i="1" smtClean="0">
                              <a:latin typeface="Cambria Math" panose="02040503050406030204" pitchFamily="18" charset="0"/>
                            </a:rPr>
                            <m:t>+2</m:t>
                          </m:r>
                        </m:num>
                        <m:den>
                          <m:r>
                            <a:rPr lang="es-MX" b="0" i="1" smtClean="0">
                              <a:latin typeface="Cambria Math" panose="02040503050406030204" pitchFamily="18" charset="0"/>
                            </a:rPr>
                            <m:t>𝑥</m:t>
                          </m:r>
                          <m:r>
                            <a:rPr lang="es-MX" b="0" i="1" smtClean="0">
                              <a:latin typeface="Cambria Math" panose="02040503050406030204" pitchFamily="18" charset="0"/>
                            </a:rPr>
                            <m:t>−1</m:t>
                          </m:r>
                        </m:den>
                      </m:f>
                    </m:oMath>
                  </m:oMathPara>
                </a14:m>
                <a:endParaRPr lang="es-EC" dirty="0"/>
              </a:p>
              <a:p>
                <a:pPr marL="0" indent="0">
                  <a:buNone/>
                </a:pPr>
                <a:r>
                  <a:rPr lang="es-EC" dirty="0">
                    <a:solidFill>
                      <a:srgbClr val="FF0000"/>
                    </a:solidFill>
                  </a:rPr>
                  <a:t>Paso 1. </a:t>
                </a:r>
                <a:r>
                  <a:rPr lang="es-EC" b="1" dirty="0">
                    <a:solidFill>
                      <a:srgbClr val="00B0F0"/>
                    </a:solidFill>
                  </a:rPr>
                  <a:t>Conjunto de Definición</a:t>
                </a:r>
              </a:p>
              <a:p>
                <a:pPr marL="0" indent="0">
                  <a:buNone/>
                </a:pPr>
                <a:r>
                  <a:rPr lang="es-EC" dirty="0">
                    <a:solidFill>
                      <a:srgbClr val="00B0F0"/>
                    </a:solidFill>
                  </a:rPr>
                  <a:t>Dominio:   </a:t>
                </a:r>
                <a:r>
                  <a:rPr lang="es-EC" dirty="0">
                    <a:solidFill>
                      <a:schemeClr val="tx1"/>
                    </a:solidFill>
                  </a:rPr>
                  <a:t>Analizamos que valores puede tomar x</a:t>
                </a:r>
              </a:p>
              <a:p>
                <a:pPr marL="0" indent="0">
                  <a:buNone/>
                </a:pPr>
                <a14:m>
                  <m:oMath xmlns:m="http://schemas.openxmlformats.org/officeDocument/2006/math">
                    <m:r>
                      <a:rPr lang="es-MX" b="0" i="1" smtClean="0">
                        <a:latin typeface="Cambria Math" panose="02040503050406030204" pitchFamily="18" charset="0"/>
                      </a:rPr>
                      <m:t>𝑥</m:t>
                    </m:r>
                    <m:r>
                      <a:rPr lang="es-MX" b="0" i="1" smtClean="0">
                        <a:latin typeface="Cambria Math" panose="02040503050406030204" pitchFamily="18" charset="0"/>
                      </a:rPr>
                      <m:t>−1≠0</m:t>
                    </m:r>
                  </m:oMath>
                </a14:m>
                <a:r>
                  <a:rPr lang="es-EC" dirty="0"/>
                  <a:t>        ;   </a:t>
                </a:r>
                <a14:m>
                  <m:oMath xmlns:m="http://schemas.openxmlformats.org/officeDocument/2006/math">
                    <m:r>
                      <a:rPr lang="es-MX" b="0" i="1" smtClean="0">
                        <a:latin typeface="Cambria Math" panose="02040503050406030204" pitchFamily="18" charset="0"/>
                      </a:rPr>
                      <m:t>𝑥</m:t>
                    </m:r>
                    <m:r>
                      <a:rPr lang="es-MX" b="0" i="1" smtClean="0">
                        <a:latin typeface="Cambria Math" panose="02040503050406030204" pitchFamily="18" charset="0"/>
                        <a:ea typeface="Cambria Math" panose="02040503050406030204" pitchFamily="18" charset="0"/>
                      </a:rPr>
                      <m:t>≠1</m:t>
                    </m:r>
                  </m:oMath>
                </a14:m>
                <a:r>
                  <a:rPr lang="es-EC" dirty="0"/>
                  <a:t>    Entonces   </a:t>
                </a:r>
                <a:r>
                  <a:rPr lang="es-EC" dirty="0" err="1"/>
                  <a:t>Dom</a:t>
                </a:r>
                <a:r>
                  <a:rPr lang="es-EC" dirty="0"/>
                  <a:t>: </a:t>
                </a:r>
                <a14:m>
                  <m:oMath xmlns:m="http://schemas.openxmlformats.org/officeDocument/2006/math">
                    <m:r>
                      <a:rPr lang="es-MX" b="0" i="1" smtClean="0">
                        <a:latin typeface="Cambria Math" panose="02040503050406030204" pitchFamily="18" charset="0"/>
                      </a:rPr>
                      <m:t>𝑅</m:t>
                    </m:r>
                    <m:r>
                      <a:rPr lang="es-MX" b="0" i="1" smtClean="0">
                        <a:latin typeface="Cambria Math" panose="02040503050406030204" pitchFamily="18" charset="0"/>
                      </a:rPr>
                      <m:t>−</m:t>
                    </m:r>
                    <m:d>
                      <m:dPr>
                        <m:begChr m:val="{"/>
                        <m:endChr m:val="}"/>
                        <m:ctrlPr>
                          <a:rPr lang="es-MX" b="0" i="1" smtClean="0">
                            <a:latin typeface="Cambria Math" panose="02040503050406030204" pitchFamily="18" charset="0"/>
                          </a:rPr>
                        </m:ctrlPr>
                      </m:dPr>
                      <m:e>
                        <m:r>
                          <a:rPr lang="es-MX" b="0" i="1" smtClean="0">
                            <a:latin typeface="Cambria Math" panose="02040503050406030204" pitchFamily="18" charset="0"/>
                          </a:rPr>
                          <m:t>1</m:t>
                        </m:r>
                      </m:e>
                    </m:d>
                  </m:oMath>
                </a14:m>
                <a:endParaRPr lang="es-EC" dirty="0"/>
              </a:p>
              <a:p>
                <a:pPr marL="0" indent="0">
                  <a:buNone/>
                </a:pPr>
                <a:r>
                  <a:rPr lang="es-EC" dirty="0">
                    <a:solidFill>
                      <a:srgbClr val="00B0F0"/>
                    </a:solidFill>
                  </a:rPr>
                  <a:t>Recorrido: </a:t>
                </a:r>
              </a:p>
              <a:p>
                <a:pPr marL="0" indent="0">
                  <a:buNone/>
                </a:pPr>
                <a:r>
                  <a:rPr lang="es-EC" dirty="0"/>
                  <a:t>Despejamos x y analizamos y  ; </a:t>
                </a:r>
                <a14:m>
                  <m:oMath xmlns:m="http://schemas.openxmlformats.org/officeDocument/2006/math">
                    <m:r>
                      <a:rPr lang="es-MX" b="0" i="1" smtClean="0">
                        <a:latin typeface="Cambria Math" panose="02040503050406030204" pitchFamily="18" charset="0"/>
                      </a:rPr>
                      <m:t>𝑦</m:t>
                    </m:r>
                    <m:r>
                      <a:rPr lang="es-MX" i="1">
                        <a:latin typeface="Cambria Math" panose="02040503050406030204" pitchFamily="18" charset="0"/>
                      </a:rPr>
                      <m:t>=</m:t>
                    </m:r>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i="1">
                                <a:latin typeface="Cambria Math" panose="02040503050406030204" pitchFamily="18" charset="0"/>
                              </a:rPr>
                              <m:t>𝑥</m:t>
                            </m:r>
                          </m:e>
                          <m:sup>
                            <m:r>
                              <a:rPr lang="es-MX" i="1">
                                <a:latin typeface="Cambria Math" panose="02040503050406030204" pitchFamily="18" charset="0"/>
                              </a:rPr>
                              <m:t>2</m:t>
                            </m:r>
                          </m:sup>
                        </m:sSup>
                        <m:r>
                          <a:rPr lang="es-MX" i="1">
                            <a:latin typeface="Cambria Math" panose="02040503050406030204" pitchFamily="18" charset="0"/>
                          </a:rPr>
                          <m:t>+2</m:t>
                        </m:r>
                      </m:num>
                      <m:den>
                        <m:r>
                          <a:rPr lang="es-MX" i="1">
                            <a:latin typeface="Cambria Math" panose="02040503050406030204" pitchFamily="18" charset="0"/>
                          </a:rPr>
                          <m:t>𝑥</m:t>
                        </m:r>
                        <m:r>
                          <a:rPr lang="es-MX" i="1">
                            <a:latin typeface="Cambria Math" panose="02040503050406030204" pitchFamily="18" charset="0"/>
                          </a:rPr>
                          <m:t>−1</m:t>
                        </m:r>
                      </m:den>
                    </m:f>
                  </m:oMath>
                </a14:m>
                <a:endParaRPr lang="es-EC" dirty="0"/>
              </a:p>
              <a:p>
                <a:pPr marL="0" indent="0">
                  <a:buNone/>
                </a:pPr>
                <a14:m>
                  <m:oMathPara xmlns:m="http://schemas.openxmlformats.org/officeDocument/2006/math">
                    <m:oMathParaPr>
                      <m:jc m:val="centerGroup"/>
                    </m:oMathParaPr>
                    <m:oMath xmlns:m="http://schemas.openxmlformats.org/officeDocument/2006/math">
                      <m:r>
                        <a:rPr lang="es-MX" b="0" i="1" smtClean="0">
                          <a:latin typeface="Cambria Math" panose="02040503050406030204" pitchFamily="18" charset="0"/>
                        </a:rPr>
                        <m:t>𝑦</m:t>
                      </m:r>
                      <m:d>
                        <m:dPr>
                          <m:ctrlPr>
                            <a:rPr lang="es-MX" b="0" i="1" smtClean="0">
                              <a:latin typeface="Cambria Math" panose="02040503050406030204" pitchFamily="18" charset="0"/>
                            </a:rPr>
                          </m:ctrlPr>
                        </m:dPr>
                        <m:e>
                          <m:r>
                            <a:rPr lang="es-MX" b="0" i="1" smtClean="0">
                              <a:latin typeface="Cambria Math" panose="02040503050406030204" pitchFamily="18" charset="0"/>
                            </a:rPr>
                            <m:t>𝑥</m:t>
                          </m:r>
                          <m:r>
                            <a:rPr lang="es-MX" b="0" i="1" smtClean="0">
                              <a:latin typeface="Cambria Math" panose="02040503050406030204" pitchFamily="18" charset="0"/>
                            </a:rPr>
                            <m:t>−1</m:t>
                          </m:r>
                        </m:e>
                      </m:d>
                      <m:r>
                        <a:rPr lang="es-MX" b="0" i="1" smtClean="0">
                          <a:latin typeface="Cambria Math" panose="02040503050406030204" pitchFamily="18" charset="0"/>
                        </a:rPr>
                        <m:t>=</m:t>
                      </m:r>
                      <m:sSup>
                        <m:sSupPr>
                          <m:ctrlPr>
                            <a:rPr lang="es-MX" b="0"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r>
                        <a:rPr lang="es-MX" b="0" i="1" smtClean="0">
                          <a:latin typeface="Cambria Math" panose="02040503050406030204" pitchFamily="18" charset="0"/>
                        </a:rPr>
                        <m:t>+2</m:t>
                      </m:r>
                    </m:oMath>
                  </m:oMathPara>
                </a14:m>
                <a:endParaRPr lang="es-EC" dirty="0"/>
              </a:p>
              <a:p>
                <a:pPr marL="0" indent="0">
                  <a:buNone/>
                </a:pPr>
                <a14:m>
                  <m:oMathPara xmlns:m="http://schemas.openxmlformats.org/officeDocument/2006/math">
                    <m:oMathParaPr>
                      <m:jc m:val="centerGroup"/>
                    </m:oMathParaPr>
                    <m:oMath xmlns:m="http://schemas.openxmlformats.org/officeDocument/2006/math">
                      <m:r>
                        <a:rPr lang="es-MX" b="0" i="1" smtClean="0">
                          <a:latin typeface="Cambria Math" panose="02040503050406030204" pitchFamily="18" charset="0"/>
                        </a:rPr>
                        <m:t>𝑦𝑥</m:t>
                      </m:r>
                      <m:r>
                        <a:rPr lang="es-MX" b="0" i="1" smtClean="0">
                          <a:latin typeface="Cambria Math" panose="02040503050406030204" pitchFamily="18" charset="0"/>
                        </a:rPr>
                        <m:t>−</m:t>
                      </m:r>
                      <m:r>
                        <a:rPr lang="es-MX" b="0" i="1" smtClean="0">
                          <a:latin typeface="Cambria Math" panose="02040503050406030204" pitchFamily="18" charset="0"/>
                        </a:rPr>
                        <m:t>𝑦</m:t>
                      </m:r>
                      <m:r>
                        <a:rPr lang="es-MX" b="0" i="1" smtClean="0">
                          <a:latin typeface="Cambria Math" panose="02040503050406030204" pitchFamily="18" charset="0"/>
                        </a:rPr>
                        <m:t>=</m:t>
                      </m:r>
                      <m:sSup>
                        <m:sSupPr>
                          <m:ctrlPr>
                            <a:rPr lang="es-MX" b="0"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r>
                        <a:rPr lang="es-MX" b="0" i="1" smtClean="0">
                          <a:latin typeface="Cambria Math" panose="02040503050406030204" pitchFamily="18" charset="0"/>
                        </a:rPr>
                        <m:t>+2</m:t>
                      </m:r>
                    </m:oMath>
                  </m:oMathPara>
                </a14:m>
                <a:endParaRPr lang="es-EC" dirty="0"/>
              </a:p>
              <a:p>
                <a:pPr marL="0" indent="0">
                  <a:buNone/>
                </a:pPr>
                <a14:m>
                  <m:oMathPara xmlns:m="http://schemas.openxmlformats.org/officeDocument/2006/math">
                    <m:oMathParaPr>
                      <m:jc m:val="centerGroup"/>
                    </m:oMathParaPr>
                    <m:oMath xmlns:m="http://schemas.openxmlformats.org/officeDocument/2006/math">
                      <m:sSup>
                        <m:sSupPr>
                          <m:ctrlPr>
                            <a:rPr lang="es-MX" b="0"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r>
                        <a:rPr lang="es-MX" b="0" i="1" smtClean="0">
                          <a:latin typeface="Cambria Math" panose="02040503050406030204" pitchFamily="18" charset="0"/>
                        </a:rPr>
                        <m:t>−</m:t>
                      </m:r>
                      <m:r>
                        <a:rPr lang="es-MX" b="0" i="1" smtClean="0">
                          <a:latin typeface="Cambria Math" panose="02040503050406030204" pitchFamily="18" charset="0"/>
                        </a:rPr>
                        <m:t>𝑦𝑥</m:t>
                      </m:r>
                      <m:r>
                        <a:rPr lang="es-MX" b="0" i="1" smtClean="0">
                          <a:latin typeface="Cambria Math" panose="02040503050406030204" pitchFamily="18" charset="0"/>
                        </a:rPr>
                        <m:t>+</m:t>
                      </m:r>
                      <m:r>
                        <a:rPr lang="es-MX" b="0" i="1" smtClean="0">
                          <a:latin typeface="Cambria Math" panose="02040503050406030204" pitchFamily="18" charset="0"/>
                        </a:rPr>
                        <m:t>𝑦</m:t>
                      </m:r>
                      <m:r>
                        <a:rPr lang="es-MX" b="0" i="1" smtClean="0">
                          <a:latin typeface="Cambria Math" panose="02040503050406030204" pitchFamily="18" charset="0"/>
                        </a:rPr>
                        <m:t>+2=0</m:t>
                      </m:r>
                    </m:oMath>
                  </m:oMathPara>
                </a14:m>
                <a:endParaRPr lang="es-EC" dirty="0"/>
              </a:p>
              <a:p>
                <a:pPr marL="0" indent="0">
                  <a:buNone/>
                </a:pPr>
                <a:r>
                  <a:rPr lang="es-EC" dirty="0"/>
                  <a:t>Analizamos el discriminante de la ecuación de 2do grado donde a=1 ; b=-y;  c=y+2</a:t>
                </a:r>
              </a:p>
              <a:p>
                <a:pPr marL="0" indent="0">
                  <a:buNone/>
                </a:pPr>
                <a14:m>
                  <m:oMathPara xmlns:m="http://schemas.openxmlformats.org/officeDocument/2006/math">
                    <m:oMathParaPr>
                      <m:jc m:val="centerGroup"/>
                    </m:oMathParaPr>
                    <m:oMath xmlns:m="http://schemas.openxmlformats.org/officeDocument/2006/math">
                      <m:r>
                        <a:rPr lang="es-EC" i="1" smtClean="0">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m:t>
                      </m:r>
                      <m:sSup>
                        <m:sSupPr>
                          <m:ctrlPr>
                            <a:rPr lang="es-MX" b="0" i="1" smtClean="0">
                              <a:latin typeface="Cambria Math" panose="02040503050406030204" pitchFamily="18" charset="0"/>
                              <a:ea typeface="Cambria Math" panose="02040503050406030204" pitchFamily="18" charset="0"/>
                            </a:rPr>
                          </m:ctrlPr>
                        </m:sSupPr>
                        <m:e>
                          <m:r>
                            <a:rPr lang="es-MX" b="0" i="1" smtClean="0">
                              <a:latin typeface="Cambria Math" panose="02040503050406030204" pitchFamily="18" charset="0"/>
                              <a:ea typeface="Cambria Math" panose="02040503050406030204" pitchFamily="18" charset="0"/>
                            </a:rPr>
                            <m:t>𝑏</m:t>
                          </m:r>
                        </m:e>
                        <m:sup>
                          <m:r>
                            <a:rPr lang="es-MX" b="0" i="1" smtClean="0">
                              <a:latin typeface="Cambria Math" panose="02040503050406030204" pitchFamily="18" charset="0"/>
                              <a:ea typeface="Cambria Math" panose="02040503050406030204" pitchFamily="18" charset="0"/>
                            </a:rPr>
                            <m:t>2</m:t>
                          </m:r>
                        </m:sup>
                      </m:sSup>
                      <m:r>
                        <a:rPr lang="es-MX" b="0" i="1" smtClean="0">
                          <a:latin typeface="Cambria Math" panose="02040503050406030204" pitchFamily="18" charset="0"/>
                          <a:ea typeface="Cambria Math" panose="02040503050406030204" pitchFamily="18" charset="0"/>
                        </a:rPr>
                        <m:t>−4</m:t>
                      </m:r>
                      <m:r>
                        <a:rPr lang="es-MX" b="0" i="1" smtClean="0">
                          <a:latin typeface="Cambria Math" panose="02040503050406030204" pitchFamily="18" charset="0"/>
                          <a:ea typeface="Cambria Math" panose="02040503050406030204" pitchFamily="18" charset="0"/>
                        </a:rPr>
                        <m:t>𝑎𝑐</m:t>
                      </m:r>
                      <m:r>
                        <a:rPr lang="es-MX" b="0" i="1" smtClean="0">
                          <a:latin typeface="Cambria Math" panose="02040503050406030204" pitchFamily="18" charset="0"/>
                          <a:ea typeface="Cambria Math" panose="02040503050406030204" pitchFamily="18" charset="0"/>
                        </a:rPr>
                        <m:t>≥0</m:t>
                      </m:r>
                    </m:oMath>
                  </m:oMathPara>
                </a14:m>
                <a:endParaRPr lang="es-EC" dirty="0"/>
              </a:p>
              <a:p>
                <a:pPr marL="0" indent="0">
                  <a:buNone/>
                </a:pPr>
                <a:endParaRPr lang="es-EC" dirty="0"/>
              </a:p>
              <a:p>
                <a:pPr marL="0" indent="0">
                  <a:buNone/>
                </a:pPr>
                <a14:m>
                  <m:oMathPara xmlns:m="http://schemas.openxmlformats.org/officeDocument/2006/math">
                    <m:oMathParaPr>
                      <m:jc m:val="centerGroup"/>
                    </m:oMathParaPr>
                    <m:oMath xmlns:m="http://schemas.openxmlformats.org/officeDocument/2006/math">
                      <m:sSup>
                        <m:sSupPr>
                          <m:ctrlPr>
                            <a:rPr lang="es-EC" i="1" smtClean="0">
                              <a:latin typeface="Cambria Math" panose="02040503050406030204" pitchFamily="18" charset="0"/>
                            </a:rPr>
                          </m:ctrlPr>
                        </m:sSupPr>
                        <m:e>
                          <m:r>
                            <a:rPr lang="es-MX" b="0" i="1" smtClean="0">
                              <a:latin typeface="Cambria Math" panose="02040503050406030204" pitchFamily="18" charset="0"/>
                            </a:rPr>
                            <m:t>𝑦</m:t>
                          </m:r>
                        </m:e>
                        <m:sup>
                          <m:r>
                            <a:rPr lang="es-MX" b="0" i="1" smtClean="0">
                              <a:latin typeface="Cambria Math" panose="02040503050406030204" pitchFamily="18" charset="0"/>
                            </a:rPr>
                            <m:t>2</m:t>
                          </m:r>
                        </m:sup>
                      </m:sSup>
                      <m:r>
                        <a:rPr lang="es-MX" b="0" i="1" smtClean="0">
                          <a:latin typeface="Cambria Math" panose="02040503050406030204" pitchFamily="18" charset="0"/>
                        </a:rPr>
                        <m:t>−4(1)(</m:t>
                      </m:r>
                      <m:r>
                        <a:rPr lang="es-MX" b="0" i="1" smtClean="0">
                          <a:latin typeface="Cambria Math" panose="02040503050406030204" pitchFamily="18" charset="0"/>
                        </a:rPr>
                        <m:t>𝑦</m:t>
                      </m:r>
                      <m:r>
                        <a:rPr lang="es-MX" b="0" i="1" smtClean="0">
                          <a:latin typeface="Cambria Math" panose="02040503050406030204" pitchFamily="18" charset="0"/>
                        </a:rPr>
                        <m:t>+2)≥0</m:t>
                      </m:r>
                    </m:oMath>
                  </m:oMathPara>
                </a14:m>
                <a:endParaRPr lang="es-EC" dirty="0"/>
              </a:p>
              <a:p>
                <a:pPr marL="0" indent="0">
                  <a:buNone/>
                </a:pPr>
                <a14:m>
                  <m:oMathPara xmlns:m="http://schemas.openxmlformats.org/officeDocument/2006/math">
                    <m:oMathParaPr>
                      <m:jc m:val="centerGroup"/>
                    </m:oMathParaPr>
                    <m:oMath xmlns:m="http://schemas.openxmlformats.org/officeDocument/2006/math">
                      <m:sSup>
                        <m:sSupPr>
                          <m:ctrlPr>
                            <a:rPr lang="es-EC" i="1" smtClean="0">
                              <a:latin typeface="Cambria Math" panose="02040503050406030204" pitchFamily="18" charset="0"/>
                            </a:rPr>
                          </m:ctrlPr>
                        </m:sSupPr>
                        <m:e>
                          <m:r>
                            <a:rPr lang="es-MX" b="0" i="1" smtClean="0">
                              <a:latin typeface="Cambria Math" panose="02040503050406030204" pitchFamily="18" charset="0"/>
                            </a:rPr>
                            <m:t>𝑦</m:t>
                          </m:r>
                        </m:e>
                        <m:sup>
                          <m:r>
                            <a:rPr lang="es-MX" b="0" i="1" smtClean="0">
                              <a:latin typeface="Cambria Math" panose="02040503050406030204" pitchFamily="18" charset="0"/>
                            </a:rPr>
                            <m:t>2</m:t>
                          </m:r>
                        </m:sup>
                      </m:sSup>
                      <m:r>
                        <a:rPr lang="es-MX" b="0" i="1" smtClean="0">
                          <a:latin typeface="Cambria Math" panose="02040503050406030204" pitchFamily="18" charset="0"/>
                        </a:rPr>
                        <m:t>−4</m:t>
                      </m:r>
                      <m:r>
                        <a:rPr lang="es-MX" b="0" i="1" smtClean="0">
                          <a:latin typeface="Cambria Math" panose="02040503050406030204" pitchFamily="18" charset="0"/>
                        </a:rPr>
                        <m:t>𝑦</m:t>
                      </m:r>
                      <m:r>
                        <a:rPr lang="es-MX" b="0" i="1" smtClean="0">
                          <a:latin typeface="Cambria Math" panose="02040503050406030204" pitchFamily="18" charset="0"/>
                        </a:rPr>
                        <m:t>−8≥0</m:t>
                      </m:r>
                    </m:oMath>
                  </m:oMathPara>
                </a14:m>
                <a:endParaRPr lang="es-EC" dirty="0"/>
              </a:p>
              <a:p>
                <a:pPr marL="0" indent="0">
                  <a:buNone/>
                </a:pPr>
                <a:r>
                  <a:rPr lang="es-EC" dirty="0"/>
                  <a:t>Al resolver la inecuación tenemos que la solución son todos los números reales.</a:t>
                </a:r>
              </a:p>
              <a:p>
                <a:pPr marL="0" indent="0">
                  <a:buNone/>
                </a:pPr>
                <a14:m>
                  <m:oMathPara xmlns:m="http://schemas.openxmlformats.org/officeDocument/2006/math">
                    <m:oMathParaPr>
                      <m:jc m:val="centerGroup"/>
                    </m:oMathParaPr>
                    <m:oMath xmlns:m="http://schemas.openxmlformats.org/officeDocument/2006/math">
                      <m:r>
                        <a:rPr lang="es-MX" b="0" i="1" smtClean="0">
                          <a:latin typeface="Cambria Math" panose="02040503050406030204" pitchFamily="18" charset="0"/>
                        </a:rPr>
                        <m:t>𝑅𝑒𝑐</m:t>
                      </m:r>
                      <m:r>
                        <a:rPr lang="es-MX" b="0" i="1" smtClean="0">
                          <a:latin typeface="Cambria Math" panose="02040503050406030204" pitchFamily="18" charset="0"/>
                        </a:rPr>
                        <m:t>:</m:t>
                      </m:r>
                      <m:d>
                        <m:dPr>
                          <m:begChr m:val="]"/>
                          <m:endChr m:val="]"/>
                          <m:ctrlPr>
                            <a:rPr lang="es-MX" b="0" i="1" smtClean="0">
                              <a:latin typeface="Cambria Math" panose="02040503050406030204" pitchFamily="18" charset="0"/>
                            </a:rPr>
                          </m:ctrlPr>
                        </m:dPr>
                        <m:e>
                          <m:r>
                            <a:rPr lang="es-MX" b="0" i="1" smtClean="0">
                              <a:latin typeface="Cambria Math" panose="02040503050406030204" pitchFamily="18" charset="0"/>
                            </a:rPr>
                            <m:t>−</m:t>
                          </m:r>
                          <m:r>
                            <a:rPr lang="es-MX" b="0" i="1" smtClean="0">
                              <a:latin typeface="Cambria Math" panose="02040503050406030204" pitchFamily="18" charset="0"/>
                              <a:ea typeface="Cambria Math" panose="02040503050406030204" pitchFamily="18" charset="0"/>
                            </a:rPr>
                            <m:t>∞;−1,46</m:t>
                          </m:r>
                        </m:e>
                      </m:d>
                      <m:r>
                        <a:rPr lang="es-MX" b="0" i="1" smtClean="0">
                          <a:latin typeface="Cambria Math" panose="02040503050406030204" pitchFamily="18" charset="0"/>
                          <a:ea typeface="Cambria Math" panose="02040503050406030204" pitchFamily="18" charset="0"/>
                        </a:rPr>
                        <m:t>∪</m:t>
                      </m:r>
                      <m:d>
                        <m:dPr>
                          <m:begChr m:val="["/>
                          <m:endChr m:val="["/>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5,46;+∞</m:t>
                          </m:r>
                        </m:e>
                      </m:d>
                    </m:oMath>
                  </m:oMathPara>
                </a14:m>
                <a:endParaRPr lang="es-EC" dirty="0"/>
              </a:p>
              <a:p>
                <a:pPr marL="0" indent="0">
                  <a:buNone/>
                </a:pPr>
                <a:r>
                  <a:rPr lang="es-EC" dirty="0"/>
                  <a:t>  </a:t>
                </a:r>
              </a:p>
            </p:txBody>
          </p:sp>
        </mc:Choice>
        <mc:Fallback>
          <p:sp>
            <p:nvSpPr>
              <p:cNvPr id="3" name="Marcador de contenido 2">
                <a:extLst>
                  <a:ext uri="{FF2B5EF4-FFF2-40B4-BE49-F238E27FC236}">
                    <a16:creationId xmlns:a16="http://schemas.microsoft.com/office/drawing/2014/main" id="{53118FD9-D72F-4752-8266-4654896870EF}"/>
                  </a:ext>
                </a:extLst>
              </p:cNvPr>
              <p:cNvSpPr>
                <a:spLocks noGrp="1" noRot="1" noChangeAspect="1" noMove="1" noResize="1" noEditPoints="1" noAdjustHandles="1" noChangeArrowheads="1" noChangeShapeType="1" noTextEdit="1"/>
              </p:cNvSpPr>
              <p:nvPr>
                <p:ph idx="1"/>
              </p:nvPr>
            </p:nvSpPr>
            <p:spPr>
              <a:xfrm>
                <a:off x="1024128" y="1113183"/>
                <a:ext cx="9720073" cy="5645426"/>
              </a:xfrm>
              <a:blipFill>
                <a:blip r:embed="rId2"/>
                <a:stretch>
                  <a:fillRect l="-251" t="-756"/>
                </a:stretch>
              </a:blipFill>
            </p:spPr>
            <p:txBody>
              <a:bodyPr/>
              <a:lstStyle/>
              <a:p>
                <a:r>
                  <a:rPr lang="es-EC">
                    <a:noFill/>
                  </a:rPr>
                  <a:t> </a:t>
                </a:r>
              </a:p>
            </p:txBody>
          </p:sp>
        </mc:Fallback>
      </mc:AlternateContent>
    </p:spTree>
    <p:extLst>
      <p:ext uri="{BB962C8B-B14F-4D97-AF65-F5344CB8AC3E}">
        <p14:creationId xmlns:p14="http://schemas.microsoft.com/office/powerpoint/2010/main" val="2558732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3C0B5378-AC73-4CB0-968B-EDA936C9C9B8}"/>
                  </a:ext>
                </a:extLst>
              </p:cNvPr>
              <p:cNvSpPr>
                <a:spLocks noGrp="1"/>
              </p:cNvSpPr>
              <p:nvPr>
                <p:ph idx="1"/>
              </p:nvPr>
            </p:nvSpPr>
            <p:spPr>
              <a:xfrm>
                <a:off x="2231136" y="874644"/>
                <a:ext cx="7729728" cy="4865384"/>
              </a:xfrm>
            </p:spPr>
            <p:txBody>
              <a:bodyPr>
                <a:normAutofit/>
              </a:bodyPr>
              <a:lstStyle/>
              <a:p>
                <a:pPr marL="0" indent="0">
                  <a:buNone/>
                </a:pPr>
                <a:r>
                  <a:rPr lang="es-EC" dirty="0">
                    <a:solidFill>
                      <a:srgbClr val="FF0000"/>
                    </a:solidFill>
                  </a:rPr>
                  <a:t>Paso 1I. </a:t>
                </a:r>
                <a:r>
                  <a:rPr lang="es-EC" b="1" dirty="0">
                    <a:solidFill>
                      <a:srgbClr val="00B0F0"/>
                    </a:solidFill>
                  </a:rPr>
                  <a:t>Simetría</a:t>
                </a:r>
              </a:p>
              <a:p>
                <a:pPr marL="0" indent="0">
                  <a:buNone/>
                </a:pPr>
                <a:r>
                  <a:rPr lang="es-EC" dirty="0">
                    <a:solidFill>
                      <a:schemeClr val="tx1"/>
                    </a:solidFill>
                  </a:rPr>
                  <a:t>Reemplazamos –x en la función: </a:t>
                </a:r>
                <a14:m>
                  <m:oMath xmlns:m="http://schemas.openxmlformats.org/officeDocument/2006/math">
                    <m:r>
                      <a:rPr lang="es-MX" i="1">
                        <a:latin typeface="Cambria Math" panose="02040503050406030204" pitchFamily="18" charset="0"/>
                      </a:rPr>
                      <m:t>𝑓</m:t>
                    </m:r>
                    <m:d>
                      <m:dPr>
                        <m:ctrlPr>
                          <a:rPr lang="es-MX" i="1">
                            <a:latin typeface="Cambria Math" panose="02040503050406030204" pitchFamily="18" charset="0"/>
                          </a:rPr>
                        </m:ctrlPr>
                      </m:dPr>
                      <m:e>
                        <m:r>
                          <a:rPr lang="es-MX" b="0" i="1" smtClean="0">
                            <a:latin typeface="Cambria Math" panose="02040503050406030204" pitchFamily="18" charset="0"/>
                          </a:rPr>
                          <m:t>−</m:t>
                        </m:r>
                        <m:r>
                          <a:rPr lang="es-MX" i="1">
                            <a:latin typeface="Cambria Math" panose="02040503050406030204" pitchFamily="18" charset="0"/>
                          </a:rPr>
                          <m:t>𝑥</m:t>
                        </m:r>
                      </m:e>
                    </m:d>
                    <m:r>
                      <a:rPr lang="es-MX" i="1">
                        <a:latin typeface="Cambria Math" panose="02040503050406030204" pitchFamily="18" charset="0"/>
                      </a:rPr>
                      <m:t>=</m:t>
                    </m:r>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b="0" i="1" smtClean="0">
                                <a:latin typeface="Cambria Math" panose="02040503050406030204" pitchFamily="18" charset="0"/>
                              </a:rPr>
                              <m:t>(−</m:t>
                            </m:r>
                            <m:r>
                              <a:rPr lang="es-MX" i="1">
                                <a:latin typeface="Cambria Math" panose="02040503050406030204" pitchFamily="18" charset="0"/>
                              </a:rPr>
                              <m:t>𝑥</m:t>
                            </m:r>
                            <m:r>
                              <a:rPr lang="es-MX" b="0" i="1" smtClean="0">
                                <a:latin typeface="Cambria Math" panose="02040503050406030204" pitchFamily="18" charset="0"/>
                              </a:rPr>
                              <m:t>)</m:t>
                            </m:r>
                          </m:e>
                          <m:sup>
                            <m:r>
                              <a:rPr lang="es-MX" i="1">
                                <a:latin typeface="Cambria Math" panose="02040503050406030204" pitchFamily="18" charset="0"/>
                              </a:rPr>
                              <m:t>2</m:t>
                            </m:r>
                          </m:sup>
                        </m:sSup>
                        <m:r>
                          <a:rPr lang="es-MX" i="1">
                            <a:latin typeface="Cambria Math" panose="02040503050406030204" pitchFamily="18" charset="0"/>
                          </a:rPr>
                          <m:t>+2</m:t>
                        </m:r>
                      </m:num>
                      <m:den>
                        <m:r>
                          <a:rPr lang="es-MX" b="0" i="1" smtClean="0">
                            <a:latin typeface="Cambria Math" panose="02040503050406030204" pitchFamily="18" charset="0"/>
                          </a:rPr>
                          <m:t>−</m:t>
                        </m:r>
                        <m:r>
                          <a:rPr lang="es-MX" i="1">
                            <a:latin typeface="Cambria Math" panose="02040503050406030204" pitchFamily="18" charset="0"/>
                          </a:rPr>
                          <m:t>𝑥</m:t>
                        </m:r>
                        <m:r>
                          <a:rPr lang="es-MX" i="1">
                            <a:latin typeface="Cambria Math" panose="02040503050406030204" pitchFamily="18" charset="0"/>
                          </a:rPr>
                          <m:t>−1</m:t>
                        </m:r>
                      </m:den>
                    </m:f>
                  </m:oMath>
                </a14:m>
                <a:endParaRPr lang="es-EC" dirty="0">
                  <a:solidFill>
                    <a:schemeClr val="tx1"/>
                  </a:solidFill>
                </a:endParaRPr>
              </a:p>
              <a:p>
                <a:pPr marL="0" indent="0">
                  <a:buNone/>
                </a:pPr>
                <a14:m>
                  <m:oMath xmlns:m="http://schemas.openxmlformats.org/officeDocument/2006/math">
                    <m:r>
                      <a:rPr lang="es-MX" i="1">
                        <a:latin typeface="Cambria Math" panose="02040503050406030204" pitchFamily="18" charset="0"/>
                      </a:rPr>
                      <m:t>𝑓</m:t>
                    </m:r>
                    <m:d>
                      <m:dPr>
                        <m:ctrlPr>
                          <a:rPr lang="es-MX" i="1">
                            <a:latin typeface="Cambria Math" panose="02040503050406030204" pitchFamily="18" charset="0"/>
                          </a:rPr>
                        </m:ctrlPr>
                      </m:dPr>
                      <m:e>
                        <m:r>
                          <a:rPr lang="es-MX" i="1">
                            <a:latin typeface="Cambria Math" panose="02040503050406030204" pitchFamily="18" charset="0"/>
                          </a:rPr>
                          <m:t>−</m:t>
                        </m:r>
                        <m:r>
                          <a:rPr lang="es-MX" i="1">
                            <a:latin typeface="Cambria Math" panose="02040503050406030204" pitchFamily="18" charset="0"/>
                          </a:rPr>
                          <m:t>𝑥</m:t>
                        </m:r>
                      </m:e>
                    </m:d>
                    <m:r>
                      <a:rPr lang="es-MX" i="1">
                        <a:latin typeface="Cambria Math" panose="02040503050406030204" pitchFamily="18" charset="0"/>
                      </a:rPr>
                      <m:t>=</m:t>
                    </m:r>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b="0" i="1" smtClean="0">
                                <a:latin typeface="Cambria Math" panose="02040503050406030204" pitchFamily="18" charset="0"/>
                              </a:rPr>
                              <m:t>𝑥</m:t>
                            </m:r>
                          </m:e>
                          <m:sup>
                            <m:r>
                              <a:rPr lang="es-MX" i="1">
                                <a:latin typeface="Cambria Math" panose="02040503050406030204" pitchFamily="18" charset="0"/>
                              </a:rPr>
                              <m:t>2</m:t>
                            </m:r>
                          </m:sup>
                        </m:sSup>
                        <m:r>
                          <a:rPr lang="es-MX" i="1">
                            <a:latin typeface="Cambria Math" panose="02040503050406030204" pitchFamily="18" charset="0"/>
                          </a:rPr>
                          <m:t>+2</m:t>
                        </m:r>
                      </m:num>
                      <m:den>
                        <m:r>
                          <a:rPr lang="es-MX" i="1">
                            <a:latin typeface="Cambria Math" panose="02040503050406030204" pitchFamily="18" charset="0"/>
                          </a:rPr>
                          <m:t>−</m:t>
                        </m:r>
                        <m:r>
                          <a:rPr lang="es-MX" i="1">
                            <a:latin typeface="Cambria Math" panose="02040503050406030204" pitchFamily="18" charset="0"/>
                          </a:rPr>
                          <m:t>𝑥</m:t>
                        </m:r>
                        <m:r>
                          <a:rPr lang="es-MX" i="1">
                            <a:latin typeface="Cambria Math" panose="02040503050406030204" pitchFamily="18" charset="0"/>
                          </a:rPr>
                          <m:t>−1</m:t>
                        </m:r>
                      </m:den>
                    </m:f>
                  </m:oMath>
                </a14:m>
                <a:r>
                  <a:rPr lang="es-EC" dirty="0">
                    <a:solidFill>
                      <a:schemeClr val="tx1"/>
                    </a:solidFill>
                  </a:rPr>
                  <a:t>  la función cambia por lo tanto no es par no es impar es decir no tiene simetría al eje y </a:t>
                </a:r>
                <a:r>
                  <a:rPr lang="es-EC" dirty="0" err="1">
                    <a:solidFill>
                      <a:schemeClr val="tx1"/>
                    </a:solidFill>
                  </a:rPr>
                  <a:t>y</a:t>
                </a:r>
                <a:r>
                  <a:rPr lang="es-EC" dirty="0">
                    <a:solidFill>
                      <a:schemeClr val="tx1"/>
                    </a:solidFill>
                  </a:rPr>
                  <a:t> al origen.</a:t>
                </a:r>
              </a:p>
              <a:p>
                <a:pPr marL="0" indent="0">
                  <a:buNone/>
                </a:pPr>
                <a:endParaRPr lang="es-EC" dirty="0">
                  <a:solidFill>
                    <a:schemeClr val="tx1"/>
                  </a:solidFill>
                </a:endParaRPr>
              </a:p>
              <a:p>
                <a:pPr marL="0" indent="0">
                  <a:buNone/>
                </a:pPr>
                <a:r>
                  <a:rPr lang="es-EC" dirty="0">
                    <a:solidFill>
                      <a:srgbClr val="FF0000"/>
                    </a:solidFill>
                  </a:rPr>
                  <a:t>Paso 1II. </a:t>
                </a:r>
                <a:r>
                  <a:rPr lang="es-EC" b="1" dirty="0">
                    <a:solidFill>
                      <a:srgbClr val="00B0F0"/>
                    </a:solidFill>
                  </a:rPr>
                  <a:t>Intersección con los ejes </a:t>
                </a:r>
              </a:p>
              <a:p>
                <a:pPr marL="0" indent="0">
                  <a:buNone/>
                </a:pPr>
                <a:r>
                  <a:rPr lang="es-EC" b="1" dirty="0">
                    <a:solidFill>
                      <a:srgbClr val="00B0F0"/>
                    </a:solidFill>
                  </a:rPr>
                  <a:t>Eje X y=0   </a:t>
                </a:r>
                <a14:m>
                  <m:oMath xmlns:m="http://schemas.openxmlformats.org/officeDocument/2006/math">
                    <m:r>
                      <a:rPr lang="es-MX" i="1">
                        <a:latin typeface="Cambria Math" panose="02040503050406030204" pitchFamily="18" charset="0"/>
                      </a:rPr>
                      <m:t>𝑓</m:t>
                    </m:r>
                    <m:d>
                      <m:dPr>
                        <m:ctrlPr>
                          <a:rPr lang="es-MX" i="1">
                            <a:latin typeface="Cambria Math" panose="02040503050406030204" pitchFamily="18" charset="0"/>
                          </a:rPr>
                        </m:ctrlPr>
                      </m:dPr>
                      <m:e>
                        <m:r>
                          <a:rPr lang="es-MX" i="1">
                            <a:latin typeface="Cambria Math" panose="02040503050406030204" pitchFamily="18" charset="0"/>
                          </a:rPr>
                          <m:t>𝑥</m:t>
                        </m:r>
                      </m:e>
                    </m:d>
                    <m:r>
                      <a:rPr lang="es-MX" i="1">
                        <a:latin typeface="Cambria Math" panose="02040503050406030204" pitchFamily="18" charset="0"/>
                      </a:rPr>
                      <m:t>=</m:t>
                    </m:r>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i="1">
                                <a:latin typeface="Cambria Math" panose="02040503050406030204" pitchFamily="18" charset="0"/>
                              </a:rPr>
                              <m:t>𝑥</m:t>
                            </m:r>
                          </m:e>
                          <m:sup>
                            <m:r>
                              <a:rPr lang="es-MX" i="1">
                                <a:latin typeface="Cambria Math" panose="02040503050406030204" pitchFamily="18" charset="0"/>
                              </a:rPr>
                              <m:t>2</m:t>
                            </m:r>
                          </m:sup>
                        </m:sSup>
                        <m:r>
                          <a:rPr lang="es-MX" i="1">
                            <a:latin typeface="Cambria Math" panose="02040503050406030204" pitchFamily="18" charset="0"/>
                          </a:rPr>
                          <m:t>+2</m:t>
                        </m:r>
                      </m:num>
                      <m:den>
                        <m:r>
                          <a:rPr lang="es-MX" i="1">
                            <a:latin typeface="Cambria Math" panose="02040503050406030204" pitchFamily="18" charset="0"/>
                          </a:rPr>
                          <m:t>𝑥</m:t>
                        </m:r>
                        <m:r>
                          <a:rPr lang="es-MX" i="1">
                            <a:latin typeface="Cambria Math" panose="02040503050406030204" pitchFamily="18" charset="0"/>
                          </a:rPr>
                          <m:t>−1</m:t>
                        </m:r>
                      </m:den>
                    </m:f>
                  </m:oMath>
                </a14:m>
                <a:r>
                  <a:rPr lang="es-EC" dirty="0"/>
                  <a:t>      </a:t>
                </a:r>
                <a14:m>
                  <m:oMath xmlns:m="http://schemas.openxmlformats.org/officeDocument/2006/math">
                    <m:r>
                      <a:rPr lang="es-MX" b="0" i="1" smtClean="0">
                        <a:latin typeface="Cambria Math" panose="02040503050406030204" pitchFamily="18" charset="0"/>
                      </a:rPr>
                      <m:t>0</m:t>
                    </m:r>
                    <m:r>
                      <a:rPr lang="es-MX" i="1">
                        <a:latin typeface="Cambria Math" panose="02040503050406030204" pitchFamily="18" charset="0"/>
                      </a:rPr>
                      <m:t>=</m:t>
                    </m:r>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i="1">
                                <a:latin typeface="Cambria Math" panose="02040503050406030204" pitchFamily="18" charset="0"/>
                              </a:rPr>
                              <m:t>𝑥</m:t>
                            </m:r>
                          </m:e>
                          <m:sup>
                            <m:r>
                              <a:rPr lang="es-MX" i="1">
                                <a:latin typeface="Cambria Math" panose="02040503050406030204" pitchFamily="18" charset="0"/>
                              </a:rPr>
                              <m:t>2</m:t>
                            </m:r>
                          </m:sup>
                        </m:sSup>
                        <m:r>
                          <a:rPr lang="es-MX" i="1">
                            <a:latin typeface="Cambria Math" panose="02040503050406030204" pitchFamily="18" charset="0"/>
                          </a:rPr>
                          <m:t>+2</m:t>
                        </m:r>
                      </m:num>
                      <m:den>
                        <m:r>
                          <a:rPr lang="es-MX" i="1">
                            <a:latin typeface="Cambria Math" panose="02040503050406030204" pitchFamily="18" charset="0"/>
                          </a:rPr>
                          <m:t>𝑥</m:t>
                        </m:r>
                        <m:r>
                          <a:rPr lang="es-MX" i="1">
                            <a:latin typeface="Cambria Math" panose="02040503050406030204" pitchFamily="18" charset="0"/>
                          </a:rPr>
                          <m:t>−1</m:t>
                        </m:r>
                      </m:den>
                    </m:f>
                  </m:oMath>
                </a14:m>
                <a:r>
                  <a:rPr lang="es-EC" dirty="0"/>
                  <a:t>       </a:t>
                </a:r>
                <a14:m>
                  <m:oMath xmlns:m="http://schemas.openxmlformats.org/officeDocument/2006/math">
                    <m:sSup>
                      <m:sSupPr>
                        <m:ctrlPr>
                          <a:rPr lang="es-EC" i="1" dirty="0" smtClean="0">
                            <a:latin typeface="Cambria Math" panose="02040503050406030204" pitchFamily="18" charset="0"/>
                          </a:rPr>
                        </m:ctrlPr>
                      </m:sSupPr>
                      <m:e>
                        <m:r>
                          <a:rPr lang="es-MX" b="0" i="1" dirty="0" smtClean="0">
                            <a:latin typeface="Cambria Math" panose="02040503050406030204" pitchFamily="18" charset="0"/>
                          </a:rPr>
                          <m:t>𝑥</m:t>
                        </m:r>
                      </m:e>
                      <m:sup>
                        <m:r>
                          <a:rPr lang="es-MX" b="0" i="1" dirty="0" smtClean="0">
                            <a:latin typeface="Cambria Math" panose="02040503050406030204" pitchFamily="18" charset="0"/>
                          </a:rPr>
                          <m:t>2</m:t>
                        </m:r>
                      </m:sup>
                    </m:sSup>
                    <m:r>
                      <a:rPr lang="es-MX" b="0" i="1" dirty="0" smtClean="0">
                        <a:latin typeface="Cambria Math" panose="02040503050406030204" pitchFamily="18" charset="0"/>
                      </a:rPr>
                      <m:t>=−2</m:t>
                    </m:r>
                  </m:oMath>
                </a14:m>
                <a:r>
                  <a:rPr lang="es-EC" dirty="0"/>
                  <a:t>  no se interseca al eje X</a:t>
                </a:r>
              </a:p>
              <a:p>
                <a:pPr marL="0" indent="0">
                  <a:buNone/>
                </a:pPr>
                <a:r>
                  <a:rPr lang="es-EC" b="1" dirty="0">
                    <a:solidFill>
                      <a:srgbClr val="00B0F0"/>
                    </a:solidFill>
                  </a:rPr>
                  <a:t>Eje Y x=0 </a:t>
                </a:r>
                <a14:m>
                  <m:oMath xmlns:m="http://schemas.openxmlformats.org/officeDocument/2006/math">
                    <m:r>
                      <a:rPr lang="es-MX" i="1">
                        <a:latin typeface="Cambria Math" panose="02040503050406030204" pitchFamily="18" charset="0"/>
                      </a:rPr>
                      <m:t>𝑓</m:t>
                    </m:r>
                    <m:d>
                      <m:dPr>
                        <m:ctrlPr>
                          <a:rPr lang="es-MX" i="1">
                            <a:latin typeface="Cambria Math" panose="02040503050406030204" pitchFamily="18" charset="0"/>
                          </a:rPr>
                        </m:ctrlPr>
                      </m:dPr>
                      <m:e>
                        <m:r>
                          <a:rPr lang="es-MX" i="1">
                            <a:latin typeface="Cambria Math" panose="02040503050406030204" pitchFamily="18" charset="0"/>
                          </a:rPr>
                          <m:t>𝑥</m:t>
                        </m:r>
                      </m:e>
                    </m:d>
                    <m:r>
                      <a:rPr lang="es-MX" i="1">
                        <a:latin typeface="Cambria Math" panose="02040503050406030204" pitchFamily="18" charset="0"/>
                      </a:rPr>
                      <m:t>=</m:t>
                    </m:r>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b="0" i="1" smtClean="0">
                                <a:latin typeface="Cambria Math" panose="02040503050406030204" pitchFamily="18" charset="0"/>
                              </a:rPr>
                              <m:t>0</m:t>
                            </m:r>
                          </m:e>
                          <m:sup>
                            <m:r>
                              <a:rPr lang="es-MX" i="1">
                                <a:latin typeface="Cambria Math" panose="02040503050406030204" pitchFamily="18" charset="0"/>
                              </a:rPr>
                              <m:t>2</m:t>
                            </m:r>
                          </m:sup>
                        </m:sSup>
                        <m:r>
                          <a:rPr lang="es-MX" i="1">
                            <a:latin typeface="Cambria Math" panose="02040503050406030204" pitchFamily="18" charset="0"/>
                          </a:rPr>
                          <m:t>+2</m:t>
                        </m:r>
                      </m:num>
                      <m:den>
                        <m:r>
                          <a:rPr lang="es-MX" b="0" i="1" smtClean="0">
                            <a:latin typeface="Cambria Math" panose="02040503050406030204" pitchFamily="18" charset="0"/>
                          </a:rPr>
                          <m:t>0</m:t>
                        </m:r>
                        <m:r>
                          <a:rPr lang="es-MX" i="1">
                            <a:latin typeface="Cambria Math" panose="02040503050406030204" pitchFamily="18" charset="0"/>
                          </a:rPr>
                          <m:t>−1</m:t>
                        </m:r>
                      </m:den>
                    </m:f>
                    <m:r>
                      <a:rPr lang="es-MX" b="0" i="1" smtClean="0">
                        <a:latin typeface="Cambria Math" panose="02040503050406030204" pitchFamily="18" charset="0"/>
                      </a:rPr>
                      <m:t>=−2</m:t>
                    </m:r>
                  </m:oMath>
                </a14:m>
                <a:r>
                  <a:rPr lang="es-EC" dirty="0"/>
                  <a:t>        P(0,-2)</a:t>
                </a:r>
              </a:p>
              <a:p>
                <a:pPr marL="0" indent="0">
                  <a:buNone/>
                </a:pPr>
                <a:endParaRPr lang="es-EC" dirty="0"/>
              </a:p>
              <a:p>
                <a:pPr marL="0" indent="0">
                  <a:buNone/>
                </a:pPr>
                <a:endParaRPr lang="es-EC" b="1" dirty="0">
                  <a:solidFill>
                    <a:srgbClr val="00B0F0"/>
                  </a:solidFill>
                </a:endParaRPr>
              </a:p>
            </p:txBody>
          </p:sp>
        </mc:Choice>
        <mc:Fallback xmlns="">
          <p:sp>
            <p:nvSpPr>
              <p:cNvPr id="3" name="Marcador de contenido 2">
                <a:extLst>
                  <a:ext uri="{FF2B5EF4-FFF2-40B4-BE49-F238E27FC236}">
                    <a16:creationId xmlns:a16="http://schemas.microsoft.com/office/drawing/2014/main" id="{3C0B5378-AC73-4CB0-968B-EDA936C9C9B8}"/>
                  </a:ext>
                </a:extLst>
              </p:cNvPr>
              <p:cNvSpPr>
                <a:spLocks noGrp="1" noRot="1" noChangeAspect="1" noMove="1" noResize="1" noEditPoints="1" noAdjustHandles="1" noChangeArrowheads="1" noChangeShapeType="1" noTextEdit="1"/>
              </p:cNvSpPr>
              <p:nvPr>
                <p:ph idx="1"/>
              </p:nvPr>
            </p:nvSpPr>
            <p:spPr>
              <a:xfrm>
                <a:off x="2231136" y="874644"/>
                <a:ext cx="7729728" cy="4865384"/>
              </a:xfrm>
              <a:blipFill>
                <a:blip r:embed="rId2"/>
                <a:stretch>
                  <a:fillRect l="-631" t="-626"/>
                </a:stretch>
              </a:blipFill>
            </p:spPr>
            <p:txBody>
              <a:bodyPr/>
              <a:lstStyle/>
              <a:p>
                <a:r>
                  <a:rPr lang="es-EC">
                    <a:noFill/>
                  </a:rPr>
                  <a:t> </a:t>
                </a:r>
              </a:p>
            </p:txBody>
          </p:sp>
        </mc:Fallback>
      </mc:AlternateContent>
    </p:spTree>
    <p:extLst>
      <p:ext uri="{BB962C8B-B14F-4D97-AF65-F5344CB8AC3E}">
        <p14:creationId xmlns:p14="http://schemas.microsoft.com/office/powerpoint/2010/main" val="2160352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3F1E25C3-9B29-4C1C-BB63-48EC0C5386EC}"/>
                  </a:ext>
                </a:extLst>
              </p:cNvPr>
              <p:cNvSpPr>
                <a:spLocks noGrp="1"/>
              </p:cNvSpPr>
              <p:nvPr>
                <p:ph idx="1"/>
              </p:nvPr>
            </p:nvSpPr>
            <p:spPr>
              <a:xfrm>
                <a:off x="993913" y="291552"/>
                <a:ext cx="9833113" cy="4253947"/>
              </a:xfrm>
            </p:spPr>
            <p:txBody>
              <a:bodyPr>
                <a:normAutofit/>
              </a:bodyPr>
              <a:lstStyle/>
              <a:p>
                <a:pPr marL="0" indent="0">
                  <a:buNone/>
                </a:pPr>
                <a:r>
                  <a:rPr lang="es-EC" sz="1600" dirty="0">
                    <a:solidFill>
                      <a:srgbClr val="FF0000"/>
                    </a:solidFill>
                  </a:rPr>
                  <a:t>Paso 1V. </a:t>
                </a:r>
                <a:r>
                  <a:rPr lang="es-EC" sz="1600" b="1" dirty="0">
                    <a:solidFill>
                      <a:srgbClr val="00B0F0"/>
                    </a:solidFill>
                  </a:rPr>
                  <a:t>Puntos críticos (Máximos y Mínimos)</a:t>
                </a:r>
              </a:p>
              <a:p>
                <a:pPr marL="0" indent="0">
                  <a:buNone/>
                </a:pPr>
                <a:r>
                  <a:rPr lang="es-EC" sz="1600" b="1" dirty="0">
                    <a:solidFill>
                      <a:srgbClr val="00B0F0"/>
                    </a:solidFill>
                  </a:rPr>
                  <a:t>Derivamos la función </a:t>
                </a:r>
                <a14:m>
                  <m:oMath xmlns:m="http://schemas.openxmlformats.org/officeDocument/2006/math">
                    <m:r>
                      <a:rPr lang="es-MX" sz="1600" i="1">
                        <a:latin typeface="Cambria Math" panose="02040503050406030204" pitchFamily="18" charset="0"/>
                      </a:rPr>
                      <m:t>𝑓</m:t>
                    </m:r>
                    <m:d>
                      <m:dPr>
                        <m:ctrlPr>
                          <a:rPr lang="es-MX" sz="1600" i="1">
                            <a:latin typeface="Cambria Math" panose="02040503050406030204" pitchFamily="18" charset="0"/>
                          </a:rPr>
                        </m:ctrlPr>
                      </m:dPr>
                      <m:e>
                        <m:r>
                          <a:rPr lang="es-MX" sz="1600" i="1">
                            <a:latin typeface="Cambria Math" panose="02040503050406030204" pitchFamily="18" charset="0"/>
                          </a:rPr>
                          <m:t>𝑥</m:t>
                        </m:r>
                      </m:e>
                    </m:d>
                    <m:r>
                      <a:rPr lang="es-MX" sz="1600" i="1">
                        <a:latin typeface="Cambria Math" panose="02040503050406030204" pitchFamily="18" charset="0"/>
                      </a:rPr>
                      <m:t>=</m:t>
                    </m:r>
                    <m:f>
                      <m:fPr>
                        <m:ctrlPr>
                          <a:rPr lang="es-MX" sz="1600" i="1">
                            <a:latin typeface="Cambria Math" panose="02040503050406030204" pitchFamily="18" charset="0"/>
                          </a:rPr>
                        </m:ctrlPr>
                      </m:fPr>
                      <m:num>
                        <m:sSup>
                          <m:sSupPr>
                            <m:ctrlPr>
                              <a:rPr lang="es-MX" sz="1600" i="1">
                                <a:latin typeface="Cambria Math" panose="02040503050406030204" pitchFamily="18" charset="0"/>
                              </a:rPr>
                            </m:ctrlPr>
                          </m:sSupPr>
                          <m:e>
                            <m:r>
                              <a:rPr lang="es-MX" sz="1600" i="1">
                                <a:latin typeface="Cambria Math" panose="02040503050406030204" pitchFamily="18" charset="0"/>
                              </a:rPr>
                              <m:t>𝑥</m:t>
                            </m:r>
                          </m:e>
                          <m:sup>
                            <m:r>
                              <a:rPr lang="es-MX" sz="1600" i="1">
                                <a:latin typeface="Cambria Math" panose="02040503050406030204" pitchFamily="18" charset="0"/>
                              </a:rPr>
                              <m:t>2</m:t>
                            </m:r>
                          </m:sup>
                        </m:sSup>
                        <m:r>
                          <a:rPr lang="es-MX" sz="1600" i="1">
                            <a:latin typeface="Cambria Math" panose="02040503050406030204" pitchFamily="18" charset="0"/>
                          </a:rPr>
                          <m:t>+2</m:t>
                        </m:r>
                      </m:num>
                      <m:den>
                        <m:r>
                          <a:rPr lang="es-MX" sz="1600" i="1">
                            <a:latin typeface="Cambria Math" panose="02040503050406030204" pitchFamily="18" charset="0"/>
                          </a:rPr>
                          <m:t>𝑥</m:t>
                        </m:r>
                        <m:r>
                          <a:rPr lang="es-MX" sz="1600" i="1">
                            <a:latin typeface="Cambria Math" panose="02040503050406030204" pitchFamily="18" charset="0"/>
                          </a:rPr>
                          <m:t>−1</m:t>
                        </m:r>
                      </m:den>
                    </m:f>
                  </m:oMath>
                </a14:m>
                <a:endParaRPr lang="es-EC" sz="1600" b="1" dirty="0">
                  <a:solidFill>
                    <a:srgbClr val="00B0F0"/>
                  </a:solidFill>
                </a:endParaRPr>
              </a:p>
              <a:p>
                <a:pPr marL="0" indent="0">
                  <a:buNone/>
                </a:pPr>
                <a14:m>
                  <m:oMathPara xmlns:m="http://schemas.openxmlformats.org/officeDocument/2006/math">
                    <m:oMathParaPr>
                      <m:jc m:val="centerGroup"/>
                    </m:oMathParaPr>
                    <m:oMath xmlns:m="http://schemas.openxmlformats.org/officeDocument/2006/math">
                      <m:sSup>
                        <m:sSupPr>
                          <m:ctrlPr>
                            <a:rPr lang="es-MX" sz="1600" b="1" i="1" smtClean="0">
                              <a:solidFill>
                                <a:schemeClr val="tx1"/>
                              </a:solidFill>
                              <a:latin typeface="Cambria Math" panose="02040503050406030204" pitchFamily="18" charset="0"/>
                            </a:rPr>
                          </m:ctrlPr>
                        </m:sSupPr>
                        <m:e>
                          <m:r>
                            <a:rPr lang="es-MX" sz="1600" b="1" i="1" smtClean="0">
                              <a:solidFill>
                                <a:schemeClr val="tx1"/>
                              </a:solidFill>
                              <a:latin typeface="Cambria Math" panose="02040503050406030204" pitchFamily="18" charset="0"/>
                            </a:rPr>
                            <m:t>𝒇</m:t>
                          </m:r>
                        </m:e>
                        <m:sup>
                          <m:r>
                            <a:rPr lang="es-MX" sz="1600" b="1" i="1" smtClean="0">
                              <a:solidFill>
                                <a:schemeClr val="tx1"/>
                              </a:solidFill>
                              <a:latin typeface="Cambria Math" panose="02040503050406030204" pitchFamily="18" charset="0"/>
                            </a:rPr>
                            <m:t>′</m:t>
                          </m:r>
                        </m:sup>
                      </m:sSup>
                      <m:d>
                        <m:dPr>
                          <m:ctrlPr>
                            <a:rPr lang="es-MX" sz="1600" b="1" i="1" smtClean="0">
                              <a:solidFill>
                                <a:schemeClr val="tx1"/>
                              </a:solidFill>
                              <a:latin typeface="Cambria Math" panose="02040503050406030204" pitchFamily="18" charset="0"/>
                            </a:rPr>
                          </m:ctrlPr>
                        </m:dPr>
                        <m:e>
                          <m:r>
                            <a:rPr lang="es-MX" sz="1600" b="1" i="1" smtClean="0">
                              <a:solidFill>
                                <a:schemeClr val="tx1"/>
                              </a:solidFill>
                              <a:latin typeface="Cambria Math" panose="02040503050406030204" pitchFamily="18" charset="0"/>
                            </a:rPr>
                            <m:t>𝒙</m:t>
                          </m:r>
                        </m:e>
                      </m:d>
                      <m:r>
                        <a:rPr lang="es-MX" sz="1600" b="1" i="1" smtClean="0">
                          <a:solidFill>
                            <a:schemeClr val="tx1"/>
                          </a:solidFill>
                          <a:latin typeface="Cambria Math" panose="02040503050406030204" pitchFamily="18" charset="0"/>
                        </a:rPr>
                        <m:t>=</m:t>
                      </m:r>
                      <m:f>
                        <m:fPr>
                          <m:ctrlPr>
                            <a:rPr lang="es-MX" sz="1600" b="1" i="1" smtClean="0">
                              <a:solidFill>
                                <a:schemeClr val="tx1"/>
                              </a:solidFill>
                              <a:latin typeface="Cambria Math" panose="02040503050406030204" pitchFamily="18" charset="0"/>
                            </a:rPr>
                          </m:ctrlPr>
                        </m:fPr>
                        <m:num>
                          <m:r>
                            <a:rPr lang="es-MX" sz="1600" b="1" i="1" smtClean="0">
                              <a:solidFill>
                                <a:schemeClr val="tx1"/>
                              </a:solidFill>
                              <a:latin typeface="Cambria Math" panose="02040503050406030204" pitchFamily="18" charset="0"/>
                            </a:rPr>
                            <m:t>𝟐</m:t>
                          </m:r>
                          <m:r>
                            <a:rPr lang="es-MX" sz="1600" b="1" i="1" smtClean="0">
                              <a:solidFill>
                                <a:schemeClr val="tx1"/>
                              </a:solidFill>
                              <a:latin typeface="Cambria Math" panose="02040503050406030204" pitchFamily="18" charset="0"/>
                            </a:rPr>
                            <m:t>𝒙</m:t>
                          </m:r>
                          <m:d>
                            <m:dPr>
                              <m:ctrlPr>
                                <a:rPr lang="es-MX" sz="1600" b="1" i="1" smtClean="0">
                                  <a:solidFill>
                                    <a:schemeClr val="tx1"/>
                                  </a:solidFill>
                                  <a:latin typeface="Cambria Math" panose="02040503050406030204" pitchFamily="18" charset="0"/>
                                </a:rPr>
                              </m:ctrlPr>
                            </m:dPr>
                            <m:e>
                              <m:r>
                                <a:rPr lang="es-MX" sz="1600" b="1" i="1" smtClean="0">
                                  <a:solidFill>
                                    <a:schemeClr val="tx1"/>
                                  </a:solidFill>
                                  <a:latin typeface="Cambria Math" panose="02040503050406030204" pitchFamily="18" charset="0"/>
                                </a:rPr>
                                <m:t>𝒙</m:t>
                              </m:r>
                              <m:r>
                                <a:rPr lang="es-MX" sz="1600" b="1" i="1" smtClean="0">
                                  <a:solidFill>
                                    <a:schemeClr val="tx1"/>
                                  </a:solidFill>
                                  <a:latin typeface="Cambria Math" panose="02040503050406030204" pitchFamily="18" charset="0"/>
                                </a:rPr>
                                <m:t>−</m:t>
                              </m:r>
                              <m:r>
                                <a:rPr lang="es-MX" sz="1600" b="1" i="1" smtClean="0">
                                  <a:solidFill>
                                    <a:schemeClr val="tx1"/>
                                  </a:solidFill>
                                  <a:latin typeface="Cambria Math" panose="02040503050406030204" pitchFamily="18" charset="0"/>
                                </a:rPr>
                                <m:t>𝟏</m:t>
                              </m:r>
                            </m:e>
                          </m:d>
                          <m:r>
                            <a:rPr lang="es-MX" sz="1600" b="1" i="1" smtClean="0">
                              <a:solidFill>
                                <a:schemeClr val="tx1"/>
                              </a:solidFill>
                              <a:latin typeface="Cambria Math" panose="02040503050406030204" pitchFamily="18" charset="0"/>
                            </a:rPr>
                            <m:t>−(</m:t>
                          </m:r>
                          <m:sSup>
                            <m:sSupPr>
                              <m:ctrlPr>
                                <a:rPr lang="es-MX" sz="1600" b="1" i="1" smtClean="0">
                                  <a:solidFill>
                                    <a:schemeClr val="tx1"/>
                                  </a:solidFill>
                                  <a:latin typeface="Cambria Math" panose="02040503050406030204" pitchFamily="18" charset="0"/>
                                </a:rPr>
                              </m:ctrlPr>
                            </m:sSupPr>
                            <m:e>
                              <m:r>
                                <a:rPr lang="es-MX" sz="1600" b="1" i="1" smtClean="0">
                                  <a:solidFill>
                                    <a:schemeClr val="tx1"/>
                                  </a:solidFill>
                                  <a:latin typeface="Cambria Math" panose="02040503050406030204" pitchFamily="18" charset="0"/>
                                </a:rPr>
                                <m:t>𝒙</m:t>
                              </m:r>
                            </m:e>
                            <m:sup>
                              <m:r>
                                <a:rPr lang="es-MX" sz="1600" b="1" i="1" smtClean="0">
                                  <a:solidFill>
                                    <a:schemeClr val="tx1"/>
                                  </a:solidFill>
                                  <a:latin typeface="Cambria Math" panose="02040503050406030204" pitchFamily="18" charset="0"/>
                                </a:rPr>
                                <m:t>𝟐</m:t>
                              </m:r>
                            </m:sup>
                          </m:sSup>
                          <m:r>
                            <a:rPr lang="es-MX" sz="1600" b="1" i="1" smtClean="0">
                              <a:solidFill>
                                <a:schemeClr val="tx1"/>
                              </a:solidFill>
                              <a:latin typeface="Cambria Math" panose="02040503050406030204" pitchFamily="18" charset="0"/>
                            </a:rPr>
                            <m:t>+</m:t>
                          </m:r>
                          <m:r>
                            <a:rPr lang="es-MX" sz="1600" b="1" i="1" smtClean="0">
                              <a:solidFill>
                                <a:schemeClr val="tx1"/>
                              </a:solidFill>
                              <a:latin typeface="Cambria Math" panose="02040503050406030204" pitchFamily="18" charset="0"/>
                            </a:rPr>
                            <m:t>𝟐</m:t>
                          </m:r>
                          <m:r>
                            <a:rPr lang="es-MX" sz="1600" b="1" i="1" smtClean="0">
                              <a:solidFill>
                                <a:schemeClr val="tx1"/>
                              </a:solidFill>
                              <a:latin typeface="Cambria Math" panose="02040503050406030204" pitchFamily="18" charset="0"/>
                            </a:rPr>
                            <m:t>)(</m:t>
                          </m:r>
                          <m:r>
                            <a:rPr lang="es-MX" sz="1600" b="1" i="1" smtClean="0">
                              <a:solidFill>
                                <a:schemeClr val="tx1"/>
                              </a:solidFill>
                              <a:latin typeface="Cambria Math" panose="02040503050406030204" pitchFamily="18" charset="0"/>
                            </a:rPr>
                            <m:t>𝟏</m:t>
                          </m:r>
                          <m:r>
                            <a:rPr lang="es-MX" sz="1600" b="1" i="1" smtClean="0">
                              <a:solidFill>
                                <a:schemeClr val="tx1"/>
                              </a:solidFill>
                              <a:latin typeface="Cambria Math" panose="02040503050406030204" pitchFamily="18" charset="0"/>
                            </a:rPr>
                            <m:t>)</m:t>
                          </m:r>
                        </m:num>
                        <m:den>
                          <m:sSup>
                            <m:sSupPr>
                              <m:ctrlPr>
                                <a:rPr lang="es-MX" sz="1600" b="1" i="1" smtClean="0">
                                  <a:solidFill>
                                    <a:schemeClr val="tx1"/>
                                  </a:solidFill>
                                  <a:latin typeface="Cambria Math" panose="02040503050406030204" pitchFamily="18" charset="0"/>
                                </a:rPr>
                              </m:ctrlPr>
                            </m:sSupPr>
                            <m:e>
                              <m:r>
                                <a:rPr lang="es-MX" sz="1600" b="1" i="1" smtClean="0">
                                  <a:solidFill>
                                    <a:schemeClr val="tx1"/>
                                  </a:solidFill>
                                  <a:latin typeface="Cambria Math" panose="02040503050406030204" pitchFamily="18" charset="0"/>
                                </a:rPr>
                                <m:t>(</m:t>
                              </m:r>
                              <m:r>
                                <a:rPr lang="es-MX" sz="1600" b="1" i="1" smtClean="0">
                                  <a:solidFill>
                                    <a:schemeClr val="tx1"/>
                                  </a:solidFill>
                                  <a:latin typeface="Cambria Math" panose="02040503050406030204" pitchFamily="18" charset="0"/>
                                </a:rPr>
                                <m:t>𝒙</m:t>
                              </m:r>
                              <m:r>
                                <a:rPr lang="es-MX" sz="1600" b="1" i="1" smtClean="0">
                                  <a:solidFill>
                                    <a:schemeClr val="tx1"/>
                                  </a:solidFill>
                                  <a:latin typeface="Cambria Math" panose="02040503050406030204" pitchFamily="18" charset="0"/>
                                </a:rPr>
                                <m:t>−</m:t>
                              </m:r>
                              <m:r>
                                <a:rPr lang="es-MX" sz="1600" b="1" i="1" smtClean="0">
                                  <a:solidFill>
                                    <a:schemeClr val="tx1"/>
                                  </a:solidFill>
                                  <a:latin typeface="Cambria Math" panose="02040503050406030204" pitchFamily="18" charset="0"/>
                                </a:rPr>
                                <m:t>𝟏</m:t>
                              </m:r>
                              <m:r>
                                <a:rPr lang="es-MX" sz="1600" b="1" i="1" smtClean="0">
                                  <a:solidFill>
                                    <a:schemeClr val="tx1"/>
                                  </a:solidFill>
                                  <a:latin typeface="Cambria Math" panose="02040503050406030204" pitchFamily="18" charset="0"/>
                                </a:rPr>
                                <m:t>)</m:t>
                              </m:r>
                            </m:e>
                            <m:sup>
                              <m:r>
                                <a:rPr lang="es-MX" sz="1600" b="1" i="1" smtClean="0">
                                  <a:solidFill>
                                    <a:schemeClr val="tx1"/>
                                  </a:solidFill>
                                  <a:latin typeface="Cambria Math" panose="02040503050406030204" pitchFamily="18" charset="0"/>
                                </a:rPr>
                                <m:t>𝟐</m:t>
                              </m:r>
                            </m:sup>
                          </m:sSup>
                        </m:den>
                      </m:f>
                    </m:oMath>
                  </m:oMathPara>
                </a14:m>
                <a:endParaRPr lang="es-EC" sz="1600" b="1" dirty="0">
                  <a:solidFill>
                    <a:srgbClr val="00B0F0"/>
                  </a:solidFill>
                </a:endParaRPr>
              </a:p>
              <a:p>
                <a:pPr marL="0" indent="0">
                  <a:buNone/>
                </a:pPr>
                <a14:m>
                  <m:oMathPara xmlns:m="http://schemas.openxmlformats.org/officeDocument/2006/math">
                    <m:oMathParaPr>
                      <m:jc m:val="centerGroup"/>
                    </m:oMathParaPr>
                    <m:oMath xmlns:m="http://schemas.openxmlformats.org/officeDocument/2006/math">
                      <m:sSup>
                        <m:sSupPr>
                          <m:ctrlPr>
                            <a:rPr lang="es-MX" sz="1600" b="1" i="1">
                              <a:solidFill>
                                <a:schemeClr val="tx1"/>
                              </a:solidFill>
                              <a:latin typeface="Cambria Math" panose="02040503050406030204" pitchFamily="18" charset="0"/>
                            </a:rPr>
                          </m:ctrlPr>
                        </m:sSupPr>
                        <m:e>
                          <m:r>
                            <a:rPr lang="es-MX" sz="1600" b="1" i="1">
                              <a:solidFill>
                                <a:schemeClr val="tx1"/>
                              </a:solidFill>
                              <a:latin typeface="Cambria Math" panose="02040503050406030204" pitchFamily="18" charset="0"/>
                            </a:rPr>
                            <m:t>𝒇</m:t>
                          </m:r>
                        </m:e>
                        <m:sup>
                          <m:r>
                            <a:rPr lang="es-MX" sz="1600" b="1" i="1">
                              <a:solidFill>
                                <a:schemeClr val="tx1"/>
                              </a:solidFill>
                              <a:latin typeface="Cambria Math" panose="02040503050406030204" pitchFamily="18" charset="0"/>
                            </a:rPr>
                            <m:t>′</m:t>
                          </m:r>
                        </m:sup>
                      </m:sSup>
                      <m:d>
                        <m:dPr>
                          <m:ctrlPr>
                            <a:rPr lang="es-MX" sz="1600" b="1" i="1">
                              <a:solidFill>
                                <a:schemeClr val="tx1"/>
                              </a:solidFill>
                              <a:latin typeface="Cambria Math" panose="02040503050406030204" pitchFamily="18" charset="0"/>
                            </a:rPr>
                          </m:ctrlPr>
                        </m:dPr>
                        <m:e>
                          <m:r>
                            <a:rPr lang="es-MX" sz="1600" b="1" i="1">
                              <a:solidFill>
                                <a:schemeClr val="tx1"/>
                              </a:solidFill>
                              <a:latin typeface="Cambria Math" panose="02040503050406030204" pitchFamily="18" charset="0"/>
                            </a:rPr>
                            <m:t>𝒙</m:t>
                          </m:r>
                        </m:e>
                      </m:d>
                      <m:r>
                        <a:rPr lang="es-MX" sz="1600" b="1" i="1">
                          <a:solidFill>
                            <a:schemeClr val="tx1"/>
                          </a:solidFill>
                          <a:latin typeface="Cambria Math" panose="02040503050406030204" pitchFamily="18" charset="0"/>
                        </a:rPr>
                        <m:t>=</m:t>
                      </m:r>
                      <m:f>
                        <m:fPr>
                          <m:ctrlPr>
                            <a:rPr lang="es-MX" sz="1600" b="1" i="1">
                              <a:solidFill>
                                <a:schemeClr val="tx1"/>
                              </a:solidFill>
                              <a:latin typeface="Cambria Math" panose="02040503050406030204" pitchFamily="18" charset="0"/>
                            </a:rPr>
                          </m:ctrlPr>
                        </m:fPr>
                        <m:num>
                          <m:r>
                            <a:rPr lang="es-MX" sz="1600" b="1" i="1">
                              <a:solidFill>
                                <a:schemeClr val="tx1"/>
                              </a:solidFill>
                              <a:latin typeface="Cambria Math" panose="02040503050406030204" pitchFamily="18" charset="0"/>
                            </a:rPr>
                            <m:t>𝟐</m:t>
                          </m:r>
                          <m:sSup>
                            <m:sSupPr>
                              <m:ctrlPr>
                                <a:rPr lang="es-MX" sz="1600" b="1" i="1" smtClean="0">
                                  <a:solidFill>
                                    <a:schemeClr val="tx1"/>
                                  </a:solidFill>
                                  <a:latin typeface="Cambria Math" panose="02040503050406030204" pitchFamily="18" charset="0"/>
                                </a:rPr>
                              </m:ctrlPr>
                            </m:sSupPr>
                            <m:e>
                              <m:r>
                                <a:rPr lang="es-MX" sz="1600" b="1" i="1" smtClean="0">
                                  <a:solidFill>
                                    <a:schemeClr val="tx1"/>
                                  </a:solidFill>
                                  <a:latin typeface="Cambria Math" panose="02040503050406030204" pitchFamily="18" charset="0"/>
                                </a:rPr>
                                <m:t>𝒙</m:t>
                              </m:r>
                            </m:e>
                            <m:sup>
                              <m:r>
                                <a:rPr lang="es-MX" sz="1600" b="1" i="1" smtClean="0">
                                  <a:solidFill>
                                    <a:schemeClr val="tx1"/>
                                  </a:solidFill>
                                  <a:latin typeface="Cambria Math" panose="02040503050406030204" pitchFamily="18" charset="0"/>
                                </a:rPr>
                                <m:t>𝟐</m:t>
                              </m:r>
                            </m:sup>
                          </m:sSup>
                          <m:r>
                            <a:rPr lang="es-MX" sz="1600" b="1" i="1" smtClean="0">
                              <a:solidFill>
                                <a:schemeClr val="tx1"/>
                              </a:solidFill>
                              <a:latin typeface="Cambria Math" panose="02040503050406030204" pitchFamily="18" charset="0"/>
                            </a:rPr>
                            <m:t>−</m:t>
                          </m:r>
                          <m:r>
                            <a:rPr lang="es-MX" sz="1600" b="1" i="1" smtClean="0">
                              <a:solidFill>
                                <a:schemeClr val="tx1"/>
                              </a:solidFill>
                              <a:latin typeface="Cambria Math" panose="02040503050406030204" pitchFamily="18" charset="0"/>
                            </a:rPr>
                            <m:t>𝟐</m:t>
                          </m:r>
                          <m:r>
                            <a:rPr lang="es-MX" sz="1600" b="1" i="1" smtClean="0">
                              <a:solidFill>
                                <a:schemeClr val="tx1"/>
                              </a:solidFill>
                              <a:latin typeface="Cambria Math" panose="02040503050406030204" pitchFamily="18" charset="0"/>
                            </a:rPr>
                            <m:t>𝒙</m:t>
                          </m:r>
                          <m:r>
                            <a:rPr lang="es-MX" sz="1600" b="1" i="1">
                              <a:solidFill>
                                <a:schemeClr val="tx1"/>
                              </a:solidFill>
                              <a:latin typeface="Cambria Math" panose="02040503050406030204" pitchFamily="18" charset="0"/>
                            </a:rPr>
                            <m:t>−</m:t>
                          </m:r>
                          <m:sSup>
                            <m:sSupPr>
                              <m:ctrlPr>
                                <a:rPr lang="es-MX" sz="1600" b="1" i="1">
                                  <a:solidFill>
                                    <a:schemeClr val="tx1"/>
                                  </a:solidFill>
                                  <a:latin typeface="Cambria Math" panose="02040503050406030204" pitchFamily="18" charset="0"/>
                                </a:rPr>
                              </m:ctrlPr>
                            </m:sSupPr>
                            <m:e>
                              <m:r>
                                <a:rPr lang="es-MX" sz="1600" b="1" i="1">
                                  <a:solidFill>
                                    <a:schemeClr val="tx1"/>
                                  </a:solidFill>
                                  <a:latin typeface="Cambria Math" panose="02040503050406030204" pitchFamily="18" charset="0"/>
                                </a:rPr>
                                <m:t>𝒙</m:t>
                              </m:r>
                            </m:e>
                            <m:sup>
                              <m:r>
                                <a:rPr lang="es-MX" sz="1600" b="1" i="1">
                                  <a:solidFill>
                                    <a:schemeClr val="tx1"/>
                                  </a:solidFill>
                                  <a:latin typeface="Cambria Math" panose="02040503050406030204" pitchFamily="18" charset="0"/>
                                </a:rPr>
                                <m:t>𝟐</m:t>
                              </m:r>
                            </m:sup>
                          </m:sSup>
                          <m:r>
                            <a:rPr lang="es-MX" sz="1600" b="1" i="1" smtClean="0">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𝟐</m:t>
                          </m:r>
                        </m:num>
                        <m:den>
                          <m:sSup>
                            <m:sSupPr>
                              <m:ctrlPr>
                                <a:rPr lang="es-MX" sz="1600" b="1" i="1">
                                  <a:solidFill>
                                    <a:schemeClr val="tx1"/>
                                  </a:solidFill>
                                  <a:latin typeface="Cambria Math" panose="02040503050406030204" pitchFamily="18" charset="0"/>
                                </a:rPr>
                              </m:ctrlPr>
                            </m:sSupPr>
                            <m:e>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𝒙</m:t>
                              </m:r>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𝟏</m:t>
                              </m:r>
                              <m:r>
                                <a:rPr lang="es-MX" sz="1600" b="1" i="1">
                                  <a:solidFill>
                                    <a:schemeClr val="tx1"/>
                                  </a:solidFill>
                                  <a:latin typeface="Cambria Math" panose="02040503050406030204" pitchFamily="18" charset="0"/>
                                </a:rPr>
                                <m:t>)</m:t>
                              </m:r>
                            </m:e>
                            <m:sup>
                              <m:r>
                                <a:rPr lang="es-MX" sz="1600" b="1" i="1">
                                  <a:solidFill>
                                    <a:schemeClr val="tx1"/>
                                  </a:solidFill>
                                  <a:latin typeface="Cambria Math" panose="02040503050406030204" pitchFamily="18" charset="0"/>
                                </a:rPr>
                                <m:t>𝟐</m:t>
                              </m:r>
                            </m:sup>
                          </m:sSup>
                        </m:den>
                      </m:f>
                    </m:oMath>
                  </m:oMathPara>
                </a14:m>
                <a:endParaRPr lang="es-EC" sz="1600" b="1" dirty="0">
                  <a:solidFill>
                    <a:srgbClr val="00B0F0"/>
                  </a:solidFill>
                </a:endParaRPr>
              </a:p>
              <a:p>
                <a:pPr marL="0" indent="0">
                  <a:buNone/>
                </a:pPr>
                <a14:m>
                  <m:oMathPara xmlns:m="http://schemas.openxmlformats.org/officeDocument/2006/math">
                    <m:oMathParaPr>
                      <m:jc m:val="centerGroup"/>
                    </m:oMathParaPr>
                    <m:oMath xmlns:m="http://schemas.openxmlformats.org/officeDocument/2006/math">
                      <m:sSup>
                        <m:sSupPr>
                          <m:ctrlPr>
                            <a:rPr lang="es-MX" sz="1600" b="1" i="1">
                              <a:solidFill>
                                <a:schemeClr val="tx1"/>
                              </a:solidFill>
                              <a:latin typeface="Cambria Math" panose="02040503050406030204" pitchFamily="18" charset="0"/>
                            </a:rPr>
                          </m:ctrlPr>
                        </m:sSupPr>
                        <m:e>
                          <m:r>
                            <a:rPr lang="es-MX" sz="1600" b="1" i="1">
                              <a:solidFill>
                                <a:schemeClr val="tx1"/>
                              </a:solidFill>
                              <a:latin typeface="Cambria Math" panose="02040503050406030204" pitchFamily="18" charset="0"/>
                            </a:rPr>
                            <m:t>𝒇</m:t>
                          </m:r>
                        </m:e>
                        <m:sup>
                          <m:r>
                            <a:rPr lang="es-MX" sz="1600" b="1" i="1">
                              <a:solidFill>
                                <a:schemeClr val="tx1"/>
                              </a:solidFill>
                              <a:latin typeface="Cambria Math" panose="02040503050406030204" pitchFamily="18" charset="0"/>
                            </a:rPr>
                            <m:t>′</m:t>
                          </m:r>
                        </m:sup>
                      </m:sSup>
                      <m:d>
                        <m:dPr>
                          <m:ctrlPr>
                            <a:rPr lang="es-MX" sz="1600" b="1" i="1">
                              <a:solidFill>
                                <a:schemeClr val="tx1"/>
                              </a:solidFill>
                              <a:latin typeface="Cambria Math" panose="02040503050406030204" pitchFamily="18" charset="0"/>
                            </a:rPr>
                          </m:ctrlPr>
                        </m:dPr>
                        <m:e>
                          <m:r>
                            <a:rPr lang="es-MX" sz="1600" b="1" i="1">
                              <a:solidFill>
                                <a:schemeClr val="tx1"/>
                              </a:solidFill>
                              <a:latin typeface="Cambria Math" panose="02040503050406030204" pitchFamily="18" charset="0"/>
                            </a:rPr>
                            <m:t>𝒙</m:t>
                          </m:r>
                        </m:e>
                      </m:d>
                      <m:r>
                        <a:rPr lang="es-MX" sz="1600" b="1" i="1">
                          <a:solidFill>
                            <a:schemeClr val="tx1"/>
                          </a:solidFill>
                          <a:latin typeface="Cambria Math" panose="02040503050406030204" pitchFamily="18" charset="0"/>
                        </a:rPr>
                        <m:t>=</m:t>
                      </m:r>
                      <m:f>
                        <m:fPr>
                          <m:ctrlPr>
                            <a:rPr lang="es-MX" sz="1600" b="1" i="1">
                              <a:solidFill>
                                <a:schemeClr val="tx1"/>
                              </a:solidFill>
                              <a:latin typeface="Cambria Math" panose="02040503050406030204" pitchFamily="18" charset="0"/>
                            </a:rPr>
                          </m:ctrlPr>
                        </m:fPr>
                        <m:num>
                          <m:sSup>
                            <m:sSupPr>
                              <m:ctrlPr>
                                <a:rPr lang="es-MX" sz="1600" b="1" i="1">
                                  <a:solidFill>
                                    <a:schemeClr val="tx1"/>
                                  </a:solidFill>
                                  <a:latin typeface="Cambria Math" panose="02040503050406030204" pitchFamily="18" charset="0"/>
                                </a:rPr>
                              </m:ctrlPr>
                            </m:sSupPr>
                            <m:e>
                              <m:r>
                                <a:rPr lang="es-MX" sz="1600" b="1" i="1">
                                  <a:solidFill>
                                    <a:schemeClr val="tx1"/>
                                  </a:solidFill>
                                  <a:latin typeface="Cambria Math" panose="02040503050406030204" pitchFamily="18" charset="0"/>
                                </a:rPr>
                                <m:t>𝒙</m:t>
                              </m:r>
                            </m:e>
                            <m:sup>
                              <m:r>
                                <a:rPr lang="es-MX" sz="1600" b="1" i="1">
                                  <a:solidFill>
                                    <a:schemeClr val="tx1"/>
                                  </a:solidFill>
                                  <a:latin typeface="Cambria Math" panose="02040503050406030204" pitchFamily="18" charset="0"/>
                                </a:rPr>
                                <m:t>𝟐</m:t>
                              </m:r>
                            </m:sup>
                          </m:sSup>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𝟐</m:t>
                          </m:r>
                          <m:r>
                            <a:rPr lang="es-MX" sz="1600" b="1" i="1" smtClean="0">
                              <a:solidFill>
                                <a:schemeClr val="tx1"/>
                              </a:solidFill>
                              <a:latin typeface="Cambria Math" panose="02040503050406030204" pitchFamily="18" charset="0"/>
                            </a:rPr>
                            <m:t>𝒙</m:t>
                          </m:r>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𝟐</m:t>
                          </m:r>
                        </m:num>
                        <m:den>
                          <m:sSup>
                            <m:sSupPr>
                              <m:ctrlPr>
                                <a:rPr lang="es-MX" sz="1600" b="1" i="1">
                                  <a:solidFill>
                                    <a:schemeClr val="tx1"/>
                                  </a:solidFill>
                                  <a:latin typeface="Cambria Math" panose="02040503050406030204" pitchFamily="18" charset="0"/>
                                </a:rPr>
                              </m:ctrlPr>
                            </m:sSupPr>
                            <m:e>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𝒙</m:t>
                              </m:r>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𝟏</m:t>
                              </m:r>
                              <m:r>
                                <a:rPr lang="es-MX" sz="1600" b="1" i="1">
                                  <a:solidFill>
                                    <a:schemeClr val="tx1"/>
                                  </a:solidFill>
                                  <a:latin typeface="Cambria Math" panose="02040503050406030204" pitchFamily="18" charset="0"/>
                                </a:rPr>
                                <m:t>)</m:t>
                              </m:r>
                            </m:e>
                            <m:sup>
                              <m:r>
                                <a:rPr lang="es-MX" sz="1600" b="1" i="1">
                                  <a:solidFill>
                                    <a:schemeClr val="tx1"/>
                                  </a:solidFill>
                                  <a:latin typeface="Cambria Math" panose="02040503050406030204" pitchFamily="18" charset="0"/>
                                </a:rPr>
                                <m:t>𝟐</m:t>
                              </m:r>
                            </m:sup>
                          </m:sSup>
                        </m:den>
                      </m:f>
                    </m:oMath>
                  </m:oMathPara>
                </a14:m>
                <a:endParaRPr lang="es-EC" sz="1600" b="1" dirty="0">
                  <a:solidFill>
                    <a:srgbClr val="00B0F0"/>
                  </a:solidFill>
                </a:endParaRPr>
              </a:p>
              <a:p>
                <a:pPr marL="0" indent="0">
                  <a:buNone/>
                </a:pPr>
                <a:r>
                  <a:rPr lang="es-EC" sz="1600" dirty="0"/>
                  <a:t>Igualamos a 0:	 0</a:t>
                </a:r>
                <a14:m>
                  <m:oMath xmlns:m="http://schemas.openxmlformats.org/officeDocument/2006/math">
                    <m:r>
                      <a:rPr lang="es-MX" sz="1600" b="1" i="1">
                        <a:solidFill>
                          <a:schemeClr val="tx1"/>
                        </a:solidFill>
                        <a:latin typeface="Cambria Math" panose="02040503050406030204" pitchFamily="18" charset="0"/>
                      </a:rPr>
                      <m:t>=</m:t>
                    </m:r>
                    <m:f>
                      <m:fPr>
                        <m:ctrlPr>
                          <a:rPr lang="es-MX" sz="1600" b="1" i="1">
                            <a:solidFill>
                              <a:schemeClr val="tx1"/>
                            </a:solidFill>
                            <a:latin typeface="Cambria Math" panose="02040503050406030204" pitchFamily="18" charset="0"/>
                          </a:rPr>
                        </m:ctrlPr>
                      </m:fPr>
                      <m:num>
                        <m:sSup>
                          <m:sSupPr>
                            <m:ctrlPr>
                              <a:rPr lang="es-MX" sz="1600" b="1" i="1">
                                <a:solidFill>
                                  <a:schemeClr val="tx1"/>
                                </a:solidFill>
                                <a:latin typeface="Cambria Math" panose="02040503050406030204" pitchFamily="18" charset="0"/>
                              </a:rPr>
                            </m:ctrlPr>
                          </m:sSupPr>
                          <m:e>
                            <m:r>
                              <a:rPr lang="es-MX" sz="1600" b="1" i="1">
                                <a:solidFill>
                                  <a:schemeClr val="tx1"/>
                                </a:solidFill>
                                <a:latin typeface="Cambria Math" panose="02040503050406030204" pitchFamily="18" charset="0"/>
                              </a:rPr>
                              <m:t>𝒙</m:t>
                            </m:r>
                          </m:e>
                          <m:sup>
                            <m:r>
                              <a:rPr lang="es-MX" sz="1600" b="1" i="1">
                                <a:solidFill>
                                  <a:schemeClr val="tx1"/>
                                </a:solidFill>
                                <a:latin typeface="Cambria Math" panose="02040503050406030204" pitchFamily="18" charset="0"/>
                              </a:rPr>
                              <m:t>𝟐</m:t>
                            </m:r>
                          </m:sup>
                        </m:sSup>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𝟐</m:t>
                        </m:r>
                        <m:r>
                          <a:rPr lang="es-MX" sz="1600" b="1" i="1">
                            <a:solidFill>
                              <a:schemeClr val="tx1"/>
                            </a:solidFill>
                            <a:latin typeface="Cambria Math" panose="02040503050406030204" pitchFamily="18" charset="0"/>
                          </a:rPr>
                          <m:t>𝒙</m:t>
                        </m:r>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𝟐</m:t>
                        </m:r>
                      </m:num>
                      <m:den>
                        <m:sSup>
                          <m:sSupPr>
                            <m:ctrlPr>
                              <a:rPr lang="es-MX" sz="1600" b="1" i="1">
                                <a:solidFill>
                                  <a:schemeClr val="tx1"/>
                                </a:solidFill>
                                <a:latin typeface="Cambria Math" panose="02040503050406030204" pitchFamily="18" charset="0"/>
                              </a:rPr>
                            </m:ctrlPr>
                          </m:sSupPr>
                          <m:e>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𝒙</m:t>
                            </m:r>
                            <m:r>
                              <a:rPr lang="es-MX" sz="1600" b="1" i="1">
                                <a:solidFill>
                                  <a:schemeClr val="tx1"/>
                                </a:solidFill>
                                <a:latin typeface="Cambria Math" panose="02040503050406030204" pitchFamily="18" charset="0"/>
                              </a:rPr>
                              <m:t>−</m:t>
                            </m:r>
                            <m:r>
                              <a:rPr lang="es-MX" sz="1600" b="1" i="1">
                                <a:solidFill>
                                  <a:schemeClr val="tx1"/>
                                </a:solidFill>
                                <a:latin typeface="Cambria Math" panose="02040503050406030204" pitchFamily="18" charset="0"/>
                              </a:rPr>
                              <m:t>𝟏</m:t>
                            </m:r>
                            <m:r>
                              <a:rPr lang="es-MX" sz="1600" b="1" i="1">
                                <a:solidFill>
                                  <a:schemeClr val="tx1"/>
                                </a:solidFill>
                                <a:latin typeface="Cambria Math" panose="02040503050406030204" pitchFamily="18" charset="0"/>
                              </a:rPr>
                              <m:t>)</m:t>
                            </m:r>
                          </m:e>
                          <m:sup>
                            <m:r>
                              <a:rPr lang="es-MX" sz="1600" b="1" i="1">
                                <a:solidFill>
                                  <a:schemeClr val="tx1"/>
                                </a:solidFill>
                                <a:latin typeface="Cambria Math" panose="02040503050406030204" pitchFamily="18" charset="0"/>
                              </a:rPr>
                              <m:t>𝟐</m:t>
                            </m:r>
                          </m:sup>
                        </m:sSup>
                      </m:den>
                    </m:f>
                  </m:oMath>
                </a14:m>
                <a:r>
                  <a:rPr lang="es-EC" sz="1600" dirty="0"/>
                  <a:t>    ;     </a:t>
                </a:r>
                <a14:m>
                  <m:oMath xmlns:m="http://schemas.openxmlformats.org/officeDocument/2006/math">
                    <m:sSup>
                      <m:sSupPr>
                        <m:ctrlPr>
                          <a:rPr lang="es-EC" sz="1600" i="1" dirty="0" smtClean="0">
                            <a:latin typeface="Cambria Math" panose="02040503050406030204" pitchFamily="18" charset="0"/>
                          </a:rPr>
                        </m:ctrlPr>
                      </m:sSupPr>
                      <m:e>
                        <m:r>
                          <a:rPr lang="es-MX" sz="1600" b="0" i="1" dirty="0" smtClean="0">
                            <a:latin typeface="Cambria Math" panose="02040503050406030204" pitchFamily="18" charset="0"/>
                          </a:rPr>
                          <m:t>𝑥</m:t>
                        </m:r>
                      </m:e>
                      <m:sup>
                        <m:r>
                          <a:rPr lang="es-MX" sz="1600" b="0" i="1" dirty="0" smtClean="0">
                            <a:latin typeface="Cambria Math" panose="02040503050406030204" pitchFamily="18" charset="0"/>
                          </a:rPr>
                          <m:t>2</m:t>
                        </m:r>
                      </m:sup>
                    </m:sSup>
                    <m:r>
                      <a:rPr lang="es-MX" sz="1600" b="0" i="1" dirty="0" smtClean="0">
                        <a:latin typeface="Cambria Math" panose="02040503050406030204" pitchFamily="18" charset="0"/>
                      </a:rPr>
                      <m:t>−2</m:t>
                    </m:r>
                    <m:r>
                      <a:rPr lang="es-MX" sz="1600" b="0" i="1" dirty="0" smtClean="0">
                        <a:latin typeface="Cambria Math" panose="02040503050406030204" pitchFamily="18" charset="0"/>
                      </a:rPr>
                      <m:t>𝑥</m:t>
                    </m:r>
                    <m:r>
                      <a:rPr lang="es-MX" sz="1600" b="0" i="1" dirty="0" smtClean="0">
                        <a:latin typeface="Cambria Math" panose="02040503050406030204" pitchFamily="18" charset="0"/>
                      </a:rPr>
                      <m:t>−2=0</m:t>
                    </m:r>
                  </m:oMath>
                </a14:m>
                <a:r>
                  <a:rPr lang="es-EC" sz="1600" dirty="0"/>
                  <a:t>   Las raíces son </a:t>
                </a:r>
                <a14:m>
                  <m:oMath xmlns:m="http://schemas.openxmlformats.org/officeDocument/2006/math">
                    <m:sSub>
                      <m:sSubPr>
                        <m:ctrlPr>
                          <a:rPr lang="es-EC" sz="1600" i="1" smtClean="0">
                            <a:latin typeface="Cambria Math" panose="02040503050406030204" pitchFamily="18" charset="0"/>
                          </a:rPr>
                        </m:ctrlPr>
                      </m:sSubPr>
                      <m:e>
                        <m:r>
                          <a:rPr lang="es-MX" sz="1600" b="0" i="1" smtClean="0">
                            <a:latin typeface="Cambria Math" panose="02040503050406030204" pitchFamily="18" charset="0"/>
                          </a:rPr>
                          <m:t>𝑥</m:t>
                        </m:r>
                      </m:e>
                      <m:sub>
                        <m:r>
                          <a:rPr lang="es-MX" sz="1600" b="0" i="1" smtClean="0">
                            <a:latin typeface="Cambria Math" panose="02040503050406030204" pitchFamily="18" charset="0"/>
                          </a:rPr>
                          <m:t>1</m:t>
                        </m:r>
                      </m:sub>
                    </m:sSub>
                    <m:r>
                      <a:rPr lang="es-MX" sz="1600" b="0" i="1" smtClean="0">
                        <a:latin typeface="Cambria Math" panose="02040503050406030204" pitchFamily="18" charset="0"/>
                      </a:rPr>
                      <m:t>=1+</m:t>
                    </m:r>
                    <m:rad>
                      <m:radPr>
                        <m:degHide m:val="on"/>
                        <m:ctrlPr>
                          <a:rPr lang="es-MX" sz="1600" b="0" i="1" smtClean="0">
                            <a:latin typeface="Cambria Math" panose="02040503050406030204" pitchFamily="18" charset="0"/>
                          </a:rPr>
                        </m:ctrlPr>
                      </m:radPr>
                      <m:deg/>
                      <m:e>
                        <m:r>
                          <a:rPr lang="es-MX" sz="1600" b="0" i="1" smtClean="0">
                            <a:latin typeface="Cambria Math" panose="02040503050406030204" pitchFamily="18" charset="0"/>
                          </a:rPr>
                          <m:t>3</m:t>
                        </m:r>
                      </m:e>
                    </m:rad>
                  </m:oMath>
                </a14:m>
                <a:r>
                  <a:rPr lang="es-EC" sz="1600" dirty="0"/>
                  <a:t>   ; </a:t>
                </a:r>
                <a14:m>
                  <m:oMath xmlns:m="http://schemas.openxmlformats.org/officeDocument/2006/math">
                    <m:sSub>
                      <m:sSubPr>
                        <m:ctrlPr>
                          <a:rPr lang="es-EC" sz="1600" i="1">
                            <a:latin typeface="Cambria Math" panose="02040503050406030204" pitchFamily="18" charset="0"/>
                          </a:rPr>
                        </m:ctrlPr>
                      </m:sSubPr>
                      <m:e>
                        <m:r>
                          <a:rPr lang="es-MX" sz="1600" i="1">
                            <a:latin typeface="Cambria Math" panose="02040503050406030204" pitchFamily="18" charset="0"/>
                          </a:rPr>
                          <m:t>𝑥</m:t>
                        </m:r>
                      </m:e>
                      <m:sub>
                        <m:r>
                          <a:rPr lang="es-MX" sz="1600" b="0" i="1" smtClean="0">
                            <a:latin typeface="Cambria Math" panose="02040503050406030204" pitchFamily="18" charset="0"/>
                          </a:rPr>
                          <m:t>2</m:t>
                        </m:r>
                      </m:sub>
                    </m:sSub>
                    <m:r>
                      <a:rPr lang="es-MX" sz="1600" i="1">
                        <a:latin typeface="Cambria Math" panose="02040503050406030204" pitchFamily="18" charset="0"/>
                      </a:rPr>
                      <m:t>=1</m:t>
                    </m:r>
                    <m:r>
                      <a:rPr lang="es-MX" sz="1600" b="0" i="1" smtClean="0">
                        <a:latin typeface="Cambria Math" panose="02040503050406030204" pitchFamily="18" charset="0"/>
                      </a:rPr>
                      <m:t>−</m:t>
                    </m:r>
                    <m:rad>
                      <m:radPr>
                        <m:degHide m:val="on"/>
                        <m:ctrlPr>
                          <a:rPr lang="es-MX" sz="1600" i="1">
                            <a:latin typeface="Cambria Math" panose="02040503050406030204" pitchFamily="18" charset="0"/>
                          </a:rPr>
                        </m:ctrlPr>
                      </m:radPr>
                      <m:deg/>
                      <m:e>
                        <m:r>
                          <a:rPr lang="es-MX" sz="1600" i="1">
                            <a:latin typeface="Cambria Math" panose="02040503050406030204" pitchFamily="18" charset="0"/>
                          </a:rPr>
                          <m:t>3</m:t>
                        </m:r>
                      </m:e>
                    </m:rad>
                  </m:oMath>
                </a14:m>
                <a:r>
                  <a:rPr lang="es-EC" sz="1600" dirty="0"/>
                  <a:t> </a:t>
                </a:r>
              </a:p>
              <a:p>
                <a:pPr marL="0" indent="0">
                  <a:buNone/>
                </a:pPr>
                <a14:m>
                  <m:oMath xmlns:m="http://schemas.openxmlformats.org/officeDocument/2006/math">
                    <m:sSub>
                      <m:sSubPr>
                        <m:ctrlPr>
                          <a:rPr lang="es-EC" sz="1600" i="1" smtClean="0">
                            <a:latin typeface="Cambria Math" panose="02040503050406030204" pitchFamily="18" charset="0"/>
                          </a:rPr>
                        </m:ctrlPr>
                      </m:sSubPr>
                      <m:e>
                        <m:r>
                          <a:rPr lang="es-MX" sz="1600" b="0" i="1" smtClean="0">
                            <a:latin typeface="Cambria Math" panose="02040503050406030204" pitchFamily="18" charset="0"/>
                          </a:rPr>
                          <m:t>𝑥</m:t>
                        </m:r>
                      </m:e>
                      <m:sub>
                        <m:r>
                          <a:rPr lang="es-MX" sz="1600" b="0" i="1" smtClean="0">
                            <a:latin typeface="Cambria Math" panose="02040503050406030204" pitchFamily="18" charset="0"/>
                          </a:rPr>
                          <m:t>1</m:t>
                        </m:r>
                      </m:sub>
                    </m:sSub>
                    <m:r>
                      <a:rPr lang="es-MX" sz="1600" b="0" i="1" smtClean="0">
                        <a:latin typeface="Cambria Math" panose="02040503050406030204" pitchFamily="18" charset="0"/>
                      </a:rPr>
                      <m:t>=2,73  </m:t>
                    </m:r>
                  </m:oMath>
                </a14:m>
                <a:r>
                  <a:rPr lang="es-EC" sz="1600" dirty="0"/>
                  <a:t> ; </a:t>
                </a:r>
                <a14:m>
                  <m:oMath xmlns:m="http://schemas.openxmlformats.org/officeDocument/2006/math">
                    <m:sSub>
                      <m:sSubPr>
                        <m:ctrlPr>
                          <a:rPr lang="es-EC" sz="1600" i="1">
                            <a:latin typeface="Cambria Math" panose="02040503050406030204" pitchFamily="18" charset="0"/>
                          </a:rPr>
                        </m:ctrlPr>
                      </m:sSubPr>
                      <m:e>
                        <m:r>
                          <a:rPr lang="es-MX" sz="1600" i="1">
                            <a:latin typeface="Cambria Math" panose="02040503050406030204" pitchFamily="18" charset="0"/>
                          </a:rPr>
                          <m:t>𝑥</m:t>
                        </m:r>
                      </m:e>
                      <m:sub>
                        <m:r>
                          <a:rPr lang="es-MX" sz="1600" b="0" i="1" smtClean="0">
                            <a:latin typeface="Cambria Math" panose="02040503050406030204" pitchFamily="18" charset="0"/>
                          </a:rPr>
                          <m:t>2</m:t>
                        </m:r>
                      </m:sub>
                    </m:sSub>
                    <m:r>
                      <a:rPr lang="es-MX" sz="1600" i="1">
                        <a:latin typeface="Cambria Math" panose="02040503050406030204" pitchFamily="18" charset="0"/>
                      </a:rPr>
                      <m:t>=</m:t>
                    </m:r>
                    <m:r>
                      <a:rPr lang="es-MX" sz="1600" b="0" i="1" smtClean="0">
                        <a:latin typeface="Cambria Math" panose="02040503050406030204" pitchFamily="18" charset="0"/>
                      </a:rPr>
                      <m:t>−0</m:t>
                    </m:r>
                    <m:r>
                      <a:rPr lang="es-MX" sz="1600" i="1">
                        <a:latin typeface="Cambria Math" panose="02040503050406030204" pitchFamily="18" charset="0"/>
                      </a:rPr>
                      <m:t>,73 </m:t>
                    </m:r>
                  </m:oMath>
                </a14:m>
                <a:r>
                  <a:rPr lang="es-EC" sz="1600" dirty="0"/>
                  <a:t>  los puntos son:   </a:t>
                </a:r>
                <a14:m>
                  <m:oMath xmlns:m="http://schemas.openxmlformats.org/officeDocument/2006/math">
                    <m:sSub>
                      <m:sSubPr>
                        <m:ctrlPr>
                          <a:rPr lang="es-EC" sz="1600" i="1" smtClean="0">
                            <a:latin typeface="Cambria Math" panose="02040503050406030204" pitchFamily="18" charset="0"/>
                          </a:rPr>
                        </m:ctrlPr>
                      </m:sSubPr>
                      <m:e>
                        <m:r>
                          <a:rPr lang="es-MX" sz="1600" b="0" i="1" smtClean="0">
                            <a:latin typeface="Cambria Math" panose="02040503050406030204" pitchFamily="18" charset="0"/>
                          </a:rPr>
                          <m:t>𝑃</m:t>
                        </m:r>
                      </m:e>
                      <m:sub>
                        <m:r>
                          <a:rPr lang="es-MX" sz="1600" b="0" i="1" smtClean="0">
                            <a:latin typeface="Cambria Math" panose="02040503050406030204" pitchFamily="18" charset="0"/>
                          </a:rPr>
                          <m:t>1</m:t>
                        </m:r>
                      </m:sub>
                    </m:sSub>
                    <m:d>
                      <m:dPr>
                        <m:ctrlPr>
                          <a:rPr lang="es-MX" sz="1600" b="0" i="1" smtClean="0">
                            <a:latin typeface="Cambria Math" panose="02040503050406030204" pitchFamily="18" charset="0"/>
                          </a:rPr>
                        </m:ctrlPr>
                      </m:dPr>
                      <m:e>
                        <m:r>
                          <a:rPr lang="es-MX" sz="1600" b="0" i="1" smtClean="0">
                            <a:latin typeface="Cambria Math" panose="02040503050406030204" pitchFamily="18" charset="0"/>
                          </a:rPr>
                          <m:t>2,73;5,46</m:t>
                        </m:r>
                      </m:e>
                    </m:d>
                    <m:r>
                      <a:rPr lang="es-MX" sz="1600" b="0" i="1" smtClean="0">
                        <a:latin typeface="Cambria Math" panose="02040503050406030204" pitchFamily="18" charset="0"/>
                      </a:rPr>
                      <m:t> </m:t>
                    </m:r>
                    <m:r>
                      <a:rPr lang="es-MX" sz="1600" b="0" i="1" smtClean="0">
                        <a:latin typeface="Cambria Math" panose="02040503050406030204" pitchFamily="18" charset="0"/>
                      </a:rPr>
                      <m:t>𝑚</m:t>
                    </m:r>
                    <m:r>
                      <a:rPr lang="es-MX" sz="1600" b="0" i="1" smtClean="0">
                        <a:latin typeface="Cambria Math" panose="02040503050406030204" pitchFamily="18" charset="0"/>
                      </a:rPr>
                      <m:t>í</m:t>
                    </m:r>
                    <m:r>
                      <a:rPr lang="es-MX" sz="1600" b="0" i="1" smtClean="0">
                        <a:latin typeface="Cambria Math" panose="02040503050406030204" pitchFamily="18" charset="0"/>
                      </a:rPr>
                      <m:t>𝑛𝑖𝑚𝑜</m:t>
                    </m:r>
                  </m:oMath>
                </a14:m>
                <a:r>
                  <a:rPr lang="es-EC" sz="1600" dirty="0"/>
                  <a:t>; </a:t>
                </a:r>
                <a14:m>
                  <m:oMath xmlns:m="http://schemas.openxmlformats.org/officeDocument/2006/math">
                    <m:sSub>
                      <m:sSubPr>
                        <m:ctrlPr>
                          <a:rPr lang="es-EC" sz="1600" i="1">
                            <a:latin typeface="Cambria Math" panose="02040503050406030204" pitchFamily="18" charset="0"/>
                          </a:rPr>
                        </m:ctrlPr>
                      </m:sSubPr>
                      <m:e>
                        <m:r>
                          <a:rPr lang="es-MX" sz="1600" i="1">
                            <a:latin typeface="Cambria Math" panose="02040503050406030204" pitchFamily="18" charset="0"/>
                          </a:rPr>
                          <m:t>𝑃</m:t>
                        </m:r>
                      </m:e>
                      <m:sub>
                        <m:r>
                          <a:rPr lang="es-MX" sz="1600" b="0" i="1" smtClean="0">
                            <a:latin typeface="Cambria Math" panose="02040503050406030204" pitchFamily="18" charset="0"/>
                          </a:rPr>
                          <m:t>2</m:t>
                        </m:r>
                      </m:sub>
                    </m:sSub>
                    <m:r>
                      <a:rPr lang="es-MX" sz="1600" i="1">
                        <a:latin typeface="Cambria Math" panose="02040503050406030204" pitchFamily="18" charset="0"/>
                      </a:rPr>
                      <m:t>(</m:t>
                    </m:r>
                    <m:r>
                      <a:rPr lang="es-MX" sz="1600" b="0" i="1" smtClean="0">
                        <a:latin typeface="Cambria Math" panose="02040503050406030204" pitchFamily="18" charset="0"/>
                      </a:rPr>
                      <m:t>−0</m:t>
                    </m:r>
                    <m:r>
                      <a:rPr lang="es-MX" sz="1600" i="1">
                        <a:latin typeface="Cambria Math" panose="02040503050406030204" pitchFamily="18" charset="0"/>
                      </a:rPr>
                      <m:t>,73;</m:t>
                    </m:r>
                    <m:r>
                      <a:rPr lang="es-MX" sz="1600" b="0" i="1" smtClean="0">
                        <a:latin typeface="Cambria Math" panose="02040503050406030204" pitchFamily="18" charset="0"/>
                      </a:rPr>
                      <m:t>−1</m:t>
                    </m:r>
                    <m:r>
                      <a:rPr lang="es-MX" sz="1600" i="1">
                        <a:latin typeface="Cambria Math" panose="02040503050406030204" pitchFamily="18" charset="0"/>
                      </a:rPr>
                      <m:t>,46)</m:t>
                    </m:r>
                  </m:oMath>
                </a14:m>
                <a:r>
                  <a:rPr lang="es-EC" sz="1600" dirty="0"/>
                  <a:t>máximo</a:t>
                </a:r>
              </a:p>
              <a:p>
                <a:pPr marL="0" indent="0">
                  <a:buNone/>
                </a:pPr>
                <a:r>
                  <a:rPr lang="es-EC" sz="1600" dirty="0">
                    <a:solidFill>
                      <a:srgbClr val="FF0000"/>
                    </a:solidFill>
                  </a:rPr>
                  <a:t>Paso 1V. </a:t>
                </a:r>
                <a:r>
                  <a:rPr lang="es-EC" sz="1600" b="1" dirty="0">
                    <a:solidFill>
                      <a:srgbClr val="00B0F0"/>
                    </a:solidFill>
                  </a:rPr>
                  <a:t>Intervalos de crecimiento y decrecimiento</a:t>
                </a:r>
              </a:p>
              <a:p>
                <a:pPr marL="0" indent="0">
                  <a:buNone/>
                </a:pPr>
                <a:r>
                  <a:rPr lang="es-EC" sz="1600" dirty="0">
                    <a:solidFill>
                      <a:schemeClr val="tx1"/>
                    </a:solidFill>
                  </a:rPr>
                  <a:t>Analizamos el signo de la derivada en los puntos </a:t>
                </a:r>
                <a14:m>
                  <m:oMath xmlns:m="http://schemas.openxmlformats.org/officeDocument/2006/math">
                    <m:sSub>
                      <m:sSubPr>
                        <m:ctrlPr>
                          <a:rPr lang="es-EC" sz="1600" i="1">
                            <a:latin typeface="Cambria Math" panose="02040503050406030204" pitchFamily="18" charset="0"/>
                          </a:rPr>
                        </m:ctrlPr>
                      </m:sSubPr>
                      <m:e>
                        <m:r>
                          <a:rPr lang="es-MX" sz="1600" i="1">
                            <a:latin typeface="Cambria Math" panose="02040503050406030204" pitchFamily="18" charset="0"/>
                          </a:rPr>
                          <m:t>𝑥</m:t>
                        </m:r>
                      </m:e>
                      <m:sub>
                        <m:r>
                          <a:rPr lang="es-MX" sz="1600" i="1">
                            <a:latin typeface="Cambria Math" panose="02040503050406030204" pitchFamily="18" charset="0"/>
                          </a:rPr>
                          <m:t>1</m:t>
                        </m:r>
                      </m:sub>
                    </m:sSub>
                    <m:r>
                      <a:rPr lang="es-MX" sz="1600" i="1">
                        <a:latin typeface="Cambria Math" panose="02040503050406030204" pitchFamily="18" charset="0"/>
                      </a:rPr>
                      <m:t>=2,73  </m:t>
                    </m:r>
                  </m:oMath>
                </a14:m>
                <a:r>
                  <a:rPr lang="es-EC" sz="1600" dirty="0"/>
                  <a:t> ; </a:t>
                </a:r>
                <a14:m>
                  <m:oMath xmlns:m="http://schemas.openxmlformats.org/officeDocument/2006/math">
                    <m:sSub>
                      <m:sSubPr>
                        <m:ctrlPr>
                          <a:rPr lang="es-EC" sz="1600" i="1">
                            <a:latin typeface="Cambria Math" panose="02040503050406030204" pitchFamily="18" charset="0"/>
                          </a:rPr>
                        </m:ctrlPr>
                      </m:sSubPr>
                      <m:e>
                        <m:r>
                          <a:rPr lang="es-MX" sz="1600" i="1">
                            <a:latin typeface="Cambria Math" panose="02040503050406030204" pitchFamily="18" charset="0"/>
                          </a:rPr>
                          <m:t>𝑥</m:t>
                        </m:r>
                      </m:e>
                      <m:sub>
                        <m:r>
                          <a:rPr lang="es-MX" sz="1600" i="1">
                            <a:latin typeface="Cambria Math" panose="02040503050406030204" pitchFamily="18" charset="0"/>
                          </a:rPr>
                          <m:t>2</m:t>
                        </m:r>
                      </m:sub>
                    </m:sSub>
                    <m:r>
                      <a:rPr lang="es-MX" sz="1600" i="1">
                        <a:latin typeface="Cambria Math" panose="02040503050406030204" pitchFamily="18" charset="0"/>
                      </a:rPr>
                      <m:t>=−0,73 </m:t>
                    </m:r>
                  </m:oMath>
                </a14:m>
                <a:r>
                  <a:rPr lang="es-EC" sz="1600" b="1" dirty="0">
                    <a:solidFill>
                      <a:srgbClr val="00B0F0"/>
                    </a:solidFill>
                  </a:rPr>
                  <a:t> y en el punto x=1</a:t>
                </a:r>
              </a:p>
              <a:p>
                <a:pPr marL="0" indent="0">
                  <a:buNone/>
                </a:pPr>
                <a:endParaRPr lang="es-EC" sz="1600" b="1" dirty="0">
                  <a:solidFill>
                    <a:srgbClr val="00B0F0"/>
                  </a:solidFill>
                </a:endParaRPr>
              </a:p>
              <a:p>
                <a:pPr marL="0" indent="0">
                  <a:buNone/>
                </a:pPr>
                <a:endParaRPr lang="es-EC" sz="1600" b="1" dirty="0">
                  <a:solidFill>
                    <a:srgbClr val="00B0F0"/>
                  </a:solidFill>
                </a:endParaRPr>
              </a:p>
              <a:p>
                <a:pPr marL="0" indent="0">
                  <a:buNone/>
                </a:pPr>
                <a:endParaRPr lang="es-EC" sz="1600" b="1" dirty="0">
                  <a:solidFill>
                    <a:srgbClr val="00B0F0"/>
                  </a:solidFill>
                </a:endParaRPr>
              </a:p>
              <a:p>
                <a:pPr marL="0" indent="0">
                  <a:buNone/>
                </a:pPr>
                <a:endParaRPr lang="es-EC" sz="1600" b="1" dirty="0">
                  <a:solidFill>
                    <a:srgbClr val="00B0F0"/>
                  </a:solidFill>
                </a:endParaRPr>
              </a:p>
              <a:p>
                <a:pPr marL="0" indent="0">
                  <a:buNone/>
                </a:pPr>
                <a:endParaRPr lang="es-EC" sz="1600" b="1" dirty="0">
                  <a:solidFill>
                    <a:srgbClr val="00B0F0"/>
                  </a:solidFill>
                </a:endParaRPr>
              </a:p>
              <a:p>
                <a:pPr marL="0" indent="0">
                  <a:buNone/>
                </a:pPr>
                <a:endParaRPr lang="es-EC" sz="1600" b="1" dirty="0">
                  <a:solidFill>
                    <a:srgbClr val="00B0F0"/>
                  </a:solidFill>
                </a:endParaRPr>
              </a:p>
              <a:p>
                <a:pPr marL="0" indent="0">
                  <a:buNone/>
                </a:pPr>
                <a:endParaRPr lang="es-EC" sz="1600" b="1" dirty="0">
                  <a:solidFill>
                    <a:srgbClr val="00B0F0"/>
                  </a:solidFill>
                </a:endParaRPr>
              </a:p>
              <a:p>
                <a:pPr marL="0" indent="0">
                  <a:buNone/>
                </a:pPr>
                <a:endParaRPr lang="es-EC" sz="1600" b="1" dirty="0">
                  <a:solidFill>
                    <a:srgbClr val="00B0F0"/>
                  </a:solidFill>
                </a:endParaRPr>
              </a:p>
              <a:p>
                <a:pPr marL="0" indent="0">
                  <a:buNone/>
                </a:pPr>
                <a:endParaRPr lang="es-EC" sz="1600" b="1" dirty="0">
                  <a:solidFill>
                    <a:srgbClr val="00B0F0"/>
                  </a:solidFill>
                </a:endParaRPr>
              </a:p>
              <a:p>
                <a:pPr marL="0" indent="0">
                  <a:buNone/>
                </a:pPr>
                <a:endParaRPr lang="es-EC" sz="1600" dirty="0"/>
              </a:p>
            </p:txBody>
          </p:sp>
        </mc:Choice>
        <mc:Fallback xmlns="">
          <p:sp>
            <p:nvSpPr>
              <p:cNvPr id="3" name="Marcador de contenido 2">
                <a:extLst>
                  <a:ext uri="{FF2B5EF4-FFF2-40B4-BE49-F238E27FC236}">
                    <a16:creationId xmlns:a16="http://schemas.microsoft.com/office/drawing/2014/main" id="{3F1E25C3-9B29-4C1C-BB63-48EC0C5386EC}"/>
                  </a:ext>
                </a:extLst>
              </p:cNvPr>
              <p:cNvSpPr>
                <a:spLocks noGrp="1" noRot="1" noChangeAspect="1" noMove="1" noResize="1" noEditPoints="1" noAdjustHandles="1" noChangeArrowheads="1" noChangeShapeType="1" noTextEdit="1"/>
              </p:cNvSpPr>
              <p:nvPr>
                <p:ph idx="1"/>
              </p:nvPr>
            </p:nvSpPr>
            <p:spPr>
              <a:xfrm>
                <a:off x="993913" y="291552"/>
                <a:ext cx="9833113" cy="4253947"/>
              </a:xfrm>
              <a:blipFill>
                <a:blip r:embed="rId2"/>
                <a:stretch>
                  <a:fillRect l="-310" t="-430"/>
                </a:stretch>
              </a:blipFill>
            </p:spPr>
            <p:txBody>
              <a:bodyPr/>
              <a:lstStyle/>
              <a:p>
                <a:r>
                  <a:rPr lang="es-EC">
                    <a:noFill/>
                  </a:rPr>
                  <a:t> </a:t>
                </a:r>
              </a:p>
            </p:txBody>
          </p:sp>
        </mc:Fallback>
      </mc:AlternateContent>
      <p:pic>
        <p:nvPicPr>
          <p:cNvPr id="4" name="Imagen 3">
            <a:extLst>
              <a:ext uri="{FF2B5EF4-FFF2-40B4-BE49-F238E27FC236}">
                <a16:creationId xmlns:a16="http://schemas.microsoft.com/office/drawing/2014/main" id="{E2D83338-6A00-47E1-A2A0-A19B7BD50549}"/>
              </a:ext>
            </a:extLst>
          </p:cNvPr>
          <p:cNvPicPr>
            <a:picLocks noChangeAspect="1"/>
          </p:cNvPicPr>
          <p:nvPr/>
        </p:nvPicPr>
        <p:blipFill>
          <a:blip r:embed="rId3"/>
          <a:stretch>
            <a:fillRect/>
          </a:stretch>
        </p:blipFill>
        <p:spPr>
          <a:xfrm>
            <a:off x="2529094" y="4465983"/>
            <a:ext cx="6762750" cy="1530625"/>
          </a:xfrm>
          <a:prstGeom prst="rect">
            <a:avLst/>
          </a:prstGeom>
        </p:spPr>
      </p:pic>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6D79D2D2-406A-4B5D-9830-CC1062A37BB0}"/>
                  </a:ext>
                </a:extLst>
              </p:cNvPr>
              <p:cNvSpPr txBox="1"/>
              <p:nvPr/>
            </p:nvSpPr>
            <p:spPr>
              <a:xfrm>
                <a:off x="1020417" y="6122504"/>
                <a:ext cx="5459896" cy="646331"/>
              </a:xfrm>
              <a:prstGeom prst="rect">
                <a:avLst/>
              </a:prstGeom>
              <a:noFill/>
            </p:spPr>
            <p:txBody>
              <a:bodyPr wrap="square" rtlCol="0">
                <a:spAutoFit/>
              </a:bodyPr>
              <a:lstStyle/>
              <a:p>
                <a:r>
                  <a:rPr lang="es-EC" dirty="0"/>
                  <a:t>Estrictamente Creciente: </a:t>
                </a:r>
                <a14:m>
                  <m:oMath xmlns:m="http://schemas.openxmlformats.org/officeDocument/2006/math">
                    <m:d>
                      <m:dPr>
                        <m:begChr m:val="]"/>
                        <m:endChr m:val="]"/>
                        <m:ctrlPr>
                          <a:rPr lang="es-EC" i="1" smtClean="0">
                            <a:latin typeface="Cambria Math" panose="02040503050406030204" pitchFamily="18" charset="0"/>
                          </a:rPr>
                        </m:ctrlPr>
                      </m:dPr>
                      <m:e>
                        <m:r>
                          <a:rPr lang="es-MX" b="0" i="1" smtClean="0">
                            <a:latin typeface="Cambria Math" panose="02040503050406030204" pitchFamily="18" charset="0"/>
                          </a:rPr>
                          <m:t>−</m:t>
                        </m:r>
                        <m:r>
                          <a:rPr lang="es-MX" b="0" i="1" smtClean="0">
                            <a:latin typeface="Cambria Math" panose="02040503050406030204" pitchFamily="18" charset="0"/>
                            <a:ea typeface="Cambria Math" panose="02040503050406030204" pitchFamily="18" charset="0"/>
                          </a:rPr>
                          <m:t>∞;−0,73</m:t>
                        </m:r>
                      </m:e>
                    </m:d>
                    <m:r>
                      <a:rPr lang="es-EC" i="1" smtClean="0">
                        <a:latin typeface="Cambria Math" panose="02040503050406030204" pitchFamily="18" charset="0"/>
                        <a:ea typeface="Cambria Math" panose="02040503050406030204" pitchFamily="18" charset="0"/>
                      </a:rPr>
                      <m:t>∪</m:t>
                    </m:r>
                    <m:d>
                      <m:dPr>
                        <m:begChr m:val="["/>
                        <m:endChr m:val="["/>
                        <m:ctrlPr>
                          <a:rPr lang="es-EC"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2,73;+∞</m:t>
                        </m:r>
                      </m:e>
                    </m:d>
                  </m:oMath>
                </a14:m>
                <a:endParaRPr lang="es-EC" dirty="0"/>
              </a:p>
              <a:p>
                <a:r>
                  <a:rPr lang="es-EC" dirty="0"/>
                  <a:t>Estrictamente Decreciente: </a:t>
                </a:r>
                <a14:m>
                  <m:oMath xmlns:m="http://schemas.openxmlformats.org/officeDocument/2006/math">
                    <m:d>
                      <m:dPr>
                        <m:begChr m:val="["/>
                        <m:endChr m:val="["/>
                        <m:ctrlPr>
                          <a:rPr lang="es-EC" i="1" smtClean="0">
                            <a:latin typeface="Cambria Math" panose="02040503050406030204" pitchFamily="18" charset="0"/>
                          </a:rPr>
                        </m:ctrlPr>
                      </m:dPr>
                      <m:e>
                        <m:r>
                          <a:rPr lang="es-MX" b="0" i="1" smtClean="0">
                            <a:latin typeface="Cambria Math" panose="02040503050406030204" pitchFamily="18" charset="0"/>
                          </a:rPr>
                          <m:t>−0,73;1</m:t>
                        </m:r>
                      </m:e>
                    </m:d>
                    <m:r>
                      <a:rPr lang="es-EC" i="1" smtClean="0">
                        <a:latin typeface="Cambria Math" panose="02040503050406030204" pitchFamily="18" charset="0"/>
                        <a:ea typeface="Cambria Math" panose="02040503050406030204" pitchFamily="18" charset="0"/>
                      </a:rPr>
                      <m:t>∪</m:t>
                    </m:r>
                    <m:d>
                      <m:dPr>
                        <m:begChr m:val="]"/>
                        <m:endChr m:val="]"/>
                        <m:ctrlPr>
                          <a:rPr lang="es-EC"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1;2,73</m:t>
                        </m:r>
                      </m:e>
                    </m:d>
                  </m:oMath>
                </a14:m>
                <a:endParaRPr lang="es-EC" dirty="0"/>
              </a:p>
            </p:txBody>
          </p:sp>
        </mc:Choice>
        <mc:Fallback xmlns="">
          <p:sp>
            <p:nvSpPr>
              <p:cNvPr id="5" name="CuadroTexto 4">
                <a:extLst>
                  <a:ext uri="{FF2B5EF4-FFF2-40B4-BE49-F238E27FC236}">
                    <a16:creationId xmlns:a16="http://schemas.microsoft.com/office/drawing/2014/main" id="{6D79D2D2-406A-4B5D-9830-CC1062A37BB0}"/>
                  </a:ext>
                </a:extLst>
              </p:cNvPr>
              <p:cNvSpPr txBox="1">
                <a:spLocks noRot="1" noChangeAspect="1" noMove="1" noResize="1" noEditPoints="1" noAdjustHandles="1" noChangeArrowheads="1" noChangeShapeType="1" noTextEdit="1"/>
              </p:cNvSpPr>
              <p:nvPr/>
            </p:nvSpPr>
            <p:spPr>
              <a:xfrm>
                <a:off x="1020417" y="6122504"/>
                <a:ext cx="5459896" cy="646331"/>
              </a:xfrm>
              <a:prstGeom prst="rect">
                <a:avLst/>
              </a:prstGeom>
              <a:blipFill>
                <a:blip r:embed="rId4"/>
                <a:stretch>
                  <a:fillRect l="-893" t="-4717" b="-14151"/>
                </a:stretch>
              </a:blipFill>
            </p:spPr>
            <p:txBody>
              <a:bodyPr/>
              <a:lstStyle/>
              <a:p>
                <a:r>
                  <a:rPr lang="es-EC">
                    <a:noFill/>
                  </a:rPr>
                  <a:t> </a:t>
                </a:r>
              </a:p>
            </p:txBody>
          </p:sp>
        </mc:Fallback>
      </mc:AlternateContent>
    </p:spTree>
    <p:extLst>
      <p:ext uri="{BB962C8B-B14F-4D97-AF65-F5344CB8AC3E}">
        <p14:creationId xmlns:p14="http://schemas.microsoft.com/office/powerpoint/2010/main" val="2976522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994090A8-BCFF-4296-A47E-1ECE6036F3C1}"/>
                  </a:ext>
                </a:extLst>
              </p:cNvPr>
              <p:cNvSpPr>
                <a:spLocks noGrp="1"/>
              </p:cNvSpPr>
              <p:nvPr>
                <p:ph idx="1"/>
              </p:nvPr>
            </p:nvSpPr>
            <p:spPr>
              <a:xfrm>
                <a:off x="834887" y="715614"/>
                <a:ext cx="10349948" cy="5276201"/>
              </a:xfrm>
            </p:spPr>
            <p:txBody>
              <a:bodyPr>
                <a:normAutofit lnSpcReduction="10000"/>
              </a:bodyPr>
              <a:lstStyle/>
              <a:p>
                <a:pPr marL="0" indent="0">
                  <a:buNone/>
                </a:pPr>
                <a:r>
                  <a:rPr lang="es-EC" dirty="0">
                    <a:solidFill>
                      <a:srgbClr val="FF0000"/>
                    </a:solidFill>
                  </a:rPr>
                  <a:t>Paso VI. </a:t>
                </a:r>
                <a:r>
                  <a:rPr lang="es-EC" b="1" dirty="0">
                    <a:solidFill>
                      <a:srgbClr val="00B0F0"/>
                    </a:solidFill>
                  </a:rPr>
                  <a:t>Puntos de Inflexión</a:t>
                </a:r>
              </a:p>
              <a:p>
                <a:pPr marL="0" indent="0">
                  <a:buNone/>
                </a:pPr>
                <a:r>
                  <a:rPr lang="es-MX" b="1" dirty="0">
                    <a:solidFill>
                      <a:srgbClr val="00B0F0"/>
                    </a:solidFill>
                  </a:rPr>
                  <a:t>Encontramos la 2da derivada</a:t>
                </a:r>
                <a:endParaRPr lang="es-EC" b="1" dirty="0">
                  <a:solidFill>
                    <a:srgbClr val="00B0F0"/>
                  </a:solidFill>
                </a:endParaRPr>
              </a:p>
              <a:p>
                <a:pPr marL="0" indent="0">
                  <a:buNone/>
                </a:pPr>
                <a14:m>
                  <m:oMathPara xmlns:m="http://schemas.openxmlformats.org/officeDocument/2006/math">
                    <m:oMathParaPr>
                      <m:jc m:val="centerGroup"/>
                    </m:oMathParaPr>
                    <m:oMath xmlns:m="http://schemas.openxmlformats.org/officeDocument/2006/math">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𝒇</m:t>
                          </m:r>
                        </m:e>
                        <m:sup>
                          <m:r>
                            <a:rPr lang="es-MX" b="1" i="1">
                              <a:solidFill>
                                <a:schemeClr val="tx1"/>
                              </a:solidFill>
                              <a:latin typeface="Cambria Math" panose="02040503050406030204" pitchFamily="18" charset="0"/>
                            </a:rPr>
                            <m:t>′</m:t>
                          </m:r>
                        </m:sup>
                      </m:sSup>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𝒙</m:t>
                          </m:r>
                        </m:e>
                      </m:d>
                      <m:r>
                        <a:rPr lang="es-MX" b="1" i="1">
                          <a:solidFill>
                            <a:schemeClr val="tx1"/>
                          </a:solidFill>
                          <a:latin typeface="Cambria Math" panose="02040503050406030204" pitchFamily="18" charset="0"/>
                        </a:rPr>
                        <m:t>=</m:t>
                      </m:r>
                      <m:f>
                        <m:fPr>
                          <m:ctrlPr>
                            <a:rPr lang="es-MX" b="1" i="1">
                              <a:solidFill>
                                <a:schemeClr val="tx1"/>
                              </a:solidFill>
                              <a:latin typeface="Cambria Math" panose="02040503050406030204" pitchFamily="18" charset="0"/>
                            </a:rPr>
                          </m:ctrlPr>
                        </m:fPr>
                        <m:num>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𝒙</m:t>
                              </m:r>
                            </m:e>
                            <m:sup>
                              <m:r>
                                <a:rPr lang="es-MX" b="1" i="1">
                                  <a:solidFill>
                                    <a:schemeClr val="tx1"/>
                                  </a:solidFill>
                                  <a:latin typeface="Cambria Math" panose="02040503050406030204" pitchFamily="18" charset="0"/>
                                </a:rPr>
                                <m:t>𝟐</m:t>
                              </m:r>
                            </m:sup>
                          </m:sSup>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num>
                        <m:den>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𝟏</m:t>
                              </m:r>
                              <m:r>
                                <a:rPr lang="es-MX" b="1" i="1">
                                  <a:solidFill>
                                    <a:schemeClr val="tx1"/>
                                  </a:solidFill>
                                  <a:latin typeface="Cambria Math" panose="02040503050406030204" pitchFamily="18" charset="0"/>
                                </a:rPr>
                                <m:t>)</m:t>
                              </m:r>
                            </m:e>
                            <m:sup>
                              <m:r>
                                <a:rPr lang="es-MX" b="1" i="1">
                                  <a:solidFill>
                                    <a:schemeClr val="tx1"/>
                                  </a:solidFill>
                                  <a:latin typeface="Cambria Math" panose="02040503050406030204" pitchFamily="18" charset="0"/>
                                </a:rPr>
                                <m:t>𝟐</m:t>
                              </m:r>
                            </m:sup>
                          </m:sSup>
                        </m:den>
                      </m:f>
                    </m:oMath>
                  </m:oMathPara>
                </a14:m>
                <a:endParaRPr lang="es-EC" b="1" dirty="0">
                  <a:solidFill>
                    <a:srgbClr val="00B0F0"/>
                  </a:solidFill>
                </a:endParaRPr>
              </a:p>
              <a:p>
                <a:pPr marL="0" indent="0">
                  <a:buNone/>
                </a:pPr>
                <a14:m>
                  <m:oMathPara xmlns:m="http://schemas.openxmlformats.org/officeDocument/2006/math">
                    <m:oMathParaPr>
                      <m:jc m:val="centerGroup"/>
                    </m:oMathParaPr>
                    <m:oMath xmlns:m="http://schemas.openxmlformats.org/officeDocument/2006/math">
                      <m:sSup>
                        <m:sSupPr>
                          <m:ctrlPr>
                            <a:rPr lang="es-MX" b="1" i="1" smtClean="0">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𝒇</m:t>
                          </m:r>
                        </m:e>
                        <m:sup>
                          <m:r>
                            <a:rPr lang="es-MX" b="1" i="1">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m:t>
                          </m:r>
                        </m:sup>
                      </m:sSup>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𝒙</m:t>
                          </m:r>
                        </m:e>
                      </m:d>
                      <m:r>
                        <a:rPr lang="es-MX" b="1" i="1">
                          <a:solidFill>
                            <a:schemeClr val="tx1"/>
                          </a:solidFill>
                          <a:latin typeface="Cambria Math" panose="02040503050406030204" pitchFamily="18" charset="0"/>
                        </a:rPr>
                        <m:t>=</m:t>
                      </m:r>
                      <m:f>
                        <m:fPr>
                          <m:ctrlPr>
                            <a:rPr lang="es-MX" b="1" i="1">
                              <a:solidFill>
                                <a:schemeClr val="tx1"/>
                              </a:solidFill>
                              <a:latin typeface="Cambria Math" panose="02040503050406030204" pitchFamily="18" charset="0"/>
                            </a:rPr>
                          </m:ctrlPr>
                        </m:fPr>
                        <m:num>
                          <m:d>
                            <m:dPr>
                              <m:ctrlPr>
                                <a:rPr lang="es-MX" b="1" i="1" smtClean="0">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𝟐</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e>
                          </m:d>
                          <m:sSup>
                            <m:sSupPr>
                              <m:ctrlPr>
                                <a:rPr lang="es-MX" b="1" i="1" smtClean="0">
                                  <a:solidFill>
                                    <a:schemeClr val="tx1"/>
                                  </a:solidFill>
                                  <a:latin typeface="Cambria Math" panose="02040503050406030204" pitchFamily="18" charset="0"/>
                                </a:rPr>
                              </m:ctrlPr>
                            </m:sSupPr>
                            <m:e>
                              <m:d>
                                <m:dPr>
                                  <m:ctrlPr>
                                    <a:rPr lang="es-MX" b="1" i="1" smtClean="0">
                                      <a:solidFill>
                                        <a:schemeClr val="tx1"/>
                                      </a:solidFill>
                                      <a:latin typeface="Cambria Math" panose="02040503050406030204" pitchFamily="18" charset="0"/>
                                    </a:rPr>
                                  </m:ctrlPr>
                                </m:dPr>
                                <m:e>
                                  <m:r>
                                    <a:rPr lang="es-MX" b="1" i="1" smtClean="0">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𝟏</m:t>
                                  </m:r>
                                </m:e>
                              </m:d>
                            </m:e>
                            <m:sup>
                              <m:r>
                                <a:rPr lang="es-MX" b="1" i="1" smtClean="0">
                                  <a:solidFill>
                                    <a:schemeClr val="tx1"/>
                                  </a:solidFill>
                                  <a:latin typeface="Cambria Math" panose="02040503050406030204" pitchFamily="18" charset="0"/>
                                </a:rPr>
                                <m:t>𝟐</m:t>
                              </m:r>
                            </m:sup>
                          </m:sSup>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𝟐</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𝟏</m:t>
                          </m:r>
                          <m:r>
                            <a:rPr lang="es-MX" b="1" i="1" smtClean="0">
                              <a:solidFill>
                                <a:schemeClr val="tx1"/>
                              </a:solidFill>
                              <a:latin typeface="Cambria Math" panose="02040503050406030204" pitchFamily="18" charset="0"/>
                            </a:rPr>
                            <m:t>)(</m:t>
                          </m:r>
                          <m:sSup>
                            <m:sSupPr>
                              <m:ctrlPr>
                                <a:rPr lang="es-MX" b="1" i="1" smtClean="0">
                                  <a:solidFill>
                                    <a:schemeClr val="tx1"/>
                                  </a:solidFill>
                                  <a:latin typeface="Cambria Math" panose="02040503050406030204" pitchFamily="18" charset="0"/>
                                </a:rPr>
                              </m:ctrlPr>
                            </m:sSupPr>
                            <m:e>
                              <m:r>
                                <a:rPr lang="es-MX" b="1" i="1" smtClean="0">
                                  <a:solidFill>
                                    <a:schemeClr val="tx1"/>
                                  </a:solidFill>
                                  <a:latin typeface="Cambria Math" panose="02040503050406030204" pitchFamily="18" charset="0"/>
                                </a:rPr>
                                <m:t>𝒙</m:t>
                              </m:r>
                            </m:e>
                            <m:sup>
                              <m:r>
                                <a:rPr lang="es-MX" b="1" i="1" smtClean="0">
                                  <a:solidFill>
                                    <a:schemeClr val="tx1"/>
                                  </a:solidFill>
                                  <a:latin typeface="Cambria Math" panose="02040503050406030204" pitchFamily="18" charset="0"/>
                                </a:rPr>
                                <m:t>𝟐</m:t>
                              </m:r>
                            </m:sup>
                          </m:sSup>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𝟐</m:t>
                          </m:r>
                          <m:r>
                            <a:rPr lang="es-MX" b="1" i="1" smtClean="0">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𝟐</m:t>
                          </m:r>
                          <m:r>
                            <a:rPr lang="es-MX" b="1" i="1" smtClean="0">
                              <a:solidFill>
                                <a:schemeClr val="tx1"/>
                              </a:solidFill>
                              <a:latin typeface="Cambria Math" panose="02040503050406030204" pitchFamily="18" charset="0"/>
                            </a:rPr>
                            <m:t>)</m:t>
                          </m:r>
                        </m:num>
                        <m:den>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𝟏</m:t>
                              </m:r>
                              <m:r>
                                <a:rPr lang="es-MX" b="1" i="1">
                                  <a:solidFill>
                                    <a:schemeClr val="tx1"/>
                                  </a:solidFill>
                                  <a:latin typeface="Cambria Math" panose="02040503050406030204" pitchFamily="18" charset="0"/>
                                </a:rPr>
                                <m:t>)</m:t>
                              </m:r>
                            </m:e>
                            <m:sup>
                              <m:r>
                                <a:rPr lang="es-MX" b="1" i="1" smtClean="0">
                                  <a:solidFill>
                                    <a:schemeClr val="tx1"/>
                                  </a:solidFill>
                                  <a:latin typeface="Cambria Math" panose="02040503050406030204" pitchFamily="18" charset="0"/>
                                </a:rPr>
                                <m:t>𝟒</m:t>
                              </m:r>
                            </m:sup>
                          </m:sSup>
                        </m:den>
                      </m:f>
                    </m:oMath>
                  </m:oMathPara>
                </a14:m>
                <a:endParaRPr lang="es-EC" b="1" dirty="0">
                  <a:solidFill>
                    <a:srgbClr val="00B0F0"/>
                  </a:solidFill>
                </a:endParaRPr>
              </a:p>
              <a:p>
                <a:pPr marL="0" indent="0">
                  <a:buNone/>
                </a:pPr>
                <a14:m>
                  <m:oMathPara xmlns:m="http://schemas.openxmlformats.org/officeDocument/2006/math">
                    <m:oMathParaPr>
                      <m:jc m:val="centerGroup"/>
                    </m:oMathParaPr>
                    <m:oMath xmlns:m="http://schemas.openxmlformats.org/officeDocument/2006/math">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𝒇</m:t>
                          </m:r>
                        </m:e>
                        <m:sup>
                          <m:r>
                            <a:rPr lang="es-MX" b="1" i="1">
                              <a:solidFill>
                                <a:schemeClr val="tx1"/>
                              </a:solidFill>
                              <a:latin typeface="Cambria Math" panose="02040503050406030204" pitchFamily="18" charset="0"/>
                            </a:rPr>
                            <m:t>′′</m:t>
                          </m:r>
                        </m:sup>
                      </m:sSup>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𝒙</m:t>
                          </m:r>
                        </m:e>
                      </m:d>
                      <m:r>
                        <a:rPr lang="es-MX" b="1" i="1">
                          <a:solidFill>
                            <a:schemeClr val="tx1"/>
                          </a:solidFill>
                          <a:latin typeface="Cambria Math" panose="02040503050406030204" pitchFamily="18" charset="0"/>
                        </a:rPr>
                        <m:t>=</m:t>
                      </m:r>
                      <m:f>
                        <m:fPr>
                          <m:ctrlPr>
                            <a:rPr lang="es-MX" b="1" i="1">
                              <a:solidFill>
                                <a:schemeClr val="tx1"/>
                              </a:solidFill>
                              <a:latin typeface="Cambria Math" panose="02040503050406030204" pitchFamily="18" charset="0"/>
                            </a:rPr>
                          </m:ctrlPr>
                        </m:fPr>
                        <m:num>
                          <m:d>
                            <m:dPr>
                              <m:ctrlPr>
                                <a:rPr lang="es-MX" b="1" i="1" smtClean="0">
                                  <a:solidFill>
                                    <a:schemeClr val="tx1"/>
                                  </a:solidFill>
                                  <a:latin typeface="Cambria Math" panose="02040503050406030204" pitchFamily="18" charset="0"/>
                                </a:rPr>
                              </m:ctrlPr>
                            </m:dPr>
                            <m:e>
                              <m:r>
                                <a:rPr lang="es-MX" b="1" i="1" smtClean="0">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𝟏</m:t>
                              </m:r>
                            </m:e>
                          </m:d>
                          <m:r>
                            <a:rPr lang="es-MX" b="1" i="1" smtClean="0">
                              <a:solidFill>
                                <a:schemeClr val="tx1"/>
                              </a:solidFill>
                              <a:latin typeface="Cambria Math" panose="02040503050406030204" pitchFamily="18" charset="0"/>
                            </a:rPr>
                            <m:t>[</m:t>
                          </m:r>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𝟐</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e>
                          </m:d>
                          <m:r>
                            <a:rPr lang="es-MX" b="1" i="1">
                              <a:solidFill>
                                <a:schemeClr val="tx1"/>
                              </a:solidFill>
                              <a:latin typeface="Cambria Math" panose="02040503050406030204" pitchFamily="18" charset="0"/>
                            </a:rPr>
                            <m:t>−</m:t>
                          </m:r>
                          <m:d>
                            <m:dPr>
                              <m:ctrlPr>
                                <a:rPr lang="es-MX" b="1" i="1">
                                  <a:solidFill>
                                    <a:schemeClr val="tx1"/>
                                  </a:solidFill>
                                  <a:latin typeface="Cambria Math" panose="02040503050406030204" pitchFamily="18" charset="0"/>
                                </a:rPr>
                              </m:ctrlPr>
                            </m:dPr>
                            <m:e>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𝒙</m:t>
                                  </m:r>
                                </m:e>
                                <m:sup>
                                  <m:r>
                                    <a:rPr lang="es-MX" b="1" i="1">
                                      <a:solidFill>
                                        <a:schemeClr val="tx1"/>
                                      </a:solidFill>
                                      <a:latin typeface="Cambria Math" panose="02040503050406030204" pitchFamily="18" charset="0"/>
                                    </a:rPr>
                                    <m:t>𝟐</m:t>
                                  </m:r>
                                </m:sup>
                              </m:sSup>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e>
                          </m:d>
                          <m:r>
                            <a:rPr lang="es-MX" b="1" i="1" smtClean="0">
                              <a:solidFill>
                                <a:schemeClr val="tx1"/>
                              </a:solidFill>
                              <a:latin typeface="Cambria Math" panose="02040503050406030204" pitchFamily="18" charset="0"/>
                            </a:rPr>
                            <m:t>]</m:t>
                          </m:r>
                        </m:num>
                        <m:den>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𝟏</m:t>
                              </m:r>
                              <m:r>
                                <a:rPr lang="es-MX" b="1" i="1">
                                  <a:solidFill>
                                    <a:schemeClr val="tx1"/>
                                  </a:solidFill>
                                  <a:latin typeface="Cambria Math" panose="02040503050406030204" pitchFamily="18" charset="0"/>
                                </a:rPr>
                                <m:t>)</m:t>
                              </m:r>
                            </m:e>
                            <m:sup>
                              <m:r>
                                <a:rPr lang="es-MX" b="1" i="1">
                                  <a:solidFill>
                                    <a:schemeClr val="tx1"/>
                                  </a:solidFill>
                                  <a:latin typeface="Cambria Math" panose="02040503050406030204" pitchFamily="18" charset="0"/>
                                </a:rPr>
                                <m:t>𝟒</m:t>
                              </m:r>
                            </m:sup>
                          </m:sSup>
                        </m:den>
                      </m:f>
                    </m:oMath>
                  </m:oMathPara>
                </a14:m>
                <a:endParaRPr lang="es-EC" dirty="0"/>
              </a:p>
              <a:p>
                <a:pPr marL="0" indent="0">
                  <a:buNone/>
                </a:pPr>
                <a14:m>
                  <m:oMathPara xmlns:m="http://schemas.openxmlformats.org/officeDocument/2006/math">
                    <m:oMathParaPr>
                      <m:jc m:val="centerGroup"/>
                    </m:oMathParaPr>
                    <m:oMath xmlns:m="http://schemas.openxmlformats.org/officeDocument/2006/math">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𝒇</m:t>
                          </m:r>
                        </m:e>
                        <m:sup>
                          <m:r>
                            <a:rPr lang="es-MX" b="1" i="1">
                              <a:solidFill>
                                <a:schemeClr val="tx1"/>
                              </a:solidFill>
                              <a:latin typeface="Cambria Math" panose="02040503050406030204" pitchFamily="18" charset="0"/>
                            </a:rPr>
                            <m:t>′′</m:t>
                          </m:r>
                        </m:sup>
                      </m:sSup>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𝒙</m:t>
                          </m:r>
                        </m:e>
                      </m:d>
                      <m:r>
                        <a:rPr lang="es-MX" b="1" i="1">
                          <a:solidFill>
                            <a:schemeClr val="tx1"/>
                          </a:solidFill>
                          <a:latin typeface="Cambria Math" panose="02040503050406030204" pitchFamily="18" charset="0"/>
                        </a:rPr>
                        <m:t>=</m:t>
                      </m:r>
                      <m:f>
                        <m:fPr>
                          <m:ctrlPr>
                            <a:rPr lang="es-MX" b="1" i="1">
                              <a:solidFill>
                                <a:schemeClr val="tx1"/>
                              </a:solidFill>
                              <a:latin typeface="Cambria Math" panose="02040503050406030204" pitchFamily="18" charset="0"/>
                            </a:rPr>
                          </m:ctrlPr>
                        </m:fPr>
                        <m:num>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𝟏</m:t>
                              </m:r>
                            </m:e>
                          </m:d>
                          <m:r>
                            <a:rPr lang="es-MX" b="1" i="1">
                              <a:solidFill>
                                <a:schemeClr val="tx1"/>
                              </a:solidFill>
                              <a:latin typeface="Cambria Math" panose="02040503050406030204" pitchFamily="18" charset="0"/>
                            </a:rPr>
                            <m:t>[</m:t>
                          </m:r>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𝟐</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e>
                          </m:d>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𝟏</m:t>
                          </m:r>
                          <m:r>
                            <a:rPr lang="es-MX" b="1" i="1" smtClean="0">
                              <a:solidFill>
                                <a:schemeClr val="tx1"/>
                              </a:solidFill>
                              <a:latin typeface="Cambria Math" panose="02040503050406030204" pitchFamily="18" charset="0"/>
                            </a:rPr>
                            <m:t>)−</m:t>
                          </m:r>
                          <m:d>
                            <m:dPr>
                              <m:ctrlPr>
                                <a:rPr lang="es-MX" b="1" i="1">
                                  <a:solidFill>
                                    <a:schemeClr val="tx1"/>
                                  </a:solidFill>
                                  <a:latin typeface="Cambria Math" panose="02040503050406030204" pitchFamily="18" charset="0"/>
                                </a:rPr>
                              </m:ctrlPr>
                            </m:dPr>
                            <m:e>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𝒙</m:t>
                                  </m:r>
                                </m:e>
                                <m:sup>
                                  <m:r>
                                    <a:rPr lang="es-MX" b="1" i="1">
                                      <a:solidFill>
                                        <a:schemeClr val="tx1"/>
                                      </a:solidFill>
                                      <a:latin typeface="Cambria Math" panose="02040503050406030204" pitchFamily="18" charset="0"/>
                                    </a:rPr>
                                    <m:t>𝟐</m:t>
                                  </m:r>
                                </m:sup>
                              </m:sSup>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𝟐</m:t>
                              </m:r>
                            </m:e>
                          </m:d>
                          <m:r>
                            <a:rPr lang="es-MX" b="1" i="1">
                              <a:solidFill>
                                <a:schemeClr val="tx1"/>
                              </a:solidFill>
                              <a:latin typeface="Cambria Math" panose="02040503050406030204" pitchFamily="18" charset="0"/>
                            </a:rPr>
                            <m:t>]</m:t>
                          </m:r>
                        </m:num>
                        <m:den>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𝟏</m:t>
                              </m:r>
                              <m:r>
                                <a:rPr lang="es-MX" b="1" i="1">
                                  <a:solidFill>
                                    <a:schemeClr val="tx1"/>
                                  </a:solidFill>
                                  <a:latin typeface="Cambria Math" panose="02040503050406030204" pitchFamily="18" charset="0"/>
                                </a:rPr>
                                <m:t>)</m:t>
                              </m:r>
                            </m:e>
                            <m:sup>
                              <m:r>
                                <a:rPr lang="es-MX" b="1" i="1">
                                  <a:solidFill>
                                    <a:schemeClr val="tx1"/>
                                  </a:solidFill>
                                  <a:latin typeface="Cambria Math" panose="02040503050406030204" pitchFamily="18" charset="0"/>
                                </a:rPr>
                                <m:t>𝟒</m:t>
                              </m:r>
                            </m:sup>
                          </m:sSup>
                        </m:den>
                      </m:f>
                    </m:oMath>
                  </m:oMathPara>
                </a14:m>
                <a:endParaRPr lang="es-EC" dirty="0"/>
              </a:p>
              <a:p>
                <a:pPr marL="0" indent="0">
                  <a:buNone/>
                </a:pPr>
                <a14:m>
                  <m:oMathPara xmlns:m="http://schemas.openxmlformats.org/officeDocument/2006/math">
                    <m:oMathParaPr>
                      <m:jc m:val="centerGroup"/>
                    </m:oMathParaPr>
                    <m:oMath xmlns:m="http://schemas.openxmlformats.org/officeDocument/2006/math">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𝒇</m:t>
                          </m:r>
                        </m:e>
                        <m:sup>
                          <m:r>
                            <a:rPr lang="es-MX" b="1" i="1">
                              <a:solidFill>
                                <a:schemeClr val="tx1"/>
                              </a:solidFill>
                              <a:latin typeface="Cambria Math" panose="02040503050406030204" pitchFamily="18" charset="0"/>
                            </a:rPr>
                            <m:t>′′</m:t>
                          </m:r>
                        </m:sup>
                      </m:sSup>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𝒙</m:t>
                          </m:r>
                        </m:e>
                      </m:d>
                      <m:r>
                        <a:rPr lang="es-MX" b="1" i="1">
                          <a:solidFill>
                            <a:schemeClr val="tx1"/>
                          </a:solidFill>
                          <a:latin typeface="Cambria Math" panose="02040503050406030204" pitchFamily="18" charset="0"/>
                        </a:rPr>
                        <m:t>=</m:t>
                      </m:r>
                      <m:f>
                        <m:fPr>
                          <m:ctrlPr>
                            <a:rPr lang="es-MX" b="1" i="1">
                              <a:solidFill>
                                <a:schemeClr val="tx1"/>
                              </a:solidFill>
                              <a:latin typeface="Cambria Math" panose="02040503050406030204" pitchFamily="18" charset="0"/>
                            </a:rPr>
                          </m:ctrlPr>
                        </m:fPr>
                        <m:num>
                          <m:sSup>
                            <m:sSupPr>
                              <m:ctrlPr>
                                <a:rPr lang="es-MX" b="1" i="1" smtClean="0">
                                  <a:solidFill>
                                    <a:schemeClr val="tx1"/>
                                  </a:solidFill>
                                  <a:latin typeface="Cambria Math" panose="02040503050406030204" pitchFamily="18" charset="0"/>
                                </a:rPr>
                              </m:ctrlPr>
                            </m:sSupPr>
                            <m:e>
                              <m:r>
                                <a:rPr lang="es-MX" b="1" i="1" smtClean="0">
                                  <a:solidFill>
                                    <a:schemeClr val="tx1"/>
                                  </a:solidFill>
                                  <a:latin typeface="Cambria Math" panose="02040503050406030204" pitchFamily="18" charset="0"/>
                                </a:rPr>
                                <m:t>𝟐</m:t>
                              </m:r>
                              <m:r>
                                <a:rPr lang="es-MX" b="1" i="1" smtClean="0">
                                  <a:solidFill>
                                    <a:schemeClr val="tx1"/>
                                  </a:solidFill>
                                  <a:latin typeface="Cambria Math" panose="02040503050406030204" pitchFamily="18" charset="0"/>
                                </a:rPr>
                                <m:t>𝒙</m:t>
                              </m:r>
                            </m:e>
                            <m:sup>
                              <m:r>
                                <a:rPr lang="es-MX" b="1" i="1" smtClean="0">
                                  <a:solidFill>
                                    <a:schemeClr val="tx1"/>
                                  </a:solidFill>
                                  <a:latin typeface="Cambria Math" panose="02040503050406030204" pitchFamily="18" charset="0"/>
                                </a:rPr>
                                <m:t>𝟐</m:t>
                              </m:r>
                            </m:sup>
                          </m:sSup>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𝟑</m:t>
                          </m:r>
                          <m:r>
                            <a:rPr lang="es-MX" b="1" i="1" smtClean="0">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𝟐</m:t>
                          </m:r>
                          <m:r>
                            <a:rPr lang="es-MX" b="1" i="1">
                              <a:solidFill>
                                <a:schemeClr val="tx1"/>
                              </a:solidFill>
                              <a:latin typeface="Cambria Math" panose="02040503050406030204" pitchFamily="18" charset="0"/>
                            </a:rPr>
                            <m:t>−</m:t>
                          </m:r>
                          <m:sSup>
                            <m:sSupPr>
                              <m:ctrlPr>
                                <a:rPr lang="es-MX" b="1" i="1" smtClean="0">
                                  <a:solidFill>
                                    <a:schemeClr val="tx1"/>
                                  </a:solidFill>
                                  <a:latin typeface="Cambria Math" panose="02040503050406030204" pitchFamily="18" charset="0"/>
                                </a:rPr>
                              </m:ctrlPr>
                            </m:sSupPr>
                            <m:e>
                              <m:r>
                                <a:rPr lang="es-MX" b="1" i="1" smtClean="0">
                                  <a:solidFill>
                                    <a:schemeClr val="tx1"/>
                                  </a:solidFill>
                                  <a:latin typeface="Cambria Math" panose="02040503050406030204" pitchFamily="18" charset="0"/>
                                </a:rPr>
                                <m:t>𝒙</m:t>
                              </m:r>
                            </m:e>
                            <m:sup>
                              <m:r>
                                <a:rPr lang="es-MX" b="1" i="1" smtClean="0">
                                  <a:solidFill>
                                    <a:schemeClr val="tx1"/>
                                  </a:solidFill>
                                  <a:latin typeface="Cambria Math" panose="02040503050406030204" pitchFamily="18" charset="0"/>
                                </a:rPr>
                                <m:t>𝟐</m:t>
                              </m:r>
                            </m:sup>
                          </m:sSup>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𝟐</m:t>
                          </m:r>
                          <m:r>
                            <a:rPr lang="es-MX" b="1" i="1" smtClean="0">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𝟐</m:t>
                          </m:r>
                        </m:num>
                        <m:den>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𝟏</m:t>
                              </m:r>
                              <m:r>
                                <a:rPr lang="es-MX" b="1" i="1">
                                  <a:solidFill>
                                    <a:schemeClr val="tx1"/>
                                  </a:solidFill>
                                  <a:latin typeface="Cambria Math" panose="02040503050406030204" pitchFamily="18" charset="0"/>
                                </a:rPr>
                                <m:t>)</m:t>
                              </m:r>
                            </m:e>
                            <m:sup>
                              <m:r>
                                <a:rPr lang="es-MX" b="1" i="1" smtClean="0">
                                  <a:solidFill>
                                    <a:schemeClr val="tx1"/>
                                  </a:solidFill>
                                  <a:latin typeface="Cambria Math" panose="02040503050406030204" pitchFamily="18" charset="0"/>
                                </a:rPr>
                                <m:t>𝟑</m:t>
                              </m:r>
                            </m:sup>
                          </m:sSup>
                        </m:den>
                      </m:f>
                      <m:r>
                        <a:rPr lang="es-MX" b="1" i="1">
                          <a:solidFill>
                            <a:schemeClr val="tx1"/>
                          </a:solidFill>
                          <a:latin typeface="Cambria Math" panose="02040503050406030204" pitchFamily="18" charset="0"/>
                        </a:rPr>
                        <m:t> </m:t>
                      </m:r>
                    </m:oMath>
                  </m:oMathPara>
                </a14:m>
                <a:endParaRPr lang="es-EC" dirty="0"/>
              </a:p>
              <a:p>
                <a:pPr marL="0" indent="0">
                  <a:buNone/>
                </a:pPr>
                <a14:m>
                  <m:oMathPara xmlns:m="http://schemas.openxmlformats.org/officeDocument/2006/math">
                    <m:oMathParaPr>
                      <m:jc m:val="centerGroup"/>
                    </m:oMathParaPr>
                    <m:oMath xmlns:m="http://schemas.openxmlformats.org/officeDocument/2006/math">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𝒇</m:t>
                          </m:r>
                        </m:e>
                        <m:sup>
                          <m:r>
                            <a:rPr lang="es-MX" b="1" i="1">
                              <a:solidFill>
                                <a:schemeClr val="tx1"/>
                              </a:solidFill>
                              <a:latin typeface="Cambria Math" panose="02040503050406030204" pitchFamily="18" charset="0"/>
                            </a:rPr>
                            <m:t>′′</m:t>
                          </m:r>
                        </m:sup>
                      </m:sSup>
                      <m:d>
                        <m:dPr>
                          <m:ctrlPr>
                            <a:rPr lang="es-MX" b="1" i="1">
                              <a:solidFill>
                                <a:schemeClr val="tx1"/>
                              </a:solidFill>
                              <a:latin typeface="Cambria Math" panose="02040503050406030204" pitchFamily="18" charset="0"/>
                            </a:rPr>
                          </m:ctrlPr>
                        </m:dPr>
                        <m:e>
                          <m:r>
                            <a:rPr lang="es-MX" b="1" i="1">
                              <a:solidFill>
                                <a:schemeClr val="tx1"/>
                              </a:solidFill>
                              <a:latin typeface="Cambria Math" panose="02040503050406030204" pitchFamily="18" charset="0"/>
                            </a:rPr>
                            <m:t>𝒙</m:t>
                          </m:r>
                        </m:e>
                      </m:d>
                      <m:r>
                        <a:rPr lang="es-MX" b="1" i="1">
                          <a:solidFill>
                            <a:schemeClr val="tx1"/>
                          </a:solidFill>
                          <a:latin typeface="Cambria Math" panose="02040503050406030204" pitchFamily="18" charset="0"/>
                        </a:rPr>
                        <m:t>=</m:t>
                      </m:r>
                      <m:f>
                        <m:fPr>
                          <m:ctrlPr>
                            <a:rPr lang="es-MX" b="1" i="1">
                              <a:solidFill>
                                <a:schemeClr val="tx1"/>
                              </a:solidFill>
                              <a:latin typeface="Cambria Math" panose="02040503050406030204" pitchFamily="18" charset="0"/>
                            </a:rPr>
                          </m:ctrlPr>
                        </m:fPr>
                        <m:num>
                          <m:sSup>
                            <m:sSupPr>
                              <m:ctrlPr>
                                <a:rPr lang="es-MX" b="1" i="1" smtClean="0">
                                  <a:solidFill>
                                    <a:schemeClr val="tx1"/>
                                  </a:solidFill>
                                  <a:latin typeface="Cambria Math" panose="02040503050406030204" pitchFamily="18" charset="0"/>
                                </a:rPr>
                              </m:ctrlPr>
                            </m:sSupPr>
                            <m:e>
                              <m:r>
                                <a:rPr lang="es-MX" b="1" i="1" smtClean="0">
                                  <a:solidFill>
                                    <a:schemeClr val="tx1"/>
                                  </a:solidFill>
                                  <a:latin typeface="Cambria Math" panose="02040503050406030204" pitchFamily="18" charset="0"/>
                                </a:rPr>
                                <m:t>𝒙</m:t>
                              </m:r>
                            </m:e>
                            <m:sup>
                              <m:r>
                                <a:rPr lang="es-MX" b="1" i="1" smtClean="0">
                                  <a:solidFill>
                                    <a:schemeClr val="tx1"/>
                                  </a:solidFill>
                                  <a:latin typeface="Cambria Math" panose="02040503050406030204" pitchFamily="18" charset="0"/>
                                </a:rPr>
                                <m:t>𝟐</m:t>
                              </m:r>
                            </m:sup>
                          </m:sSup>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𝟒</m:t>
                          </m:r>
                          <m:r>
                            <a:rPr lang="es-MX" b="1" i="1">
                              <a:solidFill>
                                <a:schemeClr val="tx1"/>
                              </a:solidFill>
                              <a:latin typeface="Cambria Math" panose="02040503050406030204" pitchFamily="18" charset="0"/>
                            </a:rPr>
                            <m:t>]</m:t>
                          </m:r>
                        </m:num>
                        <m:den>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𝟏</m:t>
                              </m:r>
                              <m:r>
                                <a:rPr lang="es-MX" b="1" i="1">
                                  <a:solidFill>
                                    <a:schemeClr val="tx1"/>
                                  </a:solidFill>
                                  <a:latin typeface="Cambria Math" panose="02040503050406030204" pitchFamily="18" charset="0"/>
                                </a:rPr>
                                <m:t>)</m:t>
                              </m:r>
                            </m:e>
                            <m:sup>
                              <m:r>
                                <a:rPr lang="es-MX" b="1" i="1" smtClean="0">
                                  <a:solidFill>
                                    <a:schemeClr val="tx1"/>
                                  </a:solidFill>
                                  <a:latin typeface="Cambria Math" panose="02040503050406030204" pitchFamily="18" charset="0"/>
                                </a:rPr>
                                <m:t>𝟑</m:t>
                              </m:r>
                            </m:sup>
                          </m:sSup>
                        </m:den>
                      </m:f>
                    </m:oMath>
                  </m:oMathPara>
                </a14:m>
                <a:endParaRPr lang="es-EC" dirty="0"/>
              </a:p>
              <a:p>
                <a:pPr marL="0" indent="0">
                  <a:buNone/>
                </a:pPr>
                <a:r>
                  <a:rPr lang="es-EC" dirty="0"/>
                  <a:t>Igualamos a 0:	 0</a:t>
                </a:r>
                <a14:m>
                  <m:oMath xmlns:m="http://schemas.openxmlformats.org/officeDocument/2006/math">
                    <m:r>
                      <a:rPr lang="es-MX" b="1" i="1">
                        <a:solidFill>
                          <a:schemeClr val="tx1"/>
                        </a:solidFill>
                        <a:latin typeface="Cambria Math" panose="02040503050406030204" pitchFamily="18" charset="0"/>
                      </a:rPr>
                      <m:t>=</m:t>
                    </m:r>
                    <m:f>
                      <m:fPr>
                        <m:ctrlPr>
                          <a:rPr lang="es-MX" b="1" i="1">
                            <a:solidFill>
                              <a:schemeClr val="tx1"/>
                            </a:solidFill>
                            <a:latin typeface="Cambria Math" panose="02040503050406030204" pitchFamily="18" charset="0"/>
                          </a:rPr>
                        </m:ctrlPr>
                      </m:fPr>
                      <m:num>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𝒙</m:t>
                            </m:r>
                          </m:e>
                          <m:sup>
                            <m:r>
                              <a:rPr lang="es-MX" b="1" i="1">
                                <a:solidFill>
                                  <a:schemeClr val="tx1"/>
                                </a:solidFill>
                                <a:latin typeface="Cambria Math" panose="02040503050406030204" pitchFamily="18" charset="0"/>
                              </a:rPr>
                              <m:t>𝟐</m:t>
                            </m:r>
                          </m:sup>
                        </m:sSup>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𝒙</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𝟒</m:t>
                        </m:r>
                      </m:num>
                      <m:den>
                        <m:sSup>
                          <m:sSupPr>
                            <m:ctrlPr>
                              <a:rPr lang="es-MX" b="1" i="1">
                                <a:solidFill>
                                  <a:schemeClr val="tx1"/>
                                </a:solidFill>
                                <a:latin typeface="Cambria Math" panose="02040503050406030204" pitchFamily="18" charset="0"/>
                              </a:rPr>
                            </m:ctrlPr>
                          </m:sSupPr>
                          <m:e>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𝒙</m:t>
                            </m:r>
                            <m:r>
                              <a:rPr lang="es-MX" b="1" i="1">
                                <a:solidFill>
                                  <a:schemeClr val="tx1"/>
                                </a:solidFill>
                                <a:latin typeface="Cambria Math" panose="02040503050406030204" pitchFamily="18" charset="0"/>
                              </a:rPr>
                              <m:t>−</m:t>
                            </m:r>
                            <m:r>
                              <a:rPr lang="es-MX" b="1" i="1">
                                <a:solidFill>
                                  <a:schemeClr val="tx1"/>
                                </a:solidFill>
                                <a:latin typeface="Cambria Math" panose="02040503050406030204" pitchFamily="18" charset="0"/>
                              </a:rPr>
                              <m:t>𝟏</m:t>
                            </m:r>
                            <m:r>
                              <a:rPr lang="es-MX" b="1" i="1">
                                <a:solidFill>
                                  <a:schemeClr val="tx1"/>
                                </a:solidFill>
                                <a:latin typeface="Cambria Math" panose="02040503050406030204" pitchFamily="18" charset="0"/>
                              </a:rPr>
                              <m:t>)</m:t>
                            </m:r>
                          </m:e>
                          <m:sup>
                            <m:r>
                              <a:rPr lang="es-MX" b="1" i="1" smtClean="0">
                                <a:solidFill>
                                  <a:schemeClr val="tx1"/>
                                </a:solidFill>
                                <a:latin typeface="Cambria Math" panose="02040503050406030204" pitchFamily="18" charset="0"/>
                              </a:rPr>
                              <m:t>𝟑</m:t>
                            </m:r>
                          </m:sup>
                        </m:sSup>
                      </m:den>
                    </m:f>
                  </m:oMath>
                </a14:m>
                <a:r>
                  <a:rPr lang="es-EC" dirty="0"/>
                  <a:t>    ;     </a:t>
                </a:r>
                <a14:m>
                  <m:oMath xmlns:m="http://schemas.openxmlformats.org/officeDocument/2006/math">
                    <m:sSup>
                      <m:sSupPr>
                        <m:ctrlPr>
                          <a:rPr lang="es-EC" i="1" dirty="0">
                            <a:latin typeface="Cambria Math" panose="02040503050406030204" pitchFamily="18" charset="0"/>
                          </a:rPr>
                        </m:ctrlPr>
                      </m:sSupPr>
                      <m:e>
                        <m:r>
                          <a:rPr lang="es-MX" i="1" dirty="0">
                            <a:latin typeface="Cambria Math" panose="02040503050406030204" pitchFamily="18" charset="0"/>
                          </a:rPr>
                          <m:t>𝑥</m:t>
                        </m:r>
                      </m:e>
                      <m:sup>
                        <m:r>
                          <a:rPr lang="es-MX" i="1" dirty="0">
                            <a:latin typeface="Cambria Math" panose="02040503050406030204" pitchFamily="18" charset="0"/>
                          </a:rPr>
                          <m:t>2</m:t>
                        </m:r>
                      </m:sup>
                    </m:sSup>
                    <m:r>
                      <a:rPr lang="es-MX" i="1" dirty="0">
                        <a:latin typeface="Cambria Math" panose="02040503050406030204" pitchFamily="18" charset="0"/>
                      </a:rPr>
                      <m:t>−</m:t>
                    </m:r>
                    <m:r>
                      <a:rPr lang="es-MX" i="1" dirty="0">
                        <a:latin typeface="Cambria Math" panose="02040503050406030204" pitchFamily="18" charset="0"/>
                      </a:rPr>
                      <m:t>𝑥</m:t>
                    </m:r>
                    <m:r>
                      <a:rPr lang="es-MX" b="0" i="1" dirty="0" smtClean="0">
                        <a:latin typeface="Cambria Math" panose="02040503050406030204" pitchFamily="18" charset="0"/>
                      </a:rPr>
                      <m:t>+4</m:t>
                    </m:r>
                    <m:r>
                      <a:rPr lang="es-MX" i="1" dirty="0">
                        <a:latin typeface="Cambria Math" panose="02040503050406030204" pitchFamily="18" charset="0"/>
                      </a:rPr>
                      <m:t>=0</m:t>
                    </m:r>
                  </m:oMath>
                </a14:m>
                <a:r>
                  <a:rPr lang="es-EC" dirty="0"/>
                  <a:t>   Las raíces </a:t>
                </a:r>
                <a:r>
                  <a:rPr lang="es-MX" dirty="0"/>
                  <a:t>son imaginarias por lo tanto no tiene inflexión</a:t>
                </a:r>
                <a:endParaRPr lang="es-EC" dirty="0"/>
              </a:p>
            </p:txBody>
          </p:sp>
        </mc:Choice>
        <mc:Fallback xmlns="">
          <p:sp>
            <p:nvSpPr>
              <p:cNvPr id="3" name="Marcador de contenido 2">
                <a:extLst>
                  <a:ext uri="{FF2B5EF4-FFF2-40B4-BE49-F238E27FC236}">
                    <a16:creationId xmlns:a16="http://schemas.microsoft.com/office/drawing/2014/main" id="{994090A8-BCFF-4296-A47E-1ECE6036F3C1}"/>
                  </a:ext>
                </a:extLst>
              </p:cNvPr>
              <p:cNvSpPr>
                <a:spLocks noGrp="1" noRot="1" noChangeAspect="1" noMove="1" noResize="1" noEditPoints="1" noAdjustHandles="1" noChangeArrowheads="1" noChangeShapeType="1" noTextEdit="1"/>
              </p:cNvSpPr>
              <p:nvPr>
                <p:ph idx="1"/>
              </p:nvPr>
            </p:nvSpPr>
            <p:spPr>
              <a:xfrm>
                <a:off x="834887" y="715614"/>
                <a:ext cx="10349948" cy="5276201"/>
              </a:xfrm>
              <a:blipFill>
                <a:blip r:embed="rId2"/>
                <a:stretch>
                  <a:fillRect l="-530" t="-1039"/>
                </a:stretch>
              </a:blipFill>
            </p:spPr>
            <p:txBody>
              <a:bodyPr/>
              <a:lstStyle/>
              <a:p>
                <a:r>
                  <a:rPr lang="es-EC">
                    <a:noFill/>
                  </a:rPr>
                  <a:t> </a:t>
                </a:r>
              </a:p>
            </p:txBody>
          </p:sp>
        </mc:Fallback>
      </mc:AlternateContent>
    </p:spTree>
    <p:extLst>
      <p:ext uri="{BB962C8B-B14F-4D97-AF65-F5344CB8AC3E}">
        <p14:creationId xmlns:p14="http://schemas.microsoft.com/office/powerpoint/2010/main" val="758040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4AD9F49-A3EC-404B-91F0-442AA5FF6E0C}"/>
              </a:ext>
            </a:extLst>
          </p:cNvPr>
          <p:cNvSpPr>
            <a:spLocks noGrp="1"/>
          </p:cNvSpPr>
          <p:nvPr>
            <p:ph idx="1"/>
          </p:nvPr>
        </p:nvSpPr>
        <p:spPr>
          <a:xfrm>
            <a:off x="1608283" y="703226"/>
            <a:ext cx="7729728" cy="3101983"/>
          </a:xfrm>
        </p:spPr>
        <p:txBody>
          <a:bodyPr/>
          <a:lstStyle/>
          <a:p>
            <a:pPr marL="0" indent="0">
              <a:buNone/>
            </a:pPr>
            <a:r>
              <a:rPr lang="es-EC" dirty="0">
                <a:solidFill>
                  <a:srgbClr val="FF0000"/>
                </a:solidFill>
              </a:rPr>
              <a:t>Paso VII. </a:t>
            </a:r>
            <a:r>
              <a:rPr lang="es-EC" b="1" dirty="0">
                <a:solidFill>
                  <a:srgbClr val="00B0F0"/>
                </a:solidFill>
              </a:rPr>
              <a:t>Intervalos de concavidad y convexidad</a:t>
            </a:r>
          </a:p>
          <a:p>
            <a:pPr marL="0" indent="0">
              <a:buNone/>
            </a:pPr>
            <a:endParaRPr lang="es-EC" dirty="0"/>
          </a:p>
        </p:txBody>
      </p:sp>
      <p:pic>
        <p:nvPicPr>
          <p:cNvPr id="4" name="Imagen 3">
            <a:extLst>
              <a:ext uri="{FF2B5EF4-FFF2-40B4-BE49-F238E27FC236}">
                <a16:creationId xmlns:a16="http://schemas.microsoft.com/office/drawing/2014/main" id="{2A53F315-93A2-4CAF-83A4-B10D69A1BDF3}"/>
              </a:ext>
            </a:extLst>
          </p:cNvPr>
          <p:cNvPicPr>
            <a:picLocks noChangeAspect="1"/>
          </p:cNvPicPr>
          <p:nvPr/>
        </p:nvPicPr>
        <p:blipFill>
          <a:blip r:embed="rId2"/>
          <a:stretch>
            <a:fillRect/>
          </a:stretch>
        </p:blipFill>
        <p:spPr>
          <a:xfrm>
            <a:off x="4127638" y="1221892"/>
            <a:ext cx="3486150" cy="1419225"/>
          </a:xfrm>
          <a:prstGeom prst="rect">
            <a:avLst/>
          </a:prstGeom>
        </p:spPr>
      </p:pic>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48F1C05E-C30C-4D1A-B58C-5F008AEBA1AA}"/>
                  </a:ext>
                </a:extLst>
              </p:cNvPr>
              <p:cNvSpPr txBox="1"/>
              <p:nvPr/>
            </p:nvSpPr>
            <p:spPr>
              <a:xfrm>
                <a:off x="1761841" y="2823411"/>
                <a:ext cx="8229600" cy="3697807"/>
              </a:xfrm>
              <a:prstGeom prst="rect">
                <a:avLst/>
              </a:prstGeom>
              <a:noFill/>
            </p:spPr>
            <p:txBody>
              <a:bodyPr wrap="square" rtlCol="0">
                <a:spAutoFit/>
              </a:bodyPr>
              <a:lstStyle/>
              <a:p>
                <a:r>
                  <a:rPr lang="es-EC" dirty="0"/>
                  <a:t>Cóncava: </a:t>
                </a:r>
                <a14:m>
                  <m:oMath xmlns:m="http://schemas.openxmlformats.org/officeDocument/2006/math">
                    <m:d>
                      <m:dPr>
                        <m:begChr m:val="]"/>
                        <m:endChr m:val="["/>
                        <m:ctrlPr>
                          <a:rPr lang="es-EC" i="1" smtClean="0">
                            <a:latin typeface="Cambria Math" panose="02040503050406030204" pitchFamily="18" charset="0"/>
                          </a:rPr>
                        </m:ctrlPr>
                      </m:dPr>
                      <m:e>
                        <m:r>
                          <a:rPr lang="es-MX" b="0" i="1" smtClean="0">
                            <a:latin typeface="Cambria Math" panose="02040503050406030204" pitchFamily="18" charset="0"/>
                          </a:rPr>
                          <m:t>−</m:t>
                        </m:r>
                        <m:r>
                          <a:rPr lang="es-MX" b="0" i="1" smtClean="0">
                            <a:latin typeface="Cambria Math" panose="02040503050406030204" pitchFamily="18" charset="0"/>
                            <a:ea typeface="Cambria Math" panose="02040503050406030204" pitchFamily="18" charset="0"/>
                          </a:rPr>
                          <m:t>∞;1</m:t>
                        </m:r>
                      </m:e>
                    </m:d>
                  </m:oMath>
                </a14:m>
                <a:endParaRPr lang="es-EC" dirty="0"/>
              </a:p>
              <a:p>
                <a:r>
                  <a:rPr lang="es-EC" dirty="0"/>
                  <a:t>Convexa: </a:t>
                </a:r>
                <a14:m>
                  <m:oMath xmlns:m="http://schemas.openxmlformats.org/officeDocument/2006/math">
                    <m:d>
                      <m:dPr>
                        <m:begChr m:val="]"/>
                        <m:endChr m:val="["/>
                        <m:ctrlPr>
                          <a:rPr lang="es-EC" i="1">
                            <a:latin typeface="Cambria Math" panose="02040503050406030204" pitchFamily="18" charset="0"/>
                          </a:rPr>
                        </m:ctrlPr>
                      </m:dPr>
                      <m:e>
                        <m:r>
                          <a:rPr lang="es-MX" b="0" i="1" smtClean="0">
                            <a:latin typeface="Cambria Math" panose="02040503050406030204" pitchFamily="18" charset="0"/>
                          </a:rPr>
                          <m:t>1</m:t>
                        </m:r>
                        <m:r>
                          <a:rPr lang="es-MX" i="1">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m:t>
                        </m:r>
                      </m:e>
                    </m:d>
                  </m:oMath>
                </a14:m>
                <a:endParaRPr lang="es-MX" dirty="0">
                  <a:ea typeface="Cambria Math" panose="02040503050406030204" pitchFamily="18" charset="0"/>
                </a:endParaRPr>
              </a:p>
              <a:p>
                <a:endParaRPr lang="es-EC" dirty="0">
                  <a:solidFill>
                    <a:srgbClr val="FF0000"/>
                  </a:solidFill>
                </a:endParaRPr>
              </a:p>
              <a:p>
                <a:r>
                  <a:rPr lang="es-EC" dirty="0">
                    <a:solidFill>
                      <a:srgbClr val="FF0000"/>
                    </a:solidFill>
                  </a:rPr>
                  <a:t>Paso VIII. </a:t>
                </a:r>
                <a:r>
                  <a:rPr lang="es-EC" b="1" dirty="0">
                    <a:solidFill>
                      <a:srgbClr val="00B0F0"/>
                    </a:solidFill>
                  </a:rPr>
                  <a:t>Asíntotas</a:t>
                </a:r>
              </a:p>
              <a:p>
                <a:endParaRPr lang="es-EC" b="1" dirty="0">
                  <a:solidFill>
                    <a:srgbClr val="00B0F0"/>
                  </a:solidFill>
                </a:endParaRPr>
              </a:p>
              <a:p>
                <a:r>
                  <a:rPr lang="es-EC" b="1" dirty="0"/>
                  <a:t>Asíntota vertical: x=1</a:t>
                </a:r>
              </a:p>
              <a:p>
                <a:r>
                  <a:rPr lang="es-EC" b="1" dirty="0"/>
                  <a:t>Asíntota oblicua:</a:t>
                </a:r>
              </a:p>
              <a:p>
                <a:endParaRPr lang="es-EC" b="1" dirty="0"/>
              </a:p>
              <a:p>
                <a:endParaRPr lang="es-EC" b="1" dirty="0"/>
              </a:p>
              <a:p>
                <a14:m>
                  <m:oMath xmlns:m="http://schemas.openxmlformats.org/officeDocument/2006/math">
                    <m:func>
                      <m:funcPr>
                        <m:ctrlPr>
                          <a:rPr lang="es-EC" b="1" i="1" smtClean="0">
                            <a:latin typeface="Cambria Math" panose="02040503050406030204" pitchFamily="18" charset="0"/>
                          </a:rPr>
                        </m:ctrlPr>
                      </m:funcPr>
                      <m:fName>
                        <m:limLow>
                          <m:limLowPr>
                            <m:ctrlPr>
                              <a:rPr lang="es-EC" b="1" i="1" smtClean="0">
                                <a:latin typeface="Cambria Math" panose="02040503050406030204" pitchFamily="18" charset="0"/>
                              </a:rPr>
                            </m:ctrlPr>
                          </m:limLowPr>
                          <m:e>
                            <m:r>
                              <m:rPr>
                                <m:sty m:val="p"/>
                              </m:rPr>
                              <a:rPr lang="es-EC" b="0" i="0" smtClean="0">
                                <a:latin typeface="Cambria Math" panose="02040503050406030204" pitchFamily="18" charset="0"/>
                              </a:rPr>
                              <m:t>lim</m:t>
                            </m:r>
                          </m:e>
                          <m:lim>
                            <m:r>
                              <a:rPr lang="es-MX" b="1" i="1" smtClean="0">
                                <a:latin typeface="Cambria Math" panose="02040503050406030204" pitchFamily="18" charset="0"/>
                              </a:rPr>
                              <m:t>𝒙</m:t>
                            </m:r>
                            <m:r>
                              <a:rPr lang="es-MX" b="1" i="1" smtClean="0">
                                <a:latin typeface="Cambria Math" panose="02040503050406030204" pitchFamily="18" charset="0"/>
                                <a:ea typeface="Cambria Math" panose="02040503050406030204" pitchFamily="18" charset="0"/>
                              </a:rPr>
                              <m:t>→∞</m:t>
                            </m:r>
                          </m:lim>
                        </m:limLow>
                      </m:fName>
                      <m:e>
                        <m:f>
                          <m:fPr>
                            <m:ctrlPr>
                              <a:rPr lang="es-EC" b="1" i="1" smtClean="0">
                                <a:latin typeface="Cambria Math" panose="02040503050406030204" pitchFamily="18" charset="0"/>
                              </a:rPr>
                            </m:ctrlPr>
                          </m:fPr>
                          <m:num>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i="1">
                                        <a:latin typeface="Cambria Math" panose="02040503050406030204" pitchFamily="18" charset="0"/>
                                      </a:rPr>
                                      <m:t>𝑥</m:t>
                                    </m:r>
                                  </m:e>
                                  <m:sup>
                                    <m:r>
                                      <a:rPr lang="es-MX" i="1">
                                        <a:latin typeface="Cambria Math" panose="02040503050406030204" pitchFamily="18" charset="0"/>
                                      </a:rPr>
                                      <m:t>2</m:t>
                                    </m:r>
                                  </m:sup>
                                </m:sSup>
                                <m:r>
                                  <a:rPr lang="es-MX" i="1">
                                    <a:latin typeface="Cambria Math" panose="02040503050406030204" pitchFamily="18" charset="0"/>
                                  </a:rPr>
                                  <m:t>+2</m:t>
                                </m:r>
                              </m:num>
                              <m:den>
                                <m:r>
                                  <a:rPr lang="es-MX" i="1">
                                    <a:latin typeface="Cambria Math" panose="02040503050406030204" pitchFamily="18" charset="0"/>
                                  </a:rPr>
                                  <m:t>𝑥</m:t>
                                </m:r>
                                <m:r>
                                  <a:rPr lang="es-MX" i="1">
                                    <a:latin typeface="Cambria Math" panose="02040503050406030204" pitchFamily="18" charset="0"/>
                                  </a:rPr>
                                  <m:t>−1</m:t>
                                </m:r>
                              </m:den>
                            </m:f>
                          </m:num>
                          <m:den>
                            <m:r>
                              <a:rPr lang="es-MX" b="1" i="1" smtClean="0">
                                <a:latin typeface="Cambria Math" panose="02040503050406030204" pitchFamily="18" charset="0"/>
                              </a:rPr>
                              <m:t>𝒙</m:t>
                            </m:r>
                          </m:den>
                        </m:f>
                        <m:r>
                          <a:rPr lang="es-MX" b="1" i="1" smtClean="0">
                            <a:latin typeface="Cambria Math" panose="02040503050406030204" pitchFamily="18" charset="0"/>
                          </a:rPr>
                          <m:t>=</m:t>
                        </m:r>
                        <m:r>
                          <a:rPr lang="es-MX" b="1" i="1" smtClean="0">
                            <a:latin typeface="Cambria Math" panose="02040503050406030204" pitchFamily="18" charset="0"/>
                          </a:rPr>
                          <m:t>𝟏</m:t>
                        </m:r>
                      </m:e>
                    </m:func>
                  </m:oMath>
                </a14:m>
                <a:r>
                  <a:rPr lang="es-EC" b="1" dirty="0"/>
                  <a:t>    Entonces </a:t>
                </a:r>
                <a14:m>
                  <m:oMath xmlns:m="http://schemas.openxmlformats.org/officeDocument/2006/math">
                    <m:func>
                      <m:funcPr>
                        <m:ctrlPr>
                          <a:rPr lang="es-EC" b="1" i="1" smtClean="0">
                            <a:latin typeface="Cambria Math" panose="02040503050406030204" pitchFamily="18" charset="0"/>
                          </a:rPr>
                        </m:ctrlPr>
                      </m:funcPr>
                      <m:fName>
                        <m:limLow>
                          <m:limLowPr>
                            <m:ctrlPr>
                              <a:rPr lang="es-EC" b="1" i="1" smtClean="0">
                                <a:latin typeface="Cambria Math" panose="02040503050406030204" pitchFamily="18" charset="0"/>
                              </a:rPr>
                            </m:ctrlPr>
                          </m:limLowPr>
                          <m:e>
                            <m:r>
                              <m:rPr>
                                <m:sty m:val="p"/>
                              </m:rPr>
                              <a:rPr lang="es-EC" b="0" i="0" smtClean="0">
                                <a:latin typeface="Cambria Math" panose="02040503050406030204" pitchFamily="18" charset="0"/>
                              </a:rPr>
                              <m:t>lim</m:t>
                            </m:r>
                          </m:e>
                          <m:lim>
                            <m:r>
                              <a:rPr lang="es-MX" b="1" i="1" smtClean="0">
                                <a:latin typeface="Cambria Math" panose="02040503050406030204" pitchFamily="18" charset="0"/>
                              </a:rPr>
                              <m:t>𝒙</m:t>
                            </m:r>
                            <m:r>
                              <a:rPr lang="es-MX" b="1" i="1" smtClean="0">
                                <a:latin typeface="Cambria Math" panose="02040503050406030204" pitchFamily="18" charset="0"/>
                                <a:ea typeface="Cambria Math" panose="02040503050406030204" pitchFamily="18" charset="0"/>
                              </a:rPr>
                              <m:t>→∞</m:t>
                            </m:r>
                          </m:lim>
                        </m:limLow>
                      </m:fName>
                      <m:e>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i="1">
                                    <a:latin typeface="Cambria Math" panose="02040503050406030204" pitchFamily="18" charset="0"/>
                                  </a:rPr>
                                  <m:t>𝑥</m:t>
                                </m:r>
                              </m:e>
                              <m:sup>
                                <m:r>
                                  <a:rPr lang="es-MX" i="1">
                                    <a:latin typeface="Cambria Math" panose="02040503050406030204" pitchFamily="18" charset="0"/>
                                  </a:rPr>
                                  <m:t>2</m:t>
                                </m:r>
                              </m:sup>
                            </m:sSup>
                            <m:r>
                              <a:rPr lang="es-MX" i="1">
                                <a:latin typeface="Cambria Math" panose="02040503050406030204" pitchFamily="18" charset="0"/>
                              </a:rPr>
                              <m:t>+2</m:t>
                            </m:r>
                          </m:num>
                          <m:den>
                            <m:r>
                              <a:rPr lang="es-MX" i="1">
                                <a:latin typeface="Cambria Math" panose="02040503050406030204" pitchFamily="18" charset="0"/>
                              </a:rPr>
                              <m:t>𝑥</m:t>
                            </m:r>
                            <m:r>
                              <a:rPr lang="es-MX" i="1">
                                <a:latin typeface="Cambria Math" panose="02040503050406030204" pitchFamily="18" charset="0"/>
                              </a:rPr>
                              <m:t>−1</m:t>
                            </m:r>
                          </m:den>
                        </m:f>
                      </m:e>
                    </m:func>
                    <m:r>
                      <a:rPr lang="es-MX" b="1" i="1" smtClean="0">
                        <a:latin typeface="Cambria Math" panose="02040503050406030204" pitchFamily="18" charset="0"/>
                      </a:rPr>
                      <m:t>−</m:t>
                    </m:r>
                    <m:r>
                      <a:rPr lang="es-MX" b="1" i="1" smtClean="0">
                        <a:latin typeface="Cambria Math" panose="02040503050406030204" pitchFamily="18" charset="0"/>
                      </a:rPr>
                      <m:t>𝒙</m:t>
                    </m:r>
                    <m:r>
                      <a:rPr lang="es-MX" b="1" i="1" smtClean="0">
                        <a:latin typeface="Cambria Math" panose="02040503050406030204" pitchFamily="18" charset="0"/>
                      </a:rPr>
                      <m:t>=</m:t>
                    </m:r>
                    <m:r>
                      <a:rPr lang="es-MX" b="1" i="1" smtClean="0">
                        <a:latin typeface="Cambria Math" panose="02040503050406030204" pitchFamily="18" charset="0"/>
                      </a:rPr>
                      <m:t>𝟏</m:t>
                    </m:r>
                  </m:oMath>
                </a14:m>
                <a:r>
                  <a:rPr lang="es-EC" b="1" dirty="0"/>
                  <a:t>      Entonces la A.O: y=x+1</a:t>
                </a:r>
              </a:p>
              <a:p>
                <a:endParaRPr lang="es-EC" b="1" dirty="0">
                  <a:solidFill>
                    <a:srgbClr val="00B0F0"/>
                  </a:solidFill>
                </a:endParaRPr>
              </a:p>
              <a:p>
                <a:endParaRPr lang="es-EC" dirty="0"/>
              </a:p>
            </p:txBody>
          </p:sp>
        </mc:Choice>
        <mc:Fallback xmlns="">
          <p:sp>
            <p:nvSpPr>
              <p:cNvPr id="5" name="CuadroTexto 4">
                <a:extLst>
                  <a:ext uri="{FF2B5EF4-FFF2-40B4-BE49-F238E27FC236}">
                    <a16:creationId xmlns:a16="http://schemas.microsoft.com/office/drawing/2014/main" id="{48F1C05E-C30C-4D1A-B58C-5F008AEBA1AA}"/>
                  </a:ext>
                </a:extLst>
              </p:cNvPr>
              <p:cNvSpPr txBox="1">
                <a:spLocks noRot="1" noChangeAspect="1" noMove="1" noResize="1" noEditPoints="1" noAdjustHandles="1" noChangeArrowheads="1" noChangeShapeType="1" noTextEdit="1"/>
              </p:cNvSpPr>
              <p:nvPr/>
            </p:nvSpPr>
            <p:spPr>
              <a:xfrm>
                <a:off x="1761841" y="2823411"/>
                <a:ext cx="8229600" cy="3697807"/>
              </a:xfrm>
              <a:prstGeom prst="rect">
                <a:avLst/>
              </a:prstGeom>
              <a:blipFill>
                <a:blip r:embed="rId3"/>
                <a:stretch>
                  <a:fillRect l="-593" t="-824"/>
                </a:stretch>
              </a:blipFill>
            </p:spPr>
            <p:txBody>
              <a:bodyPr/>
              <a:lstStyle/>
              <a:p>
                <a:r>
                  <a:rPr lang="es-EC">
                    <a:noFill/>
                  </a:rPr>
                  <a:t> </a:t>
                </a:r>
              </a:p>
            </p:txBody>
          </p:sp>
        </mc:Fallback>
      </mc:AlternateContent>
      <p:pic>
        <p:nvPicPr>
          <p:cNvPr id="6" name="Picture 2">
            <a:extLst>
              <a:ext uri="{FF2B5EF4-FFF2-40B4-BE49-F238E27FC236}">
                <a16:creationId xmlns:a16="http://schemas.microsoft.com/office/drawing/2014/main" id="{FF7C8AF6-7E8B-41B6-B23F-DC39EBB6CD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8852" y="4778023"/>
            <a:ext cx="3893820" cy="64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0286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ítulo 1">
                <a:extLst>
                  <a:ext uri="{FF2B5EF4-FFF2-40B4-BE49-F238E27FC236}">
                    <a16:creationId xmlns:a16="http://schemas.microsoft.com/office/drawing/2014/main" id="{3C4FF298-367E-427B-B339-E184F15C9D78}"/>
                  </a:ext>
                </a:extLst>
              </p:cNvPr>
              <p:cNvSpPr>
                <a:spLocks noGrp="1"/>
              </p:cNvSpPr>
              <p:nvPr>
                <p:ph type="title"/>
              </p:nvPr>
            </p:nvSpPr>
            <p:spPr>
              <a:xfrm>
                <a:off x="2231136" y="795130"/>
                <a:ext cx="7729728" cy="755374"/>
              </a:xfrm>
            </p:spPr>
            <p:txBody>
              <a:bodyPr>
                <a:normAutofit fontScale="90000"/>
              </a:bodyPr>
              <a:lstStyle/>
              <a:p>
                <a:r>
                  <a:rPr lang="es-EC" dirty="0"/>
                  <a:t>Gráfico de la función </a:t>
                </a:r>
                <a14:m>
                  <m:oMath xmlns:m="http://schemas.openxmlformats.org/officeDocument/2006/math">
                    <m:r>
                      <a:rPr lang="es-MX" i="1">
                        <a:latin typeface="Cambria Math" panose="02040503050406030204" pitchFamily="18" charset="0"/>
                      </a:rPr>
                      <m:t>𝑓</m:t>
                    </m:r>
                    <m:d>
                      <m:dPr>
                        <m:ctrlPr>
                          <a:rPr lang="es-MX" i="1">
                            <a:latin typeface="Cambria Math" panose="02040503050406030204" pitchFamily="18" charset="0"/>
                          </a:rPr>
                        </m:ctrlPr>
                      </m:dPr>
                      <m:e>
                        <m:r>
                          <a:rPr lang="es-MX" i="1">
                            <a:latin typeface="Cambria Math" panose="02040503050406030204" pitchFamily="18" charset="0"/>
                          </a:rPr>
                          <m:t>𝑥</m:t>
                        </m:r>
                      </m:e>
                    </m:d>
                    <m:r>
                      <a:rPr lang="es-MX" i="1">
                        <a:latin typeface="Cambria Math" panose="02040503050406030204" pitchFamily="18" charset="0"/>
                      </a:rPr>
                      <m:t>=</m:t>
                    </m:r>
                    <m:f>
                      <m:fPr>
                        <m:ctrlPr>
                          <a:rPr lang="es-MX" i="1">
                            <a:latin typeface="Cambria Math" panose="02040503050406030204" pitchFamily="18" charset="0"/>
                          </a:rPr>
                        </m:ctrlPr>
                      </m:fPr>
                      <m:num>
                        <m:sSup>
                          <m:sSupPr>
                            <m:ctrlPr>
                              <a:rPr lang="es-MX" i="1">
                                <a:latin typeface="Cambria Math" panose="02040503050406030204" pitchFamily="18" charset="0"/>
                              </a:rPr>
                            </m:ctrlPr>
                          </m:sSupPr>
                          <m:e>
                            <m:r>
                              <a:rPr lang="es-MX" i="1">
                                <a:latin typeface="Cambria Math" panose="02040503050406030204" pitchFamily="18" charset="0"/>
                              </a:rPr>
                              <m:t>𝑥</m:t>
                            </m:r>
                          </m:e>
                          <m:sup>
                            <m:r>
                              <a:rPr lang="es-MX" i="1">
                                <a:latin typeface="Cambria Math" panose="02040503050406030204" pitchFamily="18" charset="0"/>
                              </a:rPr>
                              <m:t>2</m:t>
                            </m:r>
                          </m:sup>
                        </m:sSup>
                        <m:r>
                          <a:rPr lang="es-MX" i="1">
                            <a:latin typeface="Cambria Math" panose="02040503050406030204" pitchFamily="18" charset="0"/>
                          </a:rPr>
                          <m:t>+2</m:t>
                        </m:r>
                      </m:num>
                      <m:den>
                        <m:r>
                          <a:rPr lang="es-MX" i="1">
                            <a:latin typeface="Cambria Math" panose="02040503050406030204" pitchFamily="18" charset="0"/>
                          </a:rPr>
                          <m:t>𝑥</m:t>
                        </m:r>
                        <m:r>
                          <a:rPr lang="es-MX" i="1">
                            <a:latin typeface="Cambria Math" panose="02040503050406030204" pitchFamily="18" charset="0"/>
                          </a:rPr>
                          <m:t>−1</m:t>
                        </m:r>
                      </m:den>
                    </m:f>
                  </m:oMath>
                </a14:m>
                <a:endParaRPr lang="es-EC" dirty="0"/>
              </a:p>
            </p:txBody>
          </p:sp>
        </mc:Choice>
        <mc:Fallback xmlns="">
          <p:sp>
            <p:nvSpPr>
              <p:cNvPr id="2" name="Título 1">
                <a:extLst>
                  <a:ext uri="{FF2B5EF4-FFF2-40B4-BE49-F238E27FC236}">
                    <a16:creationId xmlns:a16="http://schemas.microsoft.com/office/drawing/2014/main" id="{3C4FF298-367E-427B-B339-E184F15C9D78}"/>
                  </a:ext>
                </a:extLst>
              </p:cNvPr>
              <p:cNvSpPr>
                <a:spLocks noGrp="1" noRot="1" noChangeAspect="1" noMove="1" noResize="1" noEditPoints="1" noAdjustHandles="1" noChangeArrowheads="1" noChangeShapeType="1" noTextEdit="1"/>
              </p:cNvSpPr>
              <p:nvPr>
                <p:ph type="title"/>
              </p:nvPr>
            </p:nvSpPr>
            <p:spPr>
              <a:xfrm>
                <a:off x="2231136" y="795130"/>
                <a:ext cx="7729728" cy="755374"/>
              </a:xfrm>
              <a:blipFill>
                <a:blip r:embed="rId2"/>
                <a:stretch>
                  <a:fillRect/>
                </a:stretch>
              </a:blipFill>
            </p:spPr>
            <p:txBody>
              <a:bodyPr/>
              <a:lstStyle/>
              <a:p>
                <a:r>
                  <a:rPr lang="es-EC">
                    <a:noFill/>
                  </a:rPr>
                  <a:t> </a:t>
                </a:r>
              </a:p>
            </p:txBody>
          </p:sp>
        </mc:Fallback>
      </mc:AlternateContent>
      <p:pic>
        <p:nvPicPr>
          <p:cNvPr id="4" name="Imagen 3">
            <a:extLst>
              <a:ext uri="{FF2B5EF4-FFF2-40B4-BE49-F238E27FC236}">
                <a16:creationId xmlns:a16="http://schemas.microsoft.com/office/drawing/2014/main" id="{E7EACE1E-E2E1-46BA-93C5-6776AD8532A1}"/>
              </a:ext>
            </a:extLst>
          </p:cNvPr>
          <p:cNvPicPr>
            <a:picLocks noChangeAspect="1"/>
          </p:cNvPicPr>
          <p:nvPr/>
        </p:nvPicPr>
        <p:blipFill>
          <a:blip r:embed="rId3"/>
          <a:stretch>
            <a:fillRect/>
          </a:stretch>
        </p:blipFill>
        <p:spPr>
          <a:xfrm>
            <a:off x="3376612" y="1842052"/>
            <a:ext cx="5438775" cy="5083385"/>
          </a:xfrm>
          <a:prstGeom prst="rect">
            <a:avLst/>
          </a:prstGeom>
        </p:spPr>
      </p:pic>
    </p:spTree>
    <p:extLst>
      <p:ext uri="{BB962C8B-B14F-4D97-AF65-F5344CB8AC3E}">
        <p14:creationId xmlns:p14="http://schemas.microsoft.com/office/powerpoint/2010/main" val="4019606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8B6EE7-C265-440A-9272-530E7502E95B}"/>
              </a:ext>
            </a:extLst>
          </p:cNvPr>
          <p:cNvSpPr>
            <a:spLocks noGrp="1"/>
          </p:cNvSpPr>
          <p:nvPr>
            <p:ph type="title"/>
          </p:nvPr>
        </p:nvSpPr>
        <p:spPr>
          <a:xfrm>
            <a:off x="804672" y="964692"/>
            <a:ext cx="5894832" cy="1188720"/>
          </a:xfrm>
        </p:spPr>
        <p:txBody>
          <a:bodyPr>
            <a:normAutofit/>
          </a:bodyPr>
          <a:lstStyle/>
          <a:p>
            <a:r>
              <a:rPr lang="es-ES" dirty="0"/>
              <a:t>Ejercicios</a:t>
            </a:r>
            <a:endParaRPr lang="es-EC" dirty="0"/>
          </a:p>
        </p:txBody>
      </p:sp>
      <p:sp>
        <p:nvSpPr>
          <p:cNvPr id="3" name="Marcador de contenido 2">
            <a:extLst>
              <a:ext uri="{FF2B5EF4-FFF2-40B4-BE49-F238E27FC236}">
                <a16:creationId xmlns:a16="http://schemas.microsoft.com/office/drawing/2014/main" id="{F5E59C4D-03DD-4F0A-8A28-08404EB6E81D}"/>
              </a:ext>
            </a:extLst>
          </p:cNvPr>
          <p:cNvSpPr>
            <a:spLocks noGrp="1"/>
          </p:cNvSpPr>
          <p:nvPr>
            <p:ph idx="1"/>
          </p:nvPr>
        </p:nvSpPr>
        <p:spPr>
          <a:xfrm>
            <a:off x="803243" y="2638044"/>
            <a:ext cx="5963317" cy="884089"/>
          </a:xfrm>
        </p:spPr>
        <p:txBody>
          <a:bodyPr>
            <a:normAutofit/>
          </a:bodyPr>
          <a:lstStyle/>
          <a:p>
            <a:r>
              <a:rPr lang="es-ES" sz="2800" dirty="0"/>
              <a:t>Graficar las siguientes funciones</a:t>
            </a:r>
          </a:p>
          <a:p>
            <a:endParaRPr lang="es-EC" dirty="0"/>
          </a:p>
        </p:txBody>
      </p:sp>
      <p:sp>
        <p:nvSpPr>
          <p:cNvPr id="10" name="Rectangle 9">
            <a:extLst>
              <a:ext uri="{FF2B5EF4-FFF2-40B4-BE49-F238E27FC236}">
                <a16:creationId xmlns:a16="http://schemas.microsoft.com/office/drawing/2014/main" id="{879398A9-0D0D-4901-BDDF-B3D93CECA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11FEC3B-E514-4E21-B2CB-7903A73569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2453FE0F-B715-4AC4-A471-B402AF032568}"/>
              </a:ext>
            </a:extLst>
          </p:cNvPr>
          <p:cNvPicPr>
            <a:picLocks noChangeAspect="1"/>
          </p:cNvPicPr>
          <p:nvPr/>
        </p:nvPicPr>
        <p:blipFill>
          <a:blip r:embed="rId2"/>
          <a:stretch>
            <a:fillRect/>
          </a:stretch>
        </p:blipFill>
        <p:spPr>
          <a:xfrm>
            <a:off x="7715890" y="1510048"/>
            <a:ext cx="3328416" cy="3845845"/>
          </a:xfrm>
          <a:prstGeom prst="rect">
            <a:avLst/>
          </a:prstGeom>
        </p:spPr>
      </p:pic>
    </p:spTree>
    <p:extLst>
      <p:ext uri="{BB962C8B-B14F-4D97-AF65-F5344CB8AC3E}">
        <p14:creationId xmlns:p14="http://schemas.microsoft.com/office/powerpoint/2010/main" val="3531890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A560C0-1CD7-4284-9C46-462BB4645D35}"/>
              </a:ext>
            </a:extLst>
          </p:cNvPr>
          <p:cNvSpPr>
            <a:spLocks noGrp="1"/>
          </p:cNvSpPr>
          <p:nvPr>
            <p:ph type="title"/>
          </p:nvPr>
        </p:nvSpPr>
        <p:spPr>
          <a:xfrm>
            <a:off x="997624" y="1711650"/>
            <a:ext cx="9720072" cy="3416941"/>
          </a:xfrm>
        </p:spPr>
        <p:txBody>
          <a:bodyPr/>
          <a:lstStyle/>
          <a:p>
            <a:pPr algn="ctr"/>
            <a:r>
              <a:rPr lang="es-EC" b="1" dirty="0">
                <a:solidFill>
                  <a:srgbClr val="0070C0"/>
                </a:solidFill>
                <a:latin typeface="Comic Sans MS" panose="030F0702030302020204" pitchFamily="66" charset="0"/>
              </a:rPr>
              <a:t>PROBLEMAS </a:t>
            </a:r>
            <a:br>
              <a:rPr lang="es-EC" b="1" dirty="0">
                <a:solidFill>
                  <a:srgbClr val="0070C0"/>
                </a:solidFill>
                <a:latin typeface="Comic Sans MS" panose="030F0702030302020204" pitchFamily="66" charset="0"/>
              </a:rPr>
            </a:br>
            <a:r>
              <a:rPr lang="es-EC" b="1" dirty="0">
                <a:solidFill>
                  <a:srgbClr val="0070C0"/>
                </a:solidFill>
                <a:latin typeface="Comic Sans MS" panose="030F0702030302020204" pitchFamily="66" charset="0"/>
              </a:rPr>
              <a:t>DE </a:t>
            </a:r>
            <a:br>
              <a:rPr lang="es-EC" b="1" dirty="0">
                <a:solidFill>
                  <a:srgbClr val="0070C0"/>
                </a:solidFill>
                <a:latin typeface="Comic Sans MS" panose="030F0702030302020204" pitchFamily="66" charset="0"/>
              </a:rPr>
            </a:br>
            <a:r>
              <a:rPr lang="es-EC" b="1" dirty="0">
                <a:solidFill>
                  <a:srgbClr val="0070C0"/>
                </a:solidFill>
                <a:latin typeface="Comic Sans MS" panose="030F0702030302020204" pitchFamily="66" charset="0"/>
              </a:rPr>
              <a:t>MÁXIMOS Y MÍNIMOS</a:t>
            </a:r>
          </a:p>
        </p:txBody>
      </p:sp>
    </p:spTree>
    <p:extLst>
      <p:ext uri="{BB962C8B-B14F-4D97-AF65-F5344CB8AC3E}">
        <p14:creationId xmlns:p14="http://schemas.microsoft.com/office/powerpoint/2010/main" val="167657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97C9B6-5F1F-4030-B01C-B813D6505B43}"/>
              </a:ext>
            </a:extLst>
          </p:cNvPr>
          <p:cNvSpPr>
            <a:spLocks noGrp="1"/>
          </p:cNvSpPr>
          <p:nvPr>
            <p:ph type="title"/>
          </p:nvPr>
        </p:nvSpPr>
        <p:spPr>
          <a:xfrm>
            <a:off x="1024128" y="585216"/>
            <a:ext cx="9720072" cy="660488"/>
          </a:xfrm>
        </p:spPr>
        <p:txBody>
          <a:bodyPr>
            <a:normAutofit fontScale="90000"/>
          </a:bodyPr>
          <a:lstStyle/>
          <a:p>
            <a:r>
              <a:rPr lang="es-EC" dirty="0"/>
              <a:t>Problemas de optimización</a:t>
            </a:r>
          </a:p>
        </p:txBody>
      </p:sp>
      <p:sp>
        <p:nvSpPr>
          <p:cNvPr id="3" name="Marcador de contenido 2">
            <a:extLst>
              <a:ext uri="{FF2B5EF4-FFF2-40B4-BE49-F238E27FC236}">
                <a16:creationId xmlns:a16="http://schemas.microsoft.com/office/drawing/2014/main" id="{C96AB837-EEAE-4465-86A6-845A4FA969D7}"/>
              </a:ext>
            </a:extLst>
          </p:cNvPr>
          <p:cNvSpPr>
            <a:spLocks noGrp="1"/>
          </p:cNvSpPr>
          <p:nvPr>
            <p:ph idx="1"/>
          </p:nvPr>
        </p:nvSpPr>
        <p:spPr>
          <a:xfrm>
            <a:off x="1024128" y="1338470"/>
            <a:ext cx="9720073" cy="4970890"/>
          </a:xfrm>
        </p:spPr>
        <p:txBody>
          <a:bodyPr>
            <a:normAutofit/>
          </a:bodyPr>
          <a:lstStyle/>
          <a:p>
            <a:pPr marL="0" indent="0" algn="just">
              <a:buNone/>
            </a:pPr>
            <a:r>
              <a:rPr lang="es-MX" sz="2400" dirty="0"/>
              <a:t>Un problema de optimización consiste en minimizar o maximizar el valor de una variable. En otras palabras se trata de calcular o determinar el valor mínimo o el valor máximo de una función de una variable. </a:t>
            </a:r>
          </a:p>
          <a:p>
            <a:pPr marL="0" indent="0" algn="just">
              <a:buNone/>
            </a:pPr>
            <a:endParaRPr lang="es-MX" sz="2400" dirty="0"/>
          </a:p>
          <a:p>
            <a:pPr marL="0" indent="0" algn="just">
              <a:buNone/>
            </a:pPr>
            <a:r>
              <a:rPr lang="es-MX" sz="2400" dirty="0"/>
              <a:t>Se debe tener presente que la variable que se desea minimizar o maximizar debe ser expresada como función de otra de las variables relacionadas en el problema. </a:t>
            </a:r>
          </a:p>
          <a:p>
            <a:pPr marL="0" indent="0" algn="just">
              <a:buNone/>
            </a:pPr>
            <a:endParaRPr lang="es-MX" sz="2400" dirty="0"/>
          </a:p>
          <a:p>
            <a:pPr marL="0" indent="0" algn="just">
              <a:buNone/>
            </a:pPr>
            <a:r>
              <a:rPr lang="es-MX" sz="2400" dirty="0"/>
              <a:t>En ocasiones es preciso considerar las restricciones que se tengan en el problema, ya que éstas generan igualdades entre las variables que permiten la obtención de la función de una variable que se quiere minimizar o maximizar. </a:t>
            </a:r>
            <a:endParaRPr lang="es-EC" sz="2400" dirty="0"/>
          </a:p>
        </p:txBody>
      </p:sp>
    </p:spTree>
    <p:extLst>
      <p:ext uri="{BB962C8B-B14F-4D97-AF65-F5344CB8AC3E}">
        <p14:creationId xmlns:p14="http://schemas.microsoft.com/office/powerpoint/2010/main" val="3091042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AB5CE0-C7EA-411B-A3AF-3D04D0B46CB1}"/>
              </a:ext>
            </a:extLst>
          </p:cNvPr>
          <p:cNvSpPr>
            <a:spLocks noGrp="1"/>
          </p:cNvSpPr>
          <p:nvPr>
            <p:ph type="title"/>
          </p:nvPr>
        </p:nvSpPr>
        <p:spPr/>
        <p:txBody>
          <a:bodyPr/>
          <a:lstStyle/>
          <a:p>
            <a:pPr algn="l"/>
            <a:r>
              <a:rPr lang="es-EC" dirty="0"/>
              <a:t>1.- Campo de Existencia</a:t>
            </a:r>
          </a:p>
        </p:txBody>
      </p:sp>
      <p:sp>
        <p:nvSpPr>
          <p:cNvPr id="3" name="Marcador de contenido 2">
            <a:extLst>
              <a:ext uri="{FF2B5EF4-FFF2-40B4-BE49-F238E27FC236}">
                <a16:creationId xmlns:a16="http://schemas.microsoft.com/office/drawing/2014/main" id="{E3646A46-4A40-42D3-A1CF-DF2F380B65A3}"/>
              </a:ext>
            </a:extLst>
          </p:cNvPr>
          <p:cNvSpPr>
            <a:spLocks noGrp="1"/>
          </p:cNvSpPr>
          <p:nvPr>
            <p:ph idx="1"/>
          </p:nvPr>
        </p:nvSpPr>
        <p:spPr/>
        <p:txBody>
          <a:bodyPr>
            <a:normAutofit fontScale="92500" lnSpcReduction="10000"/>
          </a:bodyPr>
          <a:lstStyle/>
          <a:p>
            <a:pPr marL="0" indent="0" algn="just">
              <a:buNone/>
            </a:pPr>
            <a:r>
              <a:rPr lang="es-MX" sz="3200" dirty="0"/>
              <a:t>Para hacer el estudio de una función, </a:t>
            </a:r>
            <a:r>
              <a:rPr lang="es-MX" sz="3200" i="1" dirty="0"/>
              <a:t>y = f(x)</a:t>
            </a:r>
            <a:r>
              <a:rPr lang="es-MX" sz="3200" dirty="0"/>
              <a:t>, el primer aspecto en el que nos concentraremos será en la búsqueda de su </a:t>
            </a:r>
            <a:r>
              <a:rPr lang="es-MX" sz="3200" i="1" dirty="0"/>
              <a:t>dominio</a:t>
            </a:r>
            <a:r>
              <a:rPr lang="es-MX" sz="3200" dirty="0"/>
              <a:t> o campo de existencia, es decir, todos los valores </a:t>
            </a:r>
            <a:r>
              <a:rPr lang="es-MX" sz="3200" i="1" dirty="0"/>
              <a:t>x</a:t>
            </a:r>
            <a:r>
              <a:rPr lang="es-MX" sz="3200" dirty="0"/>
              <a:t> para los cuales existe </a:t>
            </a:r>
            <a:r>
              <a:rPr lang="es-MX" sz="3200" i="1" dirty="0"/>
              <a:t>f(x)</a:t>
            </a:r>
            <a:r>
              <a:rPr lang="es-MX" sz="3200" dirty="0"/>
              <a:t>. En la práctica es más simple hallar los valores </a:t>
            </a:r>
            <a:r>
              <a:rPr lang="es-MX" sz="3200" i="1" dirty="0"/>
              <a:t>x</a:t>
            </a:r>
            <a:r>
              <a:rPr lang="es-MX" sz="3200" dirty="0"/>
              <a:t> para los cuales no</a:t>
            </a:r>
            <a:r>
              <a:rPr lang="es-MX" sz="3200" u="sng" dirty="0"/>
              <a:t> </a:t>
            </a:r>
            <a:r>
              <a:rPr lang="es-MX" sz="3200" dirty="0"/>
              <a:t>existe </a:t>
            </a:r>
            <a:r>
              <a:rPr lang="es-MX" sz="3200" i="1" dirty="0"/>
              <a:t>f(x)</a:t>
            </a:r>
            <a:r>
              <a:rPr lang="es-MX" sz="3200" dirty="0"/>
              <a:t>, el dominio será todo R excepto esos valores.</a:t>
            </a:r>
            <a:endParaRPr lang="es-EC" sz="3200" dirty="0"/>
          </a:p>
        </p:txBody>
      </p:sp>
    </p:spTree>
    <p:extLst>
      <p:ext uri="{BB962C8B-B14F-4D97-AF65-F5344CB8AC3E}">
        <p14:creationId xmlns:p14="http://schemas.microsoft.com/office/powerpoint/2010/main" val="2350940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41DED6-76E3-4338-AD79-75E38F53F8B0}"/>
              </a:ext>
            </a:extLst>
          </p:cNvPr>
          <p:cNvSpPr>
            <a:spLocks noGrp="1"/>
          </p:cNvSpPr>
          <p:nvPr>
            <p:ph type="title"/>
          </p:nvPr>
        </p:nvSpPr>
        <p:spPr/>
        <p:txBody>
          <a:bodyPr/>
          <a:lstStyle/>
          <a:p>
            <a:r>
              <a:rPr lang="es-EC" dirty="0"/>
              <a:t>Problemas de optimización</a:t>
            </a:r>
          </a:p>
        </p:txBody>
      </p:sp>
      <p:sp>
        <p:nvSpPr>
          <p:cNvPr id="3" name="Marcador de contenido 2">
            <a:extLst>
              <a:ext uri="{FF2B5EF4-FFF2-40B4-BE49-F238E27FC236}">
                <a16:creationId xmlns:a16="http://schemas.microsoft.com/office/drawing/2014/main" id="{FAFBF84A-08B1-4E14-8E97-03C5ADD823A6}"/>
              </a:ext>
            </a:extLst>
          </p:cNvPr>
          <p:cNvSpPr>
            <a:spLocks noGrp="1"/>
          </p:cNvSpPr>
          <p:nvPr>
            <p:ph idx="1"/>
          </p:nvPr>
        </p:nvSpPr>
        <p:spPr>
          <a:xfrm>
            <a:off x="2231136" y="2638044"/>
            <a:ext cx="7729728" cy="3484460"/>
          </a:xfrm>
        </p:spPr>
        <p:txBody>
          <a:bodyPr>
            <a:normAutofit/>
          </a:bodyPr>
          <a:lstStyle/>
          <a:p>
            <a:pPr marL="0" indent="0" algn="just">
              <a:buNone/>
            </a:pPr>
            <a:r>
              <a:rPr lang="es-MX" sz="2000" dirty="0"/>
              <a:t>En este tipo de problemas se debe contestar correctamente las siguientes preguntas:  </a:t>
            </a:r>
          </a:p>
          <a:p>
            <a:pPr marL="0" indent="0" algn="just">
              <a:buNone/>
            </a:pPr>
            <a:r>
              <a:rPr lang="es-MX" sz="2000" dirty="0">
                <a:solidFill>
                  <a:srgbClr val="FF0000"/>
                </a:solidFill>
              </a:rPr>
              <a:t>¿Qué se solicita en el problema?  </a:t>
            </a:r>
          </a:p>
          <a:p>
            <a:pPr marL="0" indent="0" algn="just">
              <a:buNone/>
            </a:pPr>
            <a:r>
              <a:rPr lang="es-MX" sz="2000" dirty="0"/>
              <a:t>Definir la función que deberá ser minimizada o maximizada</a:t>
            </a:r>
          </a:p>
          <a:p>
            <a:pPr algn="just"/>
            <a:endParaRPr lang="es-MX" sz="2000" dirty="0"/>
          </a:p>
          <a:p>
            <a:pPr marL="0" indent="0" algn="just">
              <a:buNone/>
            </a:pPr>
            <a:r>
              <a:rPr lang="es-MX" sz="2000" dirty="0">
                <a:solidFill>
                  <a:srgbClr val="FF0000"/>
                </a:solidFill>
              </a:rPr>
              <a:t>¿Qué restricciones aparecen en el problema?. </a:t>
            </a:r>
          </a:p>
          <a:p>
            <a:pPr marL="0" indent="0" algn="just">
              <a:buNone/>
            </a:pPr>
            <a:r>
              <a:rPr lang="es-MX" sz="2000" dirty="0"/>
              <a:t>Dará origen a (al menos) una ecuación que será auxiliar para lograr expresar a la función deseada precisamente como una función de una variable.</a:t>
            </a:r>
            <a:endParaRPr lang="es-EC" sz="2000" dirty="0"/>
          </a:p>
        </p:txBody>
      </p:sp>
    </p:spTree>
    <p:extLst>
      <p:ext uri="{BB962C8B-B14F-4D97-AF65-F5344CB8AC3E}">
        <p14:creationId xmlns:p14="http://schemas.microsoft.com/office/powerpoint/2010/main" val="2985933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D4C37B-4C93-4A14-B076-94DA0B6369CD}"/>
              </a:ext>
            </a:extLst>
          </p:cNvPr>
          <p:cNvSpPr>
            <a:spLocks noGrp="1"/>
          </p:cNvSpPr>
          <p:nvPr>
            <p:ph type="title"/>
          </p:nvPr>
        </p:nvSpPr>
        <p:spPr/>
        <p:txBody>
          <a:bodyPr/>
          <a:lstStyle/>
          <a:p>
            <a:r>
              <a:rPr lang="es-EC" dirty="0"/>
              <a:t>Pasos para resolver un problema de optimización</a:t>
            </a:r>
          </a:p>
        </p:txBody>
      </p:sp>
      <p:pic>
        <p:nvPicPr>
          <p:cNvPr id="4" name="Imagen 3">
            <a:extLst>
              <a:ext uri="{FF2B5EF4-FFF2-40B4-BE49-F238E27FC236}">
                <a16:creationId xmlns:a16="http://schemas.microsoft.com/office/drawing/2014/main" id="{7F38A12C-4473-4A9F-B60F-A00AC9621DBA}"/>
              </a:ext>
            </a:extLst>
          </p:cNvPr>
          <p:cNvPicPr>
            <a:picLocks noChangeAspect="1"/>
          </p:cNvPicPr>
          <p:nvPr/>
        </p:nvPicPr>
        <p:blipFill>
          <a:blip r:embed="rId2"/>
          <a:stretch>
            <a:fillRect/>
          </a:stretch>
        </p:blipFill>
        <p:spPr>
          <a:xfrm>
            <a:off x="1026695" y="2807368"/>
            <a:ext cx="10154652" cy="1897221"/>
          </a:xfrm>
          <a:prstGeom prst="rect">
            <a:avLst/>
          </a:prstGeom>
        </p:spPr>
      </p:pic>
    </p:spTree>
    <p:extLst>
      <p:ext uri="{BB962C8B-B14F-4D97-AF65-F5344CB8AC3E}">
        <p14:creationId xmlns:p14="http://schemas.microsoft.com/office/powerpoint/2010/main" val="1642185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149BFCB-61CB-4312-B75B-0B6694D910C9}"/>
              </a:ext>
            </a:extLst>
          </p:cNvPr>
          <p:cNvSpPr>
            <a:spLocks noGrp="1"/>
          </p:cNvSpPr>
          <p:nvPr>
            <p:ph type="title"/>
          </p:nvPr>
        </p:nvSpPr>
        <p:spPr>
          <a:xfrm>
            <a:off x="804672" y="964692"/>
            <a:ext cx="4476806" cy="1188720"/>
          </a:xfrm>
        </p:spPr>
        <p:txBody>
          <a:bodyPr>
            <a:normAutofit/>
          </a:bodyPr>
          <a:lstStyle/>
          <a:p>
            <a:r>
              <a:rPr lang="es-EC" dirty="0"/>
              <a:t>Ejemplo</a:t>
            </a:r>
          </a:p>
        </p:txBody>
      </p:sp>
      <p:sp>
        <p:nvSpPr>
          <p:cNvPr id="3" name="Marcador de contenido 2">
            <a:extLst>
              <a:ext uri="{FF2B5EF4-FFF2-40B4-BE49-F238E27FC236}">
                <a16:creationId xmlns:a16="http://schemas.microsoft.com/office/drawing/2014/main" id="{3665B936-836E-474A-A2A2-B6F0799993AE}"/>
              </a:ext>
            </a:extLst>
          </p:cNvPr>
          <p:cNvSpPr>
            <a:spLocks noGrp="1"/>
          </p:cNvSpPr>
          <p:nvPr>
            <p:ph idx="1"/>
          </p:nvPr>
        </p:nvSpPr>
        <p:spPr>
          <a:xfrm>
            <a:off x="803244" y="2638044"/>
            <a:ext cx="4492932" cy="3263206"/>
          </a:xfrm>
        </p:spPr>
        <p:txBody>
          <a:bodyPr>
            <a:normAutofit/>
          </a:bodyPr>
          <a:lstStyle/>
          <a:p>
            <a:pPr marL="0" indent="0">
              <a:buNone/>
            </a:pPr>
            <a:r>
              <a:rPr lang="es-MX"/>
              <a:t>Un rectángulo tiene 100 cm de perímetro y se desea expresar su área </a:t>
            </a:r>
            <a:r>
              <a:rPr lang="es-MX" i="1"/>
              <a:t>A </a:t>
            </a:r>
            <a:r>
              <a:rPr lang="es-MX"/>
              <a:t>como función de la base </a:t>
            </a:r>
            <a:r>
              <a:rPr lang="es-MX" i="1"/>
              <a:t>x</a:t>
            </a:r>
            <a:r>
              <a:rPr lang="es-MX"/>
              <a:t>. También se quiere calcular la medida de la </a:t>
            </a:r>
            <a:r>
              <a:rPr lang="es-MX" i="1"/>
              <a:t>base </a:t>
            </a:r>
            <a:r>
              <a:rPr lang="es-MX"/>
              <a:t>y de la </a:t>
            </a:r>
            <a:r>
              <a:rPr lang="es-MX" i="1"/>
              <a:t>altura </a:t>
            </a:r>
            <a:r>
              <a:rPr lang="es-MX"/>
              <a:t>que nos da la fi gura de mayor </a:t>
            </a:r>
            <a:r>
              <a:rPr lang="es-EC"/>
              <a:t>superficie.</a:t>
            </a:r>
          </a:p>
          <a:p>
            <a:pPr marL="0" indent="0">
              <a:buNone/>
            </a:pPr>
            <a:r>
              <a:rPr lang="es-EC" i="1"/>
              <a:t>Solución</a:t>
            </a:r>
          </a:p>
          <a:p>
            <a:pPr marL="0" indent="0">
              <a:buNone/>
            </a:pPr>
            <a:r>
              <a:rPr lang="es-MX"/>
              <a:t>De la infinidad de soluciones que hay, escogemos tres posibles rectángulos cuyo perímetro es 100 cm para tener idea de lo que ocurre en el problema</a:t>
            </a:r>
            <a:endParaRPr lang="es-EC"/>
          </a:p>
        </p:txBody>
      </p:sp>
      <p:sp>
        <p:nvSpPr>
          <p:cNvPr id="16" name="Rectangle 9">
            <a:extLst>
              <a:ext uri="{FF2B5EF4-FFF2-40B4-BE49-F238E27FC236}">
                <a16:creationId xmlns:a16="http://schemas.microsoft.com/office/drawing/2014/main" id="{56533F40-045E-4E3D-9243-864CD4E58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43605" y="964692"/>
            <a:ext cx="5440680"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1">
            <a:extLst>
              <a:ext uri="{FF2B5EF4-FFF2-40B4-BE49-F238E27FC236}">
                <a16:creationId xmlns:a16="http://schemas.microsoft.com/office/drawing/2014/main" id="{30402EC6-D845-41B3-BEBE-CB34D9BFEA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0699" y="1128683"/>
            <a:ext cx="5106493"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5F66B0AD-5F70-43B5-AAC4-A1F412FF417E}"/>
              </a:ext>
            </a:extLst>
          </p:cNvPr>
          <p:cNvPicPr>
            <a:picLocks noChangeAspect="1"/>
          </p:cNvPicPr>
          <p:nvPr/>
        </p:nvPicPr>
        <p:blipFill>
          <a:blip r:embed="rId2"/>
          <a:stretch>
            <a:fillRect/>
          </a:stretch>
        </p:blipFill>
        <p:spPr>
          <a:xfrm>
            <a:off x="6272788" y="2660606"/>
            <a:ext cx="4944403" cy="2039731"/>
          </a:xfrm>
          <a:prstGeom prst="rect">
            <a:avLst/>
          </a:prstGeom>
        </p:spPr>
      </p:pic>
    </p:spTree>
    <p:extLst>
      <p:ext uri="{BB962C8B-B14F-4D97-AF65-F5344CB8AC3E}">
        <p14:creationId xmlns:p14="http://schemas.microsoft.com/office/powerpoint/2010/main" val="2609563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C7E9D89C-C2AC-4D76-B4E6-8CC5B383EA0E}"/>
              </a:ext>
            </a:extLst>
          </p:cNvPr>
          <p:cNvPicPr>
            <a:picLocks noGrp="1" noChangeAspect="1"/>
          </p:cNvPicPr>
          <p:nvPr>
            <p:ph idx="1"/>
          </p:nvPr>
        </p:nvPicPr>
        <p:blipFill>
          <a:blip r:embed="rId2"/>
          <a:stretch>
            <a:fillRect/>
          </a:stretch>
        </p:blipFill>
        <p:spPr>
          <a:xfrm>
            <a:off x="6787650" y="3624646"/>
            <a:ext cx="1889289" cy="1451578"/>
          </a:xfrm>
          <a:prstGeom prst="rect">
            <a:avLst/>
          </a:prstGeom>
        </p:spPr>
      </p:pic>
      <p:sp>
        <p:nvSpPr>
          <p:cNvPr id="4" name="Título 3">
            <a:extLst>
              <a:ext uri="{FF2B5EF4-FFF2-40B4-BE49-F238E27FC236}">
                <a16:creationId xmlns:a16="http://schemas.microsoft.com/office/drawing/2014/main" id="{2EA8BC8E-3BC9-4085-B4F7-5AD23A3D8848}"/>
              </a:ext>
            </a:extLst>
          </p:cNvPr>
          <p:cNvSpPr>
            <a:spLocks noGrp="1"/>
          </p:cNvSpPr>
          <p:nvPr>
            <p:ph type="title"/>
          </p:nvPr>
        </p:nvSpPr>
        <p:spPr/>
        <p:txBody>
          <a:bodyPr/>
          <a:lstStyle/>
          <a:p>
            <a:pPr algn="l"/>
            <a:r>
              <a:rPr lang="es-EC" dirty="0"/>
              <a:t>Ejemplo 1:</a:t>
            </a:r>
          </a:p>
        </p:txBody>
      </p:sp>
      <p:sp>
        <p:nvSpPr>
          <p:cNvPr id="6" name="CuadroTexto 5">
            <a:extLst>
              <a:ext uri="{FF2B5EF4-FFF2-40B4-BE49-F238E27FC236}">
                <a16:creationId xmlns:a16="http://schemas.microsoft.com/office/drawing/2014/main" id="{B83BF5A2-ACD3-4004-89C7-B51C10F08A3E}"/>
              </a:ext>
            </a:extLst>
          </p:cNvPr>
          <p:cNvSpPr txBox="1"/>
          <p:nvPr/>
        </p:nvSpPr>
        <p:spPr>
          <a:xfrm>
            <a:off x="1378226" y="2470484"/>
            <a:ext cx="7174056" cy="2308324"/>
          </a:xfrm>
          <a:prstGeom prst="rect">
            <a:avLst/>
          </a:prstGeom>
          <a:noFill/>
        </p:spPr>
        <p:txBody>
          <a:bodyPr wrap="square" rtlCol="0">
            <a:spAutoFit/>
          </a:bodyPr>
          <a:lstStyle/>
          <a:p>
            <a:r>
              <a:rPr lang="es-MX" dirty="0"/>
              <a:t>A fin de conocer las medidas del rectángulo, veamos la siguiente figura</a:t>
            </a:r>
          </a:p>
          <a:p>
            <a:r>
              <a:rPr lang="es-MX" dirty="0"/>
              <a:t>y relacionemos las variables en cuestión.</a:t>
            </a:r>
          </a:p>
          <a:p>
            <a:endParaRPr lang="es-MX" dirty="0"/>
          </a:p>
          <a:p>
            <a:pPr marL="285750" indent="-285750">
              <a:buFont typeface="Arial" panose="020B0604020202020204" pitchFamily="34" charset="0"/>
              <a:buChar char="•"/>
            </a:pPr>
            <a:r>
              <a:rPr lang="es-MX" dirty="0"/>
              <a:t>El perímetro del rectángulo es 2</a:t>
            </a:r>
            <a:r>
              <a:rPr lang="es-MX" i="1" dirty="0"/>
              <a:t>x </a:t>
            </a:r>
            <a:r>
              <a:rPr lang="es-MX" dirty="0"/>
              <a:t>+ 2</a:t>
            </a:r>
            <a:r>
              <a:rPr lang="es-MX" i="1" dirty="0"/>
              <a:t>y </a:t>
            </a:r>
            <a:r>
              <a:rPr lang="es-MX" dirty="0"/>
              <a:t>= 100</a:t>
            </a:r>
          </a:p>
          <a:p>
            <a:endParaRPr lang="es-MX" dirty="0"/>
          </a:p>
          <a:p>
            <a:pPr marL="285750" indent="-285750">
              <a:buFont typeface="Arial" panose="020B0604020202020204" pitchFamily="34" charset="0"/>
              <a:buChar char="•"/>
            </a:pPr>
            <a:r>
              <a:rPr lang="es-MX" dirty="0"/>
              <a:t>Dividiendo entre 2:     </a:t>
            </a:r>
            <a:r>
              <a:rPr lang="es-MX" i="1" dirty="0"/>
              <a:t>x </a:t>
            </a:r>
            <a:r>
              <a:rPr lang="es-MX" dirty="0"/>
              <a:t>+ </a:t>
            </a:r>
            <a:r>
              <a:rPr lang="es-MX" i="1" dirty="0"/>
              <a:t>y </a:t>
            </a:r>
            <a:r>
              <a:rPr lang="es-MX" dirty="0"/>
              <a:t>= 50</a:t>
            </a:r>
          </a:p>
          <a:p>
            <a:endParaRPr lang="es-MX" dirty="0"/>
          </a:p>
          <a:p>
            <a:pPr marL="285750" indent="-285750">
              <a:buFont typeface="Arial" panose="020B0604020202020204" pitchFamily="34" charset="0"/>
              <a:buChar char="•"/>
            </a:pPr>
            <a:r>
              <a:rPr lang="es-MX" dirty="0"/>
              <a:t>Despejando </a:t>
            </a:r>
            <a:r>
              <a:rPr lang="es-MX" i="1" dirty="0"/>
              <a:t>y             </a:t>
            </a:r>
            <a:r>
              <a:rPr lang="es-MX" i="1" dirty="0" err="1"/>
              <a:t>y</a:t>
            </a:r>
            <a:r>
              <a:rPr lang="es-MX" i="1" dirty="0"/>
              <a:t> </a:t>
            </a:r>
            <a:r>
              <a:rPr lang="es-MX" dirty="0"/>
              <a:t>= 50 − </a:t>
            </a:r>
            <a:r>
              <a:rPr lang="es-MX" i="1" dirty="0"/>
              <a:t>x</a:t>
            </a:r>
            <a:endParaRPr lang="es-EC" dirty="0"/>
          </a:p>
        </p:txBody>
      </p:sp>
    </p:spTree>
    <p:extLst>
      <p:ext uri="{BB962C8B-B14F-4D97-AF65-F5344CB8AC3E}">
        <p14:creationId xmlns:p14="http://schemas.microsoft.com/office/powerpoint/2010/main" val="3515159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6F3F021A-A690-41D2-82CC-A3D424AFCEF8}"/>
                  </a:ext>
                </a:extLst>
              </p:cNvPr>
              <p:cNvSpPr>
                <a:spLocks noGrp="1"/>
              </p:cNvSpPr>
              <p:nvPr>
                <p:ph idx="1"/>
              </p:nvPr>
            </p:nvSpPr>
            <p:spPr>
              <a:xfrm>
                <a:off x="954157" y="1126436"/>
                <a:ext cx="9006707" cy="4613592"/>
              </a:xfrm>
            </p:spPr>
            <p:txBody>
              <a:bodyPr/>
              <a:lstStyle/>
              <a:p>
                <a:r>
                  <a:rPr lang="es-MX" dirty="0"/>
                  <a:t>El área del rectángulo de base </a:t>
                </a:r>
                <a:r>
                  <a:rPr lang="es-MX" i="1" dirty="0"/>
                  <a:t>x </a:t>
                </a:r>
                <a:r>
                  <a:rPr lang="es-MX" dirty="0"/>
                  <a:t>y altura </a:t>
                </a:r>
                <a:r>
                  <a:rPr lang="es-MX" i="1" dirty="0"/>
                  <a:t>y </a:t>
                </a:r>
                <a:r>
                  <a:rPr lang="es-MX" dirty="0"/>
                  <a:t>es:      </a:t>
                </a:r>
                <a:r>
                  <a:rPr lang="es-EC" i="1" dirty="0"/>
                  <a:t>A</a:t>
                </a:r>
                <a:r>
                  <a:rPr lang="es-EC" dirty="0"/>
                  <a:t>= </a:t>
                </a:r>
                <a:r>
                  <a:rPr lang="es-EC" i="1" dirty="0" err="1"/>
                  <a:t>xy</a:t>
                </a:r>
                <a:endParaRPr lang="es-EC" i="1" dirty="0"/>
              </a:p>
              <a:p>
                <a:r>
                  <a:rPr lang="es-MX" dirty="0"/>
                  <a:t>Al sustituir el valor de </a:t>
                </a:r>
                <a:r>
                  <a:rPr lang="es-MX" i="1" dirty="0"/>
                  <a:t>y :                 A </a:t>
                </a:r>
                <a:r>
                  <a:rPr lang="es-MX" dirty="0"/>
                  <a:t>= </a:t>
                </a:r>
                <a:r>
                  <a:rPr lang="es-MX" i="1" dirty="0"/>
                  <a:t>x </a:t>
                </a:r>
                <a:r>
                  <a:rPr lang="es-MX" dirty="0"/>
                  <a:t>(50 − </a:t>
                </a:r>
                <a:r>
                  <a:rPr lang="es-MX" i="1" dirty="0"/>
                  <a:t>x</a:t>
                </a:r>
                <a:r>
                  <a:rPr lang="es-MX" dirty="0"/>
                  <a:t>)</a:t>
                </a:r>
              </a:p>
              <a:p>
                <a:r>
                  <a:rPr lang="es-MX" dirty="0"/>
                  <a:t>Ya tenemos el área </a:t>
                </a:r>
                <a:r>
                  <a:rPr lang="es-MX" i="1" dirty="0"/>
                  <a:t>A </a:t>
                </a:r>
                <a:r>
                  <a:rPr lang="es-MX" dirty="0"/>
                  <a:t>en función de </a:t>
                </a:r>
                <a:r>
                  <a:rPr lang="es-MX" i="1" dirty="0"/>
                  <a:t>x:       </a:t>
                </a:r>
                <a14:m>
                  <m:oMath xmlns:m="http://schemas.openxmlformats.org/officeDocument/2006/math">
                    <m:r>
                      <a:rPr lang="es-MX" b="0" i="1" smtClean="0">
                        <a:latin typeface="Cambria Math" panose="02040503050406030204" pitchFamily="18" charset="0"/>
                      </a:rPr>
                      <m:t>𝐴</m:t>
                    </m:r>
                    <m:r>
                      <a:rPr lang="es-MX" b="0" i="1" smtClean="0">
                        <a:latin typeface="Cambria Math" panose="02040503050406030204" pitchFamily="18" charset="0"/>
                      </a:rPr>
                      <m:t>=50</m:t>
                    </m:r>
                    <m:r>
                      <a:rPr lang="es-MX" b="0" i="1" smtClean="0">
                        <a:latin typeface="Cambria Math" panose="02040503050406030204" pitchFamily="18" charset="0"/>
                      </a:rPr>
                      <m:t>𝑥</m:t>
                    </m:r>
                    <m:r>
                      <a:rPr lang="es-MX" b="0" i="1" smtClean="0">
                        <a:latin typeface="Cambria Math" panose="02040503050406030204" pitchFamily="18" charset="0"/>
                      </a:rPr>
                      <m:t>−</m:t>
                    </m:r>
                    <m:sSup>
                      <m:sSupPr>
                        <m:ctrlPr>
                          <a:rPr lang="es-MX" b="0"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oMath>
                </a14:m>
                <a:endParaRPr lang="es-MX" dirty="0"/>
              </a:p>
              <a:p>
                <a:r>
                  <a:rPr lang="es-MX" dirty="0"/>
                  <a:t>En la ecuación anterior derivamos </a:t>
                </a:r>
                <a:r>
                  <a:rPr lang="es-MX" i="1" dirty="0"/>
                  <a:t>A </a:t>
                </a:r>
                <a:r>
                  <a:rPr lang="es-MX" dirty="0"/>
                  <a:t>con respecto a </a:t>
                </a:r>
                <a:r>
                  <a:rPr lang="es-MX" i="1" dirty="0"/>
                  <a:t>x:     </a:t>
                </a:r>
                <a14:m>
                  <m:oMath xmlns:m="http://schemas.openxmlformats.org/officeDocument/2006/math">
                    <m:f>
                      <m:fPr>
                        <m:ctrlPr>
                          <a:rPr lang="es-MX" i="1" smtClean="0">
                            <a:latin typeface="Cambria Math" panose="02040503050406030204" pitchFamily="18" charset="0"/>
                          </a:rPr>
                        </m:ctrlPr>
                      </m:fPr>
                      <m:num>
                        <m:r>
                          <a:rPr lang="es-MX" b="0" i="1" smtClean="0">
                            <a:latin typeface="Cambria Math" panose="02040503050406030204" pitchFamily="18" charset="0"/>
                          </a:rPr>
                          <m:t>𝑑𝐴</m:t>
                        </m:r>
                      </m:num>
                      <m:den>
                        <m:r>
                          <a:rPr lang="es-MX" b="0" i="1" smtClean="0">
                            <a:latin typeface="Cambria Math" panose="02040503050406030204" pitchFamily="18" charset="0"/>
                          </a:rPr>
                          <m:t>𝑑𝑥</m:t>
                        </m:r>
                      </m:den>
                    </m:f>
                    <m:r>
                      <a:rPr lang="es-MX" b="0" i="1" smtClean="0">
                        <a:latin typeface="Cambria Math" panose="02040503050406030204" pitchFamily="18" charset="0"/>
                      </a:rPr>
                      <m:t>=50−2</m:t>
                    </m:r>
                    <m:r>
                      <a:rPr lang="es-MX" b="0" i="1" smtClean="0">
                        <a:latin typeface="Cambria Math" panose="02040503050406030204" pitchFamily="18" charset="0"/>
                      </a:rPr>
                      <m:t>𝑥</m:t>
                    </m:r>
                  </m:oMath>
                </a14:m>
                <a:endParaRPr lang="es-MX" i="1" dirty="0"/>
              </a:p>
              <a:p>
                <a:r>
                  <a:rPr lang="es-EC" dirty="0"/>
                  <a:t>Igualando a 0:      </a:t>
                </a:r>
                <a14:m>
                  <m:oMath xmlns:m="http://schemas.openxmlformats.org/officeDocument/2006/math">
                    <m:r>
                      <a:rPr lang="es-MX" b="0" i="1" smtClean="0">
                        <a:latin typeface="Cambria Math" panose="02040503050406030204" pitchFamily="18" charset="0"/>
                      </a:rPr>
                      <m:t>50−2</m:t>
                    </m:r>
                    <m:r>
                      <a:rPr lang="es-MX" b="0" i="1" smtClean="0">
                        <a:latin typeface="Cambria Math" panose="02040503050406030204" pitchFamily="18" charset="0"/>
                      </a:rPr>
                      <m:t>𝑥</m:t>
                    </m:r>
                    <m:r>
                      <a:rPr lang="es-MX" b="0" i="1" smtClean="0">
                        <a:latin typeface="Cambria Math" panose="02040503050406030204" pitchFamily="18" charset="0"/>
                      </a:rPr>
                      <m:t>=0</m:t>
                    </m:r>
                  </m:oMath>
                </a14:m>
                <a:endParaRPr lang="es-EC" dirty="0"/>
              </a:p>
              <a:p>
                <a:r>
                  <a:rPr lang="es-EC" dirty="0"/>
                  <a:t>Despejando x tenemos:  x=25</a:t>
                </a:r>
              </a:p>
              <a:p>
                <a:r>
                  <a:rPr lang="es-EC" dirty="0"/>
                  <a:t>Reemplazando tenemos el valor de y;      y=50-x   Entonces y=50-25       y=25</a:t>
                </a:r>
              </a:p>
              <a:p>
                <a:pPr marL="0" indent="0">
                  <a:buNone/>
                </a:pPr>
                <a:r>
                  <a:rPr lang="es-MX" dirty="0">
                    <a:solidFill>
                      <a:srgbClr val="FF0000"/>
                    </a:solidFill>
                  </a:rPr>
                  <a:t>Entonces</a:t>
                </a:r>
              </a:p>
              <a:p>
                <a:pPr marL="0" indent="0">
                  <a:buNone/>
                </a:pPr>
                <a:r>
                  <a:rPr lang="es-MX" dirty="0"/>
                  <a:t>Significa que tanto la base como la altura del rectángulo deben medir 25 cm para obtener la </a:t>
                </a:r>
                <a:r>
                  <a:rPr lang="es-EC" dirty="0"/>
                  <a:t>mayor área.</a:t>
                </a:r>
              </a:p>
              <a:p>
                <a:pPr marL="0" indent="0">
                  <a:buNone/>
                </a:pPr>
                <a:r>
                  <a:rPr lang="es-EC" dirty="0"/>
                  <a:t>A=25x25= 625 </a:t>
                </a:r>
                <a14:m>
                  <m:oMath xmlns:m="http://schemas.openxmlformats.org/officeDocument/2006/math">
                    <m:sSup>
                      <m:sSupPr>
                        <m:ctrlPr>
                          <a:rPr lang="es-EC" i="1" smtClean="0">
                            <a:latin typeface="Cambria Math" panose="02040503050406030204" pitchFamily="18" charset="0"/>
                          </a:rPr>
                        </m:ctrlPr>
                      </m:sSupPr>
                      <m:e>
                        <m:r>
                          <a:rPr lang="es-MX" b="0" i="1" smtClean="0">
                            <a:latin typeface="Cambria Math" panose="02040503050406030204" pitchFamily="18" charset="0"/>
                          </a:rPr>
                          <m:t>𝑐𝑚</m:t>
                        </m:r>
                      </m:e>
                      <m:sup>
                        <m:r>
                          <a:rPr lang="es-MX" b="0" i="1" smtClean="0">
                            <a:latin typeface="Cambria Math" panose="02040503050406030204" pitchFamily="18" charset="0"/>
                          </a:rPr>
                          <m:t>2</m:t>
                        </m:r>
                      </m:sup>
                    </m:sSup>
                  </m:oMath>
                </a14:m>
                <a:endParaRPr lang="es-EC" dirty="0"/>
              </a:p>
            </p:txBody>
          </p:sp>
        </mc:Choice>
        <mc:Fallback xmlns="">
          <p:sp>
            <p:nvSpPr>
              <p:cNvPr id="3" name="Marcador de contenido 2">
                <a:extLst>
                  <a:ext uri="{FF2B5EF4-FFF2-40B4-BE49-F238E27FC236}">
                    <a16:creationId xmlns:a16="http://schemas.microsoft.com/office/drawing/2014/main" id="{6F3F021A-A690-41D2-82CC-A3D424AFCEF8}"/>
                  </a:ext>
                </a:extLst>
              </p:cNvPr>
              <p:cNvSpPr>
                <a:spLocks noGrp="1" noRot="1" noChangeAspect="1" noMove="1" noResize="1" noEditPoints="1" noAdjustHandles="1" noChangeArrowheads="1" noChangeShapeType="1" noTextEdit="1"/>
              </p:cNvSpPr>
              <p:nvPr>
                <p:ph idx="1"/>
              </p:nvPr>
            </p:nvSpPr>
            <p:spPr>
              <a:xfrm>
                <a:off x="954157" y="1126436"/>
                <a:ext cx="9006707" cy="4613592"/>
              </a:xfrm>
              <a:blipFill>
                <a:blip r:embed="rId2"/>
                <a:stretch>
                  <a:fillRect l="-609" t="-793"/>
                </a:stretch>
              </a:blipFill>
            </p:spPr>
            <p:txBody>
              <a:bodyPr/>
              <a:lstStyle/>
              <a:p>
                <a:r>
                  <a:rPr lang="es-EC">
                    <a:noFill/>
                  </a:rPr>
                  <a:t> </a:t>
                </a:r>
              </a:p>
            </p:txBody>
          </p:sp>
        </mc:Fallback>
      </mc:AlternateContent>
      <p:sp>
        <p:nvSpPr>
          <p:cNvPr id="4" name="Rectángulo 3">
            <a:extLst>
              <a:ext uri="{FF2B5EF4-FFF2-40B4-BE49-F238E27FC236}">
                <a16:creationId xmlns:a16="http://schemas.microsoft.com/office/drawing/2014/main" id="{D1BD74A4-7DEE-44F5-AA0F-C08FA3AA32FB}"/>
              </a:ext>
            </a:extLst>
          </p:cNvPr>
          <p:cNvSpPr/>
          <p:nvPr/>
        </p:nvSpPr>
        <p:spPr>
          <a:xfrm>
            <a:off x="3591339" y="4956313"/>
            <a:ext cx="781878" cy="649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1505264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BC0A4C-8D99-4E85-B7DD-4F20D090D0FB}"/>
              </a:ext>
            </a:extLst>
          </p:cNvPr>
          <p:cNvSpPr>
            <a:spLocks noGrp="1"/>
          </p:cNvSpPr>
          <p:nvPr>
            <p:ph type="title"/>
          </p:nvPr>
        </p:nvSpPr>
        <p:spPr/>
        <p:txBody>
          <a:bodyPr/>
          <a:lstStyle/>
          <a:p>
            <a:pPr algn="l"/>
            <a:r>
              <a:rPr lang="es-EC" dirty="0"/>
              <a:t>EJEMPLO 2</a:t>
            </a: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74EF886E-8E5B-4117-9CC9-54B447782819}"/>
                  </a:ext>
                </a:extLst>
              </p:cNvPr>
              <p:cNvSpPr>
                <a:spLocks noGrp="1"/>
              </p:cNvSpPr>
              <p:nvPr>
                <p:ph idx="1"/>
              </p:nvPr>
            </p:nvSpPr>
            <p:spPr/>
            <p:txBody>
              <a:bodyPr>
                <a:normAutofit lnSpcReduction="10000"/>
              </a:bodyPr>
              <a:lstStyle/>
              <a:p>
                <a:pPr marL="0" indent="0">
                  <a:buNone/>
                </a:pPr>
                <a:r>
                  <a:rPr lang="es-MX" dirty="0"/>
                  <a:t>Encontrar dos números positivos de manera tal que la suma del doble de uno más el otro, sea mínima, si el producto de dichos números es 18.</a:t>
                </a:r>
              </a:p>
              <a:p>
                <a:pPr marL="0" indent="0">
                  <a:buNone/>
                </a:pPr>
                <a:r>
                  <a:rPr lang="es-EC" i="1" dirty="0"/>
                  <a:t>Solución</a:t>
                </a:r>
              </a:p>
              <a:p>
                <a:pPr marL="0" indent="0">
                  <a:buNone/>
                </a:pPr>
                <a:r>
                  <a:rPr lang="es-MX" dirty="0"/>
                  <a:t>Sea </a:t>
                </a:r>
                <a:r>
                  <a:rPr lang="es-MX" i="1" dirty="0"/>
                  <a:t>x </a:t>
                </a:r>
                <a:r>
                  <a:rPr lang="es-MX" dirty="0"/>
                  <a:t>un número y el otro sea </a:t>
                </a:r>
                <a:r>
                  <a:rPr lang="es-MX" i="1" dirty="0"/>
                  <a:t>y</a:t>
                </a:r>
                <a:r>
                  <a:rPr lang="es-MX" dirty="0"/>
                  <a:t>, entonces la suma </a:t>
                </a:r>
                <a:r>
                  <a:rPr lang="es-MX" i="1" dirty="0"/>
                  <a:t>S </a:t>
                </a:r>
                <a:r>
                  <a:rPr lang="es-MX" dirty="0"/>
                  <a:t>del doble de uno más el otro (que deseamos </a:t>
                </a:r>
                <a:r>
                  <a:rPr lang="es-EC" dirty="0"/>
                  <a:t>sea mínima) es:        </a:t>
                </a:r>
                <a:r>
                  <a:rPr lang="es-EC" i="1" dirty="0"/>
                  <a:t>S </a:t>
                </a:r>
                <a:r>
                  <a:rPr lang="es-EC" dirty="0"/>
                  <a:t>= 2</a:t>
                </a:r>
                <a:r>
                  <a:rPr lang="es-EC" i="1" dirty="0"/>
                  <a:t>x </a:t>
                </a:r>
                <a:r>
                  <a:rPr lang="es-EC" dirty="0"/>
                  <a:t>+ </a:t>
                </a:r>
                <a:r>
                  <a:rPr lang="es-EC" i="1" dirty="0"/>
                  <a:t>y</a:t>
                </a:r>
              </a:p>
              <a:p>
                <a:r>
                  <a:rPr lang="es-MX" dirty="0"/>
                  <a:t>Pero sabemos que </a:t>
                </a:r>
                <a:r>
                  <a:rPr lang="es-MX" i="1" dirty="0" err="1"/>
                  <a:t>xy</a:t>
                </a:r>
                <a:r>
                  <a:rPr lang="es-MX" i="1" dirty="0"/>
                  <a:t> </a:t>
                </a:r>
                <a:r>
                  <a:rPr lang="es-MX" dirty="0"/>
                  <a:t>= 18, por tanto </a:t>
                </a:r>
                <a14:m>
                  <m:oMath xmlns:m="http://schemas.openxmlformats.org/officeDocument/2006/math">
                    <m:r>
                      <a:rPr lang="es-MX" b="0" i="1" smtClean="0">
                        <a:latin typeface="Cambria Math" panose="02040503050406030204" pitchFamily="18" charset="0"/>
                      </a:rPr>
                      <m:t>𝑦</m:t>
                    </m:r>
                    <m:r>
                      <a:rPr lang="es-MX" b="0" i="1" smtClean="0">
                        <a:latin typeface="Cambria Math" panose="02040503050406030204" pitchFamily="18" charset="0"/>
                      </a:rPr>
                      <m:t>=</m:t>
                    </m:r>
                    <m:f>
                      <m:fPr>
                        <m:ctrlPr>
                          <a:rPr lang="es-MX" b="0" i="1" smtClean="0">
                            <a:latin typeface="Cambria Math" panose="02040503050406030204" pitchFamily="18" charset="0"/>
                          </a:rPr>
                        </m:ctrlPr>
                      </m:fPr>
                      <m:num>
                        <m:r>
                          <a:rPr lang="es-MX" b="0" i="1" smtClean="0">
                            <a:latin typeface="Cambria Math" panose="02040503050406030204" pitchFamily="18" charset="0"/>
                          </a:rPr>
                          <m:t>18</m:t>
                        </m:r>
                      </m:num>
                      <m:den>
                        <m:r>
                          <a:rPr lang="es-MX" b="0" i="1" smtClean="0">
                            <a:latin typeface="Cambria Math" panose="02040503050406030204" pitchFamily="18" charset="0"/>
                          </a:rPr>
                          <m:t>𝑥</m:t>
                        </m:r>
                      </m:den>
                    </m:f>
                  </m:oMath>
                </a14:m>
                <a:endParaRPr lang="es-EC" dirty="0"/>
              </a:p>
              <a:p>
                <a:r>
                  <a:rPr lang="es-MX" dirty="0"/>
                  <a:t>Como la suma </a:t>
                </a:r>
                <a:r>
                  <a:rPr lang="es-MX" i="1" dirty="0"/>
                  <a:t>S </a:t>
                </a:r>
                <a:r>
                  <a:rPr lang="es-MX" dirty="0"/>
                  <a:t>es la que deseamos minimizar, sustituimos </a:t>
                </a:r>
                <a:r>
                  <a:rPr lang="es-MX" i="1" dirty="0"/>
                  <a:t>y </a:t>
                </a:r>
                <a:r>
                  <a:rPr lang="es-MX" dirty="0"/>
                  <a:t>en su ecuación:</a:t>
                </a:r>
              </a:p>
              <a:p>
                <a:pPr marL="0" indent="0">
                  <a:buNone/>
                </a:pPr>
                <a14:m>
                  <m:oMathPara xmlns:m="http://schemas.openxmlformats.org/officeDocument/2006/math">
                    <m:oMathParaPr>
                      <m:jc m:val="centerGroup"/>
                    </m:oMathParaPr>
                    <m:oMath xmlns:m="http://schemas.openxmlformats.org/officeDocument/2006/math">
                      <m:r>
                        <a:rPr lang="es-MX" b="0" i="1" smtClean="0">
                          <a:latin typeface="Cambria Math" panose="02040503050406030204" pitchFamily="18" charset="0"/>
                        </a:rPr>
                        <m:t>𝑆</m:t>
                      </m:r>
                      <m:r>
                        <a:rPr lang="es-MX" b="0" i="1" smtClean="0">
                          <a:latin typeface="Cambria Math" panose="02040503050406030204" pitchFamily="18" charset="0"/>
                        </a:rPr>
                        <m:t>=2</m:t>
                      </m:r>
                      <m:r>
                        <a:rPr lang="es-MX" b="0" i="1" smtClean="0">
                          <a:latin typeface="Cambria Math" panose="02040503050406030204" pitchFamily="18" charset="0"/>
                        </a:rPr>
                        <m:t>𝑥</m:t>
                      </m:r>
                      <m:r>
                        <a:rPr lang="es-MX" b="0" i="1" smtClean="0">
                          <a:latin typeface="Cambria Math" panose="02040503050406030204" pitchFamily="18" charset="0"/>
                        </a:rPr>
                        <m:t>+</m:t>
                      </m:r>
                      <m:f>
                        <m:fPr>
                          <m:ctrlPr>
                            <a:rPr lang="es-MX" b="0" i="1" smtClean="0">
                              <a:latin typeface="Cambria Math" panose="02040503050406030204" pitchFamily="18" charset="0"/>
                            </a:rPr>
                          </m:ctrlPr>
                        </m:fPr>
                        <m:num>
                          <m:r>
                            <a:rPr lang="es-MX" b="0" i="1" smtClean="0">
                              <a:latin typeface="Cambria Math" panose="02040503050406030204" pitchFamily="18" charset="0"/>
                            </a:rPr>
                            <m:t>18</m:t>
                          </m:r>
                        </m:num>
                        <m:den>
                          <m:r>
                            <a:rPr lang="es-MX" b="0" i="1" smtClean="0">
                              <a:latin typeface="Cambria Math" panose="02040503050406030204" pitchFamily="18" charset="0"/>
                            </a:rPr>
                            <m:t>𝑥</m:t>
                          </m:r>
                        </m:den>
                      </m:f>
                    </m:oMath>
                  </m:oMathPara>
                </a14:m>
                <a:endParaRPr lang="es-EC" dirty="0"/>
              </a:p>
            </p:txBody>
          </p:sp>
        </mc:Choice>
        <mc:Fallback xmlns="">
          <p:sp>
            <p:nvSpPr>
              <p:cNvPr id="3" name="Marcador de contenido 2">
                <a:extLst>
                  <a:ext uri="{FF2B5EF4-FFF2-40B4-BE49-F238E27FC236}">
                    <a16:creationId xmlns:a16="http://schemas.microsoft.com/office/drawing/2014/main" id="{74EF886E-8E5B-4117-9CC9-54B447782819}"/>
                  </a:ext>
                </a:extLst>
              </p:cNvPr>
              <p:cNvSpPr>
                <a:spLocks noGrp="1" noRot="1" noChangeAspect="1" noMove="1" noResize="1" noEditPoints="1" noAdjustHandles="1" noChangeArrowheads="1" noChangeShapeType="1" noTextEdit="1"/>
              </p:cNvSpPr>
              <p:nvPr>
                <p:ph idx="1"/>
              </p:nvPr>
            </p:nvSpPr>
            <p:spPr>
              <a:blipFill>
                <a:blip r:embed="rId2"/>
                <a:stretch>
                  <a:fillRect l="-631" t="-1965" r="-1025"/>
                </a:stretch>
              </a:blipFill>
            </p:spPr>
            <p:txBody>
              <a:bodyPr/>
              <a:lstStyle/>
              <a:p>
                <a:r>
                  <a:rPr lang="es-EC">
                    <a:noFill/>
                  </a:rPr>
                  <a:t> </a:t>
                </a:r>
              </a:p>
            </p:txBody>
          </p:sp>
        </mc:Fallback>
      </mc:AlternateContent>
    </p:spTree>
    <p:extLst>
      <p:ext uri="{BB962C8B-B14F-4D97-AF65-F5344CB8AC3E}">
        <p14:creationId xmlns:p14="http://schemas.microsoft.com/office/powerpoint/2010/main" val="3969626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A73D7291-EAE9-4446-B0E7-2D61F4111EE0}"/>
                  </a:ext>
                </a:extLst>
              </p:cNvPr>
              <p:cNvSpPr>
                <a:spLocks noGrp="1"/>
              </p:cNvSpPr>
              <p:nvPr>
                <p:ph idx="1"/>
              </p:nvPr>
            </p:nvSpPr>
            <p:spPr>
              <a:xfrm>
                <a:off x="1417983" y="530096"/>
                <a:ext cx="8905460" cy="4626844"/>
              </a:xfrm>
            </p:spPr>
            <p:txBody>
              <a:bodyPr>
                <a:normAutofit/>
              </a:bodyPr>
              <a:lstStyle/>
              <a:p>
                <a:r>
                  <a:rPr lang="es-EC" dirty="0"/>
                  <a:t>Derivamos: </a:t>
                </a:r>
                <a14:m>
                  <m:oMath xmlns:m="http://schemas.openxmlformats.org/officeDocument/2006/math">
                    <m:sSup>
                      <m:sSupPr>
                        <m:ctrlPr>
                          <a:rPr lang="es-MX" b="0" i="1" smtClean="0">
                            <a:latin typeface="Cambria Math" panose="02040503050406030204" pitchFamily="18" charset="0"/>
                          </a:rPr>
                        </m:ctrlPr>
                      </m:sSupPr>
                      <m:e>
                        <m:r>
                          <a:rPr lang="es-MX" b="0" i="1" smtClean="0">
                            <a:latin typeface="Cambria Math" panose="02040503050406030204" pitchFamily="18" charset="0"/>
                          </a:rPr>
                          <m:t>𝑆</m:t>
                        </m:r>
                      </m:e>
                      <m:sup>
                        <m:r>
                          <a:rPr lang="es-MX" b="0" i="1" smtClean="0">
                            <a:latin typeface="Cambria Math" panose="02040503050406030204" pitchFamily="18" charset="0"/>
                          </a:rPr>
                          <m:t>′</m:t>
                        </m:r>
                      </m:sup>
                    </m:sSup>
                    <m:r>
                      <a:rPr lang="es-MX" b="0" i="1" smtClean="0">
                        <a:latin typeface="Cambria Math" panose="02040503050406030204" pitchFamily="18" charset="0"/>
                      </a:rPr>
                      <m:t>=2−</m:t>
                    </m:r>
                    <m:f>
                      <m:fPr>
                        <m:ctrlPr>
                          <a:rPr lang="es-MX" b="0" i="1" smtClean="0">
                            <a:latin typeface="Cambria Math" panose="02040503050406030204" pitchFamily="18" charset="0"/>
                          </a:rPr>
                        </m:ctrlPr>
                      </m:fPr>
                      <m:num>
                        <m:r>
                          <a:rPr lang="es-MX" b="0" i="1" smtClean="0">
                            <a:latin typeface="Cambria Math" panose="02040503050406030204" pitchFamily="18" charset="0"/>
                          </a:rPr>
                          <m:t>18</m:t>
                        </m:r>
                      </m:num>
                      <m:den>
                        <m:sSup>
                          <m:sSupPr>
                            <m:ctrlPr>
                              <a:rPr lang="es-MX" b="0"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den>
                    </m:f>
                  </m:oMath>
                </a14:m>
                <a:endParaRPr lang="es-EC" dirty="0"/>
              </a:p>
              <a:p>
                <a:r>
                  <a:rPr lang="es-EC" dirty="0"/>
                  <a:t>Igualamos a 0:      </a:t>
                </a:r>
                <a14:m>
                  <m:oMath xmlns:m="http://schemas.openxmlformats.org/officeDocument/2006/math">
                    <m:r>
                      <a:rPr lang="es-MX" i="1">
                        <a:latin typeface="Cambria Math" panose="02040503050406030204" pitchFamily="18" charset="0"/>
                      </a:rPr>
                      <m:t>2−</m:t>
                    </m:r>
                    <m:f>
                      <m:fPr>
                        <m:ctrlPr>
                          <a:rPr lang="es-MX" i="1">
                            <a:latin typeface="Cambria Math" panose="02040503050406030204" pitchFamily="18" charset="0"/>
                          </a:rPr>
                        </m:ctrlPr>
                      </m:fPr>
                      <m:num>
                        <m:r>
                          <a:rPr lang="es-MX" i="1">
                            <a:latin typeface="Cambria Math" panose="02040503050406030204" pitchFamily="18" charset="0"/>
                          </a:rPr>
                          <m:t>18</m:t>
                        </m:r>
                      </m:num>
                      <m:den>
                        <m:sSup>
                          <m:sSupPr>
                            <m:ctrlPr>
                              <a:rPr lang="es-MX" i="1">
                                <a:latin typeface="Cambria Math" panose="02040503050406030204" pitchFamily="18" charset="0"/>
                              </a:rPr>
                            </m:ctrlPr>
                          </m:sSupPr>
                          <m:e>
                            <m:r>
                              <a:rPr lang="es-MX" i="1">
                                <a:latin typeface="Cambria Math" panose="02040503050406030204" pitchFamily="18" charset="0"/>
                              </a:rPr>
                              <m:t>𝑥</m:t>
                            </m:r>
                          </m:e>
                          <m:sup>
                            <m:r>
                              <a:rPr lang="es-MX" i="1">
                                <a:latin typeface="Cambria Math" panose="02040503050406030204" pitchFamily="18" charset="0"/>
                              </a:rPr>
                              <m:t>2</m:t>
                            </m:r>
                          </m:sup>
                        </m:sSup>
                      </m:den>
                    </m:f>
                    <m:r>
                      <a:rPr lang="es-MX" b="0" i="1" smtClean="0">
                        <a:latin typeface="Cambria Math" panose="02040503050406030204" pitchFamily="18" charset="0"/>
                      </a:rPr>
                      <m:t>=0</m:t>
                    </m:r>
                  </m:oMath>
                </a14:m>
                <a:endParaRPr lang="es-MX" b="0" dirty="0"/>
              </a:p>
              <a:p>
                <a:r>
                  <a:rPr lang="es-EC" dirty="0"/>
                  <a:t>Despejando x:         </a:t>
                </a:r>
                <a14:m>
                  <m:oMath xmlns:m="http://schemas.openxmlformats.org/officeDocument/2006/math">
                    <m:f>
                      <m:fPr>
                        <m:ctrlPr>
                          <a:rPr lang="es-EC" i="1" smtClean="0">
                            <a:latin typeface="Cambria Math" panose="02040503050406030204" pitchFamily="18" charset="0"/>
                          </a:rPr>
                        </m:ctrlPr>
                      </m:fPr>
                      <m:num>
                        <m:r>
                          <a:rPr lang="es-MX" b="0" i="1" smtClean="0">
                            <a:latin typeface="Cambria Math" panose="02040503050406030204" pitchFamily="18" charset="0"/>
                          </a:rPr>
                          <m:t>2</m:t>
                        </m:r>
                        <m:sSup>
                          <m:sSupPr>
                            <m:ctrlPr>
                              <a:rPr lang="es-MX" b="0"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r>
                          <a:rPr lang="es-MX" b="0" i="1" smtClean="0">
                            <a:latin typeface="Cambria Math" panose="02040503050406030204" pitchFamily="18" charset="0"/>
                          </a:rPr>
                          <m:t>−18</m:t>
                        </m:r>
                      </m:num>
                      <m:den>
                        <m:sSup>
                          <m:sSupPr>
                            <m:ctrlPr>
                              <a:rPr lang="es-EC"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den>
                    </m:f>
                    <m:r>
                      <a:rPr lang="es-MX" b="0" i="0" smtClean="0">
                        <a:latin typeface="Cambria Math" panose="02040503050406030204" pitchFamily="18" charset="0"/>
                      </a:rPr>
                      <m:t>=0</m:t>
                    </m:r>
                  </m:oMath>
                </a14:m>
                <a:endParaRPr lang="es-EC" dirty="0"/>
              </a:p>
              <a:p>
                <a14:m>
                  <m:oMath xmlns:m="http://schemas.openxmlformats.org/officeDocument/2006/math">
                    <m:r>
                      <a:rPr lang="es-MX" b="0" i="1" smtClean="0">
                        <a:latin typeface="Cambria Math" panose="02040503050406030204" pitchFamily="18" charset="0"/>
                      </a:rPr>
                      <m:t>2</m:t>
                    </m:r>
                    <m:sSup>
                      <m:sSupPr>
                        <m:ctrlPr>
                          <a:rPr lang="es-MX" b="0" i="1" smtClean="0">
                            <a:latin typeface="Cambria Math" panose="02040503050406030204" pitchFamily="18" charset="0"/>
                          </a:rPr>
                        </m:ctrlPr>
                      </m:sSupPr>
                      <m:e>
                        <m:r>
                          <a:rPr lang="es-MX" b="0" i="1" smtClean="0">
                            <a:latin typeface="Cambria Math" panose="02040503050406030204" pitchFamily="18" charset="0"/>
                          </a:rPr>
                          <m:t>𝑥</m:t>
                        </m:r>
                      </m:e>
                      <m:sup>
                        <m:r>
                          <a:rPr lang="es-MX" b="0" i="1" smtClean="0">
                            <a:latin typeface="Cambria Math" panose="02040503050406030204" pitchFamily="18" charset="0"/>
                          </a:rPr>
                          <m:t>2</m:t>
                        </m:r>
                      </m:sup>
                    </m:sSup>
                    <m:r>
                      <a:rPr lang="es-MX" b="0" i="1" smtClean="0">
                        <a:latin typeface="Cambria Math" panose="02040503050406030204" pitchFamily="18" charset="0"/>
                      </a:rPr>
                      <m:t>−18=0</m:t>
                    </m:r>
                  </m:oMath>
                </a14:m>
                <a:r>
                  <a:rPr lang="es-EC" dirty="0"/>
                  <a:t>                </a:t>
                </a:r>
                <a14:m>
                  <m:oMath xmlns:m="http://schemas.openxmlformats.org/officeDocument/2006/math">
                    <m:r>
                      <a:rPr lang="es-MX" b="0" i="1" dirty="0" smtClean="0">
                        <a:latin typeface="Cambria Math" panose="02040503050406030204" pitchFamily="18" charset="0"/>
                      </a:rPr>
                      <m:t>𝑥</m:t>
                    </m:r>
                    <m:r>
                      <a:rPr lang="es-MX" b="0" i="1" dirty="0" smtClean="0">
                        <a:latin typeface="Cambria Math" panose="02040503050406030204" pitchFamily="18" charset="0"/>
                      </a:rPr>
                      <m:t>=±</m:t>
                    </m:r>
                    <m:rad>
                      <m:radPr>
                        <m:degHide m:val="on"/>
                        <m:ctrlPr>
                          <a:rPr lang="es-MX" b="0" i="1" dirty="0" smtClean="0">
                            <a:latin typeface="Cambria Math" panose="02040503050406030204" pitchFamily="18" charset="0"/>
                            <a:ea typeface="Cambria Math" panose="02040503050406030204" pitchFamily="18" charset="0"/>
                          </a:rPr>
                        </m:ctrlPr>
                      </m:radPr>
                      <m:deg/>
                      <m:e>
                        <m:r>
                          <a:rPr lang="es-MX" b="0" i="1" dirty="0" smtClean="0">
                            <a:latin typeface="Cambria Math" panose="02040503050406030204" pitchFamily="18" charset="0"/>
                            <a:ea typeface="Cambria Math" panose="02040503050406030204" pitchFamily="18" charset="0"/>
                          </a:rPr>
                          <m:t>9</m:t>
                        </m:r>
                      </m:e>
                    </m:rad>
                  </m:oMath>
                </a14:m>
                <a:r>
                  <a:rPr lang="es-EC" dirty="0"/>
                  <a:t>        x=-3   ;  x=3</a:t>
                </a:r>
              </a:p>
              <a:p>
                <a:r>
                  <a:rPr lang="es-EC" dirty="0"/>
                  <a:t>Escogemos x=3 por se positivo y reemplazamos en y:       </a:t>
                </a:r>
                <a14:m>
                  <m:oMath xmlns:m="http://schemas.openxmlformats.org/officeDocument/2006/math">
                    <m:r>
                      <a:rPr lang="es-MX" i="1">
                        <a:latin typeface="Cambria Math" panose="02040503050406030204" pitchFamily="18" charset="0"/>
                      </a:rPr>
                      <m:t>𝑦</m:t>
                    </m:r>
                    <m:r>
                      <a:rPr lang="es-MX" i="1">
                        <a:latin typeface="Cambria Math" panose="02040503050406030204" pitchFamily="18" charset="0"/>
                      </a:rPr>
                      <m:t>=</m:t>
                    </m:r>
                    <m:f>
                      <m:fPr>
                        <m:ctrlPr>
                          <a:rPr lang="es-MX" i="1">
                            <a:latin typeface="Cambria Math" panose="02040503050406030204" pitchFamily="18" charset="0"/>
                          </a:rPr>
                        </m:ctrlPr>
                      </m:fPr>
                      <m:num>
                        <m:r>
                          <a:rPr lang="es-MX" i="1">
                            <a:latin typeface="Cambria Math" panose="02040503050406030204" pitchFamily="18" charset="0"/>
                          </a:rPr>
                          <m:t>18</m:t>
                        </m:r>
                      </m:num>
                      <m:den>
                        <m:r>
                          <a:rPr lang="es-MX" i="1">
                            <a:latin typeface="Cambria Math" panose="02040503050406030204" pitchFamily="18" charset="0"/>
                          </a:rPr>
                          <m:t>𝑥</m:t>
                        </m:r>
                      </m:den>
                    </m:f>
                  </m:oMath>
                </a14:m>
                <a:r>
                  <a:rPr lang="es-EC" dirty="0"/>
                  <a:t> </a:t>
                </a:r>
              </a:p>
              <a:p>
                <a:pPr marL="0" indent="0">
                  <a:buNone/>
                </a:pPr>
                <a14:m>
                  <m:oMathPara xmlns:m="http://schemas.openxmlformats.org/officeDocument/2006/math">
                    <m:oMathParaPr>
                      <m:jc m:val="centerGroup"/>
                    </m:oMathParaPr>
                    <m:oMath xmlns:m="http://schemas.openxmlformats.org/officeDocument/2006/math">
                      <m:r>
                        <a:rPr lang="es-MX" i="1">
                          <a:latin typeface="Cambria Math" panose="02040503050406030204" pitchFamily="18" charset="0"/>
                        </a:rPr>
                        <m:t>𝑦</m:t>
                      </m:r>
                      <m:r>
                        <a:rPr lang="es-MX" i="1">
                          <a:latin typeface="Cambria Math" panose="02040503050406030204" pitchFamily="18" charset="0"/>
                        </a:rPr>
                        <m:t>=</m:t>
                      </m:r>
                      <m:f>
                        <m:fPr>
                          <m:ctrlPr>
                            <a:rPr lang="es-MX" i="1">
                              <a:latin typeface="Cambria Math" panose="02040503050406030204" pitchFamily="18" charset="0"/>
                            </a:rPr>
                          </m:ctrlPr>
                        </m:fPr>
                        <m:num>
                          <m:r>
                            <a:rPr lang="es-MX" i="1">
                              <a:latin typeface="Cambria Math" panose="02040503050406030204" pitchFamily="18" charset="0"/>
                            </a:rPr>
                            <m:t>18</m:t>
                          </m:r>
                        </m:num>
                        <m:den>
                          <m:r>
                            <a:rPr lang="es-MX" b="0" i="1" smtClean="0">
                              <a:latin typeface="Cambria Math" panose="02040503050406030204" pitchFamily="18" charset="0"/>
                            </a:rPr>
                            <m:t>3</m:t>
                          </m:r>
                        </m:den>
                      </m:f>
                      <m:r>
                        <a:rPr lang="es-MX" b="0" i="1" smtClean="0">
                          <a:latin typeface="Cambria Math" panose="02040503050406030204" pitchFamily="18" charset="0"/>
                        </a:rPr>
                        <m:t>=6</m:t>
                      </m:r>
                    </m:oMath>
                  </m:oMathPara>
                </a14:m>
                <a:endParaRPr lang="es-EC" dirty="0"/>
              </a:p>
              <a:p>
                <a:pPr marL="0" indent="0">
                  <a:buNone/>
                </a:pPr>
                <a:r>
                  <a:rPr lang="es-MX" dirty="0"/>
                  <a:t>Los números buscados son 3 y 6, porque de todos los números cuyo producto es 18, son los</a:t>
                </a:r>
              </a:p>
              <a:p>
                <a:pPr marL="0" indent="0">
                  <a:buNone/>
                </a:pPr>
                <a:r>
                  <a:rPr lang="es-MX" dirty="0"/>
                  <a:t>únicos que dan la suma mínima 2(3) + 6 = 12. </a:t>
                </a:r>
                <a:endParaRPr lang="es-EC" dirty="0"/>
              </a:p>
            </p:txBody>
          </p:sp>
        </mc:Choice>
        <mc:Fallback xmlns="">
          <p:sp>
            <p:nvSpPr>
              <p:cNvPr id="3" name="Marcador de contenido 2">
                <a:extLst>
                  <a:ext uri="{FF2B5EF4-FFF2-40B4-BE49-F238E27FC236}">
                    <a16:creationId xmlns:a16="http://schemas.microsoft.com/office/drawing/2014/main" id="{A73D7291-EAE9-4446-B0E7-2D61F4111EE0}"/>
                  </a:ext>
                </a:extLst>
              </p:cNvPr>
              <p:cNvSpPr>
                <a:spLocks noGrp="1" noRot="1" noChangeAspect="1" noMove="1" noResize="1" noEditPoints="1" noAdjustHandles="1" noChangeArrowheads="1" noChangeShapeType="1" noTextEdit="1"/>
              </p:cNvSpPr>
              <p:nvPr>
                <p:ph idx="1"/>
              </p:nvPr>
            </p:nvSpPr>
            <p:spPr>
              <a:xfrm>
                <a:off x="1417983" y="530096"/>
                <a:ext cx="8905460" cy="4626844"/>
              </a:xfrm>
              <a:blipFill>
                <a:blip r:embed="rId2"/>
                <a:stretch>
                  <a:fillRect l="-616"/>
                </a:stretch>
              </a:blipFill>
            </p:spPr>
            <p:txBody>
              <a:bodyPr/>
              <a:lstStyle/>
              <a:p>
                <a:r>
                  <a:rPr lang="es-EC">
                    <a:noFill/>
                  </a:rPr>
                  <a:t> </a:t>
                </a:r>
              </a:p>
            </p:txBody>
          </p:sp>
        </mc:Fallback>
      </mc:AlternateContent>
      <p:pic>
        <p:nvPicPr>
          <p:cNvPr id="4" name="Imagen 3">
            <a:extLst>
              <a:ext uri="{FF2B5EF4-FFF2-40B4-BE49-F238E27FC236}">
                <a16:creationId xmlns:a16="http://schemas.microsoft.com/office/drawing/2014/main" id="{A0871F4F-DC84-4C8F-BA7D-746CBE6D2B7D}"/>
              </a:ext>
            </a:extLst>
          </p:cNvPr>
          <p:cNvPicPr>
            <a:picLocks noChangeAspect="1"/>
          </p:cNvPicPr>
          <p:nvPr/>
        </p:nvPicPr>
        <p:blipFill>
          <a:blip r:embed="rId3"/>
          <a:stretch>
            <a:fillRect/>
          </a:stretch>
        </p:blipFill>
        <p:spPr>
          <a:xfrm>
            <a:off x="5870713" y="4355780"/>
            <a:ext cx="2398643" cy="2107473"/>
          </a:xfrm>
          <a:prstGeom prst="rect">
            <a:avLst/>
          </a:prstGeom>
        </p:spPr>
      </p:pic>
    </p:spTree>
    <p:extLst>
      <p:ext uri="{BB962C8B-B14F-4D97-AF65-F5344CB8AC3E}">
        <p14:creationId xmlns:p14="http://schemas.microsoft.com/office/powerpoint/2010/main" val="1344137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7C493D-EDCA-4AA1-AA68-2EE0FB1F0644}"/>
              </a:ext>
            </a:extLst>
          </p:cNvPr>
          <p:cNvSpPr>
            <a:spLocks noGrp="1"/>
          </p:cNvSpPr>
          <p:nvPr>
            <p:ph type="title"/>
          </p:nvPr>
        </p:nvSpPr>
        <p:spPr/>
        <p:txBody>
          <a:bodyPr/>
          <a:lstStyle/>
          <a:p>
            <a:pPr algn="l"/>
            <a:r>
              <a:rPr lang="es-EC" dirty="0"/>
              <a:t>2.- Simetrías </a:t>
            </a: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A32602F6-82C5-4AB7-9F68-F78582B41E97}"/>
                  </a:ext>
                </a:extLst>
              </p:cNvPr>
              <p:cNvSpPr>
                <a:spLocks noGrp="1"/>
              </p:cNvSpPr>
              <p:nvPr>
                <p:ph idx="1"/>
              </p:nvPr>
            </p:nvSpPr>
            <p:spPr/>
            <p:txBody>
              <a:bodyPr/>
              <a:lstStyle/>
              <a:p>
                <a:pPr marL="0" indent="0">
                  <a:buNone/>
                </a:pPr>
                <a:r>
                  <a:rPr lang="es-MX" b="1" dirty="0"/>
                  <a:t>Simetría con respecto al eje de ordenadas</a:t>
                </a:r>
              </a:p>
              <a:p>
                <a:pPr marL="0" indent="0">
                  <a:buNone/>
                </a:pPr>
                <a:r>
                  <a:rPr lang="es-EC" dirty="0"/>
                  <a:t>Una función f es simétrica respecto del eje de ordenadas (y) si es una función par, es decir: </a:t>
                </a:r>
                <a14:m>
                  <m:oMath xmlns:m="http://schemas.openxmlformats.org/officeDocument/2006/math">
                    <m:r>
                      <a:rPr lang="es-MX" b="0" i="1" smtClean="0">
                        <a:latin typeface="Cambria Math" panose="02040503050406030204" pitchFamily="18" charset="0"/>
                      </a:rPr>
                      <m:t>𝑓</m:t>
                    </m:r>
                    <m:d>
                      <m:dPr>
                        <m:ctrlPr>
                          <a:rPr lang="es-MX" b="0" i="1" smtClean="0">
                            <a:latin typeface="Cambria Math" panose="02040503050406030204" pitchFamily="18" charset="0"/>
                          </a:rPr>
                        </m:ctrlPr>
                      </m:dPr>
                      <m:e>
                        <m:r>
                          <a:rPr lang="es-MX" b="0" i="1" smtClean="0">
                            <a:latin typeface="Cambria Math" panose="02040503050406030204" pitchFamily="18" charset="0"/>
                          </a:rPr>
                          <m:t>−</m:t>
                        </m:r>
                        <m:r>
                          <a:rPr lang="es-MX" b="0" i="1" smtClean="0">
                            <a:latin typeface="Cambria Math" panose="02040503050406030204" pitchFamily="18" charset="0"/>
                          </a:rPr>
                          <m:t>𝑥</m:t>
                        </m:r>
                      </m:e>
                    </m:d>
                    <m:r>
                      <a:rPr lang="es-MX" b="0" i="1" smtClean="0">
                        <a:latin typeface="Cambria Math" panose="02040503050406030204" pitchFamily="18" charset="0"/>
                      </a:rPr>
                      <m:t>=</m:t>
                    </m:r>
                    <m:r>
                      <a:rPr lang="es-MX" b="0" i="1" smtClean="0">
                        <a:latin typeface="Cambria Math" panose="02040503050406030204" pitchFamily="18" charset="0"/>
                      </a:rPr>
                      <m:t>𝑓</m:t>
                    </m:r>
                    <m:r>
                      <a:rPr lang="es-MX" b="0" i="1" smtClean="0">
                        <a:latin typeface="Cambria Math" panose="02040503050406030204" pitchFamily="18" charset="0"/>
                      </a:rPr>
                      <m:t>(</m:t>
                    </m:r>
                    <m:r>
                      <a:rPr lang="es-MX" b="0" i="1" smtClean="0">
                        <a:latin typeface="Cambria Math" panose="02040503050406030204" pitchFamily="18" charset="0"/>
                      </a:rPr>
                      <m:t>𝑥</m:t>
                    </m:r>
                    <m:r>
                      <a:rPr lang="es-MX" b="0" i="1" smtClean="0">
                        <a:latin typeface="Cambria Math" panose="02040503050406030204" pitchFamily="18" charset="0"/>
                      </a:rPr>
                      <m:t>)</m:t>
                    </m:r>
                  </m:oMath>
                </a14:m>
                <a:endParaRPr lang="es-EC" dirty="0"/>
              </a:p>
              <a:p>
                <a:pPr marL="0" indent="0">
                  <a:buNone/>
                </a:pPr>
                <a:r>
                  <a:rPr lang="es-MX" b="1" dirty="0"/>
                  <a:t>Simetría con respecto al origen</a:t>
                </a:r>
              </a:p>
              <a:p>
                <a:pPr marL="0" indent="0">
                  <a:buNone/>
                </a:pPr>
                <a:r>
                  <a:rPr lang="es-EC" dirty="0"/>
                  <a:t>Una función f es simétrica respecto al origen, si es una función impar, es decir: </a:t>
                </a:r>
                <a14:m>
                  <m:oMath xmlns:m="http://schemas.openxmlformats.org/officeDocument/2006/math">
                    <m:r>
                      <a:rPr lang="es-MX" b="0" i="1" smtClean="0">
                        <a:latin typeface="Cambria Math" panose="02040503050406030204" pitchFamily="18" charset="0"/>
                      </a:rPr>
                      <m:t>𝑓</m:t>
                    </m:r>
                    <m:d>
                      <m:dPr>
                        <m:ctrlPr>
                          <a:rPr lang="es-MX" b="0" i="1" smtClean="0">
                            <a:latin typeface="Cambria Math" panose="02040503050406030204" pitchFamily="18" charset="0"/>
                          </a:rPr>
                        </m:ctrlPr>
                      </m:dPr>
                      <m:e>
                        <m:r>
                          <a:rPr lang="es-MX" b="0" i="1" smtClean="0">
                            <a:latin typeface="Cambria Math" panose="02040503050406030204" pitchFamily="18" charset="0"/>
                          </a:rPr>
                          <m:t>−</m:t>
                        </m:r>
                        <m:r>
                          <a:rPr lang="es-MX" b="0" i="1" smtClean="0">
                            <a:latin typeface="Cambria Math" panose="02040503050406030204" pitchFamily="18" charset="0"/>
                          </a:rPr>
                          <m:t>𝑥</m:t>
                        </m:r>
                      </m:e>
                    </m:d>
                    <m:r>
                      <a:rPr lang="es-MX" b="0" i="1" smtClean="0">
                        <a:latin typeface="Cambria Math" panose="02040503050406030204" pitchFamily="18" charset="0"/>
                      </a:rPr>
                      <m:t>=−</m:t>
                    </m:r>
                    <m:r>
                      <a:rPr lang="es-MX" b="0" i="1" smtClean="0">
                        <a:latin typeface="Cambria Math" panose="02040503050406030204" pitchFamily="18" charset="0"/>
                      </a:rPr>
                      <m:t>𝑓</m:t>
                    </m:r>
                    <m:r>
                      <a:rPr lang="es-MX" b="0" i="1" smtClean="0">
                        <a:latin typeface="Cambria Math" panose="02040503050406030204" pitchFamily="18" charset="0"/>
                      </a:rPr>
                      <m:t>(</m:t>
                    </m:r>
                    <m:r>
                      <a:rPr lang="es-MX" b="0" i="1" smtClean="0">
                        <a:latin typeface="Cambria Math" panose="02040503050406030204" pitchFamily="18" charset="0"/>
                      </a:rPr>
                      <m:t>𝑥</m:t>
                    </m:r>
                    <m:r>
                      <a:rPr lang="es-MX" b="0" i="1" smtClean="0">
                        <a:latin typeface="Cambria Math" panose="02040503050406030204" pitchFamily="18" charset="0"/>
                      </a:rPr>
                      <m:t>)</m:t>
                    </m:r>
                  </m:oMath>
                </a14:m>
                <a:endParaRPr lang="es-EC" dirty="0"/>
              </a:p>
              <a:p>
                <a:pPr marL="0" indent="0">
                  <a:buNone/>
                </a:pPr>
                <a:endParaRPr lang="es-EC" dirty="0"/>
              </a:p>
            </p:txBody>
          </p:sp>
        </mc:Choice>
        <mc:Fallback xmlns="">
          <p:sp>
            <p:nvSpPr>
              <p:cNvPr id="3" name="Marcador de contenido 2">
                <a:extLst>
                  <a:ext uri="{FF2B5EF4-FFF2-40B4-BE49-F238E27FC236}">
                    <a16:creationId xmlns:a16="http://schemas.microsoft.com/office/drawing/2014/main" id="{A32602F6-82C5-4AB7-9F68-F78582B41E97}"/>
                  </a:ext>
                </a:extLst>
              </p:cNvPr>
              <p:cNvSpPr>
                <a:spLocks noGrp="1" noRot="1" noChangeAspect="1" noMove="1" noResize="1" noEditPoints="1" noAdjustHandles="1" noChangeArrowheads="1" noChangeShapeType="1" noTextEdit="1"/>
              </p:cNvSpPr>
              <p:nvPr>
                <p:ph idx="1"/>
              </p:nvPr>
            </p:nvSpPr>
            <p:spPr>
              <a:blipFill>
                <a:blip r:embed="rId2"/>
                <a:stretch>
                  <a:fillRect l="-1254" t="-1818" r="-63"/>
                </a:stretch>
              </a:blipFill>
            </p:spPr>
            <p:txBody>
              <a:bodyPr/>
              <a:lstStyle/>
              <a:p>
                <a:r>
                  <a:rPr lang="es-EC">
                    <a:noFill/>
                  </a:rPr>
                  <a:t> </a:t>
                </a:r>
              </a:p>
            </p:txBody>
          </p:sp>
        </mc:Fallback>
      </mc:AlternateContent>
    </p:spTree>
    <p:extLst>
      <p:ext uri="{BB962C8B-B14F-4D97-AF65-F5344CB8AC3E}">
        <p14:creationId xmlns:p14="http://schemas.microsoft.com/office/powerpoint/2010/main" val="4003913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6240C7-1DFB-4302-BBA4-8CDED19B3900}"/>
              </a:ext>
            </a:extLst>
          </p:cNvPr>
          <p:cNvSpPr>
            <a:spLocks noGrp="1"/>
          </p:cNvSpPr>
          <p:nvPr>
            <p:ph type="title"/>
          </p:nvPr>
        </p:nvSpPr>
        <p:spPr/>
        <p:txBody>
          <a:bodyPr/>
          <a:lstStyle/>
          <a:p>
            <a:pPr algn="l"/>
            <a:r>
              <a:rPr lang="es-EC" dirty="0"/>
              <a:t>3.- Corte con los ejes </a:t>
            </a:r>
          </a:p>
        </p:txBody>
      </p:sp>
      <p:sp>
        <p:nvSpPr>
          <p:cNvPr id="3" name="Marcador de contenido 2">
            <a:extLst>
              <a:ext uri="{FF2B5EF4-FFF2-40B4-BE49-F238E27FC236}">
                <a16:creationId xmlns:a16="http://schemas.microsoft.com/office/drawing/2014/main" id="{08F376A3-39FC-49DC-8B74-4E81F1DAF2A4}"/>
              </a:ext>
            </a:extLst>
          </p:cNvPr>
          <p:cNvSpPr>
            <a:spLocks noGrp="1"/>
          </p:cNvSpPr>
          <p:nvPr>
            <p:ph idx="1"/>
          </p:nvPr>
        </p:nvSpPr>
        <p:spPr/>
        <p:txBody>
          <a:bodyPr/>
          <a:lstStyle/>
          <a:p>
            <a:pPr algn="just"/>
            <a:r>
              <a:rPr lang="es-MX" dirty="0"/>
              <a:t>Para conocer los puntos de corte de la gráfica con los ejes, consideraremos:</a:t>
            </a:r>
          </a:p>
          <a:p>
            <a:pPr marL="0" indent="0" algn="just">
              <a:buNone/>
            </a:pPr>
            <a:r>
              <a:rPr lang="es-MX" dirty="0"/>
              <a:t>1) Haciendo x = 0 en </a:t>
            </a:r>
            <a:r>
              <a:rPr lang="es-MX" i="1" dirty="0"/>
              <a:t>y = f(x)</a:t>
            </a:r>
            <a:r>
              <a:rPr lang="es-MX" dirty="0"/>
              <a:t>, nos dará directamente,  </a:t>
            </a:r>
            <a:r>
              <a:rPr lang="es-MX" i="1" dirty="0"/>
              <a:t>y = f</a:t>
            </a:r>
            <a:r>
              <a:rPr lang="es-MX" dirty="0"/>
              <a:t>(0), el </a:t>
            </a:r>
            <a:r>
              <a:rPr lang="es-MX" u="sng" dirty="0"/>
              <a:t>punto de corte con el eje Y</a:t>
            </a:r>
            <a:r>
              <a:rPr lang="es-MX" dirty="0"/>
              <a:t>.</a:t>
            </a:r>
          </a:p>
          <a:p>
            <a:pPr marL="0" indent="0" algn="just">
              <a:buNone/>
            </a:pPr>
            <a:endParaRPr lang="es-MX" dirty="0"/>
          </a:p>
          <a:p>
            <a:pPr marL="0" indent="0" algn="just">
              <a:buNone/>
            </a:pPr>
            <a:r>
              <a:rPr lang="es-MX" dirty="0"/>
              <a:t>2) Haciendo y = 0 en </a:t>
            </a:r>
            <a:r>
              <a:rPr lang="es-MX" i="1" dirty="0"/>
              <a:t>y = f(x)</a:t>
            </a:r>
            <a:r>
              <a:rPr lang="es-MX" dirty="0"/>
              <a:t>, y resolviendo la ecuación  </a:t>
            </a:r>
            <a:r>
              <a:rPr lang="es-MX" i="1" dirty="0"/>
              <a:t>f(x) =</a:t>
            </a:r>
            <a:r>
              <a:rPr lang="es-MX" dirty="0"/>
              <a:t>0</a:t>
            </a:r>
            <a:r>
              <a:rPr lang="es-MX" i="1" dirty="0"/>
              <a:t> </a:t>
            </a:r>
            <a:r>
              <a:rPr lang="es-MX" dirty="0"/>
              <a:t>, obtendremos </a:t>
            </a:r>
            <a:r>
              <a:rPr lang="es-MX" u="sng" dirty="0"/>
              <a:t>el punto o puntos de corte con el eje X</a:t>
            </a:r>
            <a:r>
              <a:rPr lang="es-MX" dirty="0"/>
              <a:t>; puede haber uno, varios o incluso ninguno (en caso de que </a:t>
            </a:r>
            <a:r>
              <a:rPr lang="es-MX" i="1" dirty="0"/>
              <a:t>f(x) =</a:t>
            </a:r>
            <a:r>
              <a:rPr lang="es-MX" dirty="0"/>
              <a:t>0 carezca de solución).</a:t>
            </a:r>
          </a:p>
          <a:p>
            <a:pPr marL="0" indent="0" algn="just">
              <a:buNone/>
            </a:pPr>
            <a:endParaRPr lang="es-EC" dirty="0"/>
          </a:p>
        </p:txBody>
      </p:sp>
    </p:spTree>
    <p:extLst>
      <p:ext uri="{BB962C8B-B14F-4D97-AF65-F5344CB8AC3E}">
        <p14:creationId xmlns:p14="http://schemas.microsoft.com/office/powerpoint/2010/main" val="2378426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E4F55CB-BAD0-42BC-AA56-BAA4B2348E8F}"/>
              </a:ext>
            </a:extLst>
          </p:cNvPr>
          <p:cNvSpPr>
            <a:spLocks noGrp="1"/>
          </p:cNvSpPr>
          <p:nvPr>
            <p:ph idx="1"/>
          </p:nvPr>
        </p:nvSpPr>
        <p:spPr>
          <a:xfrm>
            <a:off x="2231136" y="1285462"/>
            <a:ext cx="7729728" cy="4454566"/>
          </a:xfrm>
        </p:spPr>
        <p:txBody>
          <a:bodyPr>
            <a:normAutofit/>
          </a:bodyPr>
          <a:lstStyle/>
          <a:p>
            <a:pPr marL="0" indent="0">
              <a:buNone/>
            </a:pPr>
            <a:r>
              <a:rPr lang="es-EC" sz="2800" dirty="0"/>
              <a:t>4.- Puntos críticos (máximos y mínimos)</a:t>
            </a:r>
          </a:p>
          <a:p>
            <a:pPr marL="0" indent="0">
              <a:buNone/>
            </a:pPr>
            <a:endParaRPr lang="es-EC" sz="2800" dirty="0"/>
          </a:p>
          <a:p>
            <a:pPr marL="0" indent="0">
              <a:buNone/>
            </a:pPr>
            <a:r>
              <a:rPr lang="es-EC" sz="2800" dirty="0"/>
              <a:t>5.- Intervalos de crecimiento y decrecimiento</a:t>
            </a:r>
          </a:p>
          <a:p>
            <a:pPr marL="0" indent="0">
              <a:buNone/>
            </a:pPr>
            <a:endParaRPr lang="es-EC" sz="2800" dirty="0"/>
          </a:p>
          <a:p>
            <a:pPr marL="0" indent="0">
              <a:buNone/>
            </a:pPr>
            <a:r>
              <a:rPr lang="es-EC" sz="2800" dirty="0"/>
              <a:t>6.- Puntos de Inflexión</a:t>
            </a:r>
          </a:p>
          <a:p>
            <a:pPr marL="0" indent="0">
              <a:buNone/>
            </a:pPr>
            <a:endParaRPr lang="es-EC" sz="2800" dirty="0"/>
          </a:p>
          <a:p>
            <a:pPr marL="0" indent="0">
              <a:buNone/>
            </a:pPr>
            <a:r>
              <a:rPr lang="es-EC" sz="2800" dirty="0"/>
              <a:t>7.- Intervalos de Concavidad y convexidad</a:t>
            </a:r>
          </a:p>
          <a:p>
            <a:endParaRPr lang="es-EC" sz="2800" dirty="0"/>
          </a:p>
        </p:txBody>
      </p:sp>
    </p:spTree>
    <p:extLst>
      <p:ext uri="{BB962C8B-B14F-4D97-AF65-F5344CB8AC3E}">
        <p14:creationId xmlns:p14="http://schemas.microsoft.com/office/powerpoint/2010/main" val="2433089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11AA15-7FDB-4D68-ADE3-F9353813A6B1}"/>
              </a:ext>
            </a:extLst>
          </p:cNvPr>
          <p:cNvSpPr>
            <a:spLocks noGrp="1"/>
          </p:cNvSpPr>
          <p:nvPr>
            <p:ph type="title"/>
          </p:nvPr>
        </p:nvSpPr>
        <p:spPr>
          <a:xfrm>
            <a:off x="1011938" y="421354"/>
            <a:ext cx="7729728" cy="1188720"/>
          </a:xfrm>
        </p:spPr>
        <p:txBody>
          <a:bodyPr/>
          <a:lstStyle/>
          <a:p>
            <a:pPr algn="l"/>
            <a:r>
              <a:rPr lang="es-EC" dirty="0"/>
              <a:t>8.- Asíntotas</a:t>
            </a:r>
          </a:p>
        </p:txBody>
      </p:sp>
      <p:sp>
        <p:nvSpPr>
          <p:cNvPr id="3" name="Marcador de contenido 2">
            <a:extLst>
              <a:ext uri="{FF2B5EF4-FFF2-40B4-BE49-F238E27FC236}">
                <a16:creationId xmlns:a16="http://schemas.microsoft.com/office/drawing/2014/main" id="{4F786C1A-060D-444B-AB08-44E7861F3251}"/>
              </a:ext>
            </a:extLst>
          </p:cNvPr>
          <p:cNvSpPr>
            <a:spLocks noGrp="1"/>
          </p:cNvSpPr>
          <p:nvPr>
            <p:ph idx="1"/>
          </p:nvPr>
        </p:nvSpPr>
        <p:spPr/>
        <p:txBody>
          <a:bodyPr/>
          <a:lstStyle/>
          <a:p>
            <a:pPr marL="0" indent="0">
              <a:buNone/>
            </a:pPr>
            <a:endParaRPr lang="es-MX" b="1" dirty="0"/>
          </a:p>
          <a:p>
            <a:pPr marL="0" indent="0">
              <a:buNone/>
            </a:pPr>
            <a:endParaRPr lang="es-EC" dirty="0"/>
          </a:p>
        </p:txBody>
      </p:sp>
      <p:sp>
        <p:nvSpPr>
          <p:cNvPr id="10" name="CuadroTexto 9">
            <a:extLst>
              <a:ext uri="{FF2B5EF4-FFF2-40B4-BE49-F238E27FC236}">
                <a16:creationId xmlns:a16="http://schemas.microsoft.com/office/drawing/2014/main" id="{E6ED9BB8-1EC7-491B-AA29-AE83966A814B}"/>
              </a:ext>
            </a:extLst>
          </p:cNvPr>
          <p:cNvSpPr txBox="1"/>
          <p:nvPr/>
        </p:nvSpPr>
        <p:spPr>
          <a:xfrm>
            <a:off x="914400" y="1955410"/>
            <a:ext cx="10707757" cy="1200329"/>
          </a:xfrm>
          <a:prstGeom prst="rect">
            <a:avLst/>
          </a:prstGeom>
          <a:noFill/>
        </p:spPr>
        <p:txBody>
          <a:bodyPr wrap="square" rtlCol="0">
            <a:spAutoFit/>
          </a:bodyPr>
          <a:lstStyle/>
          <a:p>
            <a:r>
              <a:rPr lang="es-EC" dirty="0"/>
              <a:t>Si </a:t>
            </a:r>
            <a:r>
              <a:rPr lang="es-MX" dirty="0"/>
              <a:t> un punto (</a:t>
            </a:r>
            <a:r>
              <a:rPr lang="es-MX" dirty="0" err="1"/>
              <a:t>x,y</a:t>
            </a:r>
            <a:r>
              <a:rPr lang="es-MX" dirty="0"/>
              <a:t>) se desplaza continuamente por una función y=f(x) de tal forma que, por lo menos, una de sus coordenadas tienda al infinito, mientras que la distancia entre ese punto y una recta determinada tiende a cero, esta recta recibe el nombre de asíntota de la función:</a:t>
            </a:r>
          </a:p>
          <a:p>
            <a:endParaRPr lang="es-EC" dirty="0"/>
          </a:p>
        </p:txBody>
      </p:sp>
      <p:pic>
        <p:nvPicPr>
          <p:cNvPr id="1036" name="Picture 12">
            <a:extLst>
              <a:ext uri="{FF2B5EF4-FFF2-40B4-BE49-F238E27FC236}">
                <a16:creationId xmlns:a16="http://schemas.microsoft.com/office/drawing/2014/main" id="{092E172F-6AA8-4DFA-94E5-03ABFC948D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1270" y="3386985"/>
            <a:ext cx="2364593" cy="2689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755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14D14F07-4D37-42C8-B15E-2CB5286C93FA}"/>
                  </a:ext>
                </a:extLst>
              </p:cNvPr>
              <p:cNvSpPr txBox="1"/>
              <p:nvPr/>
            </p:nvSpPr>
            <p:spPr>
              <a:xfrm>
                <a:off x="1152939" y="440178"/>
                <a:ext cx="8375374" cy="3859967"/>
              </a:xfrm>
              <a:prstGeom prst="rect">
                <a:avLst/>
              </a:prstGeom>
              <a:noFill/>
            </p:spPr>
            <p:txBody>
              <a:bodyPr wrap="square" rtlCol="0">
                <a:spAutoFit/>
              </a:bodyPr>
              <a:lstStyle/>
              <a:p>
                <a:r>
                  <a:rPr lang="es-MX" sz="2000" b="1" dirty="0">
                    <a:solidFill>
                      <a:srgbClr val="FF0000"/>
                    </a:solidFill>
                  </a:rPr>
                  <a:t>Asíntotas verticales (paralelas al eje OY)</a:t>
                </a:r>
              </a:p>
              <a:p>
                <a:r>
                  <a:rPr lang="es-MX" sz="2000" dirty="0"/>
                  <a:t>Si existe un número “a” tal, que :</a:t>
                </a:r>
              </a:p>
              <a:p>
                <a:pPr/>
                <a14:m>
                  <m:oMathPara xmlns:m="http://schemas.openxmlformats.org/officeDocument/2006/math">
                    <m:oMathParaPr>
                      <m:jc m:val="centerGroup"/>
                    </m:oMathParaPr>
                    <m:oMath xmlns:m="http://schemas.openxmlformats.org/officeDocument/2006/math">
                      <m:func>
                        <m:funcPr>
                          <m:ctrlPr>
                            <a:rPr lang="es-MX" sz="2000" i="1" smtClean="0">
                              <a:latin typeface="Cambria Math" panose="02040503050406030204" pitchFamily="18" charset="0"/>
                            </a:rPr>
                          </m:ctrlPr>
                        </m:funcPr>
                        <m:fName>
                          <m:limLow>
                            <m:limLowPr>
                              <m:ctrlPr>
                                <a:rPr lang="es-MX" sz="2000" i="1" smtClean="0">
                                  <a:latin typeface="Cambria Math" panose="02040503050406030204" pitchFamily="18" charset="0"/>
                                </a:rPr>
                              </m:ctrlPr>
                            </m:limLowPr>
                            <m:e>
                              <m:r>
                                <m:rPr>
                                  <m:sty m:val="p"/>
                                </m:rPr>
                                <a:rPr lang="es-MX" sz="2000" i="0" smtClean="0">
                                  <a:latin typeface="Cambria Math" panose="02040503050406030204" pitchFamily="18" charset="0"/>
                                </a:rPr>
                                <m:t>lim</m:t>
                              </m:r>
                            </m:e>
                            <m:lim>
                              <m:r>
                                <a:rPr lang="es-MX" sz="2000" b="0" i="1" smtClean="0">
                                  <a:latin typeface="Cambria Math" panose="02040503050406030204" pitchFamily="18" charset="0"/>
                                </a:rPr>
                                <m:t>𝑥</m:t>
                              </m:r>
                              <m:r>
                                <a:rPr lang="es-MX" sz="2000" b="0" i="1" smtClean="0">
                                  <a:latin typeface="Cambria Math" panose="02040503050406030204" pitchFamily="18" charset="0"/>
                                  <a:ea typeface="Cambria Math" panose="02040503050406030204" pitchFamily="18" charset="0"/>
                                </a:rPr>
                                <m:t>→</m:t>
                              </m:r>
                              <m:r>
                                <a:rPr lang="es-MX" sz="2000" b="0" i="1" smtClean="0">
                                  <a:latin typeface="Cambria Math" panose="02040503050406030204" pitchFamily="18" charset="0"/>
                                  <a:ea typeface="Cambria Math" panose="02040503050406030204" pitchFamily="18" charset="0"/>
                                </a:rPr>
                                <m:t>𝑎</m:t>
                              </m:r>
                            </m:lim>
                          </m:limLow>
                        </m:fName>
                        <m:e>
                          <m:r>
                            <a:rPr lang="es-MX" sz="2000" b="0" i="1" smtClean="0">
                              <a:latin typeface="Cambria Math" panose="02040503050406030204" pitchFamily="18" charset="0"/>
                            </a:rPr>
                            <m:t>𝑓</m:t>
                          </m:r>
                          <m:d>
                            <m:dPr>
                              <m:ctrlPr>
                                <a:rPr lang="es-MX" sz="2000" b="0" i="1" smtClean="0">
                                  <a:latin typeface="Cambria Math" panose="02040503050406030204" pitchFamily="18" charset="0"/>
                                </a:rPr>
                              </m:ctrlPr>
                            </m:dPr>
                            <m:e>
                              <m:r>
                                <a:rPr lang="es-MX" sz="2000" b="0" i="1" smtClean="0">
                                  <a:latin typeface="Cambria Math" panose="02040503050406030204" pitchFamily="18" charset="0"/>
                                </a:rPr>
                                <m:t>𝑥</m:t>
                              </m:r>
                            </m:e>
                          </m:d>
                          <m:r>
                            <a:rPr lang="es-MX" sz="2000" b="0" i="1" smtClean="0">
                              <a:latin typeface="Cambria Math" panose="02040503050406030204" pitchFamily="18" charset="0"/>
                            </a:rPr>
                            <m:t>=</m:t>
                          </m:r>
                          <m:r>
                            <a:rPr lang="es-MX" sz="2000" b="0" i="1" smtClean="0">
                              <a:latin typeface="Cambria Math" panose="02040503050406030204" pitchFamily="18" charset="0"/>
                              <a:ea typeface="Cambria Math" panose="02040503050406030204" pitchFamily="18" charset="0"/>
                            </a:rPr>
                            <m:t>∞</m:t>
                          </m:r>
                        </m:e>
                      </m:func>
                    </m:oMath>
                  </m:oMathPara>
                </a14:m>
                <a:endParaRPr lang="es-MX" sz="2000" dirty="0"/>
              </a:p>
              <a:p>
                <a:endParaRPr lang="es-MX" sz="2000" dirty="0"/>
              </a:p>
              <a:p>
                <a:r>
                  <a:rPr lang="es-EC" sz="2000" dirty="0"/>
                  <a:t>Ejemplo:</a:t>
                </a:r>
              </a:p>
              <a:p>
                <a:pPr/>
                <a14:m>
                  <m:oMathPara xmlns:m="http://schemas.openxmlformats.org/officeDocument/2006/math">
                    <m:oMathParaPr>
                      <m:jc m:val="centerGroup"/>
                    </m:oMathParaPr>
                    <m:oMath xmlns:m="http://schemas.openxmlformats.org/officeDocument/2006/math">
                      <m:r>
                        <a:rPr lang="es-MX" sz="2000" b="0" i="1" smtClean="0">
                          <a:latin typeface="Cambria Math" panose="02040503050406030204" pitchFamily="18" charset="0"/>
                        </a:rPr>
                        <m:t>𝑓</m:t>
                      </m:r>
                      <m:d>
                        <m:dPr>
                          <m:ctrlPr>
                            <a:rPr lang="es-MX" sz="2000" b="0" i="1" smtClean="0">
                              <a:latin typeface="Cambria Math" panose="02040503050406030204" pitchFamily="18" charset="0"/>
                            </a:rPr>
                          </m:ctrlPr>
                        </m:dPr>
                        <m:e>
                          <m:r>
                            <a:rPr lang="es-MX" sz="2000" b="0" i="1" smtClean="0">
                              <a:latin typeface="Cambria Math" panose="02040503050406030204" pitchFamily="18" charset="0"/>
                            </a:rPr>
                            <m:t>𝑥</m:t>
                          </m:r>
                        </m:e>
                      </m:d>
                      <m:r>
                        <a:rPr lang="es-MX" sz="2000" b="0" i="1" smtClean="0">
                          <a:latin typeface="Cambria Math" panose="02040503050406030204" pitchFamily="18" charset="0"/>
                        </a:rPr>
                        <m:t>=</m:t>
                      </m:r>
                      <m:f>
                        <m:fPr>
                          <m:ctrlPr>
                            <a:rPr lang="es-MX" sz="2000" b="0" i="1" smtClean="0">
                              <a:latin typeface="Cambria Math" panose="02040503050406030204" pitchFamily="18" charset="0"/>
                            </a:rPr>
                          </m:ctrlPr>
                        </m:fPr>
                        <m:num>
                          <m:r>
                            <a:rPr lang="es-MX" sz="2000" b="0" i="1" smtClean="0">
                              <a:latin typeface="Cambria Math" panose="02040503050406030204" pitchFamily="18" charset="0"/>
                            </a:rPr>
                            <m:t>1</m:t>
                          </m:r>
                        </m:num>
                        <m:den>
                          <m:sSup>
                            <m:sSupPr>
                              <m:ctrlPr>
                                <a:rPr lang="es-MX" sz="2000" b="0" i="1" smtClean="0">
                                  <a:latin typeface="Cambria Math" panose="02040503050406030204" pitchFamily="18" charset="0"/>
                                </a:rPr>
                              </m:ctrlPr>
                            </m:sSupPr>
                            <m:e>
                              <m:d>
                                <m:dPr>
                                  <m:ctrlPr>
                                    <a:rPr lang="es-MX" sz="2000" b="0" i="1" smtClean="0">
                                      <a:latin typeface="Cambria Math" panose="02040503050406030204" pitchFamily="18" charset="0"/>
                                    </a:rPr>
                                  </m:ctrlPr>
                                </m:dPr>
                                <m:e>
                                  <m:r>
                                    <a:rPr lang="es-MX" sz="2000" b="0" i="1" smtClean="0">
                                      <a:latin typeface="Cambria Math" panose="02040503050406030204" pitchFamily="18" charset="0"/>
                                    </a:rPr>
                                    <m:t>𝑥</m:t>
                                  </m:r>
                                  <m:r>
                                    <a:rPr lang="es-MX" sz="2000" b="0" i="1" smtClean="0">
                                      <a:latin typeface="Cambria Math" panose="02040503050406030204" pitchFamily="18" charset="0"/>
                                    </a:rPr>
                                    <m:t>−2</m:t>
                                  </m:r>
                                </m:e>
                              </m:d>
                            </m:e>
                            <m:sup>
                              <m:r>
                                <a:rPr lang="es-MX" sz="2000" b="0" i="1" smtClean="0">
                                  <a:latin typeface="Cambria Math" panose="02040503050406030204" pitchFamily="18" charset="0"/>
                                </a:rPr>
                                <m:t>2</m:t>
                              </m:r>
                            </m:sup>
                          </m:sSup>
                        </m:den>
                      </m:f>
                    </m:oMath>
                  </m:oMathPara>
                </a14:m>
                <a:endParaRPr lang="es-EC" sz="2000" dirty="0"/>
              </a:p>
              <a:p>
                <a:pPr/>
                <a14:m>
                  <m:oMathPara xmlns:m="http://schemas.openxmlformats.org/officeDocument/2006/math">
                    <m:oMathParaPr>
                      <m:jc m:val="left"/>
                    </m:oMathParaPr>
                    <m:oMath xmlns:m="http://schemas.openxmlformats.org/officeDocument/2006/math">
                      <m:func>
                        <m:funcPr>
                          <m:ctrlPr>
                            <a:rPr lang="es-EC" sz="2000" i="1" smtClean="0">
                              <a:latin typeface="Cambria Math" panose="02040503050406030204" pitchFamily="18" charset="0"/>
                            </a:rPr>
                          </m:ctrlPr>
                        </m:funcPr>
                        <m:fName>
                          <m:limLow>
                            <m:limLowPr>
                              <m:ctrlPr>
                                <a:rPr lang="es-EC" sz="2000" i="1" smtClean="0">
                                  <a:latin typeface="Cambria Math" panose="02040503050406030204" pitchFamily="18" charset="0"/>
                                </a:rPr>
                              </m:ctrlPr>
                            </m:limLowPr>
                            <m:e>
                              <m:r>
                                <m:rPr>
                                  <m:sty m:val="p"/>
                                </m:rPr>
                                <a:rPr lang="es-EC" sz="2000" i="0" smtClean="0">
                                  <a:latin typeface="Cambria Math" panose="02040503050406030204" pitchFamily="18" charset="0"/>
                                </a:rPr>
                                <m:t>lim</m:t>
                              </m:r>
                            </m:e>
                            <m:lim>
                              <m:r>
                                <a:rPr lang="es-MX" sz="2000" b="0" i="1" smtClean="0">
                                  <a:latin typeface="Cambria Math" panose="02040503050406030204" pitchFamily="18" charset="0"/>
                                </a:rPr>
                                <m:t>𝑥</m:t>
                              </m:r>
                              <m:r>
                                <a:rPr lang="es-MX" sz="2000" b="0" i="1" smtClean="0">
                                  <a:latin typeface="Cambria Math" panose="02040503050406030204" pitchFamily="18" charset="0"/>
                                  <a:ea typeface="Cambria Math" panose="02040503050406030204" pitchFamily="18" charset="0"/>
                                </a:rPr>
                                <m:t>→2</m:t>
                              </m:r>
                            </m:lim>
                          </m:limLow>
                        </m:fName>
                        <m:e>
                          <m:f>
                            <m:fPr>
                              <m:ctrlPr>
                                <a:rPr lang="es-MX" sz="2000" b="0" i="1" smtClean="0">
                                  <a:latin typeface="Cambria Math" panose="02040503050406030204" pitchFamily="18" charset="0"/>
                                </a:rPr>
                              </m:ctrlPr>
                            </m:fPr>
                            <m:num>
                              <m:r>
                                <a:rPr lang="es-MX" sz="2000" b="0" i="1" smtClean="0">
                                  <a:latin typeface="Cambria Math" panose="02040503050406030204" pitchFamily="18" charset="0"/>
                                </a:rPr>
                                <m:t>1</m:t>
                              </m:r>
                            </m:num>
                            <m:den>
                              <m:sSup>
                                <m:sSupPr>
                                  <m:ctrlPr>
                                    <a:rPr lang="es-MX" sz="2000" b="0" i="1" smtClean="0">
                                      <a:latin typeface="Cambria Math" panose="02040503050406030204" pitchFamily="18" charset="0"/>
                                    </a:rPr>
                                  </m:ctrlPr>
                                </m:sSupPr>
                                <m:e>
                                  <m:d>
                                    <m:dPr>
                                      <m:ctrlPr>
                                        <a:rPr lang="es-MX" sz="2000" b="0" i="1" smtClean="0">
                                          <a:latin typeface="Cambria Math" panose="02040503050406030204" pitchFamily="18" charset="0"/>
                                        </a:rPr>
                                      </m:ctrlPr>
                                    </m:dPr>
                                    <m:e>
                                      <m:r>
                                        <a:rPr lang="es-MX" sz="2000" b="0" i="1" smtClean="0">
                                          <a:latin typeface="Cambria Math" panose="02040503050406030204" pitchFamily="18" charset="0"/>
                                        </a:rPr>
                                        <m:t>𝑥</m:t>
                                      </m:r>
                                      <m:r>
                                        <a:rPr lang="es-MX" sz="2000" b="0" i="1" smtClean="0">
                                          <a:latin typeface="Cambria Math" panose="02040503050406030204" pitchFamily="18" charset="0"/>
                                        </a:rPr>
                                        <m:t>−2</m:t>
                                      </m:r>
                                    </m:e>
                                  </m:d>
                                </m:e>
                                <m:sup>
                                  <m:r>
                                    <a:rPr lang="es-MX" sz="2000" b="0" i="1" smtClean="0">
                                      <a:latin typeface="Cambria Math" panose="02040503050406030204" pitchFamily="18" charset="0"/>
                                    </a:rPr>
                                    <m:t>2</m:t>
                                  </m:r>
                                </m:sup>
                              </m:sSup>
                            </m:den>
                          </m:f>
                          <m:r>
                            <a:rPr lang="es-MX" sz="2000" b="0" i="1" smtClean="0">
                              <a:latin typeface="Cambria Math" panose="02040503050406030204" pitchFamily="18" charset="0"/>
                            </a:rPr>
                            <m:t>=</m:t>
                          </m:r>
                          <m:r>
                            <a:rPr lang="es-MX" sz="2000" b="0" i="1" smtClean="0">
                              <a:latin typeface="Cambria Math" panose="02040503050406030204" pitchFamily="18" charset="0"/>
                              <a:ea typeface="Cambria Math" panose="02040503050406030204" pitchFamily="18" charset="0"/>
                            </a:rPr>
                            <m:t>∞</m:t>
                          </m:r>
                        </m:e>
                      </m:func>
                    </m:oMath>
                  </m:oMathPara>
                </a14:m>
                <a:endParaRPr lang="es-MX" sz="2000" dirty="0"/>
              </a:p>
              <a:p>
                <a:endParaRPr lang="es-EC" sz="2000" dirty="0"/>
              </a:p>
              <a:p>
                <a:r>
                  <a:rPr lang="es-EC" sz="2000" dirty="0"/>
                  <a:t>x=2</a:t>
                </a:r>
              </a:p>
              <a:p>
                <a:endParaRPr lang="es-EC" dirty="0"/>
              </a:p>
            </p:txBody>
          </p:sp>
        </mc:Choice>
        <mc:Fallback xmlns="">
          <p:sp>
            <p:nvSpPr>
              <p:cNvPr id="5" name="CuadroTexto 4">
                <a:extLst>
                  <a:ext uri="{FF2B5EF4-FFF2-40B4-BE49-F238E27FC236}">
                    <a16:creationId xmlns:a16="http://schemas.microsoft.com/office/drawing/2014/main" id="{14D14F07-4D37-42C8-B15E-2CB5286C93FA}"/>
                  </a:ext>
                </a:extLst>
              </p:cNvPr>
              <p:cNvSpPr txBox="1">
                <a:spLocks noRot="1" noChangeAspect="1" noMove="1" noResize="1" noEditPoints="1" noAdjustHandles="1" noChangeArrowheads="1" noChangeShapeType="1" noTextEdit="1"/>
              </p:cNvSpPr>
              <p:nvPr/>
            </p:nvSpPr>
            <p:spPr>
              <a:xfrm>
                <a:off x="1152939" y="440178"/>
                <a:ext cx="8375374" cy="3859967"/>
              </a:xfrm>
              <a:prstGeom prst="rect">
                <a:avLst/>
              </a:prstGeom>
              <a:blipFill>
                <a:blip r:embed="rId2"/>
                <a:stretch>
                  <a:fillRect l="-728" t="-790"/>
                </a:stretch>
              </a:blipFill>
            </p:spPr>
            <p:txBody>
              <a:bodyPr/>
              <a:lstStyle/>
              <a:p>
                <a:r>
                  <a:rPr lang="es-EC">
                    <a:noFill/>
                  </a:rPr>
                  <a:t> </a:t>
                </a:r>
              </a:p>
            </p:txBody>
          </p:sp>
        </mc:Fallback>
      </mc:AlternateContent>
      <p:pic>
        <p:nvPicPr>
          <p:cNvPr id="2056" name="Picture 8">
            <a:extLst>
              <a:ext uri="{FF2B5EF4-FFF2-40B4-BE49-F238E27FC236}">
                <a16:creationId xmlns:a16="http://schemas.microsoft.com/office/drawing/2014/main" id="{DCCC02C9-1F96-44C9-B07A-2B9C506261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932" y="3429000"/>
            <a:ext cx="3808136" cy="2960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099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202DD024-752E-4F98-8476-7FF724052F0A}"/>
                  </a:ext>
                </a:extLst>
              </p:cNvPr>
              <p:cNvSpPr>
                <a:spLocks noGrp="1"/>
              </p:cNvSpPr>
              <p:nvPr>
                <p:ph idx="1"/>
              </p:nvPr>
            </p:nvSpPr>
            <p:spPr>
              <a:xfrm>
                <a:off x="1295371" y="680084"/>
                <a:ext cx="10026422" cy="3654630"/>
              </a:xfrm>
            </p:spPr>
            <p:txBody>
              <a:bodyPr>
                <a:normAutofit fontScale="92500" lnSpcReduction="10000"/>
              </a:bodyPr>
              <a:lstStyle/>
              <a:p>
                <a:pPr marL="0" indent="0">
                  <a:buNone/>
                </a:pPr>
                <a:r>
                  <a:rPr lang="es-MX" sz="2600" b="1" dirty="0">
                    <a:solidFill>
                      <a:srgbClr val="FF0000"/>
                    </a:solidFill>
                  </a:rPr>
                  <a:t>Asíntotas horizontales (paralelas al eje OX)</a:t>
                </a:r>
              </a:p>
              <a:p>
                <a:pPr marL="0" indent="0">
                  <a:buNone/>
                </a:pPr>
                <a:r>
                  <a:rPr lang="es-MX" dirty="0"/>
                  <a:t>Si existe el límite: </a:t>
                </a:r>
              </a:p>
              <a:p>
                <a:pPr marL="0" indent="0">
                  <a:buNone/>
                </a:pPr>
                <a14:m>
                  <m:oMathPara xmlns:m="http://schemas.openxmlformats.org/officeDocument/2006/math">
                    <m:oMathParaPr>
                      <m:jc m:val="centerGroup"/>
                    </m:oMathParaPr>
                    <m:oMath xmlns:m="http://schemas.openxmlformats.org/officeDocument/2006/math">
                      <m:func>
                        <m:funcPr>
                          <m:ctrlPr>
                            <a:rPr lang="es-MX" i="1" smtClean="0">
                              <a:latin typeface="Cambria Math" panose="02040503050406030204" pitchFamily="18" charset="0"/>
                            </a:rPr>
                          </m:ctrlPr>
                        </m:funcPr>
                        <m:fName>
                          <m:limLow>
                            <m:limLowPr>
                              <m:ctrlPr>
                                <a:rPr lang="es-MX" i="1" smtClean="0">
                                  <a:latin typeface="Cambria Math" panose="02040503050406030204" pitchFamily="18" charset="0"/>
                                </a:rPr>
                              </m:ctrlPr>
                            </m:limLowPr>
                            <m:e>
                              <m:r>
                                <m:rPr>
                                  <m:sty m:val="p"/>
                                </m:rPr>
                                <a:rPr lang="es-MX" i="0" smtClean="0">
                                  <a:latin typeface="Cambria Math" panose="02040503050406030204" pitchFamily="18" charset="0"/>
                                </a:rPr>
                                <m:t>lim</m:t>
                              </m:r>
                            </m:e>
                            <m:lim>
                              <m:r>
                                <a:rPr lang="es-MX" b="0" i="1" smtClean="0">
                                  <a:latin typeface="Cambria Math" panose="02040503050406030204" pitchFamily="18" charset="0"/>
                                </a:rPr>
                                <m:t>𝑥</m:t>
                              </m:r>
                              <m:r>
                                <a:rPr lang="es-MX" b="0" i="1" smtClean="0">
                                  <a:latin typeface="Cambria Math" panose="02040503050406030204" pitchFamily="18" charset="0"/>
                                  <a:ea typeface="Cambria Math" panose="02040503050406030204" pitchFamily="18" charset="0"/>
                                </a:rPr>
                                <m:t>→∞</m:t>
                              </m:r>
                            </m:lim>
                          </m:limLow>
                        </m:fName>
                        <m:e>
                          <m:r>
                            <a:rPr lang="es-MX" b="0" i="1" smtClean="0">
                              <a:latin typeface="Cambria Math" panose="02040503050406030204" pitchFamily="18" charset="0"/>
                            </a:rPr>
                            <m:t>𝑓</m:t>
                          </m:r>
                          <m:d>
                            <m:dPr>
                              <m:ctrlPr>
                                <a:rPr lang="es-MX" b="0" i="1" smtClean="0">
                                  <a:latin typeface="Cambria Math" panose="02040503050406030204" pitchFamily="18" charset="0"/>
                                </a:rPr>
                              </m:ctrlPr>
                            </m:dPr>
                            <m:e>
                              <m:r>
                                <a:rPr lang="es-MX" b="0" i="1" smtClean="0">
                                  <a:latin typeface="Cambria Math" panose="02040503050406030204" pitchFamily="18" charset="0"/>
                                </a:rPr>
                                <m:t>𝑥</m:t>
                              </m:r>
                            </m:e>
                          </m:d>
                          <m:r>
                            <a:rPr lang="es-MX" b="0" i="1" smtClean="0">
                              <a:latin typeface="Cambria Math" panose="02040503050406030204" pitchFamily="18" charset="0"/>
                            </a:rPr>
                            <m:t>=</m:t>
                          </m:r>
                          <m:r>
                            <a:rPr lang="es-MX" b="0" i="1" smtClean="0">
                              <a:latin typeface="Cambria Math" panose="02040503050406030204" pitchFamily="18" charset="0"/>
                            </a:rPr>
                            <m:t>𝑏</m:t>
                          </m:r>
                        </m:e>
                      </m:func>
                    </m:oMath>
                  </m:oMathPara>
                </a14:m>
                <a:endParaRPr lang="es-EC" dirty="0"/>
              </a:p>
              <a:p>
                <a:pPr marL="0" indent="0">
                  <a:buNone/>
                </a:pPr>
                <a:r>
                  <a:rPr lang="es-MX" dirty="0"/>
                  <a:t>La recta “y = b” es la asíntota horizontal.</a:t>
                </a:r>
              </a:p>
              <a:p>
                <a:pPr marL="0" indent="0">
                  <a:buNone/>
                </a:pPr>
                <a:r>
                  <a:rPr lang="es-MX" dirty="0"/>
                  <a:t>Ejemplo:</a:t>
                </a:r>
              </a:p>
              <a:p>
                <a:pPr marL="0" indent="0" algn="ctr">
                  <a:buNone/>
                </a:pPr>
                <a:r>
                  <a:rPr lang="es-MX" dirty="0"/>
                  <a:t> </a:t>
                </a:r>
                <a14:m>
                  <m:oMath xmlns:m="http://schemas.openxmlformats.org/officeDocument/2006/math">
                    <m:r>
                      <a:rPr lang="es-MX" b="0" i="1" smtClean="0">
                        <a:latin typeface="Cambria Math" panose="02040503050406030204" pitchFamily="18" charset="0"/>
                      </a:rPr>
                      <m:t>𝑓</m:t>
                    </m:r>
                    <m:d>
                      <m:dPr>
                        <m:ctrlPr>
                          <a:rPr lang="es-MX" b="0" i="1" smtClean="0">
                            <a:latin typeface="Cambria Math" panose="02040503050406030204" pitchFamily="18" charset="0"/>
                          </a:rPr>
                        </m:ctrlPr>
                      </m:dPr>
                      <m:e>
                        <m:r>
                          <a:rPr lang="es-MX" b="0" i="1" smtClean="0">
                            <a:latin typeface="Cambria Math" panose="02040503050406030204" pitchFamily="18" charset="0"/>
                          </a:rPr>
                          <m:t>𝑥</m:t>
                        </m:r>
                      </m:e>
                    </m:d>
                    <m:r>
                      <a:rPr lang="es-MX" b="0" i="1" smtClean="0">
                        <a:latin typeface="Cambria Math" panose="02040503050406030204" pitchFamily="18" charset="0"/>
                      </a:rPr>
                      <m:t>=</m:t>
                    </m:r>
                    <m:f>
                      <m:fPr>
                        <m:ctrlPr>
                          <a:rPr lang="es-MX" b="0" i="1" smtClean="0">
                            <a:latin typeface="Cambria Math" panose="02040503050406030204" pitchFamily="18" charset="0"/>
                          </a:rPr>
                        </m:ctrlPr>
                      </m:fPr>
                      <m:num>
                        <m:r>
                          <a:rPr lang="es-MX" b="0" i="1" smtClean="0">
                            <a:latin typeface="Cambria Math" panose="02040503050406030204" pitchFamily="18" charset="0"/>
                          </a:rPr>
                          <m:t>𝑥</m:t>
                        </m:r>
                        <m:r>
                          <a:rPr lang="es-MX" b="0" i="1" smtClean="0">
                            <a:latin typeface="Cambria Math" panose="02040503050406030204" pitchFamily="18" charset="0"/>
                          </a:rPr>
                          <m:t>+1</m:t>
                        </m:r>
                      </m:num>
                      <m:den>
                        <m:r>
                          <a:rPr lang="es-MX" b="0" i="1" smtClean="0">
                            <a:latin typeface="Cambria Math" panose="02040503050406030204" pitchFamily="18" charset="0"/>
                          </a:rPr>
                          <m:t>𝑥</m:t>
                        </m:r>
                        <m:r>
                          <a:rPr lang="es-MX" b="0" i="1" smtClean="0">
                            <a:latin typeface="Cambria Math" panose="02040503050406030204" pitchFamily="18" charset="0"/>
                          </a:rPr>
                          <m:t>+3</m:t>
                        </m:r>
                      </m:den>
                    </m:f>
                  </m:oMath>
                </a14:m>
                <a:endParaRPr lang="es-EC" dirty="0"/>
              </a:p>
              <a:p>
                <a:pPr marL="0" indent="0" algn="ctr">
                  <a:buNone/>
                </a:pPr>
                <a14:m>
                  <m:oMathPara xmlns:m="http://schemas.openxmlformats.org/officeDocument/2006/math">
                    <m:oMathParaPr>
                      <m:jc m:val="left"/>
                    </m:oMathParaPr>
                    <m:oMath xmlns:m="http://schemas.openxmlformats.org/officeDocument/2006/math">
                      <m:func>
                        <m:funcPr>
                          <m:ctrlPr>
                            <a:rPr lang="es-EC" sz="1900" i="1" smtClean="0">
                              <a:latin typeface="Cambria Math" panose="02040503050406030204" pitchFamily="18" charset="0"/>
                            </a:rPr>
                          </m:ctrlPr>
                        </m:funcPr>
                        <m:fName>
                          <m:limLow>
                            <m:limLowPr>
                              <m:ctrlPr>
                                <a:rPr lang="es-EC" sz="1900" i="1" smtClean="0">
                                  <a:latin typeface="Cambria Math" panose="02040503050406030204" pitchFamily="18" charset="0"/>
                                </a:rPr>
                              </m:ctrlPr>
                            </m:limLowPr>
                            <m:e>
                              <m:r>
                                <m:rPr>
                                  <m:sty m:val="p"/>
                                </m:rPr>
                                <a:rPr lang="es-EC" sz="1900" i="0" smtClean="0">
                                  <a:latin typeface="Cambria Math" panose="02040503050406030204" pitchFamily="18" charset="0"/>
                                </a:rPr>
                                <m:t>lim</m:t>
                              </m:r>
                            </m:e>
                            <m:lim>
                              <m:r>
                                <a:rPr lang="es-MX" sz="1900" b="0" i="1" smtClean="0">
                                  <a:latin typeface="Cambria Math" panose="02040503050406030204" pitchFamily="18" charset="0"/>
                                </a:rPr>
                                <m:t>𝑥</m:t>
                              </m:r>
                              <m:r>
                                <a:rPr lang="es-MX" sz="1900" b="0" i="1" smtClean="0">
                                  <a:latin typeface="Cambria Math" panose="02040503050406030204" pitchFamily="18" charset="0"/>
                                  <a:ea typeface="Cambria Math" panose="02040503050406030204" pitchFamily="18" charset="0"/>
                                </a:rPr>
                                <m:t>→∞</m:t>
                              </m:r>
                            </m:lim>
                          </m:limLow>
                        </m:fName>
                        <m:e>
                          <m:f>
                            <m:fPr>
                              <m:ctrlPr>
                                <a:rPr lang="es-EC" sz="1900" i="1" smtClean="0">
                                  <a:latin typeface="Cambria Math" panose="02040503050406030204" pitchFamily="18" charset="0"/>
                                </a:rPr>
                              </m:ctrlPr>
                            </m:fPr>
                            <m:num>
                              <m:r>
                                <a:rPr lang="es-MX" sz="1900" b="0" i="1" smtClean="0">
                                  <a:latin typeface="Cambria Math" panose="02040503050406030204" pitchFamily="18" charset="0"/>
                                </a:rPr>
                                <m:t>𝑥</m:t>
                              </m:r>
                              <m:r>
                                <a:rPr lang="es-MX" sz="1900" b="0" i="1" smtClean="0">
                                  <a:latin typeface="Cambria Math" panose="02040503050406030204" pitchFamily="18" charset="0"/>
                                </a:rPr>
                                <m:t>+1</m:t>
                              </m:r>
                            </m:num>
                            <m:den>
                              <m:r>
                                <a:rPr lang="es-MX" sz="1900" b="0" i="1" smtClean="0">
                                  <a:latin typeface="Cambria Math" panose="02040503050406030204" pitchFamily="18" charset="0"/>
                                </a:rPr>
                                <m:t>𝑥</m:t>
                              </m:r>
                              <m:r>
                                <a:rPr lang="es-MX" sz="1900" b="0" i="1" smtClean="0">
                                  <a:latin typeface="Cambria Math" panose="02040503050406030204" pitchFamily="18" charset="0"/>
                                </a:rPr>
                                <m:t>+3</m:t>
                              </m:r>
                            </m:den>
                          </m:f>
                          <m:r>
                            <a:rPr lang="es-MX" sz="1900" b="0" i="1" smtClean="0">
                              <a:latin typeface="Cambria Math" panose="02040503050406030204" pitchFamily="18" charset="0"/>
                            </a:rPr>
                            <m:t>=1</m:t>
                          </m:r>
                        </m:e>
                      </m:func>
                    </m:oMath>
                  </m:oMathPara>
                </a14:m>
                <a:endParaRPr lang="es-EC" dirty="0"/>
              </a:p>
              <a:p>
                <a:pPr marL="0" indent="0" algn="ctr">
                  <a:buNone/>
                </a:pPr>
                <a:endParaRPr lang="es-EC" dirty="0"/>
              </a:p>
              <a:p>
                <a:pPr marL="0" indent="0">
                  <a:buNone/>
                </a:pPr>
                <a:r>
                  <a:rPr lang="es-EC" dirty="0"/>
                  <a:t>Y=1 es la asíntota horizontal</a:t>
                </a:r>
              </a:p>
              <a:p>
                <a:pPr marL="0" indent="0">
                  <a:buNone/>
                </a:pPr>
                <a:endParaRPr lang="es-EC" sz="2000" dirty="0"/>
              </a:p>
              <a:p>
                <a:pPr marL="0" indent="0" algn="ctr">
                  <a:buNone/>
                </a:pPr>
                <a:endParaRPr lang="es-EC" sz="1100" dirty="0"/>
              </a:p>
              <a:p>
                <a:pPr marL="0" indent="0">
                  <a:buNone/>
                </a:pPr>
                <a:endParaRPr lang="es-EC" sz="1100" dirty="0"/>
              </a:p>
              <a:p>
                <a:pPr marL="0" indent="0">
                  <a:buNone/>
                </a:pPr>
                <a:endParaRPr lang="es-EC" sz="1100" dirty="0"/>
              </a:p>
            </p:txBody>
          </p:sp>
        </mc:Choice>
        <mc:Fallback xmlns="">
          <p:sp>
            <p:nvSpPr>
              <p:cNvPr id="3" name="Marcador de contenido 2">
                <a:extLst>
                  <a:ext uri="{FF2B5EF4-FFF2-40B4-BE49-F238E27FC236}">
                    <a16:creationId xmlns:a16="http://schemas.microsoft.com/office/drawing/2014/main" id="{202DD024-752E-4F98-8476-7FF724052F0A}"/>
                  </a:ext>
                </a:extLst>
              </p:cNvPr>
              <p:cNvSpPr>
                <a:spLocks noGrp="1" noRot="1" noChangeAspect="1" noMove="1" noResize="1" noEditPoints="1" noAdjustHandles="1" noChangeArrowheads="1" noChangeShapeType="1" noTextEdit="1"/>
              </p:cNvSpPr>
              <p:nvPr>
                <p:ph idx="1"/>
              </p:nvPr>
            </p:nvSpPr>
            <p:spPr>
              <a:xfrm>
                <a:off x="1295371" y="680084"/>
                <a:ext cx="10026422" cy="3654630"/>
              </a:xfrm>
              <a:blipFill>
                <a:blip r:embed="rId2"/>
                <a:stretch>
                  <a:fillRect l="-912" t="-2337"/>
                </a:stretch>
              </a:blipFill>
            </p:spPr>
            <p:txBody>
              <a:bodyPr/>
              <a:lstStyle/>
              <a:p>
                <a:r>
                  <a:rPr lang="es-EC">
                    <a:noFill/>
                  </a:rPr>
                  <a:t> </a:t>
                </a:r>
              </a:p>
            </p:txBody>
          </p:sp>
        </mc:Fallback>
      </mc:AlternateContent>
      <p:pic>
        <p:nvPicPr>
          <p:cNvPr id="8" name="Picture 2">
            <a:extLst>
              <a:ext uri="{FF2B5EF4-FFF2-40B4-BE49-F238E27FC236}">
                <a16:creationId xmlns:a16="http://schemas.microsoft.com/office/drawing/2014/main" id="{96CABDAD-B213-417E-81F0-2E30B9DE30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3062" y="4334714"/>
            <a:ext cx="3296034" cy="213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638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32632BE-DB83-4079-B04A-7C39A0581BAA}"/>
              </a:ext>
            </a:extLst>
          </p:cNvPr>
          <p:cNvSpPr txBox="1"/>
          <p:nvPr/>
        </p:nvSpPr>
        <p:spPr>
          <a:xfrm>
            <a:off x="804102" y="501748"/>
            <a:ext cx="10086535" cy="3200876"/>
          </a:xfrm>
          <a:prstGeom prst="rect">
            <a:avLst/>
          </a:prstGeom>
          <a:noFill/>
        </p:spPr>
        <p:txBody>
          <a:bodyPr wrap="square" rtlCol="0">
            <a:spAutoFit/>
          </a:bodyPr>
          <a:lstStyle/>
          <a:p>
            <a:r>
              <a:rPr lang="es-MX" sz="2400" b="1" dirty="0">
                <a:solidFill>
                  <a:srgbClr val="FF0000"/>
                </a:solidFill>
              </a:rPr>
              <a:t>Asíntotas oblicuas (inclinadas)</a:t>
            </a:r>
          </a:p>
          <a:p>
            <a:r>
              <a:rPr lang="es-MX" sz="2000" dirty="0"/>
              <a:t>Si existen los límites: </a:t>
            </a:r>
          </a:p>
          <a:p>
            <a:endParaRPr lang="es-MX" sz="2000" dirty="0"/>
          </a:p>
          <a:p>
            <a:endParaRPr lang="es-MX" sz="2000" dirty="0"/>
          </a:p>
          <a:p>
            <a:endParaRPr lang="es-MX" sz="2000" dirty="0"/>
          </a:p>
          <a:p>
            <a:endParaRPr lang="es-MX" sz="2000" dirty="0"/>
          </a:p>
          <a:p>
            <a:r>
              <a:rPr lang="es-MX" sz="2000" dirty="0"/>
              <a:t>La recta “</a:t>
            </a:r>
            <a:r>
              <a:rPr lang="es-MX" sz="2000" dirty="0">
                <a:solidFill>
                  <a:srgbClr val="FF0000"/>
                </a:solidFill>
              </a:rPr>
              <a:t>y = </a:t>
            </a:r>
            <a:r>
              <a:rPr lang="es-MX" sz="2000" dirty="0" err="1">
                <a:solidFill>
                  <a:srgbClr val="FF0000"/>
                </a:solidFill>
              </a:rPr>
              <a:t>mx+n</a:t>
            </a:r>
            <a:r>
              <a:rPr lang="es-MX" sz="2000" dirty="0"/>
              <a:t>” es la asíntota oblicua.</a:t>
            </a:r>
          </a:p>
          <a:p>
            <a:endParaRPr lang="es-MX" sz="2000" dirty="0">
              <a:solidFill>
                <a:srgbClr val="FF0000"/>
              </a:solidFill>
            </a:endParaRPr>
          </a:p>
          <a:p>
            <a:r>
              <a:rPr lang="es-MX" sz="2000" dirty="0">
                <a:solidFill>
                  <a:srgbClr val="FF0000"/>
                </a:solidFill>
              </a:rPr>
              <a:t>Ejemplo:</a:t>
            </a:r>
          </a:p>
          <a:p>
            <a:endParaRPr lang="es-EC" dirty="0"/>
          </a:p>
        </p:txBody>
      </p:sp>
      <p:pic>
        <p:nvPicPr>
          <p:cNvPr id="6" name="Picture 2">
            <a:extLst>
              <a:ext uri="{FF2B5EF4-FFF2-40B4-BE49-F238E27FC236}">
                <a16:creationId xmlns:a16="http://schemas.microsoft.com/office/drawing/2014/main" id="{38806AD1-8EB3-4F5C-8858-F157934F80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5356" y="1610751"/>
            <a:ext cx="3893820" cy="64008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24DB70A3-9AA5-455B-A030-F7438C6AF8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262" y="3644140"/>
            <a:ext cx="4101884" cy="75201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0F0933E0-66BD-4B4B-85D5-64FB012BA5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5704" y="4200940"/>
            <a:ext cx="3544043" cy="2298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771865"/>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1039</TotalTime>
  <Words>1633</Words>
  <Application>Microsoft Office PowerPoint</Application>
  <PresentationFormat>Panorámica</PresentationFormat>
  <Paragraphs>177</Paragraphs>
  <Slides>26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26</vt:i4>
      </vt:variant>
    </vt:vector>
  </HeadingPairs>
  <TitlesOfParts>
    <vt:vector size="31" baseType="lpstr">
      <vt:lpstr>Arial</vt:lpstr>
      <vt:lpstr>Cambria Math</vt:lpstr>
      <vt:lpstr>Comic Sans MS</vt:lpstr>
      <vt:lpstr>Gill Sans MT</vt:lpstr>
      <vt:lpstr>Paquete</vt:lpstr>
      <vt:lpstr>TRAZADO DE CURVAS</vt:lpstr>
      <vt:lpstr>1.- Campo de Existencia</vt:lpstr>
      <vt:lpstr>2.- Simetrías </vt:lpstr>
      <vt:lpstr>3.- Corte con los ejes </vt:lpstr>
      <vt:lpstr>Presentación de PowerPoint</vt:lpstr>
      <vt:lpstr>8.- Asíntotas</vt:lpstr>
      <vt:lpstr>Presentación de PowerPoint</vt:lpstr>
      <vt:lpstr>Presentación de PowerPoint</vt:lpstr>
      <vt:lpstr>Presentación de PowerPoint</vt:lpstr>
      <vt:lpstr>Observaciones</vt:lpstr>
      <vt:lpstr>EJEMPLO</vt:lpstr>
      <vt:lpstr>Presentación de PowerPoint</vt:lpstr>
      <vt:lpstr>Presentación de PowerPoint</vt:lpstr>
      <vt:lpstr>Presentación de PowerPoint</vt:lpstr>
      <vt:lpstr>Presentación de PowerPoint</vt:lpstr>
      <vt:lpstr>Gráfico de la función f(x)=(x^2+2)/(x-1)</vt:lpstr>
      <vt:lpstr>Ejercicios</vt:lpstr>
      <vt:lpstr>PROBLEMAS  DE  MÁXIMOS Y MÍNIMOS</vt:lpstr>
      <vt:lpstr>Problemas de optimización</vt:lpstr>
      <vt:lpstr>Problemas de optimización</vt:lpstr>
      <vt:lpstr>Pasos para resolver un problema de optimización</vt:lpstr>
      <vt:lpstr>Ejemplo</vt:lpstr>
      <vt:lpstr>Ejemplo 1:</vt:lpstr>
      <vt:lpstr>Presentación de PowerPoint</vt:lpstr>
      <vt:lpstr>EJEMPLO 2</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TRAZADO DE CURVAS</dc:title>
  <dc:creator>Mery Manzano</dc:creator>
  <cp:lastModifiedBy>mery manzano</cp:lastModifiedBy>
  <cp:revision>26</cp:revision>
  <dcterms:created xsi:type="dcterms:W3CDTF">2020-07-06T01:09:49Z</dcterms:created>
  <dcterms:modified xsi:type="dcterms:W3CDTF">2022-01-12T15:48:40Z</dcterms:modified>
</cp:coreProperties>
</file>