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1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41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3264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0704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287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8116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4877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97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1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0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29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3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64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6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6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C5E86-CB67-4186-9BE8-70A5E71D59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Máximos y mínimos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9B32A6-F1D3-4742-A72F-5CE3DBEE30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/>
              <a:t>De Funciones </a:t>
            </a:r>
          </a:p>
        </p:txBody>
      </p:sp>
    </p:spTree>
    <p:extLst>
      <p:ext uri="{BB962C8B-B14F-4D97-AF65-F5344CB8AC3E}">
        <p14:creationId xmlns:p14="http://schemas.microsoft.com/office/powerpoint/2010/main" val="3591133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98E04-0337-4FF2-ABC2-CF290B9D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Cálculo de máximos y mínimos relativos con el criterio de la primera derivada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761BEAB-6A4B-4B73-81A6-0FF0583CB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s-EC" dirty="0">
                    <a:solidFill>
                      <a:schemeClr val="tx1"/>
                    </a:solidFill>
                  </a:rPr>
                  <a:t>Calcular la derivada de </a:t>
                </a:r>
                <a14:m>
                  <m:oMath xmlns:m="http://schemas.openxmlformats.org/officeDocument/2006/math">
                    <m:r>
                      <a:rPr lang="es-MX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MX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s-MX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EC" dirty="0">
                    <a:solidFill>
                      <a:schemeClr val="tx1"/>
                    </a:solidFill>
                  </a:rPr>
                  <a:t>Igualar a cero la derivada </a:t>
                </a:r>
                <a14:m>
                  <m:oMath xmlns:m="http://schemas.openxmlformats.org/officeDocument/2006/math"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C" dirty="0">
                    <a:solidFill>
                      <a:schemeClr val="tx1"/>
                    </a:solidFill>
                  </a:rPr>
                  <a:t> y resolver la ecuación; estas soluciones se llaman </a:t>
                </a:r>
                <a:r>
                  <a:rPr lang="es-EC" b="1" dirty="0">
                    <a:solidFill>
                      <a:srgbClr val="FF0000"/>
                    </a:solidFill>
                  </a:rPr>
                  <a:t>valores críticos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s-EC" dirty="0">
                    <a:solidFill>
                      <a:schemeClr val="tx1"/>
                    </a:solidFill>
                  </a:rPr>
                  <a:t>Analizar el signo de y’ un valor antes y uno después de cada valor crítico sin omitir alguno de ellos </a:t>
                </a:r>
              </a:p>
              <a:p>
                <a:r>
                  <a:rPr lang="es-EC" dirty="0"/>
                  <a:t>Si la derivada de </a:t>
                </a:r>
                <a14:m>
                  <m:oMath xmlns:m="http://schemas.openxmlformats.org/officeDocument/2006/math"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MX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s-EC" dirty="0"/>
                  <a:t> cambia de signo de (+) a (-) se trata de un </a:t>
                </a:r>
                <a:r>
                  <a:rPr lang="es-EC" b="1" dirty="0">
                    <a:solidFill>
                      <a:srgbClr val="FF0000"/>
                    </a:solidFill>
                  </a:rPr>
                  <a:t>máximo</a:t>
                </a:r>
              </a:p>
              <a:p>
                <a:r>
                  <a:rPr lang="es-EC" dirty="0"/>
                  <a:t> Si la derivada de </a:t>
                </a:r>
                <a14:m>
                  <m:oMath xmlns:m="http://schemas.openxmlformats.org/officeDocument/2006/math"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MX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s-EC" dirty="0"/>
                  <a:t> cambia de signo de (-) a (+) se trata de un </a:t>
                </a:r>
                <a:r>
                  <a:rPr lang="es-EC" b="1" dirty="0">
                    <a:solidFill>
                      <a:srgbClr val="FF0000"/>
                    </a:solidFill>
                  </a:rPr>
                  <a:t>mínimo</a:t>
                </a:r>
              </a:p>
              <a:p>
                <a:pPr marL="0" indent="0">
                  <a:buNone/>
                </a:pPr>
                <a:r>
                  <a:rPr lang="es-EC" b="1" dirty="0">
                    <a:solidFill>
                      <a:schemeClr val="accent1"/>
                    </a:solidFill>
                  </a:rPr>
                  <a:t>4. </a:t>
                </a:r>
                <a:r>
                  <a:rPr lang="es-EC" dirty="0">
                    <a:solidFill>
                      <a:schemeClr val="tx1"/>
                    </a:solidFill>
                  </a:rPr>
                  <a:t>Graficar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761BEAB-6A4B-4B73-81A6-0FF0583CB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3119" r="-191" b="-91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80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69AE8-61DE-4D38-92FD-22F3AB49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Ejemplo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D18A6E6-DC8F-4283-912A-7B3B8563D4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s-EC" dirty="0"/>
                  <a:t>Calcular los máximos mínimos de la función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C" dirty="0"/>
                  <a:t> y después graficar.</a:t>
                </a:r>
              </a:p>
              <a:p>
                <a:pPr marL="0" indent="0">
                  <a:buNone/>
                </a:pPr>
                <a:r>
                  <a:rPr lang="es-EC" dirty="0"/>
                  <a:t>1.- Calculamos la derivada de la función: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2.- Igualamos a cero la derivada de la función: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MX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i="1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      Al factorizar y resolver la ecuación, tenemos: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      La solución de la ecuación es: x=3 y x=1 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D18A6E6-DC8F-4283-912A-7B3B8563D4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403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96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83472A6-A56F-410F-91EB-0AF1505E89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3184" y="1854570"/>
                <a:ext cx="9833112" cy="3631829"/>
              </a:xfrm>
            </p:spPr>
            <p:txBody>
              <a:bodyPr>
                <a:normAutofit/>
              </a:bodyPr>
              <a:lstStyle/>
              <a:p>
                <a:r>
                  <a:rPr lang="es-EC" dirty="0"/>
                  <a:t>Entonces los valores críticos reemplazamos en la función: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MX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MX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MX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i="1">
                        <a:latin typeface="Cambria Math" panose="02040503050406030204" pitchFamily="18" charset="0"/>
                      </a:rPr>
                      <m:t>+9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  <a:p>
                <a:r>
                  <a:rPr lang="es-EC" dirty="0">
                    <a:solidFill>
                      <a:srgbClr val="FF0000"/>
                    </a:solidFill>
                  </a:rPr>
                  <a:t>X=1</a:t>
                </a:r>
                <a:r>
                  <a:rPr lang="es-EC" dirty="0"/>
                  <a:t> reemplazamos en la función: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s-MX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MX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MX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MX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s-MX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i="1">
                        <a:latin typeface="Cambria Math" panose="02040503050406030204" pitchFamily="18" charset="0"/>
                      </a:rPr>
                      <m:t>+9</m:t>
                    </m:r>
                    <m:d>
                      <m:d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    Entonces consideramos el punto </a:t>
                </a:r>
                <a:r>
                  <a:rPr lang="es-EC" dirty="0">
                    <a:solidFill>
                      <a:srgbClr val="FF0000"/>
                    </a:solidFill>
                  </a:rPr>
                  <a:t>P</a:t>
                </a:r>
                <a:r>
                  <a:rPr lang="es-EC" sz="1400" dirty="0">
                    <a:solidFill>
                      <a:srgbClr val="FF0000"/>
                    </a:solidFill>
                  </a:rPr>
                  <a:t>1</a:t>
                </a:r>
                <a:r>
                  <a:rPr lang="es-EC" dirty="0">
                    <a:solidFill>
                      <a:srgbClr val="FF0000"/>
                    </a:solidFill>
                  </a:rPr>
                  <a:t>(1,4)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r>
                  <a:rPr lang="es-EC" dirty="0">
                    <a:solidFill>
                      <a:srgbClr val="FF0000"/>
                    </a:solidFill>
                  </a:rPr>
                  <a:t>X=3</a:t>
                </a:r>
                <a:r>
                  <a:rPr lang="es-EC" dirty="0"/>
                  <a:t> reemplazamos en la función: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(3)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+9(3)</m:t>
                    </m:r>
                  </m:oMath>
                </a14:m>
                <a:r>
                  <a:rPr lang="es-EC" dirty="0"/>
                  <a:t>=0</a:t>
                </a:r>
              </a:p>
              <a:p>
                <a:pPr marL="0" indent="0">
                  <a:buNone/>
                </a:pPr>
                <a:r>
                  <a:rPr lang="es-EC" dirty="0"/>
                  <a:t>   Entonces consideramos el punto </a:t>
                </a:r>
                <a:r>
                  <a:rPr lang="es-EC" dirty="0">
                    <a:solidFill>
                      <a:srgbClr val="FF0000"/>
                    </a:solidFill>
                  </a:rPr>
                  <a:t>P</a:t>
                </a:r>
                <a:r>
                  <a:rPr lang="es-EC" sz="1400" dirty="0">
                    <a:solidFill>
                      <a:srgbClr val="FF0000"/>
                    </a:solidFill>
                  </a:rPr>
                  <a:t>2</a:t>
                </a:r>
                <a:r>
                  <a:rPr lang="es-EC" dirty="0">
                    <a:solidFill>
                      <a:srgbClr val="FF0000"/>
                    </a:solidFill>
                  </a:rPr>
                  <a:t>(3,0)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83472A6-A56F-410F-91EB-0AF1505E89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184" y="1854570"/>
                <a:ext cx="9833112" cy="3631829"/>
              </a:xfrm>
              <a:blipFill>
                <a:blip r:embed="rId2"/>
                <a:stretch>
                  <a:fillRect l="-1116" t="-2517" b="-151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12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BE91ACC-A4AC-462D-8915-0C5FBB8469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1510009"/>
                <a:ext cx="9601196" cy="4479973"/>
              </a:xfrm>
            </p:spPr>
            <p:txBody>
              <a:bodyPr/>
              <a:lstStyle/>
              <a:p>
                <a:r>
                  <a:rPr lang="es-EC" dirty="0"/>
                  <a:t>Analizamos el signo de la derivada, en los puntos críticos x=1 y x=3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MX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MX" i="1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BE91ACC-A4AC-462D-8915-0C5FBB8469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1510009"/>
                <a:ext cx="9601196" cy="4479973"/>
              </a:xfrm>
              <a:blipFill>
                <a:blip r:embed="rId2"/>
                <a:stretch>
                  <a:fillRect l="-1144" t="-231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1FC43400-267B-4232-B79A-BCFB9487F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325" y="2555186"/>
            <a:ext cx="5467350" cy="156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D518D09-95A1-46E4-BA9A-925764A99EDF}"/>
                  </a:ext>
                </a:extLst>
              </p:cNvPr>
              <p:cNvSpPr txBox="1"/>
              <p:nvPr/>
            </p:nvSpPr>
            <p:spPr>
              <a:xfrm>
                <a:off x="1295402" y="4104034"/>
                <a:ext cx="982317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/>
                  <a:t>Entonces podemos que concluir que la derivada cambia de signo de </a:t>
                </a:r>
                <a:r>
                  <a:rPr lang="es-EC" b="1" dirty="0">
                    <a:solidFill>
                      <a:srgbClr val="FF0000"/>
                    </a:solidFill>
                  </a:rPr>
                  <a:t>+</a:t>
                </a:r>
                <a:r>
                  <a:rPr lang="es-EC" dirty="0"/>
                  <a:t> a </a:t>
                </a:r>
                <a:r>
                  <a:rPr lang="es-EC" b="1" dirty="0">
                    <a:solidFill>
                      <a:srgbClr val="FF0000"/>
                    </a:solidFill>
                  </a:rPr>
                  <a:t>–</a:t>
                </a:r>
                <a:r>
                  <a:rPr lang="es-EC" dirty="0"/>
                  <a:t> y </a:t>
                </a:r>
                <a:r>
                  <a:rPr lang="es-EC" b="1" dirty="0">
                    <a:solidFill>
                      <a:srgbClr val="FF0000"/>
                    </a:solidFill>
                  </a:rPr>
                  <a:t>–</a:t>
                </a:r>
                <a:r>
                  <a:rPr lang="es-EC" dirty="0"/>
                  <a:t> a </a:t>
                </a:r>
                <a:r>
                  <a:rPr lang="es-EC" b="1" dirty="0">
                    <a:solidFill>
                      <a:srgbClr val="FF0000"/>
                    </a:solidFill>
                  </a:rPr>
                  <a:t>+</a:t>
                </a:r>
                <a:r>
                  <a:rPr lang="es-EC" dirty="0"/>
                  <a:t> por lo tanto el punto </a:t>
                </a:r>
                <a:r>
                  <a:rPr lang="es-EC" dirty="0">
                    <a:solidFill>
                      <a:srgbClr val="FF0000"/>
                    </a:solidFill>
                  </a:rPr>
                  <a:t>(1,4) </a:t>
                </a:r>
                <a:r>
                  <a:rPr lang="es-EC" dirty="0"/>
                  <a:t>representa un </a:t>
                </a:r>
                <a:r>
                  <a:rPr lang="es-EC" dirty="0">
                    <a:solidFill>
                      <a:srgbClr val="FF0000"/>
                    </a:solidFill>
                  </a:rPr>
                  <a:t>máximo relativo </a:t>
                </a:r>
                <a:r>
                  <a:rPr lang="es-EC" dirty="0"/>
                  <a:t>y el punto </a:t>
                </a:r>
                <a:r>
                  <a:rPr lang="es-EC" dirty="0">
                    <a:solidFill>
                      <a:srgbClr val="FF0000"/>
                    </a:solidFill>
                  </a:rPr>
                  <a:t>(3,0) </a:t>
                </a:r>
                <a:r>
                  <a:rPr lang="es-EC" dirty="0"/>
                  <a:t>representa un </a:t>
                </a:r>
                <a:r>
                  <a:rPr lang="es-EC" dirty="0">
                    <a:solidFill>
                      <a:srgbClr val="FF0000"/>
                    </a:solidFill>
                  </a:rPr>
                  <a:t>mínimo relativo</a:t>
                </a:r>
                <a:r>
                  <a:rPr lang="es-EC" dirty="0"/>
                  <a:t>.</a:t>
                </a:r>
              </a:p>
              <a:p>
                <a:endParaRPr lang="es-EC" dirty="0"/>
              </a:p>
              <a:p>
                <a:r>
                  <a:rPr lang="es-EC" dirty="0"/>
                  <a:t>Además podemos identificar los intervalos de Crecimiento y decrecimiento:</a:t>
                </a:r>
              </a:p>
              <a:p>
                <a:r>
                  <a:rPr lang="es-EC" dirty="0">
                    <a:solidFill>
                      <a:srgbClr val="FF0000"/>
                    </a:solidFill>
                  </a:rPr>
                  <a:t>Estrictamente Creciente</a:t>
                </a:r>
                <a:r>
                  <a:rPr lang="es-EC" dirty="0"/>
                  <a:t>:</a:t>
                </a:r>
                <a14:m>
                  <m:oMath xmlns:m="http://schemas.openxmlformats.org/officeDocument/2006/math">
                    <m:r>
                      <a:rPr lang="es-MX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]"/>
                        <m:endChr m:val="]"/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s-EC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["/>
                        <m:ctrlPr>
                          <a:rPr lang="es-EC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3,+∞</m:t>
                        </m:r>
                      </m:e>
                    </m:d>
                  </m:oMath>
                </a14:m>
                <a:endParaRPr lang="es-EC" dirty="0"/>
              </a:p>
              <a:p>
                <a:r>
                  <a:rPr lang="es-EC" dirty="0">
                    <a:solidFill>
                      <a:srgbClr val="FF0000"/>
                    </a:solidFill>
                  </a:rPr>
                  <a:t>Estrictamente Decreciente: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D518D09-95A1-46E4-BA9A-925764A99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4104034"/>
                <a:ext cx="9823172" cy="1754326"/>
              </a:xfrm>
              <a:prstGeom prst="rect">
                <a:avLst/>
              </a:prstGeom>
              <a:blipFill>
                <a:blip r:embed="rId4"/>
                <a:stretch>
                  <a:fillRect l="-559" t="-1736" r="-248" b="-486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8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ABD5D-EFEE-43E6-82F9-3582C754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Concavidad y puntos de Inflexión. Criterio de la segunda derivada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F0F8DE-5C0F-4A55-82BC-57A1E9F2F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/>
              <a:t>Concavidad (y Convexidad)</a:t>
            </a:r>
          </a:p>
          <a:p>
            <a:pPr marL="0" indent="0">
              <a:buNone/>
            </a:pPr>
            <a:r>
              <a:rPr lang="es-MX" dirty="0"/>
              <a:t>Ya que conocemos los intervalos en los </a:t>
            </a:r>
            <a:r>
              <a:rPr lang="es-MX"/>
              <a:t>que cualquier </a:t>
            </a:r>
            <a:r>
              <a:rPr lang="es-MX" dirty="0"/>
              <a:t>función es </a:t>
            </a:r>
            <a:r>
              <a:rPr lang="es-MX" b="1" dirty="0"/>
              <a:t>creciente </a:t>
            </a:r>
            <a:r>
              <a:rPr lang="es-MX" dirty="0"/>
              <a:t>y </a:t>
            </a:r>
            <a:r>
              <a:rPr lang="es-MX" b="1" dirty="0"/>
              <a:t>decreciente</a:t>
            </a:r>
            <a:r>
              <a:rPr lang="es-MX" dirty="0"/>
              <a:t>. Ahora, es necesario analizar hacia dónde se curva la función</a:t>
            </a:r>
          </a:p>
          <a:p>
            <a:pPr marL="0" indent="0">
              <a:buNone/>
            </a:pPr>
            <a:r>
              <a:rPr lang="es-MX" b="1" dirty="0"/>
              <a:t>Definición</a:t>
            </a:r>
          </a:p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Siendo f(x) y f'(x) derivables y continuas</a:t>
            </a:r>
          </a:p>
          <a:p>
            <a:r>
              <a:rPr lang="es-MX" dirty="0"/>
              <a:t>f''(a) &gt; 0 Convexa (Cóncava hacia arriba)</a:t>
            </a:r>
          </a:p>
          <a:p>
            <a:r>
              <a:rPr lang="es-MX" dirty="0"/>
              <a:t> f''(a) &lt; 0 Cóncava (Cóncava haca abajo)</a:t>
            </a:r>
          </a:p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Criterio de la segunda derivada</a:t>
            </a:r>
          </a:p>
          <a:p>
            <a:r>
              <a:rPr lang="es-MX" dirty="0"/>
              <a:t>Si f’’(x1) &gt; 0, f(x) tendrá un mínimo </a:t>
            </a:r>
          </a:p>
          <a:p>
            <a:r>
              <a:rPr lang="es-MX" dirty="0"/>
              <a:t>Si f’’(x1) &lt; 0, f(x) tendrá un máximo</a:t>
            </a:r>
          </a:p>
          <a:p>
            <a:pPr marL="0" indent="0">
              <a:buNone/>
            </a:pPr>
            <a:endParaRPr lang="es-MX" dirty="0"/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94B2C4-176B-4253-9740-442AC281F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876" y="3576869"/>
            <a:ext cx="4527778" cy="18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0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B35FE7-C964-48EB-8E8C-861064CD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s-EC" sz="2800" b="1" dirty="0">
                <a:solidFill>
                  <a:srgbClr val="262626"/>
                </a:solidFill>
              </a:rPr>
              <a:t>Puntos de Inflexión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E806085-FAE0-41C8-88CD-9B8494B9F4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4964" y="2430472"/>
                <a:ext cx="3159641" cy="219989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MX" dirty="0">
                    <a:solidFill>
                      <a:srgbClr val="262626"/>
                    </a:solidFill>
                  </a:rPr>
                  <a:t>El punto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MX" b="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b="0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MX" b="0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MX" b="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b="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MX" b="0" i="1">
                                <a:solidFill>
                                  <a:srgbClr val="2626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MX" b="0" i="1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MX" b="0" i="1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MX" b="0" i="1">
                                    <a:solidFill>
                                      <a:srgbClr val="26262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s-MX" b="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dirty="0">
                    <a:solidFill>
                      <a:srgbClr val="262626"/>
                    </a:solidFill>
                  </a:rPr>
                  <a:t>en que cambia de sentido la concavidad de la gráfica de la función , se llama </a:t>
                </a:r>
                <a:r>
                  <a:rPr lang="es-MX" i="1" dirty="0">
                    <a:solidFill>
                      <a:srgbClr val="262626"/>
                    </a:solidFill>
                  </a:rPr>
                  <a:t>punto de </a:t>
                </a:r>
                <a:r>
                  <a:rPr lang="es-EC" i="1" dirty="0">
                    <a:solidFill>
                      <a:srgbClr val="262626"/>
                    </a:solidFill>
                  </a:rPr>
                  <a:t>inflexión </a:t>
                </a:r>
                <a:endParaRPr lang="es-EC" dirty="0">
                  <a:solidFill>
                    <a:srgbClr val="262626"/>
                  </a:solidFill>
                </a:endParaRPr>
              </a:p>
              <a:p>
                <a:pPr marL="0" indent="0" algn="just">
                  <a:buNone/>
                </a:pPr>
                <a:endParaRPr lang="es-EC" dirty="0">
                  <a:solidFill>
                    <a:srgbClr val="262626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E806085-FAE0-41C8-88CD-9B8494B9F4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964" y="2430472"/>
                <a:ext cx="3159641" cy="2199896"/>
              </a:xfrm>
              <a:blipFill>
                <a:blip r:embed="rId3"/>
                <a:stretch>
                  <a:fillRect l="-2890" t="-554" r="-28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1D08BF-70C5-4C72-88A5-755C322D1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910" y="1249471"/>
            <a:ext cx="6098041" cy="430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9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4B060-581A-48FA-A16E-12E8D0FE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Criterio de la segunda derivada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EAF712-6B94-4C23-B5CE-0797D5D74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Obtener los </a:t>
            </a:r>
            <a:r>
              <a:rPr lang="es-MX" b="1" dirty="0"/>
              <a:t>puntos críticos</a:t>
            </a:r>
            <a:r>
              <a:rPr lang="es-MX" dirty="0"/>
              <a:t>. Identificar la monotonía de la función.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Localizar los puntos en los que f''(x) = 0 (</a:t>
            </a:r>
            <a:r>
              <a:rPr lang="es-MX" b="1" dirty="0"/>
              <a:t>Puntos de inflexión</a:t>
            </a:r>
            <a:r>
              <a:rPr lang="es-MX" dirty="0"/>
              <a:t>) y los puntos en los que no existe la función (revisar el denominador) para determinar los intervalos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Toma valores de prueba entre los intervalos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Determina la concavidad (o </a:t>
            </a:r>
            <a:r>
              <a:rPr lang="es-MX" dirty="0" err="1"/>
              <a:t>convexividad</a:t>
            </a:r>
            <a:r>
              <a:rPr lang="es-MX" dirty="0"/>
              <a:t>) de f''(x) para cada valor de prueba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Utiliza la definición del criterio de la segunda derivada</a:t>
            </a:r>
          </a:p>
          <a:p>
            <a:pPr marL="457200" indent="-457200">
              <a:buFont typeface="+mj-lt"/>
              <a:buAutoNum type="arabicPeriod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161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40D4E-9872-44FB-B2AB-F7B329B2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Del ejemplo analizamos la segunda derivada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9A220D8-5377-48F7-B36B-336DF1051B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EC" dirty="0"/>
                  <a:t>Dada la función:                            ;en donde 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MX" sz="20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sz="2000" i="1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s-MX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sz="2000" i="1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s-EC" sz="2000" dirty="0"/>
              </a:p>
              <a:p>
                <a:pPr marL="0" indent="0">
                  <a:buNone/>
                </a:pPr>
                <a:r>
                  <a:rPr lang="es-EC" b="1" dirty="0">
                    <a:solidFill>
                      <a:srgbClr val="FF0000"/>
                    </a:solidFill>
                  </a:rPr>
                  <a:t>Pasos Concavidad y convexidad</a:t>
                </a:r>
              </a:p>
              <a:p>
                <a:pPr marL="457200" indent="-457200">
                  <a:buAutoNum type="arabicPeriod"/>
                </a:pPr>
                <a:r>
                  <a:rPr lang="es-EC" dirty="0"/>
                  <a:t>Encontramos la segunda derivada: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MX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s-MX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endParaRPr lang="es-EC" dirty="0"/>
              </a:p>
              <a:p>
                <a:pPr marL="457200" indent="-457200">
                  <a:buAutoNum type="arabicPeriod"/>
                </a:pPr>
                <a:r>
                  <a:rPr lang="es-EC" dirty="0"/>
                  <a:t>Igualamos y’’ a 0 y encontramos la solución de la ecuación: </a:t>
                </a:r>
                <a14:m>
                  <m:oMath xmlns:m="http://schemas.openxmlformats.org/officeDocument/2006/math">
                    <m:r>
                      <a:rPr lang="es-MX" sz="2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s-MX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sz="2000" i="1">
                        <a:latin typeface="Cambria Math" panose="02040503050406030204" pitchFamily="18" charset="0"/>
                      </a:rPr>
                      <m:t>−12=0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 Reemplazamos en la función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+9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 El punto P</a:t>
                </a:r>
                <a:r>
                  <a:rPr lang="es-EC" sz="1600" dirty="0"/>
                  <a:t>3</a:t>
                </a:r>
                <a:r>
                  <a:rPr lang="es-EC" dirty="0"/>
                  <a:t>(2,2)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9A220D8-5377-48F7-B36B-336DF1051B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3853" b="-238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A41507D0-140E-46AE-8DB1-5256894304F5}"/>
                  </a:ext>
                </a:extLst>
              </p:cNvPr>
              <p:cNvSpPr/>
              <p:nvPr/>
            </p:nvSpPr>
            <p:spPr>
              <a:xfrm>
                <a:off x="3706185" y="2568470"/>
                <a:ext cx="21026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MX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MX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MX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i="1">
                        <a:latin typeface="Cambria Math" panose="02040503050406030204" pitchFamily="18" charset="0"/>
                      </a:rPr>
                      <m:t>+9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C" dirty="0"/>
                  <a:t> </a:t>
                </a: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A41507D0-140E-46AE-8DB1-525689430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185" y="2568470"/>
                <a:ext cx="2102692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981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>
                <a:extLst>
                  <a:ext uri="{FF2B5EF4-FFF2-40B4-BE49-F238E27FC236}">
                    <a16:creationId xmlns:a16="http://schemas.microsoft.com/office/drawing/2014/main" id="{F9484A0F-DC1B-49BB-9A1A-5FC4232C1F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23537" y="1510009"/>
                <a:ext cx="9601196" cy="447997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s-EC" dirty="0"/>
                  <a:t>Analizamos el signo de la segunda derivada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MX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s-MX" sz="1800" i="1">
                        <a:latin typeface="Cambria Math" panose="02040503050406030204" pitchFamily="18" charset="0"/>
                      </a:rPr>
                      <m:t>=6</m:t>
                    </m:r>
                    <m:r>
                      <a:rPr lang="es-MX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sz="1800" i="1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r>
                  <a:rPr lang="es-EC" sz="1800" dirty="0"/>
                  <a:t> </a:t>
                </a:r>
                <a:r>
                  <a:rPr lang="es-EC" dirty="0"/>
                  <a:t>, y analizamos si el punto x=2 representa un punto de inflexión</a:t>
                </a:r>
              </a:p>
              <a:p>
                <a:endParaRPr lang="es-EC" dirty="0"/>
              </a:p>
              <a:p>
                <a:endParaRPr lang="es-EC" dirty="0"/>
              </a:p>
              <a:p>
                <a:endParaRPr lang="es-EC" dirty="0"/>
              </a:p>
              <a:p>
                <a:endParaRPr lang="es-EC" dirty="0"/>
              </a:p>
              <a:p>
                <a:endParaRPr lang="es-EC" dirty="0"/>
              </a:p>
              <a:p>
                <a:endParaRPr lang="es-EC" dirty="0"/>
              </a:p>
              <a:p>
                <a:r>
                  <a:rPr lang="es-EC" dirty="0"/>
                  <a:t>Entonces podemos concluir que la segunda derivada cambia de signo de </a:t>
                </a:r>
                <a:r>
                  <a:rPr lang="es-EC" b="1" dirty="0">
                    <a:solidFill>
                      <a:srgbClr val="FF0000"/>
                    </a:solidFill>
                  </a:rPr>
                  <a:t>-</a:t>
                </a:r>
                <a:r>
                  <a:rPr lang="es-EC" dirty="0"/>
                  <a:t> a </a:t>
                </a:r>
                <a:r>
                  <a:rPr lang="es-EC" b="1" dirty="0">
                    <a:solidFill>
                      <a:srgbClr val="FF0000"/>
                    </a:solidFill>
                  </a:rPr>
                  <a:t>+</a:t>
                </a:r>
                <a:r>
                  <a:rPr lang="es-EC" dirty="0"/>
                  <a:t> por lo tanto el punto </a:t>
                </a:r>
                <a:r>
                  <a:rPr lang="es-EC" dirty="0">
                    <a:solidFill>
                      <a:srgbClr val="FF0000"/>
                    </a:solidFill>
                  </a:rPr>
                  <a:t>(2,2) </a:t>
                </a:r>
                <a:r>
                  <a:rPr lang="es-EC" dirty="0"/>
                  <a:t>representa un </a:t>
                </a:r>
                <a:r>
                  <a:rPr lang="es-EC" b="1" dirty="0">
                    <a:solidFill>
                      <a:srgbClr val="FF0000"/>
                    </a:solidFill>
                  </a:rPr>
                  <a:t>punto de inflexión</a:t>
                </a:r>
                <a:r>
                  <a:rPr lang="es-EC" dirty="0"/>
                  <a:t>.</a:t>
                </a:r>
              </a:p>
              <a:p>
                <a:r>
                  <a:rPr lang="es-EC" dirty="0"/>
                  <a:t>Además podemos identificar los intervalos de Concavidad y Convexidad:</a:t>
                </a:r>
              </a:p>
              <a:p>
                <a:r>
                  <a:rPr lang="es-EC" dirty="0">
                    <a:solidFill>
                      <a:srgbClr val="FF0000"/>
                    </a:solidFill>
                  </a:rPr>
                  <a:t>Cóncava</a:t>
                </a:r>
                <a:r>
                  <a:rPr lang="es-EC" dirty="0"/>
                  <a:t>:</a:t>
                </a:r>
                <a14:m>
                  <m:oMath xmlns:m="http://schemas.openxmlformats.org/officeDocument/2006/math">
                    <m:r>
                      <a:rPr lang="es-MX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]"/>
                        <m:endChr m:val="]"/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s-MX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s-EC" dirty="0"/>
              </a:p>
              <a:p>
                <a:r>
                  <a:rPr lang="es-EC" dirty="0">
                    <a:solidFill>
                      <a:srgbClr val="FF0000"/>
                    </a:solidFill>
                  </a:rPr>
                  <a:t>Convexa: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es-EC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2.+</m:t>
                        </m:r>
                        <m:r>
                          <a:rPr lang="es-MX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5" name="Marcador de contenido 2">
                <a:extLst>
                  <a:ext uri="{FF2B5EF4-FFF2-40B4-BE49-F238E27FC236}">
                    <a16:creationId xmlns:a16="http://schemas.microsoft.com/office/drawing/2014/main" id="{F9484A0F-DC1B-49BB-9A1A-5FC4232C1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3537" y="1510009"/>
                <a:ext cx="9601196" cy="4479973"/>
              </a:xfrm>
              <a:blipFill>
                <a:blip r:embed="rId2"/>
                <a:stretch>
                  <a:fillRect l="-508" t="-217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6E370143-73A2-4D46-ACFB-5D636590C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0" y="2532184"/>
            <a:ext cx="5781822" cy="12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5CFD7-CA20-4358-85F0-F3A9C2E5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Gráfico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0F1A8EC-8DE6-4948-BA28-F273AFB1A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2143" y="2475914"/>
            <a:ext cx="3626513" cy="360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4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C9FCC-4646-4681-AA04-EFDC936C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Máximos y Mínimos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59DF4-54C2-4002-BFD6-AABAE8297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10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dirty="0"/>
              <a:t>Hay funciones con </a:t>
            </a:r>
            <a:r>
              <a:rPr lang="es-MX" dirty="0"/>
              <a:t>valores extremos en donde la derivada no es cero, o bien, donde la derivada en un punto de una gráfica sea igual a cero, y la función no sea un valor máximo o </a:t>
            </a:r>
            <a:r>
              <a:rPr lang="es-EC" dirty="0"/>
              <a:t>un valor mínimo.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8BC78D-5253-49B0-B8E5-A4971FD2B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190" y="3657601"/>
            <a:ext cx="2188932" cy="25576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D4DAE2C-4C53-427B-A7DF-BA6C78726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536" y="3650565"/>
            <a:ext cx="1980926" cy="25576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D36ED53-4F38-4A57-8A9D-B5D32EC64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970" y="3650565"/>
            <a:ext cx="2334840" cy="25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6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1EA0B-41D0-4700-AB64-734E32EC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900" dirty="0"/>
              <a:t>Ejercicios propuestos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8ABAB-A49D-4D70-91AC-3EBE2DAD0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Encontrar los máximos y mínimos y complementando intervalos de crecimiento, puntos de inflexión e intervalos de concavidad y convexidad de las siguientes funciones, realice su gráfico.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08ADFB-FAE0-42AB-BBEC-6B2BB000E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33" y="3948791"/>
            <a:ext cx="1793048" cy="3981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97BE170-729E-40BC-A71D-FBD8E9546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532" y="4636992"/>
            <a:ext cx="1566307" cy="4608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7F126B-19BE-4024-8297-67368E604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532" y="5387902"/>
            <a:ext cx="1872240" cy="3981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162489-CE43-41ED-8214-61CB34DCB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624" y="3836026"/>
            <a:ext cx="2224554" cy="581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DAC061-996A-4ECF-9C7D-31E22F354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9624" y="4710480"/>
            <a:ext cx="1566306" cy="3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0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3CBC4B-B58D-4C1C-8E34-EBF40FC1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Máximos y Mínimos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F74B7C-3A83-4A12-92F4-2A3918243C41}"/>
              </a:ext>
            </a:extLst>
          </p:cNvPr>
          <p:cNvSpPr txBox="1"/>
          <p:nvPr/>
        </p:nvSpPr>
        <p:spPr>
          <a:xfrm>
            <a:off x="604964" y="2430471"/>
            <a:ext cx="3535525" cy="3552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b="1" dirty="0" err="1">
                <a:solidFill>
                  <a:srgbClr val="262626"/>
                </a:solidFill>
              </a:rPr>
              <a:t>Definición</a:t>
            </a:r>
            <a:r>
              <a:rPr lang="en-US" sz="1600" b="1" dirty="0">
                <a:solidFill>
                  <a:srgbClr val="262626"/>
                </a:solidFill>
              </a:rPr>
              <a:t>-. </a:t>
            </a:r>
            <a:r>
              <a:rPr lang="en-US" sz="1600" dirty="0">
                <a:solidFill>
                  <a:srgbClr val="262626"/>
                </a:solidFill>
              </a:rPr>
              <a:t>Una </a:t>
            </a:r>
            <a:r>
              <a:rPr lang="en-US" sz="1600" dirty="0" err="1">
                <a:solidFill>
                  <a:srgbClr val="262626"/>
                </a:solidFill>
              </a:rPr>
              <a:t>función</a:t>
            </a:r>
            <a:r>
              <a:rPr lang="en-US" sz="1600" dirty="0">
                <a:solidFill>
                  <a:srgbClr val="262626"/>
                </a:solidFill>
              </a:rPr>
              <a:t> f </a:t>
            </a:r>
            <a:r>
              <a:rPr lang="en-US" sz="1600" dirty="0" err="1">
                <a:solidFill>
                  <a:srgbClr val="262626"/>
                </a:solidFill>
              </a:rPr>
              <a:t>posee</a:t>
            </a:r>
            <a:r>
              <a:rPr lang="en-US" sz="1600" dirty="0">
                <a:solidFill>
                  <a:srgbClr val="262626"/>
                </a:solidFill>
              </a:rPr>
              <a:t> un </a:t>
            </a:r>
            <a:r>
              <a:rPr lang="en-US" sz="1600" dirty="0" err="1">
                <a:solidFill>
                  <a:srgbClr val="262626"/>
                </a:solidFill>
              </a:rPr>
              <a:t>máximo</a:t>
            </a:r>
            <a:r>
              <a:rPr lang="en-US" sz="1600" dirty="0">
                <a:solidFill>
                  <a:srgbClr val="262626"/>
                </a:solidFill>
              </a:rPr>
              <a:t> local (o </a:t>
            </a:r>
            <a:r>
              <a:rPr lang="en-US" sz="1600" b="1" dirty="0" err="1">
                <a:solidFill>
                  <a:srgbClr val="262626"/>
                </a:solidFill>
              </a:rPr>
              <a:t>máximo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relativo</a:t>
            </a:r>
            <a:r>
              <a:rPr lang="en-US" sz="1600" dirty="0">
                <a:solidFill>
                  <a:srgbClr val="262626"/>
                </a:solidFill>
              </a:rPr>
              <a:t>) </a:t>
            </a:r>
            <a:r>
              <a:rPr lang="en-US" sz="1600" dirty="0" err="1">
                <a:solidFill>
                  <a:srgbClr val="262626"/>
                </a:solidFill>
              </a:rPr>
              <a:t>en</a:t>
            </a:r>
            <a:r>
              <a:rPr lang="en-US" sz="1600" dirty="0">
                <a:solidFill>
                  <a:srgbClr val="262626"/>
                </a:solidFill>
              </a:rPr>
              <a:t> un valor </a:t>
            </a:r>
            <a:r>
              <a:rPr lang="en-US" sz="1600" dirty="0" err="1">
                <a:solidFill>
                  <a:srgbClr val="262626"/>
                </a:solidFill>
              </a:rPr>
              <a:t>crítico</a:t>
            </a:r>
            <a:r>
              <a:rPr lang="en-US" sz="1600" dirty="0">
                <a:solidFill>
                  <a:srgbClr val="262626"/>
                </a:solidFill>
              </a:rPr>
              <a:t> c </a:t>
            </a:r>
            <a:r>
              <a:rPr lang="en-US" sz="1600" dirty="0" err="1">
                <a:solidFill>
                  <a:srgbClr val="262626"/>
                </a:solidFill>
              </a:rPr>
              <a:t>si</a:t>
            </a:r>
            <a:r>
              <a:rPr lang="en-US" sz="1600" dirty="0">
                <a:solidFill>
                  <a:srgbClr val="262626"/>
                </a:solidFill>
              </a:rPr>
              <a:t> f(c)≥f(x) </a:t>
            </a:r>
            <a:r>
              <a:rPr lang="en-US" sz="1600" dirty="0" err="1">
                <a:solidFill>
                  <a:srgbClr val="262626"/>
                </a:solidFill>
              </a:rPr>
              <a:t>cuando</a:t>
            </a:r>
            <a:r>
              <a:rPr lang="en-US" sz="1600" dirty="0">
                <a:solidFill>
                  <a:srgbClr val="262626"/>
                </a:solidFill>
              </a:rPr>
              <a:t> x </a:t>
            </a:r>
            <a:r>
              <a:rPr lang="en-US" sz="1600" dirty="0" err="1">
                <a:solidFill>
                  <a:srgbClr val="262626"/>
                </a:solidFill>
              </a:rPr>
              <a:t>esta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cercano</a:t>
            </a:r>
            <a:r>
              <a:rPr lang="en-US" sz="1600" dirty="0">
                <a:solidFill>
                  <a:srgbClr val="262626"/>
                </a:solidFill>
              </a:rPr>
              <a:t> a c. De la </a:t>
            </a:r>
            <a:r>
              <a:rPr lang="en-US" sz="1600" dirty="0" err="1">
                <a:solidFill>
                  <a:srgbClr val="262626"/>
                </a:solidFill>
              </a:rPr>
              <a:t>misma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manera</a:t>
            </a:r>
            <a:r>
              <a:rPr lang="en-US" sz="1600" dirty="0">
                <a:solidFill>
                  <a:srgbClr val="262626"/>
                </a:solidFill>
              </a:rPr>
              <a:t> f </a:t>
            </a:r>
            <a:r>
              <a:rPr lang="en-US" sz="1600" dirty="0" err="1">
                <a:solidFill>
                  <a:srgbClr val="262626"/>
                </a:solidFill>
              </a:rPr>
              <a:t>tiene</a:t>
            </a:r>
            <a:r>
              <a:rPr lang="en-US" sz="1600" dirty="0">
                <a:solidFill>
                  <a:srgbClr val="262626"/>
                </a:solidFill>
              </a:rPr>
              <a:t> un </a:t>
            </a:r>
            <a:r>
              <a:rPr lang="en-US" sz="1600" dirty="0" err="1">
                <a:solidFill>
                  <a:srgbClr val="262626"/>
                </a:solidFill>
              </a:rPr>
              <a:t>mínimo</a:t>
            </a:r>
            <a:r>
              <a:rPr lang="en-US" sz="1600" dirty="0">
                <a:solidFill>
                  <a:srgbClr val="262626"/>
                </a:solidFill>
              </a:rPr>
              <a:t> local (o </a:t>
            </a:r>
            <a:r>
              <a:rPr lang="en-US" sz="1600" b="1" dirty="0" err="1">
                <a:solidFill>
                  <a:srgbClr val="262626"/>
                </a:solidFill>
              </a:rPr>
              <a:t>mínimo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relativo</a:t>
            </a:r>
            <a:r>
              <a:rPr lang="en-US" sz="1600" dirty="0">
                <a:solidFill>
                  <a:srgbClr val="262626"/>
                </a:solidFill>
              </a:rPr>
              <a:t>) </a:t>
            </a:r>
            <a:r>
              <a:rPr lang="en-US" sz="1600" dirty="0" err="1">
                <a:solidFill>
                  <a:srgbClr val="262626"/>
                </a:solidFill>
              </a:rPr>
              <a:t>en</a:t>
            </a:r>
            <a:r>
              <a:rPr lang="en-US" sz="1600" dirty="0">
                <a:solidFill>
                  <a:srgbClr val="262626"/>
                </a:solidFill>
              </a:rPr>
              <a:t> c </a:t>
            </a:r>
            <a:r>
              <a:rPr lang="en-US" sz="1600" dirty="0" err="1">
                <a:solidFill>
                  <a:srgbClr val="262626"/>
                </a:solidFill>
              </a:rPr>
              <a:t>si</a:t>
            </a:r>
            <a:r>
              <a:rPr lang="en-US" sz="1600" dirty="0">
                <a:solidFill>
                  <a:srgbClr val="262626"/>
                </a:solidFill>
              </a:rPr>
              <a:t> f(c)≤f(x), </a:t>
            </a:r>
            <a:r>
              <a:rPr lang="en-US" sz="1600" dirty="0" err="1">
                <a:solidFill>
                  <a:srgbClr val="262626"/>
                </a:solidFill>
              </a:rPr>
              <a:t>cuando</a:t>
            </a:r>
            <a:r>
              <a:rPr lang="en-US" sz="1600" dirty="0">
                <a:solidFill>
                  <a:srgbClr val="262626"/>
                </a:solidFill>
              </a:rPr>
              <a:t> x </a:t>
            </a:r>
            <a:r>
              <a:rPr lang="en-US" sz="1600" dirty="0" err="1">
                <a:solidFill>
                  <a:srgbClr val="262626"/>
                </a:solidFill>
              </a:rPr>
              <a:t>está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cercano</a:t>
            </a:r>
            <a:r>
              <a:rPr lang="en-US" sz="1600" dirty="0">
                <a:solidFill>
                  <a:srgbClr val="262626"/>
                </a:solidFill>
              </a:rPr>
              <a:t> de c.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dirty="0">
              <a:solidFill>
                <a:srgbClr val="262626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dirty="0">
                <a:solidFill>
                  <a:srgbClr val="262626"/>
                </a:solidFill>
              </a:rPr>
              <a:t>Una </a:t>
            </a:r>
            <a:r>
              <a:rPr lang="en-US" sz="1600" dirty="0" err="1">
                <a:solidFill>
                  <a:srgbClr val="262626"/>
                </a:solidFill>
              </a:rPr>
              <a:t>función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puede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tener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uno</a:t>
            </a:r>
            <a:r>
              <a:rPr lang="en-US" sz="1600" dirty="0">
                <a:solidFill>
                  <a:srgbClr val="262626"/>
                </a:solidFill>
              </a:rPr>
              <a:t> o </a:t>
            </a:r>
            <a:r>
              <a:rPr lang="en-US" sz="1600" dirty="0" err="1">
                <a:solidFill>
                  <a:srgbClr val="262626"/>
                </a:solidFill>
              </a:rPr>
              <a:t>más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valores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máximos</a:t>
            </a:r>
            <a:r>
              <a:rPr lang="en-US" sz="1600" dirty="0">
                <a:solidFill>
                  <a:srgbClr val="262626"/>
                </a:solidFill>
              </a:rPr>
              <a:t> y/0 </a:t>
            </a:r>
            <a:r>
              <a:rPr lang="en-US" sz="1600" dirty="0" err="1">
                <a:solidFill>
                  <a:srgbClr val="262626"/>
                </a:solidFill>
              </a:rPr>
              <a:t>mínimos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relativos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en</a:t>
            </a:r>
            <a:r>
              <a:rPr lang="en-US" sz="1600" dirty="0">
                <a:solidFill>
                  <a:srgbClr val="262626"/>
                </a:solidFill>
              </a:rPr>
              <a:t> un </a:t>
            </a:r>
            <a:r>
              <a:rPr lang="en-US" sz="1600" dirty="0" err="1">
                <a:solidFill>
                  <a:srgbClr val="262626"/>
                </a:solidFill>
              </a:rPr>
              <a:t>intervalo</a:t>
            </a:r>
            <a:r>
              <a:rPr lang="en-US" sz="1600" dirty="0">
                <a:solidFill>
                  <a:srgbClr val="262626"/>
                </a:solidFill>
              </a:rPr>
              <a:t> (</a:t>
            </a:r>
            <a:r>
              <a:rPr lang="en-US" sz="1600" dirty="0" err="1">
                <a:solidFill>
                  <a:srgbClr val="262626"/>
                </a:solidFill>
              </a:rPr>
              <a:t>a,b</a:t>
            </a:r>
            <a:r>
              <a:rPr lang="en-US" sz="1600" dirty="0">
                <a:solidFill>
                  <a:srgbClr val="262626"/>
                </a:solidFill>
              </a:rPr>
              <a:t>), </a:t>
            </a:r>
            <a:r>
              <a:rPr lang="en-US" sz="1600" dirty="0" err="1">
                <a:solidFill>
                  <a:srgbClr val="262626"/>
                </a:solidFill>
              </a:rPr>
              <a:t>pero</a:t>
            </a:r>
            <a:r>
              <a:rPr lang="en-US" sz="1600" dirty="0">
                <a:solidFill>
                  <a:srgbClr val="262626"/>
                </a:solidFill>
              </a:rPr>
              <a:t> solo un </a:t>
            </a:r>
            <a:r>
              <a:rPr lang="en-US" sz="1600" b="1" dirty="0" err="1">
                <a:solidFill>
                  <a:srgbClr val="262626"/>
                </a:solidFill>
              </a:rPr>
              <a:t>máximo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absoluto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dirty="0">
                <a:solidFill>
                  <a:srgbClr val="262626"/>
                </a:solidFill>
              </a:rPr>
              <a:t>mayor que </a:t>
            </a:r>
            <a:r>
              <a:rPr lang="en-US" sz="1600" dirty="0" err="1">
                <a:solidFill>
                  <a:srgbClr val="262626"/>
                </a:solidFill>
              </a:rPr>
              <a:t>todos</a:t>
            </a:r>
            <a:r>
              <a:rPr lang="en-US" sz="1600" dirty="0">
                <a:solidFill>
                  <a:srgbClr val="262626"/>
                </a:solidFill>
              </a:rPr>
              <a:t> y un </a:t>
            </a:r>
            <a:r>
              <a:rPr lang="en-US" sz="1600" b="1" dirty="0" err="1">
                <a:solidFill>
                  <a:srgbClr val="262626"/>
                </a:solidFill>
              </a:rPr>
              <a:t>mínimo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b="1" dirty="0" err="1">
                <a:solidFill>
                  <a:srgbClr val="262626"/>
                </a:solidFill>
              </a:rPr>
              <a:t>absoluto</a:t>
            </a:r>
            <a:r>
              <a:rPr lang="en-US" sz="1600" b="1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menor</a:t>
            </a:r>
            <a:r>
              <a:rPr lang="en-US" sz="1600" dirty="0">
                <a:solidFill>
                  <a:srgbClr val="262626"/>
                </a:solidFill>
              </a:rPr>
              <a:t> que </a:t>
            </a:r>
            <a:r>
              <a:rPr lang="en-US" sz="1600" dirty="0" err="1">
                <a:solidFill>
                  <a:srgbClr val="262626"/>
                </a:solidFill>
              </a:rPr>
              <a:t>todos</a:t>
            </a:r>
            <a:r>
              <a:rPr lang="en-US" sz="1600" dirty="0">
                <a:solidFill>
                  <a:srgbClr val="262626"/>
                </a:solidFill>
              </a:rPr>
              <a:t>, o solo </a:t>
            </a:r>
            <a:r>
              <a:rPr lang="en-US" sz="1600" dirty="0" err="1">
                <a:solidFill>
                  <a:srgbClr val="262626"/>
                </a:solidFill>
              </a:rPr>
              <a:t>alguno</a:t>
            </a:r>
            <a:r>
              <a:rPr lang="en-US" sz="1600" dirty="0">
                <a:solidFill>
                  <a:srgbClr val="262626"/>
                </a:solidFill>
              </a:rPr>
              <a:t>, o </a:t>
            </a:r>
            <a:r>
              <a:rPr lang="en-US" sz="1600" dirty="0" err="1">
                <a:solidFill>
                  <a:srgbClr val="262626"/>
                </a:solidFill>
              </a:rPr>
              <a:t>ninguno</a:t>
            </a:r>
            <a:r>
              <a:rPr lang="en-US" sz="1600" dirty="0">
                <a:solidFill>
                  <a:srgbClr val="262626"/>
                </a:solidFill>
              </a:rPr>
              <a:t> de los dos</a:t>
            </a: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14A9D8-D4D6-438C-BAA1-4FF5C47E6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910" y="1532981"/>
            <a:ext cx="6098041" cy="37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7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27355-91B4-4DD9-A3F7-FCDA5ECD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s-EC"/>
              <a:t>Ejemplos</a:t>
            </a:r>
            <a:endParaRPr lang="es-EC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863365D-B315-45B3-85D8-E9C6A2AC4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554" y="2529706"/>
            <a:ext cx="3159673" cy="15164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554FD0-3665-4159-93AA-767F1A21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554" y="4046159"/>
            <a:ext cx="2052158" cy="20678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1DBC6C-8ADB-4BF5-A3B3-4EA53885F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354" y="2553187"/>
            <a:ext cx="3094525" cy="8758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B92D99-3ADE-41FA-BC7E-1F4A23F30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354" y="3696188"/>
            <a:ext cx="2084732" cy="22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5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5B3EE8-5EF1-45CB-BBE4-19711D95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s-EC" sz="2800">
                <a:solidFill>
                  <a:srgbClr val="262626"/>
                </a:solidFill>
              </a:rPr>
              <a:t>Autoevaluación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07541-433B-442D-9E39-E85433617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s-EC" sz="1800">
                <a:solidFill>
                  <a:srgbClr val="262626"/>
                </a:solidFill>
              </a:rPr>
              <a:t>Escriba en la línea de cada flecha si el punto señalado es un máximo ó mínimo local o absoluto o ambos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889CBB-45F7-4E62-8A9E-C78EC6C86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724" y="1449884"/>
            <a:ext cx="6098041" cy="36886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2ED264B-E1F5-44C3-8C2E-10F8666F97F2}"/>
              </a:ext>
            </a:extLst>
          </p:cNvPr>
          <p:cNvSpPr txBox="1"/>
          <p:nvPr/>
        </p:nvSpPr>
        <p:spPr>
          <a:xfrm>
            <a:off x="8804646" y="1210216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Máximo relativo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732117-1A43-4E0A-BCC1-9A0766EB762A}"/>
              </a:ext>
            </a:extLst>
          </p:cNvPr>
          <p:cNvSpPr txBox="1"/>
          <p:nvPr/>
        </p:nvSpPr>
        <p:spPr>
          <a:xfrm>
            <a:off x="5654729" y="1436198"/>
            <a:ext cx="184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Máximo absoluto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27B901-A0FD-4C97-9486-E44B72D9636E}"/>
              </a:ext>
            </a:extLst>
          </p:cNvPr>
          <p:cNvSpPr txBox="1"/>
          <p:nvPr/>
        </p:nvSpPr>
        <p:spPr>
          <a:xfrm>
            <a:off x="6274804" y="3901237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Mínimo relativo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B3A0E9-2E30-418B-9501-0AEC94A0D245}"/>
              </a:ext>
            </a:extLst>
          </p:cNvPr>
          <p:cNvSpPr txBox="1"/>
          <p:nvPr/>
        </p:nvSpPr>
        <p:spPr>
          <a:xfrm>
            <a:off x="9561342" y="4538024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Mínimo absoluto</a:t>
            </a:r>
          </a:p>
        </p:txBody>
      </p:sp>
    </p:spTree>
    <p:extLst>
      <p:ext uri="{BB962C8B-B14F-4D97-AF65-F5344CB8AC3E}">
        <p14:creationId xmlns:p14="http://schemas.microsoft.com/office/powerpoint/2010/main" val="245036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91E0F5-C9CF-447D-971F-05B990C69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64" y="1642681"/>
            <a:ext cx="3555053" cy="2999658"/>
          </a:xfrm>
        </p:spPr>
        <p:txBody>
          <a:bodyPr>
            <a:normAutofit/>
          </a:bodyPr>
          <a:lstStyle/>
          <a:p>
            <a:pPr algn="just"/>
            <a:r>
              <a:rPr lang="es-EC" dirty="0">
                <a:solidFill>
                  <a:srgbClr val="262626"/>
                </a:solidFill>
              </a:rPr>
              <a:t>Dada la gráfica de la función f, utilízala para escribir en la tabla los valores máximos y mínimos absolutos y locales(relativos) de la función 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62FAFB-6583-45FC-B19D-3255D60AF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963" y="496090"/>
            <a:ext cx="6098041" cy="12805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35715D-B913-4FB1-8DCC-0418720EC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316" y="2289877"/>
            <a:ext cx="3376246" cy="334255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D6AF986-D5EB-4873-AA2E-0AB53F0D0245}"/>
              </a:ext>
            </a:extLst>
          </p:cNvPr>
          <p:cNvSpPr txBox="1"/>
          <p:nvPr/>
        </p:nvSpPr>
        <p:spPr>
          <a:xfrm>
            <a:off x="5397305" y="1241831"/>
            <a:ext cx="66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(1,7)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418F6B-B801-40FC-B404-454800EEAF8E}"/>
              </a:ext>
            </a:extLst>
          </p:cNvPr>
          <p:cNvSpPr txBox="1"/>
          <p:nvPr/>
        </p:nvSpPr>
        <p:spPr>
          <a:xfrm>
            <a:off x="9727722" y="1256303"/>
            <a:ext cx="66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(3,3)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EE4DEC9-BFA1-4F75-B744-14A2C714A0D6}"/>
              </a:ext>
            </a:extLst>
          </p:cNvPr>
          <p:cNvSpPr txBox="1"/>
          <p:nvPr/>
        </p:nvSpPr>
        <p:spPr>
          <a:xfrm>
            <a:off x="6850016" y="1275570"/>
            <a:ext cx="66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(4,4)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51F354-4E95-4E48-9E75-FB17322539CD}"/>
              </a:ext>
            </a:extLst>
          </p:cNvPr>
          <p:cNvSpPr txBox="1"/>
          <p:nvPr/>
        </p:nvSpPr>
        <p:spPr>
          <a:xfrm>
            <a:off x="6490783" y="4302007"/>
            <a:ext cx="66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(-2.3)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96D5B8-8A8A-4FCE-97EB-ECF1A0E53ED9}"/>
              </a:ext>
            </a:extLst>
          </p:cNvPr>
          <p:cNvSpPr txBox="1"/>
          <p:nvPr/>
        </p:nvSpPr>
        <p:spPr>
          <a:xfrm>
            <a:off x="8280977" y="1290507"/>
            <a:ext cx="66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(6,2)</a:t>
            </a:r>
          </a:p>
        </p:txBody>
      </p:sp>
    </p:spTree>
    <p:extLst>
      <p:ext uri="{BB962C8B-B14F-4D97-AF65-F5344CB8AC3E}">
        <p14:creationId xmlns:p14="http://schemas.microsoft.com/office/powerpoint/2010/main" val="159122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4CEE4-2F3D-4085-8B5D-AC10F88F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s-EC"/>
              <a:t>Funciones Crecientes y Decrecientes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7A86B4-A0F5-4CA9-A264-865723D01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872068"/>
          </a:xfrm>
        </p:spPr>
        <p:txBody>
          <a:bodyPr/>
          <a:lstStyle/>
          <a:p>
            <a:r>
              <a:rPr lang="es-EC" dirty="0"/>
              <a:t>Comencemos por analizar si las funciones son crecientes o decrecientes y observemos como es la pendiente o derivada en cada punto de las gráficas.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1B75BD-F62B-4357-AEB5-57410A056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95" y="3404671"/>
            <a:ext cx="2280176" cy="27977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9F7836-57AC-49A1-9C1D-DE4B02198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89" y="3404671"/>
            <a:ext cx="2247602" cy="28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5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8D7814-F8AD-4D25-AF2C-FA3008F2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1277532"/>
            <a:ext cx="3339548" cy="277763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s-EC" sz="1800" dirty="0">
                <a:solidFill>
                  <a:srgbClr val="262626"/>
                </a:solidFill>
              </a:rPr>
              <a:t>Ahora si complementamos los conceptos de funciones crecientes y decrecientes de las gráficas anteriores, analizaremos la concavidad de una curva.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C" sz="1800" dirty="0">
              <a:solidFill>
                <a:srgbClr val="262626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C" sz="1800" b="1" dirty="0">
                <a:solidFill>
                  <a:srgbClr val="FF0000"/>
                </a:solidFill>
              </a:rPr>
              <a:t>Curva Cóncava hacia abajo (Cóncava) </a:t>
            </a:r>
            <a:r>
              <a:rPr lang="es-EC" sz="1800" dirty="0">
                <a:solidFill>
                  <a:srgbClr val="262626"/>
                </a:solidFill>
              </a:rPr>
              <a:t>tiene un valor máximo, además su derivada cambia de signo de positiva a negativa, es decir decrece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25FB4D-4F88-423D-B99C-0C4FBBBD2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74" y="609602"/>
            <a:ext cx="4510112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8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9CC29-5FBA-4F22-AC82-854AB55C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006402"/>
            <a:ext cx="2835464" cy="2419825"/>
          </a:xfrm>
        </p:spPr>
        <p:txBody>
          <a:bodyPr>
            <a:normAutofit/>
          </a:bodyPr>
          <a:lstStyle/>
          <a:p>
            <a:pPr algn="just"/>
            <a:r>
              <a:rPr lang="es-EC" sz="2000" b="1" dirty="0">
                <a:solidFill>
                  <a:srgbClr val="FF0000"/>
                </a:solidFill>
              </a:rPr>
              <a:t>Curva Cóncava hacia arriba (Convexa) </a:t>
            </a:r>
            <a:r>
              <a:rPr lang="es-EC" sz="2000" dirty="0">
                <a:solidFill>
                  <a:srgbClr val="262626"/>
                </a:solidFill>
              </a:rPr>
              <a:t>tiene un valor mínimo, además su derivada cambia de signo de negativa a positiva, es decir decrece</a:t>
            </a:r>
          </a:p>
          <a:p>
            <a:pPr algn="just"/>
            <a:endParaRPr lang="es-EC" sz="2000" dirty="0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7AB738-3DC2-40CC-BC41-FAC1BE796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115" y="609602"/>
            <a:ext cx="5221630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60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1124</Words>
  <Application>Microsoft Office PowerPoint</Application>
  <PresentationFormat>Panorámica</PresentationFormat>
  <Paragraphs>97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Cambria Math</vt:lpstr>
      <vt:lpstr>Garamond</vt:lpstr>
      <vt:lpstr>Orgánico</vt:lpstr>
      <vt:lpstr>Máximos y mínimos  </vt:lpstr>
      <vt:lpstr>Máximos y Mínimos</vt:lpstr>
      <vt:lpstr>Máximos y Mínimos </vt:lpstr>
      <vt:lpstr>Ejemplos</vt:lpstr>
      <vt:lpstr>Autoevaluación</vt:lpstr>
      <vt:lpstr>Presentación de PowerPoint</vt:lpstr>
      <vt:lpstr>Funciones Crecientes y Decrecientes</vt:lpstr>
      <vt:lpstr>Presentación de PowerPoint</vt:lpstr>
      <vt:lpstr>Presentación de PowerPoint</vt:lpstr>
      <vt:lpstr>Cálculo de máximos y mínimos relativos con el criterio de la primera derivada</vt:lpstr>
      <vt:lpstr>Ejemplo</vt:lpstr>
      <vt:lpstr>Presentación de PowerPoint</vt:lpstr>
      <vt:lpstr>Presentación de PowerPoint</vt:lpstr>
      <vt:lpstr>Concavidad y puntos de Inflexión. Criterio de la segunda derivada</vt:lpstr>
      <vt:lpstr>Puntos de Inflexión</vt:lpstr>
      <vt:lpstr>Criterio de la segunda derivada</vt:lpstr>
      <vt:lpstr>Del ejemplo analizamos la segunda derivada</vt:lpstr>
      <vt:lpstr>Presentación de PowerPoint</vt:lpstr>
      <vt:lpstr>Gráfico</vt:lpstr>
      <vt:lpstr>Ejercicios propuestos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Máximos y mínimos  </dc:title>
  <dc:creator>Mery Manzano</dc:creator>
  <cp:lastModifiedBy>mery manzano</cp:lastModifiedBy>
  <cp:revision>12</cp:revision>
  <dcterms:created xsi:type="dcterms:W3CDTF">2020-06-29T02:30:54Z</dcterms:created>
  <dcterms:modified xsi:type="dcterms:W3CDTF">2022-01-11T15:43:11Z</dcterms:modified>
</cp:coreProperties>
</file>