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4E4E-1E1E-4E45-8304-100C44B092D8}" type="datetimeFigureOut">
              <a:rPr lang="es-EC" smtClean="0"/>
              <a:t>12/5/2020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56349E2-E7CF-4802-A08B-A2B4AFDBAD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373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4E4E-1E1E-4E45-8304-100C44B092D8}" type="datetimeFigureOut">
              <a:rPr lang="es-EC" smtClean="0"/>
              <a:t>12/5/2020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6349E2-E7CF-4802-A08B-A2B4AFDBAD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890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4E4E-1E1E-4E45-8304-100C44B092D8}" type="datetimeFigureOut">
              <a:rPr lang="es-EC" smtClean="0"/>
              <a:t>12/5/2020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6349E2-E7CF-4802-A08B-A2B4AFDBADB1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3843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4E4E-1E1E-4E45-8304-100C44B092D8}" type="datetimeFigureOut">
              <a:rPr lang="es-EC" smtClean="0"/>
              <a:t>12/5/2020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6349E2-E7CF-4802-A08B-A2B4AFDBAD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8367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4E4E-1E1E-4E45-8304-100C44B092D8}" type="datetimeFigureOut">
              <a:rPr lang="es-EC" smtClean="0"/>
              <a:t>12/5/2020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6349E2-E7CF-4802-A08B-A2B4AFDBADB1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190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4E4E-1E1E-4E45-8304-100C44B092D8}" type="datetimeFigureOut">
              <a:rPr lang="es-EC" smtClean="0"/>
              <a:t>12/5/2020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6349E2-E7CF-4802-A08B-A2B4AFDBAD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524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4E4E-1E1E-4E45-8304-100C44B092D8}" type="datetimeFigureOut">
              <a:rPr lang="es-EC" smtClean="0"/>
              <a:t>12/5/2020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49E2-E7CF-4802-A08B-A2B4AFDBAD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9236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4E4E-1E1E-4E45-8304-100C44B092D8}" type="datetimeFigureOut">
              <a:rPr lang="es-EC" smtClean="0"/>
              <a:t>12/5/2020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49E2-E7CF-4802-A08B-A2B4AFDBAD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115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4E4E-1E1E-4E45-8304-100C44B092D8}" type="datetimeFigureOut">
              <a:rPr lang="es-EC" smtClean="0"/>
              <a:t>12/5/2020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49E2-E7CF-4802-A08B-A2B4AFDBAD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171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4E4E-1E1E-4E45-8304-100C44B092D8}" type="datetimeFigureOut">
              <a:rPr lang="es-EC" smtClean="0"/>
              <a:t>12/5/2020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56349E2-E7CF-4802-A08B-A2B4AFDBAD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8764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4E4E-1E1E-4E45-8304-100C44B092D8}" type="datetimeFigureOut">
              <a:rPr lang="es-EC" smtClean="0"/>
              <a:t>12/5/2020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6349E2-E7CF-4802-A08B-A2B4AFDBAD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749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4E4E-1E1E-4E45-8304-100C44B092D8}" type="datetimeFigureOut">
              <a:rPr lang="es-EC" smtClean="0"/>
              <a:t>12/5/2020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6349E2-E7CF-4802-A08B-A2B4AFDBAD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319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4E4E-1E1E-4E45-8304-100C44B092D8}" type="datetimeFigureOut">
              <a:rPr lang="es-EC" smtClean="0"/>
              <a:t>12/5/2020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49E2-E7CF-4802-A08B-A2B4AFDBAD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1743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4E4E-1E1E-4E45-8304-100C44B092D8}" type="datetimeFigureOut">
              <a:rPr lang="es-EC" smtClean="0"/>
              <a:t>12/5/2020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49E2-E7CF-4802-A08B-A2B4AFDBAD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2150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4E4E-1E1E-4E45-8304-100C44B092D8}" type="datetimeFigureOut">
              <a:rPr lang="es-EC" smtClean="0"/>
              <a:t>12/5/2020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349E2-E7CF-4802-A08B-A2B4AFDBAD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001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4E4E-1E1E-4E45-8304-100C44B092D8}" type="datetimeFigureOut">
              <a:rPr lang="es-EC" smtClean="0"/>
              <a:t>12/5/2020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56349E2-E7CF-4802-A08B-A2B4AFDBAD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335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54E4E-1E1E-4E45-8304-100C44B092D8}" type="datetimeFigureOut">
              <a:rPr lang="es-EC" smtClean="0"/>
              <a:t>12/5/2020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56349E2-E7CF-4802-A08B-A2B4AFDBAD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276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659113-7A1B-4E95-A467-00822E2BE4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DERIVADA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E3BDE9-E59A-4B5C-8F63-AD1D5B6C2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C" dirty="0"/>
              <a:t>DE UNA FUNCIÓN EN UN PUNTO</a:t>
            </a:r>
          </a:p>
        </p:txBody>
      </p:sp>
    </p:spTree>
    <p:extLst>
      <p:ext uri="{BB962C8B-B14F-4D97-AF65-F5344CB8AC3E}">
        <p14:creationId xmlns:p14="http://schemas.microsoft.com/office/powerpoint/2010/main" val="220386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AA405-11B1-41E6-81B3-4E0D4269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93" y="610040"/>
            <a:ext cx="8911687" cy="555333"/>
          </a:xfrm>
        </p:spPr>
        <p:txBody>
          <a:bodyPr>
            <a:normAutofit/>
          </a:bodyPr>
          <a:lstStyle/>
          <a:p>
            <a:r>
              <a:rPr lang="es-EC" sz="2500" b="1" dirty="0"/>
              <a:t>Derivada de la función Logarítmica</a:t>
            </a:r>
          </a:p>
        </p:txBody>
      </p:sp>
      <p:pic>
        <p:nvPicPr>
          <p:cNvPr id="5" name="Marcador de contenido 4" descr="Un texto con letras negras&#10;&#10;Descripción generada automáticamente">
            <a:extLst>
              <a:ext uri="{FF2B5EF4-FFF2-40B4-BE49-F238E27FC236}">
                <a16:creationId xmlns:a16="http://schemas.microsoft.com/office/drawing/2014/main" id="{13BAB5DB-7EB2-4B94-B1C6-9B4846F97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431895"/>
            <a:ext cx="8267333" cy="4771959"/>
          </a:xfrm>
        </p:spPr>
      </p:pic>
    </p:spTree>
    <p:extLst>
      <p:ext uri="{BB962C8B-B14F-4D97-AF65-F5344CB8AC3E}">
        <p14:creationId xmlns:p14="http://schemas.microsoft.com/office/powerpoint/2010/main" val="1072435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518B5-5817-4425-A11E-C4544C33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99779"/>
          </a:xfrm>
        </p:spPr>
        <p:txBody>
          <a:bodyPr>
            <a:normAutofit/>
          </a:bodyPr>
          <a:lstStyle/>
          <a:p>
            <a:r>
              <a:rPr lang="es-EC" sz="2500" dirty="0"/>
              <a:t>Derivada de la función logarítmica</a:t>
            </a:r>
          </a:p>
        </p:txBody>
      </p:sp>
      <p:pic>
        <p:nvPicPr>
          <p:cNvPr id="4" name="Marcador de contenido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82482037-420E-4571-814E-7DF7A6A8C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21" y="1723292"/>
            <a:ext cx="9192091" cy="2989385"/>
          </a:xfrm>
          <a:prstGeom prst="rect">
            <a:avLst/>
          </a:prstGeom>
        </p:spPr>
      </p:pic>
      <p:pic>
        <p:nvPicPr>
          <p:cNvPr id="5" name="Imagen 4" descr="Imagen que contiene pájaro&#10;&#10;Descripción generada automáticamente">
            <a:extLst>
              <a:ext uri="{FF2B5EF4-FFF2-40B4-BE49-F238E27FC236}">
                <a16:creationId xmlns:a16="http://schemas.microsoft.com/office/drawing/2014/main" id="{B7D1FC14-7597-4511-93CA-42BF02F4D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522" y="4712677"/>
            <a:ext cx="9192090" cy="16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53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AAB83-CB5C-4B05-880E-E05B1AEB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0863"/>
          </a:xfrm>
        </p:spPr>
        <p:txBody>
          <a:bodyPr/>
          <a:lstStyle/>
          <a:p>
            <a:r>
              <a:rPr lang="es-EC" b="1" dirty="0"/>
              <a:t>Resumen de Derivadas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a 4">
                <a:extLst>
                  <a:ext uri="{FF2B5EF4-FFF2-40B4-BE49-F238E27FC236}">
                    <a16:creationId xmlns:a16="http://schemas.microsoft.com/office/drawing/2014/main" id="{A16B9EE0-FCC6-4AB5-90EA-2F667DA6781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48932328"/>
                  </p:ext>
                </p:extLst>
              </p:nvPr>
            </p:nvGraphicFramePr>
            <p:xfrm>
              <a:off x="2526666" y="1364973"/>
              <a:ext cx="8911688" cy="53939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7212">
                      <a:extLst>
                        <a:ext uri="{9D8B030D-6E8A-4147-A177-3AD203B41FA5}">
                          <a16:colId xmlns:a16="http://schemas.microsoft.com/office/drawing/2014/main" val="2926181410"/>
                        </a:ext>
                      </a:extLst>
                    </a:gridCol>
                    <a:gridCol w="2743321">
                      <a:extLst>
                        <a:ext uri="{9D8B030D-6E8A-4147-A177-3AD203B41FA5}">
                          <a16:colId xmlns:a16="http://schemas.microsoft.com/office/drawing/2014/main" val="2788246202"/>
                        </a:ext>
                      </a:extLst>
                    </a:gridCol>
                    <a:gridCol w="3341155">
                      <a:extLst>
                        <a:ext uri="{9D8B030D-6E8A-4147-A177-3AD203B41FA5}">
                          <a16:colId xmlns:a16="http://schemas.microsoft.com/office/drawing/2014/main" val="32525939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Nombre de la función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F(x)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F’(x)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8232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Constante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0141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Lineal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1359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Afín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err="1"/>
                            <a:t>ax+b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9995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Potencia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C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C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𝑛𝑥</m:t>
                                    </m:r>
                                  </m:e>
                                  <m:sup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52438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Raíz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C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C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s-EC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/−1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s-EC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327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Seno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Sen 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Cos 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6408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Coseno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Cos 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- Sen 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3354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Logaritmo (base 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EC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EC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s-EC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EC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s-EC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f>
                                          <m:fPr>
                                            <m:ctrlPr>
                                              <a:rPr lang="es-EC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s-MX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den>
                                        </m:f>
                                        <m:r>
                                          <m:rPr>
                                            <m:sty m:val="p"/>
                                          </m:rPr>
                                          <a:rPr lang="es-EC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s-MX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EC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5195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Logaritmo a=10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s-EC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C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  <m:func>
                                  <m:funcPr>
                                    <m:ctrlPr>
                                      <a:rPr lang="es-EC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C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s-EC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94352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Logaritmo natural a=e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err="1"/>
                            <a:t>ln</a:t>
                          </a:r>
                          <a:r>
                            <a:rPr lang="es-EC" dirty="0"/>
                            <a:t> 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EC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MX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2202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873477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4">
                <a:extLst>
                  <a:ext uri="{FF2B5EF4-FFF2-40B4-BE49-F238E27FC236}">
                    <a16:creationId xmlns:a16="http://schemas.microsoft.com/office/drawing/2014/main" id="{A16B9EE0-FCC6-4AB5-90EA-2F667DA6781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48932328"/>
                  </p:ext>
                </p:extLst>
              </p:nvPr>
            </p:nvGraphicFramePr>
            <p:xfrm>
              <a:off x="2526666" y="1364973"/>
              <a:ext cx="8911688" cy="53939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27212">
                      <a:extLst>
                        <a:ext uri="{9D8B030D-6E8A-4147-A177-3AD203B41FA5}">
                          <a16:colId xmlns:a16="http://schemas.microsoft.com/office/drawing/2014/main" val="2926181410"/>
                        </a:ext>
                      </a:extLst>
                    </a:gridCol>
                    <a:gridCol w="2743321">
                      <a:extLst>
                        <a:ext uri="{9D8B030D-6E8A-4147-A177-3AD203B41FA5}">
                          <a16:colId xmlns:a16="http://schemas.microsoft.com/office/drawing/2014/main" val="2788246202"/>
                        </a:ext>
                      </a:extLst>
                    </a:gridCol>
                    <a:gridCol w="3341155">
                      <a:extLst>
                        <a:ext uri="{9D8B030D-6E8A-4147-A177-3AD203B41FA5}">
                          <a16:colId xmlns:a16="http://schemas.microsoft.com/office/drawing/2014/main" val="32525939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Nombre de la función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F(x)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F’(x)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82329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Constante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401419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Lineal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1359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Afín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err="1"/>
                            <a:t>ax+b</a:t>
                          </a:r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99951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Potencia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103333" t="-408197" r="-122889" b="-9557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166667" t="-408197" r="-729" b="-9557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5243883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Raíz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103333" t="-313131" r="-122889" b="-4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166667" t="-313131" r="-729" b="-4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327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Seno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Sen 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Cos 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6408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Coseno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Cos 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/>
                            <a:t>- Sen 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533545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Logaritmo (base a)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103333" t="-531000" r="-122889" b="-26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166667" t="-531000" r="-729" b="-26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25195102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Logaritmo a=10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103333" t="-637374" r="-122889" b="-1646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166667" t="-637374" r="-729" b="-1646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9435291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s-EC" dirty="0"/>
                            <a:t>Logaritmo natural a=e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dirty="0" err="1"/>
                            <a:t>ln</a:t>
                          </a:r>
                          <a:r>
                            <a:rPr lang="es-EC" dirty="0"/>
                            <a:t> 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>
                        <a:blipFill>
                          <a:blip r:embed="rId2"/>
                          <a:stretch>
                            <a:fillRect l="-166667" t="-730000" r="-729" b="-6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22021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C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87347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3879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175CF-007A-48EB-8E9E-65383FC23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Ejemplo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21B78BB-57CF-46EF-BBE0-5996D2D1F1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s-MX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s-MX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s-MX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MX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MX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s-MX" b="1" dirty="0"/>
              </a:p>
              <a:p>
                <a:endParaRPr lang="es-MX" b="0" dirty="0"/>
              </a:p>
              <a:p>
                <a:r>
                  <a:rPr lang="es-EC" dirty="0"/>
                  <a:t>Por definición: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MX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MX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−(2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+3)</m:t>
                            </m:r>
                          </m:num>
                          <m:den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s-EC" dirty="0"/>
              </a:p>
              <a:p>
                <a:endParaRPr lang="es-EC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MX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+3−2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s-MX" b="0" i="0" smtClean="0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→0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</m:func>
                      </m:e>
                    </m:func>
                  </m:oMath>
                </a14:m>
                <a:endParaRPr lang="es-EC" dirty="0"/>
              </a:p>
              <a:p>
                <a:endParaRPr lang="es-EC" dirty="0"/>
              </a:p>
              <a:p>
                <a:r>
                  <a:rPr lang="es-EC" b="1" dirty="0"/>
                  <a:t>Conclusión</a:t>
                </a:r>
                <a:r>
                  <a:rPr lang="es-EC" dirty="0"/>
                  <a:t>;  Sea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MX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s-MX" dirty="0"/>
                  <a:t> entonces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s-MX" dirty="0"/>
              </a:p>
              <a:p>
                <a:endParaRPr lang="es-EC" dirty="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E21B78BB-57CF-46EF-BBE0-5996D2D1F1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32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70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7BE3E-D122-4DE2-BE3F-49C4B210F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DERIVADA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2D81FC-8991-4A71-B44E-22D0DB5C34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EC" b="1" dirty="0"/>
                  <a:t>Definición:</a:t>
                </a:r>
                <a:r>
                  <a:rPr lang="es-EC" dirty="0"/>
                  <a:t> Sea la función f definida en ]</a:t>
                </a:r>
                <a:r>
                  <a:rPr lang="es-EC" dirty="0" err="1"/>
                  <a:t>a,b</a:t>
                </a:r>
                <a:r>
                  <a:rPr lang="es-EC" dirty="0"/>
                  <a:t>[ y x</a:t>
                </a:r>
                <a:r>
                  <a:rPr lang="el-GR" dirty="0"/>
                  <a:t>ϵ</a:t>
                </a:r>
                <a:r>
                  <a:rPr lang="es-EC" dirty="0"/>
                  <a:t> ]</a:t>
                </a:r>
                <a:r>
                  <a:rPr lang="es-EC" dirty="0" err="1"/>
                  <a:t>a,b</a:t>
                </a:r>
                <a:r>
                  <a:rPr lang="es-EC" dirty="0"/>
                  <a:t>[; entonces f se dice derivable en x si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EC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EC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C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EC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s-EC" dirty="0"/>
                  <a:t> existe. En tal caso este límite se denomina la DERIVADA  de f en x y se nota f’(x); es decir: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C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s-EC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C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EC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MX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EC" dirty="0"/>
              </a:p>
              <a:p>
                <a:pPr marL="0" indent="0">
                  <a:buNone/>
                </a:pPr>
                <a:endParaRPr lang="es-EC" dirty="0"/>
              </a:p>
              <a:p>
                <a:pPr marL="0" indent="0">
                  <a:buNone/>
                </a:pPr>
                <a:r>
                  <a:rPr lang="es-EC" b="1" dirty="0"/>
                  <a:t>Observación: </a:t>
                </a:r>
                <a:r>
                  <a:rPr lang="es-EC" dirty="0"/>
                  <a:t>Puesto que si el límite existe, este es único, se sigue que la derivada de una función en un punto si existe es única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A2D81FC-8991-4A71-B44E-22D0DB5C34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 t="-1129" r="-13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CA6EB-9F71-4052-9B3D-D8920B6E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/>
              <a:t>DERIVADAS DE LAS FUNCIONES USUALES EN UN PUNTO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74D3AA3-8030-4B6A-9A57-C1859828BF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8915400" cy="4240696"/>
              </a:xfrm>
            </p:spPr>
            <p:txBody>
              <a:bodyPr>
                <a:normAutofit/>
              </a:bodyPr>
              <a:lstStyle/>
              <a:p>
                <a:r>
                  <a:rPr lang="es-EC" dirty="0"/>
                  <a:t>Sea la función f </a:t>
                </a:r>
                <a:r>
                  <a:rPr lang="es-EC" b="1" dirty="0"/>
                  <a:t>(función constante) </a:t>
                </a:r>
                <a:r>
                  <a:rPr lang="es-EC" dirty="0"/>
                  <a:t>definida por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        ∀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endParaRPr lang="es-MX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MX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MX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MX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MX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;  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s-MX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MX" dirty="0">
                    <a:ea typeface="Cambria Math" panose="02040503050406030204" pitchFamily="18" charset="0"/>
                  </a:rPr>
                  <a:t>Reemplazando:</a:t>
                </a:r>
                <a:endParaRPr lang="es-MX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EC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MX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endParaRPr lang="es-EC" b="1" i="1" dirty="0"/>
              </a:p>
              <a:p>
                <a:pPr marL="0" indent="0">
                  <a:buNone/>
                </a:pPr>
                <a:r>
                  <a:rPr lang="es-EC" b="1" i="1" dirty="0"/>
                  <a:t>Conclusión: </a:t>
                </a:r>
                <a:r>
                  <a:rPr lang="es-EC" b="1" dirty="0"/>
                  <a:t>La derivada de una función constante es cero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574D3AA3-8030-4B6A-9A57-C1859828BF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8915400" cy="4240696"/>
              </a:xfrm>
              <a:blipFill>
                <a:blip r:embed="rId2"/>
                <a:stretch>
                  <a:fillRect l="-616" t="-718" b="-158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09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B9760-1535-44AE-820B-70499F21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89073"/>
          </a:xfrm>
        </p:spPr>
        <p:txBody>
          <a:bodyPr>
            <a:normAutofit fontScale="90000"/>
          </a:bodyPr>
          <a:lstStyle/>
          <a:p>
            <a:r>
              <a:rPr lang="es-EC" sz="2800" b="1" dirty="0"/>
              <a:t>Derivada de la Función Identidad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61F55FF-238D-4785-8120-42C1F46000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245704"/>
                <a:ext cx="8915400" cy="4665518"/>
              </a:xfrm>
            </p:spPr>
            <p:txBody>
              <a:bodyPr/>
              <a:lstStyle/>
              <a:p>
                <a:r>
                  <a:rPr lang="es-EC" dirty="0"/>
                  <a:t>Sea la función f definida por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MX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        ∀</m:t>
                    </m:r>
                    <m:r>
                      <a:rPr lang="es-MX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MX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s-MX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MX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MX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MX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MX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s-MX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s-MX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;   </m:t>
                      </m:r>
                      <m:r>
                        <a:rPr lang="es-MX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MX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MX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MX" dirty="0">
                    <a:ea typeface="Cambria Math" panose="02040503050406030204" pitchFamily="18" charset="0"/>
                  </a:rPr>
                  <a:t>Reemplazando: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EC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MX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MX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MX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s-MX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endParaRPr lang="es-EC" b="1" i="1" dirty="0"/>
              </a:p>
              <a:p>
                <a:pPr marL="0" indent="0">
                  <a:buNone/>
                </a:pPr>
                <a:r>
                  <a:rPr lang="es-EC" b="1" i="1" dirty="0"/>
                  <a:t>Conclusión: </a:t>
                </a:r>
                <a:r>
                  <a:rPr lang="es-EC" b="1" dirty="0"/>
                  <a:t>La derivada de la función identidad x es uno</a:t>
                </a:r>
                <a:endParaRPr lang="es-EC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61F55FF-238D-4785-8120-42C1F46000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245704"/>
                <a:ext cx="8915400" cy="4665518"/>
              </a:xfrm>
              <a:blipFill>
                <a:blip r:embed="rId2"/>
                <a:stretch>
                  <a:fillRect l="-616" t="-65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8451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C164D-5BC2-4338-B067-544D7546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81838"/>
          </a:xfrm>
        </p:spPr>
        <p:txBody>
          <a:bodyPr>
            <a:normAutofit/>
          </a:bodyPr>
          <a:lstStyle/>
          <a:p>
            <a:r>
              <a:rPr lang="es-EC" sz="2500" b="1" dirty="0"/>
              <a:t>Derivada de la Función Afín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14618403-DE6F-497B-ADF6-6CDCA31AFB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417983"/>
                <a:ext cx="8915400" cy="4493239"/>
              </a:xfrm>
            </p:spPr>
            <p:txBody>
              <a:bodyPr/>
              <a:lstStyle/>
              <a:p>
                <a:r>
                  <a:rPr lang="es-EC" dirty="0"/>
                  <a:t>Sea 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MX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        ∀</m:t>
                    </m:r>
                    <m:r>
                      <a:rPr lang="es-MX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s-MX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s-MX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s-MX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s-EC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s-MX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MX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MX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s-MX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MX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s-MX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s-MX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;   </m:t>
                      </m:r>
                      <m:r>
                        <a:rPr lang="es-MX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MX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s-MX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MX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s-MX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MX" dirty="0">
                    <a:ea typeface="Cambria Math" panose="02040503050406030204" pitchFamily="18" charset="0"/>
                  </a:rPr>
                  <a:t>Reemplazando: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s-EC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s-MX" i="1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EC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EC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MX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s-EC" dirty="0"/>
                  <a:t>;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MX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𝑎h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s-EC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MX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MX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MX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MX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s-MX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s-MX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s-EC" dirty="0"/>
                  <a:t> </a:t>
                </a:r>
              </a:p>
              <a:p>
                <a:pPr marL="0" indent="0">
                  <a:buNone/>
                </a:pPr>
                <a:endParaRPr lang="es-EC" b="1" i="1" dirty="0"/>
              </a:p>
              <a:p>
                <a:pPr marL="0" indent="0">
                  <a:buNone/>
                </a:pPr>
                <a:r>
                  <a:rPr lang="es-EC" b="1" i="1" dirty="0"/>
                  <a:t>Conclusión: Si </a:t>
                </a:r>
                <a14:m>
                  <m:oMath xmlns:m="http://schemas.openxmlformats.org/officeDocument/2006/math">
                    <m:r>
                      <a:rPr lang="es-MX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MX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MX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MX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dirty="0"/>
                  <a:t>, entonces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14618403-DE6F-497B-ADF6-6CDCA31AFB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417983"/>
                <a:ext cx="8915400" cy="4493239"/>
              </a:xfrm>
              <a:blipFill>
                <a:blip r:embed="rId2"/>
                <a:stretch>
                  <a:fillRect l="-616" t="-81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12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2A652-2D9A-4568-BF48-550536540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3142"/>
          </a:xfrm>
        </p:spPr>
        <p:txBody>
          <a:bodyPr>
            <a:normAutofit/>
          </a:bodyPr>
          <a:lstStyle/>
          <a:p>
            <a:r>
              <a:rPr lang="es-EC" sz="2500" b="1" dirty="0"/>
              <a:t>Derivada de una función potencial de exponente entero positivo</a:t>
            </a:r>
          </a:p>
        </p:txBody>
      </p:sp>
      <p:pic>
        <p:nvPicPr>
          <p:cNvPr id="5" name="Marcador de contenido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85A6814D-D487-44E5-97CD-CCD60D943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22" y="1537252"/>
            <a:ext cx="8768211" cy="2753394"/>
          </a:xfrm>
        </p:spPr>
      </p:pic>
      <p:pic>
        <p:nvPicPr>
          <p:cNvPr id="7" name="Imagen 6" descr="Una captura de pantalla de un celular&#10;&#10;Descripción generada automáticamente">
            <a:extLst>
              <a:ext uri="{FF2B5EF4-FFF2-40B4-BE49-F238E27FC236}">
                <a16:creationId xmlns:a16="http://schemas.microsoft.com/office/drawing/2014/main" id="{1A37C3F5-2250-435E-9CFC-7D6B63438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22" y="3928760"/>
            <a:ext cx="8768211" cy="27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4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C8C18-6750-4ABE-A42A-8BD99583B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1107"/>
          </a:xfrm>
        </p:spPr>
        <p:txBody>
          <a:bodyPr>
            <a:normAutofit/>
          </a:bodyPr>
          <a:lstStyle/>
          <a:p>
            <a:r>
              <a:rPr lang="es-EC" sz="2500" b="1" dirty="0"/>
              <a:t>Derivada de la función raíz n-</a:t>
            </a:r>
            <a:r>
              <a:rPr lang="es-EC" sz="2500" b="1" dirty="0" err="1"/>
              <a:t>ésima</a:t>
            </a:r>
            <a:endParaRPr lang="es-EC" sz="25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EB0E523-DBF2-4D1B-8508-2ECEA1A458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4330" y="1232452"/>
                <a:ext cx="9490282" cy="5001438"/>
              </a:xfrm>
            </p:spPr>
            <p:txBody>
              <a:bodyPr/>
              <a:lstStyle/>
              <a:p>
                <a:r>
                  <a:rPr lang="es-EC" dirty="0"/>
                  <a:t>Sea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MX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s-MX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MX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MX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es-EC" dirty="0"/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MX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s-MX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s-MX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MX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s-MX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s-MX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s-MX" b="0" i="0" dirty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s-MX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s-MX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s-MX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MX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MX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s-MX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MX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s-MX" b="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s-MX" b="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s-MX" b="0" i="1" dirty="0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s-MX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s-MX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MX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MX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s-MX" b="0" i="1" dirty="0" smtClean="0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s-MX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num>
                          <m:den>
                            <m:r>
                              <a:rPr lang="es-MX" b="0" i="1" dirty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s-EC" dirty="0"/>
              </a:p>
              <a:p>
                <a:pPr marL="0" indent="0">
                  <a:buNone/>
                </a:pPr>
                <a:r>
                  <a:rPr lang="es-EC" dirty="0"/>
                  <a:t>Haciendo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  ;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𝑠𝑒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𝑡𝑖𝑒𝑛𝑒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𝑞𝑢𝑒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s-MX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s-EC" dirty="0"/>
                  <a:t> </a:t>
                </a:r>
              </a:p>
              <a:p>
                <a:endParaRPr lang="es-EC" dirty="0"/>
              </a:p>
              <a:p>
                <a:endParaRPr lang="es-EC" dirty="0"/>
              </a:p>
            </p:txBody>
          </p:sp>
        </mc:Choice>
        <mc:Fallback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FEB0E523-DBF2-4D1B-8508-2ECEA1A45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4330" y="1232452"/>
                <a:ext cx="9490282" cy="5001438"/>
              </a:xfrm>
              <a:blipFill>
                <a:blip r:embed="rId2"/>
                <a:stretch>
                  <a:fillRect l="-514" t="-48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 descr="Recibo de tienda&#10;&#10;Descripción generada automáticamente">
            <a:extLst>
              <a:ext uri="{FF2B5EF4-FFF2-40B4-BE49-F238E27FC236}">
                <a16:creationId xmlns:a16="http://schemas.microsoft.com/office/drawing/2014/main" id="{9A9F11F6-8932-44D9-AE6F-0F70EE0A8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2703443"/>
            <a:ext cx="7938052" cy="38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6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BB52B-8DBD-42D2-95F6-540533D6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95090"/>
          </a:xfrm>
        </p:spPr>
        <p:txBody>
          <a:bodyPr>
            <a:normAutofit/>
          </a:bodyPr>
          <a:lstStyle/>
          <a:p>
            <a:r>
              <a:rPr lang="es-EC" sz="2500" b="1" dirty="0"/>
              <a:t>Derivada de la función Seno: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BA7B99-D9D6-4A10-86A5-9027790DB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04730"/>
            <a:ext cx="8915400" cy="4506492"/>
          </a:xfrm>
        </p:spPr>
        <p:txBody>
          <a:bodyPr/>
          <a:lstStyle/>
          <a:p>
            <a:r>
              <a:rPr lang="es-EC" dirty="0"/>
              <a:t>Sea f(x)=Sen x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FB8EBB-869E-4CE3-A0FA-163C1334E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1" y="1915983"/>
            <a:ext cx="8060031" cy="22101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0A861E-B407-450D-9656-5FD33E272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0" y="4126092"/>
            <a:ext cx="8060031" cy="22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4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8C58F-3CE9-458D-9ECD-7097D625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8099"/>
          </a:xfrm>
        </p:spPr>
        <p:txBody>
          <a:bodyPr>
            <a:normAutofit/>
          </a:bodyPr>
          <a:lstStyle/>
          <a:p>
            <a:r>
              <a:rPr lang="es-EC" sz="2500" b="1" dirty="0"/>
              <a:t>Derivada de la función Coseno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6F900FB-43FF-4357-96B3-7B37C618C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14" y="1491175"/>
            <a:ext cx="9284677" cy="4318781"/>
          </a:xfrm>
        </p:spPr>
      </p:pic>
    </p:spTree>
    <p:extLst>
      <p:ext uri="{BB962C8B-B14F-4D97-AF65-F5344CB8AC3E}">
        <p14:creationId xmlns:p14="http://schemas.microsoft.com/office/powerpoint/2010/main" val="378406373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TM02892315[[fn=Espiral]]</Template>
  <TotalTime>187</TotalTime>
  <Words>438</Words>
  <Application>Microsoft Office PowerPoint</Application>
  <PresentationFormat>Panorámica</PresentationFormat>
  <Paragraphs>91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Century Gothic</vt:lpstr>
      <vt:lpstr>Wingdings 3</vt:lpstr>
      <vt:lpstr>Espiral</vt:lpstr>
      <vt:lpstr>DERIVADA </vt:lpstr>
      <vt:lpstr>DERIVADA</vt:lpstr>
      <vt:lpstr>DERIVADAS DE LAS FUNCIONES USUALES EN UN PUNTO</vt:lpstr>
      <vt:lpstr>Derivada de la Función Identidad</vt:lpstr>
      <vt:lpstr>Derivada de la Función Afín</vt:lpstr>
      <vt:lpstr>Derivada de una función potencial de exponente entero positivo</vt:lpstr>
      <vt:lpstr>Derivada de la función raíz n-ésima</vt:lpstr>
      <vt:lpstr>Derivada de la función Seno:</vt:lpstr>
      <vt:lpstr>Derivada de la función Coseno</vt:lpstr>
      <vt:lpstr>Derivada de la función Logarítmica</vt:lpstr>
      <vt:lpstr>Derivada de la función logarítmica</vt:lpstr>
      <vt:lpstr>Resumen de Derivadas</vt:lpstr>
      <vt:lpstr>Ejemplo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DERIVADA</dc:title>
  <dc:creator>Mery Manzano</dc:creator>
  <cp:lastModifiedBy>Mery Manzano</cp:lastModifiedBy>
  <cp:revision>13</cp:revision>
  <dcterms:created xsi:type="dcterms:W3CDTF">2020-05-12T19:45:42Z</dcterms:created>
  <dcterms:modified xsi:type="dcterms:W3CDTF">2020-05-13T00:59:48Z</dcterms:modified>
</cp:coreProperties>
</file>