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6" r:id="rId5"/>
    <p:sldId id="260" r:id="rId6"/>
    <p:sldId id="267" r:id="rId7"/>
    <p:sldId id="263" r:id="rId8"/>
    <p:sldId id="264" r:id="rId9"/>
    <p:sldId id="262" r:id="rId10"/>
    <p:sldId id="268" r:id="rId11"/>
    <p:sldId id="269" r:id="rId12"/>
    <p:sldId id="265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9"/>
    <p:restoredTop sz="94817"/>
  </p:normalViewPr>
  <p:slideViewPr>
    <p:cSldViewPr snapToGrid="0" snapToObjects="1">
      <p:cViewPr varScale="1">
        <p:scale>
          <a:sx n="106" d="100"/>
          <a:sy n="106" d="100"/>
        </p:scale>
        <p:origin x="2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4E9CFA-CD03-8D43-8C9F-F1F64423C1F0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D76C87AD-AE04-4345-A7A9-8AD80DD50BC2}">
      <dgm:prSet phldrT="[Texto]"/>
      <dgm:spPr/>
      <dgm:t>
        <a:bodyPr/>
        <a:lstStyle/>
        <a:p>
          <a:r>
            <a:rPr lang="es-ES" dirty="0"/>
            <a:t>Conductismo</a:t>
          </a:r>
        </a:p>
      </dgm:t>
    </dgm:pt>
    <dgm:pt modelId="{13E386C2-AEBC-6540-A3D7-D11305B25A00}" type="parTrans" cxnId="{6E661A32-5B00-9C4B-8708-2D24DBD3D4A0}">
      <dgm:prSet/>
      <dgm:spPr/>
      <dgm:t>
        <a:bodyPr/>
        <a:lstStyle/>
        <a:p>
          <a:endParaRPr lang="es-ES"/>
        </a:p>
      </dgm:t>
    </dgm:pt>
    <dgm:pt modelId="{6BE7C30F-887F-394F-BA9C-81AF43025244}" type="sibTrans" cxnId="{6E661A32-5B00-9C4B-8708-2D24DBD3D4A0}">
      <dgm:prSet/>
      <dgm:spPr/>
      <dgm:t>
        <a:bodyPr/>
        <a:lstStyle/>
        <a:p>
          <a:endParaRPr lang="es-ES"/>
        </a:p>
      </dgm:t>
    </dgm:pt>
    <dgm:pt modelId="{FD8B288B-FD3E-8548-8BE7-CD741B73DC48}">
      <dgm:prSet phldrT="[Texto]"/>
      <dgm:spPr/>
      <dgm:t>
        <a:bodyPr/>
        <a:lstStyle/>
        <a:p>
          <a:r>
            <a:rPr lang="es-ES" dirty="0"/>
            <a:t>Cognitivismo</a:t>
          </a:r>
        </a:p>
      </dgm:t>
    </dgm:pt>
    <dgm:pt modelId="{50BA5A0E-794A-1243-BE5C-886B768BAF70}" type="parTrans" cxnId="{F878A79A-5B76-B54F-BDAE-1099F972B33B}">
      <dgm:prSet/>
      <dgm:spPr/>
      <dgm:t>
        <a:bodyPr/>
        <a:lstStyle/>
        <a:p>
          <a:endParaRPr lang="es-ES"/>
        </a:p>
      </dgm:t>
    </dgm:pt>
    <dgm:pt modelId="{D4292552-C2C0-0E4C-A275-AA9BA12D8D39}" type="sibTrans" cxnId="{F878A79A-5B76-B54F-BDAE-1099F972B33B}">
      <dgm:prSet/>
      <dgm:spPr/>
      <dgm:t>
        <a:bodyPr/>
        <a:lstStyle/>
        <a:p>
          <a:endParaRPr lang="es-ES"/>
        </a:p>
      </dgm:t>
    </dgm:pt>
    <dgm:pt modelId="{847F54C1-A502-EA4A-A666-A395D08FC8AA}">
      <dgm:prSet phldrT="[Texto]"/>
      <dgm:spPr/>
      <dgm:t>
        <a:bodyPr/>
        <a:lstStyle/>
        <a:p>
          <a:r>
            <a:rPr lang="es-ES" dirty="0"/>
            <a:t>Constructivismo</a:t>
          </a:r>
        </a:p>
      </dgm:t>
    </dgm:pt>
    <dgm:pt modelId="{17748281-48B2-CA46-8ED8-26F3EA54B4C1}" type="parTrans" cxnId="{B76EF8D7-FBAA-C44B-AF34-5C786BE19353}">
      <dgm:prSet/>
      <dgm:spPr/>
      <dgm:t>
        <a:bodyPr/>
        <a:lstStyle/>
        <a:p>
          <a:endParaRPr lang="es-ES"/>
        </a:p>
      </dgm:t>
    </dgm:pt>
    <dgm:pt modelId="{DC970568-64AB-2A4A-994C-8F5AD447D6A1}" type="sibTrans" cxnId="{B76EF8D7-FBAA-C44B-AF34-5C786BE19353}">
      <dgm:prSet/>
      <dgm:spPr/>
      <dgm:t>
        <a:bodyPr/>
        <a:lstStyle/>
        <a:p>
          <a:endParaRPr lang="es-ES"/>
        </a:p>
      </dgm:t>
    </dgm:pt>
    <dgm:pt modelId="{72B1729A-B23C-D44C-BA54-67EA806CAE10}" type="pres">
      <dgm:prSet presAssocID="{694E9CFA-CD03-8D43-8C9F-F1F64423C1F0}" presName="Name0" presStyleCnt="0">
        <dgm:presLayoutVars>
          <dgm:dir/>
          <dgm:animLvl val="lvl"/>
          <dgm:resizeHandles val="exact"/>
        </dgm:presLayoutVars>
      </dgm:prSet>
      <dgm:spPr/>
    </dgm:pt>
    <dgm:pt modelId="{112F598B-2AF2-8D4A-8344-7837FA6BD69F}" type="pres">
      <dgm:prSet presAssocID="{D76C87AD-AE04-4345-A7A9-8AD80DD50BC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FB881FF-8465-1F44-8C76-D27C8644AEE6}" type="pres">
      <dgm:prSet presAssocID="{6BE7C30F-887F-394F-BA9C-81AF43025244}" presName="parTxOnlySpace" presStyleCnt="0"/>
      <dgm:spPr/>
    </dgm:pt>
    <dgm:pt modelId="{CD62C91D-EC81-154B-8C3A-982F47614EF7}" type="pres">
      <dgm:prSet presAssocID="{FD8B288B-FD3E-8548-8BE7-CD741B73DC4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136CDFB-2636-DF42-8D8B-1FCB19A5CD23}" type="pres">
      <dgm:prSet presAssocID="{D4292552-C2C0-0E4C-A275-AA9BA12D8D39}" presName="parTxOnlySpace" presStyleCnt="0"/>
      <dgm:spPr/>
    </dgm:pt>
    <dgm:pt modelId="{A61244E2-593F-D144-8F88-0F852C8800D0}" type="pres">
      <dgm:prSet presAssocID="{847F54C1-A502-EA4A-A666-A395D08FC8A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7687B2F-D000-614E-A156-C87A35209B37}" type="presOf" srcId="{FD8B288B-FD3E-8548-8BE7-CD741B73DC48}" destId="{CD62C91D-EC81-154B-8C3A-982F47614EF7}" srcOrd="0" destOrd="0" presId="urn:microsoft.com/office/officeart/2005/8/layout/chevron1"/>
    <dgm:cxn modelId="{6E661A32-5B00-9C4B-8708-2D24DBD3D4A0}" srcId="{694E9CFA-CD03-8D43-8C9F-F1F64423C1F0}" destId="{D76C87AD-AE04-4345-A7A9-8AD80DD50BC2}" srcOrd="0" destOrd="0" parTransId="{13E386C2-AEBC-6540-A3D7-D11305B25A00}" sibTransId="{6BE7C30F-887F-394F-BA9C-81AF43025244}"/>
    <dgm:cxn modelId="{6D620181-F5EE-6347-B9FF-1757558D0A91}" type="presOf" srcId="{694E9CFA-CD03-8D43-8C9F-F1F64423C1F0}" destId="{72B1729A-B23C-D44C-BA54-67EA806CAE10}" srcOrd="0" destOrd="0" presId="urn:microsoft.com/office/officeart/2005/8/layout/chevron1"/>
    <dgm:cxn modelId="{F878A79A-5B76-B54F-BDAE-1099F972B33B}" srcId="{694E9CFA-CD03-8D43-8C9F-F1F64423C1F0}" destId="{FD8B288B-FD3E-8548-8BE7-CD741B73DC48}" srcOrd="1" destOrd="0" parTransId="{50BA5A0E-794A-1243-BE5C-886B768BAF70}" sibTransId="{D4292552-C2C0-0E4C-A275-AA9BA12D8D39}"/>
    <dgm:cxn modelId="{414215AC-24B3-DC43-905E-4406D611E0BD}" type="presOf" srcId="{847F54C1-A502-EA4A-A666-A395D08FC8AA}" destId="{A61244E2-593F-D144-8F88-0F852C8800D0}" srcOrd="0" destOrd="0" presId="urn:microsoft.com/office/officeart/2005/8/layout/chevron1"/>
    <dgm:cxn modelId="{BCF6E3D4-A719-C946-84F8-482BBD336A7C}" type="presOf" srcId="{D76C87AD-AE04-4345-A7A9-8AD80DD50BC2}" destId="{112F598B-2AF2-8D4A-8344-7837FA6BD69F}" srcOrd="0" destOrd="0" presId="urn:microsoft.com/office/officeart/2005/8/layout/chevron1"/>
    <dgm:cxn modelId="{B76EF8D7-FBAA-C44B-AF34-5C786BE19353}" srcId="{694E9CFA-CD03-8D43-8C9F-F1F64423C1F0}" destId="{847F54C1-A502-EA4A-A666-A395D08FC8AA}" srcOrd="2" destOrd="0" parTransId="{17748281-48B2-CA46-8ED8-26F3EA54B4C1}" sibTransId="{DC970568-64AB-2A4A-994C-8F5AD447D6A1}"/>
    <dgm:cxn modelId="{F02934DC-9F1D-2249-BE93-71A417EFFCDA}" type="presParOf" srcId="{72B1729A-B23C-D44C-BA54-67EA806CAE10}" destId="{112F598B-2AF2-8D4A-8344-7837FA6BD69F}" srcOrd="0" destOrd="0" presId="urn:microsoft.com/office/officeart/2005/8/layout/chevron1"/>
    <dgm:cxn modelId="{5A8E232C-915F-E546-8BC7-5C7D6E9B3ACF}" type="presParOf" srcId="{72B1729A-B23C-D44C-BA54-67EA806CAE10}" destId="{8FB881FF-8465-1F44-8C76-D27C8644AEE6}" srcOrd="1" destOrd="0" presId="urn:microsoft.com/office/officeart/2005/8/layout/chevron1"/>
    <dgm:cxn modelId="{BEC3DA25-B249-844B-B4BE-32C74026B960}" type="presParOf" srcId="{72B1729A-B23C-D44C-BA54-67EA806CAE10}" destId="{CD62C91D-EC81-154B-8C3A-982F47614EF7}" srcOrd="2" destOrd="0" presId="urn:microsoft.com/office/officeart/2005/8/layout/chevron1"/>
    <dgm:cxn modelId="{83230E8F-6DC9-CE4B-8178-0509E47E9D0B}" type="presParOf" srcId="{72B1729A-B23C-D44C-BA54-67EA806CAE10}" destId="{1136CDFB-2636-DF42-8D8B-1FCB19A5CD23}" srcOrd="3" destOrd="0" presId="urn:microsoft.com/office/officeart/2005/8/layout/chevron1"/>
    <dgm:cxn modelId="{C333F5DC-2989-5D47-B7CA-A4CEF843E02F}" type="presParOf" srcId="{72B1729A-B23C-D44C-BA54-67EA806CAE10}" destId="{A61244E2-593F-D144-8F88-0F852C8800D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F598B-2AF2-8D4A-8344-7837FA6BD69F}">
      <dsp:nvSpPr>
        <dsp:cNvPr id="0" name=""/>
        <dsp:cNvSpPr/>
      </dsp:nvSpPr>
      <dsp:spPr>
        <a:xfrm>
          <a:off x="3080" y="1424994"/>
          <a:ext cx="3753370" cy="15013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Conductismo</a:t>
          </a:r>
        </a:p>
      </dsp:txBody>
      <dsp:txXfrm>
        <a:off x="753754" y="1424994"/>
        <a:ext cx="2252022" cy="1501348"/>
      </dsp:txXfrm>
    </dsp:sp>
    <dsp:sp modelId="{CD62C91D-EC81-154B-8C3A-982F47614EF7}">
      <dsp:nvSpPr>
        <dsp:cNvPr id="0" name=""/>
        <dsp:cNvSpPr/>
      </dsp:nvSpPr>
      <dsp:spPr>
        <a:xfrm>
          <a:off x="3381114" y="1424994"/>
          <a:ext cx="3753370" cy="15013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Cognitivismo</a:t>
          </a:r>
        </a:p>
      </dsp:txBody>
      <dsp:txXfrm>
        <a:off x="4131788" y="1424994"/>
        <a:ext cx="2252022" cy="1501348"/>
      </dsp:txXfrm>
    </dsp:sp>
    <dsp:sp modelId="{A61244E2-593F-D144-8F88-0F852C8800D0}">
      <dsp:nvSpPr>
        <dsp:cNvPr id="0" name=""/>
        <dsp:cNvSpPr/>
      </dsp:nvSpPr>
      <dsp:spPr>
        <a:xfrm>
          <a:off x="6759148" y="1424994"/>
          <a:ext cx="3753370" cy="15013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Constructivismo</a:t>
          </a:r>
        </a:p>
      </dsp:txBody>
      <dsp:txXfrm>
        <a:off x="7509822" y="1424994"/>
        <a:ext cx="2252022" cy="1501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06A62-68C9-9346-8158-D0A730D8C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35C0D9-9565-BC46-BA3B-6D9CA791E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75EE1-FBE7-E24B-A1E4-2DD86A12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BE012-196C-F146-A673-BC006234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00110A-136F-C740-93DB-17EFC166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308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6E234-D062-2B45-96C3-2E8FB4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56FD16-7452-684F-8F76-32A8D11B9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D915B8-FF65-5845-A319-24CFD361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EAC8F7-B1EF-E14A-A856-D255F35F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03CEE3-8135-D24D-8326-CAB42BD2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329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AF0CBA-EB76-074B-8535-D18267F2E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4DE16D-110E-7A4F-A5D9-6C59B8113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80D8B3-7810-1A49-9C0C-2155C60F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BB2FE-1AC8-1F41-A9E6-DCE2FE89F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DB239C-783E-A741-970B-1E6A42B7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468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B90C9-94E5-4C46-AF09-BC6650E0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FF3578-734B-C744-A9CA-B68076069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3C250A-C393-5341-90EB-C6DE36A2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5B63FF-0D70-3C47-94B1-B0131A06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01F71D-2121-E948-AC73-D4CB0294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98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A8894-6F76-8544-835E-F92F08E8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F5EADA-19F7-F546-AA2D-FB6E96AEA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547F2-FA12-F548-BEDA-C31FAA2F1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1825F1-924F-014E-9179-A5E2D06B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7566B6-998E-A84E-A302-3F2F34563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544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10379-F864-B349-B876-43969CAD5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FC89BF-0613-D748-9850-1AF578C25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98417D-D059-1647-9332-179BD8349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51D03-3885-9A44-892F-F65A77C2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089707-E855-7C4F-90B8-A3125F440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A07C12-EE25-8248-972B-29232B2E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403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746C2-D828-1940-9ABC-A40053B68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030F8E-1265-0444-ADDC-219246D93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F1D945-D8CC-654D-8C88-6C98B1D67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BAAA4B-8E5A-B046-8198-6AA188B6B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3DFFC8-0CE7-504E-951C-12F1F4C33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CDA0E8-CCB4-1743-BBE5-06D78177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35BE9E-4277-474C-8D32-5984CC51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C41ADD-32B4-1247-8F28-3F64941CB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786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606FE-2D14-AB48-8897-5D62230E9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99637E-E3A8-DC44-ACB3-E489BB8AE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896CDE-CFDE-484E-8775-0B15B19A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652DFA-B4F6-654F-83B4-D8B151BB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8119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24B256-2B77-7F40-8C26-E2DF6B718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67D60B-AC15-684E-8C5C-893CA1BD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6721C3-F195-0B45-89D0-4F9E21D0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203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48534-906B-D846-86AE-B1B58BD9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C3E0C-C6A2-7040-BB2E-DBECFEE98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4FB2DF-9AA2-4441-A347-3AFD5C939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3121BF-0B81-7F47-BCB4-6681586F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C3FAF2-7955-F445-9D3E-80A8A84D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56A2D9-B84B-584A-A386-6F4BB32F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382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9422F-C222-8643-B8FA-B0D9BF09A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9ED336A-C35F-B54D-B738-04160B1B4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F8E962-75A4-5B45-A5D7-BB747D82D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BF2186-BA17-E644-B12D-0075DA5E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69CBA3-FD9A-AE49-BCA1-C287F3D6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7C4408-D202-0C42-80D7-56ADF103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294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55872E9-EE59-7A48-B4E0-2F27ABED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F2147A-4B5B-3448-B931-F6F6D627A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8CFBF-F0A0-8F4B-A849-85D2B775C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8D7D-4070-A04C-9EB5-9EF7F7C7A9E5}" type="datetimeFigureOut">
              <a:rPr lang="es-ES_tradnl" smtClean="0"/>
              <a:t>22/2/21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7F3E16-5462-0F48-91BD-A5DC4D556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CF4665-2739-8B43-AE4C-121418B37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57E2-9B06-0E4C-B9F3-105F74BBA4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3156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7A904-47D1-1E45-8444-DD9936EBC8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EL APRENDIZAJE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D71787-D872-EA40-BCE4-12FC2FD617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5508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10403-93E9-1849-AC1B-FE093827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70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Elementos que conforman un estilo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D76C16-4564-6143-B13F-7D69BEA99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233"/>
            <a:ext cx="10515600" cy="4794730"/>
          </a:xfrm>
        </p:spPr>
        <p:txBody>
          <a:bodyPr>
            <a:normAutofit/>
          </a:bodyPr>
          <a:lstStyle/>
          <a:p>
            <a:r>
              <a:rPr lang="es-ES_tradnl" dirty="0"/>
              <a:t>Según Lozano Rodríguez:</a:t>
            </a:r>
          </a:p>
          <a:p>
            <a:endParaRPr lang="es-ES_tradnl" dirty="0"/>
          </a:p>
          <a:p>
            <a:pPr algn="just"/>
            <a:r>
              <a:rPr lang="es-ES_tradnl" b="1" dirty="0"/>
              <a:t>A) Disposición</a:t>
            </a:r>
            <a:r>
              <a:rPr lang="es-ES_tradnl" dirty="0"/>
              <a:t> es un estado físico o psicológico de una persona para realizar (o no) una acción determinada. Tienen que ver con la voluntad del sujeto  y el gusto por hacer algo o dejar de hacerlo</a:t>
            </a:r>
          </a:p>
          <a:p>
            <a:pPr algn="just"/>
            <a:r>
              <a:rPr lang="es-ES_tradnl" dirty="0"/>
              <a:t>La disposición esta acompañada de la motivación o incentivo que la acción puede proveerle al sujeto</a:t>
            </a:r>
          </a:p>
          <a:p>
            <a:r>
              <a:rPr lang="es-ES_tradnl" dirty="0"/>
              <a:t>La disposición se relaciona con el nivel de compromiso , la motivación el estado de animo  que la persona tenga  en el momento de </a:t>
            </a:r>
            <a:r>
              <a:rPr lang="es-ES_tradnl" dirty="0" err="1"/>
              <a:t>incicar</a:t>
            </a:r>
            <a:r>
              <a:rPr lang="es-ES_tradnl" dirty="0"/>
              <a:t> la acción</a:t>
            </a:r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13056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51326-14CC-5F4B-8F07-0FE99D5F5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9BBB4-1D7D-A54E-8208-5C707323A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b="1" dirty="0"/>
              <a:t>B) Preferencias </a:t>
            </a:r>
            <a:r>
              <a:rPr lang="es-ES_tradnl" dirty="0"/>
              <a:t>nos remiten a los gustos  y a las posibilidades de elección de entre varias opciones .</a:t>
            </a:r>
          </a:p>
          <a:p>
            <a:r>
              <a:rPr lang="es-ES_tradnl" dirty="0"/>
              <a:t>Casi siempre es una actitud consciente y esta determinada por el control y la voluntad del individuo</a:t>
            </a:r>
          </a:p>
          <a:p>
            <a:endParaRPr lang="es-ES_tradnl" dirty="0"/>
          </a:p>
          <a:p>
            <a:r>
              <a:rPr lang="es-ES_tradnl" b="1" dirty="0"/>
              <a:t>C) Tendencia  </a:t>
            </a:r>
            <a:r>
              <a:rPr lang="es-ES_tradnl" dirty="0"/>
              <a:t>es la inclinación a veces inconsciente de una persona para realizar una acción de cierta forma</a:t>
            </a:r>
          </a:p>
        </p:txBody>
      </p:sp>
    </p:spTree>
    <p:extLst>
      <p:ext uri="{BB962C8B-B14F-4D97-AF65-F5344CB8AC3E}">
        <p14:creationId xmlns:p14="http://schemas.microsoft.com/office/powerpoint/2010/main" val="740190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A090B7-1AC2-EB43-A6D3-B8FAC2F29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b="1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53D092AB-55CA-FF4D-8381-E91B145E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4757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D40EF-C8A9-E645-A28D-6E894E8A5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Qué es el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3B81F-1EAA-1C47-9FFC-D28574F19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C" dirty="0"/>
          </a:p>
          <a:p>
            <a:r>
              <a:rPr lang="es-ES" dirty="0"/>
              <a:t>Aprendizaje: cambio relativamente permanente en la conducta o en las representaciones mentales debido a la experiencia </a:t>
            </a:r>
            <a:endParaRPr lang="es-EC" dirty="0"/>
          </a:p>
          <a:p>
            <a:endParaRPr lang="es-EC" dirty="0"/>
          </a:p>
          <a:p>
            <a:r>
              <a:rPr lang="es-ES" dirty="0"/>
              <a:t>El aprendizaje es el medio mediante el que no solo adquirimos habilidades y conocimientos, sino también valores actitudes y reacciones emocionales </a:t>
            </a:r>
            <a:endParaRPr lang="es-EC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936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AC32F-C86B-0B46-A45D-504B2DD3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Teorías del aprendizaje 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8137C92-363D-2049-9B86-2B7F1A4ECE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41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8767E-9629-0A40-83D7-5EC9E09DD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6438"/>
          </a:xfrm>
        </p:spPr>
        <p:txBody>
          <a:bodyPr/>
          <a:lstStyle/>
          <a:p>
            <a:r>
              <a:rPr lang="es-EC" dirty="0"/>
              <a:t>El conductivismo</a:t>
            </a:r>
          </a:p>
        </p:txBody>
      </p:sp>
      <p:pic>
        <p:nvPicPr>
          <p:cNvPr id="9" name="Imagen 8" descr="Imagen que contiene azul, firmar&#10;&#10;Descripción generada automáticamente">
            <a:extLst>
              <a:ext uri="{FF2B5EF4-FFF2-40B4-BE49-F238E27FC236}">
                <a16:creationId xmlns:a16="http://schemas.microsoft.com/office/drawing/2014/main" id="{FA89C2B5-94F4-EB4E-8778-2F11568D6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7063" y="716357"/>
            <a:ext cx="3933620" cy="1601435"/>
          </a:xfrm>
          <a:prstGeom prst="rect">
            <a:avLst/>
          </a:prstGeom>
        </p:spPr>
      </p:pic>
      <p:pic>
        <p:nvPicPr>
          <p:cNvPr id="19" name="Imagen 18" descr="Imagen que contiene cuarto&#10;&#10;Descripción generada automáticamente">
            <a:extLst>
              <a:ext uri="{FF2B5EF4-FFF2-40B4-BE49-F238E27FC236}">
                <a16:creationId xmlns:a16="http://schemas.microsoft.com/office/drawing/2014/main" id="{E8432565-8592-6444-A8C0-F2DDC7DE2B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28" b="-13589"/>
          <a:stretch/>
        </p:blipFill>
        <p:spPr>
          <a:xfrm>
            <a:off x="6358959" y="3910859"/>
            <a:ext cx="3832220" cy="2483845"/>
          </a:xfrm>
          <a:prstGeom prst="rect">
            <a:avLst/>
          </a:prstGeom>
        </p:spPr>
      </p:pic>
      <p:pic>
        <p:nvPicPr>
          <p:cNvPr id="7" name="Imagen 6" descr="Imagen que contiene azul&#10;&#10;Descripción generada automáticamente">
            <a:extLst>
              <a:ext uri="{FF2B5EF4-FFF2-40B4-BE49-F238E27FC236}">
                <a16:creationId xmlns:a16="http://schemas.microsoft.com/office/drawing/2014/main" id="{F5CFBE73-D837-DE49-8A6D-98EA2626B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54" y="3552377"/>
            <a:ext cx="4040509" cy="1855175"/>
          </a:xfrm>
          <a:prstGeom prst="rect">
            <a:avLst/>
          </a:prstGeom>
        </p:spPr>
      </p:pic>
      <p:pic>
        <p:nvPicPr>
          <p:cNvPr id="5" name="Marcador de contenido 4" descr="Imagen que contiene captura de pantalla, pájaro, ave&#10;&#10;Descripción generada automáticamente">
            <a:extLst>
              <a:ext uri="{FF2B5EF4-FFF2-40B4-BE49-F238E27FC236}">
                <a16:creationId xmlns:a16="http://schemas.microsoft.com/office/drawing/2014/main" id="{6038492C-B269-E24D-A43F-C8E749A29E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68816" y="616462"/>
            <a:ext cx="4226122" cy="2052191"/>
          </a:xfrm>
        </p:spPr>
      </p:pic>
      <p:pic>
        <p:nvPicPr>
          <p:cNvPr id="22" name="Imagen 21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F0DB825-093C-4E45-930D-1F2C8A3390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3123" y="1112609"/>
            <a:ext cx="2743940" cy="205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0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E61AC-166B-E14E-90A0-E617C8DE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4631"/>
          </a:xfrm>
        </p:spPr>
        <p:txBody>
          <a:bodyPr/>
          <a:lstStyle/>
          <a:p>
            <a:r>
              <a:rPr lang="es-EC" dirty="0"/>
              <a:t>El cognitivismo</a:t>
            </a:r>
          </a:p>
        </p:txBody>
      </p:sp>
      <p:pic>
        <p:nvPicPr>
          <p:cNvPr id="9" name="Imagen 8" descr="Imagen que contiene pájaro, ave&#10;&#10;Descripción generada automáticamente">
            <a:extLst>
              <a:ext uri="{FF2B5EF4-FFF2-40B4-BE49-F238E27FC236}">
                <a16:creationId xmlns:a16="http://schemas.microsoft.com/office/drawing/2014/main" id="{6E894FE1-6369-C842-A30A-81D31079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9691"/>
            <a:ext cx="5140976" cy="2241929"/>
          </a:xfrm>
          <a:prstGeom prst="rect">
            <a:avLst/>
          </a:prstGeom>
        </p:spPr>
      </p:pic>
      <p:pic>
        <p:nvPicPr>
          <p:cNvPr id="13" name="Imagen 12" descr="Imagen que contiene cuarto&#10;&#10;Descripción generada automáticamente">
            <a:extLst>
              <a:ext uri="{FF2B5EF4-FFF2-40B4-BE49-F238E27FC236}">
                <a16:creationId xmlns:a16="http://schemas.microsoft.com/office/drawing/2014/main" id="{59028DDF-95DC-BA4D-8E47-BFC722F291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05" t="2112" r="1511"/>
          <a:stretch/>
        </p:blipFill>
        <p:spPr>
          <a:xfrm>
            <a:off x="5303320" y="2599043"/>
            <a:ext cx="3416300" cy="2486346"/>
          </a:xfrm>
          <a:prstGeom prst="rect">
            <a:avLst/>
          </a:prstGeom>
        </p:spPr>
      </p:pic>
      <p:pic>
        <p:nvPicPr>
          <p:cNvPr id="5" name="Marcador de contenido 4" descr="Imagen que contiene captura de pantalla, pájaro, ave&#10;&#10;Descripción generada automáticamente">
            <a:extLst>
              <a:ext uri="{FF2B5EF4-FFF2-40B4-BE49-F238E27FC236}">
                <a16:creationId xmlns:a16="http://schemas.microsoft.com/office/drawing/2014/main" id="{EFB6E324-819C-1B41-807D-78FE720944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58750" y="1188800"/>
            <a:ext cx="5021782" cy="2240200"/>
          </a:xfrm>
        </p:spPr>
      </p:pic>
      <p:pic>
        <p:nvPicPr>
          <p:cNvPr id="7" name="Imagen 6" descr="Imagen que contiene captura de pantalla, pájaro&#10;&#10;Descripción generada automáticamente">
            <a:extLst>
              <a:ext uri="{FF2B5EF4-FFF2-40B4-BE49-F238E27FC236}">
                <a16:creationId xmlns:a16="http://schemas.microsoft.com/office/drawing/2014/main" id="{9B9A5E4F-3C96-A846-9B65-B97E07FC8C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8174" y="120378"/>
            <a:ext cx="5203825" cy="23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D4A30-4408-7A4E-B6D3-738A16FE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36"/>
            <a:ext cx="10515600" cy="845343"/>
          </a:xfrm>
        </p:spPr>
        <p:txBody>
          <a:bodyPr/>
          <a:lstStyle/>
          <a:p>
            <a:r>
              <a:rPr lang="es-EC" dirty="0"/>
              <a:t>El constructivismo</a:t>
            </a:r>
          </a:p>
        </p:txBody>
      </p:sp>
      <p:pic>
        <p:nvPicPr>
          <p:cNvPr id="7" name="Imagen 6" descr="Imagen que contiene pájaro&#10;&#10;Descripción generada automáticamente">
            <a:extLst>
              <a:ext uri="{FF2B5EF4-FFF2-40B4-BE49-F238E27FC236}">
                <a16:creationId xmlns:a16="http://schemas.microsoft.com/office/drawing/2014/main" id="{4E56604D-7419-5749-B7E4-464B17B54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1" y="4642644"/>
            <a:ext cx="4581770" cy="2099978"/>
          </a:xfrm>
          <a:prstGeom prst="rect">
            <a:avLst/>
          </a:prstGeom>
        </p:spPr>
      </p:pic>
      <p:pic>
        <p:nvPicPr>
          <p:cNvPr id="9" name="Imagen 8" descr="Imagen que contiene interior, tabla, persona, comida&#10;&#10;Descripción generada automáticamente">
            <a:extLst>
              <a:ext uri="{FF2B5EF4-FFF2-40B4-BE49-F238E27FC236}">
                <a16:creationId xmlns:a16="http://schemas.microsoft.com/office/drawing/2014/main" id="{FE3AB6DA-F7B4-984F-905B-BA9C582FD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2331" y="3133973"/>
            <a:ext cx="2523141" cy="2372184"/>
          </a:xfrm>
          <a:prstGeom prst="rect">
            <a:avLst/>
          </a:prstGeom>
        </p:spPr>
      </p:pic>
      <p:pic>
        <p:nvPicPr>
          <p:cNvPr id="11" name="Imagen 10" descr="Imagen que contiene pájaro, ave&#10;&#10;Descripción generada automáticamente">
            <a:extLst>
              <a:ext uri="{FF2B5EF4-FFF2-40B4-BE49-F238E27FC236}">
                <a16:creationId xmlns:a16="http://schemas.microsoft.com/office/drawing/2014/main" id="{D4FB6DF5-6682-714B-A551-A45C0DBD6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5943" y="1071847"/>
            <a:ext cx="4771231" cy="2024159"/>
          </a:xfrm>
          <a:prstGeom prst="rect">
            <a:avLst/>
          </a:prstGeom>
        </p:spPr>
      </p:pic>
      <p:pic>
        <p:nvPicPr>
          <p:cNvPr id="13" name="Imagen 12" descr="Imagen que contiene pájaro, ave&#10;&#10;Descripción generada automáticamente">
            <a:extLst>
              <a:ext uri="{FF2B5EF4-FFF2-40B4-BE49-F238E27FC236}">
                <a16:creationId xmlns:a16="http://schemas.microsoft.com/office/drawing/2014/main" id="{A9B3D15B-2C94-994F-A491-5FF5482B0B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451" y="1165367"/>
            <a:ext cx="4536880" cy="191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63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196A6-68EF-D941-AD2D-B68E7831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ESTILOS DE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217226-2B3C-BB4B-9413-4EFD2803B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7968"/>
            <a:ext cx="10515600" cy="49089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C" dirty="0"/>
              <a:t>El cuestionario Cuestionario Honey-Alonso de Estilos de Aprendizaje (CHAEA) tiene como fundamentos los modelos de Kolb (1984), que concibe el proceso de aprendizaje desde la experiencia. </a:t>
            </a:r>
          </a:p>
          <a:p>
            <a:pPr algn="just"/>
            <a:r>
              <a:rPr lang="es-EC" dirty="0"/>
              <a:t>La taxonomia de Kolb propone cuatro dimensiones del proceso de aprendizaje: </a:t>
            </a:r>
          </a:p>
          <a:p>
            <a:pPr lvl="2"/>
            <a:r>
              <a:rPr lang="es-EC" dirty="0"/>
              <a:t>Experiencia Concreta. </a:t>
            </a:r>
          </a:p>
          <a:p>
            <a:pPr lvl="2"/>
            <a:r>
              <a:rPr lang="es-EC" dirty="0"/>
              <a:t>Observación Reflexiva. </a:t>
            </a:r>
          </a:p>
          <a:p>
            <a:pPr lvl="2"/>
            <a:r>
              <a:rPr lang="es-EC" dirty="0"/>
              <a:t>Conceptualización Abstracta </a:t>
            </a:r>
          </a:p>
          <a:p>
            <a:pPr lvl="2"/>
            <a:r>
              <a:rPr lang="es-EC" dirty="0"/>
              <a:t>Experimentación Activa. </a:t>
            </a:r>
          </a:p>
          <a:p>
            <a:r>
              <a:rPr lang="es-EC" dirty="0"/>
              <a:t>Mumford, por su parte, señala cuatro etapas de proceso: </a:t>
            </a:r>
          </a:p>
          <a:p>
            <a:pPr lvl="2"/>
            <a:r>
              <a:rPr lang="es-EC" dirty="0"/>
              <a:t>Tener una Experiencia. </a:t>
            </a:r>
          </a:p>
          <a:p>
            <a:pPr lvl="2"/>
            <a:r>
              <a:rPr lang="es-EC" dirty="0"/>
              <a:t>Repasar la Experiencia. </a:t>
            </a:r>
          </a:p>
          <a:p>
            <a:pPr lvl="2"/>
            <a:r>
              <a:rPr lang="es-EC" dirty="0"/>
              <a:t>Sacar Conclusiones de la Experiencia </a:t>
            </a:r>
          </a:p>
          <a:p>
            <a:pPr lvl="2"/>
            <a:r>
              <a:rPr lang="es-EC" dirty="0"/>
              <a:t>Planificar los pasos siguientes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9220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A769D-FC29-094D-BE1F-7E49D8E7D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659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ESTILOS DE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8293D3-5599-5149-A0A3-D5A803D4A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656"/>
            <a:ext cx="10515600" cy="4738307"/>
          </a:xfrm>
        </p:spPr>
        <p:txBody>
          <a:bodyPr/>
          <a:lstStyle/>
          <a:p>
            <a:pPr algn="just"/>
            <a:r>
              <a:rPr lang="es-EC" dirty="0"/>
              <a:t>Alonso, C, Gallego, D. y Honey, P (1999) afirman que las personas tienen a concentrarse en unas etapas más que en otras, generando preferencias</a:t>
            </a:r>
          </a:p>
          <a:p>
            <a:pPr marL="0" indent="0">
              <a:buNone/>
            </a:pPr>
            <a:endParaRPr lang="es-EC" dirty="0"/>
          </a:p>
          <a:p>
            <a:r>
              <a:rPr lang="es-EC" dirty="0"/>
              <a:t>Estilos de Aprendizaje:</a:t>
            </a:r>
          </a:p>
          <a:p>
            <a:pPr lvl="1"/>
            <a:r>
              <a:rPr lang="es-EC" dirty="0"/>
              <a:t>1. Vivir de la experiencia : Estilo Activo </a:t>
            </a:r>
          </a:p>
          <a:p>
            <a:pPr lvl="1"/>
            <a:r>
              <a:rPr lang="es-EC" dirty="0"/>
              <a:t>2. Reflexión: Estilo Reflexivo </a:t>
            </a:r>
          </a:p>
          <a:p>
            <a:pPr lvl="1"/>
            <a:r>
              <a:rPr lang="es-EC" dirty="0"/>
              <a:t>3. Generalización, elaboración de hipótesis: Estilo Teórico </a:t>
            </a:r>
          </a:p>
          <a:p>
            <a:pPr lvl="1"/>
            <a:r>
              <a:rPr lang="es-EC" dirty="0"/>
              <a:t>4. Aplicación: Estilo Pragmático.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3756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B6CB1-F93F-A349-9F6F-95172774B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2971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QUÉ ES UN ESTILO?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CA83BF-89C6-2649-AE37-2D1264C21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1393"/>
            <a:ext cx="10515600" cy="4681728"/>
          </a:xfrm>
        </p:spPr>
        <p:txBody>
          <a:bodyPr>
            <a:normAutofit/>
          </a:bodyPr>
          <a:lstStyle/>
          <a:p>
            <a:pPr algn="just"/>
            <a:r>
              <a:rPr lang="es-EC" dirty="0"/>
              <a:t>Los estilos son aquellos rasgos cognitivos, afectivos y fisiológicos que sirven como indicadores relativamente estables, de cómo los estudiantes perciben, interaccionan y responden a sus ambientes de aprendizaje 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El estilo de aprendizaje sirve para conceptualizar un conjunto de orientaciones (preferencias) que la persona tiende a utilizar de forma habitual y estable cuando se enfrenta a las tareas de aprendizaje en las que se incluyen tipos de procesamiento de la información y otros componentes cognitivos de la persona (Esteban, Ruiz &amp; Cerezo, 1996). </a:t>
            </a:r>
          </a:p>
          <a:p>
            <a:pPr algn="just"/>
            <a:endParaRPr lang="es-EC" dirty="0">
              <a:effectLst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47448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457</Words>
  <Application>Microsoft Macintosh PowerPoint</Application>
  <PresentationFormat>Panorámica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EL APRENDIZAJE</vt:lpstr>
      <vt:lpstr>Qué es el aprendizaje</vt:lpstr>
      <vt:lpstr>Teorías del aprendizaje  </vt:lpstr>
      <vt:lpstr>El conductivismo</vt:lpstr>
      <vt:lpstr>El cognitivismo</vt:lpstr>
      <vt:lpstr>El constructivismo</vt:lpstr>
      <vt:lpstr>ESTILOS DE APRENDIZAJE</vt:lpstr>
      <vt:lpstr>ESTILOS DE APRENDIZAJE</vt:lpstr>
      <vt:lpstr>QUÉ ES UN ESTILO?</vt:lpstr>
      <vt:lpstr>Elementos que conforman un estilo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APRENDIZAJE</dc:title>
  <dc:creator>Fabiana María De León Nicaretta</dc:creator>
  <cp:lastModifiedBy>Fabiana María De León Nicaretta</cp:lastModifiedBy>
  <cp:revision>20</cp:revision>
  <dcterms:created xsi:type="dcterms:W3CDTF">2021-01-13T18:51:53Z</dcterms:created>
  <dcterms:modified xsi:type="dcterms:W3CDTF">2021-02-22T19:44:55Z</dcterms:modified>
</cp:coreProperties>
</file>