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6"/>
  </p:notesMasterIdLst>
  <p:sldIdLst>
    <p:sldId id="256" r:id="rId2"/>
    <p:sldId id="429" r:id="rId3"/>
    <p:sldId id="495" r:id="rId4"/>
    <p:sldId id="496" r:id="rId5"/>
    <p:sldId id="497" r:id="rId6"/>
    <p:sldId id="498" r:id="rId7"/>
    <p:sldId id="257" r:id="rId8"/>
    <p:sldId id="258" r:id="rId9"/>
    <p:sldId id="259" r:id="rId10"/>
    <p:sldId id="413" r:id="rId11"/>
    <p:sldId id="260" r:id="rId12"/>
    <p:sldId id="275" r:id="rId13"/>
    <p:sldId id="276" r:id="rId14"/>
    <p:sldId id="273" r:id="rId15"/>
    <p:sldId id="277" r:id="rId16"/>
    <p:sldId id="284" r:id="rId17"/>
    <p:sldId id="285" r:id="rId18"/>
    <p:sldId id="286" r:id="rId19"/>
    <p:sldId id="287" r:id="rId20"/>
    <p:sldId id="288" r:id="rId21"/>
    <p:sldId id="289" r:id="rId22"/>
    <p:sldId id="290" r:id="rId23"/>
    <p:sldId id="428" r:id="rId24"/>
    <p:sldId id="291" r:id="rId25"/>
    <p:sldId id="292" r:id="rId26"/>
    <p:sldId id="298" r:id="rId27"/>
    <p:sldId id="293" r:id="rId28"/>
    <p:sldId id="294" r:id="rId29"/>
    <p:sldId id="295" r:id="rId30"/>
    <p:sldId id="307" r:id="rId31"/>
    <p:sldId id="296" r:id="rId32"/>
    <p:sldId id="283" r:id="rId33"/>
    <p:sldId id="274" r:id="rId34"/>
    <p:sldId id="278" r:id="rId35"/>
    <p:sldId id="558" r:id="rId36"/>
    <p:sldId id="279" r:id="rId37"/>
    <p:sldId id="280" r:id="rId38"/>
    <p:sldId id="281" r:id="rId39"/>
    <p:sldId id="282" r:id="rId40"/>
    <p:sldId id="297" r:id="rId41"/>
    <p:sldId id="303" r:id="rId42"/>
    <p:sldId id="301" r:id="rId43"/>
    <p:sldId id="302" r:id="rId44"/>
    <p:sldId id="300" r:id="rId45"/>
    <p:sldId id="304" r:id="rId46"/>
    <p:sldId id="305" r:id="rId47"/>
    <p:sldId id="559" r:id="rId48"/>
    <p:sldId id="306" r:id="rId49"/>
    <p:sldId id="261" r:id="rId50"/>
    <p:sldId id="262" r:id="rId51"/>
    <p:sldId id="263" r:id="rId52"/>
    <p:sldId id="264" r:id="rId53"/>
    <p:sldId id="265" r:id="rId54"/>
    <p:sldId id="266" r:id="rId55"/>
    <p:sldId id="267" r:id="rId56"/>
    <p:sldId id="268" r:id="rId57"/>
    <p:sldId id="269" r:id="rId58"/>
    <p:sldId id="270" r:id="rId59"/>
    <p:sldId id="271" r:id="rId60"/>
    <p:sldId id="272" r:id="rId61"/>
    <p:sldId id="308" r:id="rId62"/>
    <p:sldId id="309" r:id="rId63"/>
    <p:sldId id="313" r:id="rId64"/>
    <p:sldId id="314" r:id="rId65"/>
    <p:sldId id="316" r:id="rId66"/>
    <p:sldId id="315" r:id="rId67"/>
    <p:sldId id="310" r:id="rId68"/>
    <p:sldId id="312" r:id="rId69"/>
    <p:sldId id="311"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448" r:id="rId83"/>
    <p:sldId id="449" r:id="rId84"/>
    <p:sldId id="446" r:id="rId85"/>
    <p:sldId id="335" r:id="rId86"/>
    <p:sldId id="337" r:id="rId87"/>
    <p:sldId id="336" r:id="rId88"/>
    <p:sldId id="339" r:id="rId89"/>
    <p:sldId id="563" r:id="rId90"/>
    <p:sldId id="560"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61" r:id="rId109"/>
    <p:sldId id="362" r:id="rId110"/>
    <p:sldId id="363" r:id="rId111"/>
    <p:sldId id="357" r:id="rId112"/>
    <p:sldId id="358" r:id="rId113"/>
    <p:sldId id="359" r:id="rId114"/>
    <p:sldId id="360" r:id="rId115"/>
    <p:sldId id="364" r:id="rId116"/>
    <p:sldId id="365" r:id="rId117"/>
    <p:sldId id="366" r:id="rId118"/>
    <p:sldId id="367" r:id="rId119"/>
    <p:sldId id="368" r:id="rId120"/>
    <p:sldId id="369" r:id="rId121"/>
    <p:sldId id="371" r:id="rId122"/>
    <p:sldId id="372" r:id="rId123"/>
    <p:sldId id="373" r:id="rId124"/>
    <p:sldId id="374" r:id="rId125"/>
    <p:sldId id="375" r:id="rId126"/>
    <p:sldId id="376" r:id="rId127"/>
    <p:sldId id="377" r:id="rId128"/>
    <p:sldId id="378" r:id="rId129"/>
    <p:sldId id="379" r:id="rId130"/>
    <p:sldId id="453" r:id="rId131"/>
    <p:sldId id="454" r:id="rId132"/>
    <p:sldId id="455" r:id="rId133"/>
    <p:sldId id="457" r:id="rId134"/>
    <p:sldId id="456" r:id="rId135"/>
    <p:sldId id="451" r:id="rId136"/>
    <p:sldId id="452" r:id="rId137"/>
    <p:sldId id="380" r:id="rId138"/>
    <p:sldId id="458" r:id="rId139"/>
    <p:sldId id="464" r:id="rId140"/>
    <p:sldId id="463" r:id="rId141"/>
    <p:sldId id="466" r:id="rId142"/>
    <p:sldId id="381" r:id="rId143"/>
    <p:sldId id="467" r:id="rId144"/>
    <p:sldId id="468" r:id="rId145"/>
    <p:sldId id="469" r:id="rId146"/>
    <p:sldId id="382" r:id="rId147"/>
    <p:sldId id="383" r:id="rId148"/>
    <p:sldId id="384" r:id="rId149"/>
    <p:sldId id="459" r:id="rId150"/>
    <p:sldId id="460" r:id="rId151"/>
    <p:sldId id="461" r:id="rId152"/>
    <p:sldId id="462" r:id="rId153"/>
    <p:sldId id="385" r:id="rId154"/>
    <p:sldId id="391" r:id="rId155"/>
    <p:sldId id="561" r:id="rId156"/>
    <p:sldId id="386" r:id="rId157"/>
    <p:sldId id="388" r:id="rId158"/>
    <p:sldId id="387" r:id="rId159"/>
    <p:sldId id="389" r:id="rId160"/>
    <p:sldId id="390" r:id="rId161"/>
    <p:sldId id="392" r:id="rId162"/>
    <p:sldId id="393" r:id="rId163"/>
    <p:sldId id="394" r:id="rId164"/>
    <p:sldId id="395" r:id="rId165"/>
    <p:sldId id="396" r:id="rId166"/>
    <p:sldId id="397" r:id="rId167"/>
    <p:sldId id="398" r:id="rId168"/>
    <p:sldId id="399" r:id="rId169"/>
    <p:sldId id="562" r:id="rId170"/>
    <p:sldId id="400" r:id="rId171"/>
    <p:sldId id="430" r:id="rId172"/>
    <p:sldId id="431" r:id="rId173"/>
    <p:sldId id="432" r:id="rId174"/>
    <p:sldId id="433" r:id="rId175"/>
    <p:sldId id="492" r:id="rId176"/>
    <p:sldId id="493" r:id="rId177"/>
    <p:sldId id="494" r:id="rId178"/>
    <p:sldId id="434" r:id="rId179"/>
    <p:sldId id="435" r:id="rId180"/>
    <p:sldId id="436" r:id="rId181"/>
    <p:sldId id="471" r:id="rId182"/>
    <p:sldId id="437" r:id="rId183"/>
    <p:sldId id="475" r:id="rId184"/>
    <p:sldId id="438" r:id="rId185"/>
    <p:sldId id="439" r:id="rId186"/>
    <p:sldId id="440" r:id="rId187"/>
    <p:sldId id="441" r:id="rId188"/>
    <p:sldId id="442" r:id="rId189"/>
    <p:sldId id="486" r:id="rId190"/>
    <p:sldId id="487" r:id="rId191"/>
    <p:sldId id="488" r:id="rId192"/>
    <p:sldId id="489" r:id="rId193"/>
    <p:sldId id="490" r:id="rId194"/>
    <p:sldId id="491" r:id="rId195"/>
    <p:sldId id="443" r:id="rId196"/>
    <p:sldId id="472" r:id="rId197"/>
    <p:sldId id="473" r:id="rId198"/>
    <p:sldId id="474" r:id="rId199"/>
    <p:sldId id="476" r:id="rId200"/>
    <p:sldId id="477" r:id="rId201"/>
    <p:sldId id="478" r:id="rId202"/>
    <p:sldId id="479" r:id="rId203"/>
    <p:sldId id="480" r:id="rId204"/>
    <p:sldId id="481" r:id="rId205"/>
    <p:sldId id="482" r:id="rId206"/>
    <p:sldId id="483" r:id="rId207"/>
    <p:sldId id="484" r:id="rId208"/>
    <p:sldId id="485" r:id="rId209"/>
    <p:sldId id="401" r:id="rId210"/>
    <p:sldId id="403" r:id="rId211"/>
    <p:sldId id="404" r:id="rId212"/>
    <p:sldId id="405" r:id="rId213"/>
    <p:sldId id="406" r:id="rId214"/>
    <p:sldId id="447" r:id="rId215"/>
    <p:sldId id="450" r:id="rId216"/>
    <p:sldId id="412" r:id="rId217"/>
    <p:sldId id="414" r:id="rId218"/>
    <p:sldId id="415" r:id="rId219"/>
    <p:sldId id="416" r:id="rId220"/>
    <p:sldId id="417" r:id="rId221"/>
    <p:sldId id="418" r:id="rId222"/>
    <p:sldId id="422" r:id="rId223"/>
    <p:sldId id="419" r:id="rId224"/>
    <p:sldId id="420" r:id="rId225"/>
    <p:sldId id="421" r:id="rId226"/>
    <p:sldId id="423" r:id="rId227"/>
    <p:sldId id="424" r:id="rId228"/>
    <p:sldId id="425" r:id="rId229"/>
    <p:sldId id="426" r:id="rId230"/>
    <p:sldId id="427" r:id="rId231"/>
    <p:sldId id="410" r:id="rId232"/>
    <p:sldId id="557" r:id="rId233"/>
    <p:sldId id="564" r:id="rId234"/>
    <p:sldId id="565" r:id="rId235"/>
    <p:sldId id="566" r:id="rId236"/>
    <p:sldId id="567" r:id="rId237"/>
    <p:sldId id="568" r:id="rId238"/>
    <p:sldId id="569" r:id="rId239"/>
    <p:sldId id="582" r:id="rId240"/>
    <p:sldId id="583" r:id="rId241"/>
    <p:sldId id="570" r:id="rId242"/>
    <p:sldId id="571" r:id="rId243"/>
    <p:sldId id="599" r:id="rId244"/>
    <p:sldId id="584" r:id="rId245"/>
    <p:sldId id="585" r:id="rId246"/>
    <p:sldId id="581" r:id="rId247"/>
    <p:sldId id="586" r:id="rId248"/>
    <p:sldId id="575" r:id="rId249"/>
    <p:sldId id="577" r:id="rId250"/>
    <p:sldId id="588" r:id="rId251"/>
    <p:sldId id="589" r:id="rId252"/>
    <p:sldId id="587" r:id="rId253"/>
    <p:sldId id="590" r:id="rId254"/>
    <p:sldId id="591" r:id="rId255"/>
    <p:sldId id="580" r:id="rId256"/>
    <p:sldId id="595" r:id="rId257"/>
    <p:sldId id="596" r:id="rId258"/>
    <p:sldId id="597" r:id="rId259"/>
    <p:sldId id="598" r:id="rId260"/>
    <p:sldId id="600" r:id="rId261"/>
    <p:sldId id="601" r:id="rId262"/>
    <p:sldId id="602" r:id="rId263"/>
    <p:sldId id="470" r:id="rId264"/>
    <p:sldId id="502" r:id="rId265"/>
    <p:sldId id="499" r:id="rId266"/>
    <p:sldId id="504" r:id="rId267"/>
    <p:sldId id="505" r:id="rId268"/>
    <p:sldId id="506" r:id="rId269"/>
    <p:sldId id="503" r:id="rId270"/>
    <p:sldId id="548" r:id="rId271"/>
    <p:sldId id="507" r:id="rId272"/>
    <p:sldId id="508" r:id="rId273"/>
    <p:sldId id="509" r:id="rId274"/>
    <p:sldId id="510" r:id="rId275"/>
    <p:sldId id="511" r:id="rId276"/>
    <p:sldId id="512" r:id="rId277"/>
    <p:sldId id="513" r:id="rId278"/>
    <p:sldId id="514" r:id="rId279"/>
    <p:sldId id="515" r:id="rId280"/>
    <p:sldId id="516" r:id="rId281"/>
    <p:sldId id="517" r:id="rId282"/>
    <p:sldId id="518" r:id="rId283"/>
    <p:sldId id="519" r:id="rId284"/>
    <p:sldId id="520" r:id="rId285"/>
    <p:sldId id="521" r:id="rId286"/>
    <p:sldId id="522" r:id="rId287"/>
    <p:sldId id="523" r:id="rId288"/>
    <p:sldId id="527" r:id="rId289"/>
    <p:sldId id="524" r:id="rId290"/>
    <p:sldId id="525" r:id="rId291"/>
    <p:sldId id="526" r:id="rId292"/>
    <p:sldId id="528" r:id="rId293"/>
    <p:sldId id="529" r:id="rId294"/>
    <p:sldId id="530" r:id="rId295"/>
    <p:sldId id="532" r:id="rId296"/>
    <p:sldId id="531" r:id="rId297"/>
    <p:sldId id="533" r:id="rId298"/>
    <p:sldId id="534" r:id="rId299"/>
    <p:sldId id="535" r:id="rId300"/>
    <p:sldId id="536" r:id="rId301"/>
    <p:sldId id="537" r:id="rId302"/>
    <p:sldId id="538" r:id="rId303"/>
    <p:sldId id="539" r:id="rId304"/>
    <p:sldId id="540" r:id="rId305"/>
    <p:sldId id="541" r:id="rId306"/>
    <p:sldId id="542" r:id="rId307"/>
    <p:sldId id="543" r:id="rId308"/>
    <p:sldId id="544" r:id="rId309"/>
    <p:sldId id="545" r:id="rId310"/>
    <p:sldId id="500" r:id="rId311"/>
    <p:sldId id="501" r:id="rId312"/>
    <p:sldId id="546" r:id="rId313"/>
    <p:sldId id="547" r:id="rId314"/>
    <p:sldId id="549" r:id="rId315"/>
    <p:sldId id="592" r:id="rId316"/>
    <p:sldId id="603" r:id="rId317"/>
    <p:sldId id="552" r:id="rId318"/>
    <p:sldId id="550" r:id="rId319"/>
    <p:sldId id="551" r:id="rId320"/>
    <p:sldId id="593" r:id="rId321"/>
    <p:sldId id="594" r:id="rId322"/>
    <p:sldId id="556" r:id="rId323"/>
    <p:sldId id="554" r:id="rId324"/>
    <p:sldId id="553" r:id="rId3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4BE956A2-A772-4BAB-80A0-EACC4D324FCD}">
          <p14:sldIdLst>
            <p14:sldId id="256"/>
            <p14:sldId id="429"/>
            <p14:sldId id="495"/>
            <p14:sldId id="496"/>
            <p14:sldId id="497"/>
            <p14:sldId id="498"/>
            <p14:sldId id="257"/>
            <p14:sldId id="258"/>
            <p14:sldId id="259"/>
            <p14:sldId id="413"/>
            <p14:sldId id="260"/>
            <p14:sldId id="275"/>
            <p14:sldId id="276"/>
            <p14:sldId id="273"/>
            <p14:sldId id="277"/>
            <p14:sldId id="284"/>
            <p14:sldId id="285"/>
            <p14:sldId id="286"/>
            <p14:sldId id="287"/>
            <p14:sldId id="288"/>
            <p14:sldId id="289"/>
            <p14:sldId id="290"/>
            <p14:sldId id="428"/>
            <p14:sldId id="291"/>
            <p14:sldId id="292"/>
            <p14:sldId id="298"/>
            <p14:sldId id="293"/>
            <p14:sldId id="294"/>
            <p14:sldId id="295"/>
            <p14:sldId id="307"/>
            <p14:sldId id="296"/>
            <p14:sldId id="283"/>
            <p14:sldId id="274"/>
            <p14:sldId id="278"/>
            <p14:sldId id="558"/>
            <p14:sldId id="279"/>
            <p14:sldId id="280"/>
            <p14:sldId id="281"/>
            <p14:sldId id="282"/>
            <p14:sldId id="297"/>
            <p14:sldId id="303"/>
            <p14:sldId id="301"/>
            <p14:sldId id="302"/>
            <p14:sldId id="300"/>
            <p14:sldId id="304"/>
            <p14:sldId id="305"/>
            <p14:sldId id="559"/>
            <p14:sldId id="306"/>
            <p14:sldId id="261"/>
            <p14:sldId id="262"/>
            <p14:sldId id="263"/>
            <p14:sldId id="264"/>
            <p14:sldId id="265"/>
            <p14:sldId id="266"/>
            <p14:sldId id="267"/>
            <p14:sldId id="268"/>
            <p14:sldId id="269"/>
            <p14:sldId id="270"/>
            <p14:sldId id="271"/>
            <p14:sldId id="272"/>
            <p14:sldId id="308"/>
            <p14:sldId id="309"/>
            <p14:sldId id="313"/>
            <p14:sldId id="314"/>
            <p14:sldId id="316"/>
            <p14:sldId id="315"/>
            <p14:sldId id="310"/>
            <p14:sldId id="312"/>
            <p14:sldId id="311"/>
            <p14:sldId id="323"/>
            <p14:sldId id="324"/>
            <p14:sldId id="325"/>
            <p14:sldId id="326"/>
            <p14:sldId id="327"/>
            <p14:sldId id="328"/>
            <p14:sldId id="329"/>
            <p14:sldId id="330"/>
            <p14:sldId id="331"/>
            <p14:sldId id="332"/>
            <p14:sldId id="333"/>
            <p14:sldId id="334"/>
            <p14:sldId id="448"/>
            <p14:sldId id="449"/>
            <p14:sldId id="446"/>
            <p14:sldId id="335"/>
            <p14:sldId id="337"/>
            <p14:sldId id="336"/>
            <p14:sldId id="339"/>
            <p14:sldId id="563"/>
            <p14:sldId id="560"/>
            <p14:sldId id="340"/>
            <p14:sldId id="341"/>
            <p14:sldId id="342"/>
            <p14:sldId id="343"/>
            <p14:sldId id="344"/>
            <p14:sldId id="345"/>
            <p14:sldId id="346"/>
            <p14:sldId id="347"/>
            <p14:sldId id="348"/>
            <p14:sldId id="349"/>
            <p14:sldId id="350"/>
            <p14:sldId id="351"/>
            <p14:sldId id="352"/>
            <p14:sldId id="353"/>
            <p14:sldId id="354"/>
            <p14:sldId id="355"/>
            <p14:sldId id="356"/>
            <p14:sldId id="361"/>
            <p14:sldId id="362"/>
            <p14:sldId id="363"/>
            <p14:sldId id="357"/>
            <p14:sldId id="358"/>
            <p14:sldId id="359"/>
            <p14:sldId id="360"/>
            <p14:sldId id="364"/>
            <p14:sldId id="365"/>
            <p14:sldId id="366"/>
            <p14:sldId id="367"/>
            <p14:sldId id="368"/>
            <p14:sldId id="369"/>
            <p14:sldId id="371"/>
            <p14:sldId id="372"/>
            <p14:sldId id="373"/>
            <p14:sldId id="374"/>
            <p14:sldId id="375"/>
            <p14:sldId id="376"/>
            <p14:sldId id="377"/>
            <p14:sldId id="378"/>
            <p14:sldId id="379"/>
            <p14:sldId id="453"/>
            <p14:sldId id="454"/>
            <p14:sldId id="455"/>
            <p14:sldId id="457"/>
            <p14:sldId id="456"/>
            <p14:sldId id="451"/>
            <p14:sldId id="452"/>
            <p14:sldId id="380"/>
            <p14:sldId id="458"/>
            <p14:sldId id="464"/>
            <p14:sldId id="463"/>
            <p14:sldId id="466"/>
            <p14:sldId id="381"/>
            <p14:sldId id="467"/>
            <p14:sldId id="468"/>
            <p14:sldId id="469"/>
            <p14:sldId id="382"/>
            <p14:sldId id="383"/>
            <p14:sldId id="384"/>
            <p14:sldId id="459"/>
            <p14:sldId id="460"/>
            <p14:sldId id="461"/>
            <p14:sldId id="462"/>
            <p14:sldId id="385"/>
            <p14:sldId id="391"/>
            <p14:sldId id="561"/>
            <p14:sldId id="386"/>
            <p14:sldId id="388"/>
            <p14:sldId id="387"/>
            <p14:sldId id="389"/>
            <p14:sldId id="390"/>
            <p14:sldId id="392"/>
            <p14:sldId id="393"/>
            <p14:sldId id="394"/>
            <p14:sldId id="395"/>
            <p14:sldId id="396"/>
            <p14:sldId id="397"/>
            <p14:sldId id="398"/>
            <p14:sldId id="399"/>
            <p14:sldId id="562"/>
            <p14:sldId id="400"/>
            <p14:sldId id="430"/>
            <p14:sldId id="431"/>
            <p14:sldId id="432"/>
            <p14:sldId id="433"/>
            <p14:sldId id="492"/>
            <p14:sldId id="493"/>
            <p14:sldId id="494"/>
            <p14:sldId id="434"/>
            <p14:sldId id="435"/>
            <p14:sldId id="436"/>
            <p14:sldId id="471"/>
            <p14:sldId id="437"/>
            <p14:sldId id="475"/>
            <p14:sldId id="438"/>
            <p14:sldId id="439"/>
            <p14:sldId id="440"/>
            <p14:sldId id="441"/>
            <p14:sldId id="442"/>
            <p14:sldId id="486"/>
            <p14:sldId id="487"/>
            <p14:sldId id="488"/>
            <p14:sldId id="489"/>
            <p14:sldId id="490"/>
            <p14:sldId id="491"/>
            <p14:sldId id="443"/>
            <p14:sldId id="472"/>
            <p14:sldId id="473"/>
            <p14:sldId id="474"/>
            <p14:sldId id="476"/>
            <p14:sldId id="477"/>
            <p14:sldId id="478"/>
            <p14:sldId id="479"/>
            <p14:sldId id="480"/>
            <p14:sldId id="481"/>
            <p14:sldId id="482"/>
            <p14:sldId id="483"/>
            <p14:sldId id="484"/>
            <p14:sldId id="485"/>
            <p14:sldId id="401"/>
            <p14:sldId id="403"/>
            <p14:sldId id="404"/>
            <p14:sldId id="405"/>
            <p14:sldId id="406"/>
            <p14:sldId id="447"/>
            <p14:sldId id="450"/>
            <p14:sldId id="412"/>
            <p14:sldId id="414"/>
            <p14:sldId id="415"/>
            <p14:sldId id="416"/>
            <p14:sldId id="417"/>
            <p14:sldId id="418"/>
            <p14:sldId id="422"/>
            <p14:sldId id="419"/>
            <p14:sldId id="420"/>
            <p14:sldId id="421"/>
            <p14:sldId id="423"/>
            <p14:sldId id="424"/>
            <p14:sldId id="425"/>
            <p14:sldId id="426"/>
            <p14:sldId id="427"/>
            <p14:sldId id="410"/>
            <p14:sldId id="557"/>
            <p14:sldId id="564"/>
            <p14:sldId id="565"/>
            <p14:sldId id="566"/>
            <p14:sldId id="567"/>
            <p14:sldId id="568"/>
            <p14:sldId id="569"/>
            <p14:sldId id="582"/>
            <p14:sldId id="583"/>
            <p14:sldId id="570"/>
            <p14:sldId id="571"/>
            <p14:sldId id="599"/>
            <p14:sldId id="584"/>
            <p14:sldId id="585"/>
            <p14:sldId id="581"/>
            <p14:sldId id="586"/>
            <p14:sldId id="575"/>
            <p14:sldId id="577"/>
            <p14:sldId id="588"/>
            <p14:sldId id="589"/>
            <p14:sldId id="587"/>
            <p14:sldId id="590"/>
            <p14:sldId id="591"/>
            <p14:sldId id="580"/>
            <p14:sldId id="595"/>
            <p14:sldId id="596"/>
            <p14:sldId id="597"/>
            <p14:sldId id="598"/>
            <p14:sldId id="600"/>
            <p14:sldId id="601"/>
            <p14:sldId id="602"/>
            <p14:sldId id="470"/>
            <p14:sldId id="502"/>
            <p14:sldId id="499"/>
            <p14:sldId id="504"/>
            <p14:sldId id="505"/>
            <p14:sldId id="506"/>
            <p14:sldId id="503"/>
            <p14:sldId id="548"/>
            <p14:sldId id="507"/>
            <p14:sldId id="508"/>
            <p14:sldId id="509"/>
            <p14:sldId id="510"/>
            <p14:sldId id="511"/>
            <p14:sldId id="512"/>
            <p14:sldId id="513"/>
            <p14:sldId id="514"/>
            <p14:sldId id="515"/>
            <p14:sldId id="516"/>
            <p14:sldId id="517"/>
            <p14:sldId id="518"/>
            <p14:sldId id="519"/>
            <p14:sldId id="520"/>
            <p14:sldId id="521"/>
            <p14:sldId id="522"/>
            <p14:sldId id="523"/>
            <p14:sldId id="527"/>
            <p14:sldId id="524"/>
            <p14:sldId id="525"/>
            <p14:sldId id="526"/>
            <p14:sldId id="528"/>
            <p14:sldId id="529"/>
            <p14:sldId id="530"/>
            <p14:sldId id="532"/>
            <p14:sldId id="531"/>
            <p14:sldId id="533"/>
            <p14:sldId id="534"/>
            <p14:sldId id="535"/>
            <p14:sldId id="536"/>
            <p14:sldId id="537"/>
            <p14:sldId id="538"/>
            <p14:sldId id="539"/>
            <p14:sldId id="540"/>
            <p14:sldId id="541"/>
            <p14:sldId id="542"/>
            <p14:sldId id="543"/>
            <p14:sldId id="544"/>
            <p14:sldId id="545"/>
            <p14:sldId id="500"/>
            <p14:sldId id="501"/>
            <p14:sldId id="546"/>
            <p14:sldId id="547"/>
            <p14:sldId id="549"/>
            <p14:sldId id="592"/>
            <p14:sldId id="603"/>
            <p14:sldId id="552"/>
            <p14:sldId id="550"/>
            <p14:sldId id="551"/>
            <p14:sldId id="593"/>
            <p14:sldId id="594"/>
            <p14:sldId id="556"/>
            <p14:sldId id="554"/>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9492" autoAdjust="0"/>
  </p:normalViewPr>
  <p:slideViewPr>
    <p:cSldViewPr>
      <p:cViewPr varScale="1">
        <p:scale>
          <a:sx n="66" d="100"/>
          <a:sy n="66" d="100"/>
        </p:scale>
        <p:origin x="1650" y="78"/>
      </p:cViewPr>
      <p:guideLst>
        <p:guide orient="horz" pos="2160"/>
        <p:guide pos="2880"/>
      </p:guideLst>
    </p:cSldViewPr>
  </p:slideViewPr>
  <p:outlineViewPr>
    <p:cViewPr>
      <p:scale>
        <a:sx n="33" d="100"/>
        <a:sy n="33" d="100"/>
      </p:scale>
      <p:origin x="0" y="282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notesMaster" Target="notesMasters/notesMaster1.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presProps" Target="pres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tableStyles" Target="tableStyle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50C5D-8A42-42D6-8BD2-A5559611DBA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7F1D31DE-9929-42F5-970E-3FEB1F784CF2}">
      <dgm:prSet phldrT="[Texto]" custT="1"/>
      <dgm:spPr/>
      <dgm:t>
        <a:bodyPr/>
        <a:lstStyle/>
        <a:p>
          <a:r>
            <a:rPr lang="es-AR" sz="1200" b="1" dirty="0" smtClean="0">
              <a:solidFill>
                <a:schemeClr val="accent6">
                  <a:lumMod val="50000"/>
                </a:schemeClr>
              </a:solidFill>
              <a:effectLst>
                <a:outerShdw blurRad="38100" dist="38100" dir="2700000" algn="tl">
                  <a:srgbClr val="000000">
                    <a:alpha val="43137"/>
                  </a:srgbClr>
                </a:outerShdw>
              </a:effectLst>
            </a:rPr>
            <a:t>PRINCIPIOS DEL SIGLO </a:t>
          </a:r>
        </a:p>
        <a:p>
          <a:r>
            <a:rPr lang="es-AR" sz="1800" b="1" dirty="0" smtClean="0">
              <a:solidFill>
                <a:schemeClr val="accent6">
                  <a:lumMod val="50000"/>
                </a:schemeClr>
              </a:solidFill>
              <a:effectLst>
                <a:outerShdw blurRad="38100" dist="38100" dir="2700000" algn="tl">
                  <a:srgbClr val="000000">
                    <a:alpha val="43137"/>
                  </a:srgbClr>
                </a:outerShdw>
              </a:effectLst>
            </a:rPr>
            <a:t>xx</a:t>
          </a:r>
          <a:endParaRPr lang="es-ES" sz="1800" b="1" dirty="0">
            <a:solidFill>
              <a:schemeClr val="accent6">
                <a:lumMod val="50000"/>
              </a:schemeClr>
            </a:solidFill>
            <a:effectLst>
              <a:outerShdw blurRad="38100" dist="38100" dir="2700000" algn="tl">
                <a:srgbClr val="000000">
                  <a:alpha val="43137"/>
                </a:srgbClr>
              </a:outerShdw>
            </a:effectLst>
          </a:endParaRPr>
        </a:p>
      </dgm:t>
    </dgm:pt>
    <dgm:pt modelId="{1F4EBEAC-F119-4B84-814A-EA02B837A158}" type="parTrans" cxnId="{CD999EDC-690F-4591-A322-511ED2B12ADC}">
      <dgm:prSet/>
      <dgm:spPr/>
      <dgm:t>
        <a:bodyPr/>
        <a:lstStyle/>
        <a:p>
          <a:endParaRPr lang="es-ES"/>
        </a:p>
      </dgm:t>
    </dgm:pt>
    <dgm:pt modelId="{0959C596-FD7E-4A05-8649-4AD9CE65BDBC}" type="sibTrans" cxnId="{CD999EDC-690F-4591-A322-511ED2B12ADC}">
      <dgm:prSet/>
      <dgm:spPr/>
      <dgm:t>
        <a:bodyPr/>
        <a:lstStyle/>
        <a:p>
          <a:endParaRPr lang="es-ES"/>
        </a:p>
      </dgm:t>
    </dgm:pt>
    <dgm:pt modelId="{390EAD79-1E73-4EBD-8804-79DAFDE1CD24}">
      <dgm:prSet phldrT="[Texto]" custT="1"/>
      <dgm:spPr/>
      <dgm:t>
        <a:bodyPr/>
        <a:lstStyle/>
        <a:p>
          <a:pPr algn="ctr"/>
          <a:r>
            <a:rPr lang="es-AR" sz="1600" b="1" dirty="0" smtClean="0">
              <a:solidFill>
                <a:schemeClr val="accent1">
                  <a:lumMod val="50000"/>
                </a:schemeClr>
              </a:solidFill>
              <a:effectLst>
                <a:outerShdw blurRad="38100" dist="38100" dir="2700000" algn="tl">
                  <a:srgbClr val="000000">
                    <a:alpha val="43137"/>
                  </a:srgbClr>
                </a:outerShdw>
              </a:effectLst>
            </a:rPr>
            <a:t>CURRICULUM DE RACIONALIDAD TECNOCRÁTICA</a:t>
          </a:r>
          <a:endParaRPr lang="es-ES" sz="1600" b="1" dirty="0">
            <a:solidFill>
              <a:schemeClr val="accent1">
                <a:lumMod val="50000"/>
              </a:schemeClr>
            </a:solidFill>
            <a:effectLst>
              <a:outerShdw blurRad="38100" dist="38100" dir="2700000" algn="tl">
                <a:srgbClr val="000000">
                  <a:alpha val="43137"/>
                </a:srgbClr>
              </a:outerShdw>
            </a:effectLst>
          </a:endParaRPr>
        </a:p>
      </dgm:t>
    </dgm:pt>
    <dgm:pt modelId="{581DA6DF-C1C4-4A4C-8E2B-65FA69942AAA}" type="parTrans" cxnId="{2998045A-9EC6-44F1-9D15-3B45E0845E53}">
      <dgm:prSet/>
      <dgm:spPr/>
      <dgm:t>
        <a:bodyPr/>
        <a:lstStyle/>
        <a:p>
          <a:endParaRPr lang="es-ES"/>
        </a:p>
      </dgm:t>
    </dgm:pt>
    <dgm:pt modelId="{83917E26-76BC-4BA5-BDBC-CC9E6E03B701}" type="sibTrans" cxnId="{2998045A-9EC6-44F1-9D15-3B45E0845E53}">
      <dgm:prSet/>
      <dgm:spPr/>
      <dgm:t>
        <a:bodyPr/>
        <a:lstStyle/>
        <a:p>
          <a:endParaRPr lang="es-ES"/>
        </a:p>
      </dgm:t>
    </dgm:pt>
    <dgm:pt modelId="{12F72C40-F2DC-4594-B5F0-D5CF2E9B65C6}">
      <dgm:prSet phldrT="[Texto]" custT="1"/>
      <dgm:spPr/>
      <dgm:t>
        <a:bodyPr/>
        <a:lstStyle/>
        <a:p>
          <a:r>
            <a:rPr lang="es-AR" sz="1300" b="1" dirty="0" smtClean="0">
              <a:solidFill>
                <a:schemeClr val="accent6">
                  <a:lumMod val="50000"/>
                </a:schemeClr>
              </a:solidFill>
              <a:effectLst>
                <a:outerShdw blurRad="38100" dist="38100" dir="2700000" algn="tl">
                  <a:srgbClr val="000000">
                    <a:alpha val="43137"/>
                  </a:srgbClr>
                </a:outerShdw>
              </a:effectLst>
            </a:rPr>
            <a:t>DÉCADA DEL </a:t>
          </a:r>
          <a:r>
            <a:rPr lang="es-AR" sz="1600" b="1" dirty="0" smtClean="0">
              <a:solidFill>
                <a:schemeClr val="accent6">
                  <a:lumMod val="50000"/>
                </a:schemeClr>
              </a:solidFill>
              <a:effectLst>
                <a:outerShdw blurRad="38100" dist="38100" dir="2700000" algn="tl">
                  <a:srgbClr val="000000">
                    <a:alpha val="43137"/>
                  </a:srgbClr>
                </a:outerShdw>
              </a:effectLst>
            </a:rPr>
            <a:t>60</a:t>
          </a:r>
          <a:endParaRPr lang="es-ES" sz="1600" b="1" dirty="0">
            <a:solidFill>
              <a:schemeClr val="accent6">
                <a:lumMod val="50000"/>
              </a:schemeClr>
            </a:solidFill>
            <a:effectLst>
              <a:outerShdw blurRad="38100" dist="38100" dir="2700000" algn="tl">
                <a:srgbClr val="000000">
                  <a:alpha val="43137"/>
                </a:srgbClr>
              </a:outerShdw>
            </a:effectLst>
          </a:endParaRPr>
        </a:p>
      </dgm:t>
    </dgm:pt>
    <dgm:pt modelId="{44D06B60-7148-4E46-ADD1-DB908F6982DA}" type="parTrans" cxnId="{FFBCAE3A-B596-46A5-8DBF-D48EBF5B2E02}">
      <dgm:prSet/>
      <dgm:spPr/>
      <dgm:t>
        <a:bodyPr/>
        <a:lstStyle/>
        <a:p>
          <a:endParaRPr lang="es-ES"/>
        </a:p>
      </dgm:t>
    </dgm:pt>
    <dgm:pt modelId="{48259537-2026-4727-85C5-0999290C0B6A}" type="sibTrans" cxnId="{FFBCAE3A-B596-46A5-8DBF-D48EBF5B2E02}">
      <dgm:prSet/>
      <dgm:spPr/>
      <dgm:t>
        <a:bodyPr/>
        <a:lstStyle/>
        <a:p>
          <a:endParaRPr lang="es-ES"/>
        </a:p>
      </dgm:t>
    </dgm:pt>
    <dgm:pt modelId="{727813E7-7C87-40B1-9610-AFE0C6619737}">
      <dgm:prSet phldrT="[Texto]" custT="1"/>
      <dgm:spPr/>
      <dgm:t>
        <a:bodyPr/>
        <a:lstStyle/>
        <a:p>
          <a:pPr algn="ctr"/>
          <a:r>
            <a:rPr lang="es-AR" sz="1600" b="1" dirty="0" smtClean="0">
              <a:solidFill>
                <a:schemeClr val="accent1">
                  <a:lumMod val="50000"/>
                </a:schemeClr>
              </a:solidFill>
              <a:effectLst>
                <a:outerShdw blurRad="38100" dist="38100" dir="2700000" algn="tl">
                  <a:srgbClr val="000000">
                    <a:alpha val="43137"/>
                  </a:srgbClr>
                </a:outerShdw>
              </a:effectLst>
            </a:rPr>
            <a:t>CURRICULUM DE RACIONALIDAD PRÁCTICA</a:t>
          </a:r>
          <a:endParaRPr lang="es-ES" sz="1600" b="1" dirty="0">
            <a:solidFill>
              <a:schemeClr val="accent1">
                <a:lumMod val="50000"/>
              </a:schemeClr>
            </a:solidFill>
            <a:effectLst>
              <a:outerShdw blurRad="38100" dist="38100" dir="2700000" algn="tl">
                <a:srgbClr val="000000">
                  <a:alpha val="43137"/>
                </a:srgbClr>
              </a:outerShdw>
            </a:effectLst>
          </a:endParaRPr>
        </a:p>
      </dgm:t>
    </dgm:pt>
    <dgm:pt modelId="{288FCF22-8C8E-439B-8C7B-4BD6D7CC8009}" type="parTrans" cxnId="{68E489B3-E3A3-4107-8680-F4598B228D25}">
      <dgm:prSet/>
      <dgm:spPr/>
      <dgm:t>
        <a:bodyPr/>
        <a:lstStyle/>
        <a:p>
          <a:endParaRPr lang="es-ES"/>
        </a:p>
      </dgm:t>
    </dgm:pt>
    <dgm:pt modelId="{0B06BCD0-5FD4-4C5F-9365-3CD2DCFFE1F0}" type="sibTrans" cxnId="{68E489B3-E3A3-4107-8680-F4598B228D25}">
      <dgm:prSet/>
      <dgm:spPr/>
      <dgm:t>
        <a:bodyPr/>
        <a:lstStyle/>
        <a:p>
          <a:endParaRPr lang="es-ES"/>
        </a:p>
      </dgm:t>
    </dgm:pt>
    <dgm:pt modelId="{F0975462-758C-4752-BC6B-53FA49DCF423}">
      <dgm:prSet phldrT="[Texto]" custT="1"/>
      <dgm:spPr/>
      <dgm:t>
        <a:bodyPr/>
        <a:lstStyle/>
        <a:p>
          <a:r>
            <a:rPr lang="es-AR" sz="1300" b="1" dirty="0" smtClean="0">
              <a:solidFill>
                <a:schemeClr val="accent6">
                  <a:lumMod val="50000"/>
                </a:schemeClr>
              </a:solidFill>
              <a:effectLst>
                <a:outerShdw blurRad="38100" dist="38100" dir="2700000" algn="tl">
                  <a:srgbClr val="000000">
                    <a:alpha val="43137"/>
                  </a:srgbClr>
                </a:outerShdw>
              </a:effectLst>
            </a:rPr>
            <a:t>DÉCADA DEL </a:t>
          </a:r>
          <a:r>
            <a:rPr lang="es-AR" sz="1800" b="1" dirty="0" smtClean="0">
              <a:solidFill>
                <a:schemeClr val="accent6">
                  <a:lumMod val="50000"/>
                </a:schemeClr>
              </a:solidFill>
              <a:effectLst>
                <a:outerShdw blurRad="38100" dist="38100" dir="2700000" algn="tl">
                  <a:srgbClr val="000000">
                    <a:alpha val="43137"/>
                  </a:srgbClr>
                </a:outerShdw>
              </a:effectLst>
            </a:rPr>
            <a:t>80</a:t>
          </a:r>
          <a:endParaRPr lang="es-ES" sz="1800" b="1" dirty="0">
            <a:solidFill>
              <a:schemeClr val="accent6">
                <a:lumMod val="50000"/>
              </a:schemeClr>
            </a:solidFill>
            <a:effectLst>
              <a:outerShdw blurRad="38100" dist="38100" dir="2700000" algn="tl">
                <a:srgbClr val="000000">
                  <a:alpha val="43137"/>
                </a:srgbClr>
              </a:outerShdw>
            </a:effectLst>
          </a:endParaRPr>
        </a:p>
      </dgm:t>
    </dgm:pt>
    <dgm:pt modelId="{00217367-8B24-4C28-805F-890416151F7D}" type="parTrans" cxnId="{F1A2974A-7CAF-4B94-ADC9-3254BED190E7}">
      <dgm:prSet/>
      <dgm:spPr/>
      <dgm:t>
        <a:bodyPr/>
        <a:lstStyle/>
        <a:p>
          <a:endParaRPr lang="es-ES"/>
        </a:p>
      </dgm:t>
    </dgm:pt>
    <dgm:pt modelId="{7839B858-BA6B-412B-9816-E19D0B004481}" type="sibTrans" cxnId="{F1A2974A-7CAF-4B94-ADC9-3254BED190E7}">
      <dgm:prSet/>
      <dgm:spPr/>
      <dgm:t>
        <a:bodyPr/>
        <a:lstStyle/>
        <a:p>
          <a:endParaRPr lang="es-ES"/>
        </a:p>
      </dgm:t>
    </dgm:pt>
    <dgm:pt modelId="{5A031503-99C2-4358-B6CD-1D7790585E91}">
      <dgm:prSet phldrT="[Texto]" custT="1"/>
      <dgm:spPr/>
      <dgm:t>
        <a:bodyPr/>
        <a:lstStyle/>
        <a:p>
          <a:pPr algn="ctr"/>
          <a:r>
            <a:rPr lang="es-AR" sz="1600" b="1" dirty="0" smtClean="0">
              <a:solidFill>
                <a:schemeClr val="accent1">
                  <a:lumMod val="50000"/>
                </a:schemeClr>
              </a:solidFill>
              <a:effectLst>
                <a:outerShdw blurRad="38100" dist="38100" dir="2700000" algn="tl">
                  <a:srgbClr val="000000">
                    <a:alpha val="43137"/>
                  </a:srgbClr>
                </a:outerShdw>
              </a:effectLst>
            </a:rPr>
            <a:t>CURRICULUM DE RACIONALIDAD CRÍTICA</a:t>
          </a:r>
          <a:endParaRPr lang="es-ES" sz="1600" b="1" dirty="0">
            <a:solidFill>
              <a:schemeClr val="accent1">
                <a:lumMod val="50000"/>
              </a:schemeClr>
            </a:solidFill>
            <a:effectLst>
              <a:outerShdw blurRad="38100" dist="38100" dir="2700000" algn="tl">
                <a:srgbClr val="000000">
                  <a:alpha val="43137"/>
                </a:srgbClr>
              </a:outerShdw>
            </a:effectLst>
          </a:endParaRPr>
        </a:p>
      </dgm:t>
    </dgm:pt>
    <dgm:pt modelId="{D40C6685-7C73-44E2-B3B9-08FC146E1997}" type="sibTrans" cxnId="{A858C1D1-0400-4BCB-8028-F3E0796B3708}">
      <dgm:prSet/>
      <dgm:spPr/>
      <dgm:t>
        <a:bodyPr/>
        <a:lstStyle/>
        <a:p>
          <a:endParaRPr lang="es-ES"/>
        </a:p>
      </dgm:t>
    </dgm:pt>
    <dgm:pt modelId="{F2165BB6-8DCD-4B3B-82F3-3280C913070B}" type="parTrans" cxnId="{A858C1D1-0400-4BCB-8028-F3E0796B3708}">
      <dgm:prSet/>
      <dgm:spPr/>
      <dgm:t>
        <a:bodyPr/>
        <a:lstStyle/>
        <a:p>
          <a:endParaRPr lang="es-ES"/>
        </a:p>
      </dgm:t>
    </dgm:pt>
    <dgm:pt modelId="{3BA5F498-424C-4CC9-929D-7D577B7A0057}" type="pres">
      <dgm:prSet presAssocID="{11A50C5D-8A42-42D6-8BD2-A5559611DBA8}" presName="linearFlow" presStyleCnt="0">
        <dgm:presLayoutVars>
          <dgm:dir/>
          <dgm:animLvl val="lvl"/>
          <dgm:resizeHandles val="exact"/>
        </dgm:presLayoutVars>
      </dgm:prSet>
      <dgm:spPr/>
      <dgm:t>
        <a:bodyPr/>
        <a:lstStyle/>
        <a:p>
          <a:endParaRPr lang="es-ES"/>
        </a:p>
      </dgm:t>
    </dgm:pt>
    <dgm:pt modelId="{0BF82753-DBAC-4F4E-BD2A-3DD9CF801841}" type="pres">
      <dgm:prSet presAssocID="{7F1D31DE-9929-42F5-970E-3FEB1F784CF2}" presName="composite" presStyleCnt="0"/>
      <dgm:spPr/>
    </dgm:pt>
    <dgm:pt modelId="{0A14C703-C534-4B1E-BEE9-E7BE6F0D0E5C}" type="pres">
      <dgm:prSet presAssocID="{7F1D31DE-9929-42F5-970E-3FEB1F784CF2}" presName="parentText" presStyleLbl="alignNode1" presStyleIdx="0" presStyleCnt="3">
        <dgm:presLayoutVars>
          <dgm:chMax val="1"/>
          <dgm:bulletEnabled val="1"/>
        </dgm:presLayoutVars>
      </dgm:prSet>
      <dgm:spPr/>
      <dgm:t>
        <a:bodyPr/>
        <a:lstStyle/>
        <a:p>
          <a:endParaRPr lang="es-ES"/>
        </a:p>
      </dgm:t>
    </dgm:pt>
    <dgm:pt modelId="{51C9E297-6420-4DFD-A496-434A09BC8ED5}" type="pres">
      <dgm:prSet presAssocID="{7F1D31DE-9929-42F5-970E-3FEB1F784CF2}" presName="descendantText" presStyleLbl="alignAcc1" presStyleIdx="0" presStyleCnt="3">
        <dgm:presLayoutVars>
          <dgm:bulletEnabled val="1"/>
        </dgm:presLayoutVars>
      </dgm:prSet>
      <dgm:spPr/>
      <dgm:t>
        <a:bodyPr/>
        <a:lstStyle/>
        <a:p>
          <a:endParaRPr lang="es-ES"/>
        </a:p>
      </dgm:t>
    </dgm:pt>
    <dgm:pt modelId="{0C46091C-2BAB-45C0-94AD-719D84CB5F6E}" type="pres">
      <dgm:prSet presAssocID="{0959C596-FD7E-4A05-8649-4AD9CE65BDBC}" presName="sp" presStyleCnt="0"/>
      <dgm:spPr/>
    </dgm:pt>
    <dgm:pt modelId="{1DCA20A7-24EA-433C-8B5E-AACDAC2BA5A4}" type="pres">
      <dgm:prSet presAssocID="{12F72C40-F2DC-4594-B5F0-D5CF2E9B65C6}" presName="composite" presStyleCnt="0"/>
      <dgm:spPr/>
    </dgm:pt>
    <dgm:pt modelId="{FB318AE5-F548-46BE-878A-8E68687BF3E8}" type="pres">
      <dgm:prSet presAssocID="{12F72C40-F2DC-4594-B5F0-D5CF2E9B65C6}" presName="parentText" presStyleLbl="alignNode1" presStyleIdx="1" presStyleCnt="3">
        <dgm:presLayoutVars>
          <dgm:chMax val="1"/>
          <dgm:bulletEnabled val="1"/>
        </dgm:presLayoutVars>
      </dgm:prSet>
      <dgm:spPr/>
      <dgm:t>
        <a:bodyPr/>
        <a:lstStyle/>
        <a:p>
          <a:endParaRPr lang="es-ES"/>
        </a:p>
      </dgm:t>
    </dgm:pt>
    <dgm:pt modelId="{4A5BAFE9-41B2-4B21-B195-2CFC141AA1ED}" type="pres">
      <dgm:prSet presAssocID="{12F72C40-F2DC-4594-B5F0-D5CF2E9B65C6}" presName="descendantText" presStyleLbl="alignAcc1" presStyleIdx="1" presStyleCnt="3">
        <dgm:presLayoutVars>
          <dgm:bulletEnabled val="1"/>
        </dgm:presLayoutVars>
      </dgm:prSet>
      <dgm:spPr/>
      <dgm:t>
        <a:bodyPr/>
        <a:lstStyle/>
        <a:p>
          <a:endParaRPr lang="es-ES"/>
        </a:p>
      </dgm:t>
    </dgm:pt>
    <dgm:pt modelId="{E918EBB2-0DA8-4F02-9263-5D9F69116214}" type="pres">
      <dgm:prSet presAssocID="{48259537-2026-4727-85C5-0999290C0B6A}" presName="sp" presStyleCnt="0"/>
      <dgm:spPr/>
    </dgm:pt>
    <dgm:pt modelId="{6971E42A-EB10-4AD9-A003-05AF854F22A6}" type="pres">
      <dgm:prSet presAssocID="{F0975462-758C-4752-BC6B-53FA49DCF423}" presName="composite" presStyleCnt="0"/>
      <dgm:spPr/>
    </dgm:pt>
    <dgm:pt modelId="{14B4953C-4F19-4446-A33C-3FF0ED0386B2}" type="pres">
      <dgm:prSet presAssocID="{F0975462-758C-4752-BC6B-53FA49DCF423}" presName="parentText" presStyleLbl="alignNode1" presStyleIdx="2" presStyleCnt="3">
        <dgm:presLayoutVars>
          <dgm:chMax val="1"/>
          <dgm:bulletEnabled val="1"/>
        </dgm:presLayoutVars>
      </dgm:prSet>
      <dgm:spPr/>
      <dgm:t>
        <a:bodyPr/>
        <a:lstStyle/>
        <a:p>
          <a:endParaRPr lang="es-ES"/>
        </a:p>
      </dgm:t>
    </dgm:pt>
    <dgm:pt modelId="{8B7F9B86-A05F-4788-96B3-F4EAC3E0A7C4}" type="pres">
      <dgm:prSet presAssocID="{F0975462-758C-4752-BC6B-53FA49DCF423}" presName="descendantText" presStyleLbl="alignAcc1" presStyleIdx="2" presStyleCnt="3">
        <dgm:presLayoutVars>
          <dgm:bulletEnabled val="1"/>
        </dgm:presLayoutVars>
      </dgm:prSet>
      <dgm:spPr/>
      <dgm:t>
        <a:bodyPr/>
        <a:lstStyle/>
        <a:p>
          <a:endParaRPr lang="es-ES"/>
        </a:p>
      </dgm:t>
    </dgm:pt>
  </dgm:ptLst>
  <dgm:cxnLst>
    <dgm:cxn modelId="{FFBCAE3A-B596-46A5-8DBF-D48EBF5B2E02}" srcId="{11A50C5D-8A42-42D6-8BD2-A5559611DBA8}" destId="{12F72C40-F2DC-4594-B5F0-D5CF2E9B65C6}" srcOrd="1" destOrd="0" parTransId="{44D06B60-7148-4E46-ADD1-DB908F6982DA}" sibTransId="{48259537-2026-4727-85C5-0999290C0B6A}"/>
    <dgm:cxn modelId="{67226B0F-2BB2-4A45-B65E-33C50332E0E7}" type="presOf" srcId="{11A50C5D-8A42-42D6-8BD2-A5559611DBA8}" destId="{3BA5F498-424C-4CC9-929D-7D577B7A0057}" srcOrd="0" destOrd="0" presId="urn:microsoft.com/office/officeart/2005/8/layout/chevron2"/>
    <dgm:cxn modelId="{2998045A-9EC6-44F1-9D15-3B45E0845E53}" srcId="{7F1D31DE-9929-42F5-970E-3FEB1F784CF2}" destId="{390EAD79-1E73-4EBD-8804-79DAFDE1CD24}" srcOrd="0" destOrd="0" parTransId="{581DA6DF-C1C4-4A4C-8E2B-65FA69942AAA}" sibTransId="{83917E26-76BC-4BA5-BDBC-CC9E6E03B701}"/>
    <dgm:cxn modelId="{68E489B3-E3A3-4107-8680-F4598B228D25}" srcId="{12F72C40-F2DC-4594-B5F0-D5CF2E9B65C6}" destId="{727813E7-7C87-40B1-9610-AFE0C6619737}" srcOrd="0" destOrd="0" parTransId="{288FCF22-8C8E-439B-8C7B-4BD6D7CC8009}" sibTransId="{0B06BCD0-5FD4-4C5F-9365-3CD2DCFFE1F0}"/>
    <dgm:cxn modelId="{70F57589-240A-4168-8A78-A1815F4603C0}" type="presOf" srcId="{5A031503-99C2-4358-B6CD-1D7790585E91}" destId="{8B7F9B86-A05F-4788-96B3-F4EAC3E0A7C4}" srcOrd="0" destOrd="0" presId="urn:microsoft.com/office/officeart/2005/8/layout/chevron2"/>
    <dgm:cxn modelId="{1EB31A51-8E92-4DB6-871C-8E311DC133C6}" type="presOf" srcId="{727813E7-7C87-40B1-9610-AFE0C6619737}" destId="{4A5BAFE9-41B2-4B21-B195-2CFC141AA1ED}" srcOrd="0" destOrd="0" presId="urn:microsoft.com/office/officeart/2005/8/layout/chevron2"/>
    <dgm:cxn modelId="{A858C1D1-0400-4BCB-8028-F3E0796B3708}" srcId="{F0975462-758C-4752-BC6B-53FA49DCF423}" destId="{5A031503-99C2-4358-B6CD-1D7790585E91}" srcOrd="0" destOrd="0" parTransId="{F2165BB6-8DCD-4B3B-82F3-3280C913070B}" sibTransId="{D40C6685-7C73-44E2-B3B9-08FC146E1997}"/>
    <dgm:cxn modelId="{C98B6F95-F386-4DB0-A015-7D894EF9C40D}" type="presOf" srcId="{12F72C40-F2DC-4594-B5F0-D5CF2E9B65C6}" destId="{FB318AE5-F548-46BE-878A-8E68687BF3E8}" srcOrd="0" destOrd="0" presId="urn:microsoft.com/office/officeart/2005/8/layout/chevron2"/>
    <dgm:cxn modelId="{CD999EDC-690F-4591-A322-511ED2B12ADC}" srcId="{11A50C5D-8A42-42D6-8BD2-A5559611DBA8}" destId="{7F1D31DE-9929-42F5-970E-3FEB1F784CF2}" srcOrd="0" destOrd="0" parTransId="{1F4EBEAC-F119-4B84-814A-EA02B837A158}" sibTransId="{0959C596-FD7E-4A05-8649-4AD9CE65BDBC}"/>
    <dgm:cxn modelId="{19CB4B5C-59FD-4DC7-B0F5-1091B3A34178}" type="presOf" srcId="{7F1D31DE-9929-42F5-970E-3FEB1F784CF2}" destId="{0A14C703-C534-4B1E-BEE9-E7BE6F0D0E5C}" srcOrd="0" destOrd="0" presId="urn:microsoft.com/office/officeart/2005/8/layout/chevron2"/>
    <dgm:cxn modelId="{F1A2974A-7CAF-4B94-ADC9-3254BED190E7}" srcId="{11A50C5D-8A42-42D6-8BD2-A5559611DBA8}" destId="{F0975462-758C-4752-BC6B-53FA49DCF423}" srcOrd="2" destOrd="0" parTransId="{00217367-8B24-4C28-805F-890416151F7D}" sibTransId="{7839B858-BA6B-412B-9816-E19D0B004481}"/>
    <dgm:cxn modelId="{E84BD1A6-B8DF-48DE-8E6A-C72AD4BC4534}" type="presOf" srcId="{F0975462-758C-4752-BC6B-53FA49DCF423}" destId="{14B4953C-4F19-4446-A33C-3FF0ED0386B2}" srcOrd="0" destOrd="0" presId="urn:microsoft.com/office/officeart/2005/8/layout/chevron2"/>
    <dgm:cxn modelId="{6AC6E757-1B2E-4103-B72A-D92A416217DD}" type="presOf" srcId="{390EAD79-1E73-4EBD-8804-79DAFDE1CD24}" destId="{51C9E297-6420-4DFD-A496-434A09BC8ED5}" srcOrd="0" destOrd="0" presId="urn:microsoft.com/office/officeart/2005/8/layout/chevron2"/>
    <dgm:cxn modelId="{D4C06210-6012-4CD6-9CEE-8D3A6A3F7B21}" type="presParOf" srcId="{3BA5F498-424C-4CC9-929D-7D577B7A0057}" destId="{0BF82753-DBAC-4F4E-BD2A-3DD9CF801841}" srcOrd="0" destOrd="0" presId="urn:microsoft.com/office/officeart/2005/8/layout/chevron2"/>
    <dgm:cxn modelId="{DBC33829-E8BD-4EFC-A99A-5756764A4E3C}" type="presParOf" srcId="{0BF82753-DBAC-4F4E-BD2A-3DD9CF801841}" destId="{0A14C703-C534-4B1E-BEE9-E7BE6F0D0E5C}" srcOrd="0" destOrd="0" presId="urn:microsoft.com/office/officeart/2005/8/layout/chevron2"/>
    <dgm:cxn modelId="{6D8776E9-3FBE-4542-9820-E4B6A9D849CA}" type="presParOf" srcId="{0BF82753-DBAC-4F4E-BD2A-3DD9CF801841}" destId="{51C9E297-6420-4DFD-A496-434A09BC8ED5}" srcOrd="1" destOrd="0" presId="urn:microsoft.com/office/officeart/2005/8/layout/chevron2"/>
    <dgm:cxn modelId="{B5F48375-1E6E-4818-8A1A-1508774DC1D4}" type="presParOf" srcId="{3BA5F498-424C-4CC9-929D-7D577B7A0057}" destId="{0C46091C-2BAB-45C0-94AD-719D84CB5F6E}" srcOrd="1" destOrd="0" presId="urn:microsoft.com/office/officeart/2005/8/layout/chevron2"/>
    <dgm:cxn modelId="{FD3BBC89-C73D-45F8-B933-CC4DD426F2F2}" type="presParOf" srcId="{3BA5F498-424C-4CC9-929D-7D577B7A0057}" destId="{1DCA20A7-24EA-433C-8B5E-AACDAC2BA5A4}" srcOrd="2" destOrd="0" presId="urn:microsoft.com/office/officeart/2005/8/layout/chevron2"/>
    <dgm:cxn modelId="{B09FC1C6-6794-44C0-ABC7-C9856BCCDE3C}" type="presParOf" srcId="{1DCA20A7-24EA-433C-8B5E-AACDAC2BA5A4}" destId="{FB318AE5-F548-46BE-878A-8E68687BF3E8}" srcOrd="0" destOrd="0" presId="urn:microsoft.com/office/officeart/2005/8/layout/chevron2"/>
    <dgm:cxn modelId="{D419DE5D-D034-43E8-8472-97D2D03CB1D8}" type="presParOf" srcId="{1DCA20A7-24EA-433C-8B5E-AACDAC2BA5A4}" destId="{4A5BAFE9-41B2-4B21-B195-2CFC141AA1ED}" srcOrd="1" destOrd="0" presId="urn:microsoft.com/office/officeart/2005/8/layout/chevron2"/>
    <dgm:cxn modelId="{E80EB8DB-0111-40E0-9F16-A80DA3502CEC}" type="presParOf" srcId="{3BA5F498-424C-4CC9-929D-7D577B7A0057}" destId="{E918EBB2-0DA8-4F02-9263-5D9F69116214}" srcOrd="3" destOrd="0" presId="urn:microsoft.com/office/officeart/2005/8/layout/chevron2"/>
    <dgm:cxn modelId="{CF770BE6-F378-45DB-BF3A-3D7A6CD55195}" type="presParOf" srcId="{3BA5F498-424C-4CC9-929D-7D577B7A0057}" destId="{6971E42A-EB10-4AD9-A003-05AF854F22A6}" srcOrd="4" destOrd="0" presId="urn:microsoft.com/office/officeart/2005/8/layout/chevron2"/>
    <dgm:cxn modelId="{961BBC9B-04C4-4A4C-891B-4D6305E5F762}" type="presParOf" srcId="{6971E42A-EB10-4AD9-A003-05AF854F22A6}" destId="{14B4953C-4F19-4446-A33C-3FF0ED0386B2}" srcOrd="0" destOrd="0" presId="urn:microsoft.com/office/officeart/2005/8/layout/chevron2"/>
    <dgm:cxn modelId="{D01D1C18-398F-41BB-86FE-426FCB485DD5}" type="presParOf" srcId="{6971E42A-EB10-4AD9-A003-05AF854F22A6}" destId="{8B7F9B86-A05F-4788-96B3-F4EAC3E0A7C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8683C6-E002-4A85-B8B4-35F5D8C643BC}" type="doc">
      <dgm:prSet loTypeId="urn:microsoft.com/office/officeart/2005/8/layout/pyramid4" loCatId="relationship" qsTypeId="urn:microsoft.com/office/officeart/2005/8/quickstyle/simple1" qsCatId="simple" csTypeId="urn:microsoft.com/office/officeart/2005/8/colors/accent3_4" csCatId="accent3" phldr="1"/>
      <dgm:spPr/>
      <dgm:t>
        <a:bodyPr/>
        <a:lstStyle/>
        <a:p>
          <a:endParaRPr lang="es-ES"/>
        </a:p>
      </dgm:t>
    </dgm:pt>
    <dgm:pt modelId="{AED293C7-6B28-4636-A493-1800EC5BA488}">
      <dgm:prSet phldrT="[Texto]" custT="1"/>
      <dgm:spPr/>
      <dgm:t>
        <a:bodyPr/>
        <a:lstStyle/>
        <a:p>
          <a:r>
            <a:rPr lang="es-AR" sz="1400" b="1" u="sng" dirty="0" smtClean="0">
              <a:solidFill>
                <a:srgbClr val="FFFF00"/>
              </a:solidFill>
              <a:effectLst>
                <a:outerShdw blurRad="38100" dist="38100" dir="2700000" algn="tl">
                  <a:srgbClr val="000000">
                    <a:alpha val="43137"/>
                  </a:srgbClr>
                </a:outerShdw>
              </a:effectLst>
            </a:rPr>
            <a:t>Distribución de saberes</a:t>
          </a:r>
        </a:p>
        <a:p>
          <a:r>
            <a:rPr lang="es-AR" sz="1300" b="1" dirty="0" smtClean="0">
              <a:solidFill>
                <a:srgbClr val="FFFF00"/>
              </a:solidFill>
              <a:effectLst>
                <a:outerShdw blurRad="38100" dist="38100" dir="2700000" algn="tl">
                  <a:srgbClr val="000000">
                    <a:alpha val="43137"/>
                  </a:srgbClr>
                </a:outerShdw>
              </a:effectLst>
            </a:rPr>
            <a:t>Curriculum único y universal</a:t>
          </a:r>
        </a:p>
        <a:p>
          <a:r>
            <a:rPr lang="es-AR" sz="1300" b="1" dirty="0" smtClean="0">
              <a:solidFill>
                <a:srgbClr val="FFFF00"/>
              </a:solidFill>
              <a:effectLst>
                <a:outerShdw blurRad="38100" dist="38100" dir="2700000" algn="tl">
                  <a:srgbClr val="000000">
                    <a:alpha val="43137"/>
                  </a:srgbClr>
                </a:outerShdw>
              </a:effectLst>
            </a:rPr>
            <a:t>Énfasis  en la igualdad </a:t>
          </a:r>
          <a:endParaRPr lang="es-ES" sz="1300" b="1" dirty="0">
            <a:solidFill>
              <a:srgbClr val="FFFF00"/>
            </a:solidFill>
            <a:effectLst>
              <a:outerShdw blurRad="38100" dist="38100" dir="2700000" algn="tl">
                <a:srgbClr val="000000">
                  <a:alpha val="43137"/>
                </a:srgbClr>
              </a:outerShdw>
            </a:effectLst>
          </a:endParaRPr>
        </a:p>
      </dgm:t>
    </dgm:pt>
    <dgm:pt modelId="{6548ED94-CDD0-471E-A524-78D441E7F619}" type="parTrans" cxnId="{BE373C3A-D4D6-452C-811A-01008A072523}">
      <dgm:prSet/>
      <dgm:spPr/>
      <dgm:t>
        <a:bodyPr/>
        <a:lstStyle/>
        <a:p>
          <a:endParaRPr lang="es-ES"/>
        </a:p>
      </dgm:t>
    </dgm:pt>
    <dgm:pt modelId="{3E9B9937-9A88-466B-BFA1-104DE74FC205}" type="sibTrans" cxnId="{BE373C3A-D4D6-452C-811A-01008A072523}">
      <dgm:prSet/>
      <dgm:spPr/>
      <dgm:t>
        <a:bodyPr/>
        <a:lstStyle/>
        <a:p>
          <a:endParaRPr lang="es-ES"/>
        </a:p>
      </dgm:t>
    </dgm:pt>
    <dgm:pt modelId="{15BB1127-604B-479A-8971-50F1CF976B84}">
      <dgm:prSet phldrT="[Texto]" custT="1"/>
      <dgm:spPr/>
      <dgm:t>
        <a:bodyPr/>
        <a:lstStyle/>
        <a:p>
          <a:r>
            <a:rPr lang="es-AR" sz="1400" b="1" u="sng" dirty="0" smtClean="0">
              <a:solidFill>
                <a:srgbClr val="FFFF00"/>
              </a:solidFill>
              <a:effectLst>
                <a:outerShdw blurRad="38100" dist="38100" dir="2700000" algn="tl">
                  <a:srgbClr val="000000">
                    <a:alpha val="43137"/>
                  </a:srgbClr>
                </a:outerShdw>
              </a:effectLst>
            </a:rPr>
            <a:t>Reconocimiento</a:t>
          </a:r>
        </a:p>
        <a:p>
          <a:r>
            <a:rPr lang="es-AR" sz="1300" b="1" dirty="0" smtClean="0">
              <a:solidFill>
                <a:srgbClr val="FFFF00"/>
              </a:solidFill>
              <a:effectLst>
                <a:outerShdw blurRad="38100" dist="38100" dir="2700000" algn="tl">
                  <a:srgbClr val="000000">
                    <a:alpha val="43137"/>
                  </a:srgbClr>
                </a:outerShdw>
              </a:effectLst>
            </a:rPr>
            <a:t>Diversificación de estrategias</a:t>
          </a:r>
        </a:p>
        <a:p>
          <a:r>
            <a:rPr lang="es-AR" sz="1300" b="1" dirty="0" smtClean="0">
              <a:solidFill>
                <a:srgbClr val="FFFF00"/>
              </a:solidFill>
              <a:effectLst>
                <a:outerShdw blurRad="38100" dist="38100" dir="2700000" algn="tl">
                  <a:srgbClr val="000000">
                    <a:alpha val="43137"/>
                  </a:srgbClr>
                </a:outerShdw>
              </a:effectLst>
            </a:rPr>
            <a:t>Énfasis en la  equidad</a:t>
          </a:r>
          <a:endParaRPr lang="es-ES" sz="1300" b="1" dirty="0">
            <a:solidFill>
              <a:srgbClr val="FFFF00"/>
            </a:solidFill>
            <a:effectLst>
              <a:outerShdw blurRad="38100" dist="38100" dir="2700000" algn="tl">
                <a:srgbClr val="000000">
                  <a:alpha val="43137"/>
                </a:srgbClr>
              </a:outerShdw>
            </a:effectLst>
          </a:endParaRPr>
        </a:p>
      </dgm:t>
    </dgm:pt>
    <dgm:pt modelId="{B2F3E8CB-339D-4728-9073-FEF2A1D5D2F1}" type="parTrans" cxnId="{5B6DC04F-3FBD-4514-B023-935B5BFC5EBA}">
      <dgm:prSet/>
      <dgm:spPr/>
      <dgm:t>
        <a:bodyPr/>
        <a:lstStyle/>
        <a:p>
          <a:endParaRPr lang="es-ES"/>
        </a:p>
      </dgm:t>
    </dgm:pt>
    <dgm:pt modelId="{B2D086F4-DE04-4C50-A4B7-5DEC0FBE9326}" type="sibTrans" cxnId="{5B6DC04F-3FBD-4514-B023-935B5BFC5EBA}">
      <dgm:prSet/>
      <dgm:spPr/>
      <dgm:t>
        <a:bodyPr/>
        <a:lstStyle/>
        <a:p>
          <a:endParaRPr lang="es-ES"/>
        </a:p>
      </dgm:t>
    </dgm:pt>
    <dgm:pt modelId="{71087D7D-6742-4B24-9AA4-2C6774108894}">
      <dgm:prSet phldrT="[Texto]" custT="1"/>
      <dgm:spPr/>
      <dgm:t>
        <a:bodyPr/>
        <a:lstStyle/>
        <a:p>
          <a:endParaRPr lang="es-AR" sz="1200" b="1" dirty="0" smtClean="0">
            <a:solidFill>
              <a:schemeClr val="accent6">
                <a:lumMod val="50000"/>
              </a:schemeClr>
            </a:solidFill>
            <a:effectLst>
              <a:outerShdw blurRad="38100" dist="38100" dir="2700000" algn="tl">
                <a:srgbClr val="000000">
                  <a:alpha val="43137"/>
                </a:srgbClr>
              </a:outerShdw>
            </a:effectLst>
          </a:endParaRPr>
        </a:p>
        <a:p>
          <a:endParaRPr lang="es-AR" sz="1200" b="1" dirty="0" smtClean="0">
            <a:solidFill>
              <a:schemeClr val="accent6">
                <a:lumMod val="50000"/>
              </a:schemeClr>
            </a:solidFill>
            <a:effectLst>
              <a:outerShdw blurRad="38100" dist="38100" dir="2700000" algn="tl">
                <a:srgbClr val="000000">
                  <a:alpha val="43137"/>
                </a:srgbClr>
              </a:outerShdw>
            </a:effectLst>
          </a:endParaRPr>
        </a:p>
        <a:p>
          <a:r>
            <a:rPr lang="es-AR" sz="1300" b="1" dirty="0" smtClean="0">
              <a:solidFill>
                <a:schemeClr val="accent6">
                  <a:lumMod val="50000"/>
                </a:schemeClr>
              </a:solidFill>
              <a:effectLst>
                <a:outerShdw blurRad="38100" dist="38100" dir="2700000" algn="tl">
                  <a:srgbClr val="000000">
                    <a:alpha val="43137"/>
                  </a:srgbClr>
                </a:outerShdw>
              </a:effectLst>
            </a:rPr>
            <a:t>Vertientes analíticas de la justicia curricular a partir de corrientes actuales sobre justicia social</a:t>
          </a:r>
          <a:endParaRPr lang="es-ES" sz="1300" b="1" dirty="0">
            <a:solidFill>
              <a:schemeClr val="accent6">
                <a:lumMod val="50000"/>
              </a:schemeClr>
            </a:solidFill>
            <a:effectLst>
              <a:outerShdw blurRad="38100" dist="38100" dir="2700000" algn="tl">
                <a:srgbClr val="000000">
                  <a:alpha val="43137"/>
                </a:srgbClr>
              </a:outerShdw>
            </a:effectLst>
          </a:endParaRPr>
        </a:p>
      </dgm:t>
    </dgm:pt>
    <dgm:pt modelId="{7AAF3409-6056-467D-80AA-DF3792925796}" type="parTrans" cxnId="{2E5856B7-D762-469A-A2B6-A4608BB5D987}">
      <dgm:prSet/>
      <dgm:spPr/>
      <dgm:t>
        <a:bodyPr/>
        <a:lstStyle/>
        <a:p>
          <a:endParaRPr lang="es-ES"/>
        </a:p>
      </dgm:t>
    </dgm:pt>
    <dgm:pt modelId="{0752473F-90BA-4F67-86FE-5C40F1FA45E9}" type="sibTrans" cxnId="{2E5856B7-D762-469A-A2B6-A4608BB5D987}">
      <dgm:prSet/>
      <dgm:spPr/>
      <dgm:t>
        <a:bodyPr/>
        <a:lstStyle/>
        <a:p>
          <a:endParaRPr lang="es-ES"/>
        </a:p>
      </dgm:t>
    </dgm:pt>
    <dgm:pt modelId="{AADA0730-A295-4AB1-A7F6-D21C531A51EA}">
      <dgm:prSet phldrT="[Texto]" custT="1"/>
      <dgm:spPr/>
      <dgm:t>
        <a:bodyPr/>
        <a:lstStyle/>
        <a:p>
          <a:r>
            <a:rPr lang="es-AR" sz="1300" b="1" u="sng" dirty="0" smtClean="0">
              <a:solidFill>
                <a:srgbClr val="FFFF00"/>
              </a:solidFill>
              <a:effectLst>
                <a:outerShdw blurRad="38100" dist="38100" dir="2700000" algn="tl">
                  <a:srgbClr val="000000">
                    <a:alpha val="43137"/>
                  </a:srgbClr>
                </a:outerShdw>
              </a:effectLst>
            </a:rPr>
            <a:t>Participación</a:t>
          </a:r>
        </a:p>
        <a:p>
          <a:r>
            <a:rPr lang="es-AR" sz="1300" b="1" dirty="0" smtClean="0">
              <a:solidFill>
                <a:srgbClr val="FFFF00"/>
              </a:solidFill>
              <a:effectLst>
                <a:outerShdw blurRad="38100" dist="38100" dir="2700000" algn="tl">
                  <a:srgbClr val="000000">
                    <a:alpha val="43137"/>
                  </a:srgbClr>
                </a:outerShdw>
              </a:effectLst>
            </a:rPr>
            <a:t>Toma de decisiones conjuntas</a:t>
          </a:r>
        </a:p>
        <a:p>
          <a:r>
            <a:rPr lang="es-AR" sz="1300" b="1" dirty="0" smtClean="0">
              <a:solidFill>
                <a:srgbClr val="FFFF00"/>
              </a:solidFill>
              <a:effectLst>
                <a:outerShdw blurRad="38100" dist="38100" dir="2700000" algn="tl">
                  <a:srgbClr val="000000">
                    <a:alpha val="43137"/>
                  </a:srgbClr>
                </a:outerShdw>
              </a:effectLst>
            </a:rPr>
            <a:t>Énfasis en  los valores democráticos</a:t>
          </a:r>
          <a:endParaRPr lang="es-ES" sz="1300" b="1" dirty="0">
            <a:solidFill>
              <a:srgbClr val="FFFF00"/>
            </a:solidFill>
            <a:effectLst>
              <a:outerShdw blurRad="38100" dist="38100" dir="2700000" algn="tl">
                <a:srgbClr val="000000">
                  <a:alpha val="43137"/>
                </a:srgbClr>
              </a:outerShdw>
            </a:effectLst>
          </a:endParaRPr>
        </a:p>
      </dgm:t>
    </dgm:pt>
    <dgm:pt modelId="{6AF51BDC-AB21-463B-AC02-DAE5414DF493}" type="parTrans" cxnId="{1A383165-671D-46CC-B316-5C89DEC61DA9}">
      <dgm:prSet/>
      <dgm:spPr/>
      <dgm:t>
        <a:bodyPr/>
        <a:lstStyle/>
        <a:p>
          <a:endParaRPr lang="es-ES"/>
        </a:p>
      </dgm:t>
    </dgm:pt>
    <dgm:pt modelId="{B5EC71AD-2EA7-4E2E-A736-ABFC2A5E182B}" type="sibTrans" cxnId="{1A383165-671D-46CC-B316-5C89DEC61DA9}">
      <dgm:prSet/>
      <dgm:spPr/>
      <dgm:t>
        <a:bodyPr/>
        <a:lstStyle/>
        <a:p>
          <a:endParaRPr lang="es-ES"/>
        </a:p>
      </dgm:t>
    </dgm:pt>
    <dgm:pt modelId="{1484E6AD-8D40-49D4-BAE0-FD2FB1D327E9}" type="pres">
      <dgm:prSet presAssocID="{928683C6-E002-4A85-B8B4-35F5D8C643BC}" presName="compositeShape" presStyleCnt="0">
        <dgm:presLayoutVars>
          <dgm:chMax val="9"/>
          <dgm:dir/>
          <dgm:resizeHandles val="exact"/>
        </dgm:presLayoutVars>
      </dgm:prSet>
      <dgm:spPr/>
      <dgm:t>
        <a:bodyPr/>
        <a:lstStyle/>
        <a:p>
          <a:endParaRPr lang="es-ES"/>
        </a:p>
      </dgm:t>
    </dgm:pt>
    <dgm:pt modelId="{47070B60-F1AC-4AFB-8CDB-3022D3734CA6}" type="pres">
      <dgm:prSet presAssocID="{928683C6-E002-4A85-B8B4-35F5D8C643BC}" presName="triangle1" presStyleLbl="node1" presStyleIdx="0" presStyleCnt="4" custLinFactNeighborX="1250">
        <dgm:presLayoutVars>
          <dgm:bulletEnabled val="1"/>
        </dgm:presLayoutVars>
      </dgm:prSet>
      <dgm:spPr/>
      <dgm:t>
        <a:bodyPr/>
        <a:lstStyle/>
        <a:p>
          <a:endParaRPr lang="es-ES"/>
        </a:p>
      </dgm:t>
    </dgm:pt>
    <dgm:pt modelId="{5620DB85-3421-4910-AF93-9E7767BC565B}" type="pres">
      <dgm:prSet presAssocID="{928683C6-E002-4A85-B8B4-35F5D8C643BC}" presName="triangle2" presStyleLbl="node1" presStyleIdx="1" presStyleCnt="4" custScaleX="107500">
        <dgm:presLayoutVars>
          <dgm:bulletEnabled val="1"/>
        </dgm:presLayoutVars>
      </dgm:prSet>
      <dgm:spPr/>
      <dgm:t>
        <a:bodyPr/>
        <a:lstStyle/>
        <a:p>
          <a:endParaRPr lang="es-ES"/>
        </a:p>
      </dgm:t>
    </dgm:pt>
    <dgm:pt modelId="{87B0681F-8460-41DF-AEE9-5F3E994DAF4D}" type="pres">
      <dgm:prSet presAssocID="{928683C6-E002-4A85-B8B4-35F5D8C643BC}" presName="triangle3" presStyleLbl="node1" presStyleIdx="2" presStyleCnt="4">
        <dgm:presLayoutVars>
          <dgm:bulletEnabled val="1"/>
        </dgm:presLayoutVars>
      </dgm:prSet>
      <dgm:spPr/>
      <dgm:t>
        <a:bodyPr/>
        <a:lstStyle/>
        <a:p>
          <a:endParaRPr lang="es-ES"/>
        </a:p>
      </dgm:t>
    </dgm:pt>
    <dgm:pt modelId="{DBF5DBA8-7844-4764-8042-A3E93AFFD562}" type="pres">
      <dgm:prSet presAssocID="{928683C6-E002-4A85-B8B4-35F5D8C643BC}" presName="triangle4" presStyleLbl="node1" presStyleIdx="3" presStyleCnt="4">
        <dgm:presLayoutVars>
          <dgm:bulletEnabled val="1"/>
        </dgm:presLayoutVars>
      </dgm:prSet>
      <dgm:spPr/>
      <dgm:t>
        <a:bodyPr/>
        <a:lstStyle/>
        <a:p>
          <a:endParaRPr lang="es-ES"/>
        </a:p>
      </dgm:t>
    </dgm:pt>
  </dgm:ptLst>
  <dgm:cxnLst>
    <dgm:cxn modelId="{2E5856B7-D762-469A-A2B6-A4608BB5D987}" srcId="{928683C6-E002-4A85-B8B4-35F5D8C643BC}" destId="{71087D7D-6742-4B24-9AA4-2C6774108894}" srcOrd="2" destOrd="0" parTransId="{7AAF3409-6056-467D-80AA-DF3792925796}" sibTransId="{0752473F-90BA-4F67-86FE-5C40F1FA45E9}"/>
    <dgm:cxn modelId="{BE373C3A-D4D6-452C-811A-01008A072523}" srcId="{928683C6-E002-4A85-B8B4-35F5D8C643BC}" destId="{AED293C7-6B28-4636-A493-1800EC5BA488}" srcOrd="0" destOrd="0" parTransId="{6548ED94-CDD0-471E-A524-78D441E7F619}" sibTransId="{3E9B9937-9A88-466B-BFA1-104DE74FC205}"/>
    <dgm:cxn modelId="{1A383165-671D-46CC-B316-5C89DEC61DA9}" srcId="{928683C6-E002-4A85-B8B4-35F5D8C643BC}" destId="{AADA0730-A295-4AB1-A7F6-D21C531A51EA}" srcOrd="3" destOrd="0" parTransId="{6AF51BDC-AB21-463B-AC02-DAE5414DF493}" sibTransId="{B5EC71AD-2EA7-4E2E-A736-ABFC2A5E182B}"/>
    <dgm:cxn modelId="{1115F205-F487-4DC2-A05D-7DD2C5B2DB00}" type="presOf" srcId="{AED293C7-6B28-4636-A493-1800EC5BA488}" destId="{47070B60-F1AC-4AFB-8CDB-3022D3734CA6}" srcOrd="0" destOrd="0" presId="urn:microsoft.com/office/officeart/2005/8/layout/pyramid4"/>
    <dgm:cxn modelId="{9979EB74-C91D-434B-B9B1-83255657B1B1}" type="presOf" srcId="{AADA0730-A295-4AB1-A7F6-D21C531A51EA}" destId="{DBF5DBA8-7844-4764-8042-A3E93AFFD562}" srcOrd="0" destOrd="0" presId="urn:microsoft.com/office/officeart/2005/8/layout/pyramid4"/>
    <dgm:cxn modelId="{5B6DC04F-3FBD-4514-B023-935B5BFC5EBA}" srcId="{928683C6-E002-4A85-B8B4-35F5D8C643BC}" destId="{15BB1127-604B-479A-8971-50F1CF976B84}" srcOrd="1" destOrd="0" parTransId="{B2F3E8CB-339D-4728-9073-FEF2A1D5D2F1}" sibTransId="{B2D086F4-DE04-4C50-A4B7-5DEC0FBE9326}"/>
    <dgm:cxn modelId="{EFEFA810-C7A2-4848-850B-A9CB6791A6BE}" type="presOf" srcId="{71087D7D-6742-4B24-9AA4-2C6774108894}" destId="{87B0681F-8460-41DF-AEE9-5F3E994DAF4D}" srcOrd="0" destOrd="0" presId="urn:microsoft.com/office/officeart/2005/8/layout/pyramid4"/>
    <dgm:cxn modelId="{77D8F890-5A06-413D-8AFE-2DA7FF97E2E3}" type="presOf" srcId="{15BB1127-604B-479A-8971-50F1CF976B84}" destId="{5620DB85-3421-4910-AF93-9E7767BC565B}" srcOrd="0" destOrd="0" presId="urn:microsoft.com/office/officeart/2005/8/layout/pyramid4"/>
    <dgm:cxn modelId="{1CBC24DE-567E-4C00-8B64-13B2EB85ED03}" type="presOf" srcId="{928683C6-E002-4A85-B8B4-35F5D8C643BC}" destId="{1484E6AD-8D40-49D4-BAE0-FD2FB1D327E9}" srcOrd="0" destOrd="0" presId="urn:microsoft.com/office/officeart/2005/8/layout/pyramid4"/>
    <dgm:cxn modelId="{2269FEBB-1295-44D2-A6C0-BA7E2A6E3701}" type="presParOf" srcId="{1484E6AD-8D40-49D4-BAE0-FD2FB1D327E9}" destId="{47070B60-F1AC-4AFB-8CDB-3022D3734CA6}" srcOrd="0" destOrd="0" presId="urn:microsoft.com/office/officeart/2005/8/layout/pyramid4"/>
    <dgm:cxn modelId="{E04552EA-17C7-4696-BD99-669328353B55}" type="presParOf" srcId="{1484E6AD-8D40-49D4-BAE0-FD2FB1D327E9}" destId="{5620DB85-3421-4910-AF93-9E7767BC565B}" srcOrd="1" destOrd="0" presId="urn:microsoft.com/office/officeart/2005/8/layout/pyramid4"/>
    <dgm:cxn modelId="{AF602B9E-738B-49DA-A850-D92B898DEF21}" type="presParOf" srcId="{1484E6AD-8D40-49D4-BAE0-FD2FB1D327E9}" destId="{87B0681F-8460-41DF-AEE9-5F3E994DAF4D}" srcOrd="2" destOrd="0" presId="urn:microsoft.com/office/officeart/2005/8/layout/pyramid4"/>
    <dgm:cxn modelId="{DDF623AF-B7CB-4219-B646-AD0D84A60C22}" type="presParOf" srcId="{1484E6AD-8D40-49D4-BAE0-FD2FB1D327E9}" destId="{DBF5DBA8-7844-4764-8042-A3E93AFFD562}"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D4C894-F66A-49B4-ADC5-157B64711F09}" type="datetimeFigureOut">
              <a:rPr lang="es-ES" smtClean="0"/>
              <a:t>26/03/2019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E2E7F-3CD6-4489-9DF2-3CF3C28FA5E6}" type="slidenum">
              <a:rPr lang="es-ES" smtClean="0"/>
              <a:t>‹Nº›</a:t>
            </a:fld>
            <a:endParaRPr lang="es-ES"/>
          </a:p>
        </p:txBody>
      </p:sp>
    </p:spTree>
    <p:extLst>
      <p:ext uri="{BB962C8B-B14F-4D97-AF65-F5344CB8AC3E}">
        <p14:creationId xmlns:p14="http://schemas.microsoft.com/office/powerpoint/2010/main" val="170683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a:t>
            </a:fld>
            <a:endParaRPr lang="es-ES" dirty="0"/>
          </a:p>
        </p:txBody>
      </p:sp>
    </p:spTree>
    <p:extLst>
      <p:ext uri="{BB962C8B-B14F-4D97-AF65-F5344CB8AC3E}">
        <p14:creationId xmlns:p14="http://schemas.microsoft.com/office/powerpoint/2010/main" val="185087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a:t>
            </a:fld>
            <a:endParaRPr lang="es-ES"/>
          </a:p>
        </p:txBody>
      </p:sp>
    </p:spTree>
    <p:extLst>
      <p:ext uri="{BB962C8B-B14F-4D97-AF65-F5344CB8AC3E}">
        <p14:creationId xmlns:p14="http://schemas.microsoft.com/office/powerpoint/2010/main" val="16418716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286</a:t>
            </a:fld>
            <a:endParaRPr lang="es-ES"/>
          </a:p>
        </p:txBody>
      </p:sp>
    </p:spTree>
    <p:extLst>
      <p:ext uri="{BB962C8B-B14F-4D97-AF65-F5344CB8AC3E}">
        <p14:creationId xmlns:p14="http://schemas.microsoft.com/office/powerpoint/2010/main" val="25739437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288</a:t>
            </a:fld>
            <a:endParaRPr lang="es-ES"/>
          </a:p>
        </p:txBody>
      </p:sp>
    </p:spTree>
    <p:extLst>
      <p:ext uri="{BB962C8B-B14F-4D97-AF65-F5344CB8AC3E}">
        <p14:creationId xmlns:p14="http://schemas.microsoft.com/office/powerpoint/2010/main" val="7902299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290</a:t>
            </a:fld>
            <a:endParaRPr lang="es-ES"/>
          </a:p>
        </p:txBody>
      </p:sp>
    </p:spTree>
    <p:extLst>
      <p:ext uri="{BB962C8B-B14F-4D97-AF65-F5344CB8AC3E}">
        <p14:creationId xmlns:p14="http://schemas.microsoft.com/office/powerpoint/2010/main" val="1523947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El foco de atención no va a estar en el curriculum formal,</a:t>
            </a:r>
            <a:r>
              <a:rPr lang="es-AR" baseline="0" dirty="0" smtClean="0"/>
              <a:t> sino en el funcionamiento de la innovación en la práctica y la comprensión de los procesos de cambio que ocurren en las escuelas</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291</a:t>
            </a:fld>
            <a:endParaRPr lang="es-ES"/>
          </a:p>
        </p:txBody>
      </p:sp>
    </p:spTree>
    <p:extLst>
      <p:ext uri="{BB962C8B-B14F-4D97-AF65-F5344CB8AC3E}">
        <p14:creationId xmlns:p14="http://schemas.microsoft.com/office/powerpoint/2010/main" val="34517357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smtClean="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292</a:t>
            </a:fld>
            <a:endParaRPr lang="es-ES"/>
          </a:p>
        </p:txBody>
      </p:sp>
    </p:spTree>
    <p:extLst>
      <p:ext uri="{BB962C8B-B14F-4D97-AF65-F5344CB8AC3E}">
        <p14:creationId xmlns:p14="http://schemas.microsoft.com/office/powerpoint/2010/main" val="9800486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293</a:t>
            </a:fld>
            <a:endParaRPr lang="es-ES"/>
          </a:p>
        </p:txBody>
      </p:sp>
    </p:spTree>
    <p:extLst>
      <p:ext uri="{BB962C8B-B14F-4D97-AF65-F5344CB8AC3E}">
        <p14:creationId xmlns:p14="http://schemas.microsoft.com/office/powerpoint/2010/main" val="34529432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303</a:t>
            </a:fld>
            <a:endParaRPr lang="es-ES"/>
          </a:p>
        </p:txBody>
      </p:sp>
    </p:spTree>
    <p:extLst>
      <p:ext uri="{BB962C8B-B14F-4D97-AF65-F5344CB8AC3E}">
        <p14:creationId xmlns:p14="http://schemas.microsoft.com/office/powerpoint/2010/main" val="29087281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304</a:t>
            </a:fld>
            <a:endParaRPr lang="es-ES"/>
          </a:p>
        </p:txBody>
      </p:sp>
    </p:spTree>
    <p:extLst>
      <p:ext uri="{BB962C8B-B14F-4D97-AF65-F5344CB8AC3E}">
        <p14:creationId xmlns:p14="http://schemas.microsoft.com/office/powerpoint/2010/main" val="40382256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307</a:t>
            </a:fld>
            <a:endParaRPr lang="es-ES"/>
          </a:p>
        </p:txBody>
      </p:sp>
    </p:spTree>
    <p:extLst>
      <p:ext uri="{BB962C8B-B14F-4D97-AF65-F5344CB8AC3E}">
        <p14:creationId xmlns:p14="http://schemas.microsoft.com/office/powerpoint/2010/main" val="31018341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308</a:t>
            </a:fld>
            <a:endParaRPr lang="es-ES"/>
          </a:p>
        </p:txBody>
      </p:sp>
    </p:spTree>
    <p:extLst>
      <p:ext uri="{BB962C8B-B14F-4D97-AF65-F5344CB8AC3E}">
        <p14:creationId xmlns:p14="http://schemas.microsoft.com/office/powerpoint/2010/main" val="4188871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25</a:t>
            </a:fld>
            <a:endParaRPr lang="es-ES"/>
          </a:p>
        </p:txBody>
      </p:sp>
    </p:spTree>
    <p:extLst>
      <p:ext uri="{BB962C8B-B14F-4D97-AF65-F5344CB8AC3E}">
        <p14:creationId xmlns:p14="http://schemas.microsoft.com/office/powerpoint/2010/main" val="12914739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310</a:t>
            </a:fld>
            <a:endParaRPr lang="es-ES"/>
          </a:p>
        </p:txBody>
      </p:sp>
    </p:spTree>
    <p:extLst>
      <p:ext uri="{BB962C8B-B14F-4D97-AF65-F5344CB8AC3E}">
        <p14:creationId xmlns:p14="http://schemas.microsoft.com/office/powerpoint/2010/main" val="13716706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endParaRPr lang="es-AR" baseline="0" dirty="0" smtClean="0"/>
          </a:p>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312</a:t>
            </a:fld>
            <a:endParaRPr lang="es-ES"/>
          </a:p>
        </p:txBody>
      </p:sp>
    </p:spTree>
    <p:extLst>
      <p:ext uri="{BB962C8B-B14F-4D97-AF65-F5344CB8AC3E}">
        <p14:creationId xmlns:p14="http://schemas.microsoft.com/office/powerpoint/2010/main" val="28296241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smtClean="0"/>
          </a:p>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313</a:t>
            </a:fld>
            <a:endParaRPr lang="es-ES"/>
          </a:p>
        </p:txBody>
      </p:sp>
    </p:spTree>
    <p:extLst>
      <p:ext uri="{BB962C8B-B14F-4D97-AF65-F5344CB8AC3E}">
        <p14:creationId xmlns:p14="http://schemas.microsoft.com/office/powerpoint/2010/main" val="37166743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314</a:t>
            </a:fld>
            <a:endParaRPr lang="es-ES"/>
          </a:p>
        </p:txBody>
      </p:sp>
    </p:spTree>
    <p:extLst>
      <p:ext uri="{BB962C8B-B14F-4D97-AF65-F5344CB8AC3E}">
        <p14:creationId xmlns:p14="http://schemas.microsoft.com/office/powerpoint/2010/main" val="30993830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317</a:t>
            </a:fld>
            <a:endParaRPr lang="es-ES"/>
          </a:p>
        </p:txBody>
      </p:sp>
    </p:spTree>
    <p:extLst>
      <p:ext uri="{BB962C8B-B14F-4D97-AF65-F5344CB8AC3E}">
        <p14:creationId xmlns:p14="http://schemas.microsoft.com/office/powerpoint/2010/main" val="20340973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320</a:t>
            </a:fld>
            <a:endParaRPr lang="es-ES"/>
          </a:p>
        </p:txBody>
      </p:sp>
    </p:spTree>
    <p:extLst>
      <p:ext uri="{BB962C8B-B14F-4D97-AF65-F5344CB8AC3E}">
        <p14:creationId xmlns:p14="http://schemas.microsoft.com/office/powerpoint/2010/main" val="18953940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323</a:t>
            </a:fld>
            <a:endParaRPr lang="es-ES"/>
          </a:p>
        </p:txBody>
      </p:sp>
    </p:spTree>
    <p:extLst>
      <p:ext uri="{BB962C8B-B14F-4D97-AF65-F5344CB8AC3E}">
        <p14:creationId xmlns:p14="http://schemas.microsoft.com/office/powerpoint/2010/main" val="51023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27</a:t>
            </a:fld>
            <a:endParaRPr lang="es-ES"/>
          </a:p>
        </p:txBody>
      </p:sp>
    </p:spTree>
    <p:extLst>
      <p:ext uri="{BB962C8B-B14F-4D97-AF65-F5344CB8AC3E}">
        <p14:creationId xmlns:p14="http://schemas.microsoft.com/office/powerpoint/2010/main" val="4182657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a:t>
            </a:fld>
            <a:endParaRPr lang="es-ES"/>
          </a:p>
        </p:txBody>
      </p:sp>
    </p:spTree>
    <p:extLst>
      <p:ext uri="{BB962C8B-B14F-4D97-AF65-F5344CB8AC3E}">
        <p14:creationId xmlns:p14="http://schemas.microsoft.com/office/powerpoint/2010/main" val="95068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baseline="0" dirty="0" smtClean="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31</a:t>
            </a:fld>
            <a:endParaRPr lang="es-ES"/>
          </a:p>
        </p:txBody>
      </p:sp>
    </p:spTree>
    <p:extLst>
      <p:ext uri="{BB962C8B-B14F-4D97-AF65-F5344CB8AC3E}">
        <p14:creationId xmlns:p14="http://schemas.microsoft.com/office/powerpoint/2010/main" val="63309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37</a:t>
            </a:fld>
            <a:endParaRPr lang="es-ES"/>
          </a:p>
        </p:txBody>
      </p:sp>
    </p:spTree>
    <p:extLst>
      <p:ext uri="{BB962C8B-B14F-4D97-AF65-F5344CB8AC3E}">
        <p14:creationId xmlns:p14="http://schemas.microsoft.com/office/powerpoint/2010/main" val="2424576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40</a:t>
            </a:fld>
            <a:endParaRPr lang="es-ES"/>
          </a:p>
        </p:txBody>
      </p:sp>
    </p:spTree>
    <p:extLst>
      <p:ext uri="{BB962C8B-B14F-4D97-AF65-F5344CB8AC3E}">
        <p14:creationId xmlns:p14="http://schemas.microsoft.com/office/powerpoint/2010/main" val="3703997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42</a:t>
            </a:fld>
            <a:endParaRPr lang="es-ES"/>
          </a:p>
        </p:txBody>
      </p:sp>
    </p:spTree>
    <p:extLst>
      <p:ext uri="{BB962C8B-B14F-4D97-AF65-F5344CB8AC3E}">
        <p14:creationId xmlns:p14="http://schemas.microsoft.com/office/powerpoint/2010/main" val="222136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52</a:t>
            </a:fld>
            <a:endParaRPr lang="es-ES"/>
          </a:p>
        </p:txBody>
      </p:sp>
    </p:spTree>
    <p:extLst>
      <p:ext uri="{BB962C8B-B14F-4D97-AF65-F5344CB8AC3E}">
        <p14:creationId xmlns:p14="http://schemas.microsoft.com/office/powerpoint/2010/main" val="410763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 </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60</a:t>
            </a:fld>
            <a:endParaRPr lang="es-ES"/>
          </a:p>
        </p:txBody>
      </p:sp>
    </p:spTree>
    <p:extLst>
      <p:ext uri="{BB962C8B-B14F-4D97-AF65-F5344CB8AC3E}">
        <p14:creationId xmlns:p14="http://schemas.microsoft.com/office/powerpoint/2010/main" val="42676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4</a:t>
            </a:fld>
            <a:endParaRPr lang="es-ES"/>
          </a:p>
        </p:txBody>
      </p:sp>
    </p:spTree>
    <p:extLst>
      <p:ext uri="{BB962C8B-B14F-4D97-AF65-F5344CB8AC3E}">
        <p14:creationId xmlns:p14="http://schemas.microsoft.com/office/powerpoint/2010/main" val="362346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66</a:t>
            </a:fld>
            <a:endParaRPr lang="es-ES"/>
          </a:p>
        </p:txBody>
      </p:sp>
    </p:spTree>
    <p:extLst>
      <p:ext uri="{BB962C8B-B14F-4D97-AF65-F5344CB8AC3E}">
        <p14:creationId xmlns:p14="http://schemas.microsoft.com/office/powerpoint/2010/main" val="2843136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75</a:t>
            </a:fld>
            <a:endParaRPr lang="es-ES"/>
          </a:p>
        </p:txBody>
      </p:sp>
    </p:spTree>
    <p:extLst>
      <p:ext uri="{BB962C8B-B14F-4D97-AF65-F5344CB8AC3E}">
        <p14:creationId xmlns:p14="http://schemas.microsoft.com/office/powerpoint/2010/main" val="395815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76</a:t>
            </a:fld>
            <a:endParaRPr lang="es-ES"/>
          </a:p>
        </p:txBody>
      </p:sp>
    </p:spTree>
    <p:extLst>
      <p:ext uri="{BB962C8B-B14F-4D97-AF65-F5344CB8AC3E}">
        <p14:creationId xmlns:p14="http://schemas.microsoft.com/office/powerpoint/2010/main" val="341353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87</a:t>
            </a:fld>
            <a:endParaRPr lang="es-ES"/>
          </a:p>
        </p:txBody>
      </p:sp>
    </p:spTree>
    <p:extLst>
      <p:ext uri="{BB962C8B-B14F-4D97-AF65-F5344CB8AC3E}">
        <p14:creationId xmlns:p14="http://schemas.microsoft.com/office/powerpoint/2010/main" val="1175860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91</a:t>
            </a:fld>
            <a:endParaRPr lang="es-ES"/>
          </a:p>
        </p:txBody>
      </p:sp>
    </p:spTree>
    <p:extLst>
      <p:ext uri="{BB962C8B-B14F-4D97-AF65-F5344CB8AC3E}">
        <p14:creationId xmlns:p14="http://schemas.microsoft.com/office/powerpoint/2010/main" val="3624206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92</a:t>
            </a:fld>
            <a:endParaRPr lang="es-ES"/>
          </a:p>
        </p:txBody>
      </p:sp>
    </p:spTree>
    <p:extLst>
      <p:ext uri="{BB962C8B-B14F-4D97-AF65-F5344CB8AC3E}">
        <p14:creationId xmlns:p14="http://schemas.microsoft.com/office/powerpoint/2010/main" val="3675505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95</a:t>
            </a:fld>
            <a:endParaRPr lang="es-ES"/>
          </a:p>
        </p:txBody>
      </p:sp>
    </p:spTree>
    <p:extLst>
      <p:ext uri="{BB962C8B-B14F-4D97-AF65-F5344CB8AC3E}">
        <p14:creationId xmlns:p14="http://schemas.microsoft.com/office/powerpoint/2010/main" val="459687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99</a:t>
            </a:fld>
            <a:endParaRPr lang="es-ES"/>
          </a:p>
        </p:txBody>
      </p:sp>
    </p:spTree>
    <p:extLst>
      <p:ext uri="{BB962C8B-B14F-4D97-AF65-F5344CB8AC3E}">
        <p14:creationId xmlns:p14="http://schemas.microsoft.com/office/powerpoint/2010/main" val="2844316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Finalmente </a:t>
            </a:r>
            <a:r>
              <a:rPr lang="es-AR" smtClean="0"/>
              <a:t>los objetivos</a:t>
            </a:r>
            <a:endParaRPr lang="es-ES"/>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100</a:t>
            </a:fld>
            <a:endParaRPr lang="es-ES"/>
          </a:p>
        </p:txBody>
      </p:sp>
    </p:spTree>
    <p:extLst>
      <p:ext uri="{BB962C8B-B14F-4D97-AF65-F5344CB8AC3E}">
        <p14:creationId xmlns:p14="http://schemas.microsoft.com/office/powerpoint/2010/main" val="844675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102</a:t>
            </a:fld>
            <a:endParaRPr lang="es-ES"/>
          </a:p>
        </p:txBody>
      </p:sp>
    </p:spTree>
    <p:extLst>
      <p:ext uri="{BB962C8B-B14F-4D97-AF65-F5344CB8AC3E}">
        <p14:creationId xmlns:p14="http://schemas.microsoft.com/office/powerpoint/2010/main" val="85601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a:t>
            </a:fld>
            <a:endParaRPr lang="es-ES"/>
          </a:p>
        </p:txBody>
      </p:sp>
    </p:spTree>
    <p:extLst>
      <p:ext uri="{BB962C8B-B14F-4D97-AF65-F5344CB8AC3E}">
        <p14:creationId xmlns:p14="http://schemas.microsoft.com/office/powerpoint/2010/main" val="64961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103</a:t>
            </a:fld>
            <a:endParaRPr lang="es-ES"/>
          </a:p>
        </p:txBody>
      </p:sp>
    </p:spTree>
    <p:extLst>
      <p:ext uri="{BB962C8B-B14F-4D97-AF65-F5344CB8AC3E}">
        <p14:creationId xmlns:p14="http://schemas.microsoft.com/office/powerpoint/2010/main" val="263247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107</a:t>
            </a:fld>
            <a:endParaRPr lang="es-ES" dirty="0"/>
          </a:p>
        </p:txBody>
      </p:sp>
    </p:spTree>
    <p:extLst>
      <p:ext uri="{BB962C8B-B14F-4D97-AF65-F5344CB8AC3E}">
        <p14:creationId xmlns:p14="http://schemas.microsoft.com/office/powerpoint/2010/main" val="974417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108</a:t>
            </a:fld>
            <a:endParaRPr lang="es-ES"/>
          </a:p>
        </p:txBody>
      </p:sp>
    </p:spTree>
    <p:extLst>
      <p:ext uri="{BB962C8B-B14F-4D97-AF65-F5344CB8AC3E}">
        <p14:creationId xmlns:p14="http://schemas.microsoft.com/office/powerpoint/2010/main" val="3522038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109</a:t>
            </a:fld>
            <a:endParaRPr lang="es-ES"/>
          </a:p>
        </p:txBody>
      </p:sp>
    </p:spTree>
    <p:extLst>
      <p:ext uri="{BB962C8B-B14F-4D97-AF65-F5344CB8AC3E}">
        <p14:creationId xmlns:p14="http://schemas.microsoft.com/office/powerpoint/2010/main" val="326186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116</a:t>
            </a:fld>
            <a:endParaRPr lang="es-ES"/>
          </a:p>
        </p:txBody>
      </p:sp>
    </p:spTree>
    <p:extLst>
      <p:ext uri="{BB962C8B-B14F-4D97-AF65-F5344CB8AC3E}">
        <p14:creationId xmlns:p14="http://schemas.microsoft.com/office/powerpoint/2010/main" val="3516839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117</a:t>
            </a:fld>
            <a:endParaRPr lang="es-ES"/>
          </a:p>
        </p:txBody>
      </p:sp>
    </p:spTree>
    <p:extLst>
      <p:ext uri="{BB962C8B-B14F-4D97-AF65-F5344CB8AC3E}">
        <p14:creationId xmlns:p14="http://schemas.microsoft.com/office/powerpoint/2010/main" val="1614915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119</a:t>
            </a:fld>
            <a:endParaRPr lang="es-ES"/>
          </a:p>
        </p:txBody>
      </p:sp>
    </p:spTree>
    <p:extLst>
      <p:ext uri="{BB962C8B-B14F-4D97-AF65-F5344CB8AC3E}">
        <p14:creationId xmlns:p14="http://schemas.microsoft.com/office/powerpoint/2010/main" val="326140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120</a:t>
            </a:fld>
            <a:endParaRPr lang="es-ES"/>
          </a:p>
        </p:txBody>
      </p:sp>
    </p:spTree>
    <p:extLst>
      <p:ext uri="{BB962C8B-B14F-4D97-AF65-F5344CB8AC3E}">
        <p14:creationId xmlns:p14="http://schemas.microsoft.com/office/powerpoint/2010/main" val="1137534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121</a:t>
            </a:fld>
            <a:endParaRPr lang="es-ES"/>
          </a:p>
        </p:txBody>
      </p:sp>
    </p:spTree>
    <p:extLst>
      <p:ext uri="{BB962C8B-B14F-4D97-AF65-F5344CB8AC3E}">
        <p14:creationId xmlns:p14="http://schemas.microsoft.com/office/powerpoint/2010/main" val="2355363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122</a:t>
            </a:fld>
            <a:endParaRPr lang="es-ES"/>
          </a:p>
        </p:txBody>
      </p:sp>
    </p:spTree>
    <p:extLst>
      <p:ext uri="{BB962C8B-B14F-4D97-AF65-F5344CB8AC3E}">
        <p14:creationId xmlns:p14="http://schemas.microsoft.com/office/powerpoint/2010/main" val="181608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11</a:t>
            </a:fld>
            <a:endParaRPr lang="es-ES"/>
          </a:p>
        </p:txBody>
      </p:sp>
    </p:spTree>
    <p:extLst>
      <p:ext uri="{BB962C8B-B14F-4D97-AF65-F5344CB8AC3E}">
        <p14:creationId xmlns:p14="http://schemas.microsoft.com/office/powerpoint/2010/main" val="3655562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124</a:t>
            </a:fld>
            <a:endParaRPr lang="es-ES"/>
          </a:p>
        </p:txBody>
      </p:sp>
    </p:spTree>
    <p:extLst>
      <p:ext uri="{BB962C8B-B14F-4D97-AF65-F5344CB8AC3E}">
        <p14:creationId xmlns:p14="http://schemas.microsoft.com/office/powerpoint/2010/main" val="1369447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125</a:t>
            </a:fld>
            <a:endParaRPr lang="es-ES"/>
          </a:p>
        </p:txBody>
      </p:sp>
    </p:spTree>
    <p:extLst>
      <p:ext uri="{BB962C8B-B14F-4D97-AF65-F5344CB8AC3E}">
        <p14:creationId xmlns:p14="http://schemas.microsoft.com/office/powerpoint/2010/main" val="4011656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126</a:t>
            </a:fld>
            <a:endParaRPr lang="es-ES"/>
          </a:p>
        </p:txBody>
      </p:sp>
    </p:spTree>
    <p:extLst>
      <p:ext uri="{BB962C8B-B14F-4D97-AF65-F5344CB8AC3E}">
        <p14:creationId xmlns:p14="http://schemas.microsoft.com/office/powerpoint/2010/main" val="573554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baseline="0" dirty="0" smtClean="0"/>
              <a:t>.</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127</a:t>
            </a:fld>
            <a:endParaRPr lang="es-ES"/>
          </a:p>
        </p:txBody>
      </p:sp>
    </p:spTree>
    <p:extLst>
      <p:ext uri="{BB962C8B-B14F-4D97-AF65-F5344CB8AC3E}">
        <p14:creationId xmlns:p14="http://schemas.microsoft.com/office/powerpoint/2010/main" val="3569525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128</a:t>
            </a:fld>
            <a:endParaRPr lang="es-ES"/>
          </a:p>
        </p:txBody>
      </p:sp>
    </p:spTree>
    <p:extLst>
      <p:ext uri="{BB962C8B-B14F-4D97-AF65-F5344CB8AC3E}">
        <p14:creationId xmlns:p14="http://schemas.microsoft.com/office/powerpoint/2010/main" val="38755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146</a:t>
            </a:fld>
            <a:endParaRPr lang="es-ES"/>
          </a:p>
        </p:txBody>
      </p:sp>
    </p:spTree>
    <p:extLst>
      <p:ext uri="{BB962C8B-B14F-4D97-AF65-F5344CB8AC3E}">
        <p14:creationId xmlns:p14="http://schemas.microsoft.com/office/powerpoint/2010/main" val="2314656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147</a:t>
            </a:fld>
            <a:endParaRPr lang="es-ES"/>
          </a:p>
        </p:txBody>
      </p:sp>
    </p:spTree>
    <p:extLst>
      <p:ext uri="{BB962C8B-B14F-4D97-AF65-F5344CB8AC3E}">
        <p14:creationId xmlns:p14="http://schemas.microsoft.com/office/powerpoint/2010/main" val="666420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149</a:t>
            </a:fld>
            <a:endParaRPr lang="es-ES"/>
          </a:p>
        </p:txBody>
      </p:sp>
    </p:spTree>
    <p:extLst>
      <p:ext uri="{BB962C8B-B14F-4D97-AF65-F5344CB8AC3E}">
        <p14:creationId xmlns:p14="http://schemas.microsoft.com/office/powerpoint/2010/main" val="3381214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smtClean="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154</a:t>
            </a:fld>
            <a:endParaRPr lang="es-ES"/>
          </a:p>
        </p:txBody>
      </p:sp>
    </p:spTree>
    <p:extLst>
      <p:ext uri="{BB962C8B-B14F-4D97-AF65-F5344CB8AC3E}">
        <p14:creationId xmlns:p14="http://schemas.microsoft.com/office/powerpoint/2010/main" val="2899019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156</a:t>
            </a:fld>
            <a:endParaRPr lang="es-ES"/>
          </a:p>
        </p:txBody>
      </p:sp>
    </p:spTree>
    <p:extLst>
      <p:ext uri="{BB962C8B-B14F-4D97-AF65-F5344CB8AC3E}">
        <p14:creationId xmlns:p14="http://schemas.microsoft.com/office/powerpoint/2010/main" val="215516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smtClean="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14</a:t>
            </a:fld>
            <a:endParaRPr lang="es-ES"/>
          </a:p>
        </p:txBody>
      </p:sp>
    </p:spTree>
    <p:extLst>
      <p:ext uri="{BB962C8B-B14F-4D97-AF65-F5344CB8AC3E}">
        <p14:creationId xmlns:p14="http://schemas.microsoft.com/office/powerpoint/2010/main" val="3827842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158</a:t>
            </a:fld>
            <a:endParaRPr lang="es-ES"/>
          </a:p>
        </p:txBody>
      </p:sp>
    </p:spTree>
    <p:extLst>
      <p:ext uri="{BB962C8B-B14F-4D97-AF65-F5344CB8AC3E}">
        <p14:creationId xmlns:p14="http://schemas.microsoft.com/office/powerpoint/2010/main" val="3170272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159</a:t>
            </a:fld>
            <a:endParaRPr lang="es-ES"/>
          </a:p>
        </p:txBody>
      </p:sp>
    </p:spTree>
    <p:extLst>
      <p:ext uri="{BB962C8B-B14F-4D97-AF65-F5344CB8AC3E}">
        <p14:creationId xmlns:p14="http://schemas.microsoft.com/office/powerpoint/2010/main" val="2500012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160</a:t>
            </a:fld>
            <a:endParaRPr lang="es-ES"/>
          </a:p>
        </p:txBody>
      </p:sp>
    </p:spTree>
    <p:extLst>
      <p:ext uri="{BB962C8B-B14F-4D97-AF65-F5344CB8AC3E}">
        <p14:creationId xmlns:p14="http://schemas.microsoft.com/office/powerpoint/2010/main" val="2553613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 </a:t>
            </a:r>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161</a:t>
            </a:fld>
            <a:endParaRPr lang="es-ES"/>
          </a:p>
        </p:txBody>
      </p:sp>
    </p:spTree>
    <p:extLst>
      <p:ext uri="{BB962C8B-B14F-4D97-AF65-F5344CB8AC3E}">
        <p14:creationId xmlns:p14="http://schemas.microsoft.com/office/powerpoint/2010/main" val="1368368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164</a:t>
            </a:fld>
            <a:endParaRPr lang="es-ES"/>
          </a:p>
        </p:txBody>
      </p:sp>
    </p:spTree>
    <p:extLst>
      <p:ext uri="{BB962C8B-B14F-4D97-AF65-F5344CB8AC3E}">
        <p14:creationId xmlns:p14="http://schemas.microsoft.com/office/powerpoint/2010/main" val="3446526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165</a:t>
            </a:fld>
            <a:endParaRPr lang="es-ES"/>
          </a:p>
        </p:txBody>
      </p:sp>
    </p:spTree>
    <p:extLst>
      <p:ext uri="{BB962C8B-B14F-4D97-AF65-F5344CB8AC3E}">
        <p14:creationId xmlns:p14="http://schemas.microsoft.com/office/powerpoint/2010/main" val="3293087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167</a:t>
            </a:fld>
            <a:endParaRPr lang="es-ES"/>
          </a:p>
        </p:txBody>
      </p:sp>
    </p:spTree>
    <p:extLst>
      <p:ext uri="{BB962C8B-B14F-4D97-AF65-F5344CB8AC3E}">
        <p14:creationId xmlns:p14="http://schemas.microsoft.com/office/powerpoint/2010/main" val="3199039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168</a:t>
            </a:fld>
            <a:endParaRPr lang="es-ES"/>
          </a:p>
        </p:txBody>
      </p:sp>
    </p:spTree>
    <p:extLst>
      <p:ext uri="{BB962C8B-B14F-4D97-AF65-F5344CB8AC3E}">
        <p14:creationId xmlns:p14="http://schemas.microsoft.com/office/powerpoint/2010/main" val="4270885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170</a:t>
            </a:fld>
            <a:endParaRPr lang="es-ES"/>
          </a:p>
        </p:txBody>
      </p:sp>
    </p:spTree>
    <p:extLst>
      <p:ext uri="{BB962C8B-B14F-4D97-AF65-F5344CB8AC3E}">
        <p14:creationId xmlns:p14="http://schemas.microsoft.com/office/powerpoint/2010/main" val="4018439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171</a:t>
            </a:fld>
            <a:endParaRPr lang="es-ES"/>
          </a:p>
        </p:txBody>
      </p:sp>
    </p:spTree>
    <p:extLst>
      <p:ext uri="{BB962C8B-B14F-4D97-AF65-F5344CB8AC3E}">
        <p14:creationId xmlns:p14="http://schemas.microsoft.com/office/powerpoint/2010/main" val="3118643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15</a:t>
            </a:fld>
            <a:endParaRPr lang="es-ES"/>
          </a:p>
        </p:txBody>
      </p:sp>
    </p:spTree>
    <p:extLst>
      <p:ext uri="{BB962C8B-B14F-4D97-AF65-F5344CB8AC3E}">
        <p14:creationId xmlns:p14="http://schemas.microsoft.com/office/powerpoint/2010/main" val="273547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172</a:t>
            </a:fld>
            <a:endParaRPr lang="es-ES"/>
          </a:p>
        </p:txBody>
      </p:sp>
    </p:spTree>
    <p:extLst>
      <p:ext uri="{BB962C8B-B14F-4D97-AF65-F5344CB8AC3E}">
        <p14:creationId xmlns:p14="http://schemas.microsoft.com/office/powerpoint/2010/main" val="2238091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189</a:t>
            </a:fld>
            <a:endParaRPr lang="es-ES"/>
          </a:p>
        </p:txBody>
      </p:sp>
    </p:spTree>
    <p:extLst>
      <p:ext uri="{BB962C8B-B14F-4D97-AF65-F5344CB8AC3E}">
        <p14:creationId xmlns:p14="http://schemas.microsoft.com/office/powerpoint/2010/main" val="17649328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192</a:t>
            </a:fld>
            <a:endParaRPr lang="es-ES"/>
          </a:p>
        </p:txBody>
      </p:sp>
    </p:spTree>
    <p:extLst>
      <p:ext uri="{BB962C8B-B14F-4D97-AF65-F5344CB8AC3E}">
        <p14:creationId xmlns:p14="http://schemas.microsoft.com/office/powerpoint/2010/main" val="765068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199</a:t>
            </a:fld>
            <a:endParaRPr lang="es-ES"/>
          </a:p>
        </p:txBody>
      </p:sp>
    </p:spTree>
    <p:extLst>
      <p:ext uri="{BB962C8B-B14F-4D97-AF65-F5344CB8AC3E}">
        <p14:creationId xmlns:p14="http://schemas.microsoft.com/office/powerpoint/2010/main" val="30032390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 </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202</a:t>
            </a:fld>
            <a:endParaRPr lang="es-ES"/>
          </a:p>
        </p:txBody>
      </p:sp>
    </p:spTree>
    <p:extLst>
      <p:ext uri="{BB962C8B-B14F-4D97-AF65-F5344CB8AC3E}">
        <p14:creationId xmlns:p14="http://schemas.microsoft.com/office/powerpoint/2010/main" val="2268841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203</a:t>
            </a:fld>
            <a:endParaRPr lang="es-ES"/>
          </a:p>
        </p:txBody>
      </p:sp>
    </p:spTree>
    <p:extLst>
      <p:ext uri="{BB962C8B-B14F-4D97-AF65-F5344CB8AC3E}">
        <p14:creationId xmlns:p14="http://schemas.microsoft.com/office/powerpoint/2010/main" val="28809246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204</a:t>
            </a:fld>
            <a:endParaRPr lang="es-ES"/>
          </a:p>
        </p:txBody>
      </p:sp>
    </p:spTree>
    <p:extLst>
      <p:ext uri="{BB962C8B-B14F-4D97-AF65-F5344CB8AC3E}">
        <p14:creationId xmlns:p14="http://schemas.microsoft.com/office/powerpoint/2010/main" val="40468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209</a:t>
            </a:fld>
            <a:endParaRPr lang="es-ES"/>
          </a:p>
        </p:txBody>
      </p:sp>
    </p:spTree>
    <p:extLst>
      <p:ext uri="{BB962C8B-B14F-4D97-AF65-F5344CB8AC3E}">
        <p14:creationId xmlns:p14="http://schemas.microsoft.com/office/powerpoint/2010/main" val="1190727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213</a:t>
            </a:fld>
            <a:endParaRPr lang="es-ES"/>
          </a:p>
        </p:txBody>
      </p:sp>
    </p:spTree>
    <p:extLst>
      <p:ext uri="{BB962C8B-B14F-4D97-AF65-F5344CB8AC3E}">
        <p14:creationId xmlns:p14="http://schemas.microsoft.com/office/powerpoint/2010/main" val="629511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216</a:t>
            </a:fld>
            <a:endParaRPr lang="es-ES"/>
          </a:p>
        </p:txBody>
      </p:sp>
    </p:spTree>
    <p:extLst>
      <p:ext uri="{BB962C8B-B14F-4D97-AF65-F5344CB8AC3E}">
        <p14:creationId xmlns:p14="http://schemas.microsoft.com/office/powerpoint/2010/main" val="333049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21</a:t>
            </a:fld>
            <a:endParaRPr lang="es-ES"/>
          </a:p>
        </p:txBody>
      </p:sp>
    </p:spTree>
    <p:extLst>
      <p:ext uri="{BB962C8B-B14F-4D97-AF65-F5344CB8AC3E}">
        <p14:creationId xmlns:p14="http://schemas.microsoft.com/office/powerpoint/2010/main" val="2664422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217</a:t>
            </a:fld>
            <a:endParaRPr lang="es-ES"/>
          </a:p>
        </p:txBody>
      </p:sp>
    </p:spTree>
    <p:extLst>
      <p:ext uri="{BB962C8B-B14F-4D97-AF65-F5344CB8AC3E}">
        <p14:creationId xmlns:p14="http://schemas.microsoft.com/office/powerpoint/2010/main" val="2523727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218</a:t>
            </a:fld>
            <a:endParaRPr lang="es-ES"/>
          </a:p>
        </p:txBody>
      </p:sp>
    </p:spTree>
    <p:extLst>
      <p:ext uri="{BB962C8B-B14F-4D97-AF65-F5344CB8AC3E}">
        <p14:creationId xmlns:p14="http://schemas.microsoft.com/office/powerpoint/2010/main" val="1043661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224</a:t>
            </a:fld>
            <a:endParaRPr lang="es-ES"/>
          </a:p>
        </p:txBody>
      </p:sp>
    </p:spTree>
    <p:extLst>
      <p:ext uri="{BB962C8B-B14F-4D97-AF65-F5344CB8AC3E}">
        <p14:creationId xmlns:p14="http://schemas.microsoft.com/office/powerpoint/2010/main" val="3308461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226</a:t>
            </a:fld>
            <a:endParaRPr lang="es-ES"/>
          </a:p>
        </p:txBody>
      </p:sp>
    </p:spTree>
    <p:extLst>
      <p:ext uri="{BB962C8B-B14F-4D97-AF65-F5344CB8AC3E}">
        <p14:creationId xmlns:p14="http://schemas.microsoft.com/office/powerpoint/2010/main" val="37321128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231</a:t>
            </a:fld>
            <a:endParaRPr lang="es-ES"/>
          </a:p>
        </p:txBody>
      </p:sp>
    </p:spTree>
    <p:extLst>
      <p:ext uri="{BB962C8B-B14F-4D97-AF65-F5344CB8AC3E}">
        <p14:creationId xmlns:p14="http://schemas.microsoft.com/office/powerpoint/2010/main" val="3564235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233</a:t>
            </a:fld>
            <a:endParaRPr lang="es-ES"/>
          </a:p>
        </p:txBody>
      </p:sp>
    </p:spTree>
    <p:extLst>
      <p:ext uri="{BB962C8B-B14F-4D97-AF65-F5344CB8AC3E}">
        <p14:creationId xmlns:p14="http://schemas.microsoft.com/office/powerpoint/2010/main" val="10052051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237</a:t>
            </a:fld>
            <a:endParaRPr lang="es-ES"/>
          </a:p>
        </p:txBody>
      </p:sp>
    </p:spTree>
    <p:extLst>
      <p:ext uri="{BB962C8B-B14F-4D97-AF65-F5344CB8AC3E}">
        <p14:creationId xmlns:p14="http://schemas.microsoft.com/office/powerpoint/2010/main" val="1031287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238</a:t>
            </a:fld>
            <a:endParaRPr lang="es-ES"/>
          </a:p>
        </p:txBody>
      </p:sp>
    </p:spTree>
    <p:extLst>
      <p:ext uri="{BB962C8B-B14F-4D97-AF65-F5344CB8AC3E}">
        <p14:creationId xmlns:p14="http://schemas.microsoft.com/office/powerpoint/2010/main" val="3060943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239</a:t>
            </a:fld>
            <a:endParaRPr lang="es-ES"/>
          </a:p>
        </p:txBody>
      </p:sp>
    </p:spTree>
    <p:extLst>
      <p:ext uri="{BB962C8B-B14F-4D97-AF65-F5344CB8AC3E}">
        <p14:creationId xmlns:p14="http://schemas.microsoft.com/office/powerpoint/2010/main" val="3191685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240</a:t>
            </a:fld>
            <a:endParaRPr lang="es-ES"/>
          </a:p>
        </p:txBody>
      </p:sp>
    </p:spTree>
    <p:extLst>
      <p:ext uri="{BB962C8B-B14F-4D97-AF65-F5344CB8AC3E}">
        <p14:creationId xmlns:p14="http://schemas.microsoft.com/office/powerpoint/2010/main" val="89127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22</a:t>
            </a:fld>
            <a:endParaRPr lang="es-ES"/>
          </a:p>
        </p:txBody>
      </p:sp>
    </p:spTree>
    <p:extLst>
      <p:ext uri="{BB962C8B-B14F-4D97-AF65-F5344CB8AC3E}">
        <p14:creationId xmlns:p14="http://schemas.microsoft.com/office/powerpoint/2010/main" val="3067629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242</a:t>
            </a:fld>
            <a:endParaRPr lang="es-ES"/>
          </a:p>
        </p:txBody>
      </p:sp>
    </p:spTree>
    <p:extLst>
      <p:ext uri="{BB962C8B-B14F-4D97-AF65-F5344CB8AC3E}">
        <p14:creationId xmlns:p14="http://schemas.microsoft.com/office/powerpoint/2010/main" val="31029944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246</a:t>
            </a:fld>
            <a:endParaRPr lang="es-ES"/>
          </a:p>
        </p:txBody>
      </p:sp>
    </p:spTree>
    <p:extLst>
      <p:ext uri="{BB962C8B-B14F-4D97-AF65-F5344CB8AC3E}">
        <p14:creationId xmlns:p14="http://schemas.microsoft.com/office/powerpoint/2010/main" val="2502300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Se ha criticado a este paradigma su reduccionismo porque:</a:t>
            </a:r>
          </a:p>
          <a:p>
            <a:r>
              <a:rPr lang="es-AR" dirty="0" smtClean="0"/>
              <a:t>Las situaciones educativas se caracterizan por numerosos parámetros que no pueden ser estrictamente controlados,</a:t>
            </a:r>
          </a:p>
          <a:p>
            <a:r>
              <a:rPr lang="es-AR" dirty="0" smtClean="0"/>
              <a:t>Los Resulta insensible a las perturbaciones locales y a los efectos desacostumbrados,</a:t>
            </a:r>
          </a:p>
          <a:p>
            <a:endParaRPr lang="es-AR" dirty="0" smtClean="0"/>
          </a:p>
          <a:p>
            <a:endParaRPr lang="es-AR" dirty="0" smtClean="0"/>
          </a:p>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247</a:t>
            </a:fld>
            <a:endParaRPr lang="es-ES"/>
          </a:p>
        </p:txBody>
      </p:sp>
    </p:spTree>
    <p:extLst>
      <p:ext uri="{BB962C8B-B14F-4D97-AF65-F5344CB8AC3E}">
        <p14:creationId xmlns:p14="http://schemas.microsoft.com/office/powerpoint/2010/main" val="3260323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249</a:t>
            </a:fld>
            <a:endParaRPr lang="es-ES"/>
          </a:p>
        </p:txBody>
      </p:sp>
    </p:spTree>
    <p:extLst>
      <p:ext uri="{BB962C8B-B14F-4D97-AF65-F5344CB8AC3E}">
        <p14:creationId xmlns:p14="http://schemas.microsoft.com/office/powerpoint/2010/main" val="2914770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250</a:t>
            </a:fld>
            <a:endParaRPr lang="es-ES"/>
          </a:p>
        </p:txBody>
      </p:sp>
    </p:spTree>
    <p:extLst>
      <p:ext uri="{BB962C8B-B14F-4D97-AF65-F5344CB8AC3E}">
        <p14:creationId xmlns:p14="http://schemas.microsoft.com/office/powerpoint/2010/main" val="27774303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252</a:t>
            </a:fld>
            <a:endParaRPr lang="es-ES"/>
          </a:p>
        </p:txBody>
      </p:sp>
    </p:spTree>
    <p:extLst>
      <p:ext uri="{BB962C8B-B14F-4D97-AF65-F5344CB8AC3E}">
        <p14:creationId xmlns:p14="http://schemas.microsoft.com/office/powerpoint/2010/main" val="22603676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253</a:t>
            </a:fld>
            <a:endParaRPr lang="es-ES"/>
          </a:p>
        </p:txBody>
      </p:sp>
    </p:spTree>
    <p:extLst>
      <p:ext uri="{BB962C8B-B14F-4D97-AF65-F5344CB8AC3E}">
        <p14:creationId xmlns:p14="http://schemas.microsoft.com/office/powerpoint/2010/main" val="5523819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254</a:t>
            </a:fld>
            <a:endParaRPr lang="es-ES"/>
          </a:p>
        </p:txBody>
      </p:sp>
    </p:spTree>
    <p:extLst>
      <p:ext uri="{BB962C8B-B14F-4D97-AF65-F5344CB8AC3E}">
        <p14:creationId xmlns:p14="http://schemas.microsoft.com/office/powerpoint/2010/main" val="4585806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260</a:t>
            </a:fld>
            <a:endParaRPr lang="es-ES"/>
          </a:p>
        </p:txBody>
      </p:sp>
    </p:spTree>
    <p:extLst>
      <p:ext uri="{BB962C8B-B14F-4D97-AF65-F5344CB8AC3E}">
        <p14:creationId xmlns:p14="http://schemas.microsoft.com/office/powerpoint/2010/main" val="29643777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261</a:t>
            </a:fld>
            <a:endParaRPr lang="es-ES"/>
          </a:p>
        </p:txBody>
      </p:sp>
    </p:spTree>
    <p:extLst>
      <p:ext uri="{BB962C8B-B14F-4D97-AF65-F5344CB8AC3E}">
        <p14:creationId xmlns:p14="http://schemas.microsoft.com/office/powerpoint/2010/main" val="245143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23</a:t>
            </a:fld>
            <a:endParaRPr lang="es-ES"/>
          </a:p>
        </p:txBody>
      </p:sp>
    </p:spTree>
    <p:extLst>
      <p:ext uri="{BB962C8B-B14F-4D97-AF65-F5344CB8AC3E}">
        <p14:creationId xmlns:p14="http://schemas.microsoft.com/office/powerpoint/2010/main" val="33593273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lphaLcParenR"/>
            </a:pPr>
            <a:endParaRPr lang="es-AR" dirty="0" smtClean="0"/>
          </a:p>
          <a:p>
            <a:endParaRPr lang="es-AR" dirty="0" smtClean="0"/>
          </a:p>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262</a:t>
            </a:fld>
            <a:endParaRPr lang="es-ES"/>
          </a:p>
        </p:txBody>
      </p:sp>
    </p:spTree>
    <p:extLst>
      <p:ext uri="{BB962C8B-B14F-4D97-AF65-F5344CB8AC3E}">
        <p14:creationId xmlns:p14="http://schemas.microsoft.com/office/powerpoint/2010/main" val="31519929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265</a:t>
            </a:fld>
            <a:endParaRPr lang="es-ES" dirty="0"/>
          </a:p>
        </p:txBody>
      </p:sp>
    </p:spTree>
    <p:extLst>
      <p:ext uri="{BB962C8B-B14F-4D97-AF65-F5344CB8AC3E}">
        <p14:creationId xmlns:p14="http://schemas.microsoft.com/office/powerpoint/2010/main" val="6692717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268</a:t>
            </a:fld>
            <a:endParaRPr lang="es-ES"/>
          </a:p>
        </p:txBody>
      </p:sp>
    </p:spTree>
    <p:extLst>
      <p:ext uri="{BB962C8B-B14F-4D97-AF65-F5344CB8AC3E}">
        <p14:creationId xmlns:p14="http://schemas.microsoft.com/office/powerpoint/2010/main" val="9352515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270</a:t>
            </a:fld>
            <a:endParaRPr lang="es-ES"/>
          </a:p>
        </p:txBody>
      </p:sp>
    </p:spTree>
    <p:extLst>
      <p:ext uri="{BB962C8B-B14F-4D97-AF65-F5344CB8AC3E}">
        <p14:creationId xmlns:p14="http://schemas.microsoft.com/office/powerpoint/2010/main" val="8179011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275</a:t>
            </a:fld>
            <a:endParaRPr lang="es-ES"/>
          </a:p>
        </p:txBody>
      </p:sp>
    </p:spTree>
    <p:extLst>
      <p:ext uri="{BB962C8B-B14F-4D97-AF65-F5344CB8AC3E}">
        <p14:creationId xmlns:p14="http://schemas.microsoft.com/office/powerpoint/2010/main" val="40501334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276</a:t>
            </a:fld>
            <a:endParaRPr lang="es-ES"/>
          </a:p>
        </p:txBody>
      </p:sp>
    </p:spTree>
    <p:extLst>
      <p:ext uri="{BB962C8B-B14F-4D97-AF65-F5344CB8AC3E}">
        <p14:creationId xmlns:p14="http://schemas.microsoft.com/office/powerpoint/2010/main" val="13935082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a:t>
            </a:r>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278</a:t>
            </a:fld>
            <a:endParaRPr lang="es-ES"/>
          </a:p>
        </p:txBody>
      </p:sp>
    </p:spTree>
    <p:extLst>
      <p:ext uri="{BB962C8B-B14F-4D97-AF65-F5344CB8AC3E}">
        <p14:creationId xmlns:p14="http://schemas.microsoft.com/office/powerpoint/2010/main" val="40572525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280</a:t>
            </a:fld>
            <a:endParaRPr lang="es-ES"/>
          </a:p>
        </p:txBody>
      </p:sp>
    </p:spTree>
    <p:extLst>
      <p:ext uri="{BB962C8B-B14F-4D97-AF65-F5344CB8AC3E}">
        <p14:creationId xmlns:p14="http://schemas.microsoft.com/office/powerpoint/2010/main" val="11960989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smtClean="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282</a:t>
            </a:fld>
            <a:endParaRPr lang="es-ES"/>
          </a:p>
        </p:txBody>
      </p:sp>
    </p:spTree>
    <p:extLst>
      <p:ext uri="{BB962C8B-B14F-4D97-AF65-F5344CB8AC3E}">
        <p14:creationId xmlns:p14="http://schemas.microsoft.com/office/powerpoint/2010/main" val="38915289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6E2E7F-3CD6-4489-9DF2-3CF3C28FA5E6}" type="slidenum">
              <a:rPr lang="es-ES" smtClean="0"/>
              <a:t>285</a:t>
            </a:fld>
            <a:endParaRPr lang="es-ES"/>
          </a:p>
        </p:txBody>
      </p:sp>
    </p:spTree>
    <p:extLst>
      <p:ext uri="{BB962C8B-B14F-4D97-AF65-F5344CB8AC3E}">
        <p14:creationId xmlns:p14="http://schemas.microsoft.com/office/powerpoint/2010/main" val="344947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828B0535-B911-4C5E-8D0C-9E36498119E9}" type="datetimeFigureOut">
              <a:rPr lang="es-ES" smtClean="0"/>
              <a:t>26/03/2019</a:t>
            </a:fld>
            <a:endParaRPr lang="es-ES"/>
          </a:p>
        </p:txBody>
      </p:sp>
      <p:sp>
        <p:nvSpPr>
          <p:cNvPr id="19" name="Footer Placeholder 18"/>
          <p:cNvSpPr>
            <a:spLocks noGrp="1"/>
          </p:cNvSpPr>
          <p:nvPr>
            <p:ph type="ftr" sz="quarter" idx="11"/>
          </p:nvPr>
        </p:nvSpPr>
        <p:spPr/>
        <p:txBody>
          <a:bodyPr/>
          <a:lstStyle/>
          <a:p>
            <a:endParaRPr lang="es-ES"/>
          </a:p>
        </p:txBody>
      </p:sp>
      <p:sp>
        <p:nvSpPr>
          <p:cNvPr id="27" name="Slide Number Placeholder 26"/>
          <p:cNvSpPr>
            <a:spLocks noGrp="1"/>
          </p:cNvSpPr>
          <p:nvPr>
            <p:ph type="sldNum" sz="quarter" idx="12"/>
          </p:nvPr>
        </p:nvSpPr>
        <p:spPr/>
        <p:txBody>
          <a:bodyPr/>
          <a:lstStyle/>
          <a:p>
            <a:fld id="{0CF78C9F-7059-4CF0-ACB1-8616E651D4FE}"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828B0535-B911-4C5E-8D0C-9E36498119E9}" type="datetimeFigureOut">
              <a:rPr lang="es-ES" smtClean="0"/>
              <a:t>26/03/2019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828B0535-B911-4C5E-8D0C-9E36498119E9}" type="datetimeFigureOut">
              <a:rPr lang="es-ES" smtClean="0"/>
              <a:t>26/03/2019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828B0535-B911-4C5E-8D0C-9E36498119E9}" type="datetimeFigureOut">
              <a:rPr lang="es-ES" smtClean="0"/>
              <a:t>26/03/2019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828B0535-B911-4C5E-8D0C-9E36498119E9}" type="datetimeFigureOut">
              <a:rPr lang="es-ES" smtClean="0"/>
              <a:t>26/03/2019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CF78C9F-7059-4CF0-ACB1-8616E651D4FE}"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828B0535-B911-4C5E-8D0C-9E36498119E9}" type="datetimeFigureOut">
              <a:rPr lang="es-ES" smtClean="0"/>
              <a:t>26/03/2019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828B0535-B911-4C5E-8D0C-9E36498119E9}" type="datetimeFigureOut">
              <a:rPr lang="es-ES" smtClean="0"/>
              <a:t>26/03/2019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828B0535-B911-4C5E-8D0C-9E36498119E9}" type="datetimeFigureOut">
              <a:rPr lang="es-ES" smtClean="0"/>
              <a:t>26/03/2019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B0535-B911-4C5E-8D0C-9E36498119E9}" type="datetimeFigureOut">
              <a:rPr lang="es-ES" smtClean="0"/>
              <a:t>26/03/2019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828B0535-B911-4C5E-8D0C-9E36498119E9}" type="datetimeFigureOut">
              <a:rPr lang="es-ES" smtClean="0"/>
              <a:t>26/03/2019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CF78C9F-7059-4CF0-ACB1-8616E651D4FE}"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828B0535-B911-4C5E-8D0C-9E36498119E9}" type="datetimeFigureOut">
              <a:rPr lang="es-ES" smtClean="0"/>
              <a:t>26/03/2019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077200" y="6356350"/>
            <a:ext cx="609600" cy="365125"/>
          </a:xfrm>
        </p:spPr>
        <p:txBody>
          <a:bodyPr/>
          <a:lstStyle/>
          <a:p>
            <a:fld id="{0CF78C9F-7059-4CF0-ACB1-8616E651D4FE}" type="slidenum">
              <a:rPr lang="es-ES" smtClean="0"/>
              <a:t>‹Nº›</a:t>
            </a:fld>
            <a:endParaRPr lang="es-E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28B0535-B911-4C5E-8D0C-9E36498119E9}" type="datetimeFigureOut">
              <a:rPr lang="es-ES" smtClean="0"/>
              <a:t>26/03/2019</a:t>
            </a:fld>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CF78C9F-7059-4CF0-ACB1-8616E651D4FE}" type="slidenum">
              <a:rPr lang="es-ES" smtClean="0"/>
              <a:t>‹Nº›</a:t>
            </a:fld>
            <a:endParaRPr lang="es-E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2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2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3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3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3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276872"/>
            <a:ext cx="7851648" cy="923528"/>
          </a:xfrm>
        </p:spPr>
        <p:txBody>
          <a:bodyPr/>
          <a:lstStyle/>
          <a:p>
            <a:pPr algn="ctr"/>
            <a:r>
              <a:rPr lang="es-AR" dirty="0" smtClean="0"/>
              <a:t>TEORÍA CURRICULAR</a:t>
            </a:r>
            <a:endParaRPr lang="es-ES" dirty="0"/>
          </a:p>
        </p:txBody>
      </p:sp>
      <p:sp>
        <p:nvSpPr>
          <p:cNvPr id="3" name="2 Subtítulo"/>
          <p:cNvSpPr>
            <a:spLocks noGrp="1"/>
          </p:cNvSpPr>
          <p:nvPr>
            <p:ph type="subTitle" idx="1"/>
          </p:nvPr>
        </p:nvSpPr>
        <p:spPr>
          <a:xfrm>
            <a:off x="1115616" y="4941168"/>
            <a:ext cx="7854696" cy="776528"/>
          </a:xfrm>
        </p:spPr>
        <p:txBody>
          <a:bodyPr>
            <a:normAutofit/>
          </a:bodyPr>
          <a:lstStyle/>
          <a:p>
            <a:r>
              <a:rPr lang="es-AR" sz="3200" b="1" dirty="0" smtClean="0">
                <a:solidFill>
                  <a:srgbClr val="FFC000"/>
                </a:solidFill>
                <a:effectLst>
                  <a:outerShdw blurRad="38100" dist="38100" dir="2700000" algn="tl">
                    <a:srgbClr val="000000">
                      <a:alpha val="43137"/>
                    </a:srgbClr>
                  </a:outerShdw>
                </a:effectLst>
              </a:rPr>
              <a:t>Dr. Fernando Avendaño</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77072"/>
            <a:ext cx="358755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826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712968" cy="1143000"/>
          </a:xfrm>
        </p:spPr>
        <p:txBody>
          <a:bodyPr>
            <a:normAutofit/>
          </a:bodyPr>
          <a:lstStyle/>
          <a:p>
            <a:r>
              <a:rPr lang="es-AR" sz="4000" b="1" dirty="0" smtClean="0">
                <a:solidFill>
                  <a:schemeClr val="accent1">
                    <a:lumMod val="75000"/>
                  </a:schemeClr>
                </a:solidFill>
                <a:effectLst>
                  <a:outerShdw blurRad="38100" dist="38100" dir="2700000" algn="tl">
                    <a:srgbClr val="000000">
                      <a:alpha val="43137"/>
                    </a:srgbClr>
                  </a:outerShdw>
                </a:effectLst>
              </a:rPr>
              <a:t>Precisiones etimológicas y ortográficas</a:t>
            </a:r>
            <a:endParaRPr lang="es-ES" sz="4000" b="1" dirty="0">
              <a:solidFill>
                <a:schemeClr val="accent1">
                  <a:lumMod val="75000"/>
                </a:schemeClr>
              </a:solidFill>
              <a:effectLst>
                <a:outerShdw blurRad="38100" dist="38100" dir="2700000" algn="tl">
                  <a:srgbClr val="000000">
                    <a:alpha val="43137"/>
                  </a:srgbClr>
                </a:outerShdw>
              </a:effectLst>
            </a:endParaRPr>
          </a:p>
        </p:txBody>
      </p:sp>
      <p:sp>
        <p:nvSpPr>
          <p:cNvPr id="3" name="2 Rectángulo"/>
          <p:cNvSpPr/>
          <p:nvPr/>
        </p:nvSpPr>
        <p:spPr>
          <a:xfrm>
            <a:off x="606018" y="2204864"/>
            <a:ext cx="7920880" cy="3416320"/>
          </a:xfrm>
          <a:prstGeom prst="rect">
            <a:avLst/>
          </a:prstGeom>
        </p:spPr>
        <p:txBody>
          <a:bodyPr wrap="square">
            <a:spAutoFit/>
          </a:bodyPr>
          <a:lstStyle/>
          <a:p>
            <a:pPr algn="just"/>
            <a:r>
              <a:rPr lang="es-AR" sz="2400" b="1" dirty="0" smtClean="0">
                <a:solidFill>
                  <a:schemeClr val="accent1">
                    <a:lumMod val="75000"/>
                  </a:schemeClr>
                </a:solidFill>
                <a:effectLst>
                  <a:outerShdw blurRad="38100" dist="38100" dir="2700000" algn="tl">
                    <a:srgbClr val="000000">
                      <a:alpha val="43137"/>
                    </a:srgbClr>
                  </a:outerShdw>
                </a:effectLst>
              </a:rPr>
              <a:t>     La </a:t>
            </a:r>
            <a:r>
              <a:rPr lang="es-AR" sz="2400" b="1" dirty="0">
                <a:solidFill>
                  <a:schemeClr val="accent1">
                    <a:lumMod val="75000"/>
                  </a:schemeClr>
                </a:solidFill>
                <a:effectLst>
                  <a:outerShdw blurRad="38100" dist="38100" dir="2700000" algn="tl">
                    <a:srgbClr val="000000">
                      <a:alpha val="43137"/>
                    </a:srgbClr>
                  </a:outerShdw>
                </a:effectLst>
              </a:rPr>
              <a:t>palabra latina </a:t>
            </a:r>
            <a:r>
              <a:rPr lang="es-AR" sz="2400" b="1" i="1" dirty="0">
                <a:solidFill>
                  <a:schemeClr val="tx2">
                    <a:lumMod val="50000"/>
                  </a:schemeClr>
                </a:solidFill>
                <a:effectLst>
                  <a:outerShdw blurRad="38100" dist="38100" dir="2700000" algn="tl">
                    <a:srgbClr val="000000">
                      <a:alpha val="43137"/>
                    </a:srgbClr>
                  </a:outerShdw>
                </a:effectLst>
              </a:rPr>
              <a:t>curriculum</a:t>
            </a:r>
            <a:r>
              <a:rPr lang="es-AR" sz="2400" b="1" dirty="0">
                <a:solidFill>
                  <a:schemeClr val="accent1">
                    <a:lumMod val="75000"/>
                  </a:schemeClr>
                </a:solidFill>
                <a:effectLst>
                  <a:outerShdw blurRad="38100" dist="38100" dir="2700000" algn="tl">
                    <a:srgbClr val="000000">
                      <a:alpha val="43137"/>
                    </a:srgbClr>
                  </a:outerShdw>
                </a:effectLst>
              </a:rPr>
              <a:t> (en singular) no lleva tilde, como tampoco su plural, </a:t>
            </a:r>
            <a:r>
              <a:rPr lang="es-AR" sz="2400" b="1" i="1" dirty="0" err="1">
                <a:solidFill>
                  <a:schemeClr val="tx2">
                    <a:lumMod val="50000"/>
                  </a:schemeClr>
                </a:solidFill>
                <a:effectLst>
                  <a:outerShdw blurRad="38100" dist="38100" dir="2700000" algn="tl">
                    <a:srgbClr val="000000">
                      <a:alpha val="43137"/>
                    </a:srgbClr>
                  </a:outerShdw>
                </a:effectLst>
              </a:rPr>
              <a:t>curricula</a:t>
            </a:r>
            <a:r>
              <a:rPr lang="es-AR" sz="2400" b="1" dirty="0">
                <a:solidFill>
                  <a:schemeClr val="accent1">
                    <a:lumMod val="75000"/>
                  </a:schemeClr>
                </a:solidFill>
                <a:effectLst>
                  <a:outerShdw blurRad="38100" dist="38100" dir="2700000" algn="tl">
                    <a:srgbClr val="000000">
                      <a:alpha val="43137"/>
                    </a:srgbClr>
                  </a:outerShdw>
                </a:effectLst>
              </a:rPr>
              <a:t>. Las expresiones adecuadas son “el curriculum” – “los </a:t>
            </a:r>
            <a:r>
              <a:rPr lang="es-AR" sz="2400" b="1" dirty="0" err="1">
                <a:solidFill>
                  <a:schemeClr val="accent1">
                    <a:lumMod val="75000"/>
                  </a:schemeClr>
                </a:solidFill>
                <a:effectLst>
                  <a:outerShdw blurRad="38100" dist="38100" dir="2700000" algn="tl">
                    <a:srgbClr val="000000">
                      <a:alpha val="43137"/>
                    </a:srgbClr>
                  </a:outerShdw>
                </a:effectLst>
              </a:rPr>
              <a:t>curricula</a:t>
            </a:r>
            <a:r>
              <a:rPr lang="es-AR" sz="2400" b="1" dirty="0">
                <a:solidFill>
                  <a:schemeClr val="accent1">
                    <a:lumMod val="75000"/>
                  </a:schemeClr>
                </a:solidFill>
                <a:effectLst>
                  <a:outerShdw blurRad="38100" dist="38100" dir="2700000" algn="tl">
                    <a:srgbClr val="000000">
                      <a:alpha val="43137"/>
                    </a:srgbClr>
                  </a:outerShdw>
                </a:effectLst>
              </a:rPr>
              <a:t>”.</a:t>
            </a:r>
          </a:p>
          <a:p>
            <a:pPr algn="just"/>
            <a:r>
              <a:rPr lang="es-AR" sz="2400" b="1" dirty="0" smtClean="0">
                <a:solidFill>
                  <a:schemeClr val="accent1">
                    <a:lumMod val="75000"/>
                  </a:schemeClr>
                </a:solidFill>
                <a:effectLst>
                  <a:outerShdw blurRad="38100" dist="38100" dir="2700000" algn="tl">
                    <a:srgbClr val="000000">
                      <a:alpha val="43137"/>
                    </a:srgbClr>
                  </a:outerShdw>
                </a:effectLst>
              </a:rPr>
              <a:t>     Al </a:t>
            </a:r>
            <a:r>
              <a:rPr lang="es-AR" sz="2400" b="1" dirty="0">
                <a:solidFill>
                  <a:schemeClr val="accent1">
                    <a:lumMod val="75000"/>
                  </a:schemeClr>
                </a:solidFill>
                <a:effectLst>
                  <a:outerShdw blurRad="38100" dist="38100" dir="2700000" algn="tl">
                    <a:srgbClr val="000000">
                      <a:alpha val="43137"/>
                    </a:srgbClr>
                  </a:outerShdw>
                </a:effectLst>
              </a:rPr>
              <a:t>castellanizar los términos decimos: “el </a:t>
            </a:r>
            <a:r>
              <a:rPr lang="es-AR" sz="2400" b="1" i="1" dirty="0">
                <a:solidFill>
                  <a:schemeClr val="tx2">
                    <a:lumMod val="50000"/>
                  </a:schemeClr>
                </a:solidFill>
                <a:effectLst>
                  <a:outerShdw blurRad="38100" dist="38100" dir="2700000" algn="tl">
                    <a:srgbClr val="000000">
                      <a:alpha val="43137"/>
                    </a:srgbClr>
                  </a:outerShdw>
                </a:effectLst>
              </a:rPr>
              <a:t>currículo</a:t>
            </a:r>
            <a:r>
              <a:rPr lang="es-AR" sz="2400" b="1" dirty="0">
                <a:solidFill>
                  <a:schemeClr val="accent1">
                    <a:lumMod val="75000"/>
                  </a:schemeClr>
                </a:solidFill>
                <a:effectLst>
                  <a:outerShdw blurRad="38100" dist="38100" dir="2700000" algn="tl">
                    <a:srgbClr val="000000">
                      <a:alpha val="43137"/>
                    </a:srgbClr>
                  </a:outerShdw>
                </a:effectLst>
              </a:rPr>
              <a:t>” – “los </a:t>
            </a:r>
            <a:r>
              <a:rPr lang="es-AR" sz="2400" b="1" i="1" dirty="0">
                <a:solidFill>
                  <a:schemeClr val="tx2">
                    <a:lumMod val="50000"/>
                  </a:schemeClr>
                </a:solidFill>
                <a:effectLst>
                  <a:outerShdw blurRad="38100" dist="38100" dir="2700000" algn="tl">
                    <a:srgbClr val="000000">
                      <a:alpha val="43137"/>
                    </a:srgbClr>
                  </a:outerShdw>
                </a:effectLst>
              </a:rPr>
              <a:t>currículos</a:t>
            </a:r>
            <a:r>
              <a:rPr lang="es-AR" sz="2400" b="1" dirty="0">
                <a:solidFill>
                  <a:schemeClr val="accent1">
                    <a:lumMod val="75000"/>
                  </a:schemeClr>
                </a:solidFill>
                <a:effectLst>
                  <a:outerShdw blurRad="38100" dist="38100" dir="2700000" algn="tl">
                    <a:srgbClr val="000000">
                      <a:alpha val="43137"/>
                    </a:srgbClr>
                  </a:outerShdw>
                </a:effectLst>
              </a:rPr>
              <a:t>”, ambas palabras con tilde.</a:t>
            </a:r>
          </a:p>
          <a:p>
            <a:pPr algn="just"/>
            <a:r>
              <a:rPr lang="es-AR" sz="2400" b="1" dirty="0" smtClean="0">
                <a:solidFill>
                  <a:schemeClr val="accent1">
                    <a:lumMod val="75000"/>
                  </a:schemeClr>
                </a:solidFill>
                <a:effectLst>
                  <a:outerShdw blurRad="38100" dist="38100" dir="2700000" algn="tl">
                    <a:srgbClr val="000000">
                      <a:alpha val="43137"/>
                    </a:srgbClr>
                  </a:outerShdw>
                </a:effectLst>
              </a:rPr>
              <a:t>     Tampoco </a:t>
            </a:r>
            <a:r>
              <a:rPr lang="es-AR" sz="2400" b="1" dirty="0">
                <a:solidFill>
                  <a:schemeClr val="accent1">
                    <a:lumMod val="75000"/>
                  </a:schemeClr>
                </a:solidFill>
                <a:effectLst>
                  <a:outerShdw blurRad="38100" dist="38100" dir="2700000" algn="tl">
                    <a:srgbClr val="000000">
                      <a:alpha val="43137"/>
                    </a:srgbClr>
                  </a:outerShdw>
                </a:effectLst>
              </a:rPr>
              <a:t>es aceptable el empleo de “</a:t>
            </a:r>
            <a:r>
              <a:rPr lang="es-AR" sz="2400" b="1" i="1" dirty="0" err="1">
                <a:solidFill>
                  <a:schemeClr val="tx2">
                    <a:lumMod val="50000"/>
                  </a:schemeClr>
                </a:solidFill>
                <a:effectLst>
                  <a:outerShdw blurRad="38100" dist="38100" dir="2700000" algn="tl">
                    <a:srgbClr val="000000">
                      <a:alpha val="43137"/>
                    </a:srgbClr>
                  </a:outerShdw>
                </a:effectLst>
              </a:rPr>
              <a:t>currícula</a:t>
            </a:r>
            <a:r>
              <a:rPr lang="es-AR" sz="2400" b="1" dirty="0">
                <a:solidFill>
                  <a:schemeClr val="accent1">
                    <a:lumMod val="75000"/>
                  </a:schemeClr>
                </a:solidFill>
                <a:effectLst>
                  <a:outerShdw blurRad="38100" dist="38100" dir="2700000" algn="tl">
                    <a:srgbClr val="000000">
                      <a:alpha val="43137"/>
                    </a:srgbClr>
                  </a:outerShdw>
                </a:effectLst>
              </a:rPr>
              <a:t>” como sustantivo femenino. Es un error hablar de “la </a:t>
            </a:r>
            <a:r>
              <a:rPr lang="es-AR" sz="2400" b="1" dirty="0" err="1">
                <a:solidFill>
                  <a:schemeClr val="accent1">
                    <a:lumMod val="75000"/>
                  </a:schemeClr>
                </a:solidFill>
                <a:effectLst>
                  <a:outerShdw blurRad="38100" dist="38100" dir="2700000" algn="tl">
                    <a:srgbClr val="000000">
                      <a:alpha val="43137"/>
                    </a:srgbClr>
                  </a:outerShdw>
                </a:effectLst>
              </a:rPr>
              <a:t>currícula</a:t>
            </a:r>
            <a:r>
              <a:rPr lang="es-AR" sz="2400" b="1" dirty="0">
                <a:solidFill>
                  <a:schemeClr val="accent1">
                    <a:lumMod val="7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6226368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9799" y="1124744"/>
            <a:ext cx="8352928"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objetivos derivados de las fuentes anteriores </a:t>
            </a:r>
            <a:r>
              <a:rPr lang="es-AR" sz="2400" b="1" dirty="0" smtClean="0">
                <a:solidFill>
                  <a:schemeClr val="accent3">
                    <a:lumMod val="75000"/>
                  </a:schemeClr>
                </a:solidFill>
                <a:effectLst>
                  <a:outerShdw blurRad="38100" dist="38100" dir="2700000" algn="tl">
                    <a:srgbClr val="000000">
                      <a:alpha val="43137"/>
                    </a:srgbClr>
                  </a:outerShdw>
                </a:effectLst>
              </a:rPr>
              <a:t>resultarán muy numerosos</a:t>
            </a:r>
            <a:r>
              <a:rPr lang="es-AR" sz="2400" b="1" dirty="0">
                <a:solidFill>
                  <a:schemeClr val="accent3">
                    <a:lumMod val="75000"/>
                  </a:schemeClr>
                </a:solidFill>
                <a:effectLst>
                  <a:outerShdw blurRad="38100" dist="38100" dir="2700000" algn="tl">
                    <a:srgbClr val="000000">
                      <a:alpha val="43137"/>
                    </a:srgbClr>
                  </a:outerShdw>
                </a:effectLst>
              </a:rPr>
              <a:t>, por lo que debe seleccionarse un número razonable </a:t>
            </a:r>
            <a:r>
              <a:rPr lang="es-AR" sz="2400" b="1" dirty="0" smtClean="0">
                <a:solidFill>
                  <a:schemeClr val="accent3">
                    <a:lumMod val="75000"/>
                  </a:schemeClr>
                </a:solidFill>
                <a:effectLst>
                  <a:outerShdw blurRad="38100" dist="38100" dir="2700000" algn="tl">
                    <a:srgbClr val="000000">
                      <a:alpha val="43137"/>
                    </a:srgbClr>
                  </a:outerShdw>
                </a:effectLst>
              </a:rPr>
              <a:t>para que sean realmente </a:t>
            </a:r>
            <a:r>
              <a:rPr lang="es-AR" sz="2400" b="1" dirty="0">
                <a:solidFill>
                  <a:schemeClr val="accent3">
                    <a:lumMod val="75000"/>
                  </a:schemeClr>
                </a:solidFill>
                <a:effectLst>
                  <a:outerShdw blurRad="38100" dist="38100" dir="2700000" algn="tl">
                    <a:srgbClr val="000000">
                      <a:alpha val="43137"/>
                    </a:srgbClr>
                  </a:outerShdw>
                </a:effectLst>
              </a:rPr>
              <a:t>importantes, coherentes y asequibles al tiempo que se dispone.</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consecuencia Tyler propone depurarlos a través de dos </a:t>
            </a:r>
            <a:r>
              <a:rPr lang="es-AR" sz="2400" b="1" dirty="0" smtClean="0">
                <a:solidFill>
                  <a:schemeClr val="accent3">
                    <a:lumMod val="75000"/>
                  </a:schemeClr>
                </a:solidFill>
                <a:effectLst>
                  <a:outerShdw blurRad="38100" dist="38100" dir="2700000" algn="tl">
                    <a:srgbClr val="000000">
                      <a:alpha val="43137"/>
                    </a:srgbClr>
                  </a:outerShdw>
                </a:effectLst>
              </a:rPr>
              <a:t>filtros</a:t>
            </a:r>
            <a:r>
              <a:rPr lang="es-AR" sz="2400" b="1" dirty="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chemeClr val="accent3">
                    <a:lumMod val="75000"/>
                  </a:schemeClr>
                </a:solidFill>
                <a:effectLst>
                  <a:outerShdw blurRad="38100" dist="38100" dir="2700000" algn="tl">
                    <a:srgbClr val="000000">
                      <a:alpha val="43137"/>
                    </a:srgbClr>
                  </a:outerShdw>
                </a:effectLst>
              </a:rPr>
              <a:t>filosófico</a:t>
            </a:r>
            <a:r>
              <a:rPr lang="es-AR" sz="2400" b="1" dirty="0">
                <a:solidFill>
                  <a:schemeClr val="accent3">
                    <a:lumMod val="75000"/>
                  </a:schemeClr>
                </a:solidFill>
                <a:effectLst>
                  <a:outerShdw blurRad="38100" dist="38100" dir="2700000" algn="tl">
                    <a:srgbClr val="000000">
                      <a:alpha val="43137"/>
                    </a:srgbClr>
                  </a:outerShdw>
                </a:effectLst>
              </a:rPr>
              <a:t>, que permitirá escoger los que representen los valores más altos de la sociedad para llevar una vida satisfactoria y “eficaz” y coincidan con la filosofía de la escuela.</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smtClean="0">
                <a:solidFill>
                  <a:schemeClr val="accent3">
                    <a:lumMod val="75000"/>
                  </a:schemeClr>
                </a:solidFill>
                <a:effectLst>
                  <a:outerShdw blurRad="38100" dist="38100" dir="2700000" algn="tl">
                    <a:srgbClr val="000000">
                      <a:alpha val="43137"/>
                    </a:srgbClr>
                  </a:outerShdw>
                </a:effectLst>
              </a:rPr>
              <a:t>psicológico</a:t>
            </a:r>
            <a:r>
              <a:rPr lang="es-AR" sz="2400" b="1" dirty="0" smtClean="0">
                <a:solidFill>
                  <a:schemeClr val="accent3">
                    <a:lumMod val="75000"/>
                  </a:schemeClr>
                </a:solidFill>
                <a:effectLst>
                  <a:outerShdw blurRad="38100" dist="38100" dir="2700000" algn="tl">
                    <a:srgbClr val="000000">
                      <a:alpha val="43137"/>
                    </a:srgbClr>
                  </a:outerShdw>
                </a:effectLst>
              </a:rPr>
              <a:t>, que </a:t>
            </a:r>
            <a:r>
              <a:rPr lang="es-AR" sz="2400" b="1" dirty="0">
                <a:solidFill>
                  <a:schemeClr val="accent3">
                    <a:lumMod val="75000"/>
                  </a:schemeClr>
                </a:solidFill>
                <a:effectLst>
                  <a:outerShdw blurRad="38100" dist="38100" dir="2700000" algn="tl">
                    <a:srgbClr val="000000">
                      <a:alpha val="43137"/>
                    </a:srgbClr>
                  </a:outerShdw>
                </a:effectLst>
              </a:rPr>
              <a:t>posibilitará seleccionar aquellos que favorezcan los cambios de conducta </a:t>
            </a:r>
            <a:r>
              <a:rPr lang="es-AR" sz="2400" b="1" dirty="0" smtClean="0">
                <a:solidFill>
                  <a:schemeClr val="accent3">
                    <a:lumMod val="75000"/>
                  </a:schemeClr>
                </a:solidFill>
                <a:effectLst>
                  <a:outerShdw blurRad="38100" dist="38100" dir="2700000" algn="tl">
                    <a:srgbClr val="000000">
                      <a:alpha val="43137"/>
                    </a:srgbClr>
                  </a:outerShdw>
                </a:effectLst>
              </a:rPr>
              <a:t>esperables </a:t>
            </a:r>
            <a:r>
              <a:rPr lang="es-AR" sz="2400" b="1" dirty="0">
                <a:solidFill>
                  <a:schemeClr val="accent3">
                    <a:lumMod val="75000"/>
                  </a:schemeClr>
                </a:solidFill>
                <a:effectLst>
                  <a:outerShdw blurRad="38100" dist="38100" dir="2700000" algn="tl">
                    <a:srgbClr val="000000">
                      <a:alpha val="43137"/>
                    </a:srgbClr>
                  </a:outerShdw>
                </a:effectLst>
              </a:rPr>
              <a:t>y establecer una presentación graduada. </a:t>
            </a:r>
          </a:p>
        </p:txBody>
      </p:sp>
    </p:spTree>
    <p:extLst>
      <p:ext uri="{BB962C8B-B14F-4D97-AF65-F5344CB8AC3E}">
        <p14:creationId xmlns:p14="http://schemas.microsoft.com/office/powerpoint/2010/main" val="9507371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132856"/>
            <a:ext cx="770485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Sobre </a:t>
            </a:r>
            <a:r>
              <a:rPr lang="es-AR" sz="2400" b="1" dirty="0">
                <a:solidFill>
                  <a:schemeClr val="accent3">
                    <a:lumMod val="75000"/>
                  </a:schemeClr>
                </a:solidFill>
                <a:effectLst>
                  <a:outerShdw blurRad="38100" dist="38100" dir="2700000" algn="tl">
                    <a:srgbClr val="000000">
                      <a:alpha val="43137"/>
                    </a:srgbClr>
                  </a:outerShdw>
                </a:effectLst>
              </a:rPr>
              <a:t>la redacción de los objetivos, Tyler señala que </a:t>
            </a:r>
            <a:r>
              <a:rPr lang="es-AR" sz="2400" b="1" i="1" dirty="0">
                <a:solidFill>
                  <a:schemeClr val="accent3">
                    <a:lumMod val="75000"/>
                  </a:schemeClr>
                </a:solidFill>
                <a:effectLst>
                  <a:outerShdw blurRad="38100" dist="38100" dir="2700000" algn="tl">
                    <a:srgbClr val="000000">
                      <a:alpha val="43137"/>
                    </a:srgbClr>
                  </a:outerShdw>
                </a:effectLst>
              </a:rPr>
              <a:t>“… la forma más útil de enunciar los objetivos consiste en expresarlos en términos que identiﬁquen al mismo tiempo el tipo de conducta que se pretende generar en el estudiante, y el contenido del sector de vida en el cual se aplicará esa conducta” </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Ralph Tyler, </a:t>
            </a:r>
            <a:r>
              <a:rPr lang="es-AR" sz="2000" b="1" i="1" dirty="0">
                <a:solidFill>
                  <a:schemeClr val="accent3">
                    <a:lumMod val="75000"/>
                  </a:schemeClr>
                </a:solidFill>
                <a:effectLst>
                  <a:outerShdw blurRad="38100" dist="38100" dir="2700000" algn="tl">
                    <a:srgbClr val="000000">
                      <a:alpha val="43137"/>
                    </a:srgbClr>
                  </a:outerShdw>
                </a:effectLst>
              </a:rPr>
              <a:t>Principios básicos del </a:t>
            </a:r>
            <a:r>
              <a:rPr lang="es-AR" sz="2000" b="1" i="1" dirty="0" smtClean="0">
                <a:solidFill>
                  <a:schemeClr val="accent3">
                    <a:lumMod val="75000"/>
                  </a:schemeClr>
                </a:solidFill>
                <a:effectLst>
                  <a:outerShdw blurRad="38100" dist="38100" dir="2700000" algn="tl">
                    <a:srgbClr val="000000">
                      <a:alpha val="43137"/>
                    </a:srgbClr>
                  </a:outerShdw>
                </a:effectLst>
              </a:rPr>
              <a:t>currículo</a:t>
            </a:r>
            <a:r>
              <a:rPr lang="es-AR" sz="2000" b="1" dirty="0" smtClean="0">
                <a:solidFill>
                  <a:schemeClr val="accent3">
                    <a:lumMod val="75000"/>
                  </a:schemeClr>
                </a:solidFill>
                <a:effectLst>
                  <a:outerShdw blurRad="38100" dist="38100" dir="2700000" algn="tl">
                    <a:srgbClr val="000000">
                      <a:alpha val="43137"/>
                    </a:srgbClr>
                  </a:outerShdw>
                </a:effectLst>
              </a:rPr>
              <a:t>, 2003</a:t>
            </a:r>
            <a:r>
              <a:rPr lang="es-AR" sz="2400" b="1" i="1" dirty="0" smtClean="0">
                <a:solidFill>
                  <a:schemeClr val="accent3">
                    <a:lumMod val="75000"/>
                  </a:schemeClr>
                </a:solidFill>
                <a:effectLst>
                  <a:outerShdw blurRad="38100" dist="38100" dir="2700000" algn="tl">
                    <a:srgbClr val="000000">
                      <a:alpha val="43137"/>
                    </a:srgbClr>
                  </a:outerShdw>
                </a:effectLst>
              </a:rPr>
              <a:t> </a:t>
            </a:r>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856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7377" y="908720"/>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Seleccionar las experiencias de aprendizaje</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533646" y="2564904"/>
            <a:ext cx="8064896" cy="3477875"/>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Tyler </a:t>
            </a:r>
            <a:r>
              <a:rPr lang="es-AR" sz="2000" b="1" dirty="0">
                <a:solidFill>
                  <a:schemeClr val="accent3">
                    <a:lumMod val="75000"/>
                  </a:schemeClr>
                </a:solidFill>
                <a:effectLst>
                  <a:outerShdw blurRad="38100" dist="38100" dir="2700000" algn="tl">
                    <a:srgbClr val="000000">
                      <a:alpha val="43137"/>
                    </a:srgbClr>
                  </a:outerShdw>
                </a:effectLst>
              </a:rPr>
              <a:t>enuncia cinco principios generales para seleccionarlas de modo que permitan cumplir con los objetivos previstos:</a:t>
            </a: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Las experiencias deben ofrecer a los estudiantes oportunidades para que se alcancen los objetivos </a:t>
            </a:r>
            <a:r>
              <a:rPr lang="es-AR" sz="2000" b="1" dirty="0" smtClean="0">
                <a:solidFill>
                  <a:schemeClr val="accent3">
                    <a:lumMod val="75000"/>
                  </a:schemeClr>
                </a:solidFill>
                <a:effectLst>
                  <a:outerShdw blurRad="38100" dist="38100" dir="2700000" algn="tl">
                    <a:srgbClr val="000000">
                      <a:alpha val="43137"/>
                    </a:srgbClr>
                  </a:outerShdw>
                </a:effectLst>
              </a:rPr>
              <a:t>previstos.</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Deben ser estimulantes y provocar satisfacción por alcanzar el tipo de conducta </a:t>
            </a:r>
            <a:r>
              <a:rPr lang="es-AR" sz="2000" b="1" dirty="0" smtClean="0">
                <a:solidFill>
                  <a:schemeClr val="accent3">
                    <a:lumMod val="75000"/>
                  </a:schemeClr>
                </a:solidFill>
                <a:effectLst>
                  <a:outerShdw blurRad="38100" dist="38100" dir="2700000" algn="tl">
                    <a:srgbClr val="000000">
                      <a:alpha val="43137"/>
                    </a:srgbClr>
                  </a:outerShdw>
                </a:effectLst>
              </a:rPr>
              <a:t>esperada.</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Deben estar dentro del campo de posibilidades de los </a:t>
            </a:r>
            <a:r>
              <a:rPr lang="es-AR" sz="2000" b="1" dirty="0" smtClean="0">
                <a:solidFill>
                  <a:schemeClr val="accent3">
                    <a:lumMod val="75000"/>
                  </a:schemeClr>
                </a:solidFill>
                <a:effectLst>
                  <a:outerShdw blurRad="38100" dist="38100" dir="2700000" algn="tl">
                    <a:srgbClr val="000000">
                      <a:alpha val="43137"/>
                    </a:srgbClr>
                  </a:outerShdw>
                </a:effectLst>
              </a:rPr>
              <a:t>estudiantes.</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La misma experiencia </a:t>
            </a:r>
            <a:r>
              <a:rPr lang="es-AR" sz="2000" b="1" dirty="0" smtClean="0">
                <a:solidFill>
                  <a:schemeClr val="accent3">
                    <a:lumMod val="75000"/>
                  </a:schemeClr>
                </a:solidFill>
                <a:effectLst>
                  <a:outerShdw blurRad="38100" dist="38100" dir="2700000" algn="tl">
                    <a:srgbClr val="000000">
                      <a:alpha val="43137"/>
                    </a:srgbClr>
                  </a:outerShdw>
                </a:effectLst>
              </a:rPr>
              <a:t>puede </a:t>
            </a:r>
            <a:r>
              <a:rPr lang="es-AR" sz="2000" b="1" dirty="0">
                <a:solidFill>
                  <a:schemeClr val="accent3">
                    <a:lumMod val="75000"/>
                  </a:schemeClr>
                </a:solidFill>
                <a:effectLst>
                  <a:outerShdw blurRad="38100" dist="38100" dir="2700000" algn="tl">
                    <a:srgbClr val="000000">
                      <a:alpha val="43137"/>
                    </a:srgbClr>
                  </a:outerShdw>
                </a:effectLst>
              </a:rPr>
              <a:t>promover distintos resultados. </a:t>
            </a: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Una </a:t>
            </a:r>
            <a:r>
              <a:rPr lang="es-AR" sz="2000" b="1" dirty="0" smtClean="0">
                <a:solidFill>
                  <a:schemeClr val="accent3">
                    <a:lumMod val="75000"/>
                  </a:schemeClr>
                </a:solidFill>
                <a:effectLst>
                  <a:outerShdw blurRad="38100" dist="38100" dir="2700000" algn="tl">
                    <a:srgbClr val="000000">
                      <a:alpha val="43137"/>
                    </a:srgbClr>
                  </a:outerShdw>
                </a:effectLst>
              </a:rPr>
              <a:t>experiencia bien </a:t>
            </a:r>
            <a:r>
              <a:rPr lang="es-AR" sz="2000" b="1" dirty="0">
                <a:solidFill>
                  <a:schemeClr val="accent3">
                    <a:lumMod val="75000"/>
                  </a:schemeClr>
                </a:solidFill>
                <a:effectLst>
                  <a:outerShdw blurRad="38100" dist="38100" dir="2700000" algn="tl">
                    <a:srgbClr val="000000">
                      <a:alpha val="43137"/>
                    </a:srgbClr>
                  </a:outerShdw>
                </a:effectLst>
              </a:rPr>
              <a:t>planificada puede ser útil para alcanzar varios objetivos.</a:t>
            </a:r>
          </a:p>
        </p:txBody>
      </p:sp>
    </p:spTree>
    <p:extLst>
      <p:ext uri="{BB962C8B-B14F-4D97-AF65-F5344CB8AC3E}">
        <p14:creationId xmlns:p14="http://schemas.microsoft.com/office/powerpoint/2010/main" val="34096836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Organizar las experiencias para lograr un aprendizaje efectivo</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643884" y="2348880"/>
            <a:ext cx="7843694" cy="4154984"/>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Con </a:t>
            </a:r>
            <a:r>
              <a:rPr lang="es-AR" sz="2400" b="1" dirty="0">
                <a:solidFill>
                  <a:schemeClr val="accent3">
                    <a:lumMod val="75000"/>
                  </a:schemeClr>
                </a:solidFill>
                <a:effectLst>
                  <a:outerShdw blurRad="38100" dist="38100" dir="2700000" algn="tl">
                    <a:srgbClr val="000000">
                      <a:alpha val="43137"/>
                    </a:srgbClr>
                  </a:outerShdw>
                </a:effectLst>
              </a:rPr>
              <a:t>respecto a la organización de las experiencias Tyler plantea las siguientes cuestiones: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Deben tener una </a:t>
            </a:r>
            <a:r>
              <a:rPr lang="es-AR" sz="2400" b="1" i="1" dirty="0">
                <a:solidFill>
                  <a:schemeClr val="accent3">
                    <a:lumMod val="75000"/>
                  </a:schemeClr>
                </a:solidFill>
                <a:effectLst>
                  <a:outerShdw blurRad="38100" dist="38100" dir="2700000" algn="tl">
                    <a:srgbClr val="000000">
                      <a:alpha val="43137"/>
                    </a:srgbClr>
                  </a:outerShdw>
                </a:effectLst>
              </a:rPr>
              <a:t>disposición acumulativa </a:t>
            </a:r>
            <a:r>
              <a:rPr lang="es-AR" sz="2400" b="1" dirty="0">
                <a:solidFill>
                  <a:schemeClr val="accent3">
                    <a:lumMod val="75000"/>
                  </a:schemeClr>
                </a:solidFill>
                <a:effectLst>
                  <a:outerShdw blurRad="38100" dist="38100" dir="2700000" algn="tl">
                    <a:srgbClr val="000000">
                      <a:alpha val="43137"/>
                    </a:srgbClr>
                  </a:outerShdw>
                </a:effectLst>
              </a:rPr>
              <a:t>de manera que cada una refuerce a la otra, tanto horizontalmente (entre asignaturas que se desarrollan en el mismo nivel) como verticalmente (a través de diversos niveles)</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Deben tener </a:t>
            </a:r>
            <a:r>
              <a:rPr lang="es-AR" sz="2400" b="1" i="1" dirty="0" smtClean="0">
                <a:solidFill>
                  <a:schemeClr val="accent3">
                    <a:lumMod val="75000"/>
                  </a:schemeClr>
                </a:solidFill>
                <a:effectLst>
                  <a:outerShdw blurRad="38100" dist="38100" dir="2700000" algn="tl">
                    <a:srgbClr val="000000">
                      <a:alpha val="43137"/>
                    </a:srgbClr>
                  </a:outerShdw>
                </a:effectLst>
              </a:rPr>
              <a:t>continuidad</a:t>
            </a:r>
            <a:r>
              <a:rPr lang="es-AR" sz="2400" b="1" dirty="0" smtClean="0">
                <a:solidFill>
                  <a:schemeClr val="accent3">
                    <a:lumMod val="75000"/>
                  </a:schemeClr>
                </a:solidFill>
                <a:effectLst>
                  <a:outerShdw blurRad="38100" dist="38100" dir="2700000" algn="tl">
                    <a:srgbClr val="000000">
                      <a:alpha val="43137"/>
                    </a:srgbClr>
                  </a:outerShdw>
                </a:effectLst>
              </a:rPr>
              <a:t>, es decir que </a:t>
            </a:r>
            <a:r>
              <a:rPr lang="es-AR" sz="2400" b="1" dirty="0">
                <a:solidFill>
                  <a:schemeClr val="accent3">
                    <a:lumMod val="75000"/>
                  </a:schemeClr>
                </a:solidFill>
                <a:effectLst>
                  <a:outerShdw blurRad="38100" dist="38100" dir="2700000" algn="tl">
                    <a:srgbClr val="000000">
                      <a:alpha val="43137"/>
                    </a:srgbClr>
                  </a:outerShdw>
                </a:effectLst>
              </a:rPr>
              <a:t>las mismas destrezas se trabajarán una y otra vez de forma constante a lo largo de un mismo año o, incluso, a lo largo de todo un nivel educativo.</a:t>
            </a:r>
          </a:p>
        </p:txBody>
      </p:sp>
    </p:spTree>
    <p:extLst>
      <p:ext uri="{BB962C8B-B14F-4D97-AF65-F5344CB8AC3E}">
        <p14:creationId xmlns:p14="http://schemas.microsoft.com/office/powerpoint/2010/main" val="1971645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988840"/>
            <a:ext cx="8064896" cy="3416320"/>
          </a:xfrm>
          <a:prstGeom prst="rect">
            <a:avLst/>
          </a:prstGeom>
        </p:spPr>
        <p:txBody>
          <a:bodyPr wrap="square">
            <a:spAutoFit/>
          </a:bodyPr>
          <a:lstStyle/>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Deben tener </a:t>
            </a:r>
            <a:r>
              <a:rPr lang="es-AR" sz="2400" b="1" i="1" dirty="0" smtClean="0">
                <a:solidFill>
                  <a:schemeClr val="accent3">
                    <a:lumMod val="75000"/>
                  </a:schemeClr>
                </a:solidFill>
                <a:effectLst>
                  <a:outerShdw blurRad="38100" dist="38100" dir="2700000" algn="tl">
                    <a:srgbClr val="000000">
                      <a:alpha val="43137"/>
                    </a:srgbClr>
                  </a:outerShdw>
                </a:effectLst>
              </a:rPr>
              <a:t>secuenciación</a:t>
            </a:r>
            <a:r>
              <a:rPr lang="es-AR" sz="2400" b="1" dirty="0" smtClean="0">
                <a:solidFill>
                  <a:schemeClr val="accent3">
                    <a:lumMod val="75000"/>
                  </a:schemeClr>
                </a:solidFill>
                <a:effectLst>
                  <a:outerShdw blurRad="38100" dist="38100" dir="2700000" algn="tl">
                    <a:srgbClr val="000000">
                      <a:alpha val="43137"/>
                    </a:srgbClr>
                  </a:outerShdw>
                </a:effectLst>
              </a:rPr>
              <a:t> pues los estudiantes practicarán una </a:t>
            </a:r>
            <a:r>
              <a:rPr lang="es-AR" sz="2400" b="1" dirty="0">
                <a:solidFill>
                  <a:schemeClr val="accent3">
                    <a:lumMod val="75000"/>
                  </a:schemeClr>
                </a:solidFill>
                <a:effectLst>
                  <a:outerShdw blurRad="38100" dist="38100" dir="2700000" algn="tl">
                    <a:srgbClr val="000000">
                      <a:alpha val="43137"/>
                    </a:srgbClr>
                  </a:outerShdw>
                </a:effectLst>
              </a:rPr>
              <a:t>experiencia tras </a:t>
            </a:r>
            <a:r>
              <a:rPr lang="es-AR" sz="2400" b="1" dirty="0" smtClean="0">
                <a:solidFill>
                  <a:schemeClr val="accent3">
                    <a:lumMod val="75000"/>
                  </a:schemeClr>
                </a:solidFill>
                <a:effectLst>
                  <a:outerShdw blurRad="38100" dist="38100" dir="2700000" algn="tl">
                    <a:srgbClr val="000000">
                      <a:alpha val="43137"/>
                    </a:srgbClr>
                  </a:outerShdw>
                </a:effectLst>
              </a:rPr>
              <a:t>otra</a:t>
            </a:r>
            <a:r>
              <a:rPr lang="es-AR" sz="2400" b="1" dirty="0">
                <a:solidFill>
                  <a:schemeClr val="accent3">
                    <a:lumMod val="75000"/>
                  </a:schemeClr>
                </a:solidFill>
                <a:effectLst>
                  <a:outerShdw blurRad="38100" dist="38100" dir="2700000" algn="tl">
                    <a:srgbClr val="000000">
                      <a:alpha val="43137"/>
                    </a:srgbClr>
                  </a:outerShdw>
                </a:effectLst>
              </a:rPr>
              <a:t>, pero cada una se </a:t>
            </a:r>
            <a:r>
              <a:rPr lang="es-AR" sz="2400" b="1" dirty="0" smtClean="0">
                <a:solidFill>
                  <a:schemeClr val="accent3">
                    <a:lumMod val="75000"/>
                  </a:schemeClr>
                </a:solidFill>
                <a:effectLst>
                  <a:outerShdw blurRad="38100" dist="38100" dir="2700000" algn="tl">
                    <a:srgbClr val="000000">
                      <a:alpha val="43137"/>
                    </a:srgbClr>
                  </a:outerShdw>
                </a:effectLst>
              </a:rPr>
              <a:t>construirá </a:t>
            </a:r>
            <a:r>
              <a:rPr lang="es-AR" sz="2400" b="1" dirty="0">
                <a:solidFill>
                  <a:schemeClr val="accent3">
                    <a:lumMod val="75000"/>
                  </a:schemeClr>
                </a:solidFill>
                <a:effectLst>
                  <a:outerShdw blurRad="38100" dist="38100" dir="2700000" algn="tl">
                    <a:srgbClr val="000000">
                      <a:alpha val="43137"/>
                    </a:srgbClr>
                  </a:outerShdw>
                </a:effectLst>
              </a:rPr>
              <a:t>sobre la </a:t>
            </a:r>
            <a:r>
              <a:rPr lang="es-AR" sz="2400" b="1" dirty="0" smtClean="0">
                <a:solidFill>
                  <a:schemeClr val="accent3">
                    <a:lumMod val="75000"/>
                  </a:schemeClr>
                </a:solidFill>
                <a:effectLst>
                  <a:outerShdw blurRad="38100" dist="38100" dir="2700000" algn="tl">
                    <a:srgbClr val="000000">
                      <a:alpha val="43137"/>
                    </a:srgbClr>
                  </a:outerShdw>
                </a:effectLst>
              </a:rPr>
              <a:t>anterior, </a:t>
            </a:r>
            <a:r>
              <a:rPr lang="es-AR" sz="2400" b="1" dirty="0">
                <a:solidFill>
                  <a:schemeClr val="accent3">
                    <a:lumMod val="75000"/>
                  </a:schemeClr>
                </a:solidFill>
                <a:effectLst>
                  <a:outerShdw blurRad="38100" dist="38100" dir="2700000" algn="tl">
                    <a:srgbClr val="000000">
                      <a:alpha val="43137"/>
                    </a:srgbClr>
                  </a:outerShdw>
                </a:effectLst>
              </a:rPr>
              <a:t>logrando así ampliar y profundizar los </a:t>
            </a:r>
            <a:r>
              <a:rPr lang="es-AR" sz="2400" b="1" dirty="0" smtClean="0">
                <a:solidFill>
                  <a:schemeClr val="accent3">
                    <a:lumMod val="75000"/>
                  </a:schemeClr>
                </a:solidFill>
                <a:effectLst>
                  <a:outerShdw blurRad="38100" dist="38100" dir="2700000" algn="tl">
                    <a:srgbClr val="000000">
                      <a:alpha val="43137"/>
                    </a:srgbClr>
                  </a:outerShdw>
                </a:effectLst>
              </a:rPr>
              <a:t>contenidos.</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Deben tener integración ya que algunas podrán presentarse en </a:t>
            </a:r>
            <a:r>
              <a:rPr lang="es-AR" sz="2400" b="1" dirty="0">
                <a:solidFill>
                  <a:schemeClr val="accent3">
                    <a:lumMod val="75000"/>
                  </a:schemeClr>
                </a:solidFill>
                <a:effectLst>
                  <a:outerShdw blurRad="38100" dist="38100" dir="2700000" algn="tl">
                    <a:srgbClr val="000000">
                      <a:alpha val="43137"/>
                    </a:srgbClr>
                  </a:outerShdw>
                </a:effectLst>
              </a:rPr>
              <a:t>distintas áreas del currículo para contribuir a que los estudiantes adquieran destrezas, habilidades y capacidades consideradas fundamentales.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32047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Evaluar la eficacia de las experiencias de aprendizaje</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971600" y="2924944"/>
            <a:ext cx="7272808" cy="2308324"/>
          </a:xfrm>
          <a:prstGeom prst="rect">
            <a:avLst/>
          </a:prstGeom>
        </p:spPr>
        <p:txBody>
          <a:bodyPr wrap="square">
            <a:spAutoFit/>
          </a:bodyPr>
          <a:lstStyle/>
          <a:p>
            <a:pPr algn="just"/>
            <a:r>
              <a:rPr lang="es-AR" dirty="0"/>
              <a:t> </a:t>
            </a:r>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Puesto </a:t>
            </a:r>
            <a:r>
              <a:rPr lang="es-AR" sz="2400" b="1" dirty="0">
                <a:solidFill>
                  <a:schemeClr val="accent3">
                    <a:lumMod val="75000"/>
                  </a:schemeClr>
                </a:solidFill>
                <a:effectLst>
                  <a:outerShdw blurRad="38100" dist="38100" dir="2700000" algn="tl">
                    <a:srgbClr val="000000">
                      <a:alpha val="43137"/>
                    </a:srgbClr>
                  </a:outerShdw>
                </a:effectLst>
              </a:rPr>
              <a:t>que todo conjunto de experiencias supone criterios que ayudan o dificultan el logro de los objetivos, es necesario establecer un plan de evaluación, para saber rigurosamente si lo planeado </a:t>
            </a:r>
            <a:r>
              <a:rPr lang="es-AR" sz="2400" b="1" dirty="0" smtClean="0">
                <a:solidFill>
                  <a:schemeClr val="accent3">
                    <a:lumMod val="75000"/>
                  </a:schemeClr>
                </a:solidFill>
                <a:effectLst>
                  <a:outerShdw blurRad="38100" dist="38100" dir="2700000" algn="tl">
                    <a:srgbClr val="000000">
                      <a:alpha val="43137"/>
                    </a:srgbClr>
                  </a:outerShdw>
                </a:effectLst>
              </a:rPr>
              <a:t>se ha </a:t>
            </a:r>
            <a:r>
              <a:rPr lang="es-AR" sz="2400" b="1" dirty="0">
                <a:solidFill>
                  <a:schemeClr val="accent3">
                    <a:lumMod val="75000"/>
                  </a:schemeClr>
                </a:solidFill>
                <a:effectLst>
                  <a:outerShdw blurRad="38100" dist="38100" dir="2700000" algn="tl">
                    <a:srgbClr val="000000">
                      <a:alpha val="43137"/>
                    </a:srgbClr>
                  </a:outerShdw>
                </a:effectLst>
              </a:rPr>
              <a:t>orientado hacia los resultados previstos.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6247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06018" y="1412776"/>
            <a:ext cx="7992888" cy="437042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La evaluación tiene por objeto descubrir hasta qué punto las experiencias de aprendizaje, tal como se las proyectó, producen realmente los resultados apetecidos. La evaluación ayuda a verificar la validez de las hipótesis sobre las que se fundó la organización y preparación del currículo y a comprobar la eficacia de los instrumentos que aplican los docentes y restantes factores. Su resultado final permitirá determinar cuáles son los elementos positivos del currículo y cuáles, por el contrario, deben corregirse” </a:t>
            </a:r>
          </a:p>
          <a:p>
            <a:pPr algn="just"/>
            <a:endParaRPr lang="es-AR" dirty="0">
              <a:solidFill>
                <a:schemeClr val="accent3">
                  <a:lumMod val="75000"/>
                </a:schemeClr>
              </a:solidFill>
            </a:endParaRPr>
          </a:p>
          <a:p>
            <a:pPr algn="r"/>
            <a:r>
              <a:rPr lang="es-AR" sz="2000" b="1" dirty="0">
                <a:solidFill>
                  <a:schemeClr val="accent3">
                    <a:lumMod val="75000"/>
                  </a:schemeClr>
                </a:solidFill>
                <a:effectLst>
                  <a:outerShdw blurRad="38100" dist="38100" dir="2700000" algn="tl">
                    <a:srgbClr val="000000">
                      <a:alpha val="43137"/>
                    </a:srgbClr>
                  </a:outerShdw>
                </a:effectLst>
              </a:rPr>
              <a:t>Ralph Tyler, </a:t>
            </a:r>
            <a:r>
              <a:rPr lang="es-AR" sz="2000" b="1" i="1" dirty="0">
                <a:solidFill>
                  <a:schemeClr val="accent3">
                    <a:lumMod val="75000"/>
                  </a:schemeClr>
                </a:solidFill>
                <a:effectLst>
                  <a:outerShdw blurRad="38100" dist="38100" dir="2700000" algn="tl">
                    <a:srgbClr val="000000">
                      <a:alpha val="43137"/>
                    </a:srgbClr>
                  </a:outerShdw>
                </a:effectLst>
              </a:rPr>
              <a:t>Principios básicos del </a:t>
            </a:r>
            <a:r>
              <a:rPr lang="es-AR" sz="2000" b="1" i="1" dirty="0" smtClean="0">
                <a:solidFill>
                  <a:schemeClr val="accent3">
                    <a:lumMod val="75000"/>
                  </a:schemeClr>
                </a:solidFill>
                <a:effectLst>
                  <a:outerShdw blurRad="38100" dist="38100" dir="2700000" algn="tl">
                    <a:srgbClr val="000000">
                      <a:alpha val="43137"/>
                    </a:srgbClr>
                  </a:outerShdw>
                </a:effectLst>
              </a:rPr>
              <a:t>currículo</a:t>
            </a:r>
            <a:r>
              <a:rPr lang="es-AR" sz="2000" b="1" dirty="0" smtClean="0">
                <a:solidFill>
                  <a:schemeClr val="accent3">
                    <a:lumMod val="75000"/>
                  </a:schemeClr>
                </a:solidFill>
                <a:effectLst>
                  <a:outerShdw blurRad="38100" dist="38100" dir="2700000" algn="tl">
                    <a:srgbClr val="000000">
                      <a:alpha val="43137"/>
                    </a:srgbClr>
                  </a:outerShdw>
                </a:effectLst>
              </a:rPr>
              <a:t>, 2003</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3949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908720"/>
            <a:ext cx="7488832" cy="5632311"/>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proceso de evaluación, según Tyler, </a:t>
            </a:r>
            <a:r>
              <a:rPr lang="es-AR" sz="2400" b="1" i="1" dirty="0">
                <a:solidFill>
                  <a:schemeClr val="accent3">
                    <a:lumMod val="75000"/>
                  </a:schemeClr>
                </a:solidFill>
                <a:effectLst>
                  <a:outerShdw blurRad="38100" dist="38100" dir="2700000" algn="tl">
                    <a:srgbClr val="000000">
                      <a:alpha val="43137"/>
                    </a:srgbClr>
                  </a:outerShdw>
                </a:effectLst>
              </a:rPr>
              <a:t>“… es esencialmente el proceso de determinar hasta dónde los objetivos educativos están siendo realmente alcanzados por el  programa de curriculum y enseñanza.”</a:t>
            </a:r>
          </a:p>
          <a:p>
            <a:pPr algn="just"/>
            <a:r>
              <a:rPr lang="es-AR" sz="2400" b="1" dirty="0">
                <a:solidFill>
                  <a:schemeClr val="accent3">
                    <a:lumMod val="75000"/>
                  </a:schemeClr>
                </a:solidFill>
                <a:effectLst>
                  <a:outerShdw blurRad="38100" dist="38100" dir="2700000" algn="tl">
                    <a:srgbClr val="000000">
                      <a:alpha val="43137"/>
                    </a:srgbClr>
                  </a:outerShdw>
                </a:effectLst>
              </a:rPr>
              <a:t>     En otras palabras, el enunciado de los objetivos no sirve sólo para la selección y organización de las experiencias de aprendizaje, sino también como patrón según el cual el progra­ma es evaluado. </a:t>
            </a:r>
          </a:p>
          <a:p>
            <a:pPr algn="just"/>
            <a:r>
              <a:rPr lang="es-AR" sz="2400" b="1" dirty="0">
                <a:solidFill>
                  <a:schemeClr val="accent3">
                    <a:lumMod val="75000"/>
                  </a:schemeClr>
                </a:solidFill>
                <a:effectLst>
                  <a:outerShdw blurRad="38100" dist="38100" dir="2700000" algn="tl">
                    <a:srgbClr val="000000">
                      <a:alpha val="43137"/>
                    </a:srgbClr>
                  </a:outerShdw>
                </a:effectLst>
              </a:rPr>
              <a:t>     La evaluación es un proceso por el cual el individuo compara las expectativas iniciales, bajo la forma de objetivos comportamentales, con los resultados.  </a:t>
            </a:r>
          </a:p>
          <a:p>
            <a:pPr algn="just"/>
            <a:r>
              <a:rPr lang="es-AR" sz="2400" b="1" dirty="0">
                <a:solidFill>
                  <a:schemeClr val="accent3">
                    <a:lumMod val="75000"/>
                  </a:schemeClr>
                </a:solidFill>
                <a:effectLst>
                  <a:outerShdw blurRad="38100" dist="38100" dir="2700000" algn="tl">
                    <a:srgbClr val="000000">
                      <a:alpha val="43137"/>
                    </a:srgbClr>
                  </a:outerShdw>
                </a:effectLst>
              </a:rPr>
              <a:t>     La evaluación del curriculum es considerada como una especie de control de producto. </a:t>
            </a:r>
          </a:p>
        </p:txBody>
      </p:sp>
    </p:spTree>
    <p:extLst>
      <p:ext uri="{BB962C8B-B14F-4D97-AF65-F5344CB8AC3E}">
        <p14:creationId xmlns:p14="http://schemas.microsoft.com/office/powerpoint/2010/main" val="41641858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4</a:t>
            </a:r>
            <a:r>
              <a:rPr lang="es-AR" sz="4800" b="1" dirty="0" smtClean="0">
                <a:solidFill>
                  <a:schemeClr val="accent3">
                    <a:lumMod val="75000"/>
                  </a:schemeClr>
                </a:solidFill>
                <a:effectLst>
                  <a:outerShdw blurRad="38100" dist="38100" dir="2700000" algn="tl">
                    <a:srgbClr val="000000">
                      <a:alpha val="43137"/>
                    </a:srgbClr>
                  </a:outerShdw>
                </a:effectLst>
              </a:rPr>
              <a:t>.1.2. </a:t>
            </a:r>
            <a:r>
              <a:rPr lang="es-AR" sz="4800" b="1" dirty="0" err="1" smtClean="0">
                <a:solidFill>
                  <a:schemeClr val="accent3">
                    <a:lumMod val="75000"/>
                  </a:schemeClr>
                </a:solidFill>
                <a:effectLst>
                  <a:outerShdw blurRad="38100" dist="38100" dir="2700000" algn="tl">
                    <a:srgbClr val="000000">
                      <a:alpha val="43137"/>
                    </a:srgbClr>
                  </a:outerShdw>
                </a:effectLst>
              </a:rPr>
              <a:t>Benjamin</a:t>
            </a:r>
            <a:r>
              <a:rPr lang="es-AR" sz="4800" b="1" dirty="0" smtClean="0">
                <a:solidFill>
                  <a:schemeClr val="accent3">
                    <a:lumMod val="75000"/>
                  </a:schemeClr>
                </a:solidFill>
                <a:effectLst>
                  <a:outerShdw blurRad="38100" dist="38100" dir="2700000" algn="tl">
                    <a:srgbClr val="000000">
                      <a:alpha val="43137"/>
                    </a:srgbClr>
                  </a:outerShdw>
                </a:effectLst>
              </a:rPr>
              <a:t> Bloom</a:t>
            </a:r>
            <a:endParaRPr lang="es-ES" sz="4800" b="1" dirty="0">
              <a:solidFill>
                <a:schemeClr val="accent3">
                  <a:lumMod val="75000"/>
                </a:schemeClr>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204864"/>
            <a:ext cx="165429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9" y="4437112"/>
            <a:ext cx="122893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423232" y="2852936"/>
            <a:ext cx="4824536" cy="1938992"/>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La </a:t>
            </a:r>
            <a:r>
              <a:rPr lang="es-AR" sz="2000" b="1" dirty="0">
                <a:solidFill>
                  <a:schemeClr val="accent3">
                    <a:lumMod val="75000"/>
                  </a:schemeClr>
                </a:solidFill>
                <a:effectLst>
                  <a:outerShdw blurRad="38100" dist="38100" dir="2700000" algn="tl">
                    <a:srgbClr val="000000">
                      <a:alpha val="43137"/>
                    </a:srgbClr>
                  </a:outerShdw>
                </a:effectLst>
              </a:rPr>
              <a:t>función de este libro de 1956 era poder operacionalizar los objetivos educativos de manera confiable para identificar con precisión las conductas que los estudiantes debían adquirir y evaluar rigurosamente su consecución</a:t>
            </a:r>
          </a:p>
        </p:txBody>
      </p:sp>
    </p:spTree>
    <p:extLst>
      <p:ext uri="{BB962C8B-B14F-4D97-AF65-F5344CB8AC3E}">
        <p14:creationId xmlns:p14="http://schemas.microsoft.com/office/powerpoint/2010/main" val="264041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412776"/>
            <a:ext cx="7704856"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interés por especificar y formular los objetivos para describir unívocamente esas </a:t>
            </a:r>
            <a:r>
              <a:rPr lang="es-AR" sz="2400" b="1" dirty="0" smtClean="0">
                <a:solidFill>
                  <a:schemeClr val="accent3">
                    <a:lumMod val="75000"/>
                  </a:schemeClr>
                </a:solidFill>
                <a:effectLst>
                  <a:outerShdw blurRad="38100" dist="38100" dir="2700000" algn="tl">
                    <a:srgbClr val="000000">
                      <a:alpha val="43137"/>
                    </a:srgbClr>
                  </a:outerShdw>
                </a:effectLst>
              </a:rPr>
              <a:t>conductas</a:t>
            </a:r>
            <a:r>
              <a:rPr lang="es-AR" sz="2400" b="1" dirty="0">
                <a:solidFill>
                  <a:schemeClr val="accent3">
                    <a:lumMod val="75000"/>
                  </a:schemeClr>
                </a:solidFill>
                <a:effectLst>
                  <a:outerShdw blurRad="38100" dist="38100" dir="2700000" algn="tl">
                    <a:srgbClr val="000000">
                      <a:alpha val="43137"/>
                    </a:srgbClr>
                  </a:outerShdw>
                </a:effectLst>
              </a:rPr>
              <a:t>, en función de su complejidad y su </a:t>
            </a:r>
            <a:r>
              <a:rPr lang="es-AR" sz="2400" b="1" dirty="0" smtClean="0">
                <a:solidFill>
                  <a:schemeClr val="accent3">
                    <a:lumMod val="75000"/>
                  </a:schemeClr>
                </a:solidFill>
                <a:effectLst>
                  <a:outerShdw blurRad="38100" dist="38100" dir="2700000" algn="tl">
                    <a:srgbClr val="000000">
                      <a:alpha val="43137"/>
                    </a:srgbClr>
                  </a:outerShdw>
                </a:effectLst>
              </a:rPr>
              <a:t>especificidad, era </a:t>
            </a:r>
            <a:r>
              <a:rPr lang="es-AR" sz="2400" b="1" dirty="0">
                <a:solidFill>
                  <a:schemeClr val="accent3">
                    <a:lumMod val="75000"/>
                  </a:schemeClr>
                </a:solidFill>
                <a:effectLst>
                  <a:outerShdw blurRad="38100" dist="38100" dir="2700000" algn="tl">
                    <a:srgbClr val="000000">
                      <a:alpha val="43137"/>
                    </a:srgbClr>
                  </a:outerShdw>
                </a:effectLst>
              </a:rPr>
              <a:t>evitar interpretaciones </a:t>
            </a:r>
            <a:r>
              <a:rPr lang="es-AR" sz="2400" b="1" dirty="0" smtClean="0">
                <a:solidFill>
                  <a:schemeClr val="accent3">
                    <a:lumMod val="75000"/>
                  </a:schemeClr>
                </a:solidFill>
                <a:effectLst>
                  <a:outerShdw blurRad="38100" dist="38100" dir="2700000" algn="tl">
                    <a:srgbClr val="000000">
                      <a:alpha val="43137"/>
                    </a:srgbClr>
                  </a:outerShdw>
                </a:effectLst>
              </a:rPr>
              <a:t>divergentes.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Esta taxonomía asume </a:t>
            </a:r>
            <a:r>
              <a:rPr lang="es-AR" sz="2400" b="1" dirty="0">
                <a:solidFill>
                  <a:schemeClr val="accent3">
                    <a:lumMod val="75000"/>
                  </a:schemeClr>
                </a:solidFill>
                <a:effectLst>
                  <a:outerShdw blurRad="38100" dist="38100" dir="2700000" algn="tl">
                    <a:srgbClr val="000000">
                      <a:alpha val="43137"/>
                    </a:srgbClr>
                  </a:outerShdw>
                </a:effectLst>
              </a:rPr>
              <a:t>que el aprendizaje a niveles superiores depende de la adquisición del conocimiento y habilidades de ciertos niveles inferiores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presupuesto de esta clasificación jerárquica de los resultados educacionales es que los comportamientos más simples, integrados junto a otros, conformarán comportamientos cada vez más complejos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7344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24744"/>
            <a:ext cx="8305800" cy="722344"/>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Actividad 1</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611559" y="2723780"/>
            <a:ext cx="5485797" cy="1077218"/>
          </a:xfrm>
          <a:prstGeom prst="rect">
            <a:avLst/>
          </a:prstGeom>
        </p:spPr>
        <p:txBody>
          <a:bodyPr wrap="none">
            <a:spAutoFit/>
          </a:bodyPr>
          <a:lstStyle/>
          <a:p>
            <a:pPr algn="just"/>
            <a:r>
              <a:rPr lang="es-AR" sz="3200" b="1" dirty="0" smtClean="0">
                <a:solidFill>
                  <a:schemeClr val="accent3">
                    <a:lumMod val="75000"/>
                  </a:schemeClr>
                </a:solidFill>
                <a:effectLst>
                  <a:outerShdw blurRad="38100" dist="38100" dir="2700000" algn="tl">
                    <a:srgbClr val="000000">
                      <a:alpha val="43137"/>
                    </a:srgbClr>
                  </a:outerShdw>
                </a:effectLst>
              </a:rPr>
              <a:t>Escriba: ¿Qué es para usted </a:t>
            </a:r>
          </a:p>
          <a:p>
            <a:pPr algn="just"/>
            <a:r>
              <a:rPr lang="es-AR" sz="3200" b="1" dirty="0" smtClean="0">
                <a:solidFill>
                  <a:schemeClr val="accent3">
                    <a:lumMod val="75000"/>
                  </a:schemeClr>
                </a:solidFill>
                <a:effectLst>
                  <a:outerShdw blurRad="38100" dist="38100" dir="2700000" algn="tl">
                    <a:srgbClr val="000000">
                      <a:alpha val="43137"/>
                    </a:srgbClr>
                  </a:outerShdw>
                </a:effectLst>
              </a:rPr>
              <a:t>el curriculum?</a:t>
            </a:r>
            <a:endParaRPr lang="es-AR" sz="32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861048"/>
            <a:ext cx="375602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3486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1938"/>
            <a:ext cx="8351837"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293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4</a:t>
            </a:r>
            <a:r>
              <a:rPr lang="es-AR" sz="4800" b="1" dirty="0" smtClean="0">
                <a:solidFill>
                  <a:schemeClr val="accent3">
                    <a:lumMod val="75000"/>
                  </a:schemeClr>
                </a:solidFill>
                <a:effectLst>
                  <a:outerShdw blurRad="38100" dist="38100" dir="2700000" algn="tl">
                    <a:srgbClr val="000000">
                      <a:alpha val="43137"/>
                    </a:srgbClr>
                  </a:outerShdw>
                </a:effectLst>
              </a:rPr>
              <a:t>.1.3. Robert </a:t>
            </a:r>
            <a:r>
              <a:rPr lang="es-AR" sz="4800" b="1" dirty="0" err="1" smtClean="0">
                <a:solidFill>
                  <a:schemeClr val="accent3">
                    <a:lumMod val="75000"/>
                  </a:schemeClr>
                </a:solidFill>
                <a:effectLst>
                  <a:outerShdw blurRad="38100" dist="38100" dir="2700000" algn="tl">
                    <a:srgbClr val="000000">
                      <a:alpha val="43137"/>
                    </a:srgbClr>
                  </a:outerShdw>
                </a:effectLst>
              </a:rPr>
              <a:t>Mager</a:t>
            </a:r>
            <a:endParaRPr lang="es-ES" sz="4800" b="1" dirty="0">
              <a:solidFill>
                <a:schemeClr val="accent3">
                  <a:lumMod val="75000"/>
                </a:schemeClr>
              </a:solidFill>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081" y="4365104"/>
            <a:ext cx="2004814" cy="200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816" y="2060848"/>
            <a:ext cx="1537344" cy="213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131840" y="2689855"/>
            <a:ext cx="5561545"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este libro de 1962 </a:t>
            </a:r>
            <a:r>
              <a:rPr lang="es-AR" sz="2400" b="1" dirty="0" err="1" smtClean="0">
                <a:solidFill>
                  <a:schemeClr val="accent3">
                    <a:lumMod val="75000"/>
                  </a:schemeClr>
                </a:solidFill>
                <a:effectLst>
                  <a:outerShdw blurRad="38100" dist="38100" dir="2700000" algn="tl">
                    <a:srgbClr val="000000">
                      <a:alpha val="43137"/>
                    </a:srgbClr>
                  </a:outerShdw>
                </a:effectLst>
              </a:rPr>
              <a:t>Mager</a:t>
            </a:r>
            <a:r>
              <a:rPr lang="es-AR" sz="2400" b="1" dirty="0" smtClean="0">
                <a:solidFill>
                  <a:schemeClr val="accent3">
                    <a:lumMod val="75000"/>
                  </a:schemeClr>
                </a:solidFill>
                <a:effectLst>
                  <a:outerShdw blurRad="38100" dist="38100" dir="2700000" algn="tl">
                    <a:srgbClr val="000000">
                      <a:alpha val="43137"/>
                    </a:srgbClr>
                  </a:outerShdw>
                </a:effectLst>
              </a:rPr>
              <a:t> propuso </a:t>
            </a:r>
            <a:r>
              <a:rPr lang="es-AR" sz="2400" b="1" dirty="0">
                <a:solidFill>
                  <a:schemeClr val="accent3">
                    <a:lumMod val="75000"/>
                  </a:schemeClr>
                </a:solidFill>
                <a:effectLst>
                  <a:outerShdw blurRad="38100" dist="38100" dir="2700000" algn="tl">
                    <a:srgbClr val="000000">
                      <a:alpha val="43137"/>
                    </a:srgbClr>
                  </a:outerShdw>
                </a:effectLst>
              </a:rPr>
              <a:t>una técnica para formular claramente y de forma unívoca los objetivos de aprendizaje conducentes a describir </a:t>
            </a:r>
            <a:r>
              <a:rPr lang="es-AR" sz="2400" b="1" i="1" dirty="0">
                <a:solidFill>
                  <a:schemeClr val="accent3">
                    <a:lumMod val="75000"/>
                  </a:schemeClr>
                </a:solidFill>
                <a:effectLst>
                  <a:outerShdw blurRad="38100" dist="38100" dir="2700000" algn="tl">
                    <a:srgbClr val="000000">
                      <a:alpha val="43137"/>
                    </a:srgbClr>
                  </a:outerShdw>
                </a:effectLst>
              </a:rPr>
              <a:t>“…el comportamiento que el alumno debe mostrar después de concluir la clase”</a:t>
            </a:r>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52709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997839"/>
            <a:ext cx="763284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Un objetivo de aprendizaje es la descripción del desempeño que usted desea que los estudiantes puedan exhibir antes de considerarlos competentes en un área. El objetivo de aprendizaje describe el resultado esperado con la instrucción, más que el proceso de instrucción mismo”</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Robert </a:t>
            </a:r>
            <a:r>
              <a:rPr lang="es-AR" sz="2000" b="1" dirty="0" err="1" smtClean="0">
                <a:solidFill>
                  <a:schemeClr val="accent3">
                    <a:lumMod val="75000"/>
                  </a:schemeClr>
                </a:solidFill>
                <a:effectLst>
                  <a:outerShdw blurRad="38100" dist="38100" dir="2700000" algn="tl">
                    <a:srgbClr val="000000">
                      <a:alpha val="43137"/>
                    </a:srgbClr>
                  </a:outerShdw>
                </a:effectLst>
              </a:rPr>
              <a:t>Mager</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Preparing</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a:solidFill>
                  <a:schemeClr val="accent3">
                    <a:lumMod val="75000"/>
                  </a:schemeClr>
                </a:solidFill>
                <a:effectLst>
                  <a:outerShdw blurRad="38100" dist="38100" dir="2700000" algn="tl">
                    <a:srgbClr val="000000">
                      <a:alpha val="43137"/>
                    </a:srgbClr>
                  </a:outerShdw>
                </a:effectLst>
              </a:rPr>
              <a:t>Instructional</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Objectives</a:t>
            </a:r>
            <a:r>
              <a:rPr lang="es-AR" sz="2000" b="1" dirty="0" smtClean="0">
                <a:solidFill>
                  <a:schemeClr val="accent3">
                    <a:lumMod val="75000"/>
                  </a:schemeClr>
                </a:solidFill>
                <a:effectLst>
                  <a:outerShdw blurRad="38100" dist="38100" dir="2700000" algn="tl">
                    <a:srgbClr val="000000">
                      <a:alpha val="43137"/>
                    </a:srgbClr>
                  </a:outerShdw>
                </a:effectLst>
              </a:rPr>
              <a:t>, 1962</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76985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028343"/>
            <a:ext cx="7776864" cy="5632311"/>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Mager</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expone las razones por las cuales se deben formular los objetivos inequívocamente:</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cuando </a:t>
            </a:r>
            <a:r>
              <a:rPr lang="es-AR" sz="2400" b="1" dirty="0">
                <a:solidFill>
                  <a:schemeClr val="accent3">
                    <a:lumMod val="75000"/>
                  </a:schemeClr>
                </a:solidFill>
                <a:effectLst>
                  <a:outerShdw blurRad="38100" dist="38100" dir="2700000" algn="tl">
                    <a:srgbClr val="000000">
                      <a:alpha val="43137"/>
                    </a:srgbClr>
                  </a:outerShdw>
                </a:effectLst>
              </a:rPr>
              <a:t>no hay objetivos de aprendizaje claramente definidos, no se tiene una base firme para la selección o el diseño de materiales, </a:t>
            </a:r>
            <a:r>
              <a:rPr lang="es-AR" sz="2400" b="1" dirty="0" smtClean="0">
                <a:solidFill>
                  <a:schemeClr val="accent3">
                    <a:lumMod val="75000"/>
                  </a:schemeClr>
                </a:solidFill>
                <a:effectLst>
                  <a:outerShdw blurRad="38100" dist="38100" dir="2700000" algn="tl">
                    <a:srgbClr val="000000">
                      <a:alpha val="43137"/>
                    </a:srgbClr>
                  </a:outerShdw>
                </a:effectLst>
              </a:rPr>
              <a:t>contenidos </a:t>
            </a:r>
            <a:r>
              <a:rPr lang="es-AR" sz="2400" b="1" dirty="0">
                <a:solidFill>
                  <a:schemeClr val="accent3">
                    <a:lumMod val="75000"/>
                  </a:schemeClr>
                </a:solidFill>
                <a:effectLst>
                  <a:outerShdw blurRad="38100" dist="38100" dir="2700000" algn="tl">
                    <a:srgbClr val="000000">
                      <a:alpha val="43137"/>
                    </a:srgbClr>
                  </a:outerShdw>
                </a:effectLst>
              </a:rPr>
              <a:t>o métodos para llevar a cabo la enseñanza.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segunda razón importante para expresar los objetivos de aprendizaje de manera clara, es poder saber si se cumplió con el objetivo establecido. Y a los alumnos si han tenido éxito en alcanzar los objetivos del curso.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tercera, es que proporcionan a los estudiantes un medio para organizar sus propios esfuerzos hacia el logro de dichos objetivos. </a:t>
            </a:r>
          </a:p>
        </p:txBody>
      </p:sp>
    </p:spTree>
    <p:extLst>
      <p:ext uri="{BB962C8B-B14F-4D97-AF65-F5344CB8AC3E}">
        <p14:creationId xmlns:p14="http://schemas.microsoft.com/office/powerpoint/2010/main" val="15377392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24744"/>
            <a:ext cx="8568952" cy="5324535"/>
          </a:xfrm>
          <a:prstGeom prst="rect">
            <a:avLst/>
          </a:prstGeom>
        </p:spPr>
        <p:txBody>
          <a:bodyPr wrap="square">
            <a:spAutoFit/>
          </a:bodyPr>
          <a:lstStyle/>
          <a:p>
            <a:pPr algn="just"/>
            <a:r>
              <a:rPr lang="es-AR" b="1" dirty="0" smtClean="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Los </a:t>
            </a:r>
            <a:r>
              <a:rPr lang="es-AR" sz="2000" b="1" dirty="0">
                <a:solidFill>
                  <a:schemeClr val="accent3">
                    <a:lumMod val="75000"/>
                  </a:schemeClr>
                </a:solidFill>
                <a:effectLst>
                  <a:outerShdw blurRad="38100" dist="38100" dir="2700000" algn="tl">
                    <a:srgbClr val="000000">
                      <a:alpha val="43137"/>
                    </a:srgbClr>
                  </a:outerShdw>
                </a:effectLst>
              </a:rPr>
              <a:t>objetivos de aprendizaje útiles incluyen</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Audiencia</a:t>
            </a:r>
            <a:r>
              <a:rPr lang="es-AR" sz="2000" b="1" dirty="0" smtClean="0">
                <a:solidFill>
                  <a:schemeClr val="accent3">
                    <a:lumMod val="75000"/>
                  </a:schemeClr>
                </a:solidFill>
                <a:effectLst>
                  <a:outerShdw blurRad="38100" dist="38100" dir="2700000" algn="tl">
                    <a:srgbClr val="000000">
                      <a:alpha val="43137"/>
                    </a:srgbClr>
                  </a:outerShdw>
                </a:effectLst>
              </a:rPr>
              <a:t>: "QUIÉN</a:t>
            </a:r>
            <a:r>
              <a:rPr lang="es-AR" sz="2000" b="1" dirty="0">
                <a:solidFill>
                  <a:schemeClr val="accent3">
                    <a:lumMod val="75000"/>
                  </a:schemeClr>
                </a:solidFill>
                <a:effectLst>
                  <a:outerShdw blurRad="38100" dist="38100" dir="2700000" algn="tl">
                    <a:srgbClr val="000000">
                      <a:alpha val="43137"/>
                    </a:srgbClr>
                  </a:outerShdw>
                </a:effectLst>
              </a:rPr>
              <a:t>". Los objetivos deben decir: "El alumno será capaz de"</a:t>
            </a:r>
          </a:p>
          <a:p>
            <a:pPr marL="285750" indent="-28575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Conducta</a:t>
            </a:r>
            <a:r>
              <a:rPr lang="es-AR" sz="2000" b="1" i="1" dirty="0">
                <a:solidFill>
                  <a:schemeClr val="accent3">
                    <a:lumMod val="75000"/>
                  </a:schemeClr>
                </a:solidFill>
                <a:effectLst>
                  <a:outerShdw blurRad="38100" dist="38100" dir="2700000" algn="tl">
                    <a:srgbClr val="000000">
                      <a:alpha val="43137"/>
                    </a:srgbClr>
                  </a:outerShdw>
                </a:effectLst>
              </a:rPr>
              <a:t>, desempeño o comportamiento</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"QUÉ</a:t>
            </a:r>
            <a:r>
              <a:rPr lang="es-AR" sz="2000" b="1" dirty="0">
                <a:solidFill>
                  <a:schemeClr val="accent3">
                    <a:lumMod val="75000"/>
                  </a:schemeClr>
                </a:solidFill>
                <a:effectLst>
                  <a:outerShdw blurRad="38100" dist="38100" dir="2700000" algn="tl">
                    <a:srgbClr val="000000">
                      <a:alpha val="43137"/>
                    </a:srgbClr>
                  </a:outerShdw>
                </a:effectLst>
              </a:rPr>
              <a:t>". Un objetivo siempre debe decir lo que se espera que el estudiante pueda realizar. </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Condición</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"CÓMO</a:t>
            </a:r>
            <a:r>
              <a:rPr lang="es-AR" sz="2000" b="1" dirty="0">
                <a:solidFill>
                  <a:schemeClr val="accent3">
                    <a:lumMod val="75000"/>
                  </a:schemeClr>
                </a:solidFill>
                <a:effectLst>
                  <a:outerShdw blurRad="38100" dist="38100" dir="2700000" algn="tl">
                    <a:srgbClr val="000000">
                      <a:alpha val="43137"/>
                    </a:srgbClr>
                  </a:outerShdw>
                </a:effectLst>
              </a:rPr>
              <a:t>". Un objetivo siempre describe las condiciones en las que debe darse o tener lugar el comportamiento o </a:t>
            </a:r>
            <a:r>
              <a:rPr lang="es-AR" sz="2000" b="1" dirty="0" smtClean="0">
                <a:solidFill>
                  <a:schemeClr val="accent3">
                    <a:lumMod val="75000"/>
                  </a:schemeClr>
                </a:solidFill>
                <a:effectLst>
                  <a:outerShdw blurRad="38100" dist="38100" dir="2700000" algn="tl">
                    <a:srgbClr val="000000">
                      <a:alpha val="43137"/>
                    </a:srgbClr>
                  </a:outerShdw>
                </a:effectLst>
              </a:rPr>
              <a:t>conducta.</a:t>
            </a:r>
          </a:p>
          <a:p>
            <a:pPr marL="285750" indent="-28575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Grado </a:t>
            </a:r>
            <a:r>
              <a:rPr lang="es-AR" sz="2000" b="1" i="1" dirty="0">
                <a:solidFill>
                  <a:schemeClr val="accent3">
                    <a:lumMod val="75000"/>
                  </a:schemeClr>
                </a:solidFill>
                <a:effectLst>
                  <a:outerShdw blurRad="38100" dist="38100" dir="2700000" algn="tl">
                    <a:srgbClr val="000000">
                      <a:alpha val="43137"/>
                    </a:srgbClr>
                  </a:outerShdw>
                </a:effectLst>
              </a:rPr>
              <a:t>o rango</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"CUÁNTO</a:t>
            </a:r>
            <a:r>
              <a:rPr lang="es-AR" sz="2000" b="1" dirty="0">
                <a:solidFill>
                  <a:schemeClr val="accent3">
                    <a:lumMod val="75000"/>
                  </a:schemeClr>
                </a:solidFill>
                <a:effectLst>
                  <a:outerShdw blurRad="38100" dist="38100" dir="2700000" algn="tl">
                    <a:srgbClr val="000000">
                      <a:alpha val="43137"/>
                    </a:srgbClr>
                  </a:outerShdw>
                </a:effectLst>
              </a:rPr>
              <a:t>". Un objetivo explica el criterio de desempeño aceptable, describiendo qué nivel debe tener la ejecución o realización del estudiante, para ser considerada aceptable.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just"/>
            <a:r>
              <a:rPr lang="es-AR" b="1" dirty="0" smtClean="0">
                <a:solidFill>
                  <a:schemeClr val="accent3">
                    <a:lumMod val="75000"/>
                  </a:schemeClr>
                </a:solidFill>
                <a:effectLst>
                  <a:outerShdw blurRad="38100" dist="38100" dir="2700000" algn="tl">
                    <a:srgbClr val="000000">
                      <a:alpha val="43137"/>
                    </a:srgbClr>
                  </a:outerShdw>
                </a:effectLst>
              </a:rPr>
              <a:t>     Por ejemplo: </a:t>
            </a:r>
            <a:r>
              <a:rPr lang="es-AR" b="1" i="1" dirty="0" smtClean="0">
                <a:solidFill>
                  <a:schemeClr val="accent3">
                    <a:lumMod val="75000"/>
                  </a:schemeClr>
                </a:solidFill>
                <a:effectLst>
                  <a:outerShdw blurRad="38100" dist="38100" dir="2700000" algn="tl">
                    <a:srgbClr val="000000">
                      <a:alpha val="43137"/>
                    </a:srgbClr>
                  </a:outerShdw>
                </a:effectLst>
              </a:rPr>
              <a:t>El alumno será capaz de </a:t>
            </a:r>
            <a:r>
              <a:rPr lang="es-AR" b="1" dirty="0" smtClean="0">
                <a:solidFill>
                  <a:schemeClr val="accent1">
                    <a:lumMod val="50000"/>
                  </a:schemeClr>
                </a:solidFill>
                <a:effectLst>
                  <a:outerShdw blurRad="38100" dist="38100" dir="2700000" algn="tl">
                    <a:srgbClr val="000000">
                      <a:alpha val="43137"/>
                    </a:srgbClr>
                  </a:outerShdw>
                </a:effectLst>
              </a:rPr>
              <a:t>(audiencia) </a:t>
            </a:r>
            <a:r>
              <a:rPr lang="es-AR" b="1" i="1" dirty="0" smtClean="0">
                <a:solidFill>
                  <a:schemeClr val="accent3">
                    <a:lumMod val="75000"/>
                  </a:schemeClr>
                </a:solidFill>
                <a:effectLst>
                  <a:outerShdw blurRad="38100" dist="38100" dir="2700000" algn="tl">
                    <a:srgbClr val="000000">
                      <a:alpha val="43137"/>
                    </a:srgbClr>
                  </a:outerShdw>
                </a:effectLst>
              </a:rPr>
              <a:t>clasificar ángulos </a:t>
            </a:r>
            <a:r>
              <a:rPr lang="es-AR" b="1" dirty="0" smtClean="0">
                <a:solidFill>
                  <a:schemeClr val="accent1">
                    <a:lumMod val="50000"/>
                  </a:schemeClr>
                </a:solidFill>
                <a:effectLst>
                  <a:outerShdw blurRad="38100" dist="38100" dir="2700000" algn="tl">
                    <a:srgbClr val="000000">
                      <a:alpha val="43137"/>
                    </a:srgbClr>
                  </a:outerShdw>
                </a:effectLst>
              </a:rPr>
              <a:t>(conducta)</a:t>
            </a:r>
            <a:r>
              <a:rPr lang="es-AR" b="1" i="1" dirty="0" smtClean="0">
                <a:solidFill>
                  <a:schemeClr val="accent3">
                    <a:lumMod val="75000"/>
                  </a:schemeClr>
                </a:solidFill>
                <a:effectLst>
                  <a:outerShdw blurRad="38100" dist="38100" dir="2700000" algn="tl">
                    <a:srgbClr val="000000">
                      <a:alpha val="43137"/>
                    </a:srgbClr>
                  </a:outerShdw>
                </a:effectLst>
              </a:rPr>
              <a:t>, según sean rectos, obtusángulos y acutángulos </a:t>
            </a:r>
            <a:r>
              <a:rPr lang="es-AR" b="1" dirty="0" smtClean="0">
                <a:solidFill>
                  <a:schemeClr val="accent1">
                    <a:lumMod val="50000"/>
                  </a:schemeClr>
                </a:solidFill>
                <a:effectLst>
                  <a:outerShdw blurRad="38100" dist="38100" dir="2700000" algn="tl">
                    <a:srgbClr val="000000">
                      <a:alpha val="43137"/>
                    </a:srgbClr>
                  </a:outerShdw>
                </a:effectLst>
              </a:rPr>
              <a:t>(condición)</a:t>
            </a:r>
            <a:r>
              <a:rPr lang="es-AR" b="1" i="1" dirty="0" smtClean="0">
                <a:solidFill>
                  <a:schemeClr val="accent3">
                    <a:lumMod val="75000"/>
                  </a:schemeClr>
                </a:solidFill>
                <a:effectLst>
                  <a:outerShdw blurRad="38100" dist="38100" dir="2700000" algn="tl">
                    <a:srgbClr val="000000">
                      <a:alpha val="43137"/>
                    </a:srgbClr>
                  </a:outerShdw>
                </a:effectLst>
              </a:rPr>
              <a:t>, sin margen de error </a:t>
            </a:r>
            <a:r>
              <a:rPr lang="es-AR" b="1" dirty="0" smtClean="0">
                <a:solidFill>
                  <a:schemeClr val="accent1">
                    <a:lumMod val="50000"/>
                  </a:schemeClr>
                </a:solidFill>
                <a:effectLst>
                  <a:outerShdw blurRad="38100" dist="38100" dir="2700000" algn="tl">
                    <a:srgbClr val="000000">
                      <a:alpha val="43137"/>
                    </a:srgbClr>
                  </a:outerShdw>
                </a:effectLst>
              </a:rPr>
              <a:t>(rango)</a:t>
            </a:r>
            <a:r>
              <a:rPr lang="es-AR" b="1" i="1" dirty="0" smtClean="0">
                <a:solidFill>
                  <a:schemeClr val="accent3">
                    <a:lumMod val="75000"/>
                  </a:schemeClr>
                </a:solidFill>
                <a:effectLst>
                  <a:outerShdw blurRad="38100" dist="38100" dir="2700000" algn="tl">
                    <a:srgbClr val="000000">
                      <a:alpha val="43137"/>
                    </a:srgbClr>
                  </a:outerShdw>
                </a:effectLst>
              </a:rPr>
              <a:t>.</a:t>
            </a:r>
            <a:endParaRPr lang="es-AR"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19759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4</a:t>
            </a:r>
            <a:r>
              <a:rPr lang="es-AR" sz="4800" b="1" dirty="0" smtClean="0">
                <a:solidFill>
                  <a:schemeClr val="accent3">
                    <a:lumMod val="75000"/>
                  </a:schemeClr>
                </a:solidFill>
                <a:effectLst>
                  <a:outerShdw blurRad="38100" dist="38100" dir="2700000" algn="tl">
                    <a:srgbClr val="000000">
                      <a:alpha val="43137"/>
                    </a:srgbClr>
                  </a:outerShdw>
                </a:effectLst>
              </a:rPr>
              <a:t>.1.4. Robert </a:t>
            </a:r>
            <a:r>
              <a:rPr lang="es-AR" sz="4800" b="1" dirty="0" err="1" smtClean="0">
                <a:solidFill>
                  <a:schemeClr val="accent3">
                    <a:lumMod val="75000"/>
                  </a:schemeClr>
                </a:solidFill>
                <a:effectLst>
                  <a:outerShdw blurRad="38100" dist="38100" dir="2700000" algn="tl">
                    <a:srgbClr val="000000">
                      <a:alpha val="43137"/>
                    </a:srgbClr>
                  </a:outerShdw>
                </a:effectLst>
              </a:rPr>
              <a:t>Gagné</a:t>
            </a:r>
            <a:r>
              <a:rPr lang="es-AR" sz="4800" b="1" dirty="0" smtClean="0">
                <a:solidFill>
                  <a:schemeClr val="accent3">
                    <a:lumMod val="75000"/>
                  </a:schemeClr>
                </a:solidFill>
                <a:effectLst>
                  <a:outerShdw blurRad="38100" dist="38100" dir="2700000" algn="tl">
                    <a:srgbClr val="000000">
                      <a:alpha val="43137"/>
                    </a:srgbClr>
                  </a:outerShdw>
                </a:effectLst>
              </a:rPr>
              <a:t> </a:t>
            </a:r>
            <a:endParaRPr lang="es-ES" sz="4800" b="1" dirty="0">
              <a:solidFill>
                <a:schemeClr val="accent3">
                  <a:lumMod val="75000"/>
                </a:schemeClr>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04864"/>
            <a:ext cx="1558479"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458" y="4437112"/>
            <a:ext cx="1852810" cy="20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987824" y="3137308"/>
            <a:ext cx="5688632" cy="1938992"/>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Con </a:t>
            </a:r>
            <a:r>
              <a:rPr lang="es-AR" sz="2000" b="1" dirty="0">
                <a:solidFill>
                  <a:schemeClr val="accent3">
                    <a:lumMod val="75000"/>
                  </a:schemeClr>
                </a:solidFill>
                <a:effectLst>
                  <a:outerShdw blurRad="38100" dist="38100" dir="2700000" algn="tl">
                    <a:srgbClr val="000000">
                      <a:alpha val="43137"/>
                    </a:srgbClr>
                  </a:outerShdw>
                </a:effectLst>
              </a:rPr>
              <a:t>base en los procesos fundamentales del </a:t>
            </a:r>
            <a:r>
              <a:rPr lang="es-AR" sz="2000" b="1" dirty="0" smtClean="0">
                <a:solidFill>
                  <a:schemeClr val="accent3">
                    <a:lumMod val="75000"/>
                  </a:schemeClr>
                </a:solidFill>
                <a:effectLst>
                  <a:outerShdw blurRad="38100" dist="38100" dir="2700000" algn="tl">
                    <a:srgbClr val="000000">
                      <a:alpha val="43137"/>
                    </a:srgbClr>
                  </a:outerShdw>
                </a:effectLst>
              </a:rPr>
              <a:t>aprendizaje, este libro de 1974 ofrece </a:t>
            </a:r>
            <a:r>
              <a:rPr lang="es-AR" sz="2000" b="1" dirty="0">
                <a:solidFill>
                  <a:schemeClr val="accent3">
                    <a:lumMod val="75000"/>
                  </a:schemeClr>
                </a:solidFill>
                <a:effectLst>
                  <a:outerShdw blurRad="38100" dist="38100" dir="2700000" algn="tl">
                    <a:srgbClr val="000000">
                      <a:alpha val="43137"/>
                    </a:srgbClr>
                  </a:outerShdw>
                </a:effectLst>
              </a:rPr>
              <a:t>los principios del diseño y </a:t>
            </a:r>
            <a:r>
              <a:rPr lang="es-AR" sz="2000" b="1" dirty="0" smtClean="0">
                <a:solidFill>
                  <a:schemeClr val="accent3">
                    <a:lumMod val="75000"/>
                  </a:schemeClr>
                </a:solidFill>
                <a:effectLst>
                  <a:outerShdw blurRad="38100" dist="38100" dir="2700000" algn="tl">
                    <a:srgbClr val="000000">
                      <a:alpha val="43137"/>
                    </a:srgbClr>
                  </a:outerShdw>
                </a:effectLst>
              </a:rPr>
              <a:t>los procedimientos </a:t>
            </a:r>
            <a:r>
              <a:rPr lang="es-AR" sz="2000" b="1" dirty="0">
                <a:solidFill>
                  <a:schemeClr val="accent3">
                    <a:lumMod val="75000"/>
                  </a:schemeClr>
                </a:solidFill>
                <a:effectLst>
                  <a:outerShdw blurRad="38100" dist="38100" dir="2700000" algn="tl">
                    <a:srgbClr val="000000">
                      <a:alpha val="43137"/>
                    </a:srgbClr>
                  </a:outerShdw>
                </a:effectLst>
              </a:rPr>
              <a:t>necesarios para la planificar </a:t>
            </a:r>
            <a:r>
              <a:rPr lang="es-AR" sz="2000" b="1" dirty="0" smtClean="0">
                <a:solidFill>
                  <a:schemeClr val="accent3">
                    <a:lumMod val="75000"/>
                  </a:schemeClr>
                </a:solidFill>
                <a:effectLst>
                  <a:outerShdw blurRad="38100" dist="38100" dir="2700000" algn="tl">
                    <a:srgbClr val="000000">
                      <a:alpha val="43137"/>
                    </a:srgbClr>
                  </a:outerShdw>
                </a:effectLst>
              </a:rPr>
              <a:t>la enseñanza en </a:t>
            </a:r>
            <a:r>
              <a:rPr lang="es-AR" sz="2000" b="1" dirty="0">
                <a:solidFill>
                  <a:schemeClr val="accent3">
                    <a:lumMod val="75000"/>
                  </a:schemeClr>
                </a:solidFill>
                <a:effectLst>
                  <a:outerShdw blurRad="38100" dist="38100" dir="2700000" algn="tl">
                    <a:srgbClr val="000000">
                      <a:alpha val="43137"/>
                    </a:srgbClr>
                  </a:outerShdw>
                </a:effectLst>
              </a:rPr>
              <a:t>forma </a:t>
            </a:r>
            <a:r>
              <a:rPr lang="es-AR" sz="2000" b="1" dirty="0" smtClean="0">
                <a:solidFill>
                  <a:schemeClr val="accent3">
                    <a:lumMod val="75000"/>
                  </a:schemeClr>
                </a:solidFill>
                <a:effectLst>
                  <a:outerShdw blurRad="38100" dist="38100" dir="2700000" algn="tl">
                    <a:srgbClr val="000000">
                      <a:alpha val="43137"/>
                    </a:srgbClr>
                  </a:outerShdw>
                </a:effectLst>
              </a:rPr>
              <a:t>sistemática, </a:t>
            </a:r>
            <a:r>
              <a:rPr lang="es-AR" sz="2000" b="1" dirty="0">
                <a:solidFill>
                  <a:schemeClr val="accent3">
                    <a:lumMod val="75000"/>
                  </a:schemeClr>
                </a:solidFill>
                <a:effectLst>
                  <a:outerShdw blurRad="38100" dist="38100" dir="2700000" algn="tl">
                    <a:srgbClr val="000000">
                      <a:alpha val="43137"/>
                    </a:srgbClr>
                  </a:outerShdw>
                </a:effectLst>
              </a:rPr>
              <a:t>así como los métodos para evaluar el progreso </a:t>
            </a:r>
            <a:r>
              <a:rPr lang="es-AR" sz="2000" b="1" dirty="0" smtClean="0">
                <a:solidFill>
                  <a:schemeClr val="accent3">
                    <a:lumMod val="75000"/>
                  </a:schemeClr>
                </a:solidFill>
                <a:effectLst>
                  <a:outerShdw blurRad="38100" dist="38100" dir="2700000" algn="tl">
                    <a:srgbClr val="000000">
                      <a:alpha val="43137"/>
                    </a:srgbClr>
                  </a:outerShdw>
                </a:effectLst>
              </a:rPr>
              <a:t>de los estudiantes.</a:t>
            </a:r>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10000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7992888" cy="4893647"/>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Gagné</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elabora una teoría de aprendizaje con la finalidad de que ésta sirva de base para una teoría de la instrucción.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Concibe el </a:t>
            </a:r>
            <a:r>
              <a:rPr lang="es-AR" sz="2400" b="1" dirty="0">
                <a:solidFill>
                  <a:schemeClr val="accent3">
                    <a:lumMod val="75000"/>
                  </a:schemeClr>
                </a:solidFill>
                <a:effectLst>
                  <a:outerShdw blurRad="38100" dist="38100" dir="2700000" algn="tl">
                    <a:srgbClr val="000000">
                      <a:alpha val="43137"/>
                    </a:srgbClr>
                  </a:outerShdw>
                </a:effectLst>
              </a:rPr>
              <a:t>aprendizaje como la permanencia de un cambio </a:t>
            </a:r>
            <a:r>
              <a:rPr lang="es-AR" sz="2400" b="1" dirty="0" smtClean="0">
                <a:solidFill>
                  <a:schemeClr val="accent3">
                    <a:lumMod val="75000"/>
                  </a:schemeClr>
                </a:solidFill>
                <a:effectLst>
                  <a:outerShdw blurRad="38100" dist="38100" dir="2700000" algn="tl">
                    <a:srgbClr val="000000">
                      <a:alpha val="43137"/>
                    </a:srgbClr>
                  </a:outerShdw>
                </a:effectLst>
              </a:rPr>
              <a:t>o disposición humana</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que no ha sido producido por procesos madurativos, por cierto </a:t>
            </a:r>
            <a:r>
              <a:rPr lang="es-AR" sz="2400" b="1" dirty="0">
                <a:solidFill>
                  <a:schemeClr val="accent3">
                    <a:lumMod val="75000"/>
                  </a:schemeClr>
                </a:solidFill>
                <a:effectLst>
                  <a:outerShdw blurRad="38100" dist="38100" dir="2700000" algn="tl">
                    <a:srgbClr val="000000">
                      <a:alpha val="43137"/>
                    </a:srgbClr>
                  </a:outerShdw>
                </a:effectLst>
              </a:rPr>
              <a:t>período de tiempo.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modelo </a:t>
            </a:r>
            <a:r>
              <a:rPr lang="es-AR" sz="2400" b="1" dirty="0" smtClean="0">
                <a:solidFill>
                  <a:schemeClr val="accent3">
                    <a:lumMod val="75000"/>
                  </a:schemeClr>
                </a:solidFill>
                <a:effectLst>
                  <a:outerShdw blurRad="38100" dist="38100" dir="2700000" algn="tl">
                    <a:srgbClr val="000000">
                      <a:alpha val="43137"/>
                    </a:srgbClr>
                  </a:outerShdw>
                </a:effectLst>
              </a:rPr>
              <a:t>puede ser explicado </a:t>
            </a:r>
            <a:r>
              <a:rPr lang="es-AR" sz="2400" b="1" dirty="0">
                <a:solidFill>
                  <a:schemeClr val="accent3">
                    <a:lumMod val="75000"/>
                  </a:schemeClr>
                </a:solidFill>
                <a:effectLst>
                  <a:outerShdw blurRad="38100" dist="38100" dir="2700000" algn="tl">
                    <a:srgbClr val="000000">
                      <a:alpha val="43137"/>
                    </a:srgbClr>
                  </a:outerShdw>
                </a:effectLst>
              </a:rPr>
              <a:t>como el ingreso de información a un sistema estructurado donde </a:t>
            </a:r>
            <a:r>
              <a:rPr lang="es-AR" sz="2400" b="1" dirty="0" smtClean="0">
                <a:solidFill>
                  <a:schemeClr val="accent3">
                    <a:lumMod val="75000"/>
                  </a:schemeClr>
                </a:solidFill>
                <a:effectLst>
                  <a:outerShdw blurRad="38100" dist="38100" dir="2700000" algn="tl">
                    <a:srgbClr val="000000">
                      <a:alpha val="43137"/>
                    </a:srgbClr>
                  </a:outerShdw>
                </a:effectLst>
              </a:rPr>
              <a:t>será modificada y reorganizada a través de su paso por algunas estructuras hipotéticas. Fruto </a:t>
            </a:r>
            <a:r>
              <a:rPr lang="es-AR" sz="2400" b="1" dirty="0">
                <a:solidFill>
                  <a:schemeClr val="accent3">
                    <a:lumMod val="75000"/>
                  </a:schemeClr>
                </a:solidFill>
                <a:effectLst>
                  <a:outerShdw blurRad="38100" dist="38100" dir="2700000" algn="tl">
                    <a:srgbClr val="000000">
                      <a:alpha val="43137"/>
                    </a:srgbClr>
                  </a:outerShdw>
                </a:effectLst>
              </a:rPr>
              <a:t>de este proceso,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información </a:t>
            </a:r>
            <a:r>
              <a:rPr lang="es-AR" sz="2400" b="1" dirty="0" smtClean="0">
                <a:solidFill>
                  <a:schemeClr val="accent3">
                    <a:lumMod val="75000"/>
                  </a:schemeClr>
                </a:solidFill>
                <a:effectLst>
                  <a:outerShdw blurRad="38100" dist="38100" dir="2700000" algn="tl">
                    <a:srgbClr val="000000">
                      <a:alpha val="43137"/>
                    </a:srgbClr>
                  </a:outerShdw>
                </a:effectLst>
              </a:rPr>
              <a:t>procesada produce </a:t>
            </a:r>
            <a:r>
              <a:rPr lang="es-AR" sz="2400" b="1" dirty="0">
                <a:solidFill>
                  <a:schemeClr val="accent3">
                    <a:lumMod val="75000"/>
                  </a:schemeClr>
                </a:solidFill>
                <a:effectLst>
                  <a:outerShdw blurRad="38100" dist="38100" dir="2700000" algn="tl">
                    <a:srgbClr val="000000">
                      <a:alpha val="43137"/>
                    </a:srgbClr>
                  </a:outerShdw>
                </a:effectLst>
              </a:rPr>
              <a:t>la emisión de una respuesta.</a:t>
            </a:r>
          </a:p>
        </p:txBody>
      </p:sp>
    </p:spTree>
    <p:extLst>
      <p:ext uri="{BB962C8B-B14F-4D97-AF65-F5344CB8AC3E}">
        <p14:creationId xmlns:p14="http://schemas.microsoft.com/office/powerpoint/2010/main" val="1571516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052736"/>
            <a:ext cx="8280920"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Gagné</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estabece</a:t>
            </a:r>
            <a:r>
              <a:rPr lang="es-AR" sz="2400" b="1" dirty="0">
                <a:solidFill>
                  <a:schemeClr val="accent3">
                    <a:lumMod val="75000"/>
                  </a:schemeClr>
                </a:solidFill>
                <a:effectLst>
                  <a:outerShdw blurRad="38100" dist="38100" dir="2700000" algn="tl">
                    <a:srgbClr val="000000">
                      <a:alpha val="43137"/>
                    </a:srgbClr>
                  </a:outerShdw>
                </a:effectLst>
              </a:rPr>
              <a:t> dos tipos </a:t>
            </a:r>
            <a:r>
              <a:rPr lang="es-AR" sz="2400" b="1" dirty="0" smtClean="0">
                <a:solidFill>
                  <a:schemeClr val="accent3">
                    <a:lumMod val="75000"/>
                  </a:schemeClr>
                </a:solidFill>
                <a:effectLst>
                  <a:outerShdw blurRad="38100" dist="38100" dir="2700000" algn="tl">
                    <a:srgbClr val="000000">
                      <a:alpha val="43137"/>
                    </a:srgbClr>
                  </a:outerShdw>
                </a:effectLst>
              </a:rPr>
              <a:t>de </a:t>
            </a:r>
            <a:r>
              <a:rPr lang="es-AR" sz="2400" b="1" dirty="0">
                <a:solidFill>
                  <a:schemeClr val="accent3">
                    <a:lumMod val="75000"/>
                  </a:schemeClr>
                </a:solidFill>
                <a:effectLst>
                  <a:outerShdw blurRad="38100" dist="38100" dir="2700000" algn="tl">
                    <a:srgbClr val="000000">
                      <a:alpha val="43137"/>
                    </a:srgbClr>
                  </a:outerShdw>
                </a:effectLst>
              </a:rPr>
              <a:t>factores que condicionan el aprendizaje</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internos</a:t>
            </a:r>
            <a:r>
              <a:rPr lang="es-AR" sz="2400" b="1" dirty="0">
                <a:solidFill>
                  <a:schemeClr val="accent3">
                    <a:lumMod val="75000"/>
                  </a:schemeClr>
                </a:solidFill>
                <a:effectLst>
                  <a:outerShdw blurRad="38100" dist="38100" dir="2700000" algn="tl">
                    <a:srgbClr val="000000">
                      <a:alpha val="43137"/>
                    </a:srgbClr>
                  </a:outerShdw>
                </a:effectLst>
              </a:rPr>
              <a:t>: informaciones previas, habilidades intelectuales, estrategias cognitivas, motivación por aprender y confianza en aprender.</a:t>
            </a:r>
          </a:p>
          <a:p>
            <a:pPr marL="342900" indent="-342900">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externos</a:t>
            </a:r>
            <a:r>
              <a:rPr lang="es-AR" sz="2400" b="1" dirty="0">
                <a:solidFill>
                  <a:schemeClr val="accent3">
                    <a:lumMod val="75000"/>
                  </a:schemeClr>
                </a:solidFill>
                <a:effectLst>
                  <a:outerShdw blurRad="38100" dist="38100" dir="2700000" algn="tl">
                    <a:srgbClr val="000000">
                      <a:alpha val="43137"/>
                    </a:srgbClr>
                  </a:outerShdw>
                </a:effectLst>
              </a:rPr>
              <a:t>: estímulo, repetición y reforzamiento.</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Tales factores le permiten:</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identificar </a:t>
            </a:r>
            <a:r>
              <a:rPr lang="es-AR" sz="2400" b="1" dirty="0">
                <a:solidFill>
                  <a:schemeClr val="accent3">
                    <a:lumMod val="75000"/>
                  </a:schemeClr>
                </a:solidFill>
                <a:effectLst>
                  <a:outerShdw blurRad="38100" dist="38100" dir="2700000" algn="tl">
                    <a:srgbClr val="000000">
                      <a:alpha val="43137"/>
                    </a:srgbClr>
                  </a:outerShdw>
                </a:effectLst>
              </a:rPr>
              <a:t>los acontecimientos de la enseñanza,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secuenciar </a:t>
            </a:r>
            <a:r>
              <a:rPr lang="es-AR" sz="2400" b="1" dirty="0">
                <a:solidFill>
                  <a:schemeClr val="accent3">
                    <a:lumMod val="75000"/>
                  </a:schemeClr>
                </a:solidFill>
                <a:effectLst>
                  <a:outerShdw blurRad="38100" dist="38100" dir="2700000" algn="tl">
                    <a:srgbClr val="000000">
                      <a:alpha val="43137"/>
                    </a:srgbClr>
                  </a:outerShdw>
                </a:effectLst>
              </a:rPr>
              <a:t>dichos acontecimientos y construir un modelo de enseñanza,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justificar </a:t>
            </a:r>
            <a:r>
              <a:rPr lang="es-AR" sz="2400" b="1" dirty="0">
                <a:solidFill>
                  <a:schemeClr val="accent3">
                    <a:lumMod val="75000"/>
                  </a:schemeClr>
                </a:solidFill>
                <a:effectLst>
                  <a:outerShdw blurRad="38100" dist="38100" dir="2700000" algn="tl">
                    <a:srgbClr val="000000">
                      <a:alpha val="43137"/>
                    </a:srgbClr>
                  </a:outerShdw>
                </a:effectLst>
              </a:rPr>
              <a:t>la elección de las actividades propuestas.</a:t>
            </a:r>
          </a:p>
        </p:txBody>
      </p:sp>
    </p:spTree>
    <p:extLst>
      <p:ext uri="{BB962C8B-B14F-4D97-AF65-F5344CB8AC3E}">
        <p14:creationId xmlns:p14="http://schemas.microsoft.com/office/powerpoint/2010/main" val="34823989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620688"/>
            <a:ext cx="8640960" cy="566936"/>
          </a:xfrm>
        </p:spPr>
        <p:txBody>
          <a:bodyPr>
            <a:normAutofit/>
          </a:bodyPr>
          <a:lstStyle/>
          <a:p>
            <a:r>
              <a:rPr lang="es-AR" sz="32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La relación entre los factores internos y externos es la siguiente:</a:t>
            </a:r>
            <a:endParaRPr lang="es-ES" sz="2400" b="1" dirty="0">
              <a:solidFill>
                <a:schemeClr val="accent3">
                  <a:lumMod val="75000"/>
                </a:schemeClr>
              </a:solidFill>
              <a:effectLst>
                <a:outerShdw blurRad="38100" dist="38100" dir="2700000" algn="tl">
                  <a:srgbClr val="000000">
                    <a:alpha val="43137"/>
                  </a:srgbClr>
                </a:outerShdw>
              </a:effectLst>
            </a:endParaRPr>
          </a:p>
        </p:txBody>
      </p:sp>
      <p:sp>
        <p:nvSpPr>
          <p:cNvPr id="5" name="4 Marcador de contenido"/>
          <p:cNvSpPr>
            <a:spLocks noGrp="1"/>
          </p:cNvSpPr>
          <p:nvPr>
            <p:ph sz="quarter" idx="2"/>
          </p:nvPr>
        </p:nvSpPr>
        <p:spPr>
          <a:xfrm>
            <a:off x="179512" y="1412776"/>
            <a:ext cx="4317876" cy="4731520"/>
          </a:xfrm>
        </p:spPr>
        <p:txBody>
          <a:bodyPr>
            <a:normAutofit/>
          </a:bodyPr>
          <a:lstStyle/>
          <a:p>
            <a:r>
              <a:rPr lang="es-AR" sz="1400" b="1" dirty="0" smtClean="0">
                <a:solidFill>
                  <a:schemeClr val="accent3">
                    <a:lumMod val="75000"/>
                  </a:schemeClr>
                </a:solidFill>
                <a:effectLst>
                  <a:outerShdw blurRad="38100" dist="38100" dir="2700000" algn="tl">
                    <a:srgbClr val="000000">
                      <a:alpha val="43137"/>
                    </a:srgbClr>
                  </a:outerShdw>
                </a:effectLst>
              </a:rPr>
              <a:t>Motivación (expectativa)</a:t>
            </a:r>
          </a:p>
          <a:p>
            <a:endParaRPr lang="es-AR" sz="1400" b="1" dirty="0">
              <a:solidFill>
                <a:schemeClr val="accent3">
                  <a:lumMod val="75000"/>
                </a:schemeClr>
              </a:solidFill>
              <a:effectLst>
                <a:outerShdw blurRad="38100" dist="38100" dir="2700000" algn="tl">
                  <a:srgbClr val="000000">
                    <a:alpha val="43137"/>
                  </a:srgbClr>
                </a:outerShdw>
              </a:effectLst>
            </a:endParaRPr>
          </a:p>
          <a:p>
            <a:endParaRPr lang="es-AR" sz="1400" b="1" dirty="0" smtClean="0">
              <a:solidFill>
                <a:schemeClr val="accent3">
                  <a:lumMod val="75000"/>
                </a:schemeClr>
              </a:solidFill>
              <a:effectLst>
                <a:outerShdw blurRad="38100" dist="38100" dir="2700000" algn="tl">
                  <a:srgbClr val="000000">
                    <a:alpha val="43137"/>
                  </a:srgbClr>
                </a:outerShdw>
              </a:effectLst>
            </a:endParaRP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Aprehensión (precepción selectiva)</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Adquisición (almacenamiento)</a:t>
            </a:r>
          </a:p>
          <a:p>
            <a:pPr marL="0" indent="0">
              <a:buNone/>
            </a:pPr>
            <a:endParaRPr lang="es-AR" sz="1400" b="1" dirty="0">
              <a:solidFill>
                <a:schemeClr val="accent3">
                  <a:lumMod val="75000"/>
                </a:schemeClr>
              </a:solidFill>
              <a:effectLst>
                <a:outerShdw blurRad="38100" dist="38100" dir="2700000" algn="tl">
                  <a:srgbClr val="000000">
                    <a:alpha val="43137"/>
                  </a:srgbClr>
                </a:outerShdw>
              </a:effectLst>
            </a:endParaRP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Retención (memoria)</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Recuerdo (recuperación)</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Generalización (transferencia)</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Ejecución (respuesta)</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Retroalimentación (refuerzo)</a:t>
            </a:r>
          </a:p>
          <a:p>
            <a:endParaRPr lang="es-ES" sz="1400" dirty="0"/>
          </a:p>
        </p:txBody>
      </p:sp>
      <p:sp>
        <p:nvSpPr>
          <p:cNvPr id="6" name="5 Marcador de contenido"/>
          <p:cNvSpPr>
            <a:spLocks noGrp="1"/>
          </p:cNvSpPr>
          <p:nvPr>
            <p:ph sz="quarter" idx="4"/>
          </p:nvPr>
        </p:nvSpPr>
        <p:spPr>
          <a:xfrm>
            <a:off x="4644008" y="1412776"/>
            <a:ext cx="4041775" cy="5184576"/>
          </a:xfrm>
        </p:spPr>
        <p:txBody>
          <a:bodyPr>
            <a:normAutofit/>
          </a:bodyPr>
          <a:lstStyle/>
          <a:p>
            <a:r>
              <a:rPr lang="es-AR" sz="1400" b="1" dirty="0" smtClean="0">
                <a:solidFill>
                  <a:schemeClr val="accent3">
                    <a:lumMod val="75000"/>
                  </a:schemeClr>
                </a:solidFill>
                <a:effectLst>
                  <a:outerShdw blurRad="38100" dist="38100" dir="2700000" algn="tl">
                    <a:srgbClr val="000000">
                      <a:alpha val="43137"/>
                    </a:srgbClr>
                  </a:outerShdw>
                </a:effectLst>
              </a:rPr>
              <a:t>Concitar la atención.</a:t>
            </a:r>
          </a:p>
          <a:p>
            <a:r>
              <a:rPr lang="es-AR" sz="1400" b="1" dirty="0" smtClean="0">
                <a:solidFill>
                  <a:schemeClr val="accent3">
                    <a:lumMod val="75000"/>
                  </a:schemeClr>
                </a:solidFill>
                <a:effectLst>
                  <a:outerShdw blurRad="38100" dist="38100" dir="2700000" algn="tl">
                    <a:srgbClr val="000000">
                      <a:alpha val="43137"/>
                    </a:srgbClr>
                  </a:outerShdw>
                </a:effectLst>
              </a:rPr>
              <a:t>Informar cuáles serán los objetivos de aprendizaje.</a:t>
            </a:r>
          </a:p>
          <a:p>
            <a:pPr marL="0" indent="0">
              <a:buNone/>
            </a:pPr>
            <a:endParaRPr lang="es-AR" sz="1400" b="1" dirty="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Evocar conocimientos previos.</a:t>
            </a:r>
          </a:p>
          <a:p>
            <a:endParaRPr lang="es-AR" sz="1400" b="1" dirty="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Presentar la nueva información.</a:t>
            </a:r>
          </a:p>
          <a:p>
            <a:r>
              <a:rPr lang="es-AR" sz="1400" b="1" dirty="0" smtClean="0">
                <a:solidFill>
                  <a:schemeClr val="accent3">
                    <a:lumMod val="75000"/>
                  </a:schemeClr>
                </a:solidFill>
                <a:effectLst>
                  <a:outerShdw blurRad="38100" dist="38100" dir="2700000" algn="tl">
                    <a:srgbClr val="000000">
                      <a:alpha val="43137"/>
                    </a:srgbClr>
                  </a:outerShdw>
                </a:effectLst>
              </a:rPr>
              <a:t>Guiar el proceso de aprendizaje.</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pPr marL="0" indent="0">
              <a:buNone/>
            </a:pPr>
            <a:endParaRPr lang="es-AR" sz="1400" b="1" dirty="0">
              <a:solidFill>
                <a:schemeClr val="accent3">
                  <a:lumMod val="75000"/>
                </a:schemeClr>
              </a:solidFill>
              <a:effectLst>
                <a:outerShdw blurRad="38100" dist="38100" dir="2700000" algn="tl">
                  <a:srgbClr val="000000">
                    <a:alpha val="43137"/>
                  </a:srgbClr>
                </a:outerShdw>
              </a:effectLst>
            </a:endParaRPr>
          </a:p>
          <a:p>
            <a:pPr marL="0" indent="0">
              <a:buNone/>
            </a:pPr>
            <a:endParaRPr lang="es-AR" sz="1400" b="1" dirty="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Provocar la práctica.</a:t>
            </a:r>
          </a:p>
          <a:p>
            <a:pPr marL="0" indent="0">
              <a:buNone/>
            </a:pPr>
            <a:endParaRPr lang="es-AR" sz="1400" b="1" dirty="0" smtClean="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Proveer  retroalimentación.</a:t>
            </a:r>
          </a:p>
          <a:p>
            <a:endParaRPr lang="es-AR" sz="1400" b="1" dirty="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Evaluar el desempeño.</a:t>
            </a:r>
          </a:p>
          <a:p>
            <a:endParaRPr lang="es-AR" sz="1400" b="1" dirty="0">
              <a:solidFill>
                <a:schemeClr val="accent3">
                  <a:lumMod val="75000"/>
                </a:schemeClr>
              </a:solidFill>
              <a:effectLst>
                <a:outerShdw blurRad="38100" dist="38100" dir="2700000" algn="tl">
                  <a:srgbClr val="000000">
                    <a:alpha val="43137"/>
                  </a:srgbClr>
                </a:outerShdw>
              </a:effectLst>
            </a:endParaRPr>
          </a:p>
          <a:p>
            <a:r>
              <a:rPr lang="es-AR" sz="1400" b="1" dirty="0" smtClean="0">
                <a:solidFill>
                  <a:schemeClr val="accent3">
                    <a:lumMod val="75000"/>
                  </a:schemeClr>
                </a:solidFill>
                <a:effectLst>
                  <a:outerShdw blurRad="38100" dist="38100" dir="2700000" algn="tl">
                    <a:srgbClr val="000000">
                      <a:alpha val="43137"/>
                    </a:srgbClr>
                  </a:outerShdw>
                </a:effectLst>
              </a:rPr>
              <a:t>Estimular a revisar lo aprendido y buscar nueva información</a:t>
            </a:r>
            <a:endParaRPr lang="es-AR" sz="1400" b="1" dirty="0">
              <a:solidFill>
                <a:schemeClr val="accent3">
                  <a:lumMod val="75000"/>
                </a:schemeClr>
              </a:solidFill>
              <a:effectLst>
                <a:outerShdw blurRad="38100" dist="38100" dir="2700000" algn="tl">
                  <a:srgbClr val="000000">
                    <a:alpha val="43137"/>
                  </a:srgbClr>
                </a:outerShdw>
              </a:effectLst>
            </a:endParaRPr>
          </a:p>
          <a:p>
            <a:endParaRPr lang="es-AR" sz="1600" b="1" dirty="0" smtClean="0">
              <a:solidFill>
                <a:schemeClr val="accent3">
                  <a:lumMod val="75000"/>
                </a:schemeClr>
              </a:solidFill>
              <a:effectLst>
                <a:outerShdw blurRad="38100" dist="38100" dir="2700000" algn="tl">
                  <a:srgbClr val="000000">
                    <a:alpha val="43137"/>
                  </a:srgbClr>
                </a:outerShdw>
              </a:effectLst>
            </a:endParaRPr>
          </a:p>
          <a:p>
            <a:endParaRPr lang="es-AR" sz="16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8648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76875"/>
            <a:ext cx="7920880" cy="5201424"/>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La </a:t>
            </a:r>
            <a:r>
              <a:rPr lang="es-AR" sz="2000" b="1" dirty="0">
                <a:solidFill>
                  <a:schemeClr val="accent3">
                    <a:lumMod val="75000"/>
                  </a:schemeClr>
                </a:solidFill>
                <a:effectLst>
                  <a:outerShdw blurRad="38100" dist="38100" dir="2700000" algn="tl">
                    <a:srgbClr val="000000">
                      <a:alpha val="43137"/>
                    </a:srgbClr>
                  </a:outerShdw>
                </a:effectLst>
              </a:rPr>
              <a:t>definición de los objetivos operativos con el mayor grado de precisión posible, a fin de facilitar las siguientes fases, es una de las tareas centrales para esta propuesta.</a:t>
            </a:r>
          </a:p>
          <a:p>
            <a:pPr algn="just"/>
            <a:r>
              <a:rPr lang="es-AR" sz="2000" b="1" dirty="0" smtClean="0">
                <a:solidFill>
                  <a:schemeClr val="accent3">
                    <a:lumMod val="75000"/>
                  </a:schemeClr>
                </a:solidFill>
                <a:effectLst>
                  <a:outerShdw blurRad="38100" dist="38100" dir="2700000" algn="tl">
                    <a:srgbClr val="000000">
                      <a:alpha val="43137"/>
                    </a:srgbClr>
                  </a:outerShdw>
                </a:effectLst>
              </a:rPr>
              <a:t>     La </a:t>
            </a:r>
            <a:r>
              <a:rPr lang="es-AR" sz="2000" b="1" dirty="0">
                <a:solidFill>
                  <a:schemeClr val="accent3">
                    <a:lumMod val="75000"/>
                  </a:schemeClr>
                </a:solidFill>
                <a:effectLst>
                  <a:outerShdw blurRad="38100" dist="38100" dir="2700000" algn="tl">
                    <a:srgbClr val="000000">
                      <a:alpha val="43137"/>
                    </a:srgbClr>
                  </a:outerShdw>
                </a:effectLst>
              </a:rPr>
              <a:t>formulación de los mismos debe contemplar los siguientes componentes:</a:t>
            </a:r>
          </a:p>
          <a:p>
            <a:pPr marL="342900" indent="-34290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situación</a:t>
            </a:r>
            <a:r>
              <a:rPr lang="es-AR" sz="2000" b="1" dirty="0">
                <a:solidFill>
                  <a:schemeClr val="accent3">
                    <a:lumMod val="75000"/>
                  </a:schemeClr>
                </a:solidFill>
                <a:effectLst>
                  <a:outerShdw blurRad="38100" dist="38100" dir="2700000" algn="tl">
                    <a:srgbClr val="000000">
                      <a:alpha val="43137"/>
                    </a:srgbClr>
                  </a:outerShdw>
                </a:effectLst>
              </a:rPr>
              <a:t>: ¿en qué condiciones y circunstancias precisas se desarrollará el aprendizaje?</a:t>
            </a:r>
          </a:p>
          <a:p>
            <a:pPr marL="342900" indent="-34290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capacidad </a:t>
            </a:r>
            <a:r>
              <a:rPr lang="es-AR" sz="2000" b="1" i="1" dirty="0">
                <a:solidFill>
                  <a:schemeClr val="accent3">
                    <a:lumMod val="75000"/>
                  </a:schemeClr>
                </a:solidFill>
                <a:effectLst>
                  <a:outerShdw blurRad="38100" dist="38100" dir="2700000" algn="tl">
                    <a:srgbClr val="000000">
                      <a:alpha val="43137"/>
                    </a:srgbClr>
                  </a:outerShdw>
                </a:effectLst>
              </a:rPr>
              <a:t>que ha de aprenderse</a:t>
            </a:r>
            <a:r>
              <a:rPr lang="es-AR" sz="2000" b="1" dirty="0">
                <a:solidFill>
                  <a:schemeClr val="accent3">
                    <a:lumMod val="75000"/>
                  </a:schemeClr>
                </a:solidFill>
                <a:effectLst>
                  <a:outerShdw blurRad="38100" dist="38100" dir="2700000" algn="tl">
                    <a:srgbClr val="000000">
                      <a:alpha val="43137"/>
                    </a:srgbClr>
                  </a:outerShdw>
                </a:effectLst>
              </a:rPr>
              <a:t>: ¿qué tipo de aprendizaje se trata de promover?</a:t>
            </a:r>
          </a:p>
          <a:p>
            <a:pPr marL="342900" indent="-34290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objeto</a:t>
            </a:r>
            <a:r>
              <a:rPr lang="es-AR" sz="2000" b="1" dirty="0">
                <a:solidFill>
                  <a:schemeClr val="accent3">
                    <a:lumMod val="75000"/>
                  </a:schemeClr>
                </a:solidFill>
                <a:effectLst>
                  <a:outerShdw blurRad="38100" dist="38100" dir="2700000" algn="tl">
                    <a:srgbClr val="000000">
                      <a:alpha val="43137"/>
                    </a:srgbClr>
                  </a:outerShdw>
                </a:effectLst>
              </a:rPr>
              <a:t>: ¿qué producto debe obtenerse?</a:t>
            </a:r>
          </a:p>
          <a:p>
            <a:pPr marL="342900" indent="-34290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acción</a:t>
            </a:r>
            <a:r>
              <a:rPr lang="es-AR" sz="2000" b="1" dirty="0">
                <a:solidFill>
                  <a:schemeClr val="accent3">
                    <a:lumMod val="75000"/>
                  </a:schemeClr>
                </a:solidFill>
                <a:effectLst>
                  <a:outerShdw blurRad="38100" dist="38100" dir="2700000" algn="tl">
                    <a:srgbClr val="000000">
                      <a:alpha val="43137"/>
                    </a:srgbClr>
                  </a:outerShdw>
                </a:effectLst>
              </a:rPr>
              <a:t>: ¿qué tarea concreta debe </a:t>
            </a:r>
            <a:r>
              <a:rPr lang="es-AR" sz="2000" b="1" dirty="0" smtClean="0">
                <a:solidFill>
                  <a:schemeClr val="accent3">
                    <a:lumMod val="75000"/>
                  </a:schemeClr>
                </a:solidFill>
                <a:effectLst>
                  <a:outerShdw blurRad="38100" dist="38100" dir="2700000" algn="tl">
                    <a:srgbClr val="000000">
                      <a:alpha val="43137"/>
                    </a:srgbClr>
                  </a:outerShdw>
                </a:effectLst>
              </a:rPr>
              <a:t>realizarse</a:t>
            </a:r>
            <a:r>
              <a:rPr lang="es-AR" sz="2000" b="1" dirty="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000" b="1" i="1" dirty="0" smtClean="0">
                <a:solidFill>
                  <a:schemeClr val="accent3">
                    <a:lumMod val="75000"/>
                  </a:schemeClr>
                </a:solidFill>
                <a:effectLst>
                  <a:outerShdw blurRad="38100" dist="38100" dir="2700000" algn="tl">
                    <a:srgbClr val="000000">
                      <a:alpha val="43137"/>
                    </a:srgbClr>
                  </a:outerShdw>
                </a:effectLst>
              </a:rPr>
              <a:t>instrumentos </a:t>
            </a:r>
            <a:r>
              <a:rPr lang="es-AR" sz="2000" b="1" i="1" dirty="0">
                <a:solidFill>
                  <a:schemeClr val="accent3">
                    <a:lumMod val="75000"/>
                  </a:schemeClr>
                </a:solidFill>
                <a:effectLst>
                  <a:outerShdw blurRad="38100" dist="38100" dir="2700000" algn="tl">
                    <a:srgbClr val="000000">
                      <a:alpha val="43137"/>
                    </a:srgbClr>
                  </a:outerShdw>
                </a:effectLst>
              </a:rPr>
              <a:t>y otras limitaciones</a:t>
            </a:r>
            <a:r>
              <a:rPr lang="es-AR" sz="2000" b="1" dirty="0">
                <a:solidFill>
                  <a:schemeClr val="accent3">
                    <a:lumMod val="75000"/>
                  </a:schemeClr>
                </a:solidFill>
                <a:effectLst>
                  <a:outerShdw blurRad="38100" dist="38100" dir="2700000" algn="tl">
                    <a:srgbClr val="000000">
                      <a:alpha val="43137"/>
                    </a:srgbClr>
                  </a:outerShdw>
                </a:effectLst>
              </a:rPr>
              <a:t>: ¿con qué medios, tiempo, </a:t>
            </a:r>
            <a:r>
              <a:rPr lang="es-AR" sz="2000" b="1" dirty="0" err="1">
                <a:solidFill>
                  <a:schemeClr val="accent3">
                    <a:lumMod val="75000"/>
                  </a:schemeClr>
                </a:solidFill>
                <a:effectLst>
                  <a:outerShdw blurRad="38100" dist="38100" dir="2700000" algn="tl">
                    <a:srgbClr val="000000">
                      <a:alpha val="43137"/>
                    </a:srgbClr>
                  </a:outerShdw>
                </a:effectLst>
              </a:rPr>
              <a:t>etc</a:t>
            </a:r>
            <a:r>
              <a:rPr lang="es-AR" sz="2000" b="1" dirty="0">
                <a:solidFill>
                  <a:schemeClr val="accent3">
                    <a:lumMod val="75000"/>
                  </a:schemeClr>
                </a:solidFill>
                <a:effectLst>
                  <a:outerShdw blurRad="38100" dist="38100" dir="2700000" algn="tl">
                    <a:srgbClr val="000000">
                      <a:alpha val="43137"/>
                    </a:srgbClr>
                  </a:outerShdw>
                </a:effectLst>
              </a:rPr>
              <a:t>, se cuenta</a:t>
            </a:r>
            <a:r>
              <a:rPr lang="es-AR" sz="20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endParaRPr lang="es-AR" b="1" dirty="0" smtClean="0">
              <a:solidFill>
                <a:schemeClr val="accent3">
                  <a:lumMod val="75000"/>
                </a:schemeClr>
              </a:solidFill>
              <a:effectLst>
                <a:outerShdw blurRad="38100" dist="38100" dir="2700000" algn="tl">
                  <a:srgbClr val="000000">
                    <a:alpha val="43137"/>
                  </a:srgbClr>
                </a:outerShdw>
              </a:effectLst>
            </a:endParaRPr>
          </a:p>
          <a:p>
            <a:pPr algn="just"/>
            <a:r>
              <a:rPr lang="es-AR" b="1" dirty="0">
                <a:solidFill>
                  <a:schemeClr val="accent3">
                    <a:lumMod val="75000"/>
                  </a:schemeClr>
                </a:solidFill>
                <a:effectLst>
                  <a:outerShdw blurRad="38100" dist="38100" dir="2700000" algn="tl">
                    <a:srgbClr val="000000">
                      <a:alpha val="43137"/>
                    </a:srgbClr>
                  </a:outerShdw>
                </a:effectLst>
              </a:rPr>
              <a:t>Ejemplo: </a:t>
            </a:r>
            <a:r>
              <a:rPr lang="es-AR" b="1" i="1" dirty="0" smtClean="0">
                <a:solidFill>
                  <a:schemeClr val="accent3">
                    <a:lumMod val="75000"/>
                  </a:schemeClr>
                </a:solidFill>
                <a:effectLst>
                  <a:outerShdw blurRad="38100" dist="38100" dir="2700000" algn="tl">
                    <a:srgbClr val="000000">
                      <a:alpha val="43137"/>
                    </a:srgbClr>
                  </a:outerShdw>
                </a:effectLst>
              </a:rPr>
              <a:t>Identificar</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smtClean="0">
                <a:solidFill>
                  <a:schemeClr val="accent1">
                    <a:lumMod val="50000"/>
                  </a:schemeClr>
                </a:solidFill>
                <a:effectLst>
                  <a:outerShdw blurRad="38100" dist="38100" dir="2700000" algn="tl">
                    <a:srgbClr val="000000">
                      <a:alpha val="43137"/>
                    </a:srgbClr>
                  </a:outerShdw>
                </a:effectLst>
              </a:rPr>
              <a:t>(capacidad)</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a:solidFill>
                  <a:schemeClr val="accent3">
                    <a:lumMod val="75000"/>
                  </a:schemeClr>
                </a:solidFill>
                <a:effectLst>
                  <a:outerShdw blurRad="38100" dist="38100" dir="2700000" algn="tl">
                    <a:srgbClr val="000000">
                      <a:alpha val="43137"/>
                    </a:srgbClr>
                  </a:outerShdw>
                </a:effectLst>
              </a:rPr>
              <a:t>dada una serie de figuras de </a:t>
            </a:r>
            <a:r>
              <a:rPr lang="es-AR" b="1" i="1" dirty="0" smtClean="0">
                <a:solidFill>
                  <a:schemeClr val="accent3">
                    <a:lumMod val="75000"/>
                  </a:schemeClr>
                </a:solidFill>
                <a:effectLst>
                  <a:outerShdw blurRad="38100" dist="38100" dir="2700000" algn="tl">
                    <a:srgbClr val="000000">
                      <a:alpha val="43137"/>
                    </a:srgbClr>
                  </a:outerShdw>
                </a:effectLst>
              </a:rPr>
              <a:t>pájaros </a:t>
            </a:r>
            <a:r>
              <a:rPr lang="es-AR" b="1" dirty="0" smtClean="0">
                <a:solidFill>
                  <a:schemeClr val="accent1">
                    <a:lumMod val="50000"/>
                  </a:schemeClr>
                </a:solidFill>
                <a:effectLst>
                  <a:outerShdw blurRad="38100" dist="38100" dir="2700000" algn="tl">
                    <a:srgbClr val="000000">
                      <a:alpha val="43137"/>
                    </a:srgbClr>
                  </a:outerShdw>
                </a:effectLst>
              </a:rPr>
              <a:t>(situación)</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a:solidFill>
                  <a:schemeClr val="accent3">
                    <a:lumMod val="75000"/>
                  </a:schemeClr>
                </a:solidFill>
                <a:effectLst>
                  <a:outerShdw blurRad="38100" dist="38100" dir="2700000" algn="tl">
                    <a:srgbClr val="000000">
                      <a:alpha val="43137"/>
                    </a:srgbClr>
                  </a:outerShdw>
                </a:effectLst>
              </a:rPr>
              <a:t>la correspondiente al </a:t>
            </a:r>
            <a:r>
              <a:rPr lang="es-AR" b="1" i="1" dirty="0" smtClean="0">
                <a:solidFill>
                  <a:schemeClr val="accent3">
                    <a:lumMod val="75000"/>
                  </a:schemeClr>
                </a:solidFill>
                <a:effectLst>
                  <a:outerShdw blurRad="38100" dist="38100" dir="2700000" algn="tl">
                    <a:srgbClr val="000000">
                      <a:alpha val="43137"/>
                    </a:srgbClr>
                  </a:outerShdw>
                </a:effectLst>
              </a:rPr>
              <a:t>águila </a:t>
            </a:r>
            <a:r>
              <a:rPr lang="es-AR" b="1" dirty="0" smtClean="0">
                <a:solidFill>
                  <a:schemeClr val="accent1">
                    <a:lumMod val="50000"/>
                  </a:schemeClr>
                </a:solidFill>
                <a:effectLst>
                  <a:outerShdw blurRad="38100" dist="38100" dir="2700000" algn="tl">
                    <a:srgbClr val="000000">
                      <a:alpha val="43137"/>
                    </a:srgbClr>
                  </a:outerShdw>
                </a:effectLst>
              </a:rPr>
              <a:t>(objeto)</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smtClean="0">
                <a:solidFill>
                  <a:schemeClr val="accent3">
                    <a:lumMod val="75000"/>
                  </a:schemeClr>
                </a:solidFill>
                <a:effectLst>
                  <a:outerShdw blurRad="38100" dist="38100" dir="2700000" algn="tl">
                    <a:srgbClr val="000000">
                      <a:alpha val="43137"/>
                    </a:srgbClr>
                  </a:outerShdw>
                </a:effectLst>
              </a:rPr>
              <a:t>coloreándola</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smtClean="0">
                <a:solidFill>
                  <a:schemeClr val="accent1">
                    <a:lumMod val="50000"/>
                  </a:schemeClr>
                </a:solidFill>
                <a:effectLst>
                  <a:outerShdw blurRad="38100" dist="38100" dir="2700000" algn="tl">
                    <a:srgbClr val="000000">
                      <a:alpha val="43137"/>
                    </a:srgbClr>
                  </a:outerShdw>
                </a:effectLst>
              </a:rPr>
              <a:t>(acción) </a:t>
            </a:r>
            <a:r>
              <a:rPr lang="es-AR" b="1" i="1" dirty="0" smtClean="0">
                <a:solidFill>
                  <a:schemeClr val="accent3">
                    <a:lumMod val="75000"/>
                  </a:schemeClr>
                </a:solidFill>
                <a:effectLst>
                  <a:outerShdw blurRad="38100" dist="38100" dir="2700000" algn="tl">
                    <a:srgbClr val="000000">
                      <a:alpha val="43137"/>
                    </a:srgbClr>
                  </a:outerShdw>
                </a:effectLst>
              </a:rPr>
              <a:t>con acuarela </a:t>
            </a:r>
            <a:r>
              <a:rPr lang="es-AR" b="1" dirty="0" smtClean="0">
                <a:solidFill>
                  <a:schemeClr val="accent1">
                    <a:lumMod val="50000"/>
                  </a:schemeClr>
                </a:solidFill>
                <a:effectLst>
                  <a:outerShdw blurRad="38100" dist="38100" dir="2700000" algn="tl">
                    <a:srgbClr val="000000">
                      <a:alpha val="43137"/>
                    </a:srgbClr>
                  </a:outerShdw>
                </a:effectLst>
              </a:rPr>
              <a:t>(instrumentos)</a:t>
            </a:r>
            <a:r>
              <a:rPr lang="es-AR" b="1" dirty="0" smtClean="0">
                <a:solidFill>
                  <a:schemeClr val="accent3">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5970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2780928"/>
            <a:ext cx="7272808" cy="15696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curriculum es una construcción cultural que organiza un conjunto de intereses y prácticas educativas humanas.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 un campo de </a:t>
            </a:r>
            <a:r>
              <a:rPr lang="es-AR" sz="2400" b="1" smtClean="0">
                <a:solidFill>
                  <a:schemeClr val="accent3">
                    <a:lumMod val="75000"/>
                  </a:schemeClr>
                </a:solidFill>
                <a:effectLst>
                  <a:outerShdw blurRad="38100" dist="38100" dir="2700000" algn="tl">
                    <a:srgbClr val="000000">
                      <a:alpha val="43137"/>
                    </a:srgbClr>
                  </a:outerShdw>
                </a:effectLst>
              </a:rPr>
              <a:t>prácticas discursivas.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23432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a:solidFill>
                  <a:schemeClr val="accent3">
                    <a:lumMod val="75000"/>
                  </a:schemeClr>
                </a:solidFill>
                <a:effectLst>
                  <a:outerShdw blurRad="38100" dist="38100" dir="2700000" algn="tl">
                    <a:srgbClr val="000000">
                      <a:alpha val="43137"/>
                    </a:srgbClr>
                  </a:outerShdw>
                </a:effectLst>
              </a:rPr>
              <a:t>4</a:t>
            </a:r>
            <a:r>
              <a:rPr lang="es-AR" sz="4400" b="1" dirty="0" smtClean="0">
                <a:solidFill>
                  <a:schemeClr val="accent3">
                    <a:lumMod val="75000"/>
                  </a:schemeClr>
                </a:solidFill>
                <a:effectLst>
                  <a:outerShdw blurRad="38100" dist="38100" dir="2700000" algn="tl">
                    <a:srgbClr val="000000">
                      <a:alpha val="43137"/>
                    </a:srgbClr>
                  </a:outerShdw>
                </a:effectLst>
              </a:rPr>
              <a:t>.1.5. Alexander </a:t>
            </a:r>
            <a:r>
              <a:rPr lang="es-AR" sz="4400" b="1" dirty="0" err="1" smtClean="0">
                <a:solidFill>
                  <a:schemeClr val="accent3">
                    <a:lumMod val="75000"/>
                  </a:schemeClr>
                </a:solidFill>
                <a:effectLst>
                  <a:outerShdw blurRad="38100" dist="38100" dir="2700000" algn="tl">
                    <a:srgbClr val="000000">
                      <a:alpha val="43137"/>
                    </a:srgbClr>
                  </a:outerShdw>
                </a:effectLst>
              </a:rPr>
              <a:t>Romiszowsky</a:t>
            </a:r>
            <a:endParaRPr lang="es-ES" sz="4400" b="1" dirty="0">
              <a:solidFill>
                <a:schemeClr val="accent3">
                  <a:lumMod val="75000"/>
                </a:schemeClr>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276872"/>
            <a:ext cx="13335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293" y="4653136"/>
            <a:ext cx="1245015"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635896" y="2683782"/>
            <a:ext cx="4680520" cy="2554545"/>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Este </a:t>
            </a:r>
            <a:r>
              <a:rPr lang="es-AR" sz="2000" b="1" dirty="0">
                <a:solidFill>
                  <a:schemeClr val="accent3">
                    <a:lumMod val="75000"/>
                  </a:schemeClr>
                </a:solidFill>
                <a:effectLst>
                  <a:outerShdw blurRad="38100" dist="38100" dir="2700000" algn="tl">
                    <a:srgbClr val="000000">
                      <a:alpha val="43137"/>
                    </a:srgbClr>
                  </a:outerShdw>
                </a:effectLst>
              </a:rPr>
              <a:t>libro de 1984  </a:t>
            </a:r>
            <a:r>
              <a:rPr lang="es-AR" sz="2000" b="1" dirty="0" smtClean="0">
                <a:solidFill>
                  <a:schemeClr val="accent3">
                    <a:lumMod val="75000"/>
                  </a:schemeClr>
                </a:solidFill>
                <a:effectLst>
                  <a:outerShdw blurRad="38100" dist="38100" dir="2700000" algn="tl">
                    <a:srgbClr val="000000">
                      <a:alpha val="43137"/>
                    </a:srgbClr>
                  </a:outerShdw>
                </a:effectLst>
              </a:rPr>
              <a:t>se propone facilitar </a:t>
            </a:r>
            <a:r>
              <a:rPr lang="es-AR" sz="2000" b="1" dirty="0">
                <a:solidFill>
                  <a:schemeClr val="accent3">
                    <a:lumMod val="75000"/>
                  </a:schemeClr>
                </a:solidFill>
                <a:effectLst>
                  <a:outerShdw blurRad="38100" dist="38100" dir="2700000" algn="tl">
                    <a:srgbClr val="000000">
                      <a:alpha val="43137"/>
                    </a:srgbClr>
                  </a:outerShdw>
                </a:effectLst>
              </a:rPr>
              <a:t>el análisis </a:t>
            </a:r>
            <a:r>
              <a:rPr lang="es-AR" sz="2000" b="1" dirty="0" smtClean="0">
                <a:solidFill>
                  <a:schemeClr val="accent3">
                    <a:lumMod val="75000"/>
                  </a:schemeClr>
                </a:solidFill>
                <a:effectLst>
                  <a:outerShdw blurRad="38100" dist="38100" dir="2700000" algn="tl">
                    <a:srgbClr val="000000">
                      <a:alpha val="43137"/>
                    </a:srgbClr>
                  </a:outerShdw>
                </a:effectLst>
              </a:rPr>
              <a:t>y el control </a:t>
            </a:r>
            <a:r>
              <a:rPr lang="es-AR" sz="2000" b="1" dirty="0">
                <a:solidFill>
                  <a:schemeClr val="accent3">
                    <a:lumMod val="75000"/>
                  </a:schemeClr>
                </a:solidFill>
                <a:effectLst>
                  <a:outerShdw blurRad="38100" dist="38100" dir="2700000" algn="tl">
                    <a:srgbClr val="000000">
                      <a:alpha val="43137"/>
                    </a:srgbClr>
                  </a:outerShdw>
                </a:effectLst>
              </a:rPr>
              <a:t>de las variables fundamentales que inciden en el </a:t>
            </a:r>
            <a:r>
              <a:rPr lang="es-AR" sz="2000" b="1" dirty="0" smtClean="0">
                <a:solidFill>
                  <a:schemeClr val="accent3">
                    <a:lumMod val="75000"/>
                  </a:schemeClr>
                </a:solidFill>
                <a:effectLst>
                  <a:outerShdw blurRad="38100" dist="38100" dir="2700000" algn="tl">
                    <a:srgbClr val="000000">
                      <a:alpha val="43137"/>
                    </a:srgbClr>
                  </a:outerShdw>
                </a:effectLst>
              </a:rPr>
              <a:t>proceso educativo y describir el </a:t>
            </a:r>
            <a:r>
              <a:rPr lang="es-AR" sz="2000" b="1" dirty="0">
                <a:solidFill>
                  <a:schemeClr val="accent3">
                    <a:lumMod val="75000"/>
                  </a:schemeClr>
                </a:solidFill>
                <a:effectLst>
                  <a:outerShdw blurRad="38100" dist="38100" dir="2700000" algn="tl">
                    <a:srgbClr val="000000">
                      <a:alpha val="43137"/>
                    </a:srgbClr>
                  </a:outerShdw>
                </a:effectLst>
              </a:rPr>
              <a:t>proceso de programación-enseñanza-aprendizaje, considerado como un sistema de toma de decisiones y puesta en práctica de </a:t>
            </a:r>
            <a:r>
              <a:rPr lang="es-AR" sz="2000" b="1" dirty="0" smtClean="0">
                <a:solidFill>
                  <a:schemeClr val="accent3">
                    <a:lumMod val="75000"/>
                  </a:schemeClr>
                </a:solidFill>
                <a:effectLst>
                  <a:outerShdw blurRad="38100" dist="38100" dir="2700000" algn="tl">
                    <a:srgbClr val="000000">
                      <a:alpha val="43137"/>
                    </a:srgbClr>
                  </a:outerShdw>
                </a:effectLst>
              </a:rPr>
              <a:t>esas variables.  </a:t>
            </a:r>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88833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8136904" cy="4893647"/>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principios básicos derivados de los sistemas cibernéticos que se aplican al diseño del curriculum son</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La calidad y la estabilidad del curriculum depende de la comprensión y de la </a:t>
            </a:r>
            <a:r>
              <a:rPr lang="es-AR" sz="2400" b="1" i="1" dirty="0" smtClean="0">
                <a:solidFill>
                  <a:schemeClr val="accent3">
                    <a:lumMod val="75000"/>
                  </a:schemeClr>
                </a:solidFill>
                <a:effectLst>
                  <a:outerShdw blurRad="38100" dist="38100" dir="2700000" algn="tl">
                    <a:srgbClr val="000000">
                      <a:alpha val="43137"/>
                    </a:srgbClr>
                  </a:outerShdw>
                </a:effectLst>
              </a:rPr>
              <a:t>aceptación, </a:t>
            </a:r>
            <a:r>
              <a:rPr lang="es-AR" sz="2400" b="1" i="1" dirty="0">
                <a:solidFill>
                  <a:schemeClr val="accent3">
                    <a:lumMod val="75000"/>
                  </a:schemeClr>
                </a:solidFill>
                <a:effectLst>
                  <a:outerShdw blurRad="38100" dist="38100" dir="2700000" algn="tl">
                    <a:srgbClr val="000000">
                      <a:alpha val="43137"/>
                    </a:srgbClr>
                  </a:outerShdw>
                </a:effectLst>
              </a:rPr>
              <a:t>por todos los participantes, de los propósitos previstos</a:t>
            </a:r>
            <a:r>
              <a:rPr lang="es-AR" sz="2400" b="1" dirty="0">
                <a:solidFill>
                  <a:schemeClr val="accent3">
                    <a:lumMod val="75000"/>
                  </a:schemeClr>
                </a:solidFill>
                <a:effectLst>
                  <a:outerShdw blurRad="38100" dist="38100" dir="2700000" algn="tl">
                    <a:srgbClr val="000000">
                      <a:alpha val="43137"/>
                    </a:srgbClr>
                  </a:outerShdw>
                </a:effectLst>
              </a:rPr>
              <a:t>: los fines y los criterios de evaluación son los puntos de partida del diseño curricular</a:t>
            </a:r>
            <a:r>
              <a:rPr lang="es-AR" sz="24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La limitación de las entradas al sistema incrementa su estabilidad</a:t>
            </a:r>
            <a:r>
              <a:rPr lang="es-AR" sz="2400" b="1" dirty="0">
                <a:solidFill>
                  <a:schemeClr val="accent3">
                    <a:lumMod val="75000"/>
                  </a:schemeClr>
                </a:solidFill>
                <a:effectLst>
                  <a:outerShdw blurRad="38100" dist="38100" dir="2700000" algn="tl">
                    <a:srgbClr val="000000">
                      <a:alpha val="43137"/>
                    </a:srgbClr>
                  </a:outerShdw>
                </a:effectLst>
              </a:rPr>
              <a:t>: el curriculum debe prever estrategias para prevenir, evitar o reducir la variedad de sus entradas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9331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628800"/>
            <a:ext cx="7776864" cy="4524315"/>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La estabilidad de un sistema de enseñanza depende de la frecuencia de las mediciones de los resultados del aprendizaje</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debe </a:t>
            </a:r>
            <a:r>
              <a:rPr lang="es-AR" sz="2400" b="1" dirty="0">
                <a:solidFill>
                  <a:schemeClr val="accent3">
                    <a:lumMod val="75000"/>
                  </a:schemeClr>
                </a:solidFill>
                <a:effectLst>
                  <a:outerShdw blurRad="38100" dist="38100" dir="2700000" algn="tl">
                    <a:srgbClr val="000000">
                      <a:alpha val="43137"/>
                    </a:srgbClr>
                  </a:outerShdw>
                </a:effectLst>
              </a:rPr>
              <a:t>evaluarse continuamente el aprendizaje que logran los estudiantes para ajustar y corregir las deficiencias que se vayan produciendo. </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Un </a:t>
            </a:r>
            <a:r>
              <a:rPr lang="es-AR" sz="2400" b="1" i="1" dirty="0" smtClean="0">
                <a:solidFill>
                  <a:schemeClr val="accent3">
                    <a:lumMod val="75000"/>
                  </a:schemeClr>
                </a:solidFill>
                <a:effectLst>
                  <a:outerShdw blurRad="38100" dist="38100" dir="2700000" algn="tl">
                    <a:srgbClr val="000000">
                      <a:alpha val="43137"/>
                    </a:srgbClr>
                  </a:outerShdw>
                </a:effectLst>
              </a:rPr>
              <a:t>curriculum será </a:t>
            </a:r>
            <a:r>
              <a:rPr lang="es-AR" sz="2400" b="1" i="1" dirty="0">
                <a:solidFill>
                  <a:schemeClr val="accent3">
                    <a:lumMod val="75000"/>
                  </a:schemeClr>
                </a:solidFill>
                <a:effectLst>
                  <a:outerShdw blurRad="38100" dist="38100" dir="2700000" algn="tl">
                    <a:srgbClr val="000000">
                      <a:alpha val="43137"/>
                    </a:srgbClr>
                  </a:outerShdw>
                </a:effectLst>
              </a:rPr>
              <a:t>estable en la medida en que las decisiones para corregirlo se tomen rápidamente</a:t>
            </a:r>
            <a:r>
              <a:rPr lang="es-AR" sz="2400" b="1" dirty="0">
                <a:solidFill>
                  <a:schemeClr val="accent3">
                    <a:lumMod val="75000"/>
                  </a:schemeClr>
                </a:solidFill>
                <a:effectLst>
                  <a:outerShdw blurRad="38100" dist="38100" dir="2700000" algn="tl">
                    <a:srgbClr val="000000">
                      <a:alpha val="43137"/>
                    </a:srgbClr>
                  </a:outerShdw>
                </a:effectLst>
              </a:rPr>
              <a:t>: si a partir de los datos que facilita la evaluación no se introducen las mejoras necesarias, no puede garantizarse el cumplimiento de las metas previstas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78592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988840"/>
            <a:ext cx="7704856" cy="3046988"/>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Un curriculum producirá aprendizajes estables en tanto los procedimientos de corrección sean rápidos y efectivos</a:t>
            </a:r>
            <a:r>
              <a:rPr lang="es-AR" sz="2400" b="1" dirty="0">
                <a:solidFill>
                  <a:schemeClr val="accent3">
                    <a:lumMod val="75000"/>
                  </a:schemeClr>
                </a:solidFill>
                <a:effectLst>
                  <a:outerShdw blurRad="38100" dist="38100" dir="2700000" algn="tl">
                    <a:srgbClr val="000000">
                      <a:alpha val="43137"/>
                    </a:srgbClr>
                  </a:outerShdw>
                </a:effectLst>
              </a:rPr>
              <a:t>: Además de la actuación rápida los procedimientos de corrección tendrán que ser válidos para corregir el error detectado.</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Si se detectan errores de aprendizaje, el sistema, a través de los profesores, enseña a detectarlos y corregirlos</a:t>
            </a:r>
            <a:r>
              <a:rPr lang="es-AR" sz="2400" b="1" dirty="0">
                <a:solidFill>
                  <a:schemeClr val="accent3">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925762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305800" cy="1143000"/>
          </a:xfrm>
        </p:spPr>
        <p:txBody>
          <a:bodyPr>
            <a:noAutofit/>
          </a:bodyPr>
          <a:lstStyle/>
          <a:p>
            <a:pPr algn="ctr"/>
            <a:r>
              <a:rPr lang="es-AR" sz="4000" b="1" dirty="0">
                <a:solidFill>
                  <a:schemeClr val="accent3">
                    <a:lumMod val="75000"/>
                  </a:schemeClr>
                </a:solidFill>
                <a:effectLst>
                  <a:outerShdw blurRad="38100" dist="38100" dir="2700000" algn="tl">
                    <a:srgbClr val="000000">
                      <a:alpha val="43137"/>
                    </a:srgbClr>
                  </a:outerShdw>
                </a:effectLst>
              </a:rPr>
              <a:t>4</a:t>
            </a:r>
            <a:r>
              <a:rPr lang="es-AR" sz="4000" b="1" dirty="0" smtClean="0">
                <a:solidFill>
                  <a:schemeClr val="accent3">
                    <a:lumMod val="75000"/>
                  </a:schemeClr>
                </a:solidFill>
                <a:effectLst>
                  <a:outerShdw blurRad="38100" dist="38100" dir="2700000" algn="tl">
                    <a:srgbClr val="000000">
                      <a:alpha val="43137"/>
                    </a:srgbClr>
                  </a:outerShdw>
                </a:effectLst>
              </a:rPr>
              <a:t>.1.6. La propuesta de César </a:t>
            </a:r>
            <a:r>
              <a:rPr lang="es-AR" sz="4000" b="1" dirty="0" err="1" smtClean="0">
                <a:solidFill>
                  <a:schemeClr val="accent3">
                    <a:lumMod val="75000"/>
                  </a:schemeClr>
                </a:solidFill>
                <a:effectLst>
                  <a:outerShdw blurRad="38100" dist="38100" dir="2700000" algn="tl">
                    <a:srgbClr val="000000">
                      <a:alpha val="43137"/>
                    </a:srgbClr>
                  </a:outerShdw>
                </a:effectLst>
              </a:rPr>
              <a:t>Coll</a:t>
            </a:r>
            <a:r>
              <a:rPr lang="es-AR" sz="4000" b="1" dirty="0" smtClean="0">
                <a:solidFill>
                  <a:schemeClr val="accent3">
                    <a:lumMod val="75000"/>
                  </a:schemeClr>
                </a:solidFill>
                <a:effectLst>
                  <a:outerShdw blurRad="38100" dist="38100" dir="2700000" algn="tl">
                    <a:srgbClr val="000000">
                      <a:alpha val="43137"/>
                    </a:srgbClr>
                  </a:outerShdw>
                </a:effectLst>
              </a:rPr>
              <a:t> para la elaboración del curriculum</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539552" y="2492896"/>
            <a:ext cx="8136904" cy="3416320"/>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planteamiento de </a:t>
            </a:r>
            <a:r>
              <a:rPr lang="es-AR" sz="2400" b="1" dirty="0" err="1">
                <a:solidFill>
                  <a:schemeClr val="accent3">
                    <a:lumMod val="75000"/>
                  </a:schemeClr>
                </a:solidFill>
                <a:effectLst>
                  <a:outerShdw blurRad="38100" dist="38100" dir="2700000" algn="tl">
                    <a:srgbClr val="000000">
                      <a:alpha val="43137"/>
                    </a:srgbClr>
                  </a:outerShdw>
                </a:effectLst>
              </a:rPr>
              <a:t>Coll</a:t>
            </a:r>
            <a:r>
              <a:rPr lang="es-AR" sz="2400" b="1" dirty="0">
                <a:solidFill>
                  <a:schemeClr val="accent3">
                    <a:lumMod val="75000"/>
                  </a:schemeClr>
                </a:solidFill>
                <a:effectLst>
                  <a:outerShdw blurRad="38100" dist="38100" dir="2700000" algn="tl">
                    <a:srgbClr val="000000">
                      <a:alpha val="43137"/>
                    </a:srgbClr>
                  </a:outerShdw>
                </a:effectLst>
              </a:rPr>
              <a:t> debe considerarse por dos razones fundamentales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Tuvo un fuerte impacto en la definición de la política curricular argentina, derivada de la aplicación de la Ley Federal de Educación (Ley Nro. 24195 / 93)</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Su modelo de diseño curricular se fundamenta en la Psicología Cognitiva y continúa con la racionalidad técnica para el diseño del curriculum.</a:t>
            </a:r>
          </a:p>
        </p:txBody>
      </p:sp>
    </p:spTree>
    <p:extLst>
      <p:ext uri="{BB962C8B-B14F-4D97-AF65-F5344CB8AC3E}">
        <p14:creationId xmlns:p14="http://schemas.microsoft.com/office/powerpoint/2010/main" val="4783186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28800"/>
            <a:ext cx="197700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411" y="4005064"/>
            <a:ext cx="1371402" cy="202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347864" y="2348880"/>
            <a:ext cx="511256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libro de </a:t>
            </a:r>
            <a:r>
              <a:rPr lang="es-AR" sz="2400" b="1" dirty="0" smtClean="0">
                <a:solidFill>
                  <a:schemeClr val="accent3">
                    <a:lumMod val="75000"/>
                  </a:schemeClr>
                </a:solidFill>
                <a:effectLst>
                  <a:outerShdw blurRad="38100" dist="38100" dir="2700000" algn="tl">
                    <a:srgbClr val="000000">
                      <a:alpha val="43137"/>
                    </a:srgbClr>
                  </a:outerShdw>
                </a:effectLst>
              </a:rPr>
              <a:t>1991, </a:t>
            </a:r>
            <a:r>
              <a:rPr lang="es-AR" sz="2400" b="1" dirty="0" err="1">
                <a:solidFill>
                  <a:schemeClr val="accent3">
                    <a:lumMod val="75000"/>
                  </a:schemeClr>
                </a:solidFill>
                <a:effectLst>
                  <a:outerShdw blurRad="38100" dist="38100" dir="2700000" algn="tl">
                    <a:srgbClr val="000000">
                      <a:alpha val="43137"/>
                    </a:srgbClr>
                  </a:outerShdw>
                </a:effectLst>
              </a:rPr>
              <a:t>Coll</a:t>
            </a:r>
            <a:r>
              <a:rPr lang="es-AR" sz="2400" b="1" dirty="0">
                <a:solidFill>
                  <a:schemeClr val="accent3">
                    <a:lumMod val="75000"/>
                  </a:schemeClr>
                </a:solidFill>
                <a:effectLst>
                  <a:outerShdw blurRad="38100" dist="38100" dir="2700000" algn="tl">
                    <a:srgbClr val="000000">
                      <a:alpha val="43137"/>
                    </a:srgbClr>
                  </a:outerShdw>
                </a:effectLst>
              </a:rPr>
              <a:t> sostiene que la cuestión de fondo de todo diseño curricular es cómo pasar de los enunciados de los efectos esperados (intenciones educativas) a la formulación de objetivos que guíen eficazmente la práctica pedagógica.</a:t>
            </a:r>
          </a:p>
        </p:txBody>
      </p:sp>
    </p:spTree>
    <p:extLst>
      <p:ext uri="{BB962C8B-B14F-4D97-AF65-F5344CB8AC3E}">
        <p14:creationId xmlns:p14="http://schemas.microsoft.com/office/powerpoint/2010/main" val="21020528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268760"/>
            <a:ext cx="8496944" cy="5016758"/>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err="1" smtClean="0">
                <a:solidFill>
                  <a:schemeClr val="accent3">
                    <a:lumMod val="75000"/>
                  </a:schemeClr>
                </a:solidFill>
                <a:effectLst>
                  <a:outerShdw blurRad="38100" dist="38100" dir="2700000" algn="tl">
                    <a:srgbClr val="000000">
                      <a:alpha val="43137"/>
                    </a:srgbClr>
                  </a:outerShdw>
                </a:effectLst>
              </a:rPr>
              <a:t>Coll</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sostiene que existen tres vías de acceso </a:t>
            </a:r>
            <a:r>
              <a:rPr lang="es-AR" sz="2000" b="1" dirty="0" smtClean="0">
                <a:solidFill>
                  <a:schemeClr val="accent3">
                    <a:lumMod val="75000"/>
                  </a:schemeClr>
                </a:solidFill>
                <a:effectLst>
                  <a:outerShdw blurRad="38100" dist="38100" dir="2700000" algn="tl">
                    <a:srgbClr val="000000">
                      <a:alpha val="43137"/>
                    </a:srgbClr>
                  </a:outerShdw>
                </a:effectLst>
              </a:rPr>
              <a:t>diferentes </a:t>
            </a:r>
            <a:r>
              <a:rPr lang="es-AR" sz="2000" b="1" dirty="0">
                <a:solidFill>
                  <a:schemeClr val="accent3">
                    <a:lumMod val="75000"/>
                  </a:schemeClr>
                </a:solidFill>
                <a:effectLst>
                  <a:outerShdw blurRad="38100" dist="38100" dir="2700000" algn="tl">
                    <a:srgbClr val="000000">
                      <a:alpha val="43137"/>
                    </a:srgbClr>
                  </a:outerShdw>
                </a:effectLst>
              </a:rPr>
              <a:t>para el cumplimiento de los objetivos previstos</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i="1" dirty="0">
                <a:solidFill>
                  <a:schemeClr val="accent3">
                    <a:lumMod val="75000"/>
                  </a:schemeClr>
                </a:solidFill>
                <a:effectLst>
                  <a:outerShdw blurRad="38100" dist="38100" dir="2700000" algn="tl">
                    <a:srgbClr val="000000">
                      <a:alpha val="43137"/>
                    </a:srgbClr>
                  </a:outerShdw>
                </a:effectLst>
              </a:rPr>
              <a:t>Por los resultados esperados</a:t>
            </a:r>
            <a:r>
              <a:rPr lang="es-AR" sz="2000" b="1" dirty="0">
                <a:solidFill>
                  <a:schemeClr val="accent3">
                    <a:lumMod val="75000"/>
                  </a:schemeClr>
                </a:solidFill>
                <a:effectLst>
                  <a:outerShdw blurRad="38100" dist="38100" dir="2700000" algn="tl">
                    <a:srgbClr val="000000">
                      <a:alpha val="43137"/>
                    </a:srgbClr>
                  </a:outerShdw>
                </a:effectLst>
              </a:rPr>
              <a:t>: las intenciones se concretan a partir de la consideración de los aprendizajes que deberán lograr los </a:t>
            </a:r>
            <a:r>
              <a:rPr lang="es-AR" sz="2000" b="1" dirty="0" smtClean="0">
                <a:solidFill>
                  <a:schemeClr val="accent3">
                    <a:lumMod val="75000"/>
                  </a:schemeClr>
                </a:solidFill>
                <a:effectLst>
                  <a:outerShdw blurRad="38100" dist="38100" dir="2700000" algn="tl">
                    <a:srgbClr val="000000">
                      <a:alpha val="43137"/>
                    </a:srgbClr>
                  </a:outerShdw>
                </a:effectLst>
              </a:rPr>
              <a:t>estudiantes.</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i="1" dirty="0">
                <a:solidFill>
                  <a:schemeClr val="accent3">
                    <a:lumMod val="75000"/>
                  </a:schemeClr>
                </a:solidFill>
                <a:effectLst>
                  <a:outerShdw blurRad="38100" dist="38100" dir="2700000" algn="tl">
                    <a:srgbClr val="000000">
                      <a:alpha val="43137"/>
                    </a:srgbClr>
                  </a:outerShdw>
                </a:effectLst>
              </a:rPr>
              <a:t>Por los contenidos</a:t>
            </a:r>
            <a:r>
              <a:rPr lang="es-AR" sz="2000" b="1" dirty="0">
                <a:solidFill>
                  <a:schemeClr val="accent3">
                    <a:lumMod val="75000"/>
                  </a:schemeClr>
                </a:solidFill>
                <a:effectLst>
                  <a:outerShdw blurRad="38100" dist="38100" dir="2700000" algn="tl">
                    <a:srgbClr val="000000">
                      <a:alpha val="43137"/>
                    </a:srgbClr>
                  </a:outerShdw>
                </a:effectLst>
              </a:rPr>
              <a:t>: las intenciones se </a:t>
            </a:r>
            <a:r>
              <a:rPr lang="es-AR" sz="2000" b="1" dirty="0" smtClean="0">
                <a:solidFill>
                  <a:schemeClr val="accent3">
                    <a:lumMod val="75000"/>
                  </a:schemeClr>
                </a:solidFill>
                <a:effectLst>
                  <a:outerShdw blurRad="38100" dist="38100" dir="2700000" algn="tl">
                    <a:srgbClr val="000000">
                      <a:alpha val="43137"/>
                    </a:srgbClr>
                  </a:outerShdw>
                </a:effectLst>
              </a:rPr>
              <a:t>cumplen seleccionando </a:t>
            </a:r>
            <a:r>
              <a:rPr lang="es-AR" sz="2000" b="1" dirty="0">
                <a:solidFill>
                  <a:schemeClr val="accent3">
                    <a:lumMod val="75000"/>
                  </a:schemeClr>
                </a:solidFill>
                <a:effectLst>
                  <a:outerShdw blurRad="38100" dist="38100" dir="2700000" algn="tl">
                    <a:srgbClr val="000000">
                      <a:alpha val="43137"/>
                    </a:srgbClr>
                  </a:outerShdw>
                </a:effectLst>
              </a:rPr>
              <a:t>los contenidos con mayor valor </a:t>
            </a:r>
            <a:r>
              <a:rPr lang="es-AR" sz="2000" b="1" dirty="0" smtClean="0">
                <a:solidFill>
                  <a:schemeClr val="accent3">
                    <a:lumMod val="75000"/>
                  </a:schemeClr>
                </a:solidFill>
                <a:effectLst>
                  <a:outerShdw blurRad="38100" dist="38100" dir="2700000" algn="tl">
                    <a:srgbClr val="000000">
                      <a:alpha val="43137"/>
                    </a:srgbClr>
                  </a:outerShdw>
                </a:effectLst>
              </a:rPr>
              <a:t>formativo.</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i="1" dirty="0">
                <a:solidFill>
                  <a:schemeClr val="accent3">
                    <a:lumMod val="75000"/>
                  </a:schemeClr>
                </a:solidFill>
                <a:effectLst>
                  <a:outerShdw blurRad="38100" dist="38100" dir="2700000" algn="tl">
                    <a:srgbClr val="000000">
                      <a:alpha val="43137"/>
                    </a:srgbClr>
                  </a:outerShdw>
                </a:effectLst>
              </a:rPr>
              <a:t>Por las actividades de aprendizaje</a:t>
            </a:r>
            <a:r>
              <a:rPr lang="es-AR" sz="2000" b="1" dirty="0">
                <a:solidFill>
                  <a:schemeClr val="accent3">
                    <a:lumMod val="75000"/>
                  </a:schemeClr>
                </a:solidFill>
                <a:effectLst>
                  <a:outerShdw blurRad="38100" dist="38100" dir="2700000" algn="tl">
                    <a:srgbClr val="000000">
                      <a:alpha val="43137"/>
                    </a:srgbClr>
                  </a:outerShdw>
                </a:effectLst>
              </a:rPr>
              <a:t>: las intenciones se logran a partir de la propuesta de actividades que tienen un valor intrínseco independiente de su </a:t>
            </a:r>
            <a:r>
              <a:rPr lang="es-AR" sz="2000" b="1" dirty="0" smtClean="0">
                <a:solidFill>
                  <a:schemeClr val="accent3">
                    <a:lumMod val="75000"/>
                  </a:schemeClr>
                </a:solidFill>
                <a:effectLst>
                  <a:outerShdw blurRad="38100" dist="38100" dir="2700000" algn="tl">
                    <a:srgbClr val="000000">
                      <a:alpha val="43137"/>
                    </a:srgbClr>
                  </a:outerShdw>
                </a:effectLst>
              </a:rPr>
              <a:t>contenido.</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just"/>
            <a:r>
              <a:rPr lang="es-AR" sz="2000" b="1" dirty="0" smtClean="0">
                <a:solidFill>
                  <a:schemeClr val="accent3">
                    <a:lumMod val="75000"/>
                  </a:schemeClr>
                </a:solidFill>
                <a:effectLst>
                  <a:outerShdw blurRad="38100" dist="38100" dir="2700000" algn="tl">
                    <a:srgbClr val="000000">
                      <a:alpha val="43137"/>
                    </a:srgbClr>
                  </a:outerShdw>
                </a:effectLst>
              </a:rPr>
              <a:t>     El </a:t>
            </a:r>
            <a:r>
              <a:rPr lang="es-AR" sz="2000" b="1" dirty="0">
                <a:solidFill>
                  <a:schemeClr val="accent3">
                    <a:lumMod val="75000"/>
                  </a:schemeClr>
                </a:solidFill>
                <a:effectLst>
                  <a:outerShdw blurRad="38100" dist="38100" dir="2700000" algn="tl">
                    <a:srgbClr val="000000">
                      <a:alpha val="43137"/>
                    </a:srgbClr>
                  </a:outerShdw>
                </a:effectLst>
              </a:rPr>
              <a:t>proceso de concreción de las intenciones educativas </a:t>
            </a:r>
            <a:r>
              <a:rPr lang="es-AR" sz="2000" b="1" dirty="0" smtClean="0">
                <a:solidFill>
                  <a:schemeClr val="accent3">
                    <a:lumMod val="75000"/>
                  </a:schemeClr>
                </a:solidFill>
                <a:effectLst>
                  <a:outerShdw blurRad="38100" dist="38100" dir="2700000" algn="tl">
                    <a:srgbClr val="000000">
                      <a:alpha val="43137"/>
                    </a:srgbClr>
                  </a:outerShdw>
                </a:effectLst>
              </a:rPr>
              <a:t>se cumple mediante </a:t>
            </a:r>
            <a:r>
              <a:rPr lang="es-AR" sz="2000" b="1" dirty="0">
                <a:solidFill>
                  <a:schemeClr val="accent3">
                    <a:lumMod val="75000"/>
                  </a:schemeClr>
                </a:solidFill>
                <a:effectLst>
                  <a:outerShdw blurRad="38100" dist="38100" dir="2700000" algn="tl">
                    <a:srgbClr val="000000">
                      <a:alpha val="43137"/>
                    </a:srgbClr>
                  </a:outerShdw>
                </a:effectLst>
              </a:rPr>
              <a:t>la presentación simultánea de las dos </a:t>
            </a:r>
            <a:r>
              <a:rPr lang="es-AR" sz="2000" b="1" dirty="0" smtClean="0">
                <a:solidFill>
                  <a:schemeClr val="accent3">
                    <a:lumMod val="75000"/>
                  </a:schemeClr>
                </a:solidFill>
                <a:effectLst>
                  <a:outerShdw blurRad="38100" dist="38100" dir="2700000" algn="tl">
                    <a:srgbClr val="000000">
                      <a:alpha val="43137"/>
                    </a:srgbClr>
                  </a:outerShdw>
                </a:effectLst>
              </a:rPr>
              <a:t>primeras, </a:t>
            </a:r>
            <a:r>
              <a:rPr lang="es-AR" sz="2000" b="1" dirty="0">
                <a:solidFill>
                  <a:schemeClr val="accent3">
                    <a:lumMod val="75000"/>
                  </a:schemeClr>
                </a:solidFill>
                <a:effectLst>
                  <a:outerShdw blurRad="38100" dist="38100" dir="2700000" algn="tl">
                    <a:srgbClr val="000000">
                      <a:alpha val="43137"/>
                    </a:srgbClr>
                  </a:outerShdw>
                </a:effectLst>
              </a:rPr>
              <a:t>pues </a:t>
            </a:r>
            <a:r>
              <a:rPr lang="es-AR" sz="2000" b="1" dirty="0" smtClean="0">
                <a:solidFill>
                  <a:schemeClr val="accent3">
                    <a:lumMod val="75000"/>
                  </a:schemeClr>
                </a:solidFill>
                <a:effectLst>
                  <a:outerShdw blurRad="38100" dist="38100" dir="2700000" algn="tl">
                    <a:srgbClr val="000000">
                      <a:alpha val="43137"/>
                    </a:srgbClr>
                  </a:outerShdw>
                </a:effectLst>
              </a:rPr>
              <a:t>las </a:t>
            </a:r>
            <a:r>
              <a:rPr lang="es-AR" sz="2000" b="1" dirty="0">
                <a:solidFill>
                  <a:schemeClr val="accent3">
                    <a:lumMod val="75000"/>
                  </a:schemeClr>
                </a:solidFill>
                <a:effectLst>
                  <a:outerShdw blurRad="38100" dist="38100" dir="2700000" algn="tl">
                    <a:srgbClr val="000000">
                      <a:alpha val="43137"/>
                    </a:srgbClr>
                  </a:outerShdw>
                </a:effectLst>
              </a:rPr>
              <a:t>actividades </a:t>
            </a:r>
            <a:r>
              <a:rPr lang="es-AR" sz="2000" b="1" dirty="0" smtClean="0">
                <a:solidFill>
                  <a:schemeClr val="accent3">
                    <a:lumMod val="75000"/>
                  </a:schemeClr>
                </a:solidFill>
                <a:effectLst>
                  <a:outerShdw blurRad="38100" dist="38100" dir="2700000" algn="tl">
                    <a:srgbClr val="000000">
                      <a:alpha val="43137"/>
                    </a:srgbClr>
                  </a:outerShdw>
                </a:effectLst>
              </a:rPr>
              <a:t>no son una </a:t>
            </a:r>
            <a:r>
              <a:rPr lang="es-AR" sz="2000" b="1" dirty="0">
                <a:solidFill>
                  <a:schemeClr val="accent3">
                    <a:lumMod val="75000"/>
                  </a:schemeClr>
                </a:solidFill>
                <a:effectLst>
                  <a:outerShdw blurRad="38100" dist="38100" dir="2700000" algn="tl">
                    <a:srgbClr val="000000">
                      <a:alpha val="43137"/>
                    </a:srgbClr>
                  </a:outerShdw>
                </a:effectLst>
              </a:rPr>
              <a:t>vía adecuada </a:t>
            </a:r>
            <a:r>
              <a:rPr lang="es-AR" sz="2000" b="1" dirty="0" smtClean="0">
                <a:solidFill>
                  <a:schemeClr val="accent3">
                    <a:lumMod val="75000"/>
                  </a:schemeClr>
                </a:solidFill>
                <a:effectLst>
                  <a:outerShdw blurRad="38100" dist="38100" dir="2700000" algn="tl">
                    <a:srgbClr val="000000">
                      <a:alpha val="43137"/>
                    </a:srgbClr>
                  </a:outerShdw>
                </a:effectLst>
              </a:rPr>
              <a:t>para concretarlas con el </a:t>
            </a:r>
            <a:r>
              <a:rPr lang="es-AR" sz="2000" b="1" dirty="0">
                <a:solidFill>
                  <a:schemeClr val="accent3">
                    <a:lumMod val="75000"/>
                  </a:schemeClr>
                </a:solidFill>
                <a:effectLst>
                  <a:outerShdw blurRad="38100" dist="38100" dir="2700000" algn="tl">
                    <a:srgbClr val="000000">
                      <a:alpha val="43137"/>
                    </a:srgbClr>
                  </a:outerShdw>
                </a:effectLst>
              </a:rPr>
              <a:t>nivel de precisión deseado.</a:t>
            </a:r>
          </a:p>
        </p:txBody>
      </p:sp>
    </p:spTree>
    <p:extLst>
      <p:ext uri="{BB962C8B-B14F-4D97-AF65-F5344CB8AC3E}">
        <p14:creationId xmlns:p14="http://schemas.microsoft.com/office/powerpoint/2010/main" val="28858309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83499" y="1484784"/>
            <a:ext cx="7920880"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Coll</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distingue diferentes tipos de </a:t>
            </a:r>
            <a:r>
              <a:rPr lang="es-AR" sz="2400" b="1" dirty="0" smtClean="0">
                <a:solidFill>
                  <a:schemeClr val="accent3">
                    <a:lumMod val="75000"/>
                  </a:schemeClr>
                </a:solidFill>
                <a:effectLst>
                  <a:outerShdw blurRad="38100" dist="38100" dir="2700000" algn="tl">
                    <a:srgbClr val="000000">
                      <a:alpha val="43137"/>
                    </a:srgbClr>
                  </a:outerShdw>
                </a:effectLst>
              </a:rPr>
              <a:t>objetivos y el grado de precisión con que deben formularse:</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Generales de ciclo</a:t>
            </a:r>
            <a:r>
              <a:rPr lang="es-AR" sz="2400" b="1" dirty="0">
                <a:solidFill>
                  <a:schemeClr val="accent3">
                    <a:lumMod val="75000"/>
                  </a:schemeClr>
                </a:solidFill>
                <a:effectLst>
                  <a:outerShdw blurRad="38100" dist="38100" dir="2700000" algn="tl">
                    <a:srgbClr val="000000">
                      <a:alpha val="43137"/>
                    </a:srgbClr>
                  </a:outerShdw>
                </a:effectLst>
              </a:rPr>
              <a:t>: precisan las capacidades que los estudiantes deben haber obtenido al finalizar el ciclo correspondiente a la enseñanza obligatoria</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Generales de áreas</a:t>
            </a:r>
            <a:r>
              <a:rPr lang="es-AR" sz="2400" b="1" dirty="0">
                <a:solidFill>
                  <a:schemeClr val="accent3">
                    <a:lumMod val="75000"/>
                  </a:schemeClr>
                </a:solidFill>
                <a:effectLst>
                  <a:outerShdw blurRad="38100" dist="38100" dir="2700000" algn="tl">
                    <a:srgbClr val="000000">
                      <a:alpha val="43137"/>
                    </a:srgbClr>
                  </a:outerShdw>
                </a:effectLst>
              </a:rPr>
              <a:t>: indican las capacidades que los estudiantes deben haber adquirido en cada espacio curricular al finalizar el ciclo correspondiente a la enseñanza obligatoria</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Terminales de áreas</a:t>
            </a:r>
            <a:r>
              <a:rPr lang="es-AR" sz="2400" b="1" dirty="0">
                <a:solidFill>
                  <a:schemeClr val="accent3">
                    <a:lumMod val="75000"/>
                  </a:schemeClr>
                </a:solidFill>
                <a:effectLst>
                  <a:outerShdw blurRad="38100" dist="38100" dir="2700000" algn="tl">
                    <a:srgbClr val="000000">
                      <a:alpha val="43137"/>
                    </a:srgbClr>
                  </a:outerShdw>
                </a:effectLst>
              </a:rPr>
              <a:t>: identifican el tipo y grado de aprendizaje que deben realizar los estudiantes de acuerdo con los contenidos seleccionados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8300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772816"/>
            <a:ext cx="8784976"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Cuando </a:t>
            </a:r>
            <a:r>
              <a:rPr lang="es-AR" sz="2400" b="1" dirty="0">
                <a:solidFill>
                  <a:schemeClr val="accent3">
                    <a:lumMod val="75000"/>
                  </a:schemeClr>
                </a:solidFill>
                <a:effectLst>
                  <a:outerShdw blurRad="38100" dist="38100" dir="2700000" algn="tl">
                    <a:srgbClr val="000000">
                      <a:alpha val="43137"/>
                    </a:srgbClr>
                  </a:outerShdw>
                </a:effectLst>
              </a:rPr>
              <a:t>se refiere al aprendizaje de diferentes tipos de contenidos </a:t>
            </a:r>
            <a:r>
              <a:rPr lang="es-AR" sz="2400" b="1" dirty="0" err="1" smtClean="0">
                <a:solidFill>
                  <a:schemeClr val="accent3">
                    <a:lumMod val="75000"/>
                  </a:schemeClr>
                </a:solidFill>
                <a:effectLst>
                  <a:outerShdw blurRad="38100" dist="38100" dir="2700000" algn="tl">
                    <a:srgbClr val="000000">
                      <a:alpha val="43137"/>
                    </a:srgbClr>
                  </a:outerShdw>
                </a:effectLst>
              </a:rPr>
              <a:t>Coll</a:t>
            </a:r>
            <a:r>
              <a:rPr lang="es-AR" sz="2400" b="1" dirty="0" smtClean="0">
                <a:solidFill>
                  <a:schemeClr val="accent3">
                    <a:lumMod val="75000"/>
                  </a:schemeClr>
                </a:solidFill>
                <a:effectLst>
                  <a:outerShdw blurRad="38100" dist="38100" dir="2700000" algn="tl">
                    <a:srgbClr val="000000">
                      <a:alpha val="43137"/>
                    </a:srgbClr>
                  </a:outerShdw>
                </a:effectLst>
              </a:rPr>
              <a:t> remite </a:t>
            </a:r>
            <a:r>
              <a:rPr lang="es-AR" sz="2400" b="1" dirty="0">
                <a:solidFill>
                  <a:schemeClr val="accent3">
                    <a:lumMod val="75000"/>
                  </a:schemeClr>
                </a:solidFill>
                <a:effectLst>
                  <a:outerShdw blurRad="38100" dist="38100" dir="2700000" algn="tl">
                    <a:srgbClr val="000000">
                      <a:alpha val="43137"/>
                    </a:srgbClr>
                  </a:outerShdw>
                </a:effectLst>
              </a:rPr>
              <a:t>al uso de verbos que encuentran estrecha continuidad con los de las taxonomías </a:t>
            </a:r>
            <a:r>
              <a:rPr lang="es-AR" sz="2400" b="1" dirty="0" err="1">
                <a:solidFill>
                  <a:schemeClr val="accent3">
                    <a:lumMod val="75000"/>
                  </a:schemeClr>
                </a:solidFill>
                <a:effectLst>
                  <a:outerShdw blurRad="38100" dist="38100" dir="2700000" algn="tl">
                    <a:srgbClr val="000000">
                      <a:alpha val="43137"/>
                    </a:srgbClr>
                  </a:outerShdw>
                </a:effectLst>
              </a:rPr>
              <a:t>tecnicistas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Para aprender hechos y conceptos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1">
                    <a:lumMod val="50000"/>
                  </a:schemeClr>
                </a:solidFill>
                <a:effectLst>
                  <a:outerShdw blurRad="38100" dist="38100" dir="2700000" algn="tl">
                    <a:srgbClr val="000000">
                      <a:alpha val="43137"/>
                    </a:srgbClr>
                  </a:outerShdw>
                </a:effectLst>
              </a:rPr>
              <a:t>identificar, reconocer, clasificar, describir, </a:t>
            </a:r>
            <a:r>
              <a:rPr lang="es-AR" sz="2400" b="1" dirty="0" smtClean="0">
                <a:solidFill>
                  <a:schemeClr val="accent1">
                    <a:lumMod val="50000"/>
                  </a:schemeClr>
                </a:solidFill>
                <a:effectLst>
                  <a:outerShdw blurRad="38100" dist="38100" dir="2700000" algn="tl">
                    <a:srgbClr val="000000">
                      <a:alpha val="43137"/>
                    </a:srgbClr>
                  </a:outerShdw>
                </a:effectLst>
              </a:rPr>
              <a:t>comparar, …</a:t>
            </a:r>
            <a:endParaRPr lang="es-AR" sz="2400" b="1" dirty="0">
              <a:solidFill>
                <a:schemeClr val="accent1">
                  <a:lumMod val="50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Para aprender procedimientos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1">
                    <a:lumMod val="50000"/>
                  </a:schemeClr>
                </a:solidFill>
                <a:effectLst>
                  <a:outerShdw blurRad="38100" dist="38100" dir="2700000" algn="tl">
                    <a:srgbClr val="000000">
                      <a:alpha val="43137"/>
                    </a:srgbClr>
                  </a:outerShdw>
                </a:effectLst>
              </a:rPr>
              <a:t>manejar, confeccionar, utilizar, construir, </a:t>
            </a:r>
            <a:r>
              <a:rPr lang="es-AR" sz="2400" b="1" dirty="0" smtClean="0">
                <a:solidFill>
                  <a:schemeClr val="accent1">
                    <a:lumMod val="50000"/>
                  </a:schemeClr>
                </a:solidFill>
                <a:effectLst>
                  <a:outerShdw blurRad="38100" dist="38100" dir="2700000" algn="tl">
                    <a:srgbClr val="000000">
                      <a:alpha val="43137"/>
                    </a:srgbClr>
                  </a:outerShdw>
                </a:effectLst>
              </a:rPr>
              <a:t>experimentar, …</a:t>
            </a:r>
            <a:endParaRPr lang="es-AR" sz="2400" b="1" dirty="0">
              <a:solidFill>
                <a:schemeClr val="accent1">
                  <a:lumMod val="50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Para incorporar normas y valores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1">
                    <a:lumMod val="50000"/>
                  </a:schemeClr>
                </a:solidFill>
                <a:effectLst>
                  <a:outerShdw blurRad="38100" dist="38100" dir="2700000" algn="tl">
                    <a:srgbClr val="000000">
                      <a:alpha val="43137"/>
                    </a:srgbClr>
                  </a:outerShdw>
                </a:effectLst>
              </a:rPr>
              <a:t>respetar, apreciar, interesarse por, …</a:t>
            </a:r>
          </a:p>
        </p:txBody>
      </p:sp>
    </p:spTree>
    <p:extLst>
      <p:ext uri="{BB962C8B-B14F-4D97-AF65-F5344CB8AC3E}">
        <p14:creationId xmlns:p14="http://schemas.microsoft.com/office/powerpoint/2010/main" val="5541177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305800" cy="1143000"/>
          </a:xfrm>
        </p:spPr>
        <p:txBody>
          <a:bodyPr>
            <a:noAutofit/>
          </a:bodyPr>
          <a:lstStyle/>
          <a:p>
            <a:pPr algn="ctr"/>
            <a:r>
              <a:rPr lang="es-AR" sz="3600" b="1" dirty="0">
                <a:solidFill>
                  <a:schemeClr val="accent3">
                    <a:lumMod val="75000"/>
                  </a:schemeClr>
                </a:solidFill>
                <a:effectLst>
                  <a:outerShdw blurRad="38100" dist="38100" dir="2700000" algn="tl">
                    <a:srgbClr val="000000">
                      <a:alpha val="43137"/>
                    </a:srgbClr>
                  </a:outerShdw>
                </a:effectLst>
              </a:rPr>
              <a:t>4</a:t>
            </a:r>
            <a:r>
              <a:rPr lang="es-AR" sz="3600" b="1" dirty="0" smtClean="0">
                <a:solidFill>
                  <a:schemeClr val="accent3">
                    <a:lumMod val="75000"/>
                  </a:schemeClr>
                </a:solidFill>
                <a:effectLst>
                  <a:outerShdw blurRad="38100" dist="38100" dir="2700000" algn="tl">
                    <a:srgbClr val="000000">
                      <a:alpha val="43137"/>
                    </a:srgbClr>
                  </a:outerShdw>
                </a:effectLst>
              </a:rPr>
              <a:t>.1.7. Las competencias como fundamento organizador del curriculum</a:t>
            </a:r>
            <a:endParaRPr lang="es-ES" sz="3600" b="1" dirty="0">
              <a:solidFill>
                <a:schemeClr val="accent3">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5013176"/>
            <a:ext cx="1426468" cy="166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23528" y="2420888"/>
            <a:ext cx="8496944"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Durante </a:t>
            </a:r>
            <a:r>
              <a:rPr lang="es-AR" sz="2400" b="1" dirty="0">
                <a:solidFill>
                  <a:schemeClr val="accent3">
                    <a:lumMod val="75000"/>
                  </a:schemeClr>
                </a:solidFill>
                <a:effectLst>
                  <a:outerShdw blurRad="38100" dist="38100" dir="2700000" algn="tl">
                    <a:srgbClr val="000000">
                      <a:alpha val="43137"/>
                    </a:srgbClr>
                  </a:outerShdw>
                </a:effectLst>
              </a:rPr>
              <a:t>la década del 70, en los Estados Unidos, David </a:t>
            </a:r>
            <a:r>
              <a:rPr lang="es-AR" sz="2400" b="1" dirty="0" err="1">
                <a:solidFill>
                  <a:schemeClr val="accent3">
                    <a:lumMod val="75000"/>
                  </a:schemeClr>
                </a:solidFill>
                <a:effectLst>
                  <a:outerShdw blurRad="38100" dist="38100" dir="2700000" algn="tl">
                    <a:srgbClr val="000000">
                      <a:alpha val="43137"/>
                    </a:srgbClr>
                  </a:outerShdw>
                </a:effectLst>
              </a:rPr>
              <a:t>McClelland</a:t>
            </a:r>
            <a:r>
              <a:rPr lang="es-AR" sz="2400" b="1" dirty="0">
                <a:solidFill>
                  <a:schemeClr val="accent3">
                    <a:lumMod val="75000"/>
                  </a:schemeClr>
                </a:solidFill>
                <a:effectLst>
                  <a:outerShdw blurRad="38100" dist="38100" dir="2700000" algn="tl">
                    <a:srgbClr val="000000">
                      <a:alpha val="43137"/>
                    </a:srgbClr>
                  </a:outerShdw>
                </a:effectLst>
              </a:rPr>
              <a:t>,  profesor de Psicología de la Universidad de Harvard,  inicia una serie de investigaciones encaminadas a predecir qué indicadores de conducta o conductas observables se presuponen necesarias para el buen desempeño laboral. Esas variables relevantes fueron llamadas “competencias”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888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276872"/>
            <a:ext cx="770485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S</a:t>
            </a:r>
            <a:r>
              <a:rPr lang="es-AR" sz="2400" b="1" dirty="0" smtClean="0">
                <a:solidFill>
                  <a:schemeClr val="accent3">
                    <a:lumMod val="75000"/>
                  </a:schemeClr>
                </a:solidFill>
                <a:effectLst>
                  <a:outerShdw blurRad="38100" dist="38100" dir="2700000" algn="tl">
                    <a:srgbClr val="000000">
                      <a:alpha val="43137"/>
                    </a:srgbClr>
                  </a:outerShdw>
                </a:effectLst>
              </a:rPr>
              <a:t>e desarrolla en el contexto de la escolarización, pues no se da en el aire; se asienta, se modela en una estructura determinada que es el espacio escolar, y en lo que expresa una sociedad en un lugar y en un tiempo específicos; de allí que su estudio y teorización se den en el marco de los procesos teóricos sobre la escuela.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70856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2932" y="2204864"/>
            <a:ext cx="806489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Según </a:t>
            </a:r>
            <a:r>
              <a:rPr lang="es-AR" sz="2400" b="1" dirty="0" err="1" smtClean="0">
                <a:solidFill>
                  <a:schemeClr val="accent3">
                    <a:lumMod val="75000"/>
                  </a:schemeClr>
                </a:solidFill>
                <a:effectLst>
                  <a:outerShdw blurRad="38100" dist="38100" dir="2700000" algn="tl">
                    <a:srgbClr val="000000">
                      <a:alpha val="43137"/>
                    </a:srgbClr>
                  </a:outerShdw>
                </a:effectLst>
              </a:rPr>
              <a:t>McClelland</a:t>
            </a:r>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éxito profesional y personal no se puede </a:t>
            </a:r>
            <a:r>
              <a:rPr lang="es-AR" sz="2400" b="1" dirty="0" smtClean="0">
                <a:solidFill>
                  <a:schemeClr val="accent3">
                    <a:lumMod val="75000"/>
                  </a:schemeClr>
                </a:solidFill>
                <a:effectLst>
                  <a:outerShdw blurRad="38100" dist="38100" dir="2700000" algn="tl">
                    <a:srgbClr val="000000">
                      <a:alpha val="43137"/>
                    </a:srgbClr>
                  </a:outerShdw>
                </a:effectLst>
              </a:rPr>
              <a:t>predecir únicamente </a:t>
            </a:r>
            <a:r>
              <a:rPr lang="es-AR" sz="2400" b="1" dirty="0">
                <a:solidFill>
                  <a:schemeClr val="accent3">
                    <a:lumMod val="75000"/>
                  </a:schemeClr>
                </a:solidFill>
                <a:effectLst>
                  <a:outerShdw blurRad="38100" dist="38100" dir="2700000" algn="tl">
                    <a:srgbClr val="000000">
                      <a:alpha val="43137"/>
                    </a:srgbClr>
                  </a:outerShdw>
                </a:effectLst>
              </a:rPr>
              <a:t>a partir de una serie de </a:t>
            </a:r>
            <a:r>
              <a:rPr lang="es-AR" sz="2400" b="1" dirty="0" smtClean="0">
                <a:solidFill>
                  <a:schemeClr val="accent3">
                    <a:lumMod val="75000"/>
                  </a:schemeClr>
                </a:solidFill>
                <a:effectLst>
                  <a:outerShdw blurRad="38100" dist="38100" dir="2700000" algn="tl">
                    <a:srgbClr val="000000">
                      <a:alpha val="43137"/>
                    </a:srgbClr>
                  </a:outerShdw>
                </a:effectLst>
              </a:rPr>
              <a:t>rasgos fijos</a:t>
            </a:r>
            <a:r>
              <a:rPr lang="es-AR" sz="2400" b="1" dirty="0">
                <a:solidFill>
                  <a:schemeClr val="accent3">
                    <a:lumMod val="75000"/>
                  </a:schemeClr>
                </a:solidFill>
                <a:effectLst>
                  <a:outerShdw blurRad="38100" dist="38100" dir="2700000" algn="tl">
                    <a:srgbClr val="000000">
                      <a:alpha val="43137"/>
                    </a:srgbClr>
                  </a:outerShdw>
                </a:effectLst>
              </a:rPr>
              <a:t>, como hacen los </a:t>
            </a:r>
            <a:r>
              <a:rPr lang="es-AR" sz="2400" b="1" dirty="0" err="1">
                <a:solidFill>
                  <a:schemeClr val="accent3">
                    <a:lumMod val="75000"/>
                  </a:schemeClr>
                </a:solidFill>
                <a:effectLst>
                  <a:outerShdw blurRad="38100" dist="38100" dir="2700000" algn="tl">
                    <a:srgbClr val="000000">
                      <a:alpha val="43137"/>
                    </a:srgbClr>
                  </a:outerShdw>
                </a:effectLst>
              </a:rPr>
              <a:t>tests</a:t>
            </a:r>
            <a:r>
              <a:rPr lang="es-AR" sz="2400" b="1" dirty="0">
                <a:solidFill>
                  <a:schemeClr val="accent3">
                    <a:lumMod val="75000"/>
                  </a:schemeClr>
                </a:solidFill>
                <a:effectLst>
                  <a:outerShdw blurRad="38100" dist="38100" dir="2700000" algn="tl">
                    <a:srgbClr val="000000">
                      <a:alpha val="43137"/>
                    </a:srgbClr>
                  </a:outerShdw>
                </a:effectLst>
              </a:rPr>
              <a:t> de aptitudes o de personalidad.</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a:t>
            </a:r>
            <a:r>
              <a:rPr lang="es-AR" sz="2400" b="1" dirty="0" smtClean="0">
                <a:solidFill>
                  <a:schemeClr val="accent3">
                    <a:lumMod val="75000"/>
                  </a:schemeClr>
                </a:solidFill>
                <a:effectLst>
                  <a:outerShdw blurRad="38100" dist="38100" dir="2700000" algn="tl">
                    <a:srgbClr val="000000">
                      <a:alpha val="43137"/>
                    </a:srgbClr>
                  </a:outerShdw>
                </a:effectLst>
              </a:rPr>
              <a:t>sos </a:t>
            </a:r>
            <a:r>
              <a:rPr lang="es-AR" sz="2400" b="1" dirty="0">
                <a:solidFill>
                  <a:schemeClr val="accent3">
                    <a:lumMod val="75000"/>
                  </a:schemeClr>
                </a:solidFill>
                <a:effectLst>
                  <a:outerShdw blurRad="38100" dist="38100" dir="2700000" algn="tl">
                    <a:srgbClr val="000000">
                      <a:alpha val="43137"/>
                    </a:srgbClr>
                  </a:outerShdw>
                </a:effectLst>
              </a:rPr>
              <a:t>rasgos </a:t>
            </a:r>
            <a:r>
              <a:rPr lang="es-AR" sz="2400" b="1" dirty="0" smtClean="0">
                <a:solidFill>
                  <a:schemeClr val="accent3">
                    <a:lumMod val="75000"/>
                  </a:schemeClr>
                </a:solidFill>
                <a:effectLst>
                  <a:outerShdw blurRad="38100" dist="38100" dir="2700000" algn="tl">
                    <a:srgbClr val="000000">
                      <a:alpha val="43137"/>
                    </a:srgbClr>
                  </a:outerShdw>
                </a:effectLst>
              </a:rPr>
              <a:t>fijos definen </a:t>
            </a:r>
            <a:r>
              <a:rPr lang="es-AR" sz="2400" b="1" dirty="0">
                <a:solidFill>
                  <a:schemeClr val="accent3">
                    <a:lumMod val="75000"/>
                  </a:schemeClr>
                </a:solidFill>
                <a:effectLst>
                  <a:outerShdw blurRad="38100" dist="38100" dir="2700000" algn="tl">
                    <a:srgbClr val="000000">
                      <a:alpha val="43137"/>
                    </a:srgbClr>
                  </a:outerShdw>
                </a:effectLst>
              </a:rPr>
              <a:t>un potencial </a:t>
            </a:r>
            <a:r>
              <a:rPr lang="es-AR" sz="2400" b="1" dirty="0" smtClean="0">
                <a:solidFill>
                  <a:schemeClr val="accent3">
                    <a:lumMod val="75000"/>
                  </a:schemeClr>
                </a:solidFill>
                <a:effectLst>
                  <a:outerShdw blurRad="38100" dist="38100" dir="2700000" algn="tl">
                    <a:srgbClr val="000000">
                      <a:alpha val="43137"/>
                    </a:srgbClr>
                  </a:outerShdw>
                </a:effectLst>
              </a:rPr>
              <a:t>de conducta</a:t>
            </a:r>
            <a:r>
              <a:rPr lang="es-AR" sz="2400" b="1" dirty="0">
                <a:solidFill>
                  <a:schemeClr val="accent3">
                    <a:lumMod val="75000"/>
                  </a:schemeClr>
                </a:solidFill>
                <a:effectLst>
                  <a:outerShdw blurRad="38100" dist="38100" dir="2700000" algn="tl">
                    <a:srgbClr val="000000">
                      <a:alpha val="43137"/>
                    </a:srgbClr>
                  </a:outerShdw>
                </a:effectLst>
              </a:rPr>
              <a:t>, pero el comportamiento concreto </a:t>
            </a:r>
            <a:r>
              <a:rPr lang="es-AR" sz="2400" b="1" dirty="0" smtClean="0">
                <a:solidFill>
                  <a:schemeClr val="accent3">
                    <a:lumMod val="75000"/>
                  </a:schemeClr>
                </a:solidFill>
                <a:effectLst>
                  <a:outerShdw blurRad="38100" dist="38100" dir="2700000" algn="tl">
                    <a:srgbClr val="000000">
                      <a:alpha val="43137"/>
                    </a:srgbClr>
                  </a:outerShdw>
                </a:effectLst>
              </a:rPr>
              <a:t>del sujeto </a:t>
            </a:r>
            <a:r>
              <a:rPr lang="es-AR" sz="2400" b="1" dirty="0">
                <a:solidFill>
                  <a:schemeClr val="accent3">
                    <a:lumMod val="75000"/>
                  </a:schemeClr>
                </a:solidFill>
                <a:effectLst>
                  <a:outerShdw blurRad="38100" dist="38100" dir="2700000" algn="tl">
                    <a:srgbClr val="000000">
                      <a:alpha val="43137"/>
                    </a:srgbClr>
                  </a:outerShdw>
                </a:effectLst>
              </a:rPr>
              <a:t>resulta de una compleja interacción </a:t>
            </a:r>
            <a:r>
              <a:rPr lang="es-AR" sz="2400" b="1" dirty="0" smtClean="0">
                <a:solidFill>
                  <a:schemeClr val="accent3">
                    <a:lumMod val="75000"/>
                  </a:schemeClr>
                </a:solidFill>
                <a:effectLst>
                  <a:outerShdw blurRad="38100" dist="38100" dir="2700000" algn="tl">
                    <a:srgbClr val="000000">
                      <a:alpha val="43137"/>
                    </a:srgbClr>
                  </a:outerShdw>
                </a:effectLst>
              </a:rPr>
              <a:t>de variables.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1961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340768"/>
            <a:ext cx="8964488"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Esas variables incluyen:</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smtClean="0">
                <a:solidFill>
                  <a:schemeClr val="accent6">
                    <a:lumMod val="50000"/>
                  </a:schemeClr>
                </a:solidFill>
                <a:effectLst>
                  <a:outerShdw blurRad="38100" dist="38100" dir="2700000" algn="tl">
                    <a:srgbClr val="000000">
                      <a:alpha val="43137"/>
                    </a:srgbClr>
                  </a:outerShdw>
                </a:effectLst>
              </a:rPr>
              <a:t>saber</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es decir, los </a:t>
            </a:r>
            <a:r>
              <a:rPr lang="es-AR" sz="2400" b="1" dirty="0">
                <a:solidFill>
                  <a:schemeClr val="accent3">
                    <a:lumMod val="75000"/>
                  </a:schemeClr>
                </a:solidFill>
                <a:effectLst>
                  <a:outerShdw blurRad="38100" dist="38100" dir="2700000" algn="tl">
                    <a:srgbClr val="000000">
                      <a:alpha val="43137"/>
                    </a:srgbClr>
                  </a:outerShdw>
                </a:effectLst>
              </a:rPr>
              <a:t>conocimientos técnicos necesarios para </a:t>
            </a:r>
            <a:r>
              <a:rPr lang="es-AR" sz="2400" b="1" dirty="0" smtClean="0">
                <a:solidFill>
                  <a:schemeClr val="accent3">
                    <a:lumMod val="75000"/>
                  </a:schemeClr>
                </a:solidFill>
                <a:effectLst>
                  <a:outerShdw blurRad="38100" dist="38100" dir="2700000" algn="tl">
                    <a:srgbClr val="000000">
                      <a:alpha val="43137"/>
                    </a:srgbClr>
                  </a:outerShdw>
                </a:effectLst>
              </a:rPr>
              <a:t>la tarea</a:t>
            </a:r>
            <a:r>
              <a:rPr lang="es-AR" sz="2400" b="1" dirty="0">
                <a:solidFill>
                  <a:schemeClr val="accent3">
                    <a:lumMod val="75000"/>
                  </a:schemeClr>
                </a:solidFill>
                <a:effectLst>
                  <a:outerShdw blurRad="38100" dist="38100" dir="2700000" algn="tl">
                    <a:srgbClr val="000000">
                      <a:alpha val="43137"/>
                    </a:srgbClr>
                  </a:outerShdw>
                </a:effectLst>
              </a:rPr>
              <a:t>;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smtClean="0">
                <a:solidFill>
                  <a:schemeClr val="accent6">
                    <a:lumMod val="50000"/>
                  </a:schemeClr>
                </a:solidFill>
                <a:effectLst>
                  <a:outerShdw blurRad="38100" dist="38100" dir="2700000" algn="tl">
                    <a:srgbClr val="000000">
                      <a:alpha val="43137"/>
                    </a:srgbClr>
                  </a:outerShdw>
                </a:effectLst>
              </a:rPr>
              <a:t>saber </a:t>
            </a:r>
            <a:r>
              <a:rPr lang="es-AR" sz="2400" b="1" i="1" dirty="0">
                <a:solidFill>
                  <a:schemeClr val="accent6">
                    <a:lumMod val="50000"/>
                  </a:schemeClr>
                </a:solidFill>
                <a:effectLst>
                  <a:outerShdw blurRad="38100" dist="38100" dir="2700000" algn="tl">
                    <a:srgbClr val="000000">
                      <a:alpha val="43137"/>
                    </a:srgbClr>
                  </a:outerShdw>
                </a:effectLst>
              </a:rPr>
              <a:t>hacer</a:t>
            </a:r>
            <a:r>
              <a:rPr lang="es-AR" sz="2400" b="1" dirty="0">
                <a:solidFill>
                  <a:schemeClr val="accent3">
                    <a:lumMod val="75000"/>
                  </a:schemeClr>
                </a:solidFill>
                <a:effectLst>
                  <a:outerShdw blurRad="38100" dist="38100" dir="2700000" algn="tl">
                    <a:srgbClr val="000000">
                      <a:alpha val="43137"/>
                    </a:srgbClr>
                  </a:outerShdw>
                </a:effectLst>
              </a:rPr>
              <a:t>, o capacidad de aplicar y </a:t>
            </a:r>
            <a:r>
              <a:rPr lang="es-AR" sz="2400" b="1" dirty="0" smtClean="0">
                <a:solidFill>
                  <a:schemeClr val="accent3">
                    <a:lumMod val="75000"/>
                  </a:schemeClr>
                </a:solidFill>
                <a:effectLst>
                  <a:outerShdw blurRad="38100" dist="38100" dir="2700000" algn="tl">
                    <a:srgbClr val="000000">
                      <a:alpha val="43137"/>
                    </a:srgbClr>
                  </a:outerShdw>
                </a:effectLst>
              </a:rPr>
              <a:t>utilizar dichos conocimientos </a:t>
            </a:r>
            <a:r>
              <a:rPr lang="es-AR" sz="2400" b="1" dirty="0">
                <a:solidFill>
                  <a:schemeClr val="accent3">
                    <a:lumMod val="75000"/>
                  </a:schemeClr>
                </a:solidFill>
                <a:effectLst>
                  <a:outerShdw blurRad="38100" dist="38100" dir="2700000" algn="tl">
                    <a:srgbClr val="000000">
                      <a:alpha val="43137"/>
                    </a:srgbClr>
                  </a:outerShdw>
                </a:effectLst>
              </a:rPr>
              <a:t>mediante el </a:t>
            </a:r>
            <a:r>
              <a:rPr lang="es-AR" sz="2400" b="1" dirty="0" smtClean="0">
                <a:solidFill>
                  <a:schemeClr val="accent3">
                    <a:lumMod val="75000"/>
                  </a:schemeClr>
                </a:solidFill>
                <a:effectLst>
                  <a:outerShdw blurRad="38100" dist="38100" dir="2700000" algn="tl">
                    <a:srgbClr val="000000">
                      <a:alpha val="43137"/>
                    </a:srgbClr>
                  </a:outerShdw>
                </a:effectLst>
              </a:rPr>
              <a:t>despliegue de habilidades </a:t>
            </a:r>
            <a:r>
              <a:rPr lang="es-AR" sz="2400" b="1" dirty="0">
                <a:solidFill>
                  <a:schemeClr val="accent3">
                    <a:lumMod val="75000"/>
                  </a:schemeClr>
                </a:solidFill>
                <a:effectLst>
                  <a:outerShdw blurRad="38100" dist="38100" dir="2700000" algn="tl">
                    <a:srgbClr val="000000">
                      <a:alpha val="43137"/>
                    </a:srgbClr>
                  </a:outerShdw>
                </a:effectLst>
              </a:rPr>
              <a:t>y destrezas apropiadas;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smtClean="0">
                <a:solidFill>
                  <a:schemeClr val="accent6">
                    <a:lumMod val="50000"/>
                  </a:schemeClr>
                </a:solidFill>
                <a:effectLst>
                  <a:outerShdw blurRad="38100" dist="38100" dir="2700000" algn="tl">
                    <a:srgbClr val="000000">
                      <a:alpha val="43137"/>
                    </a:srgbClr>
                  </a:outerShdw>
                </a:effectLst>
              </a:rPr>
              <a:t>saber </a:t>
            </a:r>
            <a:r>
              <a:rPr lang="es-AR" sz="2400" b="1" i="1" dirty="0">
                <a:solidFill>
                  <a:schemeClr val="accent6">
                    <a:lumMod val="50000"/>
                  </a:schemeClr>
                </a:solidFill>
                <a:effectLst>
                  <a:outerShdw blurRad="38100" dist="38100" dir="2700000" algn="tl">
                    <a:srgbClr val="000000">
                      <a:alpha val="43137"/>
                    </a:srgbClr>
                  </a:outerShdw>
                </a:effectLst>
              </a:rPr>
              <a:t>estar</a:t>
            </a:r>
            <a:r>
              <a:rPr lang="es-AR" sz="2400" b="1" dirty="0">
                <a:solidFill>
                  <a:schemeClr val="accent3">
                    <a:lumMod val="75000"/>
                  </a:schemeClr>
                </a:solidFill>
                <a:effectLst>
                  <a:outerShdw blurRad="38100" dist="38100" dir="2700000" algn="tl">
                    <a:srgbClr val="000000">
                      <a:alpha val="43137"/>
                    </a:srgbClr>
                  </a:outerShdw>
                </a:effectLst>
              </a:rPr>
              <a:t>, es decir, adoptar </a:t>
            </a:r>
            <a:r>
              <a:rPr lang="es-AR" sz="2400" b="1" dirty="0" smtClean="0">
                <a:solidFill>
                  <a:schemeClr val="accent3">
                    <a:lumMod val="75000"/>
                  </a:schemeClr>
                </a:solidFill>
                <a:effectLst>
                  <a:outerShdw blurRad="38100" dist="38100" dir="2700000" algn="tl">
                    <a:srgbClr val="000000">
                      <a:alpha val="43137"/>
                    </a:srgbClr>
                  </a:outerShdw>
                </a:effectLst>
              </a:rPr>
              <a:t>actitudes y comportamientos adecuados </a:t>
            </a:r>
            <a:r>
              <a:rPr lang="es-AR" sz="2400" b="1" dirty="0">
                <a:solidFill>
                  <a:schemeClr val="accent3">
                    <a:lumMod val="75000"/>
                  </a:schemeClr>
                </a:solidFill>
                <a:effectLst>
                  <a:outerShdw blurRad="38100" dist="38100" dir="2700000" algn="tl">
                    <a:srgbClr val="000000">
                      <a:alpha val="43137"/>
                    </a:srgbClr>
                  </a:outerShdw>
                </a:effectLst>
              </a:rPr>
              <a:t>a las </a:t>
            </a:r>
            <a:r>
              <a:rPr lang="es-AR" sz="2400" b="1" dirty="0" smtClean="0">
                <a:solidFill>
                  <a:schemeClr val="accent3">
                    <a:lumMod val="75000"/>
                  </a:schemeClr>
                </a:solidFill>
                <a:effectLst>
                  <a:outerShdw blurRad="38100" dist="38100" dir="2700000" algn="tl">
                    <a:srgbClr val="000000">
                      <a:alpha val="43137"/>
                    </a:srgbClr>
                  </a:outerShdw>
                </a:effectLst>
              </a:rPr>
              <a:t>normas y </a:t>
            </a:r>
            <a:r>
              <a:rPr lang="es-AR" sz="2400" b="1" dirty="0">
                <a:solidFill>
                  <a:schemeClr val="accent3">
                    <a:lumMod val="75000"/>
                  </a:schemeClr>
                </a:solidFill>
                <a:effectLst>
                  <a:outerShdw blurRad="38100" dist="38100" dir="2700000" algn="tl">
                    <a:srgbClr val="000000">
                      <a:alpha val="43137"/>
                    </a:srgbClr>
                  </a:outerShdw>
                </a:effectLst>
              </a:rPr>
              <a:t>cultura de la organización;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smtClean="0">
                <a:solidFill>
                  <a:schemeClr val="accent6">
                    <a:lumMod val="50000"/>
                  </a:schemeClr>
                </a:solidFill>
                <a:effectLst>
                  <a:outerShdw blurRad="38100" dist="38100" dir="2700000" algn="tl">
                    <a:srgbClr val="000000">
                      <a:alpha val="43137"/>
                    </a:srgbClr>
                  </a:outerShdw>
                </a:effectLst>
              </a:rPr>
              <a:t>querer hacer</a:t>
            </a:r>
            <a:r>
              <a:rPr lang="es-AR" sz="2400" b="1" dirty="0" smtClean="0">
                <a:solidFill>
                  <a:schemeClr val="accent3">
                    <a:lumMod val="75000"/>
                  </a:schemeClr>
                </a:solidFill>
                <a:effectLst>
                  <a:outerShdw blurRad="38100" dist="38100" dir="2700000" algn="tl">
                    <a:srgbClr val="000000">
                      <a:alpha val="43137"/>
                    </a:srgbClr>
                  </a:outerShdw>
                </a:effectLst>
              </a:rPr>
              <a:t>, mostrando interés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motivación </a:t>
            </a:r>
            <a:r>
              <a:rPr lang="es-AR" sz="2400" b="1" dirty="0">
                <a:solidFill>
                  <a:schemeClr val="accent3">
                    <a:lumMod val="75000"/>
                  </a:schemeClr>
                </a:solidFill>
                <a:effectLst>
                  <a:outerShdw blurRad="38100" dist="38100" dir="2700000" algn="tl">
                    <a:srgbClr val="000000">
                      <a:alpha val="43137"/>
                    </a:srgbClr>
                  </a:outerShdw>
                </a:effectLst>
              </a:rPr>
              <a:t>precisos; </a:t>
            </a:r>
          </a:p>
          <a:p>
            <a:pPr marL="342900" indent="-342900">
              <a:buFont typeface="Arial" panose="020B0604020202020204" pitchFamily="34" charset="0"/>
              <a:buChar char="•"/>
            </a:pPr>
            <a:r>
              <a:rPr lang="es-AR" sz="2400" b="1" i="1" dirty="0">
                <a:solidFill>
                  <a:schemeClr val="accent6">
                    <a:lumMod val="50000"/>
                  </a:schemeClr>
                </a:solidFill>
                <a:effectLst>
                  <a:outerShdw blurRad="38100" dist="38100" dir="2700000" algn="tl">
                    <a:srgbClr val="000000">
                      <a:alpha val="43137"/>
                    </a:srgbClr>
                  </a:outerShdw>
                </a:effectLst>
              </a:rPr>
              <a:t>poder hacer</a:t>
            </a:r>
            <a:r>
              <a:rPr lang="es-AR" sz="2400" b="1" dirty="0">
                <a:solidFill>
                  <a:schemeClr val="accent3">
                    <a:lumMod val="75000"/>
                  </a:schemeClr>
                </a:solidFill>
                <a:effectLst>
                  <a:outerShdw blurRad="38100" dist="38100" dir="2700000" algn="tl">
                    <a:srgbClr val="000000">
                      <a:alpha val="43137"/>
                    </a:srgbClr>
                  </a:outerShdw>
                </a:effectLst>
              </a:rPr>
              <a:t>, es decir, disponer de los medios </a:t>
            </a:r>
            <a:r>
              <a:rPr lang="es-AR" sz="2400" b="1" dirty="0" smtClean="0">
                <a:solidFill>
                  <a:schemeClr val="accent3">
                    <a:lumMod val="75000"/>
                  </a:schemeClr>
                </a:solidFill>
                <a:effectLst>
                  <a:outerShdw blurRad="38100" dist="38100" dir="2700000" algn="tl">
                    <a:srgbClr val="000000">
                      <a:alpha val="43137"/>
                    </a:srgbClr>
                  </a:outerShdw>
                </a:effectLst>
              </a:rPr>
              <a:t>y recursos </a:t>
            </a:r>
            <a:r>
              <a:rPr lang="es-AR" sz="2400" b="1" dirty="0">
                <a:solidFill>
                  <a:schemeClr val="accent3">
                    <a:lumMod val="75000"/>
                  </a:schemeClr>
                </a:solidFill>
                <a:effectLst>
                  <a:outerShdw blurRad="38100" dist="38100" dir="2700000" algn="tl">
                    <a:srgbClr val="000000">
                      <a:alpha val="43137"/>
                    </a:srgbClr>
                  </a:outerShdw>
                </a:effectLst>
              </a:rPr>
              <a:t>necesarios para llevar a cabo la </a:t>
            </a:r>
            <a:r>
              <a:rPr lang="es-AR" sz="2400" b="1" dirty="0" smtClean="0">
                <a:solidFill>
                  <a:schemeClr val="accent3">
                    <a:lumMod val="75000"/>
                  </a:schemeClr>
                </a:solidFill>
                <a:effectLst>
                  <a:outerShdw blurRad="38100" dist="38100" dir="2700000" algn="tl">
                    <a:srgbClr val="000000">
                      <a:alpha val="43137"/>
                    </a:srgbClr>
                  </a:outerShdw>
                </a:effectLst>
              </a:rPr>
              <a:t>actividad.</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24186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276872"/>
            <a:ext cx="842493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Mc </a:t>
            </a:r>
            <a:r>
              <a:rPr lang="es-AR" sz="2400" b="1" dirty="0" err="1" smtClean="0">
                <a:solidFill>
                  <a:schemeClr val="accent3">
                    <a:lumMod val="75000"/>
                  </a:schemeClr>
                </a:solidFill>
                <a:effectLst>
                  <a:outerShdw blurRad="38100" dist="38100" dir="2700000" algn="tl">
                    <a:srgbClr val="000000">
                      <a:alpha val="43137"/>
                    </a:srgbClr>
                  </a:outerShdw>
                </a:effectLst>
              </a:rPr>
              <a:t>Clelland</a:t>
            </a:r>
            <a:r>
              <a:rPr lang="es-AR" sz="2400" b="1" dirty="0" smtClean="0">
                <a:solidFill>
                  <a:schemeClr val="accent3">
                    <a:lumMod val="75000"/>
                  </a:schemeClr>
                </a:solidFill>
                <a:effectLst>
                  <a:outerShdw blurRad="38100" dist="38100" dir="2700000" algn="tl">
                    <a:srgbClr val="000000">
                      <a:alpha val="43137"/>
                    </a:srgbClr>
                  </a:outerShdw>
                </a:effectLst>
              </a:rPr>
              <a:t> una </a:t>
            </a:r>
            <a:r>
              <a:rPr lang="es-AR" sz="2400" b="1" dirty="0">
                <a:solidFill>
                  <a:schemeClr val="accent3">
                    <a:lumMod val="75000"/>
                  </a:schemeClr>
                </a:solidFill>
                <a:effectLst>
                  <a:outerShdw blurRad="38100" dist="38100" dir="2700000" algn="tl">
                    <a:srgbClr val="000000">
                      <a:alpha val="43137"/>
                    </a:srgbClr>
                  </a:outerShdw>
                </a:effectLst>
              </a:rPr>
              <a:t>competencia es un patrón de conducta (individual, estable </a:t>
            </a:r>
            <a:r>
              <a:rPr lang="es-AR" sz="2400" b="1" dirty="0" smtClean="0">
                <a:solidFill>
                  <a:schemeClr val="accent3">
                    <a:lumMod val="75000"/>
                  </a:schemeClr>
                </a:solidFill>
                <a:effectLst>
                  <a:outerShdw blurRad="38100" dist="38100" dir="2700000" algn="tl">
                    <a:srgbClr val="000000">
                      <a:alpha val="43137"/>
                    </a:srgbClr>
                  </a:outerShdw>
                </a:effectLst>
              </a:rPr>
              <a:t>e intencional</a:t>
            </a:r>
            <a:r>
              <a:rPr lang="es-AR" sz="2400" b="1" dirty="0">
                <a:solidFill>
                  <a:schemeClr val="accent3">
                    <a:lumMod val="75000"/>
                  </a:schemeClr>
                </a:solidFill>
                <a:effectLst>
                  <a:outerShdw blurRad="38100" dist="38100" dir="2700000" algn="tl">
                    <a:srgbClr val="000000">
                      <a:alpha val="43137"/>
                    </a:srgbClr>
                  </a:outerShdw>
                </a:effectLst>
              </a:rPr>
              <a:t>) causalmente relacionado con el rendimiento superior en </a:t>
            </a:r>
            <a:r>
              <a:rPr lang="es-AR" sz="2400" b="1" dirty="0" smtClean="0">
                <a:solidFill>
                  <a:schemeClr val="accent3">
                    <a:lumMod val="75000"/>
                  </a:schemeClr>
                </a:solidFill>
                <a:effectLst>
                  <a:outerShdw blurRad="38100" dist="38100" dir="2700000" algn="tl">
                    <a:srgbClr val="000000">
                      <a:alpha val="43137"/>
                    </a:srgbClr>
                  </a:outerShdw>
                </a:effectLst>
              </a:rPr>
              <a:t>un puesto </a:t>
            </a:r>
            <a:r>
              <a:rPr lang="es-AR" sz="2400" b="1" dirty="0">
                <a:solidFill>
                  <a:schemeClr val="accent3">
                    <a:lumMod val="75000"/>
                  </a:schemeClr>
                </a:solidFill>
                <a:effectLst>
                  <a:outerShdw blurRad="38100" dist="38100" dir="2700000" algn="tl">
                    <a:srgbClr val="000000">
                      <a:alpha val="43137"/>
                    </a:srgbClr>
                  </a:outerShdw>
                </a:effectLst>
              </a:rPr>
              <a:t>y/o una organización.</a:t>
            </a:r>
          </a:p>
          <a:p>
            <a:pPr algn="just"/>
            <a:r>
              <a:rPr lang="es-AR" sz="2400" b="1" dirty="0" smtClean="0">
                <a:solidFill>
                  <a:schemeClr val="accent3">
                    <a:lumMod val="75000"/>
                  </a:schemeClr>
                </a:solidFill>
                <a:effectLst>
                  <a:outerShdw blurRad="38100" dist="38100" dir="2700000" algn="tl">
                    <a:srgbClr val="000000">
                      <a:alpha val="43137"/>
                    </a:srgbClr>
                  </a:outerShdw>
                </a:effectLst>
              </a:rPr>
              <a:t>     Operativamente </a:t>
            </a:r>
            <a:r>
              <a:rPr lang="es-AR" sz="2400" b="1" dirty="0">
                <a:solidFill>
                  <a:schemeClr val="accent3">
                    <a:lumMod val="75000"/>
                  </a:schemeClr>
                </a:solidFill>
                <a:effectLst>
                  <a:outerShdw blurRad="38100" dist="38100" dir="2700000" algn="tl">
                    <a:srgbClr val="000000">
                      <a:alpha val="43137"/>
                    </a:srgbClr>
                  </a:outerShdw>
                </a:effectLst>
              </a:rPr>
              <a:t>es lo que hacen los mejores en un puesto, que no hace </a:t>
            </a:r>
            <a:r>
              <a:rPr lang="es-AR" sz="2400" b="1" dirty="0" smtClean="0">
                <a:solidFill>
                  <a:schemeClr val="accent3">
                    <a:lumMod val="75000"/>
                  </a:schemeClr>
                </a:solidFill>
                <a:effectLst>
                  <a:outerShdw blurRad="38100" dist="38100" dir="2700000" algn="tl">
                    <a:srgbClr val="000000">
                      <a:alpha val="43137"/>
                    </a:srgbClr>
                  </a:outerShdw>
                </a:effectLst>
              </a:rPr>
              <a:t>el resto</a:t>
            </a:r>
            <a:r>
              <a:rPr lang="es-AR" sz="2400" b="1" dirty="0">
                <a:solidFill>
                  <a:schemeClr val="accent3">
                    <a:lumMod val="75000"/>
                  </a:schemeClr>
                </a:solidFill>
                <a:effectLst>
                  <a:outerShdw blurRad="38100" dist="38100" dir="2700000" algn="tl">
                    <a:srgbClr val="000000">
                      <a:alpha val="43137"/>
                    </a:srgbClr>
                  </a:outerShdw>
                </a:effectLst>
              </a:rPr>
              <a:t>, y que determina las diferencias de rendimiento entre </a:t>
            </a:r>
            <a:r>
              <a:rPr lang="es-AR" sz="2400" b="1" dirty="0" smtClean="0">
                <a:solidFill>
                  <a:schemeClr val="accent3">
                    <a:lumMod val="75000"/>
                  </a:schemeClr>
                </a:solidFill>
                <a:effectLst>
                  <a:outerShdw blurRad="38100" dist="38100" dir="2700000" algn="tl">
                    <a:srgbClr val="000000">
                      <a:alpha val="43137"/>
                    </a:srgbClr>
                  </a:outerShdw>
                </a:effectLst>
              </a:rPr>
              <a:t>ellos.</a:t>
            </a:r>
            <a:endParaRPr lang="es-ES" sz="2400"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14168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551837"/>
            <a:ext cx="7992888" cy="2492990"/>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McClelland</a:t>
            </a:r>
            <a:r>
              <a:rPr lang="es-AR" sz="2400" b="1" dirty="0" smtClean="0">
                <a:solidFill>
                  <a:schemeClr val="accent3">
                    <a:lumMod val="75000"/>
                  </a:schemeClr>
                </a:solidFill>
                <a:effectLst>
                  <a:outerShdw blurRad="38100" dist="38100" dir="2700000" algn="tl">
                    <a:srgbClr val="000000">
                      <a:alpha val="43137"/>
                    </a:srgbClr>
                  </a:outerShdw>
                </a:effectLst>
              </a:rPr>
              <a:t> definió las competencias como </a:t>
            </a:r>
            <a:r>
              <a:rPr lang="es-AR" sz="2400" b="1" i="1" dirty="0">
                <a:solidFill>
                  <a:schemeClr val="accent3">
                    <a:lumMod val="75000"/>
                  </a:schemeClr>
                </a:solidFill>
                <a:effectLst>
                  <a:outerShdw blurRad="38100" dist="38100" dir="2700000" algn="tl">
                    <a:srgbClr val="000000">
                      <a:alpha val="43137"/>
                    </a:srgbClr>
                  </a:outerShdw>
                </a:effectLst>
              </a:rPr>
              <a:t>“las características subyacentes en una persona que </a:t>
            </a:r>
            <a:r>
              <a:rPr lang="es-AR" sz="2400" b="1" i="1" dirty="0" smtClean="0">
                <a:solidFill>
                  <a:schemeClr val="accent3">
                    <a:lumMod val="75000"/>
                  </a:schemeClr>
                </a:solidFill>
                <a:effectLst>
                  <a:outerShdw blurRad="38100" dist="38100" dir="2700000" algn="tl">
                    <a:srgbClr val="000000">
                      <a:alpha val="43137"/>
                    </a:srgbClr>
                  </a:outerShdw>
                </a:effectLst>
              </a:rPr>
              <a:t>están causalmente </a:t>
            </a:r>
            <a:r>
              <a:rPr lang="es-AR" sz="2400" b="1" i="1" dirty="0">
                <a:solidFill>
                  <a:schemeClr val="accent3">
                    <a:lumMod val="75000"/>
                  </a:schemeClr>
                </a:solidFill>
                <a:effectLst>
                  <a:outerShdw blurRad="38100" dist="38100" dir="2700000" algn="tl">
                    <a:srgbClr val="000000">
                      <a:alpha val="43137"/>
                    </a:srgbClr>
                  </a:outerShdw>
                </a:effectLst>
              </a:rPr>
              <a:t>relacionadas con </a:t>
            </a:r>
            <a:r>
              <a:rPr lang="es-AR" sz="2400" b="1" i="1" dirty="0" smtClean="0">
                <a:solidFill>
                  <a:schemeClr val="accent3">
                    <a:lumMod val="75000"/>
                  </a:schemeClr>
                </a:solidFill>
                <a:effectLst>
                  <a:outerShdw blurRad="38100" dist="38100" dir="2700000" algn="tl">
                    <a:srgbClr val="000000">
                      <a:alpha val="43137"/>
                    </a:srgbClr>
                  </a:outerShdw>
                </a:effectLst>
              </a:rPr>
              <a:t>los comportamientos </a:t>
            </a:r>
            <a:r>
              <a:rPr lang="es-AR" sz="2400" b="1" i="1" dirty="0">
                <a:solidFill>
                  <a:schemeClr val="accent3">
                    <a:lumMod val="75000"/>
                  </a:schemeClr>
                </a:solidFill>
                <a:effectLst>
                  <a:outerShdw blurRad="38100" dist="38100" dir="2700000" algn="tl">
                    <a:srgbClr val="000000">
                      <a:alpha val="43137"/>
                    </a:srgbClr>
                  </a:outerShdw>
                </a:effectLst>
              </a:rPr>
              <a:t>y la acción exitosa </a:t>
            </a:r>
            <a:r>
              <a:rPr lang="es-AR" sz="2400" b="1" i="1" dirty="0" smtClean="0">
                <a:solidFill>
                  <a:schemeClr val="accent3">
                    <a:lumMod val="75000"/>
                  </a:schemeClr>
                </a:solidFill>
                <a:effectLst>
                  <a:outerShdw blurRad="38100" dist="38100" dir="2700000" algn="tl">
                    <a:srgbClr val="000000">
                      <a:alpha val="43137"/>
                    </a:srgbClr>
                  </a:outerShdw>
                </a:effectLst>
              </a:rPr>
              <a:t>en su </a:t>
            </a:r>
            <a:r>
              <a:rPr lang="es-AR" sz="2400" b="1" i="1" dirty="0">
                <a:solidFill>
                  <a:schemeClr val="accent3">
                    <a:lumMod val="75000"/>
                  </a:schemeClr>
                </a:solidFill>
                <a:effectLst>
                  <a:outerShdw blurRad="38100" dist="38100" dir="2700000" algn="tl">
                    <a:srgbClr val="000000">
                      <a:alpha val="43137"/>
                    </a:srgbClr>
                  </a:outerShdw>
                </a:effectLst>
              </a:rPr>
              <a:t>actividad profesional</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David </a:t>
            </a:r>
            <a:r>
              <a:rPr lang="es-AR" sz="2000" b="1" dirty="0" err="1" smtClean="0">
                <a:solidFill>
                  <a:schemeClr val="accent3">
                    <a:lumMod val="75000"/>
                  </a:schemeClr>
                </a:solidFill>
                <a:effectLst>
                  <a:outerShdw blurRad="38100" dist="38100" dir="2700000" algn="tl">
                    <a:srgbClr val="000000">
                      <a:alpha val="43137"/>
                    </a:srgbClr>
                  </a:outerShdw>
                </a:effectLst>
              </a:rPr>
              <a:t>McClelland</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n-US" sz="2000" b="1" i="1" dirty="0">
                <a:solidFill>
                  <a:schemeClr val="accent3">
                    <a:lumMod val="75000"/>
                  </a:schemeClr>
                </a:solidFill>
                <a:effectLst>
                  <a:outerShdw blurRad="38100" dist="38100" dir="2700000" algn="tl">
                    <a:srgbClr val="000000">
                      <a:alpha val="43137"/>
                    </a:srgbClr>
                  </a:outerShdw>
                </a:effectLst>
              </a:rPr>
              <a:t> Testing for competence </a:t>
            </a:r>
            <a:endParaRPr lang="en-US" sz="2000" b="1" i="1" dirty="0" smtClean="0">
              <a:solidFill>
                <a:schemeClr val="accent3">
                  <a:lumMod val="75000"/>
                </a:schemeClr>
              </a:solidFill>
              <a:effectLst>
                <a:outerShdw blurRad="38100" dist="38100" dir="2700000" algn="tl">
                  <a:srgbClr val="000000">
                    <a:alpha val="43137"/>
                  </a:srgbClr>
                </a:outerShdw>
              </a:effectLst>
            </a:endParaRPr>
          </a:p>
          <a:p>
            <a:pPr algn="r"/>
            <a:r>
              <a:rPr lang="en-US" sz="2000" b="1" i="1" dirty="0" smtClean="0">
                <a:solidFill>
                  <a:schemeClr val="accent3">
                    <a:lumMod val="75000"/>
                  </a:schemeClr>
                </a:solidFill>
                <a:effectLst>
                  <a:outerShdw blurRad="38100" dist="38100" dir="2700000" algn="tl">
                    <a:srgbClr val="000000">
                      <a:alpha val="43137"/>
                    </a:srgbClr>
                  </a:outerShdw>
                </a:effectLst>
              </a:rPr>
              <a:t>rather </a:t>
            </a:r>
            <a:r>
              <a:rPr lang="en-US" sz="2000" b="1" i="1" dirty="0">
                <a:solidFill>
                  <a:schemeClr val="accent3">
                    <a:lumMod val="75000"/>
                  </a:schemeClr>
                </a:solidFill>
                <a:effectLst>
                  <a:outerShdw blurRad="38100" dist="38100" dir="2700000" algn="tl">
                    <a:srgbClr val="000000">
                      <a:alpha val="43137"/>
                    </a:srgbClr>
                  </a:outerShdw>
                </a:effectLst>
              </a:rPr>
              <a:t>than for ‘intelligence’, </a:t>
            </a:r>
            <a:r>
              <a:rPr lang="en-US" sz="2000" b="1" i="1" dirty="0" smtClean="0">
                <a:solidFill>
                  <a:schemeClr val="accent3">
                    <a:lumMod val="75000"/>
                  </a:schemeClr>
                </a:solidFill>
                <a:effectLst>
                  <a:outerShdw blurRad="38100" dist="38100" dir="2700000" algn="tl">
                    <a:srgbClr val="000000">
                      <a:alpha val="43137"/>
                    </a:srgbClr>
                  </a:outerShdw>
                </a:effectLst>
              </a:rPr>
              <a:t>American Psychologist</a:t>
            </a:r>
            <a:r>
              <a:rPr lang="en-US" sz="2000" b="1" i="1" dirty="0">
                <a:solidFill>
                  <a:schemeClr val="accent3">
                    <a:lumMod val="75000"/>
                  </a:schemeClr>
                </a:solidFill>
                <a:effectLst>
                  <a:outerShdw blurRad="38100" dist="38100" dir="2700000" algn="tl">
                    <a:srgbClr val="000000">
                      <a:alpha val="43137"/>
                    </a:srgbClr>
                  </a:outerShdw>
                </a:effectLst>
              </a:rPr>
              <a:t>, </a:t>
            </a:r>
            <a:r>
              <a:rPr lang="en-US" sz="2000" b="1" dirty="0" smtClean="0">
                <a:solidFill>
                  <a:schemeClr val="accent3">
                    <a:lumMod val="75000"/>
                  </a:schemeClr>
                </a:solidFill>
                <a:effectLst>
                  <a:outerShdw blurRad="38100" dist="38100" dir="2700000" algn="tl">
                    <a:srgbClr val="000000">
                      <a:alpha val="43137"/>
                    </a:srgbClr>
                  </a:outerShdw>
                </a:effectLst>
              </a:rPr>
              <a:t>1973</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00630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2564904"/>
            <a:ext cx="7056784" cy="218521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Una competencia es </a:t>
            </a:r>
            <a:r>
              <a:rPr lang="es-AR" sz="2400" b="1" i="1" dirty="0" smtClean="0">
                <a:solidFill>
                  <a:schemeClr val="accent3">
                    <a:lumMod val="75000"/>
                  </a:schemeClr>
                </a:solidFill>
                <a:effectLst>
                  <a:outerShdw blurRad="38100" dist="38100" dir="2700000" algn="tl">
                    <a:srgbClr val="000000">
                      <a:alpha val="43137"/>
                    </a:srgbClr>
                  </a:outerShdw>
                </a:effectLst>
              </a:rPr>
              <a:t>“… la </a:t>
            </a:r>
            <a:r>
              <a:rPr lang="es-AR" sz="2400" b="1" i="1" dirty="0">
                <a:solidFill>
                  <a:schemeClr val="accent3">
                    <a:lumMod val="75000"/>
                  </a:schemeClr>
                </a:solidFill>
                <a:effectLst>
                  <a:outerShdw blurRad="38100" dist="38100" dir="2700000" algn="tl">
                    <a:srgbClr val="000000">
                      <a:alpha val="43137"/>
                    </a:srgbClr>
                  </a:outerShdw>
                </a:effectLst>
              </a:rPr>
              <a:t>capacidad </a:t>
            </a:r>
            <a:r>
              <a:rPr lang="es-AR" sz="2400" b="1" i="1" dirty="0" smtClean="0">
                <a:solidFill>
                  <a:schemeClr val="accent3">
                    <a:lumMod val="75000"/>
                  </a:schemeClr>
                </a:solidFill>
                <a:effectLst>
                  <a:outerShdw blurRad="38100" dist="38100" dir="2700000" algn="tl">
                    <a:srgbClr val="000000">
                      <a:alpha val="43137"/>
                    </a:srgbClr>
                  </a:outerShdw>
                </a:effectLst>
              </a:rPr>
              <a:t>efectiva para </a:t>
            </a:r>
            <a:r>
              <a:rPr lang="es-AR" sz="2400" b="1" i="1" dirty="0">
                <a:solidFill>
                  <a:schemeClr val="accent3">
                    <a:lumMod val="75000"/>
                  </a:schemeClr>
                </a:solidFill>
                <a:effectLst>
                  <a:outerShdw blurRad="38100" dist="38100" dir="2700000" algn="tl">
                    <a:srgbClr val="000000">
                      <a:alpha val="43137"/>
                    </a:srgbClr>
                  </a:outerShdw>
                </a:effectLst>
              </a:rPr>
              <a:t>llevar a cabo, </a:t>
            </a:r>
            <a:r>
              <a:rPr lang="es-AR" sz="2400" b="1" i="1" dirty="0" smtClean="0">
                <a:solidFill>
                  <a:schemeClr val="accent3">
                    <a:lumMod val="75000"/>
                  </a:schemeClr>
                </a:solidFill>
                <a:effectLst>
                  <a:outerShdw blurRad="38100" dist="38100" dir="2700000" algn="tl">
                    <a:srgbClr val="000000">
                      <a:alpha val="43137"/>
                    </a:srgbClr>
                  </a:outerShdw>
                </a:effectLst>
              </a:rPr>
              <a:t>exitosamente, una </a:t>
            </a:r>
            <a:r>
              <a:rPr lang="es-AR" sz="2400" b="1" i="1" dirty="0">
                <a:solidFill>
                  <a:schemeClr val="accent3">
                    <a:lumMod val="75000"/>
                  </a:schemeClr>
                </a:solidFill>
                <a:effectLst>
                  <a:outerShdw blurRad="38100" dist="38100" dir="2700000" algn="tl">
                    <a:srgbClr val="000000">
                      <a:alpha val="43137"/>
                    </a:srgbClr>
                  </a:outerShdw>
                </a:effectLst>
              </a:rPr>
              <a:t>actividad laboral </a:t>
            </a:r>
            <a:r>
              <a:rPr lang="es-AR" sz="2400" b="1" i="1" dirty="0" smtClean="0">
                <a:solidFill>
                  <a:schemeClr val="accent3">
                    <a:lumMod val="75000"/>
                  </a:schemeClr>
                </a:solidFill>
                <a:effectLst>
                  <a:outerShdw blurRad="38100" dist="38100" dir="2700000" algn="tl">
                    <a:srgbClr val="000000">
                      <a:alpha val="43137"/>
                    </a:srgbClr>
                  </a:outerShdw>
                </a:effectLst>
              </a:rPr>
              <a:t>plenamente identificada”.</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OIT</a:t>
            </a:r>
            <a:r>
              <a:rPr lang="es-AR" sz="2000" b="1" i="1" dirty="0">
                <a:solidFill>
                  <a:schemeClr val="accent3">
                    <a:lumMod val="75000"/>
                  </a:schemeClr>
                </a:solidFill>
                <a:effectLst>
                  <a:outerShdw blurRad="38100" dist="38100" dir="2700000" algn="tl">
                    <a:srgbClr val="000000">
                      <a:alpha val="43137"/>
                    </a:srgbClr>
                  </a:outerShdw>
                </a:effectLst>
              </a:rPr>
              <a:t>, Formación profesional. Glosario</a:t>
            </a:r>
          </a:p>
          <a:p>
            <a:pPr algn="r"/>
            <a:r>
              <a:rPr lang="es-AR" sz="2000" b="1" i="1" dirty="0">
                <a:solidFill>
                  <a:schemeClr val="accent3">
                    <a:lumMod val="75000"/>
                  </a:schemeClr>
                </a:solidFill>
                <a:effectLst>
                  <a:outerShdw blurRad="38100" dist="38100" dir="2700000" algn="tl">
                    <a:srgbClr val="000000">
                      <a:alpha val="43137"/>
                    </a:srgbClr>
                  </a:outerShdw>
                </a:effectLst>
              </a:rPr>
              <a:t>de términos </a:t>
            </a:r>
            <a:r>
              <a:rPr lang="es-AR" sz="2000" b="1" i="1" dirty="0" smtClean="0">
                <a:solidFill>
                  <a:schemeClr val="accent3">
                    <a:lumMod val="75000"/>
                  </a:schemeClr>
                </a:solidFill>
                <a:effectLst>
                  <a:outerShdw blurRad="38100" dist="38100" dir="2700000" algn="tl">
                    <a:srgbClr val="000000">
                      <a:alpha val="43137"/>
                    </a:srgbClr>
                  </a:outerShdw>
                </a:effectLst>
              </a:rPr>
              <a:t>escogidos, </a:t>
            </a:r>
            <a:r>
              <a:rPr lang="es-AR" sz="2000" b="1" dirty="0" smtClean="0">
                <a:solidFill>
                  <a:schemeClr val="accent3">
                    <a:lumMod val="75000"/>
                  </a:schemeClr>
                </a:solidFill>
                <a:effectLst>
                  <a:outerShdw blurRad="38100" dist="38100" dir="2700000" algn="tl">
                    <a:srgbClr val="000000">
                      <a:alpha val="43137"/>
                    </a:srgbClr>
                  </a:outerShdw>
                </a:effectLst>
              </a:rPr>
              <a:t>1993</a:t>
            </a:r>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1554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413338"/>
            <a:ext cx="8136904" cy="2800767"/>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 definimos </a:t>
            </a:r>
            <a:r>
              <a:rPr lang="es-AR" sz="2400" b="1" i="1" dirty="0">
                <a:solidFill>
                  <a:schemeClr val="accent3">
                    <a:lumMod val="75000"/>
                  </a:schemeClr>
                </a:solidFill>
                <a:effectLst>
                  <a:outerShdw blurRad="38100" dist="38100" dir="2700000" algn="tl">
                    <a:srgbClr val="000000">
                      <a:alpha val="43137"/>
                    </a:srgbClr>
                  </a:outerShdw>
                </a:effectLst>
              </a:rPr>
              <a:t>las </a:t>
            </a:r>
            <a:r>
              <a:rPr lang="es-AR" sz="2400" b="1" i="1" dirty="0" smtClean="0">
                <a:solidFill>
                  <a:schemeClr val="accent3">
                    <a:lumMod val="75000"/>
                  </a:schemeClr>
                </a:solidFill>
                <a:effectLst>
                  <a:outerShdw blurRad="38100" dist="38100" dir="2700000" algn="tl">
                    <a:srgbClr val="000000">
                      <a:alpha val="43137"/>
                    </a:srgbClr>
                  </a:outerShdw>
                </a:effectLst>
              </a:rPr>
              <a:t>competencias como un </a:t>
            </a:r>
            <a:r>
              <a:rPr lang="es-AR" sz="2400" b="1" i="1" dirty="0">
                <a:solidFill>
                  <a:schemeClr val="accent3">
                    <a:lumMod val="75000"/>
                  </a:schemeClr>
                </a:solidFill>
                <a:effectLst>
                  <a:outerShdw blurRad="38100" dist="38100" dir="2700000" algn="tl">
                    <a:srgbClr val="000000">
                      <a:alpha val="43137"/>
                    </a:srgbClr>
                  </a:outerShdw>
                </a:effectLst>
              </a:rPr>
              <a:t>conjunto de comportamientos </a:t>
            </a:r>
            <a:r>
              <a:rPr lang="es-AR" sz="2400" b="1" i="1" dirty="0" smtClean="0">
                <a:solidFill>
                  <a:schemeClr val="accent3">
                    <a:lumMod val="75000"/>
                  </a:schemeClr>
                </a:solidFill>
                <a:effectLst>
                  <a:outerShdw blurRad="38100" dist="38100" dir="2700000" algn="tl">
                    <a:srgbClr val="000000">
                      <a:alpha val="43137"/>
                    </a:srgbClr>
                  </a:outerShdw>
                </a:effectLst>
              </a:rPr>
              <a:t>observables que </a:t>
            </a:r>
            <a:r>
              <a:rPr lang="es-AR" sz="2400" b="1" i="1" dirty="0">
                <a:solidFill>
                  <a:schemeClr val="accent3">
                    <a:lumMod val="75000"/>
                  </a:schemeClr>
                </a:solidFill>
                <a:effectLst>
                  <a:outerShdw blurRad="38100" dist="38100" dir="2700000" algn="tl">
                    <a:srgbClr val="000000">
                      <a:alpha val="43137"/>
                    </a:srgbClr>
                  </a:outerShdw>
                </a:effectLst>
              </a:rPr>
              <a:t>llevan a desempeñar eficaz y </a:t>
            </a:r>
            <a:r>
              <a:rPr lang="es-AR" sz="2400" b="1" i="1" dirty="0" smtClean="0">
                <a:solidFill>
                  <a:schemeClr val="accent3">
                    <a:lumMod val="75000"/>
                  </a:schemeClr>
                </a:solidFill>
                <a:effectLst>
                  <a:outerShdw blurRad="38100" dist="38100" dir="2700000" algn="tl">
                    <a:srgbClr val="000000">
                      <a:alpha val="43137"/>
                    </a:srgbClr>
                  </a:outerShdw>
                </a:effectLst>
              </a:rPr>
              <a:t>eficientemente un </a:t>
            </a:r>
            <a:r>
              <a:rPr lang="es-AR" sz="2400" b="1" i="1" dirty="0">
                <a:solidFill>
                  <a:schemeClr val="accent3">
                    <a:lumMod val="75000"/>
                  </a:schemeClr>
                </a:solidFill>
                <a:effectLst>
                  <a:outerShdw blurRad="38100" dist="38100" dir="2700000" algn="tl">
                    <a:srgbClr val="000000">
                      <a:alpha val="43137"/>
                    </a:srgbClr>
                  </a:outerShdw>
                </a:effectLst>
              </a:rPr>
              <a:t>trabajo determinado en una organización </a:t>
            </a:r>
            <a:r>
              <a:rPr lang="es-AR" sz="2400" b="1" i="1" dirty="0" smtClean="0">
                <a:solidFill>
                  <a:schemeClr val="accent3">
                    <a:lumMod val="75000"/>
                  </a:schemeClr>
                </a:solidFill>
                <a:effectLst>
                  <a:outerShdw blurRad="38100" dist="38100" dir="2700000" algn="tl">
                    <a:srgbClr val="000000">
                      <a:alpha val="43137"/>
                    </a:srgbClr>
                  </a:outerShdw>
                </a:effectLst>
              </a:rPr>
              <a:t>concreta.”</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Santiago Pereda Marín et al, </a:t>
            </a:r>
            <a:r>
              <a:rPr lang="es-AR" sz="2000" b="1" i="1" dirty="0" smtClean="0">
                <a:solidFill>
                  <a:schemeClr val="accent3">
                    <a:lumMod val="75000"/>
                  </a:schemeClr>
                </a:solidFill>
                <a:effectLst>
                  <a:outerShdw blurRad="38100" dist="38100" dir="2700000" algn="tl">
                    <a:srgbClr val="000000">
                      <a:alpha val="43137"/>
                    </a:srgbClr>
                  </a:outerShdw>
                </a:effectLst>
              </a:rPr>
              <a:t>Gestión de </a:t>
            </a:r>
          </a:p>
          <a:p>
            <a:pPr algn="r"/>
            <a:r>
              <a:rPr lang="es-AR" sz="2000" b="1" i="1" dirty="0" smtClean="0">
                <a:solidFill>
                  <a:schemeClr val="accent3">
                    <a:lumMod val="75000"/>
                  </a:schemeClr>
                </a:solidFill>
                <a:effectLst>
                  <a:outerShdw blurRad="38100" dist="38100" dir="2700000" algn="tl">
                    <a:srgbClr val="000000">
                      <a:alpha val="43137"/>
                    </a:srgbClr>
                  </a:outerShdw>
                </a:effectLst>
              </a:rPr>
              <a:t>recursos humanos por competencias y gestión del conocimiento</a:t>
            </a:r>
            <a:r>
              <a:rPr lang="es-AR" sz="2000" b="1" dirty="0" smtClean="0">
                <a:solidFill>
                  <a:schemeClr val="accent3">
                    <a:lumMod val="75000"/>
                  </a:schemeClr>
                </a:solidFill>
                <a:effectLst>
                  <a:outerShdw blurRad="38100" dist="38100" dir="2700000" algn="tl">
                    <a:srgbClr val="000000">
                      <a:alpha val="43137"/>
                    </a:srgbClr>
                  </a:outerShdw>
                </a:effectLst>
              </a:rPr>
              <a:t>, en </a:t>
            </a:r>
            <a:r>
              <a:rPr lang="es-AR" sz="2000" b="1" dirty="0" err="1" smtClean="0">
                <a:solidFill>
                  <a:schemeClr val="accent3">
                    <a:lumMod val="75000"/>
                  </a:schemeClr>
                </a:solidFill>
                <a:effectLst>
                  <a:outerShdw blurRad="38100" dist="38100" dir="2700000" algn="tl">
                    <a:srgbClr val="000000">
                      <a:alpha val="43137"/>
                    </a:srgbClr>
                  </a:outerShdw>
                </a:effectLst>
              </a:rPr>
              <a:t>DyO</a:t>
            </a:r>
            <a:r>
              <a:rPr lang="es-AR" sz="2000" b="1" dirty="0" smtClean="0">
                <a:solidFill>
                  <a:schemeClr val="accent3">
                    <a:lumMod val="75000"/>
                  </a:schemeClr>
                </a:solidFill>
                <a:effectLst>
                  <a:outerShdw blurRad="38100" dist="38100" dir="2700000" algn="tl">
                    <a:srgbClr val="000000">
                      <a:alpha val="43137"/>
                    </a:srgbClr>
                  </a:outerShdw>
                </a:effectLst>
              </a:rPr>
              <a:t>, Nro. 28, 2002.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87291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124744"/>
            <a:ext cx="8436108"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concepto de </a:t>
            </a:r>
            <a:r>
              <a:rPr lang="es-AR" sz="2400" b="1" dirty="0">
                <a:solidFill>
                  <a:schemeClr val="accent3">
                    <a:lumMod val="75000"/>
                  </a:schemeClr>
                </a:solidFill>
                <a:effectLst>
                  <a:outerShdw blurRad="38100" dist="38100" dir="2700000" algn="tl">
                    <a:srgbClr val="000000">
                      <a:alpha val="43137"/>
                    </a:srgbClr>
                  </a:outerShdw>
                </a:effectLst>
              </a:rPr>
              <a:t>competencias, por consiguiente, lleva </a:t>
            </a:r>
            <a:r>
              <a:rPr lang="es-AR" sz="2400" b="1" dirty="0" smtClean="0">
                <a:solidFill>
                  <a:schemeClr val="accent3">
                    <a:lumMod val="75000"/>
                  </a:schemeClr>
                </a:solidFill>
                <a:effectLst>
                  <a:outerShdw blurRad="38100" dist="38100" dir="2700000" algn="tl">
                    <a:srgbClr val="000000">
                      <a:alpha val="43137"/>
                    </a:srgbClr>
                  </a:outerShdw>
                </a:effectLst>
              </a:rPr>
              <a:t>asociados varios </a:t>
            </a:r>
            <a:r>
              <a:rPr lang="es-AR" sz="2400" b="1" dirty="0">
                <a:solidFill>
                  <a:schemeClr val="accent3">
                    <a:lumMod val="75000"/>
                  </a:schemeClr>
                </a:solidFill>
                <a:effectLst>
                  <a:outerShdw blurRad="38100" dist="38100" dir="2700000" algn="tl">
                    <a:srgbClr val="000000">
                      <a:alpha val="43137"/>
                    </a:srgbClr>
                  </a:outerShdw>
                </a:effectLst>
              </a:rPr>
              <a:t>elementos: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457200" indent="-457200" algn="just">
              <a:buFont typeface="+mj-l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se </a:t>
            </a:r>
            <a:r>
              <a:rPr lang="es-AR" sz="2400" b="1" dirty="0">
                <a:solidFill>
                  <a:schemeClr val="accent3">
                    <a:lumMod val="75000"/>
                  </a:schemeClr>
                </a:solidFill>
                <a:effectLst>
                  <a:outerShdw blurRad="38100" dist="38100" dir="2700000" algn="tl">
                    <a:srgbClr val="000000">
                      <a:alpha val="43137"/>
                    </a:srgbClr>
                  </a:outerShdw>
                </a:effectLst>
              </a:rPr>
              <a:t>trata de unos </a:t>
            </a:r>
            <a:r>
              <a:rPr lang="es-AR" sz="2400" b="1" dirty="0" smtClean="0">
                <a:solidFill>
                  <a:schemeClr val="accent3">
                    <a:lumMod val="75000"/>
                  </a:schemeClr>
                </a:solidFill>
                <a:effectLst>
                  <a:outerShdw blurRad="38100" dist="38100" dir="2700000" algn="tl">
                    <a:srgbClr val="000000">
                      <a:alpha val="43137"/>
                    </a:srgbClr>
                  </a:outerShdw>
                </a:effectLst>
              </a:rPr>
              <a:t>comportamientos observables</a:t>
            </a:r>
            <a:r>
              <a:rPr lang="es-AR" sz="2400" b="1" dirty="0">
                <a:solidFill>
                  <a:schemeClr val="accent3">
                    <a:lumMod val="75000"/>
                  </a:schemeClr>
                </a:solidFill>
                <a:effectLst>
                  <a:outerShdw blurRad="38100" dist="38100" dir="2700000" algn="tl">
                    <a:srgbClr val="000000">
                      <a:alpha val="43137"/>
                    </a:srgbClr>
                  </a:outerShdw>
                </a:effectLst>
              </a:rPr>
              <a:t>;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457200" indent="-457200" algn="just">
              <a:buFont typeface="+mj-l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que </a:t>
            </a:r>
            <a:r>
              <a:rPr lang="es-AR" sz="2400" b="1" dirty="0">
                <a:solidFill>
                  <a:schemeClr val="accent3">
                    <a:lumMod val="75000"/>
                  </a:schemeClr>
                </a:solidFill>
                <a:effectLst>
                  <a:outerShdw blurRad="38100" dist="38100" dir="2700000" algn="tl">
                    <a:srgbClr val="000000">
                      <a:alpha val="43137"/>
                    </a:srgbClr>
                  </a:outerShdw>
                </a:effectLst>
              </a:rPr>
              <a:t>contribuyen </a:t>
            </a:r>
            <a:r>
              <a:rPr lang="es-AR" sz="2400" b="1" dirty="0" smtClean="0">
                <a:solidFill>
                  <a:schemeClr val="accent3">
                    <a:lumMod val="75000"/>
                  </a:schemeClr>
                </a:solidFill>
                <a:effectLst>
                  <a:outerShdw blurRad="38100" dist="38100" dir="2700000" algn="tl">
                    <a:srgbClr val="000000">
                      <a:alpha val="43137"/>
                    </a:srgbClr>
                  </a:outerShdw>
                </a:effectLst>
              </a:rPr>
              <a:t>al éxito </a:t>
            </a:r>
            <a:r>
              <a:rPr lang="es-AR" sz="2400" b="1" dirty="0">
                <a:solidFill>
                  <a:schemeClr val="accent3">
                    <a:lumMod val="75000"/>
                  </a:schemeClr>
                </a:solidFill>
                <a:effectLst>
                  <a:outerShdw blurRad="38100" dist="38100" dir="2700000" algn="tl">
                    <a:srgbClr val="000000">
                      <a:alpha val="43137"/>
                    </a:srgbClr>
                  </a:outerShdw>
                </a:effectLst>
              </a:rPr>
              <a:t>de una tarea o de la misión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un </a:t>
            </a:r>
            <a:r>
              <a:rPr lang="es-AR" sz="2400" b="1" i="1" dirty="0" smtClean="0">
                <a:solidFill>
                  <a:schemeClr val="accent3">
                    <a:lumMod val="50000"/>
                  </a:schemeClr>
                </a:solidFill>
                <a:effectLst>
                  <a:outerShdw blurRad="38100" dist="38100" dir="2700000" algn="tl">
                    <a:srgbClr val="000000">
                      <a:alpha val="43137"/>
                    </a:srgbClr>
                  </a:outerShdw>
                </a:effectLst>
              </a:rPr>
              <a:t>puesto de trabajo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y</a:t>
            </a:r>
          </a:p>
          <a:p>
            <a:pPr marL="457200" indent="-457200" algn="just">
              <a:buFont typeface="+mj-l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que </a:t>
            </a:r>
            <a:r>
              <a:rPr lang="es-AR" sz="2400" b="1" dirty="0">
                <a:solidFill>
                  <a:schemeClr val="accent3">
                    <a:lumMod val="75000"/>
                  </a:schemeClr>
                </a:solidFill>
                <a:effectLst>
                  <a:outerShdw blurRad="38100" dist="38100" dir="2700000" algn="tl">
                    <a:srgbClr val="000000">
                      <a:alpha val="43137"/>
                    </a:srgbClr>
                  </a:outerShdw>
                </a:effectLst>
              </a:rPr>
              <a:t>se desarrollan en una organización </a:t>
            </a:r>
            <a:r>
              <a:rPr lang="es-AR" sz="2400" b="1" dirty="0" smtClean="0">
                <a:solidFill>
                  <a:schemeClr val="accent3">
                    <a:lumMod val="75000"/>
                  </a:schemeClr>
                </a:solidFill>
                <a:effectLst>
                  <a:outerShdw blurRad="38100" dist="38100" dir="2700000" algn="tl">
                    <a:srgbClr val="000000">
                      <a:alpha val="43137"/>
                    </a:srgbClr>
                  </a:outerShdw>
                </a:effectLst>
              </a:rPr>
              <a:t>determinada, es </a:t>
            </a:r>
            <a:r>
              <a:rPr lang="es-AR" sz="2400" b="1" dirty="0">
                <a:solidFill>
                  <a:schemeClr val="accent3">
                    <a:lumMod val="75000"/>
                  </a:schemeClr>
                </a:solidFill>
                <a:effectLst>
                  <a:outerShdw blurRad="38100" dist="38100" dir="2700000" algn="tl">
                    <a:srgbClr val="000000">
                      <a:alpha val="43137"/>
                    </a:srgbClr>
                  </a:outerShdw>
                </a:effectLst>
              </a:rPr>
              <a:t>decir, en el marco de una </a:t>
            </a:r>
            <a:r>
              <a:rPr lang="es-AR" sz="2400" b="1" dirty="0" smtClean="0">
                <a:solidFill>
                  <a:schemeClr val="accent3">
                    <a:lumMod val="75000"/>
                  </a:schemeClr>
                </a:solidFill>
                <a:effectLst>
                  <a:outerShdw blurRad="38100" dist="38100" dir="2700000" algn="tl">
                    <a:srgbClr val="000000">
                      <a:alpha val="43137"/>
                    </a:srgbClr>
                  </a:outerShdw>
                </a:effectLst>
              </a:rPr>
              <a:t>estrategia, una </a:t>
            </a:r>
            <a:r>
              <a:rPr lang="es-AR" sz="2400" b="1" dirty="0">
                <a:solidFill>
                  <a:schemeClr val="accent3">
                    <a:lumMod val="75000"/>
                  </a:schemeClr>
                </a:solidFill>
                <a:effectLst>
                  <a:outerShdw blurRad="38100" dist="38100" dir="2700000" algn="tl">
                    <a:srgbClr val="000000">
                      <a:alpha val="43137"/>
                    </a:srgbClr>
                  </a:outerShdw>
                </a:effectLst>
              </a:rPr>
              <a:t>estructura organizativa, una cultura y </a:t>
            </a:r>
            <a:r>
              <a:rPr lang="es-AR" sz="2400" b="1" dirty="0" smtClean="0">
                <a:solidFill>
                  <a:schemeClr val="accent3">
                    <a:lumMod val="75000"/>
                  </a:schemeClr>
                </a:solidFill>
                <a:effectLst>
                  <a:outerShdw blurRad="38100" dist="38100" dir="2700000" algn="tl">
                    <a:srgbClr val="000000">
                      <a:alpha val="43137"/>
                    </a:srgbClr>
                  </a:outerShdw>
                </a:effectLst>
              </a:rPr>
              <a:t>una tarea </a:t>
            </a:r>
            <a:r>
              <a:rPr lang="es-AR" sz="2400" b="1" dirty="0">
                <a:solidFill>
                  <a:schemeClr val="accent3">
                    <a:lumMod val="75000"/>
                  </a:schemeClr>
                </a:solidFill>
                <a:effectLst>
                  <a:outerShdw blurRad="38100" dist="38100" dir="2700000" algn="tl">
                    <a:srgbClr val="000000">
                      <a:alpha val="43137"/>
                    </a:srgbClr>
                  </a:outerShdw>
                </a:effectLst>
              </a:rPr>
              <a:t>concreta.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457200" indent="-457200" algn="just">
              <a:buFont typeface="+mj-lt"/>
              <a:buAutoNum type="alphaLcParenR"/>
            </a:pP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Por </a:t>
            </a:r>
            <a:r>
              <a:rPr lang="es-AR" sz="2400" b="1" dirty="0">
                <a:solidFill>
                  <a:schemeClr val="accent3">
                    <a:lumMod val="75000"/>
                  </a:schemeClr>
                </a:solidFill>
                <a:effectLst>
                  <a:outerShdw blurRad="38100" dist="38100" dir="2700000" algn="tl">
                    <a:srgbClr val="000000">
                      <a:alpha val="43137"/>
                    </a:srgbClr>
                  </a:outerShdw>
                </a:effectLst>
              </a:rPr>
              <a:t>tanto, una competencia no </a:t>
            </a:r>
            <a:r>
              <a:rPr lang="es-AR" sz="2400" b="1" dirty="0" smtClean="0">
                <a:solidFill>
                  <a:schemeClr val="accent3">
                    <a:lumMod val="75000"/>
                  </a:schemeClr>
                </a:solidFill>
                <a:effectLst>
                  <a:outerShdw blurRad="38100" dist="38100" dir="2700000" algn="tl">
                    <a:srgbClr val="000000">
                      <a:alpha val="43137"/>
                    </a:srgbClr>
                  </a:outerShdw>
                </a:effectLst>
              </a:rPr>
              <a:t>es una </a:t>
            </a:r>
            <a:r>
              <a:rPr lang="es-AR" sz="2400" b="1" dirty="0">
                <a:solidFill>
                  <a:schemeClr val="accent3">
                    <a:lumMod val="75000"/>
                  </a:schemeClr>
                </a:solidFill>
                <a:effectLst>
                  <a:outerShdw blurRad="38100" dist="38100" dir="2700000" algn="tl">
                    <a:srgbClr val="000000">
                      <a:alpha val="43137"/>
                    </a:srgbClr>
                  </a:outerShdw>
                </a:effectLst>
              </a:rPr>
              <a:t>habilidad o una actitud aislada, sino la </a:t>
            </a:r>
            <a:r>
              <a:rPr lang="es-AR" sz="2400" b="1" dirty="0" smtClean="0">
                <a:solidFill>
                  <a:schemeClr val="accent3">
                    <a:lumMod val="75000"/>
                  </a:schemeClr>
                </a:solidFill>
                <a:effectLst>
                  <a:outerShdw blurRad="38100" dist="38100" dir="2700000" algn="tl">
                    <a:srgbClr val="000000">
                      <a:alpha val="43137"/>
                    </a:srgbClr>
                  </a:outerShdw>
                </a:effectLst>
              </a:rPr>
              <a:t>unión integrada </a:t>
            </a:r>
            <a:r>
              <a:rPr lang="es-AR" sz="2400" b="1" dirty="0">
                <a:solidFill>
                  <a:schemeClr val="accent3">
                    <a:lumMod val="75000"/>
                  </a:schemeClr>
                </a:solidFill>
                <a:effectLst>
                  <a:outerShdw blurRad="38100" dist="38100" dir="2700000" algn="tl">
                    <a:srgbClr val="000000">
                      <a:alpha val="43137"/>
                    </a:srgbClr>
                  </a:outerShdw>
                </a:effectLst>
              </a:rPr>
              <a:t>y armónica de todos estos aspectos </a:t>
            </a:r>
            <a:r>
              <a:rPr lang="es-AR" sz="2400" b="1" dirty="0" smtClean="0">
                <a:solidFill>
                  <a:schemeClr val="accent3">
                    <a:lumMod val="75000"/>
                  </a:schemeClr>
                </a:solidFill>
                <a:effectLst>
                  <a:outerShdw blurRad="38100" dist="38100" dir="2700000" algn="tl">
                    <a:srgbClr val="000000">
                      <a:alpha val="43137"/>
                    </a:srgbClr>
                  </a:outerShdw>
                </a:effectLst>
              </a:rPr>
              <a:t>en el </a:t>
            </a:r>
            <a:r>
              <a:rPr lang="es-AR" sz="2400" b="1" dirty="0">
                <a:solidFill>
                  <a:schemeClr val="accent3">
                    <a:lumMod val="75000"/>
                  </a:schemeClr>
                </a:solidFill>
                <a:effectLst>
                  <a:outerShdw blurRad="38100" dist="38100" dir="2700000" algn="tl">
                    <a:srgbClr val="000000">
                      <a:alpha val="43137"/>
                    </a:srgbClr>
                  </a:outerShdw>
                </a:effectLst>
              </a:rPr>
              <a:t>desempeño de una </a:t>
            </a:r>
            <a:r>
              <a:rPr lang="es-AR" sz="2400" b="1" i="1" dirty="0">
                <a:solidFill>
                  <a:schemeClr val="accent3">
                    <a:lumMod val="50000"/>
                  </a:schemeClr>
                </a:solidFill>
                <a:effectLst>
                  <a:outerShdw blurRad="38100" dist="38100" dir="2700000" algn="tl">
                    <a:srgbClr val="000000">
                      <a:alpha val="43137"/>
                    </a:srgbClr>
                  </a:outerShdw>
                </a:effectLst>
              </a:rPr>
              <a:t>actividad laboral </a:t>
            </a:r>
            <a:r>
              <a:rPr lang="es-AR" sz="2400" b="1" i="1" dirty="0" smtClean="0">
                <a:solidFill>
                  <a:schemeClr val="accent3">
                    <a:lumMod val="50000"/>
                  </a:schemeClr>
                </a:solidFill>
                <a:effectLst>
                  <a:outerShdw blurRad="38100" dist="38100" dir="2700000" algn="tl">
                    <a:srgbClr val="000000">
                      <a:alpha val="43137"/>
                    </a:srgbClr>
                  </a:outerShdw>
                </a:effectLst>
              </a:rPr>
              <a:t>concreta</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46091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4915630"/>
            <a:ext cx="1424881" cy="182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29490" y="1471996"/>
            <a:ext cx="8208912" cy="3477875"/>
          </a:xfrm>
          <a:prstGeom prst="rect">
            <a:avLst/>
          </a:prstGeom>
        </p:spPr>
        <p:txBody>
          <a:bodyPr wrap="square">
            <a:spAutoFit/>
          </a:bodyPr>
          <a:lstStyle/>
          <a:p>
            <a:pPr algn="just"/>
            <a:r>
              <a:rPr lang="es-AR" dirty="0" smtClean="0"/>
              <a:t>     </a:t>
            </a:r>
            <a:r>
              <a:rPr lang="es-AR" sz="2000" b="1" dirty="0" smtClean="0">
                <a:solidFill>
                  <a:schemeClr val="accent3">
                    <a:lumMod val="75000"/>
                  </a:schemeClr>
                </a:solidFill>
                <a:effectLst>
                  <a:outerShdw blurRad="38100" dist="38100" dir="2700000" algn="tl">
                    <a:srgbClr val="000000">
                      <a:alpha val="43137"/>
                    </a:srgbClr>
                  </a:outerShdw>
                </a:effectLst>
              </a:rPr>
              <a:t>Uno </a:t>
            </a:r>
            <a:r>
              <a:rPr lang="es-AR" sz="2000" b="1" dirty="0">
                <a:solidFill>
                  <a:schemeClr val="accent3">
                    <a:lumMod val="75000"/>
                  </a:schemeClr>
                </a:solidFill>
                <a:effectLst>
                  <a:outerShdw blurRad="38100" dist="38100" dir="2700000" algn="tl">
                    <a:srgbClr val="000000">
                      <a:alpha val="43137"/>
                    </a:srgbClr>
                  </a:outerShdw>
                </a:effectLst>
              </a:rPr>
              <a:t>de los documentos internacionales claves en el que aparece por primera vez </a:t>
            </a:r>
            <a:r>
              <a:rPr lang="es-AR" sz="2000" b="1" dirty="0" smtClean="0">
                <a:solidFill>
                  <a:schemeClr val="accent3">
                    <a:lumMod val="75000"/>
                  </a:schemeClr>
                </a:solidFill>
                <a:effectLst>
                  <a:outerShdw blurRad="38100" dist="38100" dir="2700000" algn="tl">
                    <a:srgbClr val="000000">
                      <a:alpha val="43137"/>
                    </a:srgbClr>
                  </a:outerShdw>
                </a:effectLst>
              </a:rPr>
              <a:t>ese </a:t>
            </a:r>
            <a:r>
              <a:rPr lang="es-AR" sz="2000" b="1" dirty="0">
                <a:solidFill>
                  <a:schemeClr val="accent3">
                    <a:lumMod val="75000"/>
                  </a:schemeClr>
                </a:solidFill>
                <a:effectLst>
                  <a:outerShdw blurRad="38100" dist="38100" dir="2700000" algn="tl">
                    <a:srgbClr val="000000">
                      <a:alpha val="43137"/>
                    </a:srgbClr>
                  </a:outerShdw>
                </a:effectLst>
              </a:rPr>
              <a:t>concepto de </a:t>
            </a:r>
            <a:r>
              <a:rPr lang="es-AR" sz="2000" b="1" dirty="0" smtClean="0">
                <a:solidFill>
                  <a:schemeClr val="accent3">
                    <a:lumMod val="75000"/>
                  </a:schemeClr>
                </a:solidFill>
                <a:effectLst>
                  <a:outerShdw blurRad="38100" dist="38100" dir="2700000" algn="tl">
                    <a:srgbClr val="000000">
                      <a:alpha val="43137"/>
                    </a:srgbClr>
                  </a:outerShdw>
                </a:effectLst>
              </a:rPr>
              <a:t>“competencia” </a:t>
            </a:r>
            <a:r>
              <a:rPr lang="es-AR" sz="2000" b="1" dirty="0">
                <a:solidFill>
                  <a:schemeClr val="accent3">
                    <a:lumMod val="75000"/>
                  </a:schemeClr>
                </a:solidFill>
                <a:effectLst>
                  <a:outerShdw blurRad="38100" dist="38100" dir="2700000" algn="tl">
                    <a:srgbClr val="000000">
                      <a:alpha val="43137"/>
                    </a:srgbClr>
                  </a:outerShdw>
                </a:effectLst>
              </a:rPr>
              <a:t>aplicado ámbito educativo es el Informe de la Comisión </a:t>
            </a:r>
            <a:r>
              <a:rPr lang="es-AR" sz="2000" b="1" dirty="0" err="1">
                <a:solidFill>
                  <a:schemeClr val="accent3">
                    <a:lumMod val="75000"/>
                  </a:schemeClr>
                </a:solidFill>
                <a:effectLst>
                  <a:outerShdw blurRad="38100" dist="38100" dir="2700000" algn="tl">
                    <a:srgbClr val="000000">
                      <a:alpha val="43137"/>
                    </a:srgbClr>
                  </a:outerShdw>
                </a:effectLst>
              </a:rPr>
              <a:t>Scans</a:t>
            </a:r>
            <a:r>
              <a:rPr lang="es-AR" sz="2000" b="1" dirty="0">
                <a:solidFill>
                  <a:schemeClr val="accent3">
                    <a:lumMod val="75000"/>
                  </a:schemeClr>
                </a:solidFill>
                <a:effectLst>
                  <a:outerShdw blurRad="38100" dist="38100" dir="2700000" algn="tl">
                    <a:srgbClr val="000000">
                      <a:alpha val="43137"/>
                    </a:srgbClr>
                  </a:outerShdw>
                </a:effectLst>
              </a:rPr>
              <a:t> para América Latina 2000, de junio de 1992, donde se plantea lo que el trabajo requiere de las escuelas en términos de “</a:t>
            </a:r>
            <a:r>
              <a:rPr lang="es-AR" sz="2000" b="1" dirty="0" err="1">
                <a:solidFill>
                  <a:schemeClr val="accent3">
                    <a:lumMod val="75000"/>
                  </a:schemeClr>
                </a:solidFill>
                <a:effectLst>
                  <a:outerShdw blurRad="38100" dist="38100" dir="2700000" algn="tl">
                    <a:srgbClr val="000000">
                      <a:alpha val="43137"/>
                    </a:srgbClr>
                  </a:outerShdw>
                </a:effectLst>
              </a:rPr>
              <a:t>necessary</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skills</a:t>
            </a:r>
            <a:r>
              <a:rPr lang="es-AR" sz="2000" b="1" dirty="0">
                <a:solidFill>
                  <a:schemeClr val="accent3">
                    <a:lumMod val="75000"/>
                  </a:schemeClr>
                </a:solidFill>
                <a:effectLst>
                  <a:outerShdw blurRad="38100" dist="38100" dir="2700000" algn="tl">
                    <a:srgbClr val="000000">
                      <a:alpha val="43137"/>
                    </a:srgbClr>
                  </a:outerShdw>
                </a:effectLst>
              </a:rPr>
              <a:t>”. En ese informe,  resultado de un trabajo realizado por representantes de escuelas, empresas y sindicatos estadounidenses, las competencias se definen como una </a:t>
            </a:r>
            <a:r>
              <a:rPr lang="es-AR" sz="2000" b="1" i="1" dirty="0">
                <a:solidFill>
                  <a:schemeClr val="accent3">
                    <a:lumMod val="75000"/>
                  </a:schemeClr>
                </a:solidFill>
                <a:effectLst>
                  <a:outerShdw blurRad="38100" dist="38100" dir="2700000" algn="tl">
                    <a:srgbClr val="000000">
                      <a:alpha val="43137"/>
                    </a:srgbClr>
                  </a:outerShdw>
                </a:effectLst>
              </a:rPr>
              <a:t>combinación dinámica de atributos que describen los resultados de aprendizaje de un determinado programa, o cómo los estudiantes serán capaces de desenvolverse  en el mundo del trabajo al finalizar el proceso educativo</a:t>
            </a:r>
            <a:r>
              <a:rPr lang="es-AR" sz="2000" b="1" dirty="0">
                <a:solidFill>
                  <a:schemeClr val="accent3">
                    <a:lumMod val="75000"/>
                  </a:schemeClr>
                </a:solidFill>
                <a:effectLst>
                  <a:outerShdw blurRad="38100" dist="38100" dir="2700000" algn="tl">
                    <a:srgbClr val="000000">
                      <a:alpha val="43137"/>
                    </a:srgbClr>
                  </a:outerShdw>
                </a:effectLst>
              </a:rPr>
              <a:t>.</a:t>
            </a:r>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10473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1992" y="2132856"/>
            <a:ext cx="842493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dos </a:t>
            </a:r>
            <a:r>
              <a:rPr lang="es-AR" sz="2400" b="1" dirty="0" smtClean="0">
                <a:solidFill>
                  <a:schemeClr val="accent3">
                    <a:lumMod val="75000"/>
                  </a:schemeClr>
                </a:solidFill>
                <a:effectLst>
                  <a:outerShdw blurRad="38100" dist="38100" dir="2700000" algn="tl">
                    <a:srgbClr val="000000">
                      <a:alpha val="43137"/>
                    </a:srgbClr>
                  </a:outerShdw>
                </a:effectLst>
              </a:rPr>
              <a:t>propuestas más </a:t>
            </a:r>
            <a:r>
              <a:rPr lang="es-AR" sz="2400" b="1" dirty="0">
                <a:solidFill>
                  <a:schemeClr val="accent3">
                    <a:lumMod val="75000"/>
                  </a:schemeClr>
                </a:solidFill>
                <a:effectLst>
                  <a:outerShdw blurRad="38100" dist="38100" dir="2700000" algn="tl">
                    <a:srgbClr val="000000">
                      <a:alpha val="43137"/>
                    </a:srgbClr>
                  </a:outerShdw>
                </a:effectLst>
              </a:rPr>
              <a:t>importantes en el mundo </a:t>
            </a:r>
            <a:r>
              <a:rPr lang="es-AR" sz="2400" b="1" dirty="0" smtClean="0">
                <a:solidFill>
                  <a:schemeClr val="accent3">
                    <a:lumMod val="75000"/>
                  </a:schemeClr>
                </a:solidFill>
                <a:effectLst>
                  <a:outerShdw blurRad="38100" dist="38100" dir="2700000" algn="tl">
                    <a:srgbClr val="000000">
                      <a:alpha val="43137"/>
                    </a:srgbClr>
                  </a:outerShdw>
                </a:effectLst>
              </a:rPr>
              <a:t>basadas en la </a:t>
            </a:r>
            <a:r>
              <a:rPr lang="es-AR" sz="2400" b="1" dirty="0">
                <a:solidFill>
                  <a:schemeClr val="accent3">
                    <a:lumMod val="75000"/>
                  </a:schemeClr>
                </a:solidFill>
                <a:effectLst>
                  <a:outerShdw blurRad="38100" dist="38100" dir="2700000" algn="tl">
                    <a:srgbClr val="000000">
                      <a:alpha val="43137"/>
                    </a:srgbClr>
                  </a:outerShdw>
                </a:effectLst>
              </a:rPr>
              <a:t>educación por </a:t>
            </a:r>
            <a:r>
              <a:rPr lang="es-AR" sz="2400" b="1" dirty="0" smtClean="0">
                <a:solidFill>
                  <a:schemeClr val="accent3">
                    <a:lumMod val="75000"/>
                  </a:schemeClr>
                </a:solidFill>
                <a:effectLst>
                  <a:outerShdw blurRad="38100" dist="38100" dir="2700000" algn="tl">
                    <a:srgbClr val="000000">
                      <a:alpha val="43137"/>
                    </a:srgbClr>
                  </a:outerShdw>
                </a:effectLst>
              </a:rPr>
              <a:t>competencias surgen </a:t>
            </a:r>
            <a:r>
              <a:rPr lang="es-AR" sz="2400" b="1" dirty="0">
                <a:solidFill>
                  <a:schemeClr val="accent3">
                    <a:lumMod val="75000"/>
                  </a:schemeClr>
                </a:solidFill>
                <a:effectLst>
                  <a:outerShdw blurRad="38100" dist="38100" dir="2700000" algn="tl">
                    <a:srgbClr val="000000">
                      <a:alpha val="43137"/>
                    </a:srgbClr>
                  </a:outerShdw>
                </a:effectLst>
              </a:rPr>
              <a:t>en </a:t>
            </a:r>
            <a:r>
              <a:rPr lang="es-AR" sz="2400" b="1" dirty="0" smtClean="0">
                <a:solidFill>
                  <a:schemeClr val="accent3">
                    <a:lumMod val="75000"/>
                  </a:schemeClr>
                </a:solidFill>
                <a:effectLst>
                  <a:outerShdw blurRad="38100" dist="38100" dir="2700000" algn="tl">
                    <a:srgbClr val="000000">
                      <a:alpha val="43137"/>
                    </a:srgbClr>
                  </a:outerShdw>
                </a:effectLst>
              </a:rPr>
              <a:t>Europa. Primero, </a:t>
            </a:r>
            <a:r>
              <a:rPr lang="es-AR" sz="2400" b="1" dirty="0">
                <a:solidFill>
                  <a:schemeClr val="accent3">
                    <a:lumMod val="75000"/>
                  </a:schemeClr>
                </a:solidFill>
                <a:effectLst>
                  <a:outerShdw blurRad="38100" dist="38100" dir="2700000" algn="tl">
                    <a:srgbClr val="000000">
                      <a:alpha val="43137"/>
                    </a:srgbClr>
                  </a:outerShdw>
                </a:effectLst>
              </a:rPr>
              <a:t>el proyecto </a:t>
            </a:r>
            <a:r>
              <a:rPr lang="es-AR" sz="2400" b="1" dirty="0" err="1">
                <a:solidFill>
                  <a:schemeClr val="accent3">
                    <a:lumMod val="75000"/>
                  </a:schemeClr>
                </a:solidFill>
                <a:effectLst>
                  <a:outerShdw blurRad="38100" dist="38100" dir="2700000" algn="tl">
                    <a:srgbClr val="000000">
                      <a:alpha val="43137"/>
                    </a:srgbClr>
                  </a:outerShdw>
                </a:effectLst>
              </a:rPr>
              <a:t>Tuning</a:t>
            </a:r>
            <a:r>
              <a:rPr lang="es-AR" sz="2400" b="1" dirty="0">
                <a:solidFill>
                  <a:schemeClr val="accent3">
                    <a:lumMod val="75000"/>
                  </a:schemeClr>
                </a:solidFill>
                <a:effectLst>
                  <a:outerShdw blurRad="38100" dist="38100" dir="2700000" algn="tl">
                    <a:srgbClr val="000000">
                      <a:alpha val="43137"/>
                    </a:srgbClr>
                  </a:outerShdw>
                </a:effectLst>
              </a:rPr>
              <a:t>, impulsado </a:t>
            </a:r>
            <a:r>
              <a:rPr lang="es-AR" sz="2400" b="1" dirty="0" smtClean="0">
                <a:solidFill>
                  <a:schemeClr val="accent3">
                    <a:lumMod val="75000"/>
                  </a:schemeClr>
                </a:solidFill>
                <a:effectLst>
                  <a:outerShdw blurRad="38100" dist="38100" dir="2700000" algn="tl">
                    <a:srgbClr val="000000">
                      <a:alpha val="43137"/>
                    </a:srgbClr>
                  </a:outerShdw>
                </a:effectLst>
              </a:rPr>
              <a:t>por la </a:t>
            </a:r>
            <a:r>
              <a:rPr lang="es-AR" sz="2400" b="1" dirty="0">
                <a:solidFill>
                  <a:schemeClr val="accent3">
                    <a:lumMod val="75000"/>
                  </a:schemeClr>
                </a:solidFill>
                <a:effectLst>
                  <a:outerShdw blurRad="38100" dist="38100" dir="2700000" algn="tl">
                    <a:srgbClr val="000000">
                      <a:alpha val="43137"/>
                    </a:srgbClr>
                  </a:outerShdw>
                </a:effectLst>
              </a:rPr>
              <a:t>Unión Europea y posteriormente el proyecto </a:t>
            </a:r>
            <a:r>
              <a:rPr lang="es-AR" sz="2400" b="1" dirty="0" err="1">
                <a:solidFill>
                  <a:schemeClr val="accent3">
                    <a:lumMod val="75000"/>
                  </a:schemeClr>
                </a:solidFill>
                <a:effectLst>
                  <a:outerShdw blurRad="38100" dist="38100" dir="2700000" algn="tl">
                    <a:srgbClr val="000000">
                      <a:alpha val="43137"/>
                    </a:srgbClr>
                  </a:outerShdw>
                </a:effectLst>
              </a:rPr>
              <a:t>DeSeCo</a:t>
            </a:r>
            <a:r>
              <a:rPr lang="es-AR" sz="2400" b="1" dirty="0">
                <a:solidFill>
                  <a:schemeClr val="accent3">
                    <a:lumMod val="75000"/>
                  </a:schemeClr>
                </a:solidFill>
                <a:effectLst>
                  <a:outerShdw blurRad="38100" dist="38100" dir="2700000" algn="tl">
                    <a:srgbClr val="000000">
                      <a:alpha val="43137"/>
                    </a:srgbClr>
                  </a:outerShdw>
                </a:effectLst>
              </a:rPr>
              <a:t> (Definición y </a:t>
            </a:r>
            <a:r>
              <a:rPr lang="es-AR" sz="2400" b="1" dirty="0" smtClean="0">
                <a:solidFill>
                  <a:schemeClr val="accent3">
                    <a:lumMod val="75000"/>
                  </a:schemeClr>
                </a:solidFill>
                <a:effectLst>
                  <a:outerShdw blurRad="38100" dist="38100" dir="2700000" algn="tl">
                    <a:srgbClr val="000000">
                      <a:alpha val="43137"/>
                    </a:srgbClr>
                  </a:outerShdw>
                </a:effectLst>
              </a:rPr>
              <a:t>Selección de </a:t>
            </a:r>
            <a:r>
              <a:rPr lang="es-AR" sz="2400" b="1" dirty="0">
                <a:solidFill>
                  <a:schemeClr val="accent3">
                    <a:lumMod val="75000"/>
                  </a:schemeClr>
                </a:solidFill>
                <a:effectLst>
                  <a:outerShdw blurRad="38100" dist="38100" dir="2700000" algn="tl">
                    <a:srgbClr val="000000">
                      <a:alpha val="43137"/>
                    </a:srgbClr>
                  </a:outerShdw>
                </a:effectLst>
              </a:rPr>
              <a:t>Competencias</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que promueve la </a:t>
            </a:r>
            <a:r>
              <a:rPr lang="es-AR" sz="2400" b="1" dirty="0" smtClean="0">
                <a:solidFill>
                  <a:schemeClr val="accent3">
                    <a:lumMod val="75000"/>
                  </a:schemeClr>
                </a:solidFill>
                <a:effectLst>
                  <a:outerShdw blurRad="38100" dist="38100" dir="2700000" algn="tl">
                    <a:srgbClr val="000000">
                      <a:alpha val="43137"/>
                    </a:srgbClr>
                  </a:outerShdw>
                </a:effectLst>
              </a:rPr>
              <a:t>Organización para </a:t>
            </a:r>
            <a:r>
              <a:rPr lang="es-AR" sz="2400" b="1" dirty="0">
                <a:solidFill>
                  <a:schemeClr val="accent3">
                    <a:lumMod val="75000"/>
                  </a:schemeClr>
                </a:solidFill>
                <a:effectLst>
                  <a:outerShdw blurRad="38100" dist="38100" dir="2700000" algn="tl">
                    <a:srgbClr val="000000">
                      <a:alpha val="43137"/>
                    </a:srgbClr>
                  </a:outerShdw>
                </a:effectLst>
              </a:rPr>
              <a:t>la Cooperación y el Desarrollo Económicos (OCDE).</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92555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628800"/>
            <a:ext cx="8352928"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proyecto </a:t>
            </a:r>
            <a:r>
              <a:rPr lang="es-AR" sz="2400" b="1" dirty="0" err="1" smtClean="0">
                <a:solidFill>
                  <a:schemeClr val="accent3">
                    <a:lumMod val="75000"/>
                  </a:schemeClr>
                </a:solidFill>
                <a:effectLst>
                  <a:outerShdw blurRad="38100" dist="38100" dir="2700000" algn="tl">
                    <a:srgbClr val="000000">
                      <a:alpha val="43137"/>
                    </a:srgbClr>
                  </a:outerShdw>
                </a:effectLst>
              </a:rPr>
              <a:t>Tuning</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t</a:t>
            </a:r>
            <a:r>
              <a:rPr lang="es-AR" sz="2400" b="1" dirty="0" smtClean="0">
                <a:solidFill>
                  <a:schemeClr val="accent3">
                    <a:lumMod val="75000"/>
                  </a:schemeClr>
                </a:solidFill>
                <a:effectLst>
                  <a:outerShdw blurRad="38100" dist="38100" dir="2700000" algn="tl">
                    <a:srgbClr val="000000">
                      <a:alpha val="43137"/>
                    </a:srgbClr>
                  </a:outerShdw>
                </a:effectLst>
              </a:rPr>
              <a:t>uvo </a:t>
            </a:r>
            <a:r>
              <a:rPr lang="es-AR" sz="2400" b="1" dirty="0">
                <a:solidFill>
                  <a:schemeClr val="accent3">
                    <a:lumMod val="75000"/>
                  </a:schemeClr>
                </a:solidFill>
                <a:effectLst>
                  <a:outerShdw blurRad="38100" dist="38100" dir="2700000" algn="tl">
                    <a:srgbClr val="000000">
                      <a:alpha val="43137"/>
                    </a:srgbClr>
                  </a:outerShdw>
                </a:effectLst>
              </a:rPr>
              <a:t>como punto de partida el Plan o Acuerdo </a:t>
            </a:r>
            <a:r>
              <a:rPr lang="es-AR" sz="2400" b="1" dirty="0" smtClean="0">
                <a:solidFill>
                  <a:schemeClr val="accent3">
                    <a:lumMod val="75000"/>
                  </a:schemeClr>
                </a:solidFill>
                <a:effectLst>
                  <a:outerShdw blurRad="38100" dist="38100" dir="2700000" algn="tl">
                    <a:srgbClr val="000000">
                      <a:alpha val="43137"/>
                    </a:srgbClr>
                  </a:outerShdw>
                </a:effectLst>
              </a:rPr>
              <a:t>Bolonia, firmado en 1999 por 29 ministros de educación europeos,  </a:t>
            </a:r>
            <a:r>
              <a:rPr lang="es-AR" sz="2400" b="1" dirty="0">
                <a:solidFill>
                  <a:schemeClr val="accent3">
                    <a:lumMod val="75000"/>
                  </a:schemeClr>
                </a:solidFill>
                <a:effectLst>
                  <a:outerShdw blurRad="38100" dist="38100" dir="2700000" algn="tl">
                    <a:srgbClr val="000000">
                      <a:alpha val="43137"/>
                    </a:srgbClr>
                  </a:outerShdw>
                </a:effectLst>
              </a:rPr>
              <a:t>que buscaba diseñar </a:t>
            </a:r>
            <a:r>
              <a:rPr lang="es-AR" sz="2400" b="1" dirty="0" smtClean="0">
                <a:solidFill>
                  <a:schemeClr val="accent3">
                    <a:lumMod val="75000"/>
                  </a:schemeClr>
                </a:solidFill>
                <a:effectLst>
                  <a:outerShdw blurRad="38100" dist="38100" dir="2700000" algn="tl">
                    <a:srgbClr val="000000">
                      <a:alpha val="43137"/>
                    </a:srgbClr>
                  </a:outerShdw>
                </a:effectLst>
              </a:rPr>
              <a:t>para el año 2010 un </a:t>
            </a:r>
            <a:r>
              <a:rPr lang="es-AR" sz="2400" b="1" dirty="0">
                <a:solidFill>
                  <a:schemeClr val="accent3">
                    <a:lumMod val="75000"/>
                  </a:schemeClr>
                </a:solidFill>
                <a:effectLst>
                  <a:outerShdw blurRad="38100" dist="38100" dir="2700000" algn="tl">
                    <a:srgbClr val="000000">
                      <a:alpha val="43137"/>
                    </a:srgbClr>
                  </a:outerShdw>
                </a:effectLst>
              </a:rPr>
              <a:t>espacio </a:t>
            </a:r>
            <a:r>
              <a:rPr lang="es-AR" sz="2400" b="1" dirty="0" smtClean="0">
                <a:solidFill>
                  <a:schemeClr val="accent3">
                    <a:lumMod val="75000"/>
                  </a:schemeClr>
                </a:solidFill>
                <a:effectLst>
                  <a:outerShdw blurRad="38100" dist="38100" dir="2700000" algn="tl">
                    <a:srgbClr val="000000">
                      <a:alpha val="43137"/>
                    </a:srgbClr>
                  </a:outerShdw>
                </a:effectLst>
              </a:rPr>
              <a:t>europeo común </a:t>
            </a:r>
            <a:r>
              <a:rPr lang="es-AR" sz="2400" b="1" dirty="0">
                <a:solidFill>
                  <a:schemeClr val="accent3">
                    <a:lumMod val="75000"/>
                  </a:schemeClr>
                </a:solidFill>
                <a:effectLst>
                  <a:outerShdw blurRad="38100" dist="38100" dir="2700000" algn="tl">
                    <a:srgbClr val="000000">
                      <a:alpha val="43137"/>
                    </a:srgbClr>
                  </a:outerShdw>
                </a:effectLst>
              </a:rPr>
              <a:t>de educación superior, incluyendo importantes reformas curriculares y de metodología</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modelo </a:t>
            </a:r>
            <a:r>
              <a:rPr lang="es-AR" sz="2400" b="1" dirty="0" smtClean="0">
                <a:solidFill>
                  <a:schemeClr val="accent3">
                    <a:lumMod val="75000"/>
                  </a:schemeClr>
                </a:solidFill>
                <a:effectLst>
                  <a:outerShdw blurRad="38100" dist="38100" dir="2700000" algn="tl">
                    <a:srgbClr val="000000">
                      <a:alpha val="43137"/>
                    </a:srgbClr>
                  </a:outerShdw>
                </a:effectLst>
              </a:rPr>
              <a:t>se </a:t>
            </a:r>
            <a:r>
              <a:rPr lang="es-AR" sz="2400" b="1" dirty="0">
                <a:solidFill>
                  <a:schemeClr val="accent3">
                    <a:lumMod val="75000"/>
                  </a:schemeClr>
                </a:solidFill>
                <a:effectLst>
                  <a:outerShdw blurRad="38100" dist="38100" dir="2700000" algn="tl">
                    <a:srgbClr val="000000">
                      <a:alpha val="43137"/>
                    </a:srgbClr>
                  </a:outerShdw>
                </a:effectLst>
              </a:rPr>
              <a:t>concentra en conectar la formación y el aprendizaje del estudiante con el mundo laboral para responder a las demandas de la sociedad en permanente transformación, así como también responder a las necesidades del sector </a:t>
            </a:r>
            <a:r>
              <a:rPr lang="es-AR" sz="2400" b="1" dirty="0" smtClean="0">
                <a:solidFill>
                  <a:schemeClr val="accent3">
                    <a:lumMod val="75000"/>
                  </a:schemeClr>
                </a:solidFill>
                <a:effectLst>
                  <a:outerShdw blurRad="38100" dist="38100" dir="2700000" algn="tl">
                    <a:srgbClr val="000000">
                      <a:alpha val="43137"/>
                    </a:srgbClr>
                  </a:outerShdw>
                </a:effectLst>
              </a:rPr>
              <a:t>productivo.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44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99592" y="2564904"/>
            <a:ext cx="734481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Todo curriculum tiene no sólo una concepción académica, sino también una cosmovisión, es decir, refleja la manera particular – creencias y opiniones – de ver e interpretar el mundo y la realidad por un determinado grupo sociocultural.</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40782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268760"/>
            <a:ext cx="7992888"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el marco del proyecto </a:t>
            </a:r>
            <a:r>
              <a:rPr lang="es-AR" sz="2400" b="1" dirty="0" err="1">
                <a:solidFill>
                  <a:schemeClr val="accent3">
                    <a:lumMod val="75000"/>
                  </a:schemeClr>
                </a:solidFill>
                <a:effectLst>
                  <a:outerShdw blurRad="38100" dist="38100" dir="2700000" algn="tl">
                    <a:srgbClr val="000000">
                      <a:alpha val="43137"/>
                    </a:srgbClr>
                  </a:outerShdw>
                </a:effectLst>
              </a:rPr>
              <a:t>Tuning</a:t>
            </a:r>
            <a:r>
              <a:rPr lang="es-AR" sz="2400" b="1" dirty="0">
                <a:solidFill>
                  <a:schemeClr val="accent3">
                    <a:lumMod val="75000"/>
                  </a:schemeClr>
                </a:solidFill>
                <a:effectLst>
                  <a:outerShdw blurRad="38100" dist="38100" dir="2700000" algn="tl">
                    <a:srgbClr val="000000">
                      <a:alpha val="43137"/>
                    </a:srgbClr>
                  </a:outerShdw>
                </a:effectLst>
              </a:rPr>
              <a:t> se ha diseñado una metodología para </a:t>
            </a:r>
            <a:r>
              <a:rPr lang="es-AR" sz="2400" b="1" dirty="0" smtClean="0">
                <a:solidFill>
                  <a:schemeClr val="accent3">
                    <a:lumMod val="75000"/>
                  </a:schemeClr>
                </a:solidFill>
                <a:effectLst>
                  <a:outerShdw blurRad="38100" dist="38100" dir="2700000" algn="tl">
                    <a:srgbClr val="000000">
                      <a:alpha val="43137"/>
                    </a:srgbClr>
                  </a:outerShdw>
                </a:effectLst>
              </a:rPr>
              <a:t>la comprensión </a:t>
            </a:r>
            <a:r>
              <a:rPr lang="es-AR" sz="2400" b="1" dirty="0">
                <a:solidFill>
                  <a:schemeClr val="accent3">
                    <a:lumMod val="75000"/>
                  </a:schemeClr>
                </a:solidFill>
                <a:effectLst>
                  <a:outerShdw blurRad="38100" dist="38100" dir="2700000" algn="tl">
                    <a:srgbClr val="000000">
                      <a:alpha val="43137"/>
                    </a:srgbClr>
                  </a:outerShdw>
                </a:effectLst>
              </a:rPr>
              <a:t>del currículo </a:t>
            </a:r>
            <a:r>
              <a:rPr lang="es-AR" sz="2400" b="1" dirty="0" smtClean="0">
                <a:solidFill>
                  <a:schemeClr val="accent3">
                    <a:lumMod val="75000"/>
                  </a:schemeClr>
                </a:solidFill>
                <a:effectLst>
                  <a:outerShdw blurRad="38100" dist="38100" dir="2700000" algn="tl">
                    <a:srgbClr val="000000">
                      <a:alpha val="43137"/>
                    </a:srgbClr>
                  </a:outerShdw>
                </a:effectLst>
              </a:rPr>
              <a:t> que introduce los conceptos de: </a:t>
            </a:r>
            <a:r>
              <a:rPr lang="es-AR" sz="2400" b="1" i="1" dirty="0">
                <a:solidFill>
                  <a:schemeClr val="accent3">
                    <a:lumMod val="50000"/>
                  </a:schemeClr>
                </a:solidFill>
                <a:effectLst>
                  <a:outerShdw blurRad="38100" dist="38100" dir="2700000" algn="tl">
                    <a:srgbClr val="000000">
                      <a:alpha val="43137"/>
                    </a:srgbClr>
                  </a:outerShdw>
                </a:effectLst>
              </a:rPr>
              <a:t>resultados del aprendizaje </a:t>
            </a:r>
            <a:r>
              <a:rPr lang="es-AR" sz="2400" b="1" dirty="0" smtClean="0">
                <a:solidFill>
                  <a:schemeClr val="accent3">
                    <a:lumMod val="75000"/>
                  </a:schemeClr>
                </a:solidFill>
                <a:effectLst>
                  <a:outerShdw blurRad="38100" dist="38100" dir="2700000" algn="tl">
                    <a:srgbClr val="000000">
                      <a:alpha val="43137"/>
                    </a:srgbClr>
                  </a:outerShdw>
                </a:effectLst>
              </a:rPr>
              <a:t>y </a:t>
            </a:r>
            <a:r>
              <a:rPr lang="es-AR" sz="2400" b="1" i="1" dirty="0" smtClean="0">
                <a:solidFill>
                  <a:schemeClr val="accent3">
                    <a:lumMod val="50000"/>
                  </a:schemeClr>
                </a:solidFill>
                <a:effectLst>
                  <a:outerShdw blurRad="38100" dist="38100" dir="2700000" algn="tl">
                    <a:srgbClr val="000000">
                      <a:alpha val="43137"/>
                    </a:srgbClr>
                  </a:outerShdw>
                </a:effectLst>
              </a:rPr>
              <a:t>competencias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Por </a:t>
            </a:r>
            <a:r>
              <a:rPr lang="es-AR" sz="2400" b="1" i="1" dirty="0">
                <a:solidFill>
                  <a:schemeClr val="accent3">
                    <a:lumMod val="50000"/>
                  </a:schemeClr>
                </a:solidFill>
                <a:effectLst>
                  <a:outerShdw blurRad="38100" dist="38100" dir="2700000" algn="tl">
                    <a:srgbClr val="000000">
                      <a:alpha val="43137"/>
                    </a:srgbClr>
                  </a:outerShdw>
                </a:effectLst>
              </a:rPr>
              <a:t>resultados del aprendizaje </a:t>
            </a:r>
            <a:r>
              <a:rPr lang="es-AR" sz="2400" b="1" dirty="0" smtClean="0">
                <a:solidFill>
                  <a:schemeClr val="accent3">
                    <a:lumMod val="75000"/>
                  </a:schemeClr>
                </a:solidFill>
                <a:effectLst>
                  <a:outerShdw blurRad="38100" dist="38100" dir="2700000" algn="tl">
                    <a:srgbClr val="000000">
                      <a:alpha val="43137"/>
                    </a:srgbClr>
                  </a:outerShdw>
                </a:effectLst>
              </a:rPr>
              <a:t>se entiende el </a:t>
            </a:r>
            <a:r>
              <a:rPr lang="es-AR" sz="2400" b="1" dirty="0">
                <a:solidFill>
                  <a:schemeClr val="accent3">
                    <a:lumMod val="75000"/>
                  </a:schemeClr>
                </a:solidFill>
                <a:effectLst>
                  <a:outerShdw blurRad="38100" dist="38100" dir="2700000" algn="tl">
                    <a:srgbClr val="000000">
                      <a:alpha val="43137"/>
                    </a:srgbClr>
                  </a:outerShdw>
                </a:effectLst>
              </a:rPr>
              <a:t>conjunto de </a:t>
            </a:r>
            <a:r>
              <a:rPr lang="es-AR" sz="2400" b="1" dirty="0" smtClean="0">
                <a:solidFill>
                  <a:schemeClr val="accent3">
                    <a:lumMod val="75000"/>
                  </a:schemeClr>
                </a:solidFill>
                <a:effectLst>
                  <a:outerShdw blurRad="38100" dist="38100" dir="2700000" algn="tl">
                    <a:srgbClr val="000000">
                      <a:alpha val="43137"/>
                    </a:srgbClr>
                  </a:outerShdw>
                </a:effectLst>
              </a:rPr>
              <a:t>competencias que </a:t>
            </a:r>
            <a:r>
              <a:rPr lang="es-AR" sz="2400" b="1" dirty="0">
                <a:solidFill>
                  <a:schemeClr val="accent3">
                    <a:lumMod val="75000"/>
                  </a:schemeClr>
                </a:solidFill>
                <a:effectLst>
                  <a:outerShdw blurRad="38100" dist="38100" dir="2700000" algn="tl">
                    <a:srgbClr val="000000">
                      <a:alpha val="43137"/>
                    </a:srgbClr>
                  </a:outerShdw>
                </a:effectLst>
              </a:rPr>
              <a:t>incluye conocimientos, comprensión y habilidades que se espera que </a:t>
            </a:r>
            <a:r>
              <a:rPr lang="es-AR" sz="2400" b="1" dirty="0" smtClean="0">
                <a:solidFill>
                  <a:schemeClr val="accent3">
                    <a:lumMod val="75000"/>
                  </a:schemeClr>
                </a:solidFill>
                <a:effectLst>
                  <a:outerShdw blurRad="38100" dist="38100" dir="2700000" algn="tl">
                    <a:srgbClr val="000000">
                      <a:alpha val="43137"/>
                    </a:srgbClr>
                  </a:outerShdw>
                </a:effectLst>
              </a:rPr>
              <a:t>el estudiante </a:t>
            </a:r>
            <a:r>
              <a:rPr lang="es-AR" sz="2400" b="1" dirty="0">
                <a:solidFill>
                  <a:schemeClr val="accent3">
                    <a:lumMod val="75000"/>
                  </a:schemeClr>
                </a:solidFill>
                <a:effectLst>
                  <a:outerShdw blurRad="38100" dist="38100" dir="2700000" algn="tl">
                    <a:srgbClr val="000000">
                      <a:alpha val="43137"/>
                    </a:srgbClr>
                  </a:outerShdw>
                </a:effectLst>
              </a:rPr>
              <a:t>domine, comprenda y demuestre después de completar un </a:t>
            </a:r>
            <a:r>
              <a:rPr lang="es-AR" sz="2400" b="1" dirty="0" smtClean="0">
                <a:solidFill>
                  <a:schemeClr val="accent3">
                    <a:lumMod val="75000"/>
                  </a:schemeClr>
                </a:solidFill>
                <a:effectLst>
                  <a:outerShdw blurRad="38100" dist="38100" dir="2700000" algn="tl">
                    <a:srgbClr val="000000">
                      <a:alpha val="43137"/>
                    </a:srgbClr>
                  </a:outerShdw>
                </a:effectLst>
              </a:rPr>
              <a:t>proceso corto </a:t>
            </a:r>
            <a:r>
              <a:rPr lang="es-AR" sz="2400" b="1" dirty="0">
                <a:solidFill>
                  <a:schemeClr val="accent3">
                    <a:lumMod val="75000"/>
                  </a:schemeClr>
                </a:solidFill>
                <a:effectLst>
                  <a:outerShdw blurRad="38100" dist="38100" dir="2700000" algn="tl">
                    <a:srgbClr val="000000">
                      <a:alpha val="43137"/>
                    </a:srgbClr>
                  </a:outerShdw>
                </a:effectLst>
              </a:rPr>
              <a:t>o largo de aprendizaje.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i="1" dirty="0">
                <a:solidFill>
                  <a:schemeClr val="accent3">
                    <a:lumMod val="50000"/>
                  </a:schemeClr>
                </a:solidFill>
                <a:effectLst>
                  <a:outerShdw blurRad="38100" dist="38100" dir="2700000" algn="tl">
                    <a:srgbClr val="000000">
                      <a:alpha val="43137"/>
                    </a:srgbClr>
                  </a:outerShdw>
                </a:effectLst>
              </a:rPr>
              <a:t>competencias</a:t>
            </a:r>
            <a:r>
              <a:rPr lang="es-AR" sz="2400" b="1" dirty="0">
                <a:solidFill>
                  <a:schemeClr val="accent3">
                    <a:lumMod val="75000"/>
                  </a:schemeClr>
                </a:solidFill>
                <a:effectLst>
                  <a:outerShdw blurRad="38100" dist="38100" dir="2700000" algn="tl">
                    <a:srgbClr val="000000">
                      <a:alpha val="43137"/>
                    </a:srgbClr>
                  </a:outerShdw>
                </a:effectLst>
              </a:rPr>
              <a:t> se pueden dividir en dos tipos: competencias genéricas, que </a:t>
            </a:r>
            <a:r>
              <a:rPr lang="es-AR" sz="2400" b="1" dirty="0" smtClean="0">
                <a:solidFill>
                  <a:schemeClr val="accent3">
                    <a:lumMod val="75000"/>
                  </a:schemeClr>
                </a:solidFill>
                <a:effectLst>
                  <a:outerShdw blurRad="38100" dist="38100" dir="2700000" algn="tl">
                    <a:srgbClr val="000000">
                      <a:alpha val="43137"/>
                    </a:srgbClr>
                  </a:outerShdw>
                </a:effectLst>
              </a:rPr>
              <a:t>en principio </a:t>
            </a:r>
            <a:r>
              <a:rPr lang="es-AR" sz="2400" b="1" dirty="0">
                <a:solidFill>
                  <a:schemeClr val="accent3">
                    <a:lumMod val="75000"/>
                  </a:schemeClr>
                </a:solidFill>
                <a:effectLst>
                  <a:outerShdw blurRad="38100" dist="38100" dir="2700000" algn="tl">
                    <a:srgbClr val="000000">
                      <a:alpha val="43137"/>
                    </a:srgbClr>
                  </a:outerShdw>
                </a:effectLst>
              </a:rPr>
              <a:t>son independientes del área de estudio y competencias específicas </a:t>
            </a:r>
            <a:r>
              <a:rPr lang="es-AR" sz="2400" b="1" dirty="0" smtClean="0">
                <a:solidFill>
                  <a:schemeClr val="accent3">
                    <a:lumMod val="75000"/>
                  </a:schemeClr>
                </a:solidFill>
                <a:effectLst>
                  <a:outerShdw blurRad="38100" dist="38100" dir="2700000" algn="tl">
                    <a:srgbClr val="000000">
                      <a:alpha val="43137"/>
                    </a:srgbClr>
                  </a:outerShdw>
                </a:effectLst>
              </a:rPr>
              <a:t>para cada </a:t>
            </a:r>
            <a:r>
              <a:rPr lang="es-AR" sz="2400" b="1" dirty="0">
                <a:solidFill>
                  <a:schemeClr val="accent3">
                    <a:lumMod val="75000"/>
                  </a:schemeClr>
                </a:solidFill>
                <a:effectLst>
                  <a:outerShdw blurRad="38100" dist="38100" dir="2700000" algn="tl">
                    <a:srgbClr val="000000">
                      <a:alpha val="43137"/>
                    </a:srgbClr>
                  </a:outerShdw>
                </a:effectLst>
              </a:rPr>
              <a:t>área temática.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56536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484784"/>
            <a:ext cx="7294133"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DeSeCo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es el nombre del Proyecto </a:t>
            </a:r>
            <a:r>
              <a:rPr lang="es-AR" sz="2400" b="1" dirty="0" smtClean="0">
                <a:solidFill>
                  <a:schemeClr val="accent3">
                    <a:lumMod val="75000"/>
                  </a:schemeClr>
                </a:solidFill>
                <a:effectLst>
                  <a:outerShdw blurRad="38100" dist="38100" dir="2700000" algn="tl">
                    <a:srgbClr val="000000">
                      <a:alpha val="43137"/>
                    </a:srgbClr>
                  </a:outerShdw>
                </a:effectLst>
              </a:rPr>
              <a:t>elaborado en 1997 por la </a:t>
            </a:r>
            <a:r>
              <a:rPr lang="es-AR" sz="2400" b="1" dirty="0">
                <a:solidFill>
                  <a:schemeClr val="accent3">
                    <a:lumMod val="75000"/>
                  </a:schemeClr>
                </a:solidFill>
                <a:effectLst>
                  <a:outerShdw blurRad="38100" dist="38100" dir="2700000" algn="tl">
                    <a:srgbClr val="000000">
                      <a:alpha val="43137"/>
                    </a:srgbClr>
                  </a:outerShdw>
                </a:effectLst>
              </a:rPr>
              <a:t>Organización para la Cooperación y el Desarrollo Económicos (OCDE) encargado de definir y seleccionar </a:t>
            </a:r>
            <a:r>
              <a:rPr lang="es-AR" sz="2400" b="1" dirty="0" smtClean="0">
                <a:solidFill>
                  <a:schemeClr val="accent3">
                    <a:lumMod val="75000"/>
                  </a:schemeClr>
                </a:solidFill>
                <a:effectLst>
                  <a:outerShdw blurRad="38100" dist="38100" dir="2700000" algn="tl">
                    <a:srgbClr val="000000">
                      <a:alpha val="43137"/>
                    </a:srgbClr>
                  </a:outerShdw>
                </a:effectLst>
              </a:rPr>
              <a:t>aquellas competencias </a:t>
            </a:r>
            <a:r>
              <a:rPr lang="es-AR" sz="2400" b="1" dirty="0">
                <a:solidFill>
                  <a:schemeClr val="accent3">
                    <a:lumMod val="75000"/>
                  </a:schemeClr>
                </a:solidFill>
                <a:effectLst>
                  <a:outerShdw blurRad="38100" dist="38100" dir="2700000" algn="tl">
                    <a:srgbClr val="000000">
                      <a:alpha val="43137"/>
                    </a:srgbClr>
                  </a:outerShdw>
                </a:effectLst>
              </a:rPr>
              <a:t>consideradas esenciales para la vida de las personas y el buen funcionamiento de la sociedad.</a:t>
            </a:r>
          </a:p>
          <a:p>
            <a:pPr algn="just"/>
            <a:r>
              <a:rPr lang="es-AR" sz="2400" b="1" dirty="0">
                <a:solidFill>
                  <a:schemeClr val="accent3">
                    <a:lumMod val="75000"/>
                  </a:schemeClr>
                </a:solidFill>
                <a:effectLst>
                  <a:outerShdw blurRad="38100" dist="38100" dir="2700000" algn="tl">
                    <a:srgbClr val="000000">
                      <a:alpha val="43137"/>
                    </a:srgbClr>
                  </a:outerShdw>
                </a:effectLst>
              </a:rPr>
              <a:t>     Según la OCDE, las competencias son más que conocimiento y destrezas. Comprenden también la habilidad para abordar demandas complejas, movilizando recursos </a:t>
            </a:r>
            <a:r>
              <a:rPr lang="es-AR" sz="2400" b="1" dirty="0" err="1">
                <a:solidFill>
                  <a:schemeClr val="accent3">
                    <a:lumMod val="75000"/>
                  </a:schemeClr>
                </a:solidFill>
                <a:effectLst>
                  <a:outerShdw blurRad="38100" dist="38100" dir="2700000" algn="tl">
                    <a:srgbClr val="000000">
                      <a:alpha val="43137"/>
                    </a:srgbClr>
                  </a:outerShdw>
                </a:effectLst>
              </a:rPr>
              <a:t>psico</a:t>
            </a:r>
            <a:r>
              <a:rPr lang="es-AR" sz="2400" b="1" dirty="0">
                <a:solidFill>
                  <a:schemeClr val="accent3">
                    <a:lumMod val="75000"/>
                  </a:schemeClr>
                </a:solidFill>
                <a:effectLst>
                  <a:outerShdw blurRad="38100" dist="38100" dir="2700000" algn="tl">
                    <a:srgbClr val="000000">
                      <a:alpha val="43137"/>
                    </a:srgbClr>
                  </a:outerShdw>
                </a:effectLst>
              </a:rPr>
              <a:t>-sociales (incluyendo destrezas y actitudes) en contextos específicos.</a:t>
            </a:r>
          </a:p>
        </p:txBody>
      </p:sp>
    </p:spTree>
    <p:extLst>
      <p:ext uri="{BB962C8B-B14F-4D97-AF65-F5344CB8AC3E}">
        <p14:creationId xmlns:p14="http://schemas.microsoft.com/office/powerpoint/2010/main" val="1077771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830" y="1412776"/>
            <a:ext cx="8424936"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Proyecto busca definir no todas las múltiples competencias que son necesarias para actuar en la sociedad sino aquellas que pueden considerarse básicas o </a:t>
            </a:r>
            <a:r>
              <a:rPr lang="es-AR" sz="2400" b="1" dirty="0" smtClean="0">
                <a:solidFill>
                  <a:schemeClr val="accent3">
                    <a:lumMod val="75000"/>
                  </a:schemeClr>
                </a:solidFill>
                <a:effectLst>
                  <a:outerShdw blurRad="38100" dist="38100" dir="2700000" algn="tl">
                    <a:srgbClr val="000000">
                      <a:alpha val="43137"/>
                    </a:srgbClr>
                  </a:outerShdw>
                </a:effectLst>
              </a:rPr>
              <a:t>esenciales.</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Éstas </a:t>
            </a:r>
            <a:r>
              <a:rPr lang="es-AR" sz="2400" b="1" dirty="0">
                <a:solidFill>
                  <a:schemeClr val="accent3">
                    <a:lumMod val="75000"/>
                  </a:schemeClr>
                </a:solidFill>
                <a:effectLst>
                  <a:outerShdw blurRad="38100" dist="38100" dir="2700000" algn="tl">
                    <a:srgbClr val="000000">
                      <a:alpha val="43137"/>
                    </a:srgbClr>
                  </a:outerShdw>
                </a:effectLst>
              </a:rPr>
              <a:t>deben reunir tres características fundamentales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Contribuir </a:t>
            </a:r>
            <a:r>
              <a:rPr lang="es-AR" sz="2400" b="1" dirty="0">
                <a:solidFill>
                  <a:schemeClr val="accent3">
                    <a:lumMod val="75000"/>
                  </a:schemeClr>
                </a:solidFill>
                <a:effectLst>
                  <a:outerShdw blurRad="38100" dist="38100" dir="2700000" algn="tl">
                    <a:srgbClr val="000000">
                      <a:alpha val="43137"/>
                    </a:srgbClr>
                  </a:outerShdw>
                </a:effectLst>
              </a:rPr>
              <a:t>a producir resultados valorados por el individuo y la sociedad;</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Ayudar </a:t>
            </a:r>
            <a:r>
              <a:rPr lang="es-AR" sz="2400" b="1" dirty="0">
                <a:solidFill>
                  <a:schemeClr val="accent3">
                    <a:lumMod val="75000"/>
                  </a:schemeClr>
                </a:solidFill>
                <a:effectLst>
                  <a:outerShdw blurRad="38100" dist="38100" dir="2700000" algn="tl">
                    <a:srgbClr val="000000">
                      <a:alpha val="43137"/>
                    </a:srgbClr>
                  </a:outerShdw>
                </a:effectLst>
              </a:rPr>
              <a:t>a las personas a abordar demandas importantes en una variedad de contextos específicos;</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Ser </a:t>
            </a:r>
            <a:r>
              <a:rPr lang="es-AR" sz="2400" b="1" dirty="0">
                <a:solidFill>
                  <a:schemeClr val="accent3">
                    <a:lumMod val="75000"/>
                  </a:schemeClr>
                </a:solidFill>
                <a:effectLst>
                  <a:outerShdw blurRad="38100" dist="38100" dir="2700000" algn="tl">
                    <a:srgbClr val="000000">
                      <a:alpha val="43137"/>
                    </a:srgbClr>
                  </a:outerShdw>
                </a:effectLst>
              </a:rPr>
              <a:t>relevantes no sólo para los especialistas sino </a:t>
            </a:r>
            <a:r>
              <a:rPr lang="es-AR" sz="2400" b="1" dirty="0" smtClean="0">
                <a:solidFill>
                  <a:schemeClr val="accent3">
                    <a:lumMod val="75000"/>
                  </a:schemeClr>
                </a:solidFill>
                <a:effectLst>
                  <a:outerShdw blurRad="38100" dist="38100" dir="2700000" algn="tl">
                    <a:srgbClr val="000000">
                      <a:alpha val="43137"/>
                    </a:srgbClr>
                  </a:outerShdw>
                </a:effectLst>
              </a:rPr>
              <a:t>para </a:t>
            </a:r>
            <a:r>
              <a:rPr lang="es-AR" sz="2400" b="1" dirty="0">
                <a:solidFill>
                  <a:schemeClr val="accent3">
                    <a:lumMod val="75000"/>
                  </a:schemeClr>
                </a:solidFill>
                <a:effectLst>
                  <a:outerShdw blurRad="38100" dist="38100" dir="2700000" algn="tl">
                    <a:srgbClr val="000000">
                      <a:alpha val="43137"/>
                    </a:srgbClr>
                  </a:outerShdw>
                </a:effectLst>
              </a:rPr>
              <a:t>todas las personas.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8406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45229" y="1052736"/>
            <a:ext cx="7128792"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DeSeCo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ha creado un marco de análisis que identifica tres categorías de competencias claves.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Competencias </a:t>
            </a:r>
            <a:r>
              <a:rPr lang="es-AR" sz="2400" b="1" dirty="0">
                <a:solidFill>
                  <a:schemeClr val="accent3">
                    <a:lumMod val="75000"/>
                  </a:schemeClr>
                </a:solidFill>
                <a:effectLst>
                  <a:outerShdw blurRad="38100" dist="38100" dir="2700000" algn="tl">
                    <a:srgbClr val="000000">
                      <a:alpha val="43137"/>
                    </a:srgbClr>
                  </a:outerShdw>
                </a:effectLst>
              </a:rPr>
              <a:t>que permiten dominar los instrumentos socioculturales necesarios para interactuar con el conocimiento, tales como el lenguaje, símbolos y números, información y conocimiento previo, así como también con instrumentos físicos como </a:t>
            </a:r>
            <a:r>
              <a:rPr lang="es-AR" sz="2400" b="1" dirty="0" smtClean="0">
                <a:solidFill>
                  <a:schemeClr val="accent3">
                    <a:lumMod val="75000"/>
                  </a:schemeClr>
                </a:solidFill>
                <a:effectLst>
                  <a:outerShdw blurRad="38100" dist="38100" dir="2700000" algn="tl">
                    <a:srgbClr val="000000">
                      <a:alpha val="43137"/>
                    </a:srgbClr>
                  </a:outerShdw>
                </a:effectLst>
              </a:rPr>
              <a:t>las computadoras</a:t>
            </a:r>
            <a:r>
              <a:rPr lang="es-AR" sz="2400" b="1" dirty="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Competencias </a:t>
            </a:r>
            <a:r>
              <a:rPr lang="es-AR" sz="2400" b="1" dirty="0">
                <a:solidFill>
                  <a:schemeClr val="accent3">
                    <a:lumMod val="75000"/>
                  </a:schemeClr>
                </a:solidFill>
                <a:effectLst>
                  <a:outerShdw blurRad="38100" dist="38100" dir="2700000" algn="tl">
                    <a:srgbClr val="000000">
                      <a:alpha val="43137"/>
                    </a:srgbClr>
                  </a:outerShdw>
                </a:effectLst>
              </a:rPr>
              <a:t>que permiten interactuar en grupos heterogéneos, tales como relacionarse bien con otros, cooperar y trabajar en equipo, y administrar y resolver conflictos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88727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628800"/>
            <a:ext cx="8280920" cy="3785652"/>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Competencias que permiten actuar autónomamente, como comprender el contexto en que se actúa y decide, crear y administrar planes de vida y proyectos personales, y defender y afirmar los propios derechos, intereses, necesidades y límites.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Definir </a:t>
            </a:r>
            <a:r>
              <a:rPr lang="es-AR" sz="2400" b="1" dirty="0">
                <a:solidFill>
                  <a:schemeClr val="accent3">
                    <a:lumMod val="75000"/>
                  </a:schemeClr>
                </a:solidFill>
                <a:effectLst>
                  <a:outerShdw blurRad="38100" dist="38100" dir="2700000" algn="tl">
                    <a:srgbClr val="000000">
                      <a:alpha val="43137"/>
                    </a:srgbClr>
                  </a:outerShdw>
                </a:effectLst>
              </a:rPr>
              <a:t>estas </a:t>
            </a:r>
            <a:r>
              <a:rPr lang="es-AR" sz="2400" b="1" dirty="0" smtClean="0">
                <a:solidFill>
                  <a:schemeClr val="accent3">
                    <a:lumMod val="75000"/>
                  </a:schemeClr>
                </a:solidFill>
                <a:effectLst>
                  <a:outerShdw blurRad="38100" dist="38100" dir="2700000" algn="tl">
                    <a:srgbClr val="000000">
                      <a:alpha val="43137"/>
                    </a:srgbClr>
                  </a:outerShdw>
                </a:effectLst>
              </a:rPr>
              <a:t>competencias con </a:t>
            </a:r>
            <a:r>
              <a:rPr lang="es-AR" sz="2400" b="1" dirty="0">
                <a:solidFill>
                  <a:schemeClr val="accent3">
                    <a:lumMod val="75000"/>
                  </a:schemeClr>
                </a:solidFill>
                <a:effectLst>
                  <a:outerShdw blurRad="38100" dist="38100" dir="2700000" algn="tl">
                    <a:srgbClr val="000000">
                      <a:alpha val="43137"/>
                    </a:srgbClr>
                  </a:outerShdw>
                </a:effectLst>
              </a:rPr>
              <a:t>base conceptual </a:t>
            </a:r>
            <a:r>
              <a:rPr lang="es-AR" sz="2400" b="1" dirty="0" smtClean="0">
                <a:solidFill>
                  <a:schemeClr val="accent3">
                    <a:lumMod val="75000"/>
                  </a:schemeClr>
                </a:solidFill>
                <a:effectLst>
                  <a:outerShdw blurRad="38100" dist="38100" dir="2700000" algn="tl">
                    <a:srgbClr val="000000">
                      <a:alpha val="43137"/>
                    </a:srgbClr>
                  </a:outerShdw>
                </a:effectLst>
              </a:rPr>
              <a:t>suficiente, </a:t>
            </a:r>
            <a:r>
              <a:rPr lang="es-AR" sz="2400" b="1" dirty="0">
                <a:solidFill>
                  <a:schemeClr val="accent3">
                    <a:lumMod val="75000"/>
                  </a:schemeClr>
                </a:solidFill>
                <a:effectLst>
                  <a:outerShdw blurRad="38100" dist="38100" dir="2700000" algn="tl">
                    <a:srgbClr val="000000">
                      <a:alpha val="43137"/>
                    </a:srgbClr>
                  </a:outerShdw>
                </a:effectLst>
              </a:rPr>
              <a:t>y a la luz de un análisis de los requerimientos de las sociedades </a:t>
            </a:r>
            <a:r>
              <a:rPr lang="es-AR" sz="2400" b="1" dirty="0" smtClean="0">
                <a:solidFill>
                  <a:schemeClr val="accent3">
                    <a:lumMod val="75000"/>
                  </a:schemeClr>
                </a:solidFill>
                <a:effectLst>
                  <a:outerShdw blurRad="38100" dist="38100" dir="2700000" algn="tl">
                    <a:srgbClr val="000000">
                      <a:alpha val="43137"/>
                    </a:srgbClr>
                  </a:outerShdw>
                </a:effectLst>
              </a:rPr>
              <a:t>contemporáneas, es </a:t>
            </a:r>
            <a:r>
              <a:rPr lang="es-AR" sz="2400" b="1" dirty="0">
                <a:solidFill>
                  <a:schemeClr val="accent3">
                    <a:lumMod val="75000"/>
                  </a:schemeClr>
                </a:solidFill>
                <a:effectLst>
                  <a:outerShdw blurRad="38100" dist="38100" dir="2700000" algn="tl">
                    <a:srgbClr val="000000">
                      <a:alpha val="43137"/>
                    </a:srgbClr>
                  </a:outerShdw>
                </a:effectLst>
              </a:rPr>
              <a:t>una tarea esencial para luego poder medirlas. </a:t>
            </a:r>
          </a:p>
        </p:txBody>
      </p:sp>
    </p:spTree>
    <p:extLst>
      <p:ext uri="{BB962C8B-B14F-4D97-AF65-F5344CB8AC3E}">
        <p14:creationId xmlns:p14="http://schemas.microsoft.com/office/powerpoint/2010/main" val="39918185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204864"/>
            <a:ext cx="835292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Programa para </a:t>
            </a:r>
            <a:r>
              <a:rPr lang="es-AR" sz="2400" b="1" dirty="0">
                <a:solidFill>
                  <a:schemeClr val="accent3">
                    <a:lumMod val="75000"/>
                  </a:schemeClr>
                </a:solidFill>
                <a:effectLst>
                  <a:outerShdw blurRad="38100" dist="38100" dir="2700000" algn="tl">
                    <a:srgbClr val="000000">
                      <a:alpha val="43137"/>
                    </a:srgbClr>
                  </a:outerShdw>
                </a:effectLst>
              </a:rPr>
              <a:t>la Evaluación Internacional para Estudiantes (PISA, por sus siglas en inglés</a:t>
            </a:r>
            <a:r>
              <a:rPr lang="es-AR" sz="2400" b="1" dirty="0" smtClean="0">
                <a:solidFill>
                  <a:schemeClr val="accent3">
                    <a:lumMod val="75000"/>
                  </a:schemeClr>
                </a:solidFill>
                <a:effectLst>
                  <a:outerShdw blurRad="38100" dist="38100" dir="2700000" algn="tl">
                    <a:srgbClr val="000000">
                      <a:alpha val="43137"/>
                    </a:srgbClr>
                  </a:outerShdw>
                </a:effectLst>
              </a:rPr>
              <a:t>) se deriva del Proyecto </a:t>
            </a:r>
            <a:r>
              <a:rPr lang="es-AR" sz="2400" b="1" dirty="0" err="1" smtClean="0">
                <a:solidFill>
                  <a:schemeClr val="accent3">
                    <a:lumMod val="75000"/>
                  </a:schemeClr>
                </a:solidFill>
                <a:effectLst>
                  <a:outerShdw blurRad="38100" dist="38100" dir="2700000" algn="tl">
                    <a:srgbClr val="000000">
                      <a:alpha val="43137"/>
                    </a:srgbClr>
                  </a:outerShdw>
                </a:effectLst>
              </a:rPr>
              <a:t>DeSeCo</a:t>
            </a:r>
            <a:r>
              <a:rPr lang="es-AR" sz="2400" b="1" dirty="0" smtClean="0">
                <a:solidFill>
                  <a:schemeClr val="accent3">
                    <a:lumMod val="75000"/>
                  </a:schemeClr>
                </a:solidFill>
                <a:effectLst>
                  <a:outerShdw blurRad="38100" dist="38100" dir="2700000" algn="tl">
                    <a:srgbClr val="000000">
                      <a:alpha val="43137"/>
                    </a:srgbClr>
                  </a:outerShdw>
                </a:effectLst>
              </a:rPr>
              <a:t>.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objetivo </a:t>
            </a:r>
            <a:r>
              <a:rPr lang="es-AR" sz="2400" b="1" dirty="0">
                <a:solidFill>
                  <a:schemeClr val="accent3">
                    <a:lumMod val="75000"/>
                  </a:schemeClr>
                </a:solidFill>
                <a:effectLst>
                  <a:outerShdw blurRad="38100" dist="38100" dir="2700000" algn="tl">
                    <a:srgbClr val="000000">
                      <a:alpha val="43137"/>
                    </a:srgbClr>
                  </a:outerShdw>
                </a:effectLst>
              </a:rPr>
              <a:t>de PISA es monitorear cómo los estudiantes que se encuentran al final de </a:t>
            </a:r>
            <a:r>
              <a:rPr lang="es-AR" sz="2400" b="1" dirty="0" smtClean="0">
                <a:solidFill>
                  <a:schemeClr val="accent3">
                    <a:lumMod val="75000"/>
                  </a:schemeClr>
                </a:solidFill>
                <a:effectLst>
                  <a:outerShdw blurRad="38100" dist="38100" dir="2700000" algn="tl">
                    <a:srgbClr val="000000">
                      <a:alpha val="43137"/>
                    </a:srgbClr>
                  </a:outerShdw>
                </a:effectLst>
              </a:rPr>
              <a:t>la escolaridad </a:t>
            </a:r>
            <a:r>
              <a:rPr lang="es-AR" sz="2400" b="1" dirty="0">
                <a:solidFill>
                  <a:schemeClr val="accent3">
                    <a:lumMod val="75000"/>
                  </a:schemeClr>
                </a:solidFill>
                <a:effectLst>
                  <a:outerShdw blurRad="38100" dist="38100" dir="2700000" algn="tl">
                    <a:srgbClr val="000000">
                      <a:alpha val="43137"/>
                    </a:srgbClr>
                  </a:outerShdw>
                </a:effectLst>
              </a:rPr>
              <a:t>obligatoria han adquirido los conocimientos y las destrezas necesarios </a:t>
            </a:r>
            <a:r>
              <a:rPr lang="es-AR" sz="2400" b="1" dirty="0" smtClean="0">
                <a:solidFill>
                  <a:schemeClr val="accent3">
                    <a:lumMod val="75000"/>
                  </a:schemeClr>
                </a:solidFill>
                <a:effectLst>
                  <a:outerShdw blurRad="38100" dist="38100" dir="2700000" algn="tl">
                    <a:srgbClr val="000000">
                      <a:alpha val="43137"/>
                    </a:srgbClr>
                  </a:outerShdw>
                </a:effectLst>
              </a:rPr>
              <a:t>para su </a:t>
            </a:r>
            <a:r>
              <a:rPr lang="es-AR" sz="2400" b="1" dirty="0">
                <a:solidFill>
                  <a:schemeClr val="accent3">
                    <a:lumMod val="75000"/>
                  </a:schemeClr>
                </a:solidFill>
                <a:effectLst>
                  <a:outerShdw blurRad="38100" dist="38100" dir="2700000" algn="tl">
                    <a:srgbClr val="000000">
                      <a:alpha val="43137"/>
                    </a:srgbClr>
                  </a:outerShdw>
                </a:effectLst>
              </a:rPr>
              <a:t>completa participación en la sociedad.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45568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844824"/>
            <a:ext cx="7848872" cy="3477875"/>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Estos presupuestos dan </a:t>
            </a:r>
            <a:r>
              <a:rPr lang="es-AR" sz="2000" b="1" dirty="0">
                <a:solidFill>
                  <a:schemeClr val="accent3">
                    <a:lumMod val="75000"/>
                  </a:schemeClr>
                </a:solidFill>
                <a:effectLst>
                  <a:outerShdw blurRad="38100" dist="38100" dir="2700000" algn="tl">
                    <a:srgbClr val="000000">
                      <a:alpha val="43137"/>
                    </a:srgbClr>
                  </a:outerShdw>
                </a:effectLst>
              </a:rPr>
              <a:t>origen al “Modelo de Enseñanza Basado en </a:t>
            </a:r>
            <a:r>
              <a:rPr lang="es-AR" sz="2000" b="1" dirty="0" smtClean="0">
                <a:solidFill>
                  <a:schemeClr val="accent3">
                    <a:lumMod val="75000"/>
                  </a:schemeClr>
                </a:solidFill>
                <a:effectLst>
                  <a:outerShdw blurRad="38100" dist="38100" dir="2700000" algn="tl">
                    <a:srgbClr val="000000">
                      <a:alpha val="43137"/>
                    </a:srgbClr>
                  </a:outerShdw>
                </a:effectLst>
              </a:rPr>
              <a:t>Competencias” fundamentado en cinco principios:</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el </a:t>
            </a:r>
            <a:r>
              <a:rPr lang="es-AR" sz="2000" b="1" dirty="0">
                <a:solidFill>
                  <a:schemeClr val="accent3">
                    <a:lumMod val="75000"/>
                  </a:schemeClr>
                </a:solidFill>
                <a:effectLst>
                  <a:outerShdw blurRad="38100" dist="38100" dir="2700000" algn="tl">
                    <a:srgbClr val="000000">
                      <a:alpha val="43137"/>
                    </a:srgbClr>
                  </a:outerShdw>
                </a:effectLst>
              </a:rPr>
              <a:t>aprendizaje es un proceso individual, personal y </a:t>
            </a:r>
            <a:r>
              <a:rPr lang="es-AR" sz="2000" b="1" dirty="0" smtClean="0">
                <a:solidFill>
                  <a:schemeClr val="accent3">
                    <a:lumMod val="75000"/>
                  </a:schemeClr>
                </a:solidFill>
                <a:effectLst>
                  <a:outerShdw blurRad="38100" dist="38100" dir="2700000" algn="tl">
                    <a:srgbClr val="000000">
                      <a:alpha val="43137"/>
                    </a:srgbClr>
                  </a:outerShdw>
                </a:effectLst>
              </a:rPr>
              <a:t>significativo,</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el </a:t>
            </a:r>
            <a:r>
              <a:rPr lang="es-AR" sz="2000" b="1" dirty="0">
                <a:solidFill>
                  <a:schemeClr val="accent3">
                    <a:lumMod val="75000"/>
                  </a:schemeClr>
                </a:solidFill>
                <a:effectLst>
                  <a:outerShdw blurRad="38100" dist="38100" dir="2700000" algn="tl">
                    <a:srgbClr val="000000">
                      <a:alpha val="43137"/>
                    </a:srgbClr>
                  </a:outerShdw>
                </a:effectLst>
              </a:rPr>
              <a:t>estudiante se orienta por las metas u objetivos a </a:t>
            </a:r>
            <a:r>
              <a:rPr lang="es-AR" sz="2000" b="1" dirty="0" smtClean="0">
                <a:solidFill>
                  <a:schemeClr val="accent3">
                    <a:lumMod val="75000"/>
                  </a:schemeClr>
                </a:solidFill>
                <a:effectLst>
                  <a:outerShdw blurRad="38100" dist="38100" dir="2700000" algn="tl">
                    <a:srgbClr val="000000">
                      <a:alpha val="43137"/>
                    </a:srgbClr>
                  </a:outerShdw>
                </a:effectLst>
              </a:rPr>
              <a:t>lograr,</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el </a:t>
            </a:r>
            <a:r>
              <a:rPr lang="es-AR" sz="2000" b="1" dirty="0">
                <a:solidFill>
                  <a:schemeClr val="accent3">
                    <a:lumMod val="75000"/>
                  </a:schemeClr>
                </a:solidFill>
                <a:effectLst>
                  <a:outerShdw blurRad="38100" dist="38100" dir="2700000" algn="tl">
                    <a:srgbClr val="000000">
                      <a:alpha val="43137"/>
                    </a:srgbClr>
                  </a:outerShdw>
                </a:effectLst>
              </a:rPr>
              <a:t>proceso de aprendizaje se facilita cuando la persona </a:t>
            </a:r>
            <a:r>
              <a:rPr lang="es-AR" sz="2000" b="1" dirty="0" smtClean="0">
                <a:solidFill>
                  <a:schemeClr val="accent3">
                    <a:lumMod val="75000"/>
                  </a:schemeClr>
                </a:solidFill>
                <a:effectLst>
                  <a:outerShdw blurRad="38100" dist="38100" dir="2700000" algn="tl">
                    <a:srgbClr val="000000">
                      <a:alpha val="43137"/>
                    </a:srgbClr>
                  </a:outerShdw>
                </a:effectLst>
              </a:rPr>
              <a:t>sabe exactamente </a:t>
            </a:r>
            <a:r>
              <a:rPr lang="es-AR" sz="2000" b="1" dirty="0">
                <a:solidFill>
                  <a:schemeClr val="accent3">
                    <a:lumMod val="75000"/>
                  </a:schemeClr>
                </a:solidFill>
                <a:effectLst>
                  <a:outerShdw blurRad="38100" dist="38100" dir="2700000" algn="tl">
                    <a:srgbClr val="000000">
                      <a:alpha val="43137"/>
                    </a:srgbClr>
                  </a:outerShdw>
                </a:effectLst>
              </a:rPr>
              <a:t>qué se espera de ella y cómo se evaluará su </a:t>
            </a:r>
            <a:r>
              <a:rPr lang="es-AR" sz="2000" b="1" dirty="0" smtClean="0">
                <a:solidFill>
                  <a:schemeClr val="accent3">
                    <a:lumMod val="75000"/>
                  </a:schemeClr>
                </a:solidFill>
                <a:effectLst>
                  <a:outerShdw blurRad="38100" dist="38100" dir="2700000" algn="tl">
                    <a:srgbClr val="000000">
                      <a:alpha val="43137"/>
                    </a:srgbClr>
                  </a:outerShdw>
                </a:effectLst>
              </a:rPr>
              <a:t>desempeño</a:t>
            </a:r>
            <a:r>
              <a:rPr lang="es-AR" sz="2000" b="1" dirty="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el </a:t>
            </a:r>
            <a:r>
              <a:rPr lang="es-AR" sz="2000" b="1" dirty="0">
                <a:solidFill>
                  <a:schemeClr val="accent3">
                    <a:lumMod val="75000"/>
                  </a:schemeClr>
                </a:solidFill>
                <a:effectLst>
                  <a:outerShdw blurRad="38100" dist="38100" dir="2700000" algn="tl">
                    <a:srgbClr val="000000">
                      <a:alpha val="43137"/>
                    </a:srgbClr>
                  </a:outerShdw>
                </a:effectLst>
              </a:rPr>
              <a:t>estudiante requiere de tiempo para ejercitar hasta lograr el dominio </a:t>
            </a:r>
            <a:r>
              <a:rPr lang="es-AR" sz="2000" b="1" dirty="0" smtClean="0">
                <a:solidFill>
                  <a:schemeClr val="accent3">
                    <a:lumMod val="75000"/>
                  </a:schemeClr>
                </a:solidFill>
                <a:effectLst>
                  <a:outerShdw blurRad="38100" dist="38100" dir="2700000" algn="tl">
                    <a:srgbClr val="000000">
                      <a:alpha val="43137"/>
                    </a:srgbClr>
                  </a:outerShdw>
                </a:effectLst>
              </a:rPr>
              <a:t>del aprendizaje</a:t>
            </a:r>
            <a:r>
              <a:rPr lang="es-AR" sz="2000" b="1" dirty="0">
                <a:solidFill>
                  <a:schemeClr val="accent3">
                    <a:lumMod val="75000"/>
                  </a:schemeClr>
                </a:solidFill>
                <a:effectLst>
                  <a:outerShdw blurRad="38100" dist="38100" dir="2700000" algn="tl">
                    <a:srgbClr val="000000">
                      <a:alpha val="43137"/>
                    </a:srgbClr>
                  </a:outerShdw>
                </a:effectLst>
              </a:rPr>
              <a:t>. </a:t>
            </a:r>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9593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485825"/>
            <a:ext cx="7980538" cy="4401205"/>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Como </a:t>
            </a:r>
            <a:r>
              <a:rPr lang="es-AR" sz="2000" b="1" dirty="0">
                <a:solidFill>
                  <a:schemeClr val="accent3">
                    <a:lumMod val="75000"/>
                  </a:schemeClr>
                </a:solidFill>
                <a:effectLst>
                  <a:outerShdw blurRad="38100" dist="38100" dir="2700000" algn="tl">
                    <a:srgbClr val="000000">
                      <a:alpha val="43137"/>
                    </a:srgbClr>
                  </a:outerShdw>
                </a:effectLst>
              </a:rPr>
              <a:t>las competencias no son </a:t>
            </a:r>
            <a:r>
              <a:rPr lang="es-AR" sz="2000" b="1" dirty="0" smtClean="0">
                <a:solidFill>
                  <a:schemeClr val="accent3">
                    <a:lumMod val="75000"/>
                  </a:schemeClr>
                </a:solidFill>
                <a:effectLst>
                  <a:outerShdw blurRad="38100" dist="38100" dir="2700000" algn="tl">
                    <a:srgbClr val="000000">
                      <a:alpha val="43137"/>
                    </a:srgbClr>
                  </a:outerShdw>
                </a:effectLst>
              </a:rPr>
              <a:t>accesibles de </a:t>
            </a:r>
            <a:r>
              <a:rPr lang="es-AR" sz="2000" b="1" dirty="0">
                <a:solidFill>
                  <a:schemeClr val="accent3">
                    <a:lumMod val="75000"/>
                  </a:schemeClr>
                </a:solidFill>
                <a:effectLst>
                  <a:outerShdw blurRad="38100" dist="38100" dir="2700000" algn="tl">
                    <a:srgbClr val="000000">
                      <a:alpha val="43137"/>
                    </a:srgbClr>
                  </a:outerShdw>
                </a:effectLst>
              </a:rPr>
              <a:t>manera directa, se </a:t>
            </a:r>
            <a:r>
              <a:rPr lang="es-AR" sz="2000" b="1" dirty="0" smtClean="0">
                <a:solidFill>
                  <a:schemeClr val="accent3">
                    <a:lumMod val="75000"/>
                  </a:schemeClr>
                </a:solidFill>
                <a:effectLst>
                  <a:outerShdw blurRad="38100" dist="38100" dir="2700000" algn="tl">
                    <a:srgbClr val="000000">
                      <a:alpha val="43137"/>
                    </a:srgbClr>
                  </a:outerShdw>
                </a:effectLst>
              </a:rPr>
              <a:t>requiere para </a:t>
            </a:r>
            <a:r>
              <a:rPr lang="es-AR" sz="2000" b="1" dirty="0">
                <a:solidFill>
                  <a:schemeClr val="accent3">
                    <a:lumMod val="75000"/>
                  </a:schemeClr>
                </a:solidFill>
                <a:effectLst>
                  <a:outerShdw blurRad="38100" dist="38100" dir="2700000" algn="tl">
                    <a:srgbClr val="000000">
                      <a:alpha val="43137"/>
                    </a:srgbClr>
                  </a:outerShdw>
                </a:effectLst>
              </a:rPr>
              <a:t>su evaluación la desagregación de </a:t>
            </a:r>
            <a:r>
              <a:rPr lang="es-AR" sz="2000" b="1" dirty="0" smtClean="0">
                <a:solidFill>
                  <a:schemeClr val="accent3">
                    <a:lumMod val="75000"/>
                  </a:schemeClr>
                </a:solidFill>
                <a:effectLst>
                  <a:outerShdw blurRad="38100" dist="38100" dir="2700000" algn="tl">
                    <a:srgbClr val="000000">
                      <a:alpha val="43137"/>
                    </a:srgbClr>
                  </a:outerShdw>
                </a:effectLst>
              </a:rPr>
              <a:t>tareas que </a:t>
            </a:r>
            <a:r>
              <a:rPr lang="es-AR" sz="2000" b="1" dirty="0">
                <a:solidFill>
                  <a:schemeClr val="accent3">
                    <a:lumMod val="75000"/>
                  </a:schemeClr>
                </a:solidFill>
                <a:effectLst>
                  <a:outerShdw blurRad="38100" dist="38100" dir="2700000" algn="tl">
                    <a:srgbClr val="000000">
                      <a:alpha val="43137"/>
                    </a:srgbClr>
                  </a:outerShdw>
                </a:effectLst>
              </a:rPr>
              <a:t>debe realizar el estudiante, estructuradas </a:t>
            </a:r>
            <a:r>
              <a:rPr lang="es-AR" sz="2000" b="1" dirty="0" smtClean="0">
                <a:solidFill>
                  <a:schemeClr val="accent3">
                    <a:lumMod val="75000"/>
                  </a:schemeClr>
                </a:solidFill>
                <a:effectLst>
                  <a:outerShdw blurRad="38100" dist="38100" dir="2700000" algn="tl">
                    <a:srgbClr val="000000">
                      <a:alpha val="43137"/>
                    </a:srgbClr>
                  </a:outerShdw>
                </a:effectLst>
              </a:rPr>
              <a:t>en sucesivas </a:t>
            </a:r>
            <a:r>
              <a:rPr lang="es-AR" sz="2000" b="1" dirty="0">
                <a:solidFill>
                  <a:schemeClr val="accent3">
                    <a:lumMod val="75000"/>
                  </a:schemeClr>
                </a:solidFill>
                <a:effectLst>
                  <a:outerShdw blurRad="38100" dist="38100" dir="2700000" algn="tl">
                    <a:srgbClr val="000000">
                      <a:alpha val="43137"/>
                    </a:srgbClr>
                  </a:outerShdw>
                </a:effectLst>
              </a:rPr>
              <a:t>subdivisiones que den cuenta de </a:t>
            </a:r>
            <a:r>
              <a:rPr lang="es-AR" sz="2000" b="1" dirty="0" smtClean="0">
                <a:solidFill>
                  <a:schemeClr val="accent3">
                    <a:lumMod val="75000"/>
                  </a:schemeClr>
                </a:solidFill>
                <a:effectLst>
                  <a:outerShdw blurRad="38100" dist="38100" dir="2700000" algn="tl">
                    <a:srgbClr val="000000">
                      <a:alpha val="43137"/>
                    </a:srgbClr>
                  </a:outerShdw>
                </a:effectLst>
              </a:rPr>
              <a:t>su buen </a:t>
            </a:r>
            <a:r>
              <a:rPr lang="es-AR" sz="2000" b="1" dirty="0">
                <a:solidFill>
                  <a:schemeClr val="accent3">
                    <a:lumMod val="75000"/>
                  </a:schemeClr>
                </a:solidFill>
                <a:effectLst>
                  <a:outerShdw blurRad="38100" dist="38100" dir="2700000" algn="tl">
                    <a:srgbClr val="000000">
                      <a:alpha val="43137"/>
                    </a:srgbClr>
                  </a:outerShdw>
                </a:effectLst>
              </a:rPr>
              <a:t>o mal desempeño.</a:t>
            </a:r>
          </a:p>
          <a:p>
            <a:pPr algn="just"/>
            <a:r>
              <a:rPr lang="es-AR" sz="2000" b="1" dirty="0" smtClean="0">
                <a:solidFill>
                  <a:schemeClr val="accent3">
                    <a:lumMod val="75000"/>
                  </a:schemeClr>
                </a:solidFill>
                <a:effectLst>
                  <a:outerShdw blurRad="38100" dist="38100" dir="2700000" algn="tl">
                    <a:srgbClr val="000000">
                      <a:alpha val="43137"/>
                    </a:srgbClr>
                  </a:outerShdw>
                </a:effectLst>
              </a:rPr>
              <a:t>     Esos </a:t>
            </a:r>
            <a:r>
              <a:rPr lang="es-AR" sz="2000" b="1" dirty="0">
                <a:solidFill>
                  <a:schemeClr val="accent3">
                    <a:lumMod val="75000"/>
                  </a:schemeClr>
                </a:solidFill>
                <a:effectLst>
                  <a:outerShdw blurRad="38100" dist="38100" dir="2700000" algn="tl">
                    <a:srgbClr val="000000">
                      <a:alpha val="43137"/>
                    </a:srgbClr>
                  </a:outerShdw>
                </a:effectLst>
              </a:rPr>
              <a:t>procesos de inferencia a partir de lo </a:t>
            </a:r>
            <a:r>
              <a:rPr lang="es-AR" sz="2000" b="1" dirty="0" smtClean="0">
                <a:solidFill>
                  <a:schemeClr val="accent3">
                    <a:lumMod val="75000"/>
                  </a:schemeClr>
                </a:solidFill>
                <a:effectLst>
                  <a:outerShdw blurRad="38100" dist="38100" dir="2700000" algn="tl">
                    <a:srgbClr val="000000">
                      <a:alpha val="43137"/>
                    </a:srgbClr>
                  </a:outerShdw>
                </a:effectLst>
              </a:rPr>
              <a:t>manifiesto, conllevan </a:t>
            </a:r>
            <a:r>
              <a:rPr lang="es-AR" sz="2000" b="1" dirty="0">
                <a:solidFill>
                  <a:schemeClr val="accent3">
                    <a:lumMod val="75000"/>
                  </a:schemeClr>
                </a:solidFill>
                <a:effectLst>
                  <a:outerShdw blurRad="38100" dist="38100" dir="2700000" algn="tl">
                    <a:srgbClr val="000000">
                      <a:alpha val="43137"/>
                    </a:srgbClr>
                  </a:outerShdw>
                </a:effectLst>
              </a:rPr>
              <a:t>un necesario reduccionismo </a:t>
            </a:r>
            <a:r>
              <a:rPr lang="es-AR" sz="2000" b="1" dirty="0" smtClean="0">
                <a:solidFill>
                  <a:schemeClr val="accent3">
                    <a:lumMod val="75000"/>
                  </a:schemeClr>
                </a:solidFill>
                <a:effectLst>
                  <a:outerShdw blurRad="38100" dist="38100" dir="2700000" algn="tl">
                    <a:srgbClr val="000000">
                      <a:alpha val="43137"/>
                    </a:srgbClr>
                  </a:outerShdw>
                </a:effectLst>
              </a:rPr>
              <a:t>ya que </a:t>
            </a:r>
            <a:r>
              <a:rPr lang="es-AR" sz="2000" b="1" dirty="0">
                <a:solidFill>
                  <a:schemeClr val="accent3">
                    <a:lumMod val="75000"/>
                  </a:schemeClr>
                </a:solidFill>
                <a:effectLst>
                  <a:outerShdw blurRad="38100" dist="38100" dir="2700000" algn="tl">
                    <a:srgbClr val="000000">
                      <a:alpha val="43137"/>
                    </a:srgbClr>
                  </a:outerShdw>
                </a:effectLst>
              </a:rPr>
              <a:t>la desagregación en conductas observables </a:t>
            </a:r>
            <a:r>
              <a:rPr lang="es-AR" sz="2000" b="1" dirty="0" smtClean="0">
                <a:solidFill>
                  <a:schemeClr val="accent3">
                    <a:lumMod val="75000"/>
                  </a:schemeClr>
                </a:solidFill>
                <a:effectLst>
                  <a:outerShdw blurRad="38100" dist="38100" dir="2700000" algn="tl">
                    <a:srgbClr val="000000">
                      <a:alpha val="43137"/>
                    </a:srgbClr>
                  </a:outerShdw>
                </a:effectLst>
              </a:rPr>
              <a:t>debilita la </a:t>
            </a:r>
            <a:r>
              <a:rPr lang="es-AR" sz="2000" b="1" dirty="0">
                <a:solidFill>
                  <a:schemeClr val="accent3">
                    <a:lumMod val="75000"/>
                  </a:schemeClr>
                </a:solidFill>
                <a:effectLst>
                  <a:outerShdw blurRad="38100" dist="38100" dir="2700000" algn="tl">
                    <a:srgbClr val="000000">
                      <a:alpha val="43137"/>
                    </a:srgbClr>
                  </a:outerShdw>
                </a:effectLst>
              </a:rPr>
              <a:t>identidad y complejidad de la </a:t>
            </a:r>
            <a:r>
              <a:rPr lang="es-AR" sz="2000" b="1" dirty="0" smtClean="0">
                <a:solidFill>
                  <a:schemeClr val="accent3">
                    <a:lumMod val="75000"/>
                  </a:schemeClr>
                </a:solidFill>
                <a:effectLst>
                  <a:outerShdw blurRad="38100" dist="38100" dir="2700000" algn="tl">
                    <a:srgbClr val="000000">
                      <a:alpha val="43137"/>
                    </a:srgbClr>
                  </a:outerShdw>
                </a:effectLst>
              </a:rPr>
              <a:t>competencia a </a:t>
            </a:r>
            <a:r>
              <a:rPr lang="es-AR" sz="2000" b="1" dirty="0">
                <a:solidFill>
                  <a:schemeClr val="accent3">
                    <a:lumMod val="75000"/>
                  </a:schemeClr>
                </a:solidFill>
                <a:effectLst>
                  <a:outerShdw blurRad="38100" dist="38100" dir="2700000" algn="tl">
                    <a:srgbClr val="000000">
                      <a:alpha val="43137"/>
                    </a:srgbClr>
                  </a:outerShdw>
                </a:effectLst>
              </a:rPr>
              <a:t>la que refiere.</a:t>
            </a:r>
          </a:p>
          <a:p>
            <a:pPr algn="just"/>
            <a:r>
              <a:rPr lang="es-AR" sz="2000" b="1" dirty="0" smtClean="0">
                <a:solidFill>
                  <a:schemeClr val="accent3">
                    <a:lumMod val="75000"/>
                  </a:schemeClr>
                </a:solidFill>
                <a:effectLst>
                  <a:outerShdw blurRad="38100" dist="38100" dir="2700000" algn="tl">
                    <a:srgbClr val="000000">
                      <a:alpha val="43137"/>
                    </a:srgbClr>
                  </a:outerShdw>
                </a:effectLst>
              </a:rPr>
              <a:t>     La racionalidad </a:t>
            </a:r>
            <a:r>
              <a:rPr lang="es-AR" sz="2000" b="1" dirty="0" err="1" smtClean="0">
                <a:solidFill>
                  <a:schemeClr val="accent3">
                    <a:lumMod val="75000"/>
                  </a:schemeClr>
                </a:solidFill>
                <a:effectLst>
                  <a:outerShdw blurRad="38100" dist="38100" dir="2700000" algn="tl">
                    <a:srgbClr val="000000">
                      <a:alpha val="43137"/>
                    </a:srgbClr>
                  </a:outerShdw>
                </a:effectLst>
              </a:rPr>
              <a:t>eficientista</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medios-fines </a:t>
            </a:r>
            <a:r>
              <a:rPr lang="es-AR" sz="2000" b="1" dirty="0">
                <a:solidFill>
                  <a:schemeClr val="accent3">
                    <a:lumMod val="75000"/>
                  </a:schemeClr>
                </a:solidFill>
                <a:effectLst>
                  <a:outerShdw blurRad="38100" dist="38100" dir="2700000" algn="tl">
                    <a:srgbClr val="000000">
                      <a:alpha val="43137"/>
                    </a:srgbClr>
                  </a:outerShdw>
                </a:effectLst>
              </a:rPr>
              <a:t>prevalece en </a:t>
            </a:r>
            <a:r>
              <a:rPr lang="es-AR" sz="2000" b="1" dirty="0" smtClean="0">
                <a:solidFill>
                  <a:schemeClr val="accent3">
                    <a:lumMod val="75000"/>
                  </a:schemeClr>
                </a:solidFill>
                <a:effectLst>
                  <a:outerShdw blurRad="38100" dist="38100" dir="2700000" algn="tl">
                    <a:srgbClr val="000000">
                      <a:alpha val="43137"/>
                    </a:srgbClr>
                  </a:outerShdw>
                </a:effectLst>
              </a:rPr>
              <a:t>este modelo a partir </a:t>
            </a:r>
            <a:r>
              <a:rPr lang="es-AR" sz="2000" b="1" dirty="0">
                <a:solidFill>
                  <a:schemeClr val="accent3">
                    <a:lumMod val="75000"/>
                  </a:schemeClr>
                </a:solidFill>
                <a:effectLst>
                  <a:outerShdw blurRad="38100" dist="38100" dir="2700000" algn="tl">
                    <a:srgbClr val="000000">
                      <a:alpha val="43137"/>
                    </a:srgbClr>
                  </a:outerShdw>
                </a:effectLst>
              </a:rPr>
              <a:t>de </a:t>
            </a:r>
            <a:r>
              <a:rPr lang="es-AR" sz="2000" b="1" dirty="0" smtClean="0">
                <a:solidFill>
                  <a:schemeClr val="accent3">
                    <a:lumMod val="75000"/>
                  </a:schemeClr>
                </a:solidFill>
                <a:effectLst>
                  <a:outerShdw blurRad="38100" dist="38100" dir="2700000" algn="tl">
                    <a:srgbClr val="000000">
                      <a:alpha val="43137"/>
                    </a:srgbClr>
                  </a:outerShdw>
                </a:effectLst>
              </a:rPr>
              <a:t>las competencias </a:t>
            </a:r>
            <a:r>
              <a:rPr lang="es-AR" sz="2000" b="1" dirty="0">
                <a:solidFill>
                  <a:schemeClr val="accent3">
                    <a:lumMod val="75000"/>
                  </a:schemeClr>
                </a:solidFill>
                <a:effectLst>
                  <a:outerShdw blurRad="38100" dist="38100" dir="2700000" algn="tl">
                    <a:srgbClr val="000000">
                      <a:alpha val="43137"/>
                    </a:srgbClr>
                  </a:outerShdw>
                </a:effectLst>
              </a:rPr>
              <a:t>entendidas como </a:t>
            </a:r>
            <a:r>
              <a:rPr lang="es-AR" sz="2000" b="1" dirty="0" smtClean="0">
                <a:solidFill>
                  <a:schemeClr val="accent3">
                    <a:lumMod val="75000"/>
                  </a:schemeClr>
                </a:solidFill>
                <a:effectLst>
                  <a:outerShdw blurRad="38100" dist="38100" dir="2700000" algn="tl">
                    <a:srgbClr val="000000">
                      <a:alpha val="43137"/>
                    </a:srgbClr>
                  </a:outerShdw>
                </a:effectLst>
              </a:rPr>
              <a:t>resultados de </a:t>
            </a:r>
            <a:r>
              <a:rPr lang="es-AR" sz="2000" b="1" dirty="0">
                <a:solidFill>
                  <a:schemeClr val="accent3">
                    <a:lumMod val="75000"/>
                  </a:schemeClr>
                </a:solidFill>
                <a:effectLst>
                  <a:outerShdw blurRad="38100" dist="38100" dir="2700000" algn="tl">
                    <a:srgbClr val="000000">
                      <a:alpha val="43137"/>
                    </a:srgbClr>
                  </a:outerShdw>
                </a:effectLst>
              </a:rPr>
              <a:t>aprendizaje.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    En </a:t>
            </a:r>
            <a:r>
              <a:rPr lang="es-AR" sz="2000" b="1" dirty="0">
                <a:solidFill>
                  <a:schemeClr val="accent3">
                    <a:lumMod val="75000"/>
                  </a:schemeClr>
                </a:solidFill>
                <a:effectLst>
                  <a:outerShdw blurRad="38100" dist="38100" dir="2700000" algn="tl">
                    <a:srgbClr val="000000">
                      <a:alpha val="43137"/>
                    </a:srgbClr>
                  </a:outerShdw>
                </a:effectLst>
              </a:rPr>
              <a:t>lugar de los objetivos, </a:t>
            </a:r>
            <a:r>
              <a:rPr lang="es-AR" sz="2000" b="1" dirty="0" smtClean="0">
                <a:solidFill>
                  <a:schemeClr val="accent3">
                    <a:lumMod val="75000"/>
                  </a:schemeClr>
                </a:solidFill>
                <a:effectLst>
                  <a:outerShdw blurRad="38100" dist="38100" dir="2700000" algn="tl">
                    <a:srgbClr val="000000">
                      <a:alpha val="43137"/>
                    </a:srgbClr>
                  </a:outerShdw>
                </a:effectLst>
              </a:rPr>
              <a:t>son las </a:t>
            </a:r>
            <a:r>
              <a:rPr lang="es-AR" sz="2000" b="1" dirty="0">
                <a:solidFill>
                  <a:schemeClr val="accent3">
                    <a:lumMod val="75000"/>
                  </a:schemeClr>
                </a:solidFill>
                <a:effectLst>
                  <a:outerShdw blurRad="38100" dist="38100" dir="2700000" algn="tl">
                    <a:srgbClr val="000000">
                      <a:alpha val="43137"/>
                    </a:srgbClr>
                  </a:outerShdw>
                </a:effectLst>
              </a:rPr>
              <a:t>competencias las que definen los </a:t>
            </a:r>
            <a:r>
              <a:rPr lang="es-AR" sz="2000" b="1" dirty="0" smtClean="0">
                <a:solidFill>
                  <a:schemeClr val="accent3">
                    <a:lumMod val="75000"/>
                  </a:schemeClr>
                </a:solidFill>
                <a:effectLst>
                  <a:outerShdw blurRad="38100" dist="38100" dir="2700000" algn="tl">
                    <a:srgbClr val="000000">
                      <a:alpha val="43137"/>
                    </a:srgbClr>
                  </a:outerShdw>
                </a:effectLst>
              </a:rPr>
              <a:t>medios curriculares </a:t>
            </a:r>
            <a:r>
              <a:rPr lang="es-AR" sz="2000" b="1" dirty="0">
                <a:solidFill>
                  <a:schemeClr val="accent3">
                    <a:lumMod val="75000"/>
                  </a:schemeClr>
                </a:solidFill>
                <a:effectLst>
                  <a:outerShdw blurRad="38100" dist="38100" dir="2700000" algn="tl">
                    <a:srgbClr val="000000">
                      <a:alpha val="43137"/>
                    </a:srgbClr>
                  </a:outerShdw>
                </a:effectLst>
              </a:rPr>
              <a:t>(contenidos y actividades). La </a:t>
            </a:r>
            <a:r>
              <a:rPr lang="es-AR" sz="2000" b="1" dirty="0" smtClean="0">
                <a:solidFill>
                  <a:schemeClr val="accent3">
                    <a:lumMod val="75000"/>
                  </a:schemeClr>
                </a:solidFill>
                <a:effectLst>
                  <a:outerShdw blurRad="38100" dist="38100" dir="2700000" algn="tl">
                    <a:srgbClr val="000000">
                      <a:alpha val="43137"/>
                    </a:srgbClr>
                  </a:outerShdw>
                </a:effectLst>
              </a:rPr>
              <a:t>evaluación aparece </a:t>
            </a:r>
            <a:r>
              <a:rPr lang="es-AR" sz="2000" b="1" dirty="0">
                <a:solidFill>
                  <a:schemeClr val="accent3">
                    <a:lumMod val="75000"/>
                  </a:schemeClr>
                </a:solidFill>
                <a:effectLst>
                  <a:outerShdw blurRad="38100" dist="38100" dir="2700000" algn="tl">
                    <a:srgbClr val="000000">
                      <a:alpha val="43137"/>
                    </a:srgbClr>
                  </a:outerShdw>
                </a:effectLst>
              </a:rPr>
              <a:t>como control de resultados (</a:t>
            </a:r>
            <a:r>
              <a:rPr lang="es-AR" sz="2000" b="1" dirty="0" smtClean="0">
                <a:solidFill>
                  <a:schemeClr val="accent3">
                    <a:lumMod val="75000"/>
                  </a:schemeClr>
                </a:solidFill>
                <a:effectLst>
                  <a:outerShdw blurRad="38100" dist="38100" dir="2700000" algn="tl">
                    <a:srgbClr val="000000">
                      <a:alpha val="43137"/>
                    </a:srgbClr>
                  </a:outerShdw>
                </a:effectLst>
              </a:rPr>
              <a:t>logro de </a:t>
            </a:r>
            <a:r>
              <a:rPr lang="es-AR" sz="2000" b="1" dirty="0">
                <a:solidFill>
                  <a:schemeClr val="accent3">
                    <a:lumMod val="75000"/>
                  </a:schemeClr>
                </a:solidFill>
                <a:effectLst>
                  <a:outerShdw blurRad="38100" dist="38100" dir="2700000" algn="tl">
                    <a:srgbClr val="000000">
                      <a:alpha val="43137"/>
                    </a:srgbClr>
                  </a:outerShdw>
                </a:effectLst>
              </a:rPr>
              <a:t>competencias</a:t>
            </a:r>
            <a:r>
              <a:rPr lang="es-AR" sz="2000" b="1" dirty="0" smtClean="0">
                <a:solidFill>
                  <a:schemeClr val="accent3">
                    <a:lumMod val="75000"/>
                  </a:schemeClr>
                </a:solidFill>
                <a:effectLst>
                  <a:outerShdw blurRad="38100" dist="38100" dir="2700000" algn="tl">
                    <a:srgbClr val="000000">
                      <a:alpha val="43137"/>
                    </a:srgbClr>
                  </a:outerShdw>
                </a:effectLst>
              </a:rPr>
              <a:t>).  </a:t>
            </a:r>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45101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052736"/>
            <a:ext cx="8064896" cy="5016758"/>
          </a:xfrm>
          <a:prstGeom prst="rect">
            <a:avLst/>
          </a:prstGeom>
        </p:spPr>
        <p:txBody>
          <a:bodyPr wrap="square">
            <a:spAutoFit/>
          </a:bodyPr>
          <a:lstStyle/>
          <a:p>
            <a:pPr algn="just"/>
            <a:r>
              <a:rPr lang="es-AR" dirty="0"/>
              <a:t> </a:t>
            </a:r>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enunciado de una competencia se formula teniendo en </a:t>
            </a:r>
            <a:r>
              <a:rPr lang="es-AR" sz="2400" b="1" dirty="0" smtClean="0">
                <a:solidFill>
                  <a:schemeClr val="accent3">
                    <a:lumMod val="75000"/>
                  </a:schemeClr>
                </a:solidFill>
                <a:effectLst>
                  <a:outerShdw blurRad="38100" dist="38100" dir="2700000" algn="tl">
                    <a:srgbClr val="000000">
                      <a:alpha val="43137"/>
                    </a:srgbClr>
                  </a:outerShdw>
                </a:effectLst>
              </a:rPr>
              <a:t>cuenta:</a:t>
            </a:r>
          </a:p>
          <a:p>
            <a:pPr marL="342900" indent="-342900" algn="just">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atributos </a:t>
            </a:r>
            <a:r>
              <a:rPr lang="es-AR" sz="2400" b="1" i="1" dirty="0">
                <a:solidFill>
                  <a:schemeClr val="accent3">
                    <a:lumMod val="75000"/>
                  </a:schemeClr>
                </a:solidFill>
                <a:effectLst>
                  <a:outerShdw blurRad="38100" dist="38100" dir="2700000" algn="tl">
                    <a:srgbClr val="000000">
                      <a:alpha val="43137"/>
                    </a:srgbClr>
                  </a:outerShdw>
                </a:effectLst>
              </a:rPr>
              <a:t>personales</a:t>
            </a:r>
            <a:r>
              <a:rPr lang="es-AR" sz="2400" b="1" dirty="0">
                <a:solidFill>
                  <a:schemeClr val="accent3">
                    <a:lumMod val="75000"/>
                  </a:schemeClr>
                </a:solidFill>
                <a:effectLst>
                  <a:outerShdw blurRad="38100" dist="38100" dir="2700000" algn="tl">
                    <a:srgbClr val="000000">
                      <a:alpha val="43137"/>
                    </a:srgbClr>
                  </a:outerShdw>
                </a:effectLst>
              </a:rPr>
              <a:t>: conocimientos, habilidades, valores, actitudes,</a:t>
            </a:r>
          </a:p>
          <a:p>
            <a:pPr marL="342900" indent="-342900" algn="just">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desempeño </a:t>
            </a:r>
            <a:r>
              <a:rPr lang="es-AR" sz="2400" b="1" i="1" dirty="0">
                <a:solidFill>
                  <a:schemeClr val="accent3">
                    <a:lumMod val="75000"/>
                  </a:schemeClr>
                </a:solidFill>
                <a:effectLst>
                  <a:outerShdw blurRad="38100" dist="38100" dir="2700000" algn="tl">
                    <a:srgbClr val="000000">
                      <a:alpha val="43137"/>
                    </a:srgbClr>
                  </a:outerShdw>
                </a:effectLst>
              </a:rPr>
              <a:t>de funciones o tareas profesionales en las que se aplican los atributos </a:t>
            </a:r>
            <a:r>
              <a:rPr lang="es-AR" sz="2400" b="1" i="1" dirty="0" smtClean="0">
                <a:solidFill>
                  <a:schemeClr val="accent3">
                    <a:lumMod val="75000"/>
                  </a:schemeClr>
                </a:solidFill>
                <a:effectLst>
                  <a:outerShdw blurRad="38100" dist="38100" dir="2700000" algn="tl">
                    <a:srgbClr val="000000">
                      <a:alpha val="43137"/>
                    </a:srgbClr>
                  </a:outerShdw>
                </a:effectLst>
              </a:rPr>
              <a:t>personales</a:t>
            </a:r>
            <a:r>
              <a:rPr lang="es-AR" sz="24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condiciones </a:t>
            </a:r>
            <a:r>
              <a:rPr lang="es-AR" sz="2400" b="1" i="1" dirty="0">
                <a:solidFill>
                  <a:schemeClr val="accent3">
                    <a:lumMod val="75000"/>
                  </a:schemeClr>
                </a:solidFill>
                <a:effectLst>
                  <a:outerShdw blurRad="38100" dist="38100" dir="2700000" algn="tl">
                    <a:srgbClr val="000000">
                      <a:alpha val="43137"/>
                    </a:srgbClr>
                  </a:outerShdw>
                </a:effectLst>
              </a:rPr>
              <a:t>de realización</a:t>
            </a:r>
            <a:r>
              <a:rPr lang="es-AR" sz="2400" b="1" dirty="0">
                <a:solidFill>
                  <a:schemeClr val="accent3">
                    <a:lumMod val="75000"/>
                  </a:schemeClr>
                </a:solidFill>
                <a:effectLst>
                  <a:outerShdw blurRad="38100" dist="38100" dir="2700000" algn="tl">
                    <a:srgbClr val="000000">
                      <a:alpha val="43137"/>
                    </a:srgbClr>
                  </a:outerShdw>
                </a:effectLst>
              </a:rPr>
              <a:t>: criterios por los cuales la actuación profesional será considerada adecuada, eficaz.</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000" b="1" dirty="0">
                <a:solidFill>
                  <a:schemeClr val="accent3">
                    <a:lumMod val="75000"/>
                  </a:schemeClr>
                </a:solidFill>
                <a:effectLst>
                  <a:outerShdw blurRad="38100" dist="38100" dir="2700000" algn="tl">
                    <a:srgbClr val="000000">
                      <a:alpha val="43137"/>
                    </a:srgbClr>
                  </a:outerShdw>
                </a:effectLst>
              </a:rPr>
              <a:t>Ejemplo:  </a:t>
            </a:r>
            <a:r>
              <a:rPr lang="es-AR" sz="2000" b="1" i="1" dirty="0">
                <a:solidFill>
                  <a:schemeClr val="accent3">
                    <a:lumMod val="75000"/>
                  </a:schemeClr>
                </a:solidFill>
                <a:effectLst>
                  <a:outerShdw blurRad="38100" dist="38100" dir="2700000" algn="tl">
                    <a:srgbClr val="000000">
                      <a:alpha val="43137"/>
                    </a:srgbClr>
                  </a:outerShdw>
                </a:effectLst>
              </a:rPr>
              <a:t>realizar croquis a partir del anteproyecto </a:t>
            </a:r>
            <a:r>
              <a:rPr lang="es-AR" sz="2000" b="1" dirty="0">
                <a:solidFill>
                  <a:schemeClr val="accent1">
                    <a:lumMod val="50000"/>
                  </a:schemeClr>
                </a:solidFill>
                <a:effectLst>
                  <a:outerShdw blurRad="38100" dist="38100" dir="2700000" algn="tl">
                    <a:srgbClr val="000000">
                      <a:alpha val="43137"/>
                    </a:srgbClr>
                  </a:outerShdw>
                </a:effectLst>
              </a:rPr>
              <a:t>(atributos personales) </a:t>
            </a:r>
            <a:r>
              <a:rPr lang="es-AR" sz="2000" b="1" i="1" dirty="0">
                <a:solidFill>
                  <a:schemeClr val="accent3">
                    <a:lumMod val="75000"/>
                  </a:schemeClr>
                </a:solidFill>
                <a:effectLst>
                  <a:outerShdw blurRad="38100" dist="38100" dir="2700000" algn="tl">
                    <a:srgbClr val="000000">
                      <a:alpha val="43137"/>
                    </a:srgbClr>
                  </a:outerShdw>
                </a:effectLst>
              </a:rPr>
              <a:t>que permitan la elaboración de planos </a:t>
            </a:r>
            <a:r>
              <a:rPr lang="es-AR" sz="2000" b="1" dirty="0">
                <a:solidFill>
                  <a:schemeClr val="accent1">
                    <a:lumMod val="50000"/>
                  </a:schemeClr>
                </a:solidFill>
                <a:effectLst>
                  <a:outerShdw blurRad="38100" dist="38100" dir="2700000" algn="tl">
                    <a:srgbClr val="000000">
                      <a:alpha val="43137"/>
                    </a:srgbClr>
                  </a:outerShdw>
                </a:effectLst>
              </a:rPr>
              <a:t>(desempeño de tareas profesionales)</a:t>
            </a:r>
            <a:r>
              <a:rPr lang="es-AR" sz="2000" b="1" i="1" dirty="0">
                <a:solidFill>
                  <a:schemeClr val="accent3">
                    <a:lumMod val="75000"/>
                  </a:schemeClr>
                </a:solidFill>
                <a:effectLst>
                  <a:outerShdw blurRad="38100" dist="38100" dir="2700000" algn="tl">
                    <a:srgbClr val="000000">
                      <a:alpha val="43137"/>
                    </a:srgbClr>
                  </a:outerShdw>
                </a:effectLst>
              </a:rPr>
              <a:t>, determinando la información precisa y necesaria </a:t>
            </a:r>
            <a:r>
              <a:rPr lang="es-AR" sz="2000" b="1" dirty="0">
                <a:solidFill>
                  <a:schemeClr val="accent1">
                    <a:lumMod val="50000"/>
                  </a:schemeClr>
                </a:solidFill>
                <a:effectLst>
                  <a:outerShdw blurRad="38100" dist="38100" dir="2700000" algn="tl">
                    <a:srgbClr val="000000">
                      <a:alpha val="43137"/>
                    </a:srgbClr>
                  </a:outerShdw>
                </a:effectLst>
              </a:rPr>
              <a:t>(condiciones de realización)</a:t>
            </a:r>
            <a:r>
              <a:rPr lang="es-AR" sz="2000" b="1" i="1" dirty="0">
                <a:solidFill>
                  <a:schemeClr val="accent3">
                    <a:lumMod val="75000"/>
                  </a:schemeClr>
                </a:solidFill>
                <a:effectLst>
                  <a:outerShdw blurRad="38100" dist="38100" dir="2700000" algn="tl">
                    <a:srgbClr val="000000">
                      <a:alpha val="43137"/>
                    </a:srgbClr>
                  </a:outerShdw>
                </a:effectLst>
              </a:rPr>
              <a:t>.</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3292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556792"/>
            <a:ext cx="8496944" cy="3970318"/>
          </a:xfrm>
          <a:prstGeom prst="rect">
            <a:avLst/>
          </a:prstGeom>
        </p:spPr>
        <p:txBody>
          <a:bodyPr wrap="square">
            <a:spAutoFit/>
          </a:bodyPr>
          <a:lstStyle/>
          <a:p>
            <a:endParaRPr lang="es-AR" dirty="0" smtClean="0"/>
          </a:p>
          <a:p>
            <a:endParaRPr lang="es-AR" dirty="0"/>
          </a:p>
          <a:p>
            <a:pPr algn="just"/>
            <a:r>
              <a:rPr lang="es-AR" sz="2400" b="1" dirty="0" smtClean="0">
                <a:solidFill>
                  <a:schemeClr val="accent3">
                    <a:lumMod val="75000"/>
                  </a:schemeClr>
                </a:solidFill>
                <a:effectLst>
                  <a:outerShdw blurRad="38100" dist="38100" dir="2700000" algn="tl">
                    <a:srgbClr val="000000">
                      <a:alpha val="43137"/>
                    </a:srgbClr>
                  </a:outerShdw>
                </a:effectLst>
              </a:rPr>
              <a:t>     Ángel Díaz Barriga sostiene que la </a:t>
            </a:r>
            <a:r>
              <a:rPr lang="es-AR" sz="2400" b="1" dirty="0" err="1" smtClean="0">
                <a:solidFill>
                  <a:schemeClr val="accent3">
                    <a:lumMod val="75000"/>
                  </a:schemeClr>
                </a:solidFill>
                <a:effectLst>
                  <a:outerShdw blurRad="38100" dist="38100" dir="2700000" algn="tl">
                    <a:srgbClr val="000000">
                      <a:alpha val="43137"/>
                    </a:srgbClr>
                  </a:outerShdw>
                </a:effectLst>
              </a:rPr>
              <a:t>compulsividad</a:t>
            </a:r>
            <a:r>
              <a:rPr lang="es-AR" sz="2400" b="1" dirty="0" smtClean="0">
                <a:solidFill>
                  <a:schemeClr val="accent3">
                    <a:lumMod val="75000"/>
                  </a:schemeClr>
                </a:solidFill>
                <a:effectLst>
                  <a:outerShdw blurRad="38100" dist="38100" dir="2700000" algn="tl">
                    <a:srgbClr val="000000">
                      <a:alpha val="43137"/>
                    </a:srgbClr>
                  </a:outerShdw>
                </a:effectLst>
              </a:rPr>
              <a:t> por aplicar el enfoque por competencias impide una revisión conceptual del mismo y señala que es necesario resolver algunas cuestiones fundamentales:</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chemeClr val="accent3">
                    <a:lumMod val="50000"/>
                  </a:schemeClr>
                </a:solidFill>
                <a:effectLst>
                  <a:outerShdw blurRad="38100" dist="38100" dir="2700000" algn="tl">
                    <a:srgbClr val="000000">
                      <a:alpha val="43137"/>
                    </a:srgbClr>
                  </a:outerShdw>
                </a:effectLst>
              </a:rPr>
              <a:t>Ausencia </a:t>
            </a:r>
            <a:r>
              <a:rPr lang="es-AR" sz="2400" b="1" i="1" dirty="0">
                <a:solidFill>
                  <a:schemeClr val="accent3">
                    <a:lumMod val="50000"/>
                  </a:schemeClr>
                </a:solidFill>
                <a:effectLst>
                  <a:outerShdw blurRad="38100" dist="38100" dir="2700000" algn="tl">
                    <a:srgbClr val="000000">
                      <a:alpha val="43137"/>
                    </a:srgbClr>
                  </a:outerShdw>
                </a:effectLst>
              </a:rPr>
              <a:t>de una perspectiva genealógica </a:t>
            </a:r>
            <a:r>
              <a:rPr lang="es-AR" sz="2400" b="1" i="1" dirty="0" smtClean="0">
                <a:solidFill>
                  <a:schemeClr val="accent3">
                    <a:lumMod val="50000"/>
                  </a:schemeClr>
                </a:solidFill>
                <a:effectLst>
                  <a:outerShdw blurRad="38100" dist="38100" dir="2700000" algn="tl">
                    <a:srgbClr val="000000">
                      <a:alpha val="43137"/>
                    </a:srgbClr>
                  </a:outerShdw>
                </a:effectLst>
              </a:rPr>
              <a:t> educativa del concepto</a:t>
            </a:r>
            <a:r>
              <a:rPr lang="es-AR" sz="2400" b="1" dirty="0" smtClean="0">
                <a:solidFill>
                  <a:schemeClr val="accent3">
                    <a:lumMod val="75000"/>
                  </a:schemeClr>
                </a:solidFill>
                <a:effectLst>
                  <a:outerShdw blurRad="38100" dist="38100" dir="2700000" algn="tl">
                    <a:srgbClr val="000000">
                      <a:alpha val="43137"/>
                    </a:srgbClr>
                  </a:outerShdw>
                </a:effectLst>
              </a:rPr>
              <a:t>: la conceptualización del término se limita a abordar desempeños restringidos exclusivamente al mundo </a:t>
            </a:r>
            <a:r>
              <a:rPr lang="es-AR" sz="2400" b="1" dirty="0">
                <a:solidFill>
                  <a:schemeClr val="accent3">
                    <a:lumMod val="75000"/>
                  </a:schemeClr>
                </a:solidFill>
                <a:effectLst>
                  <a:outerShdw blurRad="38100" dist="38100" dir="2700000" algn="tl">
                    <a:srgbClr val="000000">
                      <a:alpha val="43137"/>
                    </a:srgbClr>
                  </a:outerShdw>
                </a:effectLst>
              </a:rPr>
              <a:t>del </a:t>
            </a:r>
            <a:r>
              <a:rPr lang="es-AR" sz="2400" b="1" dirty="0" smtClean="0">
                <a:solidFill>
                  <a:schemeClr val="accent3">
                    <a:lumMod val="75000"/>
                  </a:schemeClr>
                </a:solidFill>
                <a:effectLst>
                  <a:outerShdw blurRad="38100" dist="38100" dir="2700000" algn="tl">
                    <a:srgbClr val="000000">
                      <a:alpha val="43137"/>
                    </a:srgbClr>
                  </a:outerShdw>
                </a:effectLst>
              </a:rPr>
              <a:t>trabajo. </a:t>
            </a:r>
          </a:p>
        </p:txBody>
      </p:sp>
    </p:spTree>
    <p:extLst>
      <p:ext uri="{BB962C8B-B14F-4D97-AF65-F5344CB8AC3E}">
        <p14:creationId xmlns:p14="http://schemas.microsoft.com/office/powerpoint/2010/main" val="512889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2636912"/>
            <a:ext cx="6552728" cy="46166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95536" y="1582341"/>
            <a:ext cx="8208912"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Cuando la escuela se pregunta qué tipo de hombre o mujer necesita la sociedad, se pregunta a su vez cómo formarlo y entonces surge el concepto de curriculum como plan de formación.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Se trata, entonces, de:</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un constructo vinculado con los procesos de selección, organización, distribución y transmisión de los contenidos que realizan los sistemas educativos,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un modo de regular las prácticas de enseñanza y la experiencia formativa de los estudiantes.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09870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420888"/>
            <a:ext cx="8208912" cy="2677656"/>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chemeClr val="accent3">
                    <a:lumMod val="50000"/>
                  </a:schemeClr>
                </a:solidFill>
                <a:effectLst>
                  <a:outerShdw blurRad="38100" dist="38100" dir="2700000" algn="tl">
                    <a:srgbClr val="000000">
                      <a:alpha val="43137"/>
                    </a:srgbClr>
                  </a:outerShdw>
                </a:effectLst>
              </a:rPr>
              <a:t>Limitaciones de su empleo en el campo del currículo</a:t>
            </a:r>
            <a:r>
              <a:rPr lang="es-AR" sz="2400" b="1" dirty="0">
                <a:solidFill>
                  <a:schemeClr val="accent3">
                    <a:lumMod val="75000"/>
                  </a:schemeClr>
                </a:solidFill>
                <a:effectLst>
                  <a:outerShdw blurRad="38100" dist="38100" dir="2700000" algn="tl">
                    <a:srgbClr val="000000">
                      <a:alpha val="43137"/>
                    </a:srgbClr>
                  </a:outerShdw>
                </a:effectLst>
              </a:rPr>
              <a:t>: la construcción de planes de estudio basados en competencias requiere elaborar una especie de mapa de las mismas, que sólo puede hacerse  a partir de un análisis de tareas, por lo que termina convirtiéndose  en una propuesta de construcción curricular por objetivos fragmentarios</a:t>
            </a:r>
            <a:r>
              <a:rPr lang="es-AR" sz="2400" b="1" dirty="0" smtClean="0">
                <a:solidFill>
                  <a:schemeClr val="accent3">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3153436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8494" y="2204864"/>
            <a:ext cx="8352928" cy="2677656"/>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chemeClr val="accent3">
                    <a:lumMod val="50000"/>
                  </a:schemeClr>
                </a:solidFill>
                <a:effectLst>
                  <a:outerShdw blurRad="38100" dist="38100" dir="2700000" algn="tl">
                    <a:srgbClr val="000000">
                      <a:alpha val="43137"/>
                    </a:srgbClr>
                  </a:outerShdw>
                </a:effectLst>
              </a:rPr>
              <a:t>Falta de una reflexión conceptual que acompañe la generalización de una propuesta</a:t>
            </a:r>
            <a:r>
              <a:rPr lang="es-AR" sz="2400" b="1" dirty="0">
                <a:solidFill>
                  <a:schemeClr val="accent3">
                    <a:lumMod val="75000"/>
                  </a:schemeClr>
                </a:solidFill>
                <a:effectLst>
                  <a:outerShdw blurRad="38100" dist="38100" dir="2700000" algn="tl">
                    <a:srgbClr val="000000">
                      <a:alpha val="43137"/>
                    </a:srgbClr>
                  </a:outerShdw>
                </a:effectLst>
              </a:rPr>
              <a:t>: La carencia de una necesaria vinculación teoría–técnica  conduce a una especie de aplicación minuciosa con desconocimiento de los fundamentos conceptuales que permitan generar las adaptaciones que reclama la realidad. </a:t>
            </a:r>
          </a:p>
          <a:p>
            <a:pPr marL="342900" indent="-342900" algn="just">
              <a:buFont typeface="Arial" panose="020B0604020202020204" pitchFamily="34" charset="0"/>
              <a:buChar char="•"/>
            </a:pPr>
            <a:endParaRPr lang="es-AR" sz="2400" b="1" dirty="0" smtClean="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58854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276872"/>
            <a:ext cx="7488832" cy="2862322"/>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chemeClr val="accent3">
                    <a:lumMod val="50000"/>
                  </a:schemeClr>
                </a:solidFill>
                <a:effectLst>
                  <a:outerShdw blurRad="38100" dist="38100" dir="2700000" algn="tl">
                    <a:srgbClr val="000000">
                      <a:alpha val="43137"/>
                    </a:srgbClr>
                  </a:outerShdw>
                </a:effectLst>
              </a:rPr>
              <a:t>Inexistencia de investigaciones acerca de los aportes </a:t>
            </a:r>
            <a:r>
              <a:rPr lang="es-AR" sz="2400" b="1" i="1" dirty="0" smtClean="0">
                <a:solidFill>
                  <a:schemeClr val="accent3">
                    <a:lumMod val="50000"/>
                  </a:schemeClr>
                </a:solidFill>
                <a:effectLst>
                  <a:outerShdw blurRad="38100" dist="38100" dir="2700000" algn="tl">
                    <a:srgbClr val="000000">
                      <a:alpha val="43137"/>
                    </a:srgbClr>
                  </a:outerShdw>
                </a:effectLst>
              </a:rPr>
              <a:t>que el </a:t>
            </a:r>
            <a:r>
              <a:rPr lang="es-AR" sz="2400" b="1" i="1" dirty="0">
                <a:solidFill>
                  <a:schemeClr val="accent3">
                    <a:lumMod val="50000"/>
                  </a:schemeClr>
                </a:solidFill>
                <a:effectLst>
                  <a:outerShdw blurRad="38100" dist="38100" dir="2700000" algn="tl">
                    <a:srgbClr val="000000">
                      <a:alpha val="43137"/>
                    </a:srgbClr>
                  </a:outerShdw>
                </a:effectLst>
              </a:rPr>
              <a:t>enfoque por competencias ofrece frente a otras perspectivas</a:t>
            </a:r>
            <a:r>
              <a:rPr lang="es-AR" sz="2400" b="1" dirty="0">
                <a:solidFill>
                  <a:schemeClr val="accent3">
                    <a:lumMod val="75000"/>
                  </a:schemeClr>
                </a:solidFill>
                <a:effectLst>
                  <a:outerShdw blurRad="38100" dist="38100" dir="2700000" algn="tl">
                    <a:srgbClr val="000000">
                      <a:alpha val="43137"/>
                    </a:srgbClr>
                  </a:outerShdw>
                </a:effectLst>
              </a:rPr>
              <a:t>: muy pocos autores han desarrollado un enfoque pedagógico en el estudio de las competencias para la educación. </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Ángel </a:t>
            </a:r>
            <a:r>
              <a:rPr lang="es-AR" sz="2000" b="1" dirty="0">
                <a:solidFill>
                  <a:schemeClr val="accent3">
                    <a:lumMod val="75000"/>
                  </a:schemeClr>
                </a:solidFill>
                <a:effectLst>
                  <a:outerShdw blurRad="38100" dist="38100" dir="2700000" algn="tl">
                    <a:srgbClr val="000000">
                      <a:alpha val="43137"/>
                    </a:srgbClr>
                  </a:outerShdw>
                </a:effectLst>
              </a:rPr>
              <a:t>Díaz Barriga, </a:t>
            </a:r>
            <a:r>
              <a:rPr lang="es-AR" sz="2000" b="1" i="1" dirty="0">
                <a:solidFill>
                  <a:schemeClr val="accent3">
                    <a:lumMod val="75000"/>
                  </a:schemeClr>
                </a:solidFill>
                <a:effectLst>
                  <a:outerShdw blurRad="38100" dist="38100" dir="2700000" algn="tl">
                    <a:srgbClr val="000000">
                      <a:alpha val="43137"/>
                    </a:srgbClr>
                  </a:outerShdw>
                </a:effectLst>
              </a:rPr>
              <a:t>El enfoque de </a:t>
            </a:r>
            <a:r>
              <a:rPr lang="es-AR" sz="2000" b="1" i="1" dirty="0" smtClean="0">
                <a:solidFill>
                  <a:schemeClr val="accent3">
                    <a:lumMod val="75000"/>
                  </a:schemeClr>
                </a:solidFill>
                <a:effectLst>
                  <a:outerShdw blurRad="38100" dist="38100" dir="2700000" algn="tl">
                    <a:srgbClr val="000000">
                      <a:alpha val="43137"/>
                    </a:srgbClr>
                  </a:outerShdw>
                </a:effectLst>
              </a:rPr>
              <a:t>competencias en </a:t>
            </a:r>
            <a:r>
              <a:rPr lang="es-AR" sz="2000" b="1" i="1" dirty="0">
                <a:solidFill>
                  <a:schemeClr val="accent3">
                    <a:lumMod val="75000"/>
                  </a:schemeClr>
                </a:solidFill>
                <a:effectLst>
                  <a:outerShdw blurRad="38100" dist="38100" dir="2700000" algn="tl">
                    <a:srgbClr val="000000">
                      <a:alpha val="43137"/>
                    </a:srgbClr>
                  </a:outerShdw>
                </a:effectLst>
              </a:rPr>
              <a:t>la educación. </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s-AR" sz="2000" b="1" i="1" dirty="0">
                <a:solidFill>
                  <a:schemeClr val="accent3">
                    <a:lumMod val="75000"/>
                  </a:schemeClr>
                </a:solidFill>
                <a:effectLst>
                  <a:outerShdw blurRad="38100" dist="38100" dir="2700000" algn="tl">
                    <a:srgbClr val="000000">
                      <a:alpha val="43137"/>
                    </a:srgbClr>
                  </a:outerShdw>
                </a:effectLst>
              </a:rPr>
              <a:t>Una </a:t>
            </a:r>
            <a:r>
              <a:rPr lang="es-AR" sz="2000" b="1" i="1" dirty="0" smtClean="0">
                <a:solidFill>
                  <a:schemeClr val="accent3">
                    <a:lumMod val="75000"/>
                  </a:schemeClr>
                </a:solidFill>
                <a:effectLst>
                  <a:outerShdw blurRad="38100" dist="38100" dir="2700000" algn="tl">
                    <a:srgbClr val="000000">
                      <a:alpha val="43137"/>
                    </a:srgbClr>
                  </a:outerShdw>
                </a:effectLst>
              </a:rPr>
              <a:t>alternativa </a:t>
            </a:r>
            <a:r>
              <a:rPr lang="es-AR" sz="2000" b="1" i="1" dirty="0">
                <a:solidFill>
                  <a:schemeClr val="accent3">
                    <a:lumMod val="75000"/>
                  </a:schemeClr>
                </a:solidFill>
                <a:effectLst>
                  <a:outerShdw blurRad="38100" dist="38100" dir="2700000" algn="tl">
                    <a:srgbClr val="000000">
                      <a:alpha val="43137"/>
                    </a:srgbClr>
                  </a:outerShdw>
                </a:effectLst>
              </a:rPr>
              <a:t>o un disfraz de cambio</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2005</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5301208"/>
            <a:ext cx="856322" cy="115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01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980728"/>
            <a:ext cx="69342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1965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5432" y="836712"/>
            <a:ext cx="8305800" cy="722344"/>
          </a:xfrm>
        </p:spPr>
        <p:txBody>
          <a:bodyPr>
            <a:normAutofit fontScale="90000"/>
          </a:bodyPr>
          <a:lstStyle/>
          <a:p>
            <a:pPr algn="ctr"/>
            <a:r>
              <a:rPr lang="es-AR" sz="4800" b="1" dirty="0" smtClean="0">
                <a:solidFill>
                  <a:schemeClr val="accent3">
                    <a:lumMod val="75000"/>
                  </a:schemeClr>
                </a:solidFill>
                <a:effectLst>
                  <a:outerShdw blurRad="38100" dist="38100" dir="2700000" algn="tl">
                    <a:srgbClr val="000000">
                      <a:alpha val="43137"/>
                    </a:srgbClr>
                  </a:outerShdw>
                </a:effectLst>
              </a:rPr>
              <a:t>Actividad 4</a:t>
            </a:r>
            <a:endParaRPr lang="es-ES" sz="48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23528" y="1988840"/>
            <a:ext cx="8280920" cy="3785652"/>
          </a:xfrm>
          <a:prstGeom prst="rect">
            <a:avLst/>
          </a:prstGeom>
        </p:spPr>
        <p:txBody>
          <a:bodyPr wrap="square">
            <a:spAutoFit/>
          </a:bodyPr>
          <a:lstStyle/>
          <a:p>
            <a:pPr algn="just"/>
            <a:r>
              <a:rPr lang="es-AR" sz="2000" b="1" dirty="0" smtClean="0">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Determine </a:t>
            </a:r>
            <a:r>
              <a:rPr lang="es-AR" sz="2000" b="1" dirty="0">
                <a:solidFill>
                  <a:schemeClr val="accent3">
                    <a:lumMod val="75000"/>
                  </a:schemeClr>
                </a:solidFill>
                <a:effectLst>
                  <a:outerShdw blurRad="38100" dist="38100" dir="2700000" algn="tl">
                    <a:srgbClr val="000000">
                      <a:alpha val="43137"/>
                    </a:srgbClr>
                  </a:outerShdw>
                </a:effectLst>
              </a:rPr>
              <a:t>las características de la educación basada en competencias y su relación con el enfoque tecnocrático a partir de</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Los aportes del </a:t>
            </a:r>
            <a:r>
              <a:rPr lang="es-AR" sz="2000" b="1" dirty="0" smtClean="0">
                <a:solidFill>
                  <a:schemeClr val="accent3">
                    <a:lumMod val="75000"/>
                  </a:schemeClr>
                </a:solidFill>
                <a:effectLst>
                  <a:outerShdw blurRad="38100" dist="38100" dir="2700000" algn="tl">
                    <a:srgbClr val="000000">
                      <a:alpha val="43137"/>
                    </a:srgbClr>
                  </a:outerShdw>
                </a:effectLst>
              </a:rPr>
              <a:t>seminario.</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err="1">
                <a:solidFill>
                  <a:schemeClr val="accent3">
                    <a:lumMod val="75000"/>
                  </a:schemeClr>
                </a:solidFill>
                <a:effectLst>
                  <a:outerShdw blurRad="38100" dist="38100" dir="2700000" algn="tl">
                    <a:srgbClr val="000000">
                      <a:alpha val="43137"/>
                    </a:srgbClr>
                  </a:outerShdw>
                </a:effectLst>
              </a:rPr>
              <a:t>Mastache</a:t>
            </a:r>
            <a:r>
              <a:rPr lang="es-AR" sz="2000" b="1" dirty="0">
                <a:solidFill>
                  <a:schemeClr val="accent3">
                    <a:lumMod val="75000"/>
                  </a:schemeClr>
                </a:solidFill>
                <a:effectLst>
                  <a:outerShdw blurRad="38100" dist="38100" dir="2700000" algn="tl">
                    <a:srgbClr val="000000">
                      <a:alpha val="43137"/>
                    </a:srgbClr>
                  </a:outerShdw>
                </a:effectLst>
              </a:rPr>
              <a:t>, A. (2007) Formar personas competentes. Desarrollo de competencias tecnológicas y psicosociales, Buenos Aires, </a:t>
            </a:r>
            <a:r>
              <a:rPr lang="es-AR" sz="2000" b="1" dirty="0" err="1">
                <a:solidFill>
                  <a:schemeClr val="accent3">
                    <a:lumMod val="75000"/>
                  </a:schemeClr>
                </a:solidFill>
                <a:effectLst>
                  <a:outerShdw blurRad="38100" dist="38100" dir="2700000" algn="tl">
                    <a:srgbClr val="000000">
                      <a:alpha val="43137"/>
                    </a:srgbClr>
                  </a:outerShdw>
                </a:effectLst>
              </a:rPr>
              <a:t>Noveduc</a:t>
            </a:r>
            <a:r>
              <a:rPr lang="es-AR" sz="2000" b="1" dirty="0">
                <a:solidFill>
                  <a:schemeClr val="accent3">
                    <a:lumMod val="75000"/>
                  </a:schemeClr>
                </a:solidFill>
                <a:effectLst>
                  <a:outerShdw blurRad="38100" dist="38100" dir="2700000" algn="tl">
                    <a:srgbClr val="000000">
                      <a:alpha val="43137"/>
                    </a:srgbClr>
                  </a:outerShdw>
                </a:effectLst>
              </a:rPr>
              <a:t>. (selección</a:t>
            </a:r>
            <a:r>
              <a:rPr lang="es-AR" sz="20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000" b="1" dirty="0" err="1">
                <a:solidFill>
                  <a:schemeClr val="accent3">
                    <a:lumMod val="75000"/>
                  </a:schemeClr>
                </a:solidFill>
                <a:effectLst>
                  <a:outerShdw blurRad="38100" dist="38100" dir="2700000" algn="tl">
                    <a:srgbClr val="000000">
                      <a:alpha val="43137"/>
                    </a:srgbClr>
                  </a:outerShdw>
                </a:effectLst>
              </a:rPr>
              <a:t>Perrenoud</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Ph</a:t>
            </a:r>
            <a:r>
              <a:rPr lang="es-AR" sz="2000" b="1" dirty="0">
                <a:solidFill>
                  <a:schemeClr val="accent3">
                    <a:lumMod val="75000"/>
                  </a:schemeClr>
                </a:solidFill>
                <a:effectLst>
                  <a:outerShdw blurRad="38100" dist="38100" dir="2700000" algn="tl">
                    <a:srgbClr val="000000">
                      <a:alpha val="43137"/>
                    </a:srgbClr>
                  </a:outerShdw>
                </a:effectLst>
              </a:rPr>
              <a:t>. (2000) Construir competencias, Nova </a:t>
            </a:r>
            <a:r>
              <a:rPr lang="es-AR" sz="2000" b="1" dirty="0" err="1">
                <a:solidFill>
                  <a:schemeClr val="accent3">
                    <a:lumMod val="75000"/>
                  </a:schemeClr>
                </a:solidFill>
                <a:effectLst>
                  <a:outerShdw blurRad="38100" dist="38100" dir="2700000" algn="tl">
                    <a:srgbClr val="000000">
                      <a:alpha val="43137"/>
                    </a:srgbClr>
                  </a:outerShdw>
                </a:effectLst>
              </a:rPr>
              <a:t>Escola</a:t>
            </a:r>
            <a:r>
              <a:rPr lang="es-AR" sz="2000" b="1" dirty="0">
                <a:solidFill>
                  <a:schemeClr val="accent3">
                    <a:lumMod val="75000"/>
                  </a:schemeClr>
                </a:solidFill>
                <a:effectLst>
                  <a:outerShdw blurRad="38100" dist="38100" dir="2700000" algn="tl">
                    <a:srgbClr val="000000">
                      <a:alpha val="43137"/>
                    </a:srgbClr>
                  </a:outerShdw>
                </a:effectLst>
              </a:rPr>
              <a:t> (original en portugués)</a:t>
            </a:r>
          </a:p>
          <a:p>
            <a:pPr marL="342900" indent="-342900" algn="just">
              <a:buFont typeface="Arial" panose="020B0604020202020204" pitchFamily="34" charset="0"/>
              <a:buChar char="•"/>
            </a:pPr>
            <a:r>
              <a:rPr lang="es-AR" sz="2000" b="1" dirty="0" err="1" smtClean="0">
                <a:solidFill>
                  <a:schemeClr val="accent3">
                    <a:lumMod val="75000"/>
                  </a:schemeClr>
                </a:solidFill>
                <a:effectLst>
                  <a:outerShdw blurRad="38100" dist="38100" dir="2700000" algn="tl">
                    <a:srgbClr val="000000">
                      <a:alpha val="43137"/>
                    </a:srgbClr>
                  </a:outerShdw>
                </a:effectLst>
              </a:rPr>
              <a:t>Perrenoud</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Ph</a:t>
            </a:r>
            <a:r>
              <a:rPr lang="es-AR" sz="2000" b="1" dirty="0">
                <a:solidFill>
                  <a:schemeClr val="accent3">
                    <a:lumMod val="75000"/>
                  </a:schemeClr>
                </a:solidFill>
                <a:effectLst>
                  <a:outerShdw blurRad="38100" dist="38100" dir="2700000" algn="tl">
                    <a:srgbClr val="000000">
                      <a:alpha val="43137"/>
                    </a:srgbClr>
                  </a:outerShdw>
                </a:effectLst>
              </a:rPr>
              <a:t>. (2008) Construir competencias desde la escuela, ¿es darle la espalda a los saberes?, Red U Revista de docencia Universitaria, Nro. monográfico </a:t>
            </a:r>
            <a:r>
              <a:rPr lang="es-AR" sz="2000" b="1" dirty="0" smtClean="0">
                <a:solidFill>
                  <a:schemeClr val="accent3">
                    <a:lumMod val="75000"/>
                  </a:schemeClr>
                </a:solidFill>
                <a:effectLst>
                  <a:outerShdw blurRad="38100" dist="38100" dir="2700000" algn="tl">
                    <a:srgbClr val="000000">
                      <a:alpha val="43137"/>
                    </a:srgbClr>
                  </a:outerShdw>
                </a:effectLst>
              </a:rPr>
              <a:t>II</a:t>
            </a:r>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27433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95536" y="1916832"/>
            <a:ext cx="2351856" cy="2179320"/>
          </a:xfrm>
        </p:spPr>
        <p:txBody>
          <a:bodyPr>
            <a:noAutofit/>
          </a:bodyPr>
          <a:lstStyle/>
          <a:p>
            <a:pPr algn="ctr"/>
            <a:r>
              <a:rPr lang="es-AR" sz="3200" b="1" dirty="0" smtClean="0">
                <a:solidFill>
                  <a:schemeClr val="accent3">
                    <a:lumMod val="75000"/>
                  </a:schemeClr>
                </a:solidFill>
                <a:effectLst>
                  <a:outerShdw blurRad="38100" dist="38100" dir="2700000" algn="tl">
                    <a:srgbClr val="000000">
                      <a:alpha val="43137"/>
                    </a:srgbClr>
                  </a:outerShdw>
                </a:effectLst>
              </a:rPr>
              <a:t>4.2</a:t>
            </a:r>
            <a:r>
              <a:rPr lang="es-AR" sz="2800" b="1" dirty="0" smtClean="0">
                <a:solidFill>
                  <a:schemeClr val="accent3">
                    <a:lumMod val="75000"/>
                  </a:schemeClr>
                </a:solidFill>
                <a:effectLst>
                  <a:outerShdw blurRad="38100" dist="38100" dir="2700000" algn="tl">
                    <a:srgbClr val="000000">
                      <a:alpha val="43137"/>
                    </a:srgbClr>
                  </a:outerShdw>
                </a:effectLst>
              </a:rPr>
              <a:t>. Modelo de racionalidad práctica o deliberativa</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921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085" r="11085"/>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3694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2492896"/>
            <a:ext cx="7488832"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 fines de </a:t>
            </a:r>
            <a:r>
              <a:rPr lang="es-AR" sz="2400" b="1" dirty="0">
                <a:solidFill>
                  <a:schemeClr val="accent3">
                    <a:lumMod val="75000"/>
                  </a:schemeClr>
                </a:solidFill>
                <a:effectLst>
                  <a:outerShdw blurRad="38100" dist="38100" dir="2700000" algn="tl">
                    <a:srgbClr val="000000">
                      <a:alpha val="43137"/>
                    </a:srgbClr>
                  </a:outerShdw>
                </a:effectLst>
              </a:rPr>
              <a:t>la década del 60 los profesores dejaron de verse como aplicadores de proyectos ajenos o como gestores de las decisiones tomadas por las autoridades </a:t>
            </a:r>
            <a:r>
              <a:rPr lang="es-AR" sz="2400" b="1" dirty="0" smtClean="0">
                <a:solidFill>
                  <a:schemeClr val="accent3">
                    <a:lumMod val="75000"/>
                  </a:schemeClr>
                </a:solidFill>
                <a:effectLst>
                  <a:outerShdw blurRad="38100" dist="38100" dir="2700000" algn="tl">
                    <a:srgbClr val="000000">
                      <a:alpha val="43137"/>
                    </a:srgbClr>
                  </a:outerShdw>
                </a:effectLst>
              </a:rPr>
              <a:t>educativas para </a:t>
            </a:r>
            <a:r>
              <a:rPr lang="es-AR" sz="2400" b="1" dirty="0">
                <a:solidFill>
                  <a:schemeClr val="accent3">
                    <a:lumMod val="75000"/>
                  </a:schemeClr>
                </a:solidFill>
                <a:effectLst>
                  <a:outerShdw blurRad="38100" dist="38100" dir="2700000" algn="tl">
                    <a:srgbClr val="000000">
                      <a:alpha val="43137"/>
                    </a:srgbClr>
                  </a:outerShdw>
                </a:effectLst>
              </a:rPr>
              <a:t>reconocerse como creadores, actores, decisores en el campo del diseño y el desarrollo curricular.</a:t>
            </a:r>
          </a:p>
        </p:txBody>
      </p:sp>
    </p:spTree>
    <p:extLst>
      <p:ext uri="{BB962C8B-B14F-4D97-AF65-F5344CB8AC3E}">
        <p14:creationId xmlns:p14="http://schemas.microsoft.com/office/powerpoint/2010/main" val="10237464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a:solidFill>
                  <a:schemeClr val="accent3">
                    <a:lumMod val="75000"/>
                  </a:schemeClr>
                </a:solidFill>
                <a:effectLst>
                  <a:outerShdw blurRad="38100" dist="38100" dir="2700000" algn="tl">
                    <a:srgbClr val="000000">
                      <a:alpha val="43137"/>
                    </a:srgbClr>
                  </a:outerShdw>
                </a:effectLst>
              </a:rPr>
              <a:t>4</a:t>
            </a:r>
            <a:r>
              <a:rPr lang="es-AR" sz="4400" b="1" dirty="0" smtClean="0">
                <a:solidFill>
                  <a:schemeClr val="accent3">
                    <a:lumMod val="75000"/>
                  </a:schemeClr>
                </a:solidFill>
                <a:effectLst>
                  <a:outerShdw blurRad="38100" dist="38100" dir="2700000" algn="tl">
                    <a:srgbClr val="000000">
                      <a:alpha val="43137"/>
                    </a:srgbClr>
                  </a:outerShdw>
                </a:effectLst>
              </a:rPr>
              <a:t>.2.1. Joseph Schwab</a:t>
            </a:r>
            <a:endParaRPr lang="es-ES" sz="44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163" y="692696"/>
            <a:ext cx="4926013"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83484"/>
            <a:ext cx="136525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411762" y="2852936"/>
            <a:ext cx="6552728" cy="2677656"/>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libro de 1978 se incluye el </a:t>
            </a:r>
            <a:r>
              <a:rPr lang="es-AR" sz="2400" b="1" dirty="0" smtClean="0">
                <a:solidFill>
                  <a:schemeClr val="accent3">
                    <a:lumMod val="75000"/>
                  </a:schemeClr>
                </a:solidFill>
                <a:effectLst>
                  <a:outerShdw blurRad="38100" dist="38100" dir="2700000" algn="tl">
                    <a:srgbClr val="000000">
                      <a:alpha val="43137"/>
                    </a:srgbClr>
                  </a:outerShdw>
                </a:effectLst>
              </a:rPr>
              <a:t>texto “</a:t>
            </a:r>
            <a:r>
              <a:rPr lang="en-US" sz="2400" b="1" i="1" dirty="0" smtClean="0">
                <a:solidFill>
                  <a:schemeClr val="accent3">
                    <a:lumMod val="75000"/>
                  </a:schemeClr>
                </a:solidFill>
                <a:effectLst>
                  <a:outerShdw blurRad="38100" dist="38100" dir="2700000" algn="tl">
                    <a:srgbClr val="000000">
                      <a:alpha val="43137"/>
                    </a:srgbClr>
                  </a:outerShdw>
                </a:effectLst>
              </a:rPr>
              <a:t>The </a:t>
            </a:r>
            <a:r>
              <a:rPr lang="en-US" sz="2400" b="1" i="1" dirty="0">
                <a:solidFill>
                  <a:schemeClr val="accent3">
                    <a:lumMod val="75000"/>
                  </a:schemeClr>
                </a:solidFill>
                <a:effectLst>
                  <a:outerShdw blurRad="38100" dist="38100" dir="2700000" algn="tl">
                    <a:srgbClr val="000000">
                      <a:alpha val="43137"/>
                    </a:srgbClr>
                  </a:outerShdw>
                </a:effectLst>
              </a:rPr>
              <a:t>Practical: A Language for </a:t>
            </a:r>
            <a:r>
              <a:rPr lang="en-US" sz="2400" b="1" i="1" dirty="0" smtClean="0">
                <a:solidFill>
                  <a:schemeClr val="accent3">
                    <a:lumMod val="75000"/>
                  </a:schemeClr>
                </a:solidFill>
                <a:effectLst>
                  <a:outerShdw blurRad="38100" dist="38100" dir="2700000" algn="tl">
                    <a:srgbClr val="000000">
                      <a:alpha val="43137"/>
                    </a:srgbClr>
                  </a:outerShdw>
                </a:effectLst>
              </a:rPr>
              <a:t>Curriculum”,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que </a:t>
            </a:r>
            <a:r>
              <a:rPr lang="es-AR" sz="2400" b="1" dirty="0" smtClean="0">
                <a:solidFill>
                  <a:schemeClr val="accent3">
                    <a:lumMod val="75000"/>
                  </a:schemeClr>
                </a:solidFill>
                <a:effectLst>
                  <a:outerShdw blurRad="38100" dist="38100" dir="2700000" algn="tl">
                    <a:srgbClr val="000000">
                      <a:alpha val="43137"/>
                    </a:srgbClr>
                  </a:outerShdw>
                </a:effectLst>
              </a:rPr>
              <a:t>el autor publicó </a:t>
            </a:r>
            <a:r>
              <a:rPr lang="es-AR" sz="2400" b="1" dirty="0">
                <a:solidFill>
                  <a:schemeClr val="accent3">
                    <a:lumMod val="75000"/>
                  </a:schemeClr>
                </a:solidFill>
                <a:effectLst>
                  <a:outerShdw blurRad="38100" dist="38100" dir="2700000" algn="tl">
                    <a:srgbClr val="000000">
                      <a:alpha val="43137"/>
                    </a:srgbClr>
                  </a:outerShdw>
                </a:effectLst>
              </a:rPr>
              <a:t>originalmente en 1969, en el que afirma que el campo del curriculum estaba moribundo pues la teoría producida al respecto presentaba una serie de limitaciones.</a:t>
            </a:r>
          </a:p>
        </p:txBody>
      </p:sp>
    </p:spTree>
    <p:extLst>
      <p:ext uri="{BB962C8B-B14F-4D97-AF65-F5344CB8AC3E}">
        <p14:creationId xmlns:p14="http://schemas.microsoft.com/office/powerpoint/2010/main" val="7388062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5816" y="2407726"/>
            <a:ext cx="5472608" cy="46166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endParaRPr lang="es-AR" sz="24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827584" y="1628800"/>
            <a:ext cx="7488832" cy="4093428"/>
          </a:xfrm>
          <a:prstGeom prst="rect">
            <a:avLst/>
          </a:prstGeom>
        </p:spPr>
        <p:txBody>
          <a:bodyPr wrap="square">
            <a:spAutoFit/>
          </a:bodyPr>
          <a:lstStyle/>
          <a:p>
            <a:pPr algn="just"/>
            <a:r>
              <a:rPr lang="es-AR" dirty="0" smtClean="0"/>
              <a:t>     </a:t>
            </a:r>
            <a:r>
              <a:rPr lang="es-AR" sz="2000" b="1" dirty="0" smtClean="0">
                <a:solidFill>
                  <a:schemeClr val="accent3">
                    <a:lumMod val="75000"/>
                  </a:schemeClr>
                </a:solidFill>
                <a:effectLst>
                  <a:outerShdw blurRad="38100" dist="38100" dir="2700000" algn="tl">
                    <a:srgbClr val="000000">
                      <a:alpha val="43137"/>
                    </a:srgbClr>
                  </a:outerShdw>
                </a:effectLst>
              </a:rPr>
              <a:t>“</a:t>
            </a:r>
            <a:r>
              <a:rPr lang="es-AR" sz="2000" b="1" dirty="0">
                <a:solidFill>
                  <a:schemeClr val="accent3">
                    <a:lumMod val="75000"/>
                  </a:schemeClr>
                </a:solidFill>
                <a:effectLst>
                  <a:outerShdw blurRad="38100" dist="38100" dir="2700000" algn="tl">
                    <a:srgbClr val="000000">
                      <a:alpha val="43137"/>
                    </a:srgbClr>
                  </a:outerShdw>
                </a:effectLst>
              </a:rPr>
              <a:t>La materia de la teoría son las representaciones abstractas o idealizadas de las cosas reales. Pero el currículum en la acción trata las cosas reales, los actos reales, los profesores reales, los niños reales, las cosas más enriquecidas que sus representaciones teóricas y diferentes a ellas. El currículum abordaría mal las cosas reales si las tratara simplemente como réplicas de sus representaciones teóricas. Por ello, para que la teoría se utilice bien en la determinación de la práctica curricular, necesita de un complemento. Necesita de las artes que permitan su aplicación”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Joseph Schwab,</a:t>
            </a:r>
            <a:r>
              <a:rPr lang="en-US" sz="2000" b="1" dirty="0">
                <a:solidFill>
                  <a:schemeClr val="accent3">
                    <a:lumMod val="75000"/>
                  </a:schemeClr>
                </a:solidFill>
                <a:effectLst>
                  <a:outerShdw blurRad="38100" dist="38100" dir="2700000" algn="tl">
                    <a:srgbClr val="000000">
                      <a:alpha val="43137"/>
                    </a:srgbClr>
                  </a:outerShdw>
                </a:effectLst>
              </a:rPr>
              <a:t> </a:t>
            </a:r>
            <a:r>
              <a:rPr lang="en-US" sz="2000" b="1" i="1" dirty="0">
                <a:solidFill>
                  <a:schemeClr val="accent3">
                    <a:lumMod val="75000"/>
                  </a:schemeClr>
                </a:solidFill>
                <a:effectLst>
                  <a:outerShdw blurRad="38100" dist="38100" dir="2700000" algn="tl">
                    <a:srgbClr val="000000">
                      <a:alpha val="43137"/>
                    </a:srgbClr>
                  </a:outerShdw>
                </a:effectLst>
              </a:rPr>
              <a:t>The Practical: A Language </a:t>
            </a:r>
            <a:endParaRPr lang="en-US" sz="2000" b="1" i="1" dirty="0" smtClean="0">
              <a:solidFill>
                <a:schemeClr val="accent3">
                  <a:lumMod val="75000"/>
                </a:schemeClr>
              </a:solidFill>
              <a:effectLst>
                <a:outerShdw blurRad="38100" dist="38100" dir="2700000" algn="tl">
                  <a:srgbClr val="000000">
                    <a:alpha val="43137"/>
                  </a:srgbClr>
                </a:outerShdw>
              </a:effectLst>
            </a:endParaRPr>
          </a:p>
          <a:p>
            <a:pPr algn="r"/>
            <a:r>
              <a:rPr lang="en-US" sz="2000" b="1" i="1" dirty="0" smtClean="0">
                <a:solidFill>
                  <a:schemeClr val="accent3">
                    <a:lumMod val="75000"/>
                  </a:schemeClr>
                </a:solidFill>
                <a:effectLst>
                  <a:outerShdw blurRad="38100" dist="38100" dir="2700000" algn="tl">
                    <a:srgbClr val="000000">
                      <a:alpha val="43137"/>
                    </a:srgbClr>
                  </a:outerShdw>
                </a:effectLst>
              </a:rPr>
              <a:t>for Curriculum, </a:t>
            </a:r>
            <a:r>
              <a:rPr lang="en-US" sz="2000" b="1" dirty="0" smtClean="0">
                <a:solidFill>
                  <a:schemeClr val="accent3">
                    <a:lumMod val="75000"/>
                  </a:schemeClr>
                </a:solidFill>
                <a:effectLst>
                  <a:outerShdw blurRad="38100" dist="38100" dir="2700000" algn="tl">
                    <a:srgbClr val="000000">
                      <a:alpha val="43137"/>
                    </a:srgbClr>
                  </a:outerShdw>
                </a:effectLst>
              </a:rPr>
              <a:t>1978</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984173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24744"/>
            <a:ext cx="8424936" cy="517064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dos postulados centrales en este planteamiento </a:t>
            </a:r>
            <a:r>
              <a:rPr lang="es-AR" sz="2400" b="1" dirty="0" smtClean="0">
                <a:solidFill>
                  <a:schemeClr val="accent3">
                    <a:lumMod val="75000"/>
                  </a:schemeClr>
                </a:solidFill>
                <a:effectLst>
                  <a:outerShdw blurRad="38100" dist="38100" dir="2700000" algn="tl">
                    <a:srgbClr val="000000">
                      <a:alpha val="43137"/>
                    </a:srgbClr>
                  </a:outerShdw>
                </a:effectLst>
              </a:rPr>
              <a:t>de </a:t>
            </a:r>
            <a:r>
              <a:rPr lang="es-AR" sz="2400" b="1" dirty="0">
                <a:solidFill>
                  <a:schemeClr val="accent3">
                    <a:lumMod val="75000"/>
                  </a:schemeClr>
                </a:solidFill>
                <a:effectLst>
                  <a:outerShdw blurRad="38100" dist="38100" dir="2700000" algn="tl">
                    <a:srgbClr val="000000">
                      <a:alpha val="43137"/>
                    </a:srgbClr>
                  </a:outerShdw>
                </a:effectLst>
              </a:rPr>
              <a:t>Schwab son:</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Los </a:t>
            </a:r>
            <a:r>
              <a:rPr lang="es-AR" sz="2400" b="1" i="1" dirty="0">
                <a:solidFill>
                  <a:schemeClr val="accent3">
                    <a:lumMod val="75000"/>
                  </a:schemeClr>
                </a:solidFill>
                <a:effectLst>
                  <a:outerShdw blurRad="38100" dist="38100" dir="2700000" algn="tl">
                    <a:srgbClr val="000000">
                      <a:alpha val="43137"/>
                    </a:srgbClr>
                  </a:outerShdw>
                </a:effectLst>
              </a:rPr>
              <a:t>problemas curriculares son prácticos, no teóricos</a:t>
            </a:r>
            <a:r>
              <a:rPr lang="es-AR" sz="2400" b="1" dirty="0">
                <a:solidFill>
                  <a:schemeClr val="accent3">
                    <a:lumMod val="75000"/>
                  </a:schemeClr>
                </a:solidFill>
                <a:effectLst>
                  <a:outerShdw blurRad="38100" dist="38100" dir="2700000" algn="tl">
                    <a:srgbClr val="000000">
                      <a:alpha val="43137"/>
                    </a:srgbClr>
                  </a:outerShdw>
                </a:effectLst>
              </a:rPr>
              <a:t>: el curriculum presenta problemas en su realización en situaciones complejas, únicas e irrepetibles que reclaman toma de decisiones ponderadas en lugar de meras aplicaciones.</a:t>
            </a:r>
          </a:p>
          <a:p>
            <a:pPr marL="342900" indent="-342900" algn="just">
              <a:buFont typeface="Arial" panose="020B0604020202020204" pitchFamily="34" charset="0"/>
              <a:buChar char="•"/>
            </a:pPr>
            <a:r>
              <a:rPr lang="es-AR" sz="2400" b="1" i="1" dirty="0">
                <a:solidFill>
                  <a:schemeClr val="accent3">
                    <a:lumMod val="75000"/>
                  </a:schemeClr>
                </a:solidFill>
                <a:effectLst>
                  <a:outerShdw blurRad="38100" dist="38100" dir="2700000" algn="tl">
                    <a:srgbClr val="000000">
                      <a:alpha val="43137"/>
                    </a:srgbClr>
                  </a:outerShdw>
                </a:effectLst>
              </a:rPr>
              <a:t>Los problemas curriculares se resuelven por deliberación</a:t>
            </a:r>
            <a:r>
              <a:rPr lang="es-AR" sz="2400" b="1" dirty="0">
                <a:solidFill>
                  <a:schemeClr val="accent3">
                    <a:lumMod val="75000"/>
                  </a:schemeClr>
                </a:solidFill>
                <a:effectLst>
                  <a:outerShdw blurRad="38100" dist="38100" dir="2700000" algn="tl">
                    <a:srgbClr val="000000">
                      <a:alpha val="43137"/>
                    </a:srgbClr>
                  </a:outerShdw>
                </a:effectLst>
              </a:rPr>
              <a:t>: la educación requiere transacciones o negociaciones entre todos los actores comprometidos, </a:t>
            </a:r>
            <a:r>
              <a:rPr lang="es-AR" sz="2400" b="1" dirty="0" smtClean="0">
                <a:solidFill>
                  <a:schemeClr val="accent3">
                    <a:lumMod val="75000"/>
                  </a:schemeClr>
                </a:solidFill>
                <a:effectLst>
                  <a:outerShdw blurRad="38100" dist="38100" dir="2700000" algn="tl">
                    <a:srgbClr val="000000">
                      <a:alpha val="43137"/>
                    </a:srgbClr>
                  </a:outerShdw>
                </a:effectLst>
              </a:rPr>
              <a:t>quienes </a:t>
            </a:r>
            <a:r>
              <a:rPr lang="es-AR" sz="2400" b="1" dirty="0">
                <a:solidFill>
                  <a:schemeClr val="accent3">
                    <a:lumMod val="75000"/>
                  </a:schemeClr>
                </a:solidFill>
                <a:effectLst>
                  <a:outerShdw blurRad="38100" dist="38100" dir="2700000" algn="tl">
                    <a:srgbClr val="000000">
                      <a:alpha val="43137"/>
                    </a:srgbClr>
                  </a:outerShdw>
                </a:effectLst>
              </a:rPr>
              <a:t>deben interpretar la propuesta para decidir y </a:t>
            </a:r>
            <a:r>
              <a:rPr lang="es-AR" sz="2400" b="1" dirty="0" smtClean="0">
                <a:solidFill>
                  <a:schemeClr val="accent3">
                    <a:lumMod val="75000"/>
                  </a:schemeClr>
                </a:solidFill>
                <a:effectLst>
                  <a:outerShdw blurRad="38100" dist="38100" dir="2700000" algn="tl">
                    <a:srgbClr val="000000">
                      <a:alpha val="43137"/>
                    </a:srgbClr>
                  </a:outerShdw>
                </a:effectLst>
              </a:rPr>
              <a:t>actuar.</a:t>
            </a:r>
            <a:endParaRPr lang="es-AR" sz="2400" b="1" dirty="0">
              <a:solidFill>
                <a:schemeClr val="accent3">
                  <a:lumMod val="75000"/>
                </a:scheme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s-AR" dirty="0"/>
          </a:p>
        </p:txBody>
      </p:sp>
    </p:spTree>
    <p:extLst>
      <p:ext uri="{BB962C8B-B14F-4D97-AF65-F5344CB8AC3E}">
        <p14:creationId xmlns:p14="http://schemas.microsoft.com/office/powerpoint/2010/main" val="70154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636912"/>
            <a:ext cx="806489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curriculum es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entonces, un </a:t>
            </a:r>
            <a:r>
              <a:rPr lang="es-AR" sz="2400" b="1" dirty="0">
                <a:solidFill>
                  <a:schemeClr val="accent3">
                    <a:lumMod val="75000"/>
                  </a:schemeClr>
                </a:solidFill>
                <a:effectLst>
                  <a:outerShdw blurRad="38100" dist="38100" dir="2700000" algn="tl">
                    <a:srgbClr val="000000">
                      <a:alpha val="43137"/>
                    </a:srgbClr>
                  </a:outerShdw>
                </a:effectLst>
              </a:rPr>
              <a:t>proyecto </a:t>
            </a:r>
            <a:r>
              <a:rPr lang="es-AR" sz="2400" b="1" dirty="0" smtClean="0">
                <a:solidFill>
                  <a:schemeClr val="accent3">
                    <a:lumMod val="75000"/>
                  </a:schemeClr>
                </a:solidFill>
                <a:effectLst>
                  <a:outerShdw blurRad="38100" dist="38100" dir="2700000" algn="tl">
                    <a:srgbClr val="000000">
                      <a:alpha val="43137"/>
                    </a:srgbClr>
                  </a:outerShdw>
                </a:effectLst>
              </a:rPr>
              <a:t>de carácter </a:t>
            </a:r>
            <a:r>
              <a:rPr lang="es-AR" sz="2400" b="1" dirty="0">
                <a:solidFill>
                  <a:schemeClr val="accent3">
                    <a:lumMod val="75000"/>
                  </a:schemeClr>
                </a:solidFill>
                <a:effectLst>
                  <a:outerShdw blurRad="38100" dist="38100" dir="2700000" algn="tl">
                    <a:srgbClr val="000000">
                      <a:alpha val="43137"/>
                    </a:srgbClr>
                  </a:outerShdw>
                </a:effectLst>
              </a:rPr>
              <a:t>cultural, social y educativo, uno de cuyos valores fundamentales radica en la capacidad </a:t>
            </a:r>
            <a:r>
              <a:rPr lang="es-AR" sz="2400" b="1" dirty="0" smtClean="0">
                <a:solidFill>
                  <a:schemeClr val="accent3">
                    <a:lumMod val="75000"/>
                  </a:schemeClr>
                </a:solidFill>
                <a:effectLst>
                  <a:outerShdw blurRad="38100" dist="38100" dir="2700000" algn="tl">
                    <a:srgbClr val="000000">
                      <a:alpha val="43137"/>
                    </a:srgbClr>
                  </a:outerShdw>
                </a:effectLst>
              </a:rPr>
              <a:t>de preparar </a:t>
            </a:r>
            <a:r>
              <a:rPr lang="es-AR" sz="2400" b="1" dirty="0">
                <a:solidFill>
                  <a:schemeClr val="accent3">
                    <a:lumMod val="75000"/>
                  </a:schemeClr>
                </a:solidFill>
                <a:effectLst>
                  <a:outerShdw blurRad="38100" dist="38100" dir="2700000" algn="tl">
                    <a:srgbClr val="000000">
                      <a:alpha val="43137"/>
                    </a:srgbClr>
                  </a:outerShdw>
                </a:effectLst>
              </a:rPr>
              <a:t>a los </a:t>
            </a:r>
            <a:r>
              <a:rPr lang="es-AR" sz="2400" b="1" dirty="0" smtClean="0">
                <a:solidFill>
                  <a:schemeClr val="accent3">
                    <a:lumMod val="75000"/>
                  </a:schemeClr>
                </a:solidFill>
                <a:effectLst>
                  <a:outerShdw blurRad="38100" dist="38100" dir="2700000" algn="tl">
                    <a:srgbClr val="000000">
                      <a:alpha val="43137"/>
                    </a:srgbClr>
                  </a:outerShdw>
                </a:effectLst>
              </a:rPr>
              <a:t>estudiantes en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lectura</a:t>
            </a:r>
            <a:r>
              <a:rPr lang="es-AR" sz="2400" b="1" dirty="0">
                <a:solidFill>
                  <a:schemeClr val="accent3">
                    <a:lumMod val="75000"/>
                  </a:schemeClr>
                </a:solidFill>
                <a:effectLst>
                  <a:outerShdw blurRad="38100" dist="38100" dir="2700000" algn="tl">
                    <a:srgbClr val="000000">
                      <a:alpha val="43137"/>
                    </a:srgbClr>
                  </a:outerShdw>
                </a:effectLst>
              </a:rPr>
              <a:t>, interpretación y </a:t>
            </a:r>
            <a:r>
              <a:rPr lang="es-AR" sz="2400" b="1" dirty="0" smtClean="0">
                <a:solidFill>
                  <a:schemeClr val="accent3">
                    <a:lumMod val="75000"/>
                  </a:schemeClr>
                </a:solidFill>
                <a:effectLst>
                  <a:outerShdw blurRad="38100" dist="38100" dir="2700000" algn="tl">
                    <a:srgbClr val="000000">
                      <a:alpha val="43137"/>
                    </a:srgbClr>
                  </a:outerShdw>
                </a:effectLst>
              </a:rPr>
              <a:t>actuación </a:t>
            </a:r>
            <a:r>
              <a:rPr lang="es-AR" sz="2400" b="1" dirty="0">
                <a:solidFill>
                  <a:schemeClr val="accent3">
                    <a:lumMod val="75000"/>
                  </a:schemeClr>
                </a:solidFill>
                <a:effectLst>
                  <a:outerShdw blurRad="38100" dist="38100" dir="2700000" algn="tl">
                    <a:srgbClr val="000000">
                      <a:alpha val="43137"/>
                    </a:srgbClr>
                  </a:outerShdw>
                </a:effectLst>
              </a:rPr>
              <a:t>"de" y "en" la </a:t>
            </a:r>
            <a:r>
              <a:rPr lang="es-AR" sz="2400" b="1" dirty="0" smtClean="0">
                <a:solidFill>
                  <a:schemeClr val="accent3">
                    <a:lumMod val="75000"/>
                  </a:schemeClr>
                </a:solidFill>
                <a:effectLst>
                  <a:outerShdw blurRad="38100" dist="38100" dir="2700000" algn="tl">
                    <a:srgbClr val="000000">
                      <a:alpha val="43137"/>
                    </a:srgbClr>
                  </a:outerShdw>
                </a:effectLst>
              </a:rPr>
              <a:t>sociedad en </a:t>
            </a:r>
            <a:r>
              <a:rPr lang="es-AR" sz="2400" b="1" dirty="0">
                <a:solidFill>
                  <a:schemeClr val="accent3">
                    <a:lumMod val="75000"/>
                  </a:schemeClr>
                </a:solidFill>
                <a:effectLst>
                  <a:outerShdw blurRad="38100" dist="38100" dir="2700000" algn="tl">
                    <a:srgbClr val="000000">
                      <a:alpha val="43137"/>
                    </a:srgbClr>
                  </a:outerShdw>
                </a:effectLst>
              </a:rPr>
              <a:t>la que viven.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74720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a:solidFill>
                  <a:schemeClr val="accent3">
                    <a:lumMod val="75000"/>
                  </a:schemeClr>
                </a:solidFill>
                <a:effectLst>
                  <a:outerShdw blurRad="38100" dist="38100" dir="2700000" algn="tl">
                    <a:srgbClr val="000000">
                      <a:alpha val="43137"/>
                    </a:srgbClr>
                  </a:outerShdw>
                </a:effectLst>
              </a:rPr>
              <a:t>4</a:t>
            </a:r>
            <a:r>
              <a:rPr lang="es-AR" sz="4400" b="1" dirty="0" smtClean="0">
                <a:solidFill>
                  <a:schemeClr val="accent3">
                    <a:lumMod val="75000"/>
                  </a:schemeClr>
                </a:solidFill>
                <a:effectLst>
                  <a:outerShdw blurRad="38100" dist="38100" dir="2700000" algn="tl">
                    <a:srgbClr val="000000">
                      <a:alpha val="43137"/>
                    </a:srgbClr>
                  </a:outerShdw>
                </a:effectLst>
              </a:rPr>
              <a:t>.2.2. Lawrence </a:t>
            </a:r>
            <a:r>
              <a:rPr lang="es-AR" sz="4400" b="1" dirty="0" err="1" smtClean="0">
                <a:solidFill>
                  <a:schemeClr val="accent3">
                    <a:lumMod val="75000"/>
                  </a:schemeClr>
                </a:solidFill>
                <a:effectLst>
                  <a:outerShdw blurRad="38100" dist="38100" dir="2700000" algn="tl">
                    <a:srgbClr val="000000">
                      <a:alpha val="43137"/>
                    </a:srgbClr>
                  </a:outerShdw>
                </a:effectLst>
              </a:rPr>
              <a:t>Stenhouse</a:t>
            </a:r>
            <a:endParaRPr lang="es-ES" sz="44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060848"/>
            <a:ext cx="125276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29" y="4365104"/>
            <a:ext cx="1121470" cy="168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771800" y="2558882"/>
            <a:ext cx="554461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libro publicado en 1975 </a:t>
            </a:r>
            <a:r>
              <a:rPr lang="es-AR" sz="2400" b="1" dirty="0" err="1">
                <a:solidFill>
                  <a:schemeClr val="accent3">
                    <a:lumMod val="75000"/>
                  </a:schemeClr>
                </a:solidFill>
                <a:effectLst>
                  <a:outerShdw blurRad="38100" dist="38100" dir="2700000" algn="tl">
                    <a:srgbClr val="000000">
                      <a:alpha val="43137"/>
                    </a:srgbClr>
                  </a:outerShdw>
                </a:effectLst>
              </a:rPr>
              <a:t>Stenhouse</a:t>
            </a:r>
            <a:r>
              <a:rPr lang="es-AR" sz="2400" b="1" dirty="0">
                <a:solidFill>
                  <a:schemeClr val="accent3">
                    <a:lumMod val="75000"/>
                  </a:schemeClr>
                </a:solidFill>
                <a:effectLst>
                  <a:outerShdw blurRad="38100" dist="38100" dir="2700000" algn="tl">
                    <a:srgbClr val="000000">
                      <a:alpha val="43137"/>
                    </a:srgbClr>
                  </a:outerShdw>
                </a:effectLst>
              </a:rPr>
              <a:t> plantea que el curriculum no es el documento prescriptivo que hay que aplicar en instituciones y </a:t>
            </a:r>
            <a:r>
              <a:rPr lang="es-AR" sz="2400" b="1">
                <a:solidFill>
                  <a:schemeClr val="accent3">
                    <a:lumMod val="75000"/>
                  </a:schemeClr>
                </a:solidFill>
                <a:effectLst>
                  <a:outerShdw blurRad="38100" dist="38100" dir="2700000" algn="tl">
                    <a:srgbClr val="000000">
                      <a:alpha val="43137"/>
                    </a:srgbClr>
                  </a:outerShdw>
                </a:effectLst>
              </a:rPr>
              <a:t>situaciones </a:t>
            </a:r>
            <a:r>
              <a:rPr lang="es-AR" sz="2400" b="1" smtClean="0">
                <a:solidFill>
                  <a:schemeClr val="accent3">
                    <a:lumMod val="75000"/>
                  </a:schemeClr>
                </a:solidFill>
                <a:effectLst>
                  <a:outerShdw blurRad="38100" dist="38100" dir="2700000" algn="tl">
                    <a:srgbClr val="000000">
                      <a:alpha val="43137"/>
                    </a:srgbClr>
                  </a:outerShdw>
                </a:effectLst>
              </a:rPr>
              <a:t>particulares, </a:t>
            </a:r>
            <a:r>
              <a:rPr lang="es-AR" sz="2400" b="1" dirty="0">
                <a:solidFill>
                  <a:schemeClr val="accent3">
                    <a:lumMod val="75000"/>
                  </a:schemeClr>
                </a:solidFill>
                <a:effectLst>
                  <a:outerShdw blurRad="38100" dist="38100" dir="2700000" algn="tl">
                    <a:srgbClr val="000000">
                      <a:alpha val="43137"/>
                    </a:srgbClr>
                  </a:outerShdw>
                </a:effectLst>
              </a:rPr>
              <a:t>sino una hipótesis o conjetura que debe ser puesta a prueba por profesores y estudiantes.</a:t>
            </a:r>
          </a:p>
        </p:txBody>
      </p:sp>
    </p:spTree>
    <p:extLst>
      <p:ext uri="{BB962C8B-B14F-4D97-AF65-F5344CB8AC3E}">
        <p14:creationId xmlns:p14="http://schemas.microsoft.com/office/powerpoint/2010/main" val="22019674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1340768"/>
            <a:ext cx="6624736"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Propone </a:t>
            </a:r>
            <a:r>
              <a:rPr lang="es-AR" sz="2400" b="1" dirty="0">
                <a:solidFill>
                  <a:schemeClr val="accent3">
                    <a:lumMod val="75000"/>
                  </a:schemeClr>
                </a:solidFill>
                <a:effectLst>
                  <a:outerShdw blurRad="38100" dist="38100" dir="2700000" algn="tl">
                    <a:srgbClr val="000000">
                      <a:alpha val="43137"/>
                    </a:srgbClr>
                  </a:outerShdw>
                </a:effectLst>
              </a:rPr>
              <a:t>para el diseño curricular una </a:t>
            </a:r>
            <a:r>
              <a:rPr lang="es-AR" sz="2400" b="1" dirty="0" smtClean="0">
                <a:solidFill>
                  <a:schemeClr val="accent3">
                    <a:lumMod val="75000"/>
                  </a:schemeClr>
                </a:solidFill>
                <a:effectLst>
                  <a:outerShdw blurRad="38100" dist="38100" dir="2700000" algn="tl">
                    <a:srgbClr val="000000">
                      <a:alpha val="43137"/>
                    </a:srgbClr>
                  </a:outerShdw>
                </a:effectLst>
              </a:rPr>
              <a:t>especificación </a:t>
            </a:r>
            <a:r>
              <a:rPr lang="es-AR" sz="2400" b="1" dirty="0">
                <a:solidFill>
                  <a:schemeClr val="accent3">
                    <a:lumMod val="75000"/>
                  </a:schemeClr>
                </a:solidFill>
                <a:effectLst>
                  <a:outerShdw blurRad="38100" dist="38100" dir="2700000" algn="tl">
                    <a:srgbClr val="000000">
                      <a:alpha val="43137"/>
                    </a:srgbClr>
                  </a:outerShdw>
                </a:effectLst>
              </a:rPr>
              <a:t>que resulte útil para el proceso educativo, sin determinar previamente los resultados del mismo a manera de objetivos.</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Concibe el </a:t>
            </a:r>
            <a:r>
              <a:rPr lang="es-AR" sz="2400" b="1" dirty="0">
                <a:solidFill>
                  <a:schemeClr val="accent3">
                    <a:lumMod val="75000"/>
                  </a:schemeClr>
                </a:solidFill>
                <a:effectLst>
                  <a:outerShdw blurRad="38100" dist="38100" dir="2700000" algn="tl">
                    <a:srgbClr val="000000">
                      <a:alpha val="43137"/>
                    </a:srgbClr>
                  </a:outerShdw>
                </a:effectLst>
              </a:rPr>
              <a:t>curriculum como objeto dinámico, esto es, como proceso de construcción y </a:t>
            </a:r>
            <a:r>
              <a:rPr lang="es-AR" sz="2400" b="1" dirty="0" smtClean="0">
                <a:solidFill>
                  <a:schemeClr val="accent3">
                    <a:lumMod val="75000"/>
                  </a:schemeClr>
                </a:solidFill>
                <a:effectLst>
                  <a:outerShdw blurRad="38100" dist="38100" dir="2700000" algn="tl">
                    <a:srgbClr val="000000">
                      <a:alpha val="43137"/>
                    </a:srgbClr>
                  </a:outerShdw>
                </a:effectLst>
              </a:rPr>
              <a:t>de realización, antes que como </a:t>
            </a:r>
            <a:r>
              <a:rPr lang="es-AR" sz="2400" b="1" dirty="0">
                <a:solidFill>
                  <a:schemeClr val="accent3">
                    <a:lumMod val="75000"/>
                  </a:schemeClr>
                </a:solidFill>
                <a:effectLst>
                  <a:outerShdw blurRad="38100" dist="38100" dir="2700000" algn="tl">
                    <a:srgbClr val="000000">
                      <a:alpha val="43137"/>
                    </a:srgbClr>
                  </a:outerShdw>
                </a:effectLst>
              </a:rPr>
              <a:t>la aplicación más o menos fiel en la práctica de la enseñanza de un producto construido en forma de diseño o planificación de la </a:t>
            </a:r>
            <a:r>
              <a:rPr lang="es-AR" sz="2400" b="1" dirty="0" smtClean="0">
                <a:solidFill>
                  <a:schemeClr val="accent3">
                    <a:lumMod val="75000"/>
                  </a:schemeClr>
                </a:solidFill>
                <a:effectLst>
                  <a:outerShdw blurRad="38100" dist="38100" dir="2700000" algn="tl">
                    <a:srgbClr val="000000">
                      <a:alpha val="43137"/>
                    </a:srgbClr>
                  </a:outerShdw>
                </a:effectLst>
              </a:rPr>
              <a:t>acción.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84883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4747" y="1844824"/>
            <a:ext cx="7848872" cy="3662541"/>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Un curriculum es el medio con el cual se hace públicamente disponible la experiencia consistente en intentar poner en práctica una propuesta educativa. Implica no sólo el contenido, sino también el método y, en su más amplia aplicación, tiene en cuenta el problema de su realización en las instituciones del sistema educativo”</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Lawrence  </a:t>
            </a:r>
            <a:r>
              <a:rPr lang="es-AR" sz="2000" b="1" dirty="0" err="1" smtClean="0">
                <a:solidFill>
                  <a:schemeClr val="accent3">
                    <a:lumMod val="75000"/>
                  </a:schemeClr>
                </a:solidFill>
                <a:effectLst>
                  <a:outerShdw blurRad="38100" dist="38100" dir="2700000" algn="tl">
                    <a:srgbClr val="000000">
                      <a:alpha val="43137"/>
                    </a:srgbClr>
                  </a:outerShdw>
                </a:effectLst>
              </a:rPr>
              <a:t>Stenhouse</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Investigación </a:t>
            </a:r>
            <a:r>
              <a:rPr lang="es-AR" sz="2000" b="1" i="1" dirty="0">
                <a:solidFill>
                  <a:schemeClr val="accent3">
                    <a:lumMod val="75000"/>
                  </a:schemeClr>
                </a:solidFill>
                <a:effectLst>
                  <a:outerShdw blurRad="38100" dist="38100" dir="2700000" algn="tl">
                    <a:srgbClr val="000000">
                      <a:alpha val="43137"/>
                    </a:srgbClr>
                  </a:outerShdw>
                </a:effectLst>
              </a:rPr>
              <a:t>y desarrollo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del curriculum, </a:t>
            </a:r>
            <a:r>
              <a:rPr lang="es-AR" sz="2000" b="1" dirty="0" smtClean="0">
                <a:solidFill>
                  <a:schemeClr val="accent3">
                    <a:lumMod val="75000"/>
                  </a:schemeClr>
                </a:solidFill>
                <a:effectLst>
                  <a:outerShdw blurRad="38100" dist="38100" dir="2700000" algn="tl">
                    <a:srgbClr val="000000">
                      <a:alpha val="43137"/>
                    </a:srgbClr>
                  </a:outerShdw>
                </a:effectLst>
              </a:rPr>
              <a:t>1987</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89723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412776"/>
            <a:ext cx="8496944" cy="4524315"/>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Como mínimo, un curriculum ha de proporcionar una base para planificar un curso, estudiarlo empíricamente y considerar los motivos de su justificación. Es necesario que ofrezca lo siguiente: </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i="1" dirty="0">
              <a:solidFill>
                <a:schemeClr val="accent3">
                  <a:lumMod val="75000"/>
                </a:schemeClr>
              </a:solidFill>
              <a:effectLst>
                <a:outerShdw blurRad="38100" dist="38100" dir="2700000" algn="tl">
                  <a:srgbClr val="000000">
                    <a:alpha val="43137"/>
                  </a:srgbClr>
                </a:outerShdw>
              </a:effectLst>
            </a:endParaRPr>
          </a:p>
          <a:p>
            <a:pPr algn="just"/>
            <a:r>
              <a:rPr lang="es-AR" sz="2400" b="1" i="1" dirty="0" smtClean="0">
                <a:solidFill>
                  <a:schemeClr val="accent3">
                    <a:lumMod val="75000"/>
                  </a:schemeClr>
                </a:solidFill>
                <a:effectLst>
                  <a:outerShdw blurRad="38100" dist="38100" dir="2700000" algn="tl">
                    <a:srgbClr val="000000">
                      <a:alpha val="43137"/>
                    </a:srgbClr>
                  </a:outerShdw>
                </a:effectLst>
              </a:rPr>
              <a:t>A. En </a:t>
            </a:r>
            <a:r>
              <a:rPr lang="es-AR" sz="2400" b="1" i="1" dirty="0">
                <a:solidFill>
                  <a:schemeClr val="accent3">
                    <a:lumMod val="75000"/>
                  </a:schemeClr>
                </a:solidFill>
                <a:effectLst>
                  <a:outerShdw blurRad="38100" dist="38100" dir="2700000" algn="tl">
                    <a:srgbClr val="000000">
                      <a:alpha val="43137"/>
                    </a:srgbClr>
                  </a:outerShdw>
                </a:effectLst>
              </a:rPr>
              <a:t>cuanto a proyecto: </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1. Principios </a:t>
            </a:r>
            <a:r>
              <a:rPr lang="es-AR" sz="2400" b="1" i="1" dirty="0">
                <a:solidFill>
                  <a:schemeClr val="accent3">
                    <a:lumMod val="75000"/>
                  </a:schemeClr>
                </a:solidFill>
                <a:effectLst>
                  <a:outerShdw blurRad="38100" dist="38100" dir="2700000" algn="tl">
                    <a:srgbClr val="000000">
                      <a:alpha val="43137"/>
                    </a:srgbClr>
                  </a:outerShdw>
                </a:effectLst>
              </a:rPr>
              <a:t>para la selección de contenido: qué es lo que debe aprenderse y enseñarse.</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2. Principios para </a:t>
            </a:r>
            <a:r>
              <a:rPr lang="es-AR" sz="2400" b="1" i="1" dirty="0">
                <a:solidFill>
                  <a:schemeClr val="accent3">
                    <a:lumMod val="75000"/>
                  </a:schemeClr>
                </a:solidFill>
                <a:effectLst>
                  <a:outerShdw blurRad="38100" dist="38100" dir="2700000" algn="tl">
                    <a:srgbClr val="000000">
                      <a:alpha val="43137"/>
                    </a:srgbClr>
                  </a:outerShdw>
                </a:effectLst>
              </a:rPr>
              <a:t>el desarrollo de una estrategia de enseñanza: cómo debe aprenderse y enseñarse.</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3. Principios </a:t>
            </a:r>
            <a:r>
              <a:rPr lang="es-AR" sz="2400" b="1" i="1" dirty="0">
                <a:solidFill>
                  <a:schemeClr val="accent3">
                    <a:lumMod val="75000"/>
                  </a:schemeClr>
                </a:solidFill>
                <a:effectLst>
                  <a:outerShdw blurRad="38100" dist="38100" dir="2700000" algn="tl">
                    <a:srgbClr val="000000">
                      <a:alpha val="43137"/>
                    </a:srgbClr>
                  </a:outerShdw>
                </a:effectLst>
              </a:rPr>
              <a:t>acerca de la adopción de decisiones relativas a la </a:t>
            </a:r>
            <a:r>
              <a:rPr lang="es-AR" sz="2400" b="1" i="1" dirty="0" smtClean="0">
                <a:solidFill>
                  <a:schemeClr val="accent3">
                    <a:lumMod val="75000"/>
                  </a:schemeClr>
                </a:solidFill>
                <a:effectLst>
                  <a:outerShdw blurRad="38100" dist="38100" dir="2700000" algn="tl">
                    <a:srgbClr val="000000">
                      <a:alpha val="43137"/>
                    </a:srgbClr>
                  </a:outerShdw>
                </a:effectLst>
              </a:rPr>
              <a:t>secuencia…</a:t>
            </a:r>
            <a:endParaRPr lang="es-AR"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85794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4174" y="1340768"/>
            <a:ext cx="8424936" cy="4524315"/>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4. Principios </a:t>
            </a:r>
            <a:r>
              <a:rPr lang="es-AR" sz="2400" b="1" i="1" dirty="0">
                <a:solidFill>
                  <a:schemeClr val="accent3">
                    <a:lumMod val="75000"/>
                  </a:schemeClr>
                </a:solidFill>
                <a:effectLst>
                  <a:outerShdw blurRad="38100" dist="38100" dir="2700000" algn="tl">
                    <a:srgbClr val="000000">
                      <a:alpha val="43137"/>
                    </a:srgbClr>
                  </a:outerShdw>
                </a:effectLst>
              </a:rPr>
              <a:t>a base de los cuales diagnosticar los puntos fuertes y los débiles de los estudiantes individualmente considerados y diferenciar los principios generales 1, 2 y 3 antes señalados, a fin de ajustarse a los casos individuales. </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i="1" dirty="0">
              <a:solidFill>
                <a:schemeClr val="accent3">
                  <a:lumMod val="75000"/>
                </a:schemeClr>
              </a:solidFill>
              <a:effectLst>
                <a:outerShdw blurRad="38100" dist="38100" dir="2700000" algn="tl">
                  <a:srgbClr val="000000">
                    <a:alpha val="43137"/>
                  </a:srgbClr>
                </a:outerShdw>
              </a:effectLst>
            </a:endParaRPr>
          </a:p>
          <a:p>
            <a:pPr algn="just"/>
            <a:r>
              <a:rPr lang="es-AR" sz="2400" b="1" i="1" dirty="0">
                <a:solidFill>
                  <a:schemeClr val="accent3">
                    <a:lumMod val="75000"/>
                  </a:schemeClr>
                </a:solidFill>
                <a:effectLst>
                  <a:outerShdw blurRad="38100" dist="38100" dir="2700000" algn="tl">
                    <a:srgbClr val="000000">
                      <a:alpha val="43137"/>
                    </a:srgbClr>
                  </a:outerShdw>
                </a:effectLst>
              </a:rPr>
              <a:t>B. En cuanto a estudio empírico: </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1. Principios </a:t>
            </a:r>
            <a:r>
              <a:rPr lang="es-AR" sz="2400" b="1" i="1" dirty="0">
                <a:solidFill>
                  <a:schemeClr val="accent3">
                    <a:lumMod val="75000"/>
                  </a:schemeClr>
                </a:solidFill>
                <a:effectLst>
                  <a:outerShdw blurRad="38100" dist="38100" dir="2700000" algn="tl">
                    <a:srgbClr val="000000">
                      <a:alpha val="43137"/>
                    </a:srgbClr>
                  </a:outerShdw>
                </a:effectLst>
              </a:rPr>
              <a:t>a base de los cuales estudiar y evaluar el progreso de los estudiantes. </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2. Principios </a:t>
            </a:r>
            <a:r>
              <a:rPr lang="es-AR" sz="2400" b="1" i="1" dirty="0">
                <a:solidFill>
                  <a:schemeClr val="accent3">
                    <a:lumMod val="75000"/>
                  </a:schemeClr>
                </a:solidFill>
                <a:effectLst>
                  <a:outerShdw blurRad="38100" dist="38100" dir="2700000" algn="tl">
                    <a:srgbClr val="000000">
                      <a:alpha val="43137"/>
                    </a:srgbClr>
                  </a:outerShdw>
                </a:effectLst>
              </a:rPr>
              <a:t>a base de los cuales estudiar y evaluar el progreso de los </a:t>
            </a:r>
            <a:r>
              <a:rPr lang="es-AR" sz="2400" b="1" i="1" dirty="0" smtClean="0">
                <a:solidFill>
                  <a:schemeClr val="accent3">
                    <a:lumMod val="75000"/>
                  </a:schemeClr>
                </a:solidFill>
                <a:effectLst>
                  <a:outerShdw blurRad="38100" dist="38100" dir="2700000" algn="tl">
                    <a:srgbClr val="000000">
                      <a:alpha val="43137"/>
                    </a:srgbClr>
                  </a:outerShdw>
                </a:effectLst>
              </a:rPr>
              <a:t>profesores…</a:t>
            </a:r>
            <a:endParaRPr lang="es-AR"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02663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052736"/>
            <a:ext cx="8280920" cy="5509200"/>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3</a:t>
            </a:r>
            <a:r>
              <a:rPr lang="es-AR" sz="2400" b="1" i="1" dirty="0">
                <a:solidFill>
                  <a:schemeClr val="accent3">
                    <a:lumMod val="75000"/>
                  </a:schemeClr>
                </a:solidFill>
                <a:effectLst>
                  <a:outerShdw blurRad="38100" dist="38100" dir="2700000" algn="tl">
                    <a:srgbClr val="000000">
                      <a:alpha val="43137"/>
                    </a:srgbClr>
                  </a:outerShdw>
                </a:effectLst>
              </a:rPr>
              <a:t>. Orientación en cuanto a la posibilidad de llevar a cabo el curriculum en diferentes situaciones escolares, contextos relativos a alumnos, medios ambientes y situaciones de grupo entre los alumnos. </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4. Información </a:t>
            </a:r>
            <a:r>
              <a:rPr lang="es-AR" sz="2400" b="1" i="1" dirty="0">
                <a:solidFill>
                  <a:schemeClr val="accent3">
                    <a:lumMod val="75000"/>
                  </a:schemeClr>
                </a:solidFill>
                <a:effectLst>
                  <a:outerShdw blurRad="38100" dist="38100" dir="2700000" algn="tl">
                    <a:srgbClr val="000000">
                      <a:alpha val="43137"/>
                    </a:srgbClr>
                  </a:outerShdw>
                </a:effectLst>
              </a:rPr>
              <a:t>de la variabilidad de </a:t>
            </a:r>
            <a:r>
              <a:rPr lang="es-AR" sz="2400" b="1" i="1" dirty="0" smtClean="0">
                <a:solidFill>
                  <a:schemeClr val="accent3">
                    <a:lumMod val="75000"/>
                  </a:schemeClr>
                </a:solidFill>
                <a:effectLst>
                  <a:outerShdw blurRad="38100" dist="38100" dir="2700000" algn="tl">
                    <a:srgbClr val="000000">
                      <a:alpha val="43137"/>
                    </a:srgbClr>
                  </a:outerShdw>
                </a:effectLst>
              </a:rPr>
              <a:t>efectos </a:t>
            </a:r>
            <a:r>
              <a:rPr lang="es-AR" sz="2400" b="1" i="1" dirty="0">
                <a:solidFill>
                  <a:schemeClr val="accent3">
                    <a:lumMod val="75000"/>
                  </a:schemeClr>
                </a:solidFill>
                <a:effectLst>
                  <a:outerShdw blurRad="38100" dist="38100" dir="2700000" algn="tl">
                    <a:srgbClr val="000000">
                      <a:alpha val="43137"/>
                    </a:srgbClr>
                  </a:outerShdw>
                </a:effectLst>
              </a:rPr>
              <a:t>en diferentes contextos y sobre diversos alumnos y comprender las causas de la variación. </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i="1" dirty="0">
              <a:solidFill>
                <a:schemeClr val="accent3">
                  <a:lumMod val="75000"/>
                </a:schemeClr>
              </a:solidFill>
              <a:effectLst>
                <a:outerShdw blurRad="38100" dist="38100" dir="2700000" algn="tl">
                  <a:srgbClr val="000000">
                    <a:alpha val="43137"/>
                  </a:srgbClr>
                </a:outerShdw>
              </a:effectLst>
            </a:endParaRPr>
          </a:p>
          <a:p>
            <a:pPr algn="just"/>
            <a:r>
              <a:rPr lang="es-AR" sz="2400" b="1" i="1" dirty="0">
                <a:solidFill>
                  <a:schemeClr val="accent3">
                    <a:lumMod val="75000"/>
                  </a:schemeClr>
                </a:solidFill>
                <a:effectLst>
                  <a:outerShdw blurRad="38100" dist="38100" dir="2700000" algn="tl">
                    <a:srgbClr val="000000">
                      <a:alpha val="43137"/>
                    </a:srgbClr>
                  </a:outerShdw>
                </a:effectLst>
              </a:rPr>
              <a:t>C. En relación con la justificación: </a:t>
            </a:r>
          </a:p>
          <a:p>
            <a:pPr algn="just"/>
            <a:r>
              <a:rPr lang="es-AR" sz="2400" b="1" i="1" dirty="0">
                <a:solidFill>
                  <a:schemeClr val="accent3">
                    <a:lumMod val="75000"/>
                  </a:schemeClr>
                </a:solidFill>
                <a:effectLst>
                  <a:outerShdw blurRad="38100" dist="38100" dir="2700000" algn="tl">
                    <a:srgbClr val="000000">
                      <a:alpha val="43137"/>
                    </a:srgbClr>
                  </a:outerShdw>
                </a:effectLst>
              </a:rPr>
              <a:t>      Una formulación de la intención o la finalidad del curriculum que sea susceptible de examen crítico.”</a:t>
            </a:r>
          </a:p>
          <a:p>
            <a:pPr algn="just"/>
            <a:endParaRPr lang="es-AR" sz="24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Lawrence  </a:t>
            </a:r>
            <a:r>
              <a:rPr lang="es-AR" sz="2000" b="1" dirty="0" err="1" smtClean="0">
                <a:solidFill>
                  <a:schemeClr val="accent3">
                    <a:lumMod val="75000"/>
                  </a:schemeClr>
                </a:solidFill>
                <a:effectLst>
                  <a:outerShdw blurRad="38100" dist="38100" dir="2700000" algn="tl">
                    <a:srgbClr val="000000">
                      <a:alpha val="43137"/>
                    </a:srgbClr>
                  </a:outerShdw>
                </a:effectLst>
              </a:rPr>
              <a:t>Stenhouse</a:t>
            </a:r>
            <a:r>
              <a:rPr lang="es-AR" sz="2000" b="1" i="1" dirty="0" smtClean="0">
                <a:solidFill>
                  <a:schemeClr val="accent3">
                    <a:lumMod val="75000"/>
                  </a:schemeClr>
                </a:solidFill>
                <a:effectLst>
                  <a:outerShdw blurRad="38100" dist="38100" dir="2700000" algn="tl">
                    <a:srgbClr val="000000">
                      <a:alpha val="43137"/>
                    </a:srgbClr>
                  </a:outerShdw>
                </a:effectLst>
              </a:rPr>
              <a:t>, Investigación </a:t>
            </a:r>
            <a:r>
              <a:rPr lang="es-AR" sz="2000" b="1" i="1" dirty="0">
                <a:solidFill>
                  <a:schemeClr val="accent3">
                    <a:lumMod val="75000"/>
                  </a:schemeClr>
                </a:solidFill>
                <a:effectLst>
                  <a:outerShdw blurRad="38100" dist="38100" dir="2700000" algn="tl">
                    <a:srgbClr val="000000">
                      <a:alpha val="43137"/>
                    </a:srgbClr>
                  </a:outerShdw>
                </a:effectLst>
              </a:rPr>
              <a:t>y desarrollo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del curriculum, </a:t>
            </a:r>
            <a:r>
              <a:rPr lang="es-AR" sz="2000" b="1" dirty="0" smtClean="0">
                <a:solidFill>
                  <a:schemeClr val="accent3">
                    <a:lumMod val="75000"/>
                  </a:schemeClr>
                </a:solidFill>
                <a:effectLst>
                  <a:outerShdw blurRad="38100" dist="38100" dir="2700000" algn="tl">
                    <a:srgbClr val="000000">
                      <a:alpha val="43137"/>
                    </a:srgbClr>
                  </a:outerShdw>
                </a:effectLst>
              </a:rPr>
              <a:t>1987</a:t>
            </a:r>
            <a:endParaRPr lang="es-AR"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68208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204864"/>
            <a:ext cx="799288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propuesta apela a la responsabilidad de los profesores y los compromete en el análisis de sus propias prácticas.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Los enseñantes dejan </a:t>
            </a:r>
            <a:r>
              <a:rPr lang="es-AR" sz="2400" b="1" dirty="0">
                <a:solidFill>
                  <a:schemeClr val="accent3">
                    <a:lumMod val="75000"/>
                  </a:schemeClr>
                </a:solidFill>
                <a:effectLst>
                  <a:outerShdw blurRad="38100" dist="38100" dir="2700000" algn="tl">
                    <a:srgbClr val="000000">
                      <a:alpha val="43137"/>
                    </a:srgbClr>
                  </a:outerShdw>
                </a:effectLst>
              </a:rPr>
              <a:t>de convertirse en aplicadores pasivos de recetas para convertirse en miembros de equipos de trabajo sobre el curriculum, disponiendo de capacidad de decisión y pasando a ser creadores de nuevas prácticas y de pensamiento curricular.</a:t>
            </a:r>
          </a:p>
        </p:txBody>
      </p:sp>
    </p:spTree>
    <p:extLst>
      <p:ext uri="{BB962C8B-B14F-4D97-AF65-F5344CB8AC3E}">
        <p14:creationId xmlns:p14="http://schemas.microsoft.com/office/powerpoint/2010/main" val="40935293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268760"/>
            <a:ext cx="8496944"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Stenhouse</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desarrolla las nociones de </a:t>
            </a:r>
            <a:r>
              <a:rPr lang="es-AR" sz="2400" b="1" i="1" dirty="0">
                <a:solidFill>
                  <a:schemeClr val="accent3">
                    <a:lumMod val="75000"/>
                  </a:schemeClr>
                </a:solidFill>
                <a:effectLst>
                  <a:outerShdw blurRad="38100" dist="38100" dir="2700000" algn="tl">
                    <a:srgbClr val="000000">
                      <a:alpha val="43137"/>
                    </a:srgbClr>
                  </a:outerShdw>
                </a:effectLst>
              </a:rPr>
              <a:t>"profesionalidad ampliada"</a:t>
            </a:r>
            <a:r>
              <a:rPr lang="es-AR" sz="2400" b="1" dirty="0">
                <a:solidFill>
                  <a:schemeClr val="accent3">
                    <a:lumMod val="75000"/>
                  </a:schemeClr>
                </a:solidFill>
                <a:effectLst>
                  <a:outerShdw blurRad="38100" dist="38100" dir="2700000" algn="tl">
                    <a:srgbClr val="000000">
                      <a:alpha val="43137"/>
                    </a:srgbClr>
                  </a:outerShdw>
                </a:effectLst>
              </a:rPr>
              <a:t> y de </a:t>
            </a:r>
            <a:r>
              <a:rPr lang="es-AR" sz="2400" b="1" i="1" dirty="0">
                <a:solidFill>
                  <a:schemeClr val="accent3">
                    <a:lumMod val="75000"/>
                  </a:schemeClr>
                </a:solidFill>
                <a:effectLst>
                  <a:outerShdw blurRad="38100" dist="38100" dir="2700000" algn="tl">
                    <a:srgbClr val="000000">
                      <a:alpha val="43137"/>
                    </a:srgbClr>
                  </a:outerShdw>
                </a:effectLst>
              </a:rPr>
              <a:t>"docente </a:t>
            </a:r>
            <a:r>
              <a:rPr lang="es-AR" sz="2400" b="1" i="1" dirty="0" smtClean="0">
                <a:solidFill>
                  <a:schemeClr val="accent3">
                    <a:lumMod val="75000"/>
                  </a:schemeClr>
                </a:solidFill>
                <a:effectLst>
                  <a:outerShdw blurRad="38100" dist="38100" dir="2700000" algn="tl">
                    <a:srgbClr val="000000">
                      <a:alpha val="43137"/>
                    </a:srgbClr>
                  </a:outerShdw>
                </a:effectLst>
              </a:rPr>
              <a:t>investigador“.</a:t>
            </a:r>
            <a:endParaRPr lang="es-AR" sz="2400" b="1" i="1" dirty="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Tales </a:t>
            </a:r>
            <a:r>
              <a:rPr lang="es-AR" sz="2400" b="1" dirty="0">
                <a:solidFill>
                  <a:schemeClr val="accent3">
                    <a:lumMod val="75000"/>
                  </a:schemeClr>
                </a:solidFill>
                <a:effectLst>
                  <a:outerShdw blurRad="38100" dist="38100" dir="2700000" algn="tl">
                    <a:srgbClr val="000000">
                      <a:alpha val="43137"/>
                    </a:srgbClr>
                  </a:outerShdw>
                </a:effectLst>
              </a:rPr>
              <a:t>nociones suponen por parte de los docentes el interés y el compromiso </a:t>
            </a:r>
            <a:r>
              <a:rPr lang="es-AR" sz="2400" b="1" dirty="0" smtClean="0">
                <a:solidFill>
                  <a:schemeClr val="accent3">
                    <a:lumMod val="75000"/>
                  </a:schemeClr>
                </a:solidFill>
                <a:effectLst>
                  <a:outerShdw blurRad="38100" dist="38100" dir="2700000" algn="tl">
                    <a:srgbClr val="000000">
                      <a:alpha val="43137"/>
                    </a:srgbClr>
                  </a:outerShdw>
                </a:effectLst>
              </a:rPr>
              <a:t>por:</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poner </a:t>
            </a:r>
            <a:r>
              <a:rPr lang="es-AR" sz="2400" b="1" dirty="0">
                <a:solidFill>
                  <a:schemeClr val="accent3">
                    <a:lumMod val="75000"/>
                  </a:schemeClr>
                </a:solidFill>
                <a:effectLst>
                  <a:outerShdw blurRad="38100" dist="38100" dir="2700000" algn="tl">
                    <a:srgbClr val="000000">
                      <a:alpha val="43137"/>
                    </a:srgbClr>
                  </a:outerShdw>
                </a:effectLst>
              </a:rPr>
              <a:t>sistemáticamente en cuestión la propia tarea de enseñar,</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comprobar </a:t>
            </a:r>
            <a:r>
              <a:rPr lang="es-AR" sz="2400" b="1" dirty="0">
                <a:solidFill>
                  <a:schemeClr val="accent3">
                    <a:lumMod val="75000"/>
                  </a:schemeClr>
                </a:solidFill>
                <a:effectLst>
                  <a:outerShdw blurRad="38100" dist="38100" dir="2700000" algn="tl">
                    <a:srgbClr val="000000">
                      <a:alpha val="43137"/>
                    </a:srgbClr>
                  </a:outerShdw>
                </a:effectLst>
              </a:rPr>
              <a:t>las ideas mediante procedimientos de investigación en el </a:t>
            </a:r>
            <a:r>
              <a:rPr lang="es-AR" sz="2400" b="1" dirty="0" smtClean="0">
                <a:solidFill>
                  <a:schemeClr val="accent3">
                    <a:lumMod val="75000"/>
                  </a:schemeClr>
                </a:solidFill>
                <a:effectLst>
                  <a:outerShdw blurRad="38100" dist="38100" dir="2700000" algn="tl">
                    <a:srgbClr val="000000">
                      <a:alpha val="43137"/>
                    </a:srgbClr>
                  </a:outerShdw>
                </a:effectLst>
              </a:rPr>
              <a:t>aula,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traducir </a:t>
            </a:r>
            <a:r>
              <a:rPr lang="es-AR" sz="2400" b="1" dirty="0">
                <a:solidFill>
                  <a:schemeClr val="accent3">
                    <a:lumMod val="75000"/>
                  </a:schemeClr>
                </a:solidFill>
                <a:effectLst>
                  <a:outerShdw blurRad="38100" dist="38100" dir="2700000" algn="tl">
                    <a:srgbClr val="000000">
                      <a:alpha val="43137"/>
                    </a:srgbClr>
                  </a:outerShdw>
                </a:effectLst>
              </a:rPr>
              <a:t>y recrear el curriculum en lugar de aplicarlo con precisión</a:t>
            </a:r>
            <a:r>
              <a:rPr lang="es-AR" sz="24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trabajar de modo colegiado,</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estudiar el </a:t>
            </a:r>
            <a:r>
              <a:rPr lang="es-AR" sz="2400" b="1" dirty="0">
                <a:solidFill>
                  <a:schemeClr val="accent3">
                    <a:lumMod val="75000"/>
                  </a:schemeClr>
                </a:solidFill>
                <a:effectLst>
                  <a:outerShdw blurRad="38100" dist="38100" dir="2700000" algn="tl">
                    <a:srgbClr val="000000">
                      <a:alpha val="43137"/>
                    </a:srgbClr>
                  </a:outerShdw>
                </a:effectLst>
              </a:rPr>
              <a:t>trabajo de otros </a:t>
            </a:r>
            <a:r>
              <a:rPr lang="es-AR" sz="2400" b="1" dirty="0" smtClean="0">
                <a:solidFill>
                  <a:schemeClr val="accent3">
                    <a:lumMod val="75000"/>
                  </a:schemeClr>
                </a:solidFill>
                <a:effectLst>
                  <a:outerShdw blurRad="38100" dist="38100" dir="2700000" algn="tl">
                    <a:srgbClr val="000000">
                      <a:alpha val="43137"/>
                    </a:srgbClr>
                  </a:outerShdw>
                </a:effectLst>
              </a:rPr>
              <a:t>enseñantes.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38772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997839"/>
            <a:ext cx="7992888"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Estos </a:t>
            </a:r>
            <a:r>
              <a:rPr lang="es-AR" sz="2400" b="1" dirty="0">
                <a:solidFill>
                  <a:schemeClr val="accent3">
                    <a:lumMod val="75000"/>
                  </a:schemeClr>
                </a:solidFill>
                <a:effectLst>
                  <a:outerShdw blurRad="38100" dist="38100" dir="2700000" algn="tl">
                    <a:srgbClr val="000000">
                      <a:alpha val="43137"/>
                    </a:srgbClr>
                  </a:outerShdw>
                </a:effectLst>
              </a:rPr>
              <a:t>principios se apartan completamente de los objetivos como criterios de actuación y toma de decisiones para los profesores, así como de las prescripciones sobre qué y cómo realizar la práctica pedagógica.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modelo curricular habilita la experimentación y la comprobación, en cada escuela, de hipótesis tentativas de actuación y la creación de conocimiento y aprendizaje reflexivo por parte de los actores.</a:t>
            </a:r>
          </a:p>
        </p:txBody>
      </p:sp>
    </p:spTree>
    <p:extLst>
      <p:ext uri="{BB962C8B-B14F-4D97-AF65-F5344CB8AC3E}">
        <p14:creationId xmlns:p14="http://schemas.microsoft.com/office/powerpoint/2010/main" val="10745188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67544" y="1988840"/>
            <a:ext cx="2351856" cy="2179320"/>
          </a:xfrm>
        </p:spPr>
        <p:txBody>
          <a:bodyPr>
            <a:noAutofit/>
          </a:bodyPr>
          <a:lstStyle/>
          <a:p>
            <a:pPr algn="ctr"/>
            <a:r>
              <a:rPr lang="es-AR" sz="3200" b="1" dirty="0" smtClean="0">
                <a:solidFill>
                  <a:schemeClr val="accent3">
                    <a:lumMod val="75000"/>
                  </a:schemeClr>
                </a:solidFill>
                <a:effectLst>
                  <a:outerShdw blurRad="38100" dist="38100" dir="2700000" algn="tl">
                    <a:srgbClr val="000000">
                      <a:alpha val="43137"/>
                    </a:srgbClr>
                  </a:outerShdw>
                </a:effectLst>
              </a:rPr>
              <a:t>4.3. </a:t>
            </a:r>
            <a:r>
              <a:rPr lang="es-AR" sz="2800" b="1" dirty="0" smtClean="0">
                <a:solidFill>
                  <a:schemeClr val="accent3">
                    <a:lumMod val="75000"/>
                  </a:schemeClr>
                </a:solidFill>
                <a:effectLst>
                  <a:outerShdw blurRad="38100" dist="38100" dir="2700000" algn="tl">
                    <a:srgbClr val="000000">
                      <a:alpha val="43137"/>
                    </a:srgbClr>
                  </a:outerShdw>
                </a:effectLst>
              </a:rPr>
              <a:t>Modelo de racionalidad </a:t>
            </a:r>
            <a:r>
              <a:rPr lang="es-AR" sz="2800" b="1" dirty="0" err="1" smtClean="0">
                <a:solidFill>
                  <a:schemeClr val="accent3">
                    <a:lumMod val="75000"/>
                  </a:schemeClr>
                </a:solidFill>
                <a:effectLst>
                  <a:outerShdw blurRad="38100" dist="38100" dir="2700000" algn="tl">
                    <a:srgbClr val="000000">
                      <a:alpha val="43137"/>
                    </a:srgbClr>
                  </a:outerShdw>
                </a:effectLst>
              </a:rPr>
              <a:t>sociocrítica</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4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846" r="984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43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6270" y="2117735"/>
            <a:ext cx="835292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Ese proyecto responde </a:t>
            </a:r>
            <a:r>
              <a:rPr lang="es-AR" sz="2400" b="1" dirty="0">
                <a:solidFill>
                  <a:schemeClr val="accent3">
                    <a:lumMod val="75000"/>
                  </a:schemeClr>
                </a:solidFill>
                <a:effectLst>
                  <a:outerShdw blurRad="38100" dist="38100" dir="2700000" algn="tl">
                    <a:srgbClr val="000000">
                      <a:alpha val="43137"/>
                    </a:srgbClr>
                  </a:outerShdw>
                </a:effectLst>
              </a:rPr>
              <a:t>a un marco social, político y económico que establece, a través de </a:t>
            </a:r>
            <a:r>
              <a:rPr lang="es-AR" sz="2400" b="1" dirty="0" smtClean="0">
                <a:solidFill>
                  <a:schemeClr val="accent3">
                    <a:lumMod val="75000"/>
                  </a:schemeClr>
                </a:solidFill>
                <a:effectLst>
                  <a:outerShdw blurRad="38100" dist="38100" dir="2700000" algn="tl">
                    <a:srgbClr val="000000">
                      <a:alpha val="43137"/>
                    </a:srgbClr>
                  </a:outerShdw>
                </a:effectLst>
              </a:rPr>
              <a:t>diferentes procesos </a:t>
            </a:r>
            <a:r>
              <a:rPr lang="es-AR" sz="2400" b="1" dirty="0">
                <a:solidFill>
                  <a:schemeClr val="accent3">
                    <a:lumMod val="75000"/>
                  </a:schemeClr>
                </a:solidFill>
                <a:effectLst>
                  <a:outerShdw blurRad="38100" dist="38100" dir="2700000" algn="tl">
                    <a:srgbClr val="000000">
                      <a:alpha val="43137"/>
                    </a:srgbClr>
                  </a:outerShdw>
                </a:effectLst>
              </a:rPr>
              <a:t>de determinación (programas oficiales, formación del profesorado, </a:t>
            </a:r>
            <a:r>
              <a:rPr lang="es-AR" sz="2400" b="1" dirty="0" smtClean="0">
                <a:solidFill>
                  <a:schemeClr val="accent3">
                    <a:lumMod val="75000"/>
                  </a:schemeClr>
                </a:solidFill>
                <a:effectLst>
                  <a:outerShdw blurRad="38100" dist="38100" dir="2700000" algn="tl">
                    <a:srgbClr val="000000">
                      <a:alpha val="43137"/>
                    </a:srgbClr>
                  </a:outerShdw>
                </a:effectLst>
              </a:rPr>
              <a:t>infraestructura y equipamiento de las escuelas, control </a:t>
            </a:r>
            <a:r>
              <a:rPr lang="es-AR" sz="2400" b="1" dirty="0">
                <a:solidFill>
                  <a:schemeClr val="accent3">
                    <a:lumMod val="75000"/>
                  </a:schemeClr>
                </a:solidFill>
                <a:effectLst>
                  <a:outerShdw blurRad="38100" dist="38100" dir="2700000" algn="tl">
                    <a:srgbClr val="000000">
                      <a:alpha val="43137"/>
                    </a:srgbClr>
                  </a:outerShdw>
                </a:effectLst>
              </a:rPr>
              <a:t>administrativo del curriculum, etc.), un "campo de juego" o marco curricular en el que, </a:t>
            </a:r>
            <a:r>
              <a:rPr lang="es-AR" sz="2400" b="1" dirty="0" smtClean="0">
                <a:solidFill>
                  <a:schemeClr val="accent3">
                    <a:lumMod val="75000"/>
                  </a:schemeClr>
                </a:solidFill>
                <a:effectLst>
                  <a:outerShdw blurRad="38100" dist="38100" dir="2700000" algn="tl">
                    <a:srgbClr val="000000">
                      <a:alpha val="43137"/>
                    </a:srgbClr>
                  </a:outerShdw>
                </a:effectLst>
              </a:rPr>
              <a:t>tanto las </a:t>
            </a:r>
            <a:r>
              <a:rPr lang="es-AR" sz="2400" b="1" dirty="0">
                <a:solidFill>
                  <a:schemeClr val="accent3">
                    <a:lumMod val="75000"/>
                  </a:schemeClr>
                </a:solidFill>
                <a:effectLst>
                  <a:outerShdw blurRad="38100" dist="38100" dir="2700000" algn="tl">
                    <a:srgbClr val="000000">
                      <a:alpha val="43137"/>
                    </a:srgbClr>
                  </a:outerShdw>
                </a:effectLst>
              </a:rPr>
              <a:t>intenciones, como las condiciones para llevarlas a término, toman formas </a:t>
            </a:r>
            <a:r>
              <a:rPr lang="es-AR" sz="2400" b="1" dirty="0" smtClean="0">
                <a:solidFill>
                  <a:schemeClr val="accent3">
                    <a:lumMod val="75000"/>
                  </a:schemeClr>
                </a:solidFill>
                <a:effectLst>
                  <a:outerShdw blurRad="38100" dist="38100" dir="2700000" algn="tl">
                    <a:srgbClr val="000000">
                      <a:alpha val="43137"/>
                    </a:srgbClr>
                  </a:outerShdw>
                </a:effectLst>
              </a:rPr>
              <a:t>específicas</a:t>
            </a:r>
            <a:r>
              <a:rPr lang="es-AR" b="1" dirty="0">
                <a:solidFill>
                  <a:schemeClr val="accent3">
                    <a:lumMod val="75000"/>
                  </a:schemeClr>
                </a:solidFill>
                <a:effectLst>
                  <a:outerShdw blurRad="38100" dist="38100" dir="2700000" algn="tl">
                    <a:srgbClr val="000000">
                      <a:alpha val="43137"/>
                    </a:srgbClr>
                  </a:outerShdw>
                </a:effectLst>
              </a:rPr>
              <a:t>.</a:t>
            </a:r>
            <a:endParaRPr lang="es-ES"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43036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39164" y="2420888"/>
            <a:ext cx="7416824"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perspectiva se preocupa por </a:t>
            </a:r>
            <a:r>
              <a:rPr lang="es-AR" sz="2400" b="1" dirty="0" smtClean="0">
                <a:solidFill>
                  <a:schemeClr val="accent3">
                    <a:lumMod val="75000"/>
                  </a:schemeClr>
                </a:solidFill>
                <a:effectLst>
                  <a:outerShdw blurRad="38100" dist="38100" dir="2700000" algn="tl">
                    <a:srgbClr val="000000">
                      <a:alpha val="43137"/>
                    </a:srgbClr>
                  </a:outerShdw>
                </a:effectLst>
              </a:rPr>
              <a:t>mostrar </a:t>
            </a:r>
            <a:r>
              <a:rPr lang="es-AR" sz="2400" b="1" dirty="0">
                <a:solidFill>
                  <a:schemeClr val="accent3">
                    <a:lumMod val="75000"/>
                  </a:schemeClr>
                </a:solidFill>
                <a:effectLst>
                  <a:outerShdw blurRad="38100" dist="38100" dir="2700000" algn="tl">
                    <a:srgbClr val="000000">
                      <a:alpha val="43137"/>
                    </a:srgbClr>
                  </a:outerShdw>
                </a:effectLst>
              </a:rPr>
              <a:t>que la experiencia escolar, como práctica social siempre está socialmente condicionada. Hay que develar esos condicionantes para que los actores tomen conciencia </a:t>
            </a:r>
            <a:r>
              <a:rPr lang="es-AR" sz="2400" b="1" dirty="0" smtClean="0">
                <a:solidFill>
                  <a:schemeClr val="accent3">
                    <a:lumMod val="75000"/>
                  </a:schemeClr>
                </a:solidFill>
                <a:effectLst>
                  <a:outerShdw blurRad="38100" dist="38100" dir="2700000" algn="tl">
                    <a:srgbClr val="000000">
                      <a:alpha val="43137"/>
                    </a:srgbClr>
                  </a:outerShdw>
                </a:effectLst>
              </a:rPr>
              <a:t>de esa situación e </a:t>
            </a:r>
            <a:r>
              <a:rPr lang="es-AR" sz="2400" b="1" dirty="0">
                <a:solidFill>
                  <a:schemeClr val="accent3">
                    <a:lumMod val="75000"/>
                  </a:schemeClr>
                </a:solidFill>
                <a:effectLst>
                  <a:outerShdw blurRad="38100" dist="38100" dir="2700000" algn="tl">
                    <a:srgbClr val="000000">
                      <a:alpha val="43137"/>
                    </a:srgbClr>
                  </a:outerShdw>
                </a:effectLst>
              </a:rPr>
              <a:t>incidir en propuestas educativas que contribuyan a la </a:t>
            </a:r>
            <a:r>
              <a:rPr lang="es-AR" sz="2400" b="1" dirty="0" smtClean="0">
                <a:solidFill>
                  <a:schemeClr val="accent3">
                    <a:lumMod val="75000"/>
                  </a:schemeClr>
                </a:solidFill>
                <a:effectLst>
                  <a:outerShdw blurRad="38100" dist="38100" dir="2700000" algn="tl">
                    <a:srgbClr val="000000">
                      <a:alpha val="43137"/>
                    </a:srgbClr>
                  </a:outerShdw>
                </a:effectLst>
              </a:rPr>
              <a:t>progresiva </a:t>
            </a:r>
            <a:r>
              <a:rPr lang="es-AR" sz="2400" b="1" dirty="0">
                <a:solidFill>
                  <a:schemeClr val="accent3">
                    <a:lumMod val="75000"/>
                  </a:schemeClr>
                </a:solidFill>
                <a:effectLst>
                  <a:outerShdw blurRad="38100" dist="38100" dir="2700000" algn="tl">
                    <a:srgbClr val="000000">
                      <a:alpha val="43137"/>
                    </a:srgbClr>
                  </a:outerShdw>
                </a:effectLst>
              </a:rPr>
              <a:t>emancipación de las estructuras sociales y educativas injustas.</a:t>
            </a:r>
          </a:p>
        </p:txBody>
      </p:sp>
    </p:spTree>
    <p:extLst>
      <p:ext uri="{BB962C8B-B14F-4D97-AF65-F5344CB8AC3E}">
        <p14:creationId xmlns:p14="http://schemas.microsoft.com/office/powerpoint/2010/main" val="223012174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305800" cy="866360"/>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4.3.1. Antecedentes del modelo</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1152019" y="1556792"/>
            <a:ext cx="6696744"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err="1">
                <a:solidFill>
                  <a:schemeClr val="accent3">
                    <a:lumMod val="75000"/>
                  </a:schemeClr>
                </a:solidFill>
                <a:effectLst>
                  <a:outerShdw blurRad="38100" dist="38100" dir="2700000" algn="tl">
                    <a:srgbClr val="000000">
                      <a:alpha val="43137"/>
                    </a:srgbClr>
                  </a:outerShdw>
                </a:effectLst>
              </a:rPr>
              <a:t>reconceptualización</a:t>
            </a:r>
            <a:r>
              <a:rPr lang="es-AR" sz="2400" b="1" dirty="0">
                <a:solidFill>
                  <a:schemeClr val="accent3">
                    <a:lumMod val="75000"/>
                  </a:schemeClr>
                </a:solidFill>
                <a:effectLst>
                  <a:outerShdw blurRad="38100" dist="38100" dir="2700000" algn="tl">
                    <a:srgbClr val="000000">
                      <a:alpha val="43137"/>
                    </a:srgbClr>
                  </a:outerShdw>
                </a:effectLst>
              </a:rPr>
              <a:t> del curriculum y su radical cuestionamiento a la actividad técnica de cómo </a:t>
            </a:r>
            <a:r>
              <a:rPr lang="es-AR" sz="2400" b="1" dirty="0" smtClean="0">
                <a:solidFill>
                  <a:schemeClr val="accent3">
                    <a:lumMod val="75000"/>
                  </a:schemeClr>
                </a:solidFill>
                <a:effectLst>
                  <a:outerShdw blurRad="38100" dist="38100" dir="2700000" algn="tl">
                    <a:srgbClr val="000000">
                      <a:alpha val="43137"/>
                    </a:srgbClr>
                  </a:outerShdw>
                </a:effectLst>
              </a:rPr>
              <a:t>elaborarlo se </a:t>
            </a:r>
            <a:r>
              <a:rPr lang="es-AR" sz="2400" b="1" dirty="0">
                <a:solidFill>
                  <a:schemeClr val="accent3">
                    <a:lumMod val="75000"/>
                  </a:schemeClr>
                </a:solidFill>
                <a:effectLst>
                  <a:outerShdw blurRad="38100" dist="38100" dir="2700000" algn="tl">
                    <a:srgbClr val="000000">
                      <a:alpha val="43137"/>
                    </a:srgbClr>
                  </a:outerShdw>
                </a:effectLst>
              </a:rPr>
              <a:t>consolida a partir de los aportes de</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Paulo Freire</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Louis </a:t>
            </a:r>
            <a:r>
              <a:rPr lang="es-AR" sz="2400" b="1" dirty="0" err="1">
                <a:solidFill>
                  <a:schemeClr val="accent3">
                    <a:lumMod val="75000"/>
                  </a:schemeClr>
                </a:solidFill>
                <a:effectLst>
                  <a:outerShdw blurRad="38100" dist="38100" dir="2700000" algn="tl">
                    <a:srgbClr val="000000">
                      <a:alpha val="43137"/>
                    </a:srgbClr>
                  </a:outerShdw>
                </a:effectLst>
              </a:rPr>
              <a:t>Althusser</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Pierre Bourdieu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Jean-Claude </a:t>
            </a:r>
            <a:r>
              <a:rPr lang="es-AR" sz="2400" b="1" dirty="0" err="1" smtClean="0">
                <a:solidFill>
                  <a:schemeClr val="accent3">
                    <a:lumMod val="75000"/>
                  </a:schemeClr>
                </a:solidFill>
                <a:effectLst>
                  <a:outerShdw blurRad="38100" dist="38100" dir="2700000" algn="tl">
                    <a:srgbClr val="000000">
                      <a:alpha val="43137"/>
                    </a:srgbClr>
                  </a:outerShdw>
                </a:effectLst>
              </a:rPr>
              <a:t>Passeron</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Christian </a:t>
            </a:r>
            <a:r>
              <a:rPr lang="es-AR" sz="2400" b="1" dirty="0" err="1" smtClean="0">
                <a:solidFill>
                  <a:schemeClr val="accent3">
                    <a:lumMod val="75000"/>
                  </a:schemeClr>
                </a:solidFill>
                <a:effectLst>
                  <a:outerShdw blurRad="38100" dist="38100" dir="2700000" algn="tl">
                    <a:srgbClr val="000000">
                      <a:alpha val="43137"/>
                    </a:srgbClr>
                  </a:outerShdw>
                </a:effectLst>
              </a:rPr>
              <a:t>Baudelot</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Roger </a:t>
            </a:r>
            <a:r>
              <a:rPr lang="es-AR" sz="2400" b="1" dirty="0" err="1" smtClean="0">
                <a:solidFill>
                  <a:schemeClr val="accent3">
                    <a:lumMod val="75000"/>
                  </a:schemeClr>
                </a:solidFill>
                <a:effectLst>
                  <a:outerShdw blurRad="38100" dist="38100" dir="2700000" algn="tl">
                    <a:srgbClr val="000000">
                      <a:alpha val="43137"/>
                    </a:srgbClr>
                  </a:outerShdw>
                </a:effectLst>
              </a:rPr>
              <a:t>Establet</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err="1" smtClean="0">
                <a:solidFill>
                  <a:schemeClr val="accent3">
                    <a:lumMod val="75000"/>
                  </a:schemeClr>
                </a:solidFill>
                <a:effectLst>
                  <a:outerShdw blurRad="38100" dist="38100" dir="2700000" algn="tl">
                    <a:srgbClr val="000000">
                      <a:alpha val="43137"/>
                    </a:srgbClr>
                  </a:outerShdw>
                </a:effectLst>
              </a:rPr>
              <a:t>Basil</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Berstein</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Samuel </a:t>
            </a:r>
            <a:r>
              <a:rPr lang="es-AR" sz="2400" b="1" dirty="0" err="1">
                <a:solidFill>
                  <a:schemeClr val="accent3">
                    <a:lumMod val="75000"/>
                  </a:schemeClr>
                </a:solidFill>
                <a:effectLst>
                  <a:outerShdw blurRad="38100" dist="38100" dir="2700000" algn="tl">
                    <a:srgbClr val="000000">
                      <a:alpha val="43137"/>
                    </a:srgbClr>
                  </a:outerShdw>
                </a:effectLst>
              </a:rPr>
              <a:t>Bowles</a:t>
            </a:r>
            <a:r>
              <a:rPr lang="es-AR" sz="2400" b="1" dirty="0">
                <a:solidFill>
                  <a:schemeClr val="accent3">
                    <a:lumMod val="75000"/>
                  </a:schemeClr>
                </a:solidFill>
                <a:effectLst>
                  <a:outerShdw blurRad="38100" dist="38100" dir="2700000" algn="tl">
                    <a:srgbClr val="000000">
                      <a:alpha val="43137"/>
                    </a:srgbClr>
                  </a:outerShdw>
                </a:effectLst>
              </a:rPr>
              <a:t> y Herbert </a:t>
            </a:r>
            <a:r>
              <a:rPr lang="es-AR" sz="2400" b="1" dirty="0" err="1" smtClean="0">
                <a:solidFill>
                  <a:schemeClr val="accent3">
                    <a:lumMod val="75000"/>
                  </a:schemeClr>
                </a:solidFill>
                <a:effectLst>
                  <a:outerShdw blurRad="38100" dist="38100" dir="2700000" algn="tl">
                    <a:srgbClr val="000000">
                      <a:alpha val="43137"/>
                    </a:srgbClr>
                  </a:outerShdw>
                </a:effectLst>
              </a:rPr>
              <a:t>Gintis</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Michael Apple</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Henry </a:t>
            </a:r>
            <a:r>
              <a:rPr lang="es-AR" sz="2400" b="1" dirty="0" err="1" smtClean="0">
                <a:solidFill>
                  <a:schemeClr val="accent3">
                    <a:lumMod val="75000"/>
                  </a:schemeClr>
                </a:solidFill>
                <a:effectLst>
                  <a:outerShdw blurRad="38100" dist="38100" dir="2700000" algn="tl">
                    <a:srgbClr val="000000">
                      <a:alpha val="43137"/>
                    </a:srgbClr>
                  </a:outerShdw>
                </a:effectLst>
              </a:rPr>
              <a:t>Giroux</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10411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700808"/>
            <a:ext cx="806489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libro “Pedagogía del oprimido”, publicado en 1970, fue la base de la propuesta educativa de Paulo Freire. En él plantea la existencia de dos tipos de educación, la </a:t>
            </a:r>
            <a:r>
              <a:rPr lang="es-AR" sz="2400" b="1" i="1" dirty="0">
                <a:solidFill>
                  <a:srgbClr val="FF0000"/>
                </a:solidFill>
                <a:effectLst>
                  <a:outerShdw blurRad="38100" dist="38100" dir="2700000" algn="tl">
                    <a:srgbClr val="000000">
                      <a:alpha val="43137"/>
                    </a:srgbClr>
                  </a:outerShdw>
                </a:effectLst>
              </a:rPr>
              <a:t>domesticadora</a:t>
            </a:r>
            <a:r>
              <a:rPr lang="es-AR" sz="2400" b="1" dirty="0">
                <a:solidFill>
                  <a:schemeClr val="accent3">
                    <a:lumMod val="75000"/>
                  </a:schemeClr>
                </a:solidFill>
                <a:effectLst>
                  <a:outerShdw blurRad="38100" dist="38100" dir="2700000" algn="tl">
                    <a:srgbClr val="000000">
                      <a:alpha val="43137"/>
                    </a:srgbClr>
                  </a:outerShdw>
                </a:effectLst>
              </a:rPr>
              <a:t> y la </a:t>
            </a:r>
            <a:r>
              <a:rPr lang="es-AR" sz="2400" b="1" i="1" dirty="0">
                <a:solidFill>
                  <a:srgbClr val="FF0000"/>
                </a:solidFill>
                <a:effectLst>
                  <a:outerShdw blurRad="38100" dist="38100" dir="2700000" algn="tl">
                    <a:srgbClr val="000000">
                      <a:alpha val="43137"/>
                    </a:srgbClr>
                  </a:outerShdw>
                </a:effectLst>
              </a:rPr>
              <a:t>liberadora</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En sociedades cuya dinámica estructural conduce a la dominación de las conciencias, la pedagogía dominante es la pedagogía de las clases dominantes”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869160"/>
            <a:ext cx="1126612" cy="161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69159"/>
            <a:ext cx="1584176" cy="161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3065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916832"/>
            <a:ext cx="8568952"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i="1" dirty="0">
                <a:solidFill>
                  <a:srgbClr val="FF0000"/>
                </a:solidFill>
                <a:effectLst>
                  <a:outerShdw blurRad="38100" dist="38100" dir="2700000" algn="tl">
                    <a:srgbClr val="000000">
                      <a:alpha val="43137"/>
                    </a:srgbClr>
                  </a:outerShdw>
                </a:effectLst>
              </a:rPr>
              <a:t>educación domesticadora</a:t>
            </a:r>
            <a:r>
              <a:rPr lang="es-AR" sz="2400" b="1" dirty="0">
                <a:solidFill>
                  <a:schemeClr val="accent3">
                    <a:lumMod val="75000"/>
                  </a:schemeClr>
                </a:solidFill>
                <a:effectLst>
                  <a:outerShdw blurRad="38100" dist="38100" dir="2700000" algn="tl">
                    <a:srgbClr val="000000">
                      <a:alpha val="43137"/>
                    </a:srgbClr>
                  </a:outerShdw>
                </a:effectLst>
              </a:rPr>
              <a:t>, también llamada </a:t>
            </a:r>
            <a:r>
              <a:rPr lang="es-AR" sz="2400" b="1" i="1" dirty="0">
                <a:solidFill>
                  <a:srgbClr val="FF0000"/>
                </a:solidFill>
                <a:effectLst>
                  <a:outerShdw blurRad="38100" dist="38100" dir="2700000" algn="tl">
                    <a:srgbClr val="000000">
                      <a:alpha val="43137"/>
                    </a:srgbClr>
                  </a:outerShdw>
                </a:effectLst>
              </a:rPr>
              <a:t>”bancaria</a:t>
            </a:r>
            <a:r>
              <a:rPr lang="es-AR" sz="2400" b="1" dirty="0">
                <a:solidFill>
                  <a:srgbClr val="FF0000"/>
                </a:solidFill>
                <a:effectLst>
                  <a:outerShdw blurRad="38100" dist="38100" dir="2700000" algn="tl">
                    <a:srgbClr val="000000">
                      <a:alpha val="43137"/>
                    </a:srgbClr>
                  </a:outerShdw>
                </a:effectLst>
              </a:rPr>
              <a:t>”</a:t>
            </a:r>
            <a:r>
              <a:rPr lang="es-AR" sz="2400" b="1" dirty="0">
                <a:solidFill>
                  <a:schemeClr val="accent3">
                    <a:lumMod val="75000"/>
                  </a:schemeClr>
                </a:solidFill>
                <a:effectLst>
                  <a:outerShdw blurRad="38100" dist="38100" dir="2700000" algn="tl">
                    <a:srgbClr val="000000">
                      <a:alpha val="43137"/>
                    </a:srgbClr>
                  </a:outerShdw>
                </a:effectLst>
              </a:rPr>
              <a:t>, el estudiante no tiene oportunidad de participar activamente, y sólo se adapta al orden establecido  como un agente pasivo.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Estas </a:t>
            </a:r>
            <a:r>
              <a:rPr lang="es-AR" sz="2400" b="1" dirty="0">
                <a:solidFill>
                  <a:schemeClr val="accent3">
                    <a:lumMod val="75000"/>
                  </a:schemeClr>
                </a:solidFill>
                <a:effectLst>
                  <a:outerShdw blurRad="38100" dist="38100" dir="2700000" algn="tl">
                    <a:srgbClr val="000000">
                      <a:alpha val="43137"/>
                    </a:srgbClr>
                  </a:outerShdw>
                </a:effectLst>
              </a:rPr>
              <a:t>prácticas  se comprenden en el marco de los sistemas educativos que tradicionalmente han funcionado como instrumentos de dominación y domesticación, en los cuales educar es conducir por un camino único, y durante el trayecto es posible manipular al estudiante para que se </a:t>
            </a:r>
            <a:r>
              <a:rPr lang="es-AR" sz="2400" b="1" dirty="0" smtClean="0">
                <a:solidFill>
                  <a:schemeClr val="accent3">
                    <a:lumMod val="75000"/>
                  </a:schemeClr>
                </a:solidFill>
                <a:effectLst>
                  <a:outerShdw blurRad="38100" dist="38100" dir="2700000" algn="tl">
                    <a:srgbClr val="000000">
                      <a:alpha val="43137"/>
                    </a:srgbClr>
                  </a:outerShdw>
                </a:effectLst>
              </a:rPr>
              <a:t>adapte </a:t>
            </a:r>
            <a:r>
              <a:rPr lang="es-AR" sz="2400" b="1" dirty="0">
                <a:solidFill>
                  <a:schemeClr val="accent3">
                    <a:lumMod val="75000"/>
                  </a:schemeClr>
                </a:solidFill>
                <a:effectLst>
                  <a:outerShdw blurRad="38100" dist="38100" dir="2700000" algn="tl">
                    <a:srgbClr val="000000">
                      <a:alpha val="43137"/>
                    </a:srgbClr>
                  </a:outerShdw>
                </a:effectLst>
              </a:rPr>
              <a:t>a la realidad y </a:t>
            </a:r>
            <a:r>
              <a:rPr lang="es-AR" sz="2400" b="1" dirty="0" smtClean="0">
                <a:solidFill>
                  <a:schemeClr val="accent3">
                    <a:lumMod val="75000"/>
                  </a:schemeClr>
                </a:solidFill>
                <a:effectLst>
                  <a:outerShdw blurRad="38100" dist="38100" dir="2700000" algn="tl">
                    <a:srgbClr val="000000">
                      <a:alpha val="43137"/>
                    </a:srgbClr>
                  </a:outerShdw>
                </a:effectLst>
              </a:rPr>
              <a:t>esté </a:t>
            </a:r>
            <a:r>
              <a:rPr lang="es-AR" sz="2400" b="1" dirty="0">
                <a:solidFill>
                  <a:schemeClr val="accent3">
                    <a:lumMod val="75000"/>
                  </a:schemeClr>
                </a:solidFill>
                <a:effectLst>
                  <a:outerShdw blurRad="38100" dist="38100" dir="2700000" algn="tl">
                    <a:srgbClr val="000000">
                      <a:alpha val="43137"/>
                    </a:srgbClr>
                  </a:outerShdw>
                </a:effectLst>
              </a:rPr>
              <a:t>lejos de </a:t>
            </a:r>
            <a:r>
              <a:rPr lang="es-AR" sz="2400" b="1" dirty="0" smtClean="0">
                <a:solidFill>
                  <a:schemeClr val="accent3">
                    <a:lumMod val="75000"/>
                  </a:schemeClr>
                </a:solidFill>
                <a:effectLst>
                  <a:outerShdw blurRad="38100" dist="38100" dir="2700000" algn="tl">
                    <a:srgbClr val="000000">
                      <a:alpha val="43137"/>
                    </a:srgbClr>
                  </a:outerShdw>
                </a:effectLst>
              </a:rPr>
              <a:t>transformarla.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00202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586709"/>
            <a:ext cx="8712968"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i="1" dirty="0">
                <a:solidFill>
                  <a:srgbClr val="FF0000"/>
                </a:solidFill>
                <a:effectLst>
                  <a:outerShdw blurRad="38100" dist="38100" dir="2700000" algn="tl">
                    <a:srgbClr val="000000">
                      <a:alpha val="43137"/>
                    </a:srgbClr>
                  </a:outerShdw>
                </a:effectLst>
              </a:rPr>
              <a:t>educación liberadora</a:t>
            </a:r>
            <a:r>
              <a:rPr lang="es-AR" sz="2400" b="1" dirty="0">
                <a:solidFill>
                  <a:schemeClr val="accent3">
                    <a:lumMod val="75000"/>
                  </a:schemeClr>
                </a:solidFill>
                <a:effectLst>
                  <a:outerShdw blurRad="38100" dist="38100" dir="2700000" algn="tl">
                    <a:srgbClr val="000000">
                      <a:alpha val="43137"/>
                    </a:srgbClr>
                  </a:outerShdw>
                </a:effectLst>
              </a:rPr>
              <a:t>, conocida también como </a:t>
            </a:r>
            <a:r>
              <a:rPr lang="es-AR" sz="2400" b="1" i="1" dirty="0">
                <a:solidFill>
                  <a:srgbClr val="FF0000"/>
                </a:solidFill>
                <a:effectLst>
                  <a:outerShdw blurRad="38100" dist="38100" dir="2700000" algn="tl">
                    <a:srgbClr val="000000">
                      <a:alpha val="43137"/>
                    </a:srgbClr>
                  </a:outerShdw>
                </a:effectLst>
              </a:rPr>
              <a:t>”problematizadora”</a:t>
            </a:r>
            <a:r>
              <a:rPr lang="es-AR" sz="2400" b="1" dirty="0">
                <a:solidFill>
                  <a:schemeClr val="accent3">
                    <a:lumMod val="75000"/>
                  </a:schemeClr>
                </a:solidFill>
                <a:effectLst>
                  <a:outerShdw blurRad="38100" dist="38100" dir="2700000" algn="tl">
                    <a:srgbClr val="000000">
                      <a:alpha val="43137"/>
                    </a:srgbClr>
                  </a:outerShdw>
                </a:effectLst>
              </a:rPr>
              <a:t>, se busca un cambio social favorecedor de los sectores oprimidos, dominados, en la pugna de la lucha de clases. El paso fundamental es que el estudiante tome consciencia de su propia circunstancia.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contexto no se “enseña”, se aprende “con reciprocidad de conciencias” por lo que el </a:t>
            </a:r>
            <a:r>
              <a:rPr lang="es-AR" sz="2400" b="1" i="1" u="sng" dirty="0" smtClean="0">
                <a:solidFill>
                  <a:srgbClr val="FF0000"/>
                </a:solidFill>
                <a:effectLst>
                  <a:outerShdw blurRad="38100" dist="38100" dir="2700000" algn="tl">
                    <a:srgbClr val="000000">
                      <a:alpha val="43137"/>
                    </a:srgbClr>
                  </a:outerShdw>
                </a:effectLst>
              </a:rPr>
              <a:t>diálogo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cobra una gran importancia al  </a:t>
            </a:r>
            <a:r>
              <a:rPr lang="es-AR" sz="2400" b="1" dirty="0" smtClean="0">
                <a:solidFill>
                  <a:schemeClr val="accent3">
                    <a:lumMod val="75000"/>
                  </a:schemeClr>
                </a:solidFill>
                <a:effectLst>
                  <a:outerShdw blurRad="38100" dist="38100" dir="2700000" algn="tl">
                    <a:srgbClr val="000000">
                      <a:alpha val="43137"/>
                    </a:srgbClr>
                  </a:outerShdw>
                </a:effectLst>
              </a:rPr>
              <a:t>funcionar </a:t>
            </a:r>
            <a:r>
              <a:rPr lang="es-AR" sz="2400" b="1" dirty="0">
                <a:solidFill>
                  <a:schemeClr val="accent3">
                    <a:lumMod val="75000"/>
                  </a:schemeClr>
                </a:solidFill>
                <a:effectLst>
                  <a:outerShdw blurRad="38100" dist="38100" dir="2700000" algn="tl">
                    <a:srgbClr val="000000">
                      <a:alpha val="43137"/>
                    </a:srgbClr>
                  </a:outerShdw>
                </a:effectLst>
              </a:rPr>
              <a:t>como instrumento de liberación y construcción de la conciencia crítica de los alumnos, transformándolos en creadores y sujetos de su propia historia.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1442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656130"/>
            <a:ext cx="770485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 </a:t>
            </a:r>
            <a:r>
              <a:rPr lang="es-AR" sz="2400" b="1" dirty="0">
                <a:solidFill>
                  <a:schemeClr val="accent3">
                    <a:lumMod val="75000"/>
                  </a:schemeClr>
                </a:solidFill>
                <a:effectLst>
                  <a:outerShdw blurRad="38100" dist="38100" dir="2700000" algn="tl">
                    <a:srgbClr val="000000">
                      <a:alpha val="43137"/>
                    </a:srgbClr>
                  </a:outerShdw>
                </a:effectLst>
              </a:rPr>
              <a:t>a través de esa intercomunicación que los hombres se educan mutuamente, intermediados por el mundo cognoscible. Es esa intersubjetividad del conocimiento la que le permite a Freire concebir al acto pedagógico como un acto dialógico.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5165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276872"/>
            <a:ext cx="7776864"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educación bancaria vuelve innecesario el diálogo, en la medida en que sólo el educador ejerce algún papel activo relativo al </a:t>
            </a:r>
            <a:r>
              <a:rPr lang="es-AR" sz="2400" b="1" dirty="0" smtClean="0">
                <a:solidFill>
                  <a:schemeClr val="accent3">
                    <a:lumMod val="75000"/>
                  </a:schemeClr>
                </a:solidFill>
                <a:effectLst>
                  <a:outerShdw blurRad="38100" dist="38100" dir="2700000" algn="tl">
                    <a:srgbClr val="000000">
                      <a:alpha val="43137"/>
                    </a:srgbClr>
                  </a:outerShdw>
                </a:effectLst>
              </a:rPr>
              <a:t>conocimiento.</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Si </a:t>
            </a:r>
            <a:r>
              <a:rPr lang="es-AR" sz="2400" b="1" dirty="0">
                <a:solidFill>
                  <a:schemeClr val="accent3">
                    <a:lumMod val="75000"/>
                  </a:schemeClr>
                </a:solidFill>
                <a:effectLst>
                  <a:outerShdw blurRad="38100" dist="38100" dir="2700000" algn="tl">
                    <a:srgbClr val="000000">
                      <a:alpha val="43137"/>
                    </a:srgbClr>
                  </a:outerShdw>
                </a:effectLst>
              </a:rPr>
              <a:t>conocer es una cuestión de depósito y acumulación de información y hechos, el </a:t>
            </a:r>
            <a:r>
              <a:rPr lang="es-AR" sz="2400" b="1" dirty="0" smtClean="0">
                <a:solidFill>
                  <a:schemeClr val="accent3">
                    <a:lumMod val="75000"/>
                  </a:schemeClr>
                </a:solidFill>
                <a:effectLst>
                  <a:outerShdw blurRad="38100" dist="38100" dir="2700000" algn="tl">
                    <a:srgbClr val="000000">
                      <a:alpha val="43137"/>
                    </a:srgbClr>
                  </a:outerShdw>
                </a:effectLst>
              </a:rPr>
              <a:t>estudiante </a:t>
            </a:r>
            <a:r>
              <a:rPr lang="es-AR" sz="2400" b="1" dirty="0">
                <a:solidFill>
                  <a:schemeClr val="accent3">
                    <a:lumMod val="75000"/>
                  </a:schemeClr>
                </a:solidFill>
                <a:effectLst>
                  <a:outerShdw blurRad="38100" dist="38100" dir="2700000" algn="tl">
                    <a:srgbClr val="000000">
                      <a:alpha val="43137"/>
                    </a:srgbClr>
                  </a:outerShdw>
                </a:effectLst>
              </a:rPr>
              <a:t>es concebido en términos de falta, de carencia, de </a:t>
            </a:r>
            <a:r>
              <a:rPr lang="es-AR" sz="2400" b="1" dirty="0" smtClean="0">
                <a:solidFill>
                  <a:schemeClr val="accent3">
                    <a:lumMod val="75000"/>
                  </a:schemeClr>
                </a:solidFill>
                <a:effectLst>
                  <a:outerShdw blurRad="38100" dist="38100" dir="2700000" algn="tl">
                    <a:srgbClr val="000000">
                      <a:alpha val="43137"/>
                    </a:srgbClr>
                  </a:outerShdw>
                </a:effectLst>
              </a:rPr>
              <a:t>ignorancia. El </a:t>
            </a:r>
            <a:r>
              <a:rPr lang="es-AR" sz="2400" b="1" dirty="0">
                <a:solidFill>
                  <a:schemeClr val="accent3">
                    <a:lumMod val="75000"/>
                  </a:schemeClr>
                </a:solidFill>
                <a:effectLst>
                  <a:outerShdw blurRad="38100" dist="38100" dir="2700000" algn="tl">
                    <a:srgbClr val="000000">
                      <a:alpha val="43137"/>
                    </a:srgbClr>
                  </a:outerShdw>
                </a:effectLst>
              </a:rPr>
              <a:t>currículo </a:t>
            </a:r>
            <a:r>
              <a:rPr lang="es-AR" sz="2400" b="1" dirty="0" smtClean="0">
                <a:solidFill>
                  <a:schemeClr val="accent3">
                    <a:lumMod val="75000"/>
                  </a:schemeClr>
                </a:solidFill>
                <a:effectLst>
                  <a:outerShdw blurRad="38100" dist="38100" dir="2700000" algn="tl">
                    <a:srgbClr val="000000">
                      <a:alpha val="43137"/>
                    </a:srgbClr>
                  </a:outerShdw>
                </a:effectLst>
              </a:rPr>
              <a:t>se reduce </a:t>
            </a:r>
            <a:r>
              <a:rPr lang="es-AR" sz="2400" b="1" dirty="0">
                <a:solidFill>
                  <a:schemeClr val="accent3">
                    <a:lumMod val="75000"/>
                  </a:schemeClr>
                </a:solidFill>
                <a:effectLst>
                  <a:outerShdw blurRad="38100" dist="38100" dir="2700000" algn="tl">
                    <a:srgbClr val="000000">
                      <a:alpha val="43137"/>
                    </a:srgbClr>
                  </a:outerShdw>
                </a:effectLst>
              </a:rPr>
              <a:t>al papel de relleno de esa carencia.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72521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276872"/>
            <a:ext cx="842493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la perspectiva de la educación problematizadora, a la inversa, todos los sujetos están activamente vinculados en el acto de conocimiento. El mundo </a:t>
            </a:r>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objeto a ser </a:t>
            </a:r>
            <a:r>
              <a:rPr lang="es-AR" sz="2400" b="1" dirty="0" smtClean="0">
                <a:solidFill>
                  <a:schemeClr val="accent3">
                    <a:lumMod val="75000"/>
                  </a:schemeClr>
                </a:solidFill>
                <a:effectLst>
                  <a:outerShdw blurRad="38100" dist="38100" dir="2700000" algn="tl">
                    <a:srgbClr val="000000">
                      <a:alpha val="43137"/>
                    </a:srgbClr>
                  </a:outerShdw>
                </a:effectLst>
              </a:rPr>
              <a:t>conocido – no </a:t>
            </a:r>
            <a:r>
              <a:rPr lang="es-AR" sz="2400" b="1" dirty="0">
                <a:solidFill>
                  <a:schemeClr val="accent3">
                    <a:lumMod val="75000"/>
                  </a:schemeClr>
                </a:solidFill>
                <a:effectLst>
                  <a:outerShdw blurRad="38100" dist="38100" dir="2700000" algn="tl">
                    <a:srgbClr val="000000">
                      <a:alpha val="43137"/>
                    </a:srgbClr>
                  </a:outerShdw>
                </a:effectLst>
              </a:rPr>
              <a:t>es simplemente “</a:t>
            </a:r>
            <a:r>
              <a:rPr lang="es-AR" sz="2400" b="1" dirty="0" smtClean="0">
                <a:solidFill>
                  <a:schemeClr val="accent3">
                    <a:lumMod val="75000"/>
                  </a:schemeClr>
                </a:solidFill>
                <a:effectLst>
                  <a:outerShdw blurRad="38100" dist="38100" dir="2700000" algn="tl">
                    <a:srgbClr val="000000">
                      <a:alpha val="43137"/>
                    </a:srgbClr>
                  </a:outerShdw>
                </a:effectLst>
              </a:rPr>
              <a:t>comunicado”.</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acto pedagógico no consiste simplemente en “comunicar el mundo”. En vez de eso, educador y </a:t>
            </a:r>
            <a:r>
              <a:rPr lang="es-AR" sz="2400" b="1" dirty="0" smtClean="0">
                <a:solidFill>
                  <a:schemeClr val="accent3">
                    <a:lumMod val="75000"/>
                  </a:schemeClr>
                </a:solidFill>
                <a:effectLst>
                  <a:outerShdw blurRad="38100" dist="38100" dir="2700000" algn="tl">
                    <a:srgbClr val="000000">
                      <a:alpha val="43137"/>
                    </a:srgbClr>
                  </a:outerShdw>
                </a:effectLst>
              </a:rPr>
              <a:t>estudiante </a:t>
            </a:r>
            <a:r>
              <a:rPr lang="es-AR" sz="2400" b="1" dirty="0">
                <a:solidFill>
                  <a:schemeClr val="accent3">
                    <a:lumMod val="75000"/>
                  </a:schemeClr>
                </a:solidFill>
                <a:effectLst>
                  <a:outerShdw blurRad="38100" dist="38100" dir="2700000" algn="tl">
                    <a:srgbClr val="000000">
                      <a:alpha val="43137"/>
                    </a:srgbClr>
                  </a:outerShdw>
                </a:effectLst>
              </a:rPr>
              <a:t>crean, dialógicamente, un conocimiento del mundo.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95414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59340"/>
            <a:ext cx="8496944"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Louis </a:t>
            </a:r>
            <a:r>
              <a:rPr lang="es-AR" sz="2400" b="1" dirty="0" err="1" smtClean="0">
                <a:solidFill>
                  <a:schemeClr val="accent3">
                    <a:lumMod val="75000"/>
                  </a:schemeClr>
                </a:solidFill>
                <a:effectLst>
                  <a:outerShdw blurRad="38100" dist="38100" dir="2700000" algn="tl">
                    <a:srgbClr val="000000">
                      <a:alpha val="43137"/>
                    </a:srgbClr>
                  </a:outerShdw>
                </a:effectLst>
              </a:rPr>
              <a:t>Athusser</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publica en 1970 su obra </a:t>
            </a:r>
            <a:r>
              <a:rPr lang="es-AR" sz="2400" b="1" dirty="0" smtClean="0">
                <a:solidFill>
                  <a:schemeClr val="accent3">
                    <a:lumMod val="75000"/>
                  </a:schemeClr>
                </a:solidFill>
                <a:effectLst>
                  <a:outerShdw blurRad="38100" dist="38100" dir="2700000" algn="tl">
                    <a:srgbClr val="000000">
                      <a:alpha val="43137"/>
                    </a:srgbClr>
                  </a:outerShdw>
                </a:effectLst>
              </a:rPr>
              <a:t>“La ideología y los aparatos ideológicos del estado”</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en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que </a:t>
            </a:r>
            <a:r>
              <a:rPr lang="es-AR" sz="2400" b="1" dirty="0" smtClean="0">
                <a:solidFill>
                  <a:schemeClr val="accent3">
                    <a:lumMod val="75000"/>
                  </a:schemeClr>
                </a:solidFill>
                <a:effectLst>
                  <a:outerShdw blurRad="38100" dist="38100" dir="2700000" algn="tl">
                    <a:srgbClr val="000000">
                      <a:alpha val="43137"/>
                    </a:srgbClr>
                  </a:outerShdw>
                </a:effectLst>
              </a:rPr>
              <a:t>sostiene </a:t>
            </a:r>
            <a:r>
              <a:rPr lang="es-AR" sz="2400" b="1" dirty="0">
                <a:solidFill>
                  <a:schemeClr val="accent3">
                    <a:lumMod val="75000"/>
                  </a:schemeClr>
                </a:solidFill>
                <a:effectLst>
                  <a:outerShdw blurRad="38100" dist="38100" dir="2700000" algn="tl">
                    <a:srgbClr val="000000">
                      <a:alpha val="43137"/>
                    </a:srgbClr>
                  </a:outerShdw>
                </a:effectLst>
              </a:rPr>
              <a:t>que la reproducción social de las sociedades capitalistas avanzadas depende tanto de elementos económicos y materiales (fuerza de trabajo, medios de producción), como también de componentes ideológicos (mecanismos e instituciones) encargados de garantizar que el status quo no sea contestado.</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725144"/>
            <a:ext cx="1155921" cy="174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414" y="4719201"/>
            <a:ext cx="1220343" cy="174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397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70265" y="2204864"/>
            <a:ext cx="806489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Estos </a:t>
            </a:r>
            <a:r>
              <a:rPr lang="es-AR" sz="2400" b="1" dirty="0">
                <a:solidFill>
                  <a:schemeClr val="accent3">
                    <a:lumMod val="75000"/>
                  </a:schemeClr>
                </a:solidFill>
                <a:effectLst>
                  <a:outerShdw blurRad="38100" dist="38100" dir="2700000" algn="tl">
                    <a:srgbClr val="000000">
                      <a:alpha val="43137"/>
                    </a:srgbClr>
                  </a:outerShdw>
                </a:effectLst>
              </a:rPr>
              <a:t>agentes reproductivos no siempre se valen de la fuerza o la represión, sino que,  fundamentalmente actúan por la vía del convencimiento o de la </a:t>
            </a:r>
            <a:r>
              <a:rPr lang="es-AR" sz="2400" b="1" dirty="0" smtClean="0">
                <a:solidFill>
                  <a:schemeClr val="accent3">
                    <a:lumMod val="75000"/>
                  </a:schemeClr>
                </a:solidFill>
                <a:effectLst>
                  <a:outerShdw blurRad="38100" dist="38100" dir="2700000" algn="tl">
                    <a:srgbClr val="000000">
                      <a:alpha val="43137"/>
                    </a:srgbClr>
                  </a:outerShdw>
                </a:effectLst>
              </a:rPr>
              <a:t>ideología.</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De </a:t>
            </a:r>
            <a:r>
              <a:rPr lang="es-AR" sz="2400" b="1" dirty="0">
                <a:solidFill>
                  <a:schemeClr val="accent3">
                    <a:lumMod val="75000"/>
                  </a:schemeClr>
                </a:solidFill>
                <a:effectLst>
                  <a:outerShdw blurRad="38100" dist="38100" dir="2700000" algn="tl">
                    <a:srgbClr val="000000">
                      <a:alpha val="43137"/>
                    </a:srgbClr>
                  </a:outerShdw>
                </a:effectLst>
              </a:rPr>
              <a:t>ahí la diferenciación, entre aparatos represivos del estado (policía, ejército, jueces, cárceles) y aparatos ideológicos del estado (iglesia, escuela, familia, sistema jurídico, sistema político, sindical, medios de comunicación, instituciones culturales)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983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060848"/>
            <a:ext cx="8208912"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otras palabras, </a:t>
            </a:r>
            <a:r>
              <a:rPr lang="es-AR" sz="2400" b="1" dirty="0" smtClean="0">
                <a:solidFill>
                  <a:schemeClr val="accent3">
                    <a:lumMod val="75000"/>
                  </a:schemeClr>
                </a:solidFill>
                <a:effectLst>
                  <a:outerShdw blurRad="38100" dist="38100" dir="2700000" algn="tl">
                    <a:srgbClr val="000000">
                      <a:alpha val="43137"/>
                    </a:srgbClr>
                  </a:outerShdw>
                </a:effectLst>
              </a:rPr>
              <a:t>el curriculum selecciona</a:t>
            </a:r>
            <a:r>
              <a:rPr lang="es-AR" sz="2400" b="1" dirty="0">
                <a:solidFill>
                  <a:schemeClr val="accent3">
                    <a:lumMod val="75000"/>
                  </a:schemeClr>
                </a:solidFill>
                <a:effectLst>
                  <a:outerShdw blurRad="38100" dist="38100" dir="2700000" algn="tl">
                    <a:srgbClr val="000000">
                      <a:alpha val="43137"/>
                    </a:srgbClr>
                  </a:outerShdw>
                </a:effectLst>
              </a:rPr>
              <a:t>, organiza, distribuye y valora determinados </a:t>
            </a:r>
            <a:r>
              <a:rPr lang="es-AR" sz="2400" b="1" dirty="0" smtClean="0">
                <a:solidFill>
                  <a:schemeClr val="accent3">
                    <a:lumMod val="75000"/>
                  </a:schemeClr>
                </a:solidFill>
                <a:effectLst>
                  <a:outerShdw blurRad="38100" dist="38100" dir="2700000" algn="tl">
                    <a:srgbClr val="000000">
                      <a:alpha val="43137"/>
                    </a:srgbClr>
                  </a:outerShdw>
                </a:effectLst>
              </a:rPr>
              <a:t>modelos culturales, </a:t>
            </a:r>
            <a:r>
              <a:rPr lang="es-AR" sz="2400" b="1" dirty="0">
                <a:solidFill>
                  <a:schemeClr val="accent3">
                    <a:lumMod val="75000"/>
                  </a:schemeClr>
                </a:solidFill>
                <a:effectLst>
                  <a:outerShdw blurRad="38100" dist="38100" dir="2700000" algn="tl">
                    <a:srgbClr val="000000">
                      <a:alpha val="43137"/>
                    </a:srgbClr>
                  </a:outerShdw>
                </a:effectLst>
              </a:rPr>
              <a:t>tanto desde un proceso de determinación explícita </a:t>
            </a:r>
            <a:r>
              <a:rPr lang="es-AR" sz="2400" b="1" dirty="0" smtClean="0">
                <a:solidFill>
                  <a:schemeClr val="accent3">
                    <a:lumMod val="75000"/>
                  </a:schemeClr>
                </a:solidFill>
                <a:effectLst>
                  <a:outerShdw blurRad="38100" dist="38100" dir="2700000" algn="tl">
                    <a:srgbClr val="000000">
                      <a:alpha val="43137"/>
                    </a:srgbClr>
                  </a:outerShdw>
                </a:effectLst>
              </a:rPr>
              <a:t>– el contenido </a:t>
            </a:r>
            <a:r>
              <a:rPr lang="es-AR" sz="2400" b="1" dirty="0">
                <a:solidFill>
                  <a:schemeClr val="accent3">
                    <a:lumMod val="75000"/>
                  </a:schemeClr>
                </a:solidFill>
                <a:effectLst>
                  <a:outerShdw blurRad="38100" dist="38100" dir="2700000" algn="tl">
                    <a:srgbClr val="000000">
                      <a:alpha val="43137"/>
                    </a:srgbClr>
                  </a:outerShdw>
                </a:effectLst>
              </a:rPr>
              <a:t>de la </a:t>
            </a:r>
            <a:r>
              <a:rPr lang="es-AR" sz="2400" b="1" dirty="0" smtClean="0">
                <a:solidFill>
                  <a:schemeClr val="accent3">
                    <a:lumMod val="75000"/>
                  </a:schemeClr>
                </a:solidFill>
                <a:effectLst>
                  <a:outerShdw blurRad="38100" dist="38100" dir="2700000" algn="tl">
                    <a:srgbClr val="000000">
                      <a:alpha val="43137"/>
                    </a:srgbClr>
                  </a:outerShdw>
                </a:effectLst>
              </a:rPr>
              <a:t>enseñanza – como </a:t>
            </a:r>
            <a:r>
              <a:rPr lang="es-AR" sz="2400" b="1" dirty="0">
                <a:solidFill>
                  <a:schemeClr val="accent3">
                    <a:lumMod val="75000"/>
                  </a:schemeClr>
                </a:solidFill>
                <a:effectLst>
                  <a:outerShdw blurRad="38100" dist="38100" dir="2700000" algn="tl">
                    <a:srgbClr val="000000">
                      <a:alpha val="43137"/>
                    </a:srgbClr>
                  </a:outerShdw>
                </a:effectLst>
              </a:rPr>
              <a:t>desde un proceso de transmisión </a:t>
            </a:r>
            <a:r>
              <a:rPr lang="es-AR" sz="2400" b="1" dirty="0" smtClean="0">
                <a:solidFill>
                  <a:schemeClr val="accent3">
                    <a:lumMod val="75000"/>
                  </a:schemeClr>
                </a:solidFill>
                <a:effectLst>
                  <a:outerShdw blurRad="38100" dist="38100" dir="2700000" algn="tl">
                    <a:srgbClr val="000000">
                      <a:alpha val="43137"/>
                    </a:srgbClr>
                  </a:outerShdw>
                </a:effectLst>
              </a:rPr>
              <a:t>o reconstrucción de significados culturales: la </a:t>
            </a:r>
            <a:r>
              <a:rPr lang="es-AR" sz="2400" b="1" dirty="0">
                <a:solidFill>
                  <a:schemeClr val="accent3">
                    <a:lumMod val="75000"/>
                  </a:schemeClr>
                </a:solidFill>
                <a:effectLst>
                  <a:outerShdw blurRad="38100" dist="38100" dir="2700000" algn="tl">
                    <a:srgbClr val="000000">
                      <a:alpha val="43137"/>
                    </a:srgbClr>
                  </a:outerShdw>
                </a:effectLst>
              </a:rPr>
              <a:t>forma en la que se define y legitima el contenido de la enseñanza a </a:t>
            </a:r>
            <a:r>
              <a:rPr lang="es-AR" sz="2400" b="1" dirty="0" smtClean="0">
                <a:solidFill>
                  <a:schemeClr val="accent3">
                    <a:lumMod val="75000"/>
                  </a:schemeClr>
                </a:solidFill>
                <a:effectLst>
                  <a:outerShdw blurRad="38100" dist="38100" dir="2700000" algn="tl">
                    <a:srgbClr val="000000">
                      <a:alpha val="43137"/>
                    </a:srgbClr>
                  </a:outerShdw>
                </a:effectLst>
              </a:rPr>
              <a:t>través de </a:t>
            </a:r>
            <a:r>
              <a:rPr lang="es-AR" sz="2400" b="1" dirty="0">
                <a:solidFill>
                  <a:schemeClr val="accent3">
                    <a:lumMod val="75000"/>
                  </a:schemeClr>
                </a:solidFill>
                <a:effectLst>
                  <a:outerShdw blurRad="38100" dist="38100" dir="2700000" algn="tl">
                    <a:srgbClr val="000000">
                      <a:alpha val="43137"/>
                    </a:srgbClr>
                  </a:outerShdw>
                </a:effectLst>
              </a:rPr>
              <a:t>las </a:t>
            </a:r>
            <a:r>
              <a:rPr lang="es-AR" sz="2400" b="1" dirty="0" smtClean="0">
                <a:solidFill>
                  <a:schemeClr val="accent3">
                    <a:lumMod val="75000"/>
                  </a:schemeClr>
                </a:solidFill>
                <a:effectLst>
                  <a:outerShdw blurRad="38100" dist="38100" dir="2700000" algn="tl">
                    <a:srgbClr val="000000">
                      <a:alpha val="43137"/>
                    </a:srgbClr>
                  </a:outerShdw>
                </a:effectLst>
              </a:rPr>
              <a:t>prácticas en cada una de las escuelas.</a:t>
            </a:r>
          </a:p>
        </p:txBody>
      </p:sp>
    </p:spTree>
    <p:extLst>
      <p:ext uri="{BB962C8B-B14F-4D97-AF65-F5344CB8AC3E}">
        <p14:creationId xmlns:p14="http://schemas.microsoft.com/office/powerpoint/2010/main" val="32562023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582341"/>
            <a:ext cx="7416824"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Son </a:t>
            </a:r>
            <a:r>
              <a:rPr lang="es-AR" sz="2400" b="1" dirty="0">
                <a:solidFill>
                  <a:schemeClr val="accent3">
                    <a:lumMod val="75000"/>
                  </a:schemeClr>
                </a:solidFill>
                <a:effectLst>
                  <a:outerShdw blurRad="38100" dist="38100" dir="2700000" algn="tl">
                    <a:srgbClr val="000000">
                      <a:alpha val="43137"/>
                    </a:srgbClr>
                  </a:outerShdw>
                </a:effectLst>
              </a:rPr>
              <a:t>las clases dominantes, que buscan afianzar y perpetuar su dominación, quienes “hablan” a través de los AIE, concientizando a la clase dominada implícita y explícitamente, sobre la adopción del punto de vista de la reproducción.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ideología que la escuela transmite, durante largo tiempo y de manera extensiva a toda la población, es la inculcación de la subordinación y de </a:t>
            </a:r>
            <a:r>
              <a:rPr lang="es-AR" sz="2400" b="1" dirty="0" smtClean="0">
                <a:solidFill>
                  <a:schemeClr val="accent3">
                    <a:lumMod val="75000"/>
                  </a:schemeClr>
                </a:solidFill>
                <a:effectLst>
                  <a:outerShdw blurRad="38100" dist="38100" dir="2700000" algn="tl">
                    <a:srgbClr val="000000">
                      <a:alpha val="43137"/>
                    </a:srgbClr>
                  </a:outerShdw>
                </a:effectLst>
              </a:rPr>
              <a:t>ciertas normas </a:t>
            </a:r>
            <a:r>
              <a:rPr lang="es-AR" sz="2400" b="1" dirty="0">
                <a:solidFill>
                  <a:schemeClr val="accent3">
                    <a:lumMod val="75000"/>
                  </a:schemeClr>
                </a:solidFill>
                <a:effectLst>
                  <a:outerShdw blurRad="38100" dist="38100" dir="2700000" algn="tl">
                    <a:srgbClr val="000000">
                      <a:alpha val="43137"/>
                    </a:srgbClr>
                  </a:outerShdw>
                </a:effectLst>
              </a:rPr>
              <a:t>de </a:t>
            </a:r>
            <a:r>
              <a:rPr lang="es-AR" sz="2400" b="1" dirty="0" smtClean="0">
                <a:solidFill>
                  <a:schemeClr val="accent3">
                    <a:lumMod val="75000"/>
                  </a:schemeClr>
                </a:solidFill>
                <a:effectLst>
                  <a:outerShdw blurRad="38100" dist="38100" dir="2700000" algn="tl">
                    <a:srgbClr val="000000">
                      <a:alpha val="43137"/>
                    </a:srgbClr>
                  </a:outerShdw>
                </a:effectLst>
              </a:rPr>
              <a:t>comportamiento, </a:t>
            </a:r>
            <a:r>
              <a:rPr lang="es-AR" sz="2400" b="1" dirty="0">
                <a:solidFill>
                  <a:schemeClr val="accent3">
                    <a:lumMod val="75000"/>
                  </a:schemeClr>
                </a:solidFill>
                <a:effectLst>
                  <a:outerShdw blurRad="38100" dist="38100" dir="2700000" algn="tl">
                    <a:srgbClr val="000000">
                      <a:alpha val="43137"/>
                    </a:srgbClr>
                  </a:outerShdw>
                </a:effectLst>
              </a:rPr>
              <a:t>a fin de convencer a las personas sobre la bondad y deseabilidad de las relaciones sociales existentes.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17451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2276872"/>
            <a:ext cx="7200800"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escuela actúa </a:t>
            </a:r>
            <a:r>
              <a:rPr lang="es-AR" sz="2400" b="1" dirty="0">
                <a:solidFill>
                  <a:schemeClr val="accent3">
                    <a:lumMod val="75000"/>
                  </a:schemeClr>
                </a:solidFill>
                <a:effectLst>
                  <a:outerShdw blurRad="38100" dist="38100" dir="2700000" algn="tl">
                    <a:srgbClr val="000000">
                      <a:alpha val="43137"/>
                    </a:srgbClr>
                  </a:outerShdw>
                </a:effectLst>
              </a:rPr>
              <a:t>ideológicamente </a:t>
            </a:r>
            <a:r>
              <a:rPr lang="es-AR" sz="2400" b="1" dirty="0" smtClean="0">
                <a:solidFill>
                  <a:schemeClr val="accent3">
                    <a:lumMod val="75000"/>
                  </a:schemeClr>
                </a:solidFill>
                <a:effectLst>
                  <a:outerShdw blurRad="38100" dist="38100" dir="2700000" algn="tl">
                    <a:srgbClr val="000000">
                      <a:alpha val="43137"/>
                    </a:srgbClr>
                  </a:outerShdw>
                </a:effectLst>
              </a:rPr>
              <a:t>a través </a:t>
            </a:r>
            <a:r>
              <a:rPr lang="es-AR" sz="2400" b="1" dirty="0">
                <a:solidFill>
                  <a:schemeClr val="accent3">
                    <a:lumMod val="75000"/>
                  </a:schemeClr>
                </a:solidFill>
                <a:effectLst>
                  <a:outerShdw blurRad="38100" dist="38100" dir="2700000" algn="tl">
                    <a:srgbClr val="000000">
                      <a:alpha val="43137"/>
                    </a:srgbClr>
                  </a:outerShdw>
                </a:effectLst>
              </a:rPr>
              <a:t>de su currículo, </a:t>
            </a:r>
            <a:r>
              <a:rPr lang="es-AR" sz="2400" b="1" dirty="0" smtClean="0">
                <a:solidFill>
                  <a:schemeClr val="accent3">
                    <a:lumMod val="75000"/>
                  </a:schemeClr>
                </a:solidFill>
                <a:effectLst>
                  <a:outerShdw blurRad="38100" dist="38100" dir="2700000" algn="tl">
                    <a:srgbClr val="000000">
                      <a:alpha val="43137"/>
                    </a:srgbClr>
                  </a:outerShdw>
                </a:effectLst>
              </a:rPr>
              <a:t>tanto de manera directa (mediante las materias </a:t>
            </a:r>
            <a:r>
              <a:rPr lang="es-AR" sz="2400" b="1" dirty="0">
                <a:solidFill>
                  <a:schemeClr val="accent3">
                    <a:lumMod val="75000"/>
                  </a:schemeClr>
                </a:solidFill>
                <a:effectLst>
                  <a:outerShdw blurRad="38100" dist="38100" dir="2700000" algn="tl">
                    <a:srgbClr val="000000">
                      <a:alpha val="43137"/>
                    </a:srgbClr>
                  </a:outerShdw>
                </a:effectLst>
              </a:rPr>
              <a:t>más susceptibles </a:t>
            </a:r>
            <a:r>
              <a:rPr lang="es-AR" sz="2400" b="1" dirty="0" smtClean="0">
                <a:solidFill>
                  <a:schemeClr val="accent3">
                    <a:lumMod val="75000"/>
                  </a:schemeClr>
                </a:solidFill>
                <a:effectLst>
                  <a:outerShdw blurRad="38100" dist="38100" dir="2700000" algn="tl">
                    <a:srgbClr val="000000">
                      <a:alpha val="43137"/>
                    </a:srgbClr>
                  </a:outerShdw>
                </a:effectLst>
              </a:rPr>
              <a:t>de transmitir creencias </a:t>
            </a:r>
            <a:r>
              <a:rPr lang="es-AR" sz="2400" b="1" dirty="0">
                <a:solidFill>
                  <a:schemeClr val="accent3">
                    <a:lumMod val="75000"/>
                  </a:schemeClr>
                </a:solidFill>
                <a:effectLst>
                  <a:outerShdw blurRad="38100" dist="38100" dir="2700000" algn="tl">
                    <a:srgbClr val="000000">
                      <a:alpha val="43137"/>
                    </a:srgbClr>
                  </a:outerShdw>
                </a:effectLst>
              </a:rPr>
              <a:t>explícitas </a:t>
            </a:r>
            <a:r>
              <a:rPr lang="es-AR" sz="2400" b="1" dirty="0" smtClean="0">
                <a:solidFill>
                  <a:schemeClr val="accent3">
                    <a:lumMod val="75000"/>
                  </a:schemeClr>
                </a:solidFill>
                <a:effectLst>
                  <a:outerShdw blurRad="38100" dist="38100" dir="2700000" algn="tl">
                    <a:srgbClr val="000000">
                      <a:alpha val="43137"/>
                    </a:srgbClr>
                  </a:outerShdw>
                </a:effectLst>
              </a:rPr>
              <a:t>sobre la </a:t>
            </a:r>
            <a:r>
              <a:rPr lang="es-AR" sz="2400" b="1" dirty="0">
                <a:solidFill>
                  <a:schemeClr val="accent3">
                    <a:lumMod val="75000"/>
                  </a:schemeClr>
                </a:solidFill>
                <a:effectLst>
                  <a:outerShdw blurRad="38100" dist="38100" dir="2700000" algn="tl">
                    <a:srgbClr val="000000">
                      <a:alpha val="43137"/>
                    </a:srgbClr>
                  </a:outerShdw>
                </a:effectLst>
              </a:rPr>
              <a:t>deseabilidad de las estructuras sociales existentes, como </a:t>
            </a:r>
            <a:r>
              <a:rPr lang="es-AR" sz="2400" b="1" dirty="0" smtClean="0">
                <a:solidFill>
                  <a:schemeClr val="accent3">
                    <a:lumMod val="75000"/>
                  </a:schemeClr>
                </a:solidFill>
                <a:effectLst>
                  <a:outerShdw blurRad="38100" dist="38100" dir="2700000" algn="tl">
                    <a:srgbClr val="000000">
                      <a:alpha val="43137"/>
                    </a:srgbClr>
                  </a:outerShdw>
                </a:effectLst>
              </a:rPr>
              <a:t>Estudios Sociales</a:t>
            </a:r>
            <a:r>
              <a:rPr lang="es-AR" sz="2400" b="1" dirty="0">
                <a:solidFill>
                  <a:schemeClr val="accent3">
                    <a:lumMod val="75000"/>
                  </a:schemeClr>
                </a:solidFill>
                <a:effectLst>
                  <a:outerShdw blurRad="38100" dist="38100" dir="2700000" algn="tl">
                    <a:srgbClr val="000000">
                      <a:alpha val="43137"/>
                    </a:srgbClr>
                  </a:outerShdw>
                </a:effectLst>
              </a:rPr>
              <a:t>, Historia, Geografía, por </a:t>
            </a:r>
            <a:r>
              <a:rPr lang="es-AR" sz="2400" b="1" dirty="0" smtClean="0">
                <a:solidFill>
                  <a:schemeClr val="accent3">
                    <a:lumMod val="75000"/>
                  </a:schemeClr>
                </a:solidFill>
                <a:effectLst>
                  <a:outerShdw blurRad="38100" dist="38100" dir="2700000" algn="tl">
                    <a:srgbClr val="000000">
                      <a:alpha val="43137"/>
                    </a:srgbClr>
                  </a:outerShdw>
                </a:effectLst>
              </a:rPr>
              <a:t>ejemplo) o de modo indirecto (por disciplinas </a:t>
            </a:r>
            <a:r>
              <a:rPr lang="es-AR" sz="2400" b="1" dirty="0">
                <a:solidFill>
                  <a:schemeClr val="accent3">
                    <a:lumMod val="75000"/>
                  </a:schemeClr>
                </a:solidFill>
                <a:effectLst>
                  <a:outerShdw blurRad="38100" dist="38100" dir="2700000" algn="tl">
                    <a:srgbClr val="000000">
                      <a:alpha val="43137"/>
                    </a:srgbClr>
                  </a:outerShdw>
                </a:effectLst>
              </a:rPr>
              <a:t>más “técnicas”, como Ciencias </a:t>
            </a:r>
            <a:r>
              <a:rPr lang="es-AR" sz="2400" b="1" dirty="0" smtClean="0">
                <a:solidFill>
                  <a:schemeClr val="accent3">
                    <a:lumMod val="75000"/>
                  </a:schemeClr>
                </a:solidFill>
                <a:effectLst>
                  <a:outerShdw blurRad="38100" dist="38100" dir="2700000" algn="tl">
                    <a:srgbClr val="000000">
                      <a:alpha val="43137"/>
                    </a:srgbClr>
                  </a:outerShdw>
                </a:effectLst>
              </a:rPr>
              <a:t>y Matemática).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68478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2394027"/>
            <a:ext cx="7272808"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Bourdieu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err="1">
                <a:solidFill>
                  <a:schemeClr val="accent3">
                    <a:lumMod val="75000"/>
                  </a:schemeClr>
                </a:solidFill>
                <a:effectLst>
                  <a:outerShdw blurRad="38100" dist="38100" dir="2700000" algn="tl">
                    <a:srgbClr val="000000">
                      <a:alpha val="43137"/>
                    </a:srgbClr>
                  </a:outerShdw>
                </a:effectLst>
              </a:rPr>
              <a:t>Passeron</a:t>
            </a:r>
            <a:r>
              <a:rPr lang="es-AR" sz="2400" b="1" dirty="0">
                <a:solidFill>
                  <a:schemeClr val="accent3">
                    <a:lumMod val="75000"/>
                  </a:schemeClr>
                </a:solidFill>
                <a:effectLst>
                  <a:outerShdw blurRad="38100" dist="38100" dir="2700000" algn="tl">
                    <a:srgbClr val="000000">
                      <a:alpha val="43137"/>
                    </a:srgbClr>
                  </a:outerShdw>
                </a:effectLst>
              </a:rPr>
              <a:t> publican, también en 1970, </a:t>
            </a:r>
            <a:r>
              <a:rPr lang="es-AR" sz="2400" b="1" dirty="0" smtClean="0">
                <a:solidFill>
                  <a:schemeClr val="accent3">
                    <a:lumMod val="75000"/>
                  </a:schemeClr>
                </a:solidFill>
                <a:effectLst>
                  <a:outerShdw blurRad="38100" dist="38100" dir="2700000" algn="tl">
                    <a:srgbClr val="000000">
                      <a:alpha val="43137"/>
                    </a:srgbClr>
                  </a:outerShdw>
                </a:effectLst>
              </a:rPr>
              <a:t>“La reproducción”. </a:t>
            </a:r>
            <a:r>
              <a:rPr lang="es-AR" sz="2400" b="1" dirty="0">
                <a:solidFill>
                  <a:schemeClr val="accent3">
                    <a:lumMod val="75000"/>
                  </a:schemeClr>
                </a:solidFill>
                <a:effectLst>
                  <a:outerShdw blurRad="38100" dist="38100" dir="2700000" algn="tl">
                    <a:srgbClr val="000000">
                      <a:alpha val="43137"/>
                    </a:srgbClr>
                  </a:outerShdw>
                </a:effectLst>
              </a:rPr>
              <a:t>En el libro demuestran cómo la escuela ejerce una "violencia </a:t>
            </a:r>
            <a:r>
              <a:rPr lang="es-AR" sz="2400" b="1" dirty="0" smtClean="0">
                <a:solidFill>
                  <a:schemeClr val="accent3">
                    <a:lumMod val="75000"/>
                  </a:schemeClr>
                </a:solidFill>
                <a:effectLst>
                  <a:outerShdw blurRad="38100" dist="38100" dir="2700000" algn="tl">
                    <a:srgbClr val="000000">
                      <a:alpha val="43137"/>
                    </a:srgbClr>
                  </a:outerShdw>
                </a:effectLst>
              </a:rPr>
              <a:t>simbólica“ – imposición </a:t>
            </a:r>
            <a:r>
              <a:rPr lang="es-AR" sz="2400" b="1" dirty="0">
                <a:solidFill>
                  <a:schemeClr val="accent3">
                    <a:lumMod val="75000"/>
                  </a:schemeClr>
                </a:solidFill>
                <a:effectLst>
                  <a:outerShdw blurRad="38100" dist="38100" dir="2700000" algn="tl">
                    <a:srgbClr val="000000">
                      <a:alpha val="43137"/>
                    </a:srgbClr>
                  </a:outerShdw>
                </a:effectLst>
              </a:rPr>
              <a:t>oculta de un arbitrario cultural “</a:t>
            </a:r>
            <a:r>
              <a:rPr lang="es-AR" sz="2400" b="1" dirty="0" smtClean="0">
                <a:solidFill>
                  <a:schemeClr val="accent3">
                    <a:lumMod val="75000"/>
                  </a:schemeClr>
                </a:solidFill>
                <a:effectLst>
                  <a:outerShdw blurRad="38100" dist="38100" dir="2700000" algn="tl">
                    <a:srgbClr val="000000">
                      <a:alpha val="43137"/>
                    </a:srgbClr>
                  </a:outerShdw>
                </a:effectLst>
              </a:rPr>
              <a:t>legítimo” – a </a:t>
            </a:r>
            <a:r>
              <a:rPr lang="es-AR" sz="2400" b="1" dirty="0">
                <a:solidFill>
                  <a:schemeClr val="accent3">
                    <a:lumMod val="75000"/>
                  </a:schemeClr>
                </a:solidFill>
                <a:effectLst>
                  <a:outerShdw blurRad="38100" dist="38100" dir="2700000" algn="tl">
                    <a:srgbClr val="000000">
                      <a:alpha val="43137"/>
                    </a:srgbClr>
                  </a:outerShdw>
                </a:effectLst>
              </a:rPr>
              <a:t>través de la acción, la autoridad y el trabajo pedagógicos.</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869160"/>
            <a:ext cx="1453704" cy="14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666" y="4869160"/>
            <a:ext cx="1131291" cy="14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869160"/>
            <a:ext cx="1296144" cy="14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9740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204864"/>
            <a:ext cx="6840760"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Ese dominio simbólico adquiere su fuerza </a:t>
            </a:r>
            <a:r>
              <a:rPr lang="es-AR" sz="2400" b="1" dirty="0">
                <a:solidFill>
                  <a:schemeClr val="accent3">
                    <a:lumMod val="75000"/>
                  </a:schemeClr>
                </a:solidFill>
                <a:effectLst>
                  <a:outerShdw blurRad="38100" dist="38100" dir="2700000" algn="tl">
                    <a:srgbClr val="000000">
                      <a:alpha val="43137"/>
                    </a:srgbClr>
                  </a:outerShdw>
                </a:effectLst>
              </a:rPr>
              <a:t>precisamente al definir a la cultura dominante como </a:t>
            </a:r>
            <a:r>
              <a:rPr lang="es-AR" sz="2400" b="1" i="1" u="sng" dirty="0">
                <a:solidFill>
                  <a:schemeClr val="accent3">
                    <a:lumMod val="50000"/>
                  </a:schemeClr>
                </a:solidFill>
                <a:effectLst>
                  <a:outerShdw blurRad="38100" dist="38100" dir="2700000" algn="tl">
                    <a:srgbClr val="000000">
                      <a:alpha val="43137"/>
                    </a:srgbClr>
                  </a:outerShdw>
                </a:effectLst>
              </a:rPr>
              <a:t>la</a:t>
            </a:r>
            <a:r>
              <a:rPr lang="es-AR" sz="2400" b="1" dirty="0">
                <a:solidFill>
                  <a:schemeClr val="accent3">
                    <a:lumMod val="75000"/>
                  </a:schemeClr>
                </a:solidFill>
                <a:effectLst>
                  <a:outerShdw blurRad="38100" dist="38100" dir="2700000" algn="tl">
                    <a:srgbClr val="000000">
                      <a:alpha val="43137"/>
                    </a:srgbClr>
                  </a:outerShdw>
                </a:effectLst>
              </a:rPr>
              <a:t> cultura.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valores, los hábitos y costumbres, los comportamientos de la </a:t>
            </a:r>
            <a:r>
              <a:rPr lang="es-AR" sz="2400" b="1" dirty="0" smtClean="0">
                <a:solidFill>
                  <a:schemeClr val="accent3">
                    <a:lumMod val="75000"/>
                  </a:schemeClr>
                </a:solidFill>
                <a:effectLst>
                  <a:outerShdw blurRad="38100" dist="38100" dir="2700000" algn="tl">
                    <a:srgbClr val="000000">
                      <a:alpha val="43137"/>
                    </a:srgbClr>
                  </a:outerShdw>
                </a:effectLst>
              </a:rPr>
              <a:t>clase dominante se considera que  constituyen </a:t>
            </a:r>
            <a:r>
              <a:rPr lang="es-AR" sz="2400" b="1" i="1" u="sng" dirty="0">
                <a:solidFill>
                  <a:schemeClr val="accent3">
                    <a:lumMod val="50000"/>
                  </a:schemeClr>
                </a:solidFill>
                <a:effectLst>
                  <a:outerShdw blurRad="38100" dist="38100" dir="2700000" algn="tl">
                    <a:srgbClr val="000000">
                      <a:alpha val="43137"/>
                    </a:srgbClr>
                  </a:outerShdw>
                </a:effectLst>
              </a:rPr>
              <a:t>la</a:t>
            </a:r>
            <a:r>
              <a:rPr lang="es-AR" sz="2400" b="1" dirty="0">
                <a:solidFill>
                  <a:schemeClr val="accent3">
                    <a:lumMod val="75000"/>
                  </a:schemeClr>
                </a:solidFill>
                <a:effectLst>
                  <a:outerShdw blurRad="38100" dist="38100" dir="2700000" algn="tl">
                    <a:srgbClr val="000000">
                      <a:alpha val="43137"/>
                    </a:srgbClr>
                  </a:outerShdw>
                </a:effectLst>
              </a:rPr>
              <a:t> cultura.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valores y hábitos de otras clases </a:t>
            </a:r>
            <a:r>
              <a:rPr lang="es-AR" sz="2400" b="1" dirty="0" smtClean="0">
                <a:solidFill>
                  <a:schemeClr val="accent3">
                    <a:lumMod val="75000"/>
                  </a:schemeClr>
                </a:solidFill>
                <a:effectLst>
                  <a:outerShdw blurRad="38100" dist="38100" dir="2700000" algn="tl">
                    <a:srgbClr val="000000">
                      <a:alpha val="43137"/>
                    </a:srgbClr>
                  </a:outerShdw>
                </a:effectLst>
              </a:rPr>
              <a:t>no </a:t>
            </a:r>
            <a:r>
              <a:rPr lang="es-AR" sz="2400" b="1" dirty="0">
                <a:solidFill>
                  <a:schemeClr val="accent3">
                    <a:lumMod val="75000"/>
                  </a:schemeClr>
                </a:solidFill>
                <a:effectLst>
                  <a:outerShdw blurRad="38100" dist="38100" dir="2700000" algn="tl">
                    <a:srgbClr val="000000">
                      <a:alpha val="43137"/>
                    </a:srgbClr>
                  </a:outerShdw>
                </a:effectLst>
              </a:rPr>
              <a:t>son </a:t>
            </a:r>
            <a:r>
              <a:rPr lang="es-AR" sz="2400" b="1" i="1" u="sng" dirty="0">
                <a:solidFill>
                  <a:schemeClr val="accent3">
                    <a:lumMod val="50000"/>
                  </a:schemeClr>
                </a:solidFill>
                <a:effectLst>
                  <a:outerShdw blurRad="38100" dist="38100" dir="2700000" algn="tl">
                    <a:srgbClr val="000000">
                      <a:alpha val="43137"/>
                    </a:srgbClr>
                  </a:outerShdw>
                </a:effectLst>
              </a:rPr>
              <a:t>la</a:t>
            </a:r>
            <a:r>
              <a:rPr lang="es-AR" sz="2400" b="1" dirty="0">
                <a:solidFill>
                  <a:schemeClr val="accent3">
                    <a:lumMod val="75000"/>
                  </a:schemeClr>
                </a:solidFill>
                <a:effectLst>
                  <a:outerShdw blurRad="38100" dist="38100" dir="2700000" algn="tl">
                    <a:srgbClr val="000000">
                      <a:alpha val="43137"/>
                    </a:srgbClr>
                  </a:outerShdw>
                </a:effectLst>
              </a:rPr>
              <a:t> cultura.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52209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2136339"/>
            <a:ext cx="727280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escuela no actúa por la inculcación de ese arbitrario </a:t>
            </a:r>
            <a:r>
              <a:rPr lang="es-AR" sz="2400" b="1" dirty="0" smtClean="0">
                <a:solidFill>
                  <a:schemeClr val="accent3">
                    <a:lumMod val="75000"/>
                  </a:schemeClr>
                </a:solidFill>
                <a:effectLst>
                  <a:outerShdw blurRad="38100" dist="38100" dir="2700000" algn="tl">
                    <a:srgbClr val="000000">
                      <a:alpha val="43137"/>
                    </a:srgbClr>
                  </a:outerShdw>
                </a:effectLst>
              </a:rPr>
              <a:t>cultural dominante </a:t>
            </a:r>
            <a:r>
              <a:rPr lang="es-AR" sz="2400" b="1" dirty="0">
                <a:solidFill>
                  <a:schemeClr val="accent3">
                    <a:lumMod val="75000"/>
                  </a:schemeClr>
                </a:solidFill>
                <a:effectLst>
                  <a:outerShdw blurRad="38100" dist="38100" dir="2700000" algn="tl">
                    <a:srgbClr val="000000">
                      <a:alpha val="43137"/>
                    </a:srgbClr>
                  </a:outerShdw>
                </a:effectLst>
              </a:rPr>
              <a:t>a niños y jóvenes de las clases dominadas, sino que, al contrario, opera por un mecanismo de exclusión.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niños y jóvenes de las clases dominantes ven su capital cultural reconocido y fortalecido. Los niños y jóvenes de las clases dominadas ven su cultura nativa desvalorizada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94065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997839"/>
            <a:ext cx="8136904"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currículo de la escuela está basado en la cultura dominante y es transmitido a través de un código cultural dominante.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niños de las clases dominantes pueden fácilmente comprender ese código, pues toda su vida estuvieron inmersos en él. </a:t>
            </a:r>
            <a:r>
              <a:rPr lang="es-AR" sz="2400" b="1" dirty="0" smtClean="0">
                <a:solidFill>
                  <a:schemeClr val="accent3">
                    <a:lumMod val="75000"/>
                  </a:schemeClr>
                </a:solidFill>
                <a:effectLst>
                  <a:outerShdw blurRad="38100" dist="38100" dir="2700000" algn="tl">
                    <a:srgbClr val="000000">
                      <a:alpha val="43137"/>
                    </a:srgbClr>
                  </a:outerShdw>
                </a:effectLst>
              </a:rPr>
              <a:t>Ese </a:t>
            </a:r>
            <a:r>
              <a:rPr lang="es-AR" sz="2400" b="1" dirty="0">
                <a:solidFill>
                  <a:schemeClr val="accent3">
                    <a:lumMod val="75000"/>
                  </a:schemeClr>
                </a:solidFill>
                <a:effectLst>
                  <a:outerShdw blurRad="38100" dist="38100" dir="2700000" algn="tl">
                    <a:srgbClr val="000000">
                      <a:alpha val="43137"/>
                    </a:srgbClr>
                  </a:outerShdw>
                </a:effectLst>
              </a:rPr>
              <a:t>código es natural para ellos. En contraste, para los niños y jóvenes de las clases dominadas, es un código  indescifrable que funciona como una lengua extranjera e incomprensible.</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3172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772816"/>
            <a:ext cx="8640960"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Baudelot</a:t>
            </a:r>
            <a:r>
              <a:rPr lang="es-AR" sz="2400" b="1" dirty="0" smtClean="0">
                <a:solidFill>
                  <a:schemeClr val="accent3">
                    <a:lumMod val="75000"/>
                  </a:schemeClr>
                </a:solidFill>
                <a:effectLst>
                  <a:outerShdw blurRad="38100" dist="38100" dir="2700000" algn="tl">
                    <a:srgbClr val="000000">
                      <a:alpha val="43137"/>
                    </a:srgbClr>
                  </a:outerShdw>
                </a:effectLst>
              </a:rPr>
              <a:t> y </a:t>
            </a:r>
            <a:r>
              <a:rPr lang="es-AR" sz="2400" b="1" dirty="0" err="1" smtClean="0">
                <a:solidFill>
                  <a:schemeClr val="accent3">
                    <a:lumMod val="75000"/>
                  </a:schemeClr>
                </a:solidFill>
                <a:effectLst>
                  <a:outerShdw blurRad="38100" dist="38100" dir="2700000" algn="tl">
                    <a:srgbClr val="000000">
                      <a:alpha val="43137"/>
                    </a:srgbClr>
                  </a:outerShdw>
                </a:effectLst>
              </a:rPr>
              <a:t>Establet</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exponen en su obra </a:t>
            </a:r>
            <a:r>
              <a:rPr lang="es-AR" sz="2400" b="1" i="1" dirty="0">
                <a:solidFill>
                  <a:schemeClr val="accent3">
                    <a:lumMod val="75000"/>
                  </a:schemeClr>
                </a:solidFill>
                <a:effectLst>
                  <a:outerShdw blurRad="38100" dist="38100" dir="2700000" algn="tl">
                    <a:srgbClr val="000000">
                      <a:alpha val="43137"/>
                    </a:srgbClr>
                  </a:outerShdw>
                </a:effectLst>
              </a:rPr>
              <a:t>"La escuela capitalista en </a:t>
            </a:r>
            <a:r>
              <a:rPr lang="es-AR" sz="2400" b="1" i="1" dirty="0" smtClean="0">
                <a:solidFill>
                  <a:schemeClr val="accent3">
                    <a:lumMod val="75000"/>
                  </a:schemeClr>
                </a:solidFill>
                <a:effectLst>
                  <a:outerShdw blurRad="38100" dist="38100" dir="2700000" algn="tl">
                    <a:srgbClr val="000000">
                      <a:alpha val="43137"/>
                    </a:srgbClr>
                  </a:outerShdw>
                </a:effectLst>
              </a:rPr>
              <a:t>Francia"</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publicada en 1971, que la escuela se presenta a sí misma como un espacio privilegiado donde las diferencias de clases desaparecen; sin embargo esa escuela única, laica, gratuita y libre en realidad enmascara la existencia de dos redes escolares, entendidas éstas como conjuntos articulados de instituciones educativas: la primaria profesional y la secundaria </a:t>
            </a:r>
            <a:r>
              <a:rPr lang="es-AR" sz="2400" b="1" dirty="0" smtClean="0">
                <a:solidFill>
                  <a:schemeClr val="accent3">
                    <a:lumMod val="75000"/>
                  </a:schemeClr>
                </a:solidFill>
                <a:effectLst>
                  <a:outerShdw blurRad="38100" dist="38100" dir="2700000" algn="tl">
                    <a:srgbClr val="000000">
                      <a:alpha val="43137"/>
                    </a:srgbClr>
                  </a:outerShdw>
                </a:effectLst>
              </a:rPr>
              <a:t>superior.</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941168"/>
            <a:ext cx="1290066" cy="164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974666"/>
            <a:ext cx="15144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834" y="4965902"/>
            <a:ext cx="1562522" cy="163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0349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772816"/>
            <a:ext cx="7704856"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Mediante </a:t>
            </a:r>
            <a:r>
              <a:rPr lang="es-AR" sz="2400" b="1" dirty="0">
                <a:solidFill>
                  <a:schemeClr val="accent3">
                    <a:lumMod val="75000"/>
                  </a:schemeClr>
                </a:solidFill>
                <a:effectLst>
                  <a:outerShdw blurRad="38100" dist="38100" dir="2700000" algn="tl">
                    <a:srgbClr val="000000">
                      <a:alpha val="43137"/>
                    </a:srgbClr>
                  </a:outerShdw>
                </a:effectLst>
              </a:rPr>
              <a:t>esta doble vía la escuela selecciona a los alumnos que posteriormente van a estudiar en la Universidad y a los que irán al mundo laboral una vez concluida la enseñanza obligatoria.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Esto </a:t>
            </a:r>
            <a:r>
              <a:rPr lang="es-AR" sz="2400" b="1" dirty="0">
                <a:solidFill>
                  <a:schemeClr val="accent3">
                    <a:lumMod val="75000"/>
                  </a:schemeClr>
                </a:solidFill>
                <a:effectLst>
                  <a:outerShdw blurRad="38100" dist="38100" dir="2700000" algn="tl">
                    <a:srgbClr val="000000">
                      <a:alpha val="43137"/>
                    </a:srgbClr>
                  </a:outerShdw>
                </a:effectLst>
              </a:rPr>
              <a:t>se produce porque se </a:t>
            </a:r>
            <a:r>
              <a:rPr lang="es-AR" sz="2400" b="1" dirty="0" smtClean="0">
                <a:solidFill>
                  <a:schemeClr val="accent3">
                    <a:lumMod val="75000"/>
                  </a:schemeClr>
                </a:solidFill>
                <a:effectLst>
                  <a:outerShdw blurRad="38100" dist="38100" dir="2700000" algn="tl">
                    <a:srgbClr val="000000">
                      <a:alpha val="43137"/>
                    </a:srgbClr>
                  </a:outerShdw>
                </a:effectLst>
              </a:rPr>
              <a:t>los "divide“ según </a:t>
            </a:r>
            <a:r>
              <a:rPr lang="es-AR" sz="2400" b="1" dirty="0">
                <a:solidFill>
                  <a:schemeClr val="accent3">
                    <a:lumMod val="75000"/>
                  </a:schemeClr>
                </a:solidFill>
                <a:effectLst>
                  <a:outerShdw blurRad="38100" dist="38100" dir="2700000" algn="tl">
                    <a:srgbClr val="000000">
                      <a:alpha val="43137"/>
                    </a:srgbClr>
                  </a:outerShdw>
                </a:effectLst>
              </a:rPr>
              <a:t>sus logros en la adquisición de la cultura dominante. Quienes cumplen con los parámetros establecidos continúan </a:t>
            </a:r>
            <a:r>
              <a:rPr lang="es-AR" sz="2400" b="1" dirty="0" smtClean="0">
                <a:solidFill>
                  <a:schemeClr val="accent3">
                    <a:lumMod val="75000"/>
                  </a:schemeClr>
                </a:solidFill>
                <a:effectLst>
                  <a:outerShdw blurRad="38100" dist="38100" dir="2700000" algn="tl">
                    <a:srgbClr val="000000">
                      <a:alpha val="43137"/>
                    </a:srgbClr>
                  </a:outerShdw>
                </a:effectLst>
              </a:rPr>
              <a:t>carreras </a:t>
            </a:r>
            <a:r>
              <a:rPr lang="es-AR" sz="2400" b="1" dirty="0">
                <a:solidFill>
                  <a:schemeClr val="accent3">
                    <a:lumMod val="75000"/>
                  </a:schemeClr>
                </a:solidFill>
                <a:effectLst>
                  <a:outerShdw blurRad="38100" dist="38100" dir="2700000" algn="tl">
                    <a:srgbClr val="000000">
                      <a:alpha val="43137"/>
                    </a:srgbClr>
                  </a:outerShdw>
                </a:effectLst>
              </a:rPr>
              <a:t>universitarias y aquellos que no los cumplen son considerados como "no preparados" para afrontar esos estudios.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73386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700808"/>
            <a:ext cx="7704856"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Ambas </a:t>
            </a:r>
            <a:r>
              <a:rPr lang="es-AR" sz="2400" b="1" dirty="0">
                <a:solidFill>
                  <a:schemeClr val="accent3">
                    <a:lumMod val="75000"/>
                  </a:schemeClr>
                </a:solidFill>
                <a:effectLst>
                  <a:outerShdw blurRad="38100" dist="38100" dir="2700000" algn="tl">
                    <a:srgbClr val="000000">
                      <a:alpha val="43137"/>
                    </a:srgbClr>
                  </a:outerShdw>
                </a:effectLst>
              </a:rPr>
              <a:t>redes se distinguen por </a:t>
            </a:r>
            <a:r>
              <a:rPr lang="es-AR" sz="2400" b="1" dirty="0" smtClean="0">
                <a:solidFill>
                  <a:schemeClr val="accent3">
                    <a:lumMod val="75000"/>
                  </a:schemeClr>
                </a:solidFill>
                <a:effectLst>
                  <a:outerShdw blurRad="38100" dist="38100" dir="2700000" algn="tl">
                    <a:srgbClr val="000000">
                      <a:alpha val="43137"/>
                    </a:srgbClr>
                  </a:outerShdw>
                </a:effectLst>
              </a:rPr>
              <a:t>la calidad </a:t>
            </a:r>
            <a:r>
              <a:rPr lang="es-AR" sz="2400" b="1" dirty="0">
                <a:solidFill>
                  <a:schemeClr val="accent3">
                    <a:lumMod val="75000"/>
                  </a:schemeClr>
                </a:solidFill>
                <a:effectLst>
                  <a:outerShdw blurRad="38100" dist="38100" dir="2700000" algn="tl">
                    <a:srgbClr val="000000">
                      <a:alpha val="43137"/>
                    </a:srgbClr>
                  </a:outerShdw>
                </a:effectLst>
              </a:rPr>
              <a:t>de los contenidos, las prácticas y el trabajo escolar que </a:t>
            </a:r>
            <a:r>
              <a:rPr lang="es-AR" sz="2400" b="1" dirty="0" smtClean="0">
                <a:solidFill>
                  <a:schemeClr val="accent3">
                    <a:lumMod val="75000"/>
                  </a:schemeClr>
                </a:solidFill>
                <a:effectLst>
                  <a:outerShdw blurRad="38100" dist="38100" dir="2700000" algn="tl">
                    <a:srgbClr val="000000">
                      <a:alpha val="43137"/>
                    </a:srgbClr>
                  </a:outerShdw>
                </a:effectLst>
              </a:rPr>
              <a:t>diferencian a </a:t>
            </a:r>
            <a:r>
              <a:rPr lang="es-AR" sz="2400" b="1" dirty="0">
                <a:solidFill>
                  <a:schemeClr val="accent3">
                    <a:lumMod val="75000"/>
                  </a:schemeClr>
                </a:solidFill>
                <a:effectLst>
                  <a:outerShdw blurRad="38100" dist="38100" dir="2700000" algn="tl">
                    <a:srgbClr val="000000">
                      <a:alpha val="43137"/>
                    </a:srgbClr>
                  </a:outerShdw>
                </a:effectLst>
              </a:rPr>
              <a:t>los estudiantes hacia el trabajo manual o intelectual.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Estas </a:t>
            </a:r>
            <a:r>
              <a:rPr lang="es-AR" sz="2400" b="1" dirty="0">
                <a:solidFill>
                  <a:schemeClr val="accent3">
                    <a:lumMod val="75000"/>
                  </a:schemeClr>
                </a:solidFill>
                <a:effectLst>
                  <a:outerShdw blurRad="38100" dist="38100" dir="2700000" algn="tl">
                    <a:srgbClr val="000000">
                      <a:alpha val="43137"/>
                    </a:srgbClr>
                  </a:outerShdw>
                </a:effectLst>
              </a:rPr>
              <a:t>redes cumplen una doble función: por un lado aseguran una </a:t>
            </a:r>
            <a:r>
              <a:rPr lang="es-AR" sz="2400" b="1" dirty="0" smtClean="0">
                <a:solidFill>
                  <a:schemeClr val="accent3">
                    <a:lumMod val="75000"/>
                  </a:schemeClr>
                </a:solidFill>
                <a:effectLst>
                  <a:outerShdw blurRad="38100" dist="38100" dir="2700000" algn="tl">
                    <a:srgbClr val="000000">
                      <a:alpha val="43137"/>
                    </a:srgbClr>
                  </a:outerShdw>
                </a:effectLst>
              </a:rPr>
              <a:t>distribución de </a:t>
            </a:r>
            <a:r>
              <a:rPr lang="es-AR" sz="2400" b="1" dirty="0">
                <a:solidFill>
                  <a:schemeClr val="accent3">
                    <a:lumMod val="75000"/>
                  </a:schemeClr>
                </a:solidFill>
                <a:effectLst>
                  <a:outerShdw blurRad="38100" dist="38100" dir="2700000" algn="tl">
                    <a:srgbClr val="000000">
                      <a:alpha val="43137"/>
                    </a:srgbClr>
                  </a:outerShdw>
                </a:effectLst>
              </a:rPr>
              <a:t>los sujetos en los dos polos de la sociedad y por otro,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inculcación de la ideología burguesa a través de un doble </a:t>
            </a:r>
            <a:r>
              <a:rPr lang="es-AR" sz="2400" b="1" dirty="0" smtClean="0">
                <a:solidFill>
                  <a:schemeClr val="accent3">
                    <a:lumMod val="75000"/>
                  </a:schemeClr>
                </a:solidFill>
                <a:effectLst>
                  <a:outerShdw blurRad="38100" dist="38100" dir="2700000" algn="tl">
                    <a:srgbClr val="000000">
                      <a:alpha val="43137"/>
                    </a:srgbClr>
                  </a:outerShdw>
                </a:effectLst>
              </a:rPr>
              <a:t>proceso (exaltación </a:t>
            </a:r>
            <a:r>
              <a:rPr lang="es-AR" sz="2400" b="1" dirty="0">
                <a:solidFill>
                  <a:schemeClr val="accent3">
                    <a:lumMod val="75000"/>
                  </a:schemeClr>
                </a:solidFill>
                <a:effectLst>
                  <a:outerShdw blurRad="38100" dist="38100" dir="2700000" algn="tl">
                    <a:srgbClr val="000000">
                      <a:alpha val="43137"/>
                    </a:srgbClr>
                  </a:outerShdw>
                </a:effectLst>
              </a:rPr>
              <a:t>de esa ideología como universal y avasallamiento de la ideología </a:t>
            </a:r>
            <a:r>
              <a:rPr lang="es-AR" sz="2400" b="1" dirty="0" smtClean="0">
                <a:solidFill>
                  <a:schemeClr val="accent3">
                    <a:lumMod val="75000"/>
                  </a:schemeClr>
                </a:solidFill>
                <a:effectLst>
                  <a:outerShdw blurRad="38100" dist="38100" dir="2700000" algn="tl">
                    <a:srgbClr val="000000">
                      <a:alpha val="43137"/>
                    </a:srgbClr>
                  </a:outerShdw>
                </a:effectLst>
              </a:rPr>
              <a:t>proletaria para impedir </a:t>
            </a:r>
            <a:r>
              <a:rPr lang="es-AR" sz="2400" b="1" smtClean="0">
                <a:solidFill>
                  <a:schemeClr val="accent3">
                    <a:lumMod val="75000"/>
                  </a:schemeClr>
                </a:solidFill>
                <a:effectLst>
                  <a:outerShdw blurRad="38100" dist="38100" dir="2700000" algn="tl">
                    <a:srgbClr val="000000">
                      <a:alpha val="43137"/>
                    </a:srgbClr>
                  </a:outerShdw>
                </a:effectLst>
              </a:rPr>
              <a:t>su desarrollo).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958446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988840"/>
            <a:ext cx="8352928"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Basil</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Berstein</a:t>
            </a:r>
            <a:r>
              <a:rPr lang="es-AR" sz="2400" b="1" dirty="0">
                <a:solidFill>
                  <a:schemeClr val="accent3">
                    <a:lumMod val="75000"/>
                  </a:schemeClr>
                </a:solidFill>
                <a:effectLst>
                  <a:outerShdw blurRad="38100" dist="38100" dir="2700000" algn="tl">
                    <a:srgbClr val="000000">
                      <a:alpha val="43137"/>
                    </a:srgbClr>
                  </a:outerShdw>
                </a:effectLst>
              </a:rPr>
              <a:t> publica entre 1971 y 1990 los cuatro volúmenes de “</a:t>
            </a:r>
            <a:r>
              <a:rPr lang="es-AR" sz="2400" b="1" dirty="0" err="1">
                <a:solidFill>
                  <a:schemeClr val="accent3">
                    <a:lumMod val="75000"/>
                  </a:schemeClr>
                </a:solidFill>
                <a:effectLst>
                  <a:outerShdw blurRad="38100" dist="38100" dir="2700000" algn="tl">
                    <a:srgbClr val="000000">
                      <a:alpha val="43137"/>
                    </a:srgbClr>
                  </a:outerShdw>
                </a:effectLst>
              </a:rPr>
              <a:t>Class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codes</a:t>
            </a:r>
            <a:r>
              <a:rPr lang="es-AR" sz="2400" b="1" dirty="0">
                <a:solidFill>
                  <a:schemeClr val="accent3">
                    <a:lumMod val="75000"/>
                  </a:schemeClr>
                </a:solidFill>
                <a:effectLst>
                  <a:outerShdw blurRad="38100" dist="38100" dir="2700000" algn="tl">
                    <a:srgbClr val="000000">
                      <a:alpha val="43137"/>
                    </a:srgbClr>
                  </a:outerShdw>
                </a:effectLst>
              </a:rPr>
              <a:t> and control” en los que desarrolla una teoría sociológica del </a:t>
            </a:r>
            <a:r>
              <a:rPr lang="es-AR" sz="2400" b="1" dirty="0" smtClean="0">
                <a:solidFill>
                  <a:schemeClr val="accent3">
                    <a:lumMod val="75000"/>
                  </a:schemeClr>
                </a:solidFill>
                <a:effectLst>
                  <a:outerShdw blurRad="38100" dist="38100" dir="2700000" algn="tl">
                    <a:srgbClr val="000000">
                      <a:alpha val="43137"/>
                    </a:srgbClr>
                  </a:outerShdw>
                </a:effectLst>
              </a:rPr>
              <a:t>curriculum.</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Plantea la </a:t>
            </a:r>
            <a:r>
              <a:rPr lang="es-AR" sz="2400" b="1" dirty="0">
                <a:solidFill>
                  <a:schemeClr val="accent3">
                    <a:lumMod val="75000"/>
                  </a:schemeClr>
                </a:solidFill>
                <a:effectLst>
                  <a:outerShdw blurRad="38100" dist="38100" dir="2700000" algn="tl">
                    <a:srgbClr val="000000">
                      <a:alpha val="43137"/>
                    </a:srgbClr>
                  </a:outerShdw>
                </a:effectLst>
              </a:rPr>
              <a:t>conexión entre los </a:t>
            </a:r>
            <a:r>
              <a:rPr lang="es-AR" sz="2400" b="1" i="1" dirty="0">
                <a:solidFill>
                  <a:srgbClr val="FF0000"/>
                </a:solidFill>
                <a:effectLst>
                  <a:outerShdw blurRad="38100" dist="38100" dir="2700000" algn="tl">
                    <a:srgbClr val="000000">
                      <a:alpha val="43137"/>
                    </a:srgbClr>
                  </a:outerShdw>
                </a:effectLst>
              </a:rPr>
              <a:t>códigos</a:t>
            </a:r>
            <a:r>
              <a:rPr lang="es-AR" sz="2400" b="1" dirty="0">
                <a:solidFill>
                  <a:schemeClr val="accent3">
                    <a:lumMod val="75000"/>
                  </a:schemeClr>
                </a:solidFill>
                <a:effectLst>
                  <a:outerShdw blurRad="38100" dist="38100" dir="2700000" algn="tl">
                    <a:srgbClr val="000000">
                      <a:alpha val="43137"/>
                    </a:srgbClr>
                  </a:outerShdw>
                </a:effectLst>
              </a:rPr>
              <a:t> de comunicación y el discurso y la práctica </a:t>
            </a:r>
            <a:r>
              <a:rPr lang="es-AR" sz="2400" b="1" dirty="0" smtClean="0">
                <a:solidFill>
                  <a:schemeClr val="accent3">
                    <a:lumMod val="75000"/>
                  </a:schemeClr>
                </a:solidFill>
                <a:effectLst>
                  <a:outerShdw blurRad="38100" dist="38100" dir="2700000" algn="tl">
                    <a:srgbClr val="000000">
                      <a:alpha val="43137"/>
                    </a:srgbClr>
                  </a:outerShdw>
                </a:effectLst>
              </a:rPr>
              <a:t>pedagógicos y aborda </a:t>
            </a:r>
            <a:r>
              <a:rPr lang="es-AR" sz="2400" b="1" dirty="0">
                <a:solidFill>
                  <a:schemeClr val="accent3">
                    <a:lumMod val="75000"/>
                  </a:schemeClr>
                </a:solidFill>
                <a:effectLst>
                  <a:outerShdw blurRad="38100" dist="38100" dir="2700000" algn="tl">
                    <a:srgbClr val="000000">
                      <a:alpha val="43137"/>
                    </a:srgbClr>
                  </a:outerShdw>
                </a:effectLst>
              </a:rPr>
              <a:t>los procesos que tienen lugar en la escuela y su relación con la reproducción de las clases sociales.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941168"/>
            <a:ext cx="1321321" cy="162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941166"/>
            <a:ext cx="1296144" cy="162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973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2354" y="1988840"/>
            <a:ext cx="7848872" cy="360098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currículum </a:t>
            </a:r>
            <a:r>
              <a:rPr lang="es-AR" sz="2400" b="1" dirty="0" smtClean="0">
                <a:solidFill>
                  <a:schemeClr val="accent3">
                    <a:lumMod val="75000"/>
                  </a:schemeClr>
                </a:solidFill>
                <a:effectLst>
                  <a:outerShdw blurRad="38100" dist="38100" dir="2700000" algn="tl">
                    <a:srgbClr val="000000">
                      <a:alpha val="43137"/>
                    </a:srgbClr>
                  </a:outerShdw>
                </a:effectLst>
              </a:rPr>
              <a:t>se visualiza así, </a:t>
            </a:r>
            <a:r>
              <a:rPr lang="es-AR" sz="2400" b="1" dirty="0">
                <a:solidFill>
                  <a:schemeClr val="accent3">
                    <a:lumMod val="75000"/>
                  </a:schemeClr>
                </a:solidFill>
                <a:effectLst>
                  <a:outerShdw blurRad="38100" dist="38100" dir="2700000" algn="tl">
                    <a:srgbClr val="000000">
                      <a:alpha val="43137"/>
                    </a:srgbClr>
                  </a:outerShdw>
                </a:effectLst>
              </a:rPr>
              <a:t>por una parte, como intención, plan o prescripción respecto </a:t>
            </a:r>
            <a:r>
              <a:rPr lang="es-AR" sz="2400" b="1" dirty="0" smtClean="0">
                <a:solidFill>
                  <a:schemeClr val="accent3">
                    <a:lumMod val="75000"/>
                  </a:schemeClr>
                </a:solidFill>
                <a:effectLst>
                  <a:outerShdw blurRad="38100" dist="38100" dir="2700000" algn="tl">
                    <a:srgbClr val="000000">
                      <a:alpha val="43137"/>
                    </a:srgbClr>
                  </a:outerShdw>
                </a:effectLst>
              </a:rPr>
              <a:t>de lo </a:t>
            </a:r>
            <a:r>
              <a:rPr lang="es-AR" sz="2400" b="1" dirty="0">
                <a:solidFill>
                  <a:schemeClr val="accent3">
                    <a:lumMod val="75000"/>
                  </a:schemeClr>
                </a:solidFill>
                <a:effectLst>
                  <a:outerShdw blurRad="38100" dist="38100" dir="2700000" algn="tl">
                    <a:srgbClr val="000000">
                      <a:alpha val="43137"/>
                    </a:srgbClr>
                  </a:outerShdw>
                </a:effectLst>
              </a:rPr>
              <a:t>que se pretende que logre la </a:t>
            </a:r>
            <a:r>
              <a:rPr lang="es-AR" sz="2400" b="1" dirty="0" smtClean="0">
                <a:solidFill>
                  <a:schemeClr val="accent3">
                    <a:lumMod val="75000"/>
                  </a:schemeClr>
                </a:solidFill>
                <a:effectLst>
                  <a:outerShdw blurRad="38100" dist="38100" dir="2700000" algn="tl">
                    <a:srgbClr val="000000">
                      <a:alpha val="43137"/>
                    </a:srgbClr>
                  </a:outerShdw>
                </a:effectLst>
              </a:rPr>
              <a:t>escuela y, por </a:t>
            </a:r>
            <a:r>
              <a:rPr lang="es-AR" sz="2400" b="1" dirty="0">
                <a:solidFill>
                  <a:schemeClr val="accent3">
                    <a:lumMod val="75000"/>
                  </a:schemeClr>
                </a:solidFill>
                <a:effectLst>
                  <a:outerShdw blurRad="38100" dist="38100" dir="2700000" algn="tl">
                    <a:srgbClr val="000000">
                      <a:alpha val="43137"/>
                    </a:srgbClr>
                  </a:outerShdw>
                </a:effectLst>
              </a:rPr>
              <a:t>otra parte, </a:t>
            </a:r>
            <a:r>
              <a:rPr lang="es-AR" sz="2400" b="1" dirty="0" smtClean="0">
                <a:solidFill>
                  <a:schemeClr val="accent3">
                    <a:lumMod val="75000"/>
                  </a:schemeClr>
                </a:solidFill>
                <a:effectLst>
                  <a:outerShdw blurRad="38100" dist="38100" dir="2700000" algn="tl">
                    <a:srgbClr val="000000">
                      <a:alpha val="43137"/>
                    </a:srgbClr>
                  </a:outerShdw>
                </a:effectLst>
              </a:rPr>
              <a:t>como </a:t>
            </a:r>
            <a:r>
              <a:rPr lang="es-AR" sz="2400" b="1" dirty="0">
                <a:solidFill>
                  <a:schemeClr val="accent3">
                    <a:lumMod val="75000"/>
                  </a:schemeClr>
                </a:solidFill>
                <a:effectLst>
                  <a:outerShdw blurRad="38100" dist="38100" dir="2700000" algn="tl">
                    <a:srgbClr val="000000">
                      <a:alpha val="43137"/>
                    </a:srgbClr>
                  </a:outerShdw>
                </a:effectLst>
              </a:rPr>
              <a:t>lo </a:t>
            </a:r>
            <a:r>
              <a:rPr lang="es-AR" sz="2400" b="1" dirty="0" smtClean="0">
                <a:solidFill>
                  <a:schemeClr val="accent3">
                    <a:lumMod val="75000"/>
                  </a:schemeClr>
                </a:solidFill>
                <a:effectLst>
                  <a:outerShdw blurRad="38100" dist="38100" dir="2700000" algn="tl">
                    <a:srgbClr val="000000">
                      <a:alpha val="43137"/>
                    </a:srgbClr>
                  </a:outerShdw>
                </a:effectLst>
              </a:rPr>
              <a:t>que ocurre</a:t>
            </a:r>
            <a:r>
              <a:rPr lang="es-AR" sz="2400" b="1" dirty="0">
                <a:solidFill>
                  <a:schemeClr val="accent3">
                    <a:lumMod val="75000"/>
                  </a:schemeClr>
                </a:solidFill>
                <a:effectLst>
                  <a:outerShdw blurRad="38100" dist="38100" dir="2700000" algn="tl">
                    <a:srgbClr val="000000">
                      <a:alpha val="43137"/>
                    </a:srgbClr>
                  </a:outerShdw>
                </a:effectLst>
              </a:rPr>
              <a:t>, en realidad, en las </a:t>
            </a:r>
            <a:r>
              <a:rPr lang="es-AR" sz="2400" b="1" dirty="0" smtClean="0">
                <a:solidFill>
                  <a:schemeClr val="accent3">
                    <a:lumMod val="75000"/>
                  </a:schemeClr>
                </a:solidFill>
                <a:effectLst>
                  <a:outerShdw blurRad="38100" dist="38100" dir="2700000" algn="tl">
                    <a:srgbClr val="000000">
                      <a:alpha val="43137"/>
                    </a:srgbClr>
                  </a:outerShdw>
                </a:effectLst>
              </a:rPr>
              <a:t>escuelas.</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Esto </a:t>
            </a:r>
            <a:r>
              <a:rPr lang="es-AR" sz="2400" b="1" dirty="0">
                <a:solidFill>
                  <a:schemeClr val="accent3">
                    <a:lumMod val="75000"/>
                  </a:schemeClr>
                </a:solidFill>
                <a:effectLst>
                  <a:outerShdw blurRad="38100" dist="38100" dir="2700000" algn="tl">
                    <a:srgbClr val="000000">
                      <a:alpha val="43137"/>
                    </a:srgbClr>
                  </a:outerShdw>
                </a:effectLst>
              </a:rPr>
              <a:t>le hará expresar a </a:t>
            </a:r>
            <a:r>
              <a:rPr lang="es-AR" sz="2400" b="1" dirty="0" err="1">
                <a:solidFill>
                  <a:schemeClr val="accent3">
                    <a:lumMod val="75000"/>
                  </a:schemeClr>
                </a:solidFill>
                <a:effectLst>
                  <a:outerShdw blurRad="38100" dist="38100" dir="2700000" algn="tl">
                    <a:srgbClr val="000000">
                      <a:alpha val="43137"/>
                    </a:srgbClr>
                  </a:outerShdw>
                </a:effectLst>
              </a:rPr>
              <a:t>Stenhouse</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que</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"el estudio del currículum </a:t>
            </a:r>
            <a:r>
              <a:rPr lang="es-AR" sz="2400" b="1" i="1" dirty="0" smtClean="0">
                <a:solidFill>
                  <a:schemeClr val="accent3">
                    <a:lumMod val="75000"/>
                  </a:schemeClr>
                </a:solidFill>
                <a:effectLst>
                  <a:outerShdw blurRad="38100" dist="38100" dir="2700000" algn="tl">
                    <a:srgbClr val="000000">
                      <a:alpha val="43137"/>
                    </a:srgbClr>
                  </a:outerShdw>
                </a:effectLst>
              </a:rPr>
              <a:t>se interesa </a:t>
            </a:r>
            <a:r>
              <a:rPr lang="es-AR" sz="2400" b="1" i="1" dirty="0">
                <a:solidFill>
                  <a:schemeClr val="accent3">
                    <a:lumMod val="75000"/>
                  </a:schemeClr>
                </a:solidFill>
                <a:effectLst>
                  <a:outerShdw blurRad="38100" dist="38100" dir="2700000" algn="tl">
                    <a:srgbClr val="000000">
                      <a:alpha val="43137"/>
                    </a:srgbClr>
                  </a:outerShdw>
                </a:effectLst>
              </a:rPr>
              <a:t>por la relación entre sus dos acepciones: como intención y como realidad."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Lawrence </a:t>
            </a:r>
            <a:r>
              <a:rPr lang="es-AR" sz="2000" b="1" dirty="0" err="1" smtClean="0">
                <a:solidFill>
                  <a:schemeClr val="accent3">
                    <a:lumMod val="75000"/>
                  </a:schemeClr>
                </a:solidFill>
                <a:effectLst>
                  <a:outerShdw blurRad="38100" dist="38100" dir="2700000" algn="tl">
                    <a:srgbClr val="000000">
                      <a:alpha val="43137"/>
                    </a:srgbClr>
                  </a:outerShdw>
                </a:effectLst>
              </a:rPr>
              <a:t>Stenhouse</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Investigación y </a:t>
            </a:r>
          </a:p>
          <a:p>
            <a:pPr algn="r"/>
            <a:r>
              <a:rPr lang="es-AR" sz="2000" b="1" i="1" dirty="0" smtClean="0">
                <a:solidFill>
                  <a:schemeClr val="accent3">
                    <a:lumMod val="75000"/>
                  </a:schemeClr>
                </a:solidFill>
                <a:effectLst>
                  <a:outerShdw blurRad="38100" dist="38100" dir="2700000" algn="tl">
                    <a:srgbClr val="000000">
                      <a:alpha val="43137"/>
                    </a:srgbClr>
                  </a:outerShdw>
                </a:effectLst>
              </a:rPr>
              <a:t>desarrollo del curriculum, 1987</a:t>
            </a:r>
            <a:r>
              <a:rPr lang="es-AR" sz="2000" b="1" dirty="0" smtClean="0">
                <a:solidFill>
                  <a:schemeClr val="accent3">
                    <a:lumMod val="75000"/>
                  </a:schemeClr>
                </a:solidFill>
                <a:effectLst>
                  <a:outerShdw blurRad="38100" dist="38100" dir="2700000" algn="tl">
                    <a:srgbClr val="000000">
                      <a:alpha val="43137"/>
                    </a:srgbClr>
                  </a:outerShdw>
                </a:effectLst>
              </a:rPr>
              <a:t> </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928210"/>
            <a:ext cx="1415111" cy="132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872499"/>
            <a:ext cx="928648" cy="143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1140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93041" y="1700808"/>
            <a:ext cx="6984776"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err="1">
                <a:solidFill>
                  <a:schemeClr val="accent3">
                    <a:lumMod val="75000"/>
                  </a:schemeClr>
                </a:solidFill>
                <a:effectLst>
                  <a:outerShdw blurRad="38100" dist="38100" dir="2700000" algn="tl">
                    <a:srgbClr val="000000">
                      <a:alpha val="43137"/>
                    </a:srgbClr>
                  </a:outerShdw>
                </a:effectLst>
              </a:rPr>
              <a:t>Bernstein</a:t>
            </a:r>
            <a:r>
              <a:rPr lang="es-AR" sz="2400" b="1" dirty="0">
                <a:solidFill>
                  <a:schemeClr val="accent3">
                    <a:lumMod val="75000"/>
                  </a:schemeClr>
                </a:solidFill>
                <a:effectLst>
                  <a:outerShdw blurRad="38100" dist="38100" dir="2700000" algn="tl">
                    <a:srgbClr val="000000">
                      <a:alpha val="43137"/>
                    </a:srgbClr>
                  </a:outerShdw>
                </a:effectLst>
              </a:rPr>
              <a:t>, el conocimiento </a:t>
            </a:r>
            <a:r>
              <a:rPr lang="es-AR" sz="2400" b="1" dirty="0" smtClean="0">
                <a:solidFill>
                  <a:schemeClr val="accent3">
                    <a:lumMod val="75000"/>
                  </a:schemeClr>
                </a:solidFill>
                <a:effectLst>
                  <a:outerShdw blurRad="38100" dist="38100" dir="2700000" algn="tl">
                    <a:srgbClr val="000000">
                      <a:alpha val="43137"/>
                    </a:srgbClr>
                  </a:outerShdw>
                </a:effectLst>
              </a:rPr>
              <a:t>escolar encuentra </a:t>
            </a:r>
            <a:r>
              <a:rPr lang="es-AR" sz="2400" b="1" dirty="0">
                <a:solidFill>
                  <a:schemeClr val="accent3">
                    <a:lumMod val="75000"/>
                  </a:schemeClr>
                </a:solidFill>
                <a:effectLst>
                  <a:outerShdw blurRad="38100" dist="38100" dir="2700000" algn="tl">
                    <a:srgbClr val="000000">
                      <a:alpha val="43137"/>
                    </a:srgbClr>
                  </a:outerShdw>
                </a:effectLst>
              </a:rPr>
              <a:t>su realización a través de tres sistemas de </a:t>
            </a:r>
            <a:r>
              <a:rPr lang="es-AR" sz="2400" b="1" dirty="0" smtClean="0">
                <a:solidFill>
                  <a:schemeClr val="accent3">
                    <a:lumMod val="75000"/>
                  </a:schemeClr>
                </a:solidFill>
                <a:effectLst>
                  <a:outerShdw blurRad="38100" dist="38100" dir="2700000" algn="tl">
                    <a:srgbClr val="000000">
                      <a:alpha val="43137"/>
                    </a:srgbClr>
                  </a:outerShdw>
                </a:effectLst>
              </a:rPr>
              <a:t>discursos que conforman el </a:t>
            </a:r>
            <a:r>
              <a:rPr lang="es-AR" sz="2400" b="1" i="1" dirty="0" smtClean="0">
                <a:solidFill>
                  <a:srgbClr val="FF0000"/>
                </a:solidFill>
                <a:effectLst>
                  <a:outerShdw blurRad="38100" dist="38100" dir="2700000" algn="tl">
                    <a:srgbClr val="000000">
                      <a:alpha val="43137"/>
                    </a:srgbClr>
                  </a:outerShdw>
                </a:effectLst>
              </a:rPr>
              <a:t>“código de conocimiento educativo”</a:t>
            </a:r>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currículo, la pedagogía y la </a:t>
            </a:r>
            <a:r>
              <a:rPr lang="es-AR" sz="2400" b="1" dirty="0" smtClean="0">
                <a:solidFill>
                  <a:schemeClr val="accent3">
                    <a:lumMod val="75000"/>
                  </a:schemeClr>
                </a:solidFill>
                <a:effectLst>
                  <a:outerShdw blurRad="38100" dist="38100" dir="2700000" algn="tl">
                    <a:srgbClr val="000000">
                      <a:alpha val="43137"/>
                    </a:srgbClr>
                  </a:outerShdw>
                </a:effectLst>
              </a:rPr>
              <a:t>evaluación.</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 el </a:t>
            </a:r>
            <a:r>
              <a:rPr lang="es-AR" sz="2400" b="1" i="1" dirty="0">
                <a:solidFill>
                  <a:schemeClr val="accent3">
                    <a:lumMod val="75000"/>
                  </a:schemeClr>
                </a:solidFill>
                <a:effectLst>
                  <a:outerShdw blurRad="38100" dist="38100" dir="2700000" algn="tl">
                    <a:srgbClr val="000000">
                      <a:alpha val="43137"/>
                    </a:srgbClr>
                  </a:outerShdw>
                </a:effectLst>
              </a:rPr>
              <a:t>currículo define lo que cuenta como conocimiento válido, la pedagogía define lo que cuenta como transmisión válida del conocimiento, y la evaluación define lo que consta como realización válida de ese conocimiento de parte de quien es enseñado”.</a:t>
            </a:r>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53082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1700808"/>
            <a:ext cx="7056784"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Además de </a:t>
            </a:r>
            <a:r>
              <a:rPr lang="es-AR" sz="2400" b="1" dirty="0">
                <a:solidFill>
                  <a:schemeClr val="accent3">
                    <a:lumMod val="75000"/>
                  </a:schemeClr>
                </a:solidFill>
                <a:effectLst>
                  <a:outerShdw blurRad="38100" dist="38100" dir="2700000" algn="tl">
                    <a:srgbClr val="000000">
                      <a:alpha val="43137"/>
                    </a:srgbClr>
                  </a:outerShdw>
                </a:effectLst>
              </a:rPr>
              <a:t>la forma como se organiza el conocimiento (por qué se enseña </a:t>
            </a:r>
            <a:r>
              <a:rPr lang="es-AR" sz="2400" b="1" dirty="0" smtClean="0">
                <a:solidFill>
                  <a:schemeClr val="accent3">
                    <a:lumMod val="75000"/>
                  </a:schemeClr>
                </a:solidFill>
                <a:effectLst>
                  <a:outerShdw blurRad="38100" dist="38100" dir="2700000" algn="tl">
                    <a:srgbClr val="000000">
                      <a:alpha val="43137"/>
                    </a:srgbClr>
                  </a:outerShdw>
                </a:effectLst>
              </a:rPr>
              <a:t>un tipo </a:t>
            </a:r>
            <a:r>
              <a:rPr lang="es-AR" sz="2400" b="1" dirty="0">
                <a:solidFill>
                  <a:schemeClr val="accent3">
                    <a:lumMod val="75000"/>
                  </a:schemeClr>
                </a:solidFill>
                <a:effectLst>
                  <a:outerShdw blurRad="38100" dist="38100" dir="2700000" algn="tl">
                    <a:srgbClr val="000000">
                      <a:alpha val="43137"/>
                    </a:srgbClr>
                  </a:outerShdw>
                </a:effectLst>
              </a:rPr>
              <a:t>específico de conocimiento y no </a:t>
            </a:r>
            <a:r>
              <a:rPr lang="es-AR" sz="2400" b="1" dirty="0" smtClean="0">
                <a:solidFill>
                  <a:schemeClr val="accent3">
                    <a:lumMod val="75000"/>
                  </a:schemeClr>
                </a:solidFill>
                <a:effectLst>
                  <a:outerShdw blurRad="38100" dist="38100" dir="2700000" algn="tl">
                    <a:srgbClr val="000000">
                      <a:alpha val="43137"/>
                    </a:srgbClr>
                  </a:outerShdw>
                </a:effectLst>
              </a:rPr>
              <a:t>otro; por </a:t>
            </a:r>
            <a:r>
              <a:rPr lang="es-AR" sz="2400" b="1" dirty="0">
                <a:solidFill>
                  <a:schemeClr val="accent3">
                    <a:lumMod val="75000"/>
                  </a:schemeClr>
                </a:solidFill>
                <a:effectLst>
                  <a:outerShdw blurRad="38100" dist="38100" dir="2700000" algn="tl">
                    <a:srgbClr val="000000">
                      <a:alpha val="43137"/>
                    </a:srgbClr>
                  </a:outerShdw>
                </a:effectLst>
              </a:rPr>
              <a:t>qué </a:t>
            </a:r>
            <a:r>
              <a:rPr lang="es-AR" sz="2400" b="1" dirty="0" smtClean="0">
                <a:solidFill>
                  <a:schemeClr val="accent3">
                    <a:lumMod val="75000"/>
                  </a:schemeClr>
                </a:solidFill>
                <a:effectLst>
                  <a:outerShdw blurRad="38100" dist="38100" dir="2700000" algn="tl">
                    <a:srgbClr val="000000">
                      <a:alpha val="43137"/>
                    </a:srgbClr>
                  </a:outerShdw>
                </a:effectLst>
              </a:rPr>
              <a:t>un conocimiento </a:t>
            </a:r>
            <a:r>
              <a:rPr lang="es-AR" sz="2400" b="1" dirty="0">
                <a:solidFill>
                  <a:schemeClr val="accent3">
                    <a:lumMod val="75000"/>
                  </a:schemeClr>
                </a:solidFill>
                <a:effectLst>
                  <a:outerShdw blurRad="38100" dist="38100" dir="2700000" algn="tl">
                    <a:srgbClr val="000000">
                      <a:alpha val="43137"/>
                    </a:srgbClr>
                  </a:outerShdw>
                </a:effectLst>
              </a:rPr>
              <a:t>particular es considerado válido y </a:t>
            </a:r>
            <a:r>
              <a:rPr lang="es-AR" sz="2400" b="1" dirty="0" smtClean="0">
                <a:solidFill>
                  <a:schemeClr val="accent3">
                    <a:lumMod val="75000"/>
                  </a:schemeClr>
                </a:solidFill>
                <a:effectLst>
                  <a:outerShdw blurRad="38100" dist="38100" dir="2700000" algn="tl">
                    <a:srgbClr val="000000">
                      <a:alpha val="43137"/>
                    </a:srgbClr>
                  </a:outerShdw>
                </a:effectLst>
              </a:rPr>
              <a:t>otro no), hay </a:t>
            </a:r>
            <a:r>
              <a:rPr lang="es-AR" sz="2400" b="1" dirty="0">
                <a:solidFill>
                  <a:schemeClr val="accent3">
                    <a:lumMod val="75000"/>
                  </a:schemeClr>
                </a:solidFill>
                <a:effectLst>
                  <a:outerShdw blurRad="38100" dist="38100" dir="2700000" algn="tl">
                    <a:srgbClr val="000000">
                      <a:alpha val="43137"/>
                    </a:srgbClr>
                  </a:outerShdw>
                </a:effectLst>
              </a:rPr>
              <a:t>variaciones en la forma de </a:t>
            </a:r>
            <a:r>
              <a:rPr lang="es-AR" sz="2400" b="1" dirty="0" smtClean="0">
                <a:solidFill>
                  <a:schemeClr val="accent3">
                    <a:lumMod val="75000"/>
                  </a:schemeClr>
                </a:solidFill>
                <a:effectLst>
                  <a:outerShdw blurRad="38100" dist="38100" dir="2700000" algn="tl">
                    <a:srgbClr val="000000">
                      <a:alpha val="43137"/>
                    </a:srgbClr>
                  </a:outerShdw>
                </a:effectLst>
              </a:rPr>
              <a:t>trasmitirlo y evaluarlo.</a:t>
            </a:r>
          </a:p>
          <a:p>
            <a:pPr algn="just"/>
            <a:r>
              <a:rPr lang="es-AR" sz="2400" b="1" dirty="0" smtClean="0">
                <a:solidFill>
                  <a:schemeClr val="accent3">
                    <a:lumMod val="75000"/>
                  </a:schemeClr>
                </a:solidFill>
                <a:effectLst>
                  <a:outerShdw blurRad="38100" dist="38100" dir="2700000" algn="tl">
                    <a:srgbClr val="000000">
                      <a:alpha val="43137"/>
                    </a:srgbClr>
                  </a:outerShdw>
                </a:effectLst>
              </a:rPr>
              <a:t>     Se establece lo que es legítimo o ilegítimo incluir en el curriculum y se controla el </a:t>
            </a:r>
            <a:r>
              <a:rPr lang="es-AR" sz="2400" b="1" dirty="0">
                <a:solidFill>
                  <a:schemeClr val="accent3">
                    <a:lumMod val="75000"/>
                  </a:schemeClr>
                </a:solidFill>
                <a:effectLst>
                  <a:outerShdw blurRad="38100" dist="38100" dir="2700000" algn="tl">
                    <a:srgbClr val="000000">
                      <a:alpha val="43137"/>
                    </a:srgbClr>
                  </a:outerShdw>
                </a:effectLst>
              </a:rPr>
              <a:t>encuadramiento,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ritmo, </a:t>
            </a:r>
            <a:r>
              <a:rPr lang="es-AR" sz="2400" b="1" dirty="0" smtClean="0">
                <a:solidFill>
                  <a:schemeClr val="accent3">
                    <a:lumMod val="75000"/>
                  </a:schemeClr>
                </a:solidFill>
                <a:effectLst>
                  <a:outerShdw blurRad="38100" dist="38100" dir="2700000" algn="tl">
                    <a:srgbClr val="000000">
                      <a:alpha val="43137"/>
                    </a:srgbClr>
                  </a:outerShdw>
                </a:effectLst>
              </a:rPr>
              <a:t>el tiempo y el </a:t>
            </a:r>
            <a:r>
              <a:rPr lang="es-AR" sz="2400" b="1" dirty="0">
                <a:solidFill>
                  <a:schemeClr val="accent3">
                    <a:lumMod val="75000"/>
                  </a:schemeClr>
                </a:solidFill>
                <a:effectLst>
                  <a:outerShdw blurRad="38100" dist="38100" dir="2700000" algn="tl">
                    <a:srgbClr val="000000">
                      <a:alpha val="43137"/>
                    </a:srgbClr>
                  </a:outerShdw>
                </a:effectLst>
              </a:rPr>
              <a:t>espacio de </a:t>
            </a:r>
            <a:r>
              <a:rPr lang="es-AR" sz="2400" b="1" dirty="0" smtClean="0">
                <a:solidFill>
                  <a:schemeClr val="accent3">
                    <a:lumMod val="75000"/>
                  </a:schemeClr>
                </a:solidFill>
                <a:effectLst>
                  <a:outerShdw blurRad="38100" dist="38100" dir="2700000" algn="tl">
                    <a:srgbClr val="000000">
                      <a:alpha val="43137"/>
                    </a:srgbClr>
                  </a:outerShdw>
                </a:effectLst>
              </a:rPr>
              <a:t>transmisión.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14761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005445"/>
            <a:ext cx="8136904"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Berstein</a:t>
            </a:r>
            <a:r>
              <a:rPr lang="es-AR" sz="2400" b="1" dirty="0" smtClean="0">
                <a:solidFill>
                  <a:schemeClr val="accent3">
                    <a:lumMod val="75000"/>
                  </a:schemeClr>
                </a:solidFill>
                <a:effectLst>
                  <a:outerShdw blurRad="38100" dist="38100" dir="2700000" algn="tl">
                    <a:srgbClr val="000000">
                      <a:alpha val="43137"/>
                    </a:srgbClr>
                  </a:outerShdw>
                </a:effectLst>
              </a:rPr>
              <a:t>  instala el concepto de </a:t>
            </a:r>
            <a:r>
              <a:rPr lang="es-AR" sz="2400" b="1" i="1" dirty="0">
                <a:solidFill>
                  <a:schemeClr val="accent3">
                    <a:lumMod val="50000"/>
                  </a:schemeClr>
                </a:solidFill>
                <a:effectLst>
                  <a:outerShdw blurRad="38100" dist="38100" dir="2700000" algn="tl">
                    <a:srgbClr val="000000">
                      <a:alpha val="43137"/>
                    </a:srgbClr>
                  </a:outerShdw>
                </a:effectLst>
              </a:rPr>
              <a:t>código</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para explicar cómo </a:t>
            </a:r>
            <a:r>
              <a:rPr lang="es-AR" sz="2400" b="1" dirty="0">
                <a:solidFill>
                  <a:schemeClr val="accent3">
                    <a:lumMod val="75000"/>
                  </a:schemeClr>
                </a:solidFill>
                <a:effectLst>
                  <a:outerShdw blurRad="38100" dist="38100" dir="2700000" algn="tl">
                    <a:srgbClr val="000000">
                      <a:alpha val="43137"/>
                    </a:srgbClr>
                  </a:outerShdw>
                </a:effectLst>
              </a:rPr>
              <a:t>se aprenden las posiciones de </a:t>
            </a:r>
            <a:r>
              <a:rPr lang="es-AR" sz="2400" b="1" dirty="0" smtClean="0">
                <a:solidFill>
                  <a:schemeClr val="accent3">
                    <a:lumMod val="75000"/>
                  </a:schemeClr>
                </a:solidFill>
                <a:effectLst>
                  <a:outerShdw blurRad="38100" dist="38100" dir="2700000" algn="tl">
                    <a:srgbClr val="000000">
                      <a:alpha val="43137"/>
                    </a:srgbClr>
                  </a:outerShdw>
                </a:effectLst>
              </a:rPr>
              <a:t>clase, cómo </a:t>
            </a:r>
            <a:r>
              <a:rPr lang="es-AR" sz="2400" b="1" dirty="0">
                <a:solidFill>
                  <a:schemeClr val="accent3">
                    <a:lumMod val="75000"/>
                  </a:schemeClr>
                </a:solidFill>
                <a:effectLst>
                  <a:outerShdw blurRad="38100" dist="38100" dir="2700000" algn="tl">
                    <a:srgbClr val="000000">
                      <a:alpha val="43137"/>
                    </a:srgbClr>
                  </a:outerShdw>
                </a:effectLst>
              </a:rPr>
              <a:t>se traducen las estructuras de clase en estructuras de </a:t>
            </a:r>
            <a:r>
              <a:rPr lang="es-AR" sz="2400" b="1" dirty="0" smtClean="0">
                <a:solidFill>
                  <a:schemeClr val="accent3">
                    <a:lumMod val="75000"/>
                  </a:schemeClr>
                </a:solidFill>
                <a:effectLst>
                  <a:outerShdw blurRad="38100" dist="38100" dir="2700000" algn="tl">
                    <a:srgbClr val="000000">
                      <a:alpha val="43137"/>
                    </a:srgbClr>
                  </a:outerShdw>
                </a:effectLst>
              </a:rPr>
              <a:t>conciencia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“código” </a:t>
            </a:r>
            <a:r>
              <a:rPr lang="es-AR" sz="2400" b="1" dirty="0">
                <a:solidFill>
                  <a:schemeClr val="accent3">
                    <a:lumMod val="75000"/>
                  </a:schemeClr>
                </a:solidFill>
                <a:effectLst>
                  <a:outerShdw blurRad="38100" dist="38100" dir="2700000" algn="tl">
                    <a:srgbClr val="000000">
                      <a:alpha val="43137"/>
                    </a:srgbClr>
                  </a:outerShdw>
                </a:effectLst>
              </a:rPr>
              <a:t>es </a:t>
            </a:r>
            <a:r>
              <a:rPr lang="es-AR" sz="2400" b="1" dirty="0" smtClean="0">
                <a:solidFill>
                  <a:schemeClr val="accent3">
                    <a:lumMod val="75000"/>
                  </a:schemeClr>
                </a:solidFill>
                <a:effectLst>
                  <a:outerShdw blurRad="38100" dist="38100" dir="2700000" algn="tl">
                    <a:srgbClr val="000000">
                      <a:alpha val="43137"/>
                    </a:srgbClr>
                  </a:outerShdw>
                </a:effectLst>
              </a:rPr>
              <a:t>una </a:t>
            </a:r>
            <a:r>
              <a:rPr lang="es-AR" sz="2400" b="1" dirty="0">
                <a:solidFill>
                  <a:schemeClr val="accent3">
                    <a:lumMod val="75000"/>
                  </a:schemeClr>
                </a:solidFill>
                <a:effectLst>
                  <a:outerShdw blurRad="38100" dist="38100" dir="2700000" algn="tl">
                    <a:srgbClr val="000000">
                      <a:alpha val="43137"/>
                    </a:srgbClr>
                  </a:outerShdw>
                </a:effectLst>
              </a:rPr>
              <a:t>gramática </a:t>
            </a:r>
            <a:r>
              <a:rPr lang="es-AR" sz="2400" b="1" dirty="0" smtClean="0">
                <a:solidFill>
                  <a:schemeClr val="accent3">
                    <a:lumMod val="75000"/>
                  </a:schemeClr>
                </a:solidFill>
                <a:effectLst>
                  <a:outerShdw blurRad="38100" dist="38100" dir="2700000" algn="tl">
                    <a:srgbClr val="000000">
                      <a:alpha val="43137"/>
                    </a:srgbClr>
                  </a:outerShdw>
                </a:effectLst>
              </a:rPr>
              <a:t>implícita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adquirida de manera distinta por </a:t>
            </a:r>
            <a:r>
              <a:rPr lang="es-AR" sz="2400" b="1" dirty="0">
                <a:solidFill>
                  <a:schemeClr val="accent3">
                    <a:lumMod val="75000"/>
                  </a:schemeClr>
                </a:solidFill>
                <a:effectLst>
                  <a:outerShdw blurRad="38100" dist="38100" dir="2700000" algn="tl">
                    <a:srgbClr val="000000">
                      <a:alpha val="43137"/>
                    </a:srgbClr>
                  </a:outerShdw>
                </a:effectLst>
              </a:rPr>
              <a:t>las personas de las diferentes </a:t>
            </a:r>
            <a:r>
              <a:rPr lang="es-AR" sz="2400" b="1" dirty="0" smtClean="0">
                <a:solidFill>
                  <a:schemeClr val="accent3">
                    <a:lumMod val="75000"/>
                  </a:schemeClr>
                </a:solidFill>
                <a:effectLst>
                  <a:outerShdw blurRad="38100" dist="38100" dir="2700000" algn="tl">
                    <a:srgbClr val="000000">
                      <a:alpha val="43137"/>
                    </a:srgbClr>
                  </a:outerShdw>
                </a:effectLst>
              </a:rPr>
              <a:t>clases, que </a:t>
            </a:r>
            <a:r>
              <a:rPr lang="es-AR" sz="2400" b="1" dirty="0">
                <a:solidFill>
                  <a:schemeClr val="accent3">
                    <a:lumMod val="75000"/>
                  </a:schemeClr>
                </a:solidFill>
                <a:effectLst>
                  <a:outerShdw blurRad="38100" dist="38100" dir="2700000" algn="tl">
                    <a:srgbClr val="000000">
                      <a:alpha val="43137"/>
                    </a:srgbClr>
                  </a:outerShdw>
                </a:effectLst>
              </a:rPr>
              <a:t>les permite distinguir </a:t>
            </a:r>
            <a:r>
              <a:rPr lang="es-AR" sz="2400" b="1" dirty="0" smtClean="0">
                <a:solidFill>
                  <a:schemeClr val="accent3">
                    <a:lumMod val="75000"/>
                  </a:schemeClr>
                </a:solidFill>
                <a:effectLst>
                  <a:outerShdw blurRad="38100" dist="38100" dir="2700000" algn="tl">
                    <a:srgbClr val="000000">
                      <a:alpha val="43137"/>
                    </a:srgbClr>
                  </a:outerShdw>
                </a:effectLst>
              </a:rPr>
              <a:t>cuáles </a:t>
            </a:r>
            <a:r>
              <a:rPr lang="es-AR" sz="2400" b="1" dirty="0">
                <a:solidFill>
                  <a:schemeClr val="accent3">
                    <a:lumMod val="75000"/>
                  </a:schemeClr>
                </a:solidFill>
                <a:effectLst>
                  <a:outerShdw blurRad="38100" dist="38100" dir="2700000" algn="tl">
                    <a:srgbClr val="000000">
                      <a:alpha val="43137"/>
                    </a:srgbClr>
                  </a:outerShdw>
                </a:effectLst>
              </a:rPr>
              <a:t>son los significados relevantes </a:t>
            </a:r>
            <a:r>
              <a:rPr lang="es-AR" sz="2400" b="1" dirty="0" smtClean="0">
                <a:solidFill>
                  <a:schemeClr val="accent3">
                    <a:lumMod val="75000"/>
                  </a:schemeClr>
                </a:solidFill>
                <a:effectLst>
                  <a:outerShdw blurRad="38100" dist="38100" dir="2700000" algn="tl">
                    <a:srgbClr val="000000">
                      <a:alpha val="43137"/>
                    </a:srgbClr>
                  </a:outerShdw>
                </a:effectLst>
              </a:rPr>
              <a:t>en cada contexto y cómo expresarlos públicamente. </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477792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0498" y="1988840"/>
            <a:ext cx="8496944"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Con esa </a:t>
            </a:r>
            <a:r>
              <a:rPr lang="es-AR" sz="2400" b="1" dirty="0">
                <a:solidFill>
                  <a:schemeClr val="accent3">
                    <a:lumMod val="75000"/>
                  </a:schemeClr>
                </a:solidFill>
                <a:effectLst>
                  <a:outerShdw blurRad="38100" dist="38100" dir="2700000" algn="tl">
                    <a:srgbClr val="000000">
                      <a:alpha val="43137"/>
                    </a:srgbClr>
                  </a:outerShdw>
                </a:effectLst>
              </a:rPr>
              <a:t>base, </a:t>
            </a:r>
            <a:r>
              <a:rPr lang="es-AR" sz="2400" b="1" dirty="0" smtClean="0">
                <a:solidFill>
                  <a:schemeClr val="accent3">
                    <a:lumMod val="75000"/>
                  </a:schemeClr>
                </a:solidFill>
                <a:effectLst>
                  <a:outerShdw blurRad="38100" dist="38100" dir="2700000" algn="tl">
                    <a:srgbClr val="000000">
                      <a:alpha val="43137"/>
                    </a:srgbClr>
                  </a:outerShdw>
                </a:effectLst>
              </a:rPr>
              <a:t>distingue </a:t>
            </a:r>
            <a:r>
              <a:rPr lang="es-AR" sz="2400" b="1" dirty="0">
                <a:solidFill>
                  <a:schemeClr val="accent3">
                    <a:lumMod val="75000"/>
                  </a:schemeClr>
                </a:solidFill>
                <a:effectLst>
                  <a:outerShdw blurRad="38100" dist="38100" dir="2700000" algn="tl">
                    <a:srgbClr val="000000">
                      <a:alpha val="43137"/>
                    </a:srgbClr>
                  </a:outerShdw>
                </a:effectLst>
              </a:rPr>
              <a:t>entre dos tipos de código: el </a:t>
            </a:r>
            <a:r>
              <a:rPr lang="es-AR" sz="2400" b="1" i="1" dirty="0">
                <a:solidFill>
                  <a:schemeClr val="accent3">
                    <a:lumMod val="50000"/>
                  </a:schemeClr>
                </a:solidFill>
                <a:effectLst>
                  <a:outerShdw blurRad="38100" dist="38100" dir="2700000" algn="tl">
                    <a:srgbClr val="000000">
                      <a:alpha val="43137"/>
                    </a:srgbClr>
                  </a:outerShdw>
                </a:effectLst>
              </a:rPr>
              <a:t>código elaborado</a:t>
            </a:r>
            <a:r>
              <a:rPr lang="es-AR" sz="2400" b="1" dirty="0">
                <a:solidFill>
                  <a:schemeClr val="accent3">
                    <a:lumMod val="75000"/>
                  </a:schemeClr>
                </a:solidFill>
                <a:effectLst>
                  <a:outerShdw blurRad="38100" dist="38100" dir="2700000" algn="tl">
                    <a:srgbClr val="000000">
                      <a:alpha val="43137"/>
                    </a:srgbClr>
                  </a:outerShdw>
                </a:effectLst>
              </a:rPr>
              <a:t> y el </a:t>
            </a:r>
            <a:r>
              <a:rPr lang="es-AR" sz="2400" b="1" i="1" dirty="0">
                <a:solidFill>
                  <a:schemeClr val="accent3">
                    <a:lumMod val="50000"/>
                  </a:schemeClr>
                </a:solidFill>
                <a:effectLst>
                  <a:outerShdw blurRad="38100" dist="38100" dir="2700000" algn="tl">
                    <a:srgbClr val="000000">
                      <a:alpha val="43137"/>
                    </a:srgbClr>
                  </a:outerShdw>
                </a:effectLst>
              </a:rPr>
              <a:t>código restringido</a:t>
            </a:r>
            <a:r>
              <a:rPr lang="es-AR" sz="2400" b="1" dirty="0">
                <a:solidFill>
                  <a:schemeClr val="accent3">
                    <a:lumMod val="75000"/>
                  </a:schemeClr>
                </a:solidFill>
                <a:effectLst>
                  <a:outerShdw blurRad="38100" dist="38100" dir="2700000" algn="tl">
                    <a:srgbClr val="000000">
                      <a:alpha val="43137"/>
                    </a:srgbClr>
                  </a:outerShdw>
                </a:effectLst>
              </a:rPr>
              <a:t>.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chemeClr val="accent3">
                    <a:lumMod val="50000"/>
                  </a:schemeClr>
                </a:solidFill>
                <a:effectLst>
                  <a:outerShdw blurRad="38100" dist="38100" dir="2700000" algn="tl">
                    <a:srgbClr val="000000">
                      <a:alpha val="43137"/>
                    </a:srgbClr>
                  </a:outerShdw>
                </a:effectLst>
              </a:rPr>
              <a:t>código elaborado</a:t>
            </a:r>
            <a:r>
              <a:rPr lang="es-AR" sz="2400" b="1" dirty="0">
                <a:solidFill>
                  <a:schemeClr val="accent3">
                    <a:lumMod val="75000"/>
                  </a:schemeClr>
                </a:solidFill>
                <a:effectLst>
                  <a:outerShdw blurRad="38100" dist="38100" dir="2700000" algn="tl">
                    <a:srgbClr val="000000">
                      <a:alpha val="43137"/>
                    </a:srgbClr>
                  </a:outerShdw>
                </a:effectLst>
              </a:rPr>
              <a:t>, los significados </a:t>
            </a:r>
            <a:r>
              <a:rPr lang="es-AR" sz="2400" b="1" dirty="0" smtClean="0">
                <a:solidFill>
                  <a:schemeClr val="accent3">
                    <a:lumMod val="75000"/>
                  </a:schemeClr>
                </a:solidFill>
                <a:effectLst>
                  <a:outerShdw blurRad="38100" dist="38100" dir="2700000" algn="tl">
                    <a:srgbClr val="000000">
                      <a:alpha val="43137"/>
                    </a:srgbClr>
                  </a:outerShdw>
                </a:effectLst>
              </a:rPr>
              <a:t>producidos en la interacción social son </a:t>
            </a:r>
            <a:r>
              <a:rPr lang="es-AR" sz="2400" b="1" dirty="0">
                <a:solidFill>
                  <a:schemeClr val="accent3">
                    <a:lumMod val="75000"/>
                  </a:schemeClr>
                </a:solidFill>
                <a:effectLst>
                  <a:outerShdw blurRad="38100" dist="38100" dir="2700000" algn="tl">
                    <a:srgbClr val="000000">
                      <a:alpha val="43137"/>
                    </a:srgbClr>
                  </a:outerShdw>
                </a:effectLst>
              </a:rPr>
              <a:t>relativamente independientes del contexto </a:t>
            </a:r>
            <a:r>
              <a:rPr lang="es-AR" sz="2400" b="1" dirty="0" smtClean="0">
                <a:solidFill>
                  <a:schemeClr val="accent3">
                    <a:lumMod val="75000"/>
                  </a:schemeClr>
                </a:solidFill>
                <a:effectLst>
                  <a:outerShdw blurRad="38100" dist="38100" dir="2700000" algn="tl">
                    <a:srgbClr val="000000">
                      <a:alpha val="43137"/>
                    </a:srgbClr>
                  </a:outerShdw>
                </a:effectLst>
              </a:rPr>
              <a:t>local, y en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chemeClr val="accent3">
                    <a:lumMod val="50000"/>
                  </a:schemeClr>
                </a:solidFill>
                <a:effectLst>
                  <a:outerShdw blurRad="38100" dist="38100" dir="2700000" algn="tl">
                    <a:srgbClr val="000000">
                      <a:alpha val="43137"/>
                    </a:srgbClr>
                  </a:outerShdw>
                </a:effectLst>
              </a:rPr>
              <a:t>código </a:t>
            </a:r>
            <a:r>
              <a:rPr lang="es-AR" sz="2400" b="1" i="1" dirty="0" smtClean="0">
                <a:solidFill>
                  <a:schemeClr val="accent3">
                    <a:lumMod val="50000"/>
                  </a:schemeClr>
                </a:solidFill>
                <a:effectLst>
                  <a:outerShdw blurRad="38100" dist="38100" dir="2700000" algn="tl">
                    <a:srgbClr val="000000">
                      <a:alpha val="43137"/>
                    </a:srgbClr>
                  </a:outerShdw>
                </a:effectLst>
              </a:rPr>
              <a:t>restringido</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smtClean="0">
                <a:solidFill>
                  <a:schemeClr val="accent3">
                    <a:lumMod val="50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son  fuertemente dependientes </a:t>
            </a:r>
            <a:r>
              <a:rPr lang="es-AR" sz="2400" b="1" dirty="0">
                <a:solidFill>
                  <a:schemeClr val="accent3">
                    <a:lumMod val="75000"/>
                  </a:schemeClr>
                </a:solidFill>
                <a:effectLst>
                  <a:outerShdw blurRad="38100" dist="38100" dir="2700000" algn="tl">
                    <a:srgbClr val="000000">
                      <a:alpha val="43137"/>
                    </a:srgbClr>
                  </a:outerShdw>
                </a:effectLst>
              </a:rPr>
              <a:t>del contexto</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código elaborado es sólo asequible para  unos pocos  mientras que el código restringido es universal: todas las clases sociales desarrollan códigos restringidos.</a:t>
            </a:r>
          </a:p>
        </p:txBody>
      </p:sp>
    </p:spTree>
    <p:extLst>
      <p:ext uri="{BB962C8B-B14F-4D97-AF65-F5344CB8AC3E}">
        <p14:creationId xmlns:p14="http://schemas.microsoft.com/office/powerpoint/2010/main" val="995549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772816"/>
            <a:ext cx="8640960"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estructura social provoca una desigual distribución del conocimiento. Sólo un grupo reducido tiene acceso a un nivel de conocimientos que implica abstracciones simbólicas mientras que la gran mayoría accede a un conocimiento que sólo permite la ejecución de operaciones específicas dependientes del contexto.</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fracaso escolar de los niños de clases populares se debe a que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i="1" dirty="0" smtClean="0">
                <a:solidFill>
                  <a:srgbClr val="FF0000"/>
                </a:solidFill>
                <a:effectLst>
                  <a:outerShdw blurRad="38100" dist="38100" dir="2700000" algn="tl">
                    <a:srgbClr val="000000">
                      <a:alpha val="43137"/>
                    </a:srgbClr>
                  </a:outerShdw>
                </a:effectLst>
              </a:rPr>
              <a:t>código de conocimiento educativo </a:t>
            </a:r>
            <a:r>
              <a:rPr lang="es-AR" sz="2400" b="1" dirty="0" smtClean="0">
                <a:solidFill>
                  <a:schemeClr val="accent3">
                    <a:lumMod val="75000"/>
                  </a:schemeClr>
                </a:solidFill>
                <a:effectLst>
                  <a:outerShdw blurRad="38100" dist="38100" dir="2700000" algn="tl">
                    <a:srgbClr val="000000">
                      <a:alpha val="43137"/>
                    </a:srgbClr>
                  </a:outerShdw>
                </a:effectLst>
              </a:rPr>
              <a:t>se funda en la transmisión y evaluación de saberes a partir del </a:t>
            </a:r>
            <a:r>
              <a:rPr lang="es-AR" sz="2400" b="1" dirty="0">
                <a:solidFill>
                  <a:schemeClr val="accent3">
                    <a:lumMod val="75000"/>
                  </a:schemeClr>
                </a:solidFill>
                <a:effectLst>
                  <a:outerShdw blurRad="38100" dist="38100" dir="2700000" algn="tl">
                    <a:srgbClr val="000000">
                      <a:alpha val="43137"/>
                    </a:srgbClr>
                  </a:outerShdw>
                </a:effectLst>
              </a:rPr>
              <a:t>código elaborado y sobre el sistema de relaciones sociales que éste presupone.</a:t>
            </a:r>
          </a:p>
        </p:txBody>
      </p:sp>
    </p:spTree>
    <p:extLst>
      <p:ext uri="{BB962C8B-B14F-4D97-AF65-F5344CB8AC3E}">
        <p14:creationId xmlns:p14="http://schemas.microsoft.com/office/powerpoint/2010/main" val="35461597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916832"/>
            <a:ext cx="7632848"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Bowles</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err="1">
                <a:solidFill>
                  <a:schemeClr val="accent3">
                    <a:lumMod val="75000"/>
                  </a:schemeClr>
                </a:solidFill>
                <a:effectLst>
                  <a:outerShdw blurRad="38100" dist="38100" dir="2700000" algn="tl">
                    <a:srgbClr val="000000">
                      <a:alpha val="43137"/>
                    </a:srgbClr>
                  </a:outerShdw>
                </a:effectLst>
              </a:rPr>
              <a:t>Gintis</a:t>
            </a:r>
            <a:r>
              <a:rPr lang="es-AR" sz="2400" b="1" dirty="0">
                <a:solidFill>
                  <a:schemeClr val="accent3">
                    <a:lumMod val="75000"/>
                  </a:schemeClr>
                </a:solidFill>
                <a:effectLst>
                  <a:outerShdw blurRad="38100" dist="38100" dir="2700000" algn="tl">
                    <a:srgbClr val="000000">
                      <a:alpha val="43137"/>
                    </a:srgbClr>
                  </a:outerShdw>
                </a:effectLst>
              </a:rPr>
              <a:t> en </a:t>
            </a:r>
            <a:r>
              <a:rPr lang="es-AR" sz="2400" b="1" i="1" dirty="0">
                <a:solidFill>
                  <a:schemeClr val="accent3">
                    <a:lumMod val="75000"/>
                  </a:schemeClr>
                </a:solidFill>
                <a:effectLst>
                  <a:outerShdw blurRad="38100" dist="38100" dir="2700000" algn="tl">
                    <a:srgbClr val="000000">
                      <a:alpha val="43137"/>
                    </a:srgbClr>
                  </a:outerShdw>
                </a:effectLst>
              </a:rPr>
              <a:t>"La instrucción escolar de la América capitalista"</a:t>
            </a:r>
            <a:r>
              <a:rPr lang="es-AR" sz="2400" b="1" dirty="0">
                <a:solidFill>
                  <a:schemeClr val="accent3">
                    <a:lumMod val="75000"/>
                  </a:schemeClr>
                </a:solidFill>
                <a:effectLst>
                  <a:outerShdw blurRad="38100" dist="38100" dir="2700000" algn="tl">
                    <a:srgbClr val="000000">
                      <a:alpha val="43137"/>
                    </a:srgbClr>
                  </a:outerShdw>
                </a:effectLst>
              </a:rPr>
              <a:t>, publicado en 1976, sostienen que el sistema educativo no contribuye a restar la desigualdad de origen de los estudiantes sino que refleja la desigualdad del orden de lo económico y reproduce y legitima un modelo de entrenamiento y de </a:t>
            </a:r>
            <a:r>
              <a:rPr lang="es-AR" sz="2400" b="1" dirty="0" err="1">
                <a:solidFill>
                  <a:schemeClr val="accent3">
                    <a:lumMod val="75000"/>
                  </a:schemeClr>
                </a:solidFill>
                <a:effectLst>
                  <a:outerShdw blurRad="38100" dist="38100" dir="2700000" algn="tl">
                    <a:srgbClr val="000000">
                      <a:alpha val="43137"/>
                    </a:srgbClr>
                  </a:outerShdw>
                </a:effectLst>
              </a:rPr>
              <a:t>cualifícación</a:t>
            </a:r>
            <a:r>
              <a:rPr lang="es-AR" sz="2400" b="1" dirty="0">
                <a:solidFill>
                  <a:schemeClr val="accent3">
                    <a:lumMod val="75000"/>
                  </a:schemeClr>
                </a:solidFill>
                <a:effectLst>
                  <a:outerShdw blurRad="38100" dist="38100" dir="2700000" algn="tl">
                    <a:srgbClr val="000000">
                      <a:alpha val="43137"/>
                    </a:srgbClr>
                  </a:outerShdw>
                </a:effectLst>
              </a:rPr>
              <a:t> de la mano de obra. </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824413"/>
            <a:ext cx="1263774" cy="156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4824413"/>
            <a:ext cx="1378600" cy="156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824412"/>
            <a:ext cx="1100138" cy="156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3896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11560" y="1988840"/>
            <a:ext cx="770485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el libro se introduce </a:t>
            </a:r>
            <a:r>
              <a:rPr lang="es-AR" sz="2400" b="1" dirty="0">
                <a:solidFill>
                  <a:schemeClr val="accent3">
                    <a:lumMod val="75000"/>
                  </a:schemeClr>
                </a:solidFill>
                <a:effectLst>
                  <a:outerShdw blurRad="38100" dist="38100" dir="2700000" algn="tl">
                    <a:srgbClr val="000000">
                      <a:alpha val="43137"/>
                    </a:srgbClr>
                  </a:outerShdw>
                </a:effectLst>
              </a:rPr>
              <a:t>el concepto de </a:t>
            </a:r>
            <a:r>
              <a:rPr lang="es-AR" sz="2400" b="1" i="1" dirty="0">
                <a:solidFill>
                  <a:schemeClr val="accent3">
                    <a:lumMod val="50000"/>
                  </a:schemeClr>
                </a:solidFill>
                <a:effectLst>
                  <a:outerShdw blurRad="38100" dist="38100" dir="2700000" algn="tl">
                    <a:srgbClr val="000000">
                      <a:alpha val="43137"/>
                    </a:srgbClr>
                  </a:outerShdw>
                </a:effectLst>
              </a:rPr>
              <a:t>correspondencia</a:t>
            </a:r>
            <a:r>
              <a:rPr lang="es-AR" sz="2400" b="1" dirty="0">
                <a:solidFill>
                  <a:schemeClr val="accent3">
                    <a:lumMod val="75000"/>
                  </a:schemeClr>
                </a:solidFill>
                <a:effectLst>
                  <a:outerShdw blurRad="38100" dist="38100" dir="2700000" algn="tl">
                    <a:srgbClr val="000000">
                      <a:alpha val="43137"/>
                    </a:srgbClr>
                  </a:outerShdw>
                </a:effectLst>
              </a:rPr>
              <a:t> para establecer </a:t>
            </a:r>
            <a:r>
              <a:rPr lang="es-AR" sz="2400" b="1" dirty="0" smtClean="0">
                <a:solidFill>
                  <a:schemeClr val="accent3">
                    <a:lumMod val="75000"/>
                  </a:schemeClr>
                </a:solidFill>
                <a:effectLst>
                  <a:outerShdw blurRad="38100" dist="38100" dir="2700000" algn="tl">
                    <a:srgbClr val="000000">
                      <a:alpha val="43137"/>
                    </a:srgbClr>
                  </a:outerShdw>
                </a:effectLst>
              </a:rPr>
              <a:t>la naturaleza </a:t>
            </a:r>
            <a:r>
              <a:rPr lang="es-AR" sz="2400" b="1" dirty="0">
                <a:solidFill>
                  <a:schemeClr val="accent3">
                    <a:lumMod val="75000"/>
                  </a:schemeClr>
                </a:solidFill>
                <a:effectLst>
                  <a:outerShdw blurRad="38100" dist="38100" dir="2700000" algn="tl">
                    <a:srgbClr val="000000">
                      <a:alpha val="43137"/>
                    </a:srgbClr>
                  </a:outerShdw>
                </a:effectLst>
              </a:rPr>
              <a:t>de la conexión entre escuela y producción: </a:t>
            </a:r>
            <a:r>
              <a:rPr lang="es-AR" sz="2400" b="1" dirty="0" smtClean="0">
                <a:solidFill>
                  <a:schemeClr val="accent3">
                    <a:lumMod val="75000"/>
                  </a:schemeClr>
                </a:solidFill>
                <a:effectLst>
                  <a:outerShdw blurRad="38100" dist="38100" dir="2700000" algn="tl">
                    <a:srgbClr val="000000">
                      <a:alpha val="43137"/>
                    </a:srgbClr>
                  </a:outerShdw>
                </a:effectLst>
              </a:rPr>
              <a:t>mediante una </a:t>
            </a:r>
            <a:r>
              <a:rPr lang="es-AR" sz="2400" b="1" dirty="0">
                <a:solidFill>
                  <a:schemeClr val="accent3">
                    <a:lumMod val="75000"/>
                  </a:schemeClr>
                </a:solidFill>
                <a:effectLst>
                  <a:outerShdw blurRad="38100" dist="38100" dir="2700000" algn="tl">
                    <a:srgbClr val="000000">
                      <a:alpha val="43137"/>
                    </a:srgbClr>
                  </a:outerShdw>
                </a:effectLst>
              </a:rPr>
              <a:t>correspondencia entre las relaciones sociales de </a:t>
            </a:r>
            <a:r>
              <a:rPr lang="es-AR" sz="2400" b="1" dirty="0" smtClean="0">
                <a:solidFill>
                  <a:schemeClr val="accent3">
                    <a:lumMod val="75000"/>
                  </a:schemeClr>
                </a:solidFill>
                <a:effectLst>
                  <a:outerShdw blurRad="38100" dist="38100" dir="2700000" algn="tl">
                    <a:srgbClr val="000000">
                      <a:alpha val="43137"/>
                    </a:srgbClr>
                  </a:outerShdw>
                </a:effectLst>
              </a:rPr>
              <a:t>la escuela </a:t>
            </a:r>
            <a:r>
              <a:rPr lang="es-AR" sz="2400" b="1" dirty="0">
                <a:solidFill>
                  <a:schemeClr val="accent3">
                    <a:lumMod val="75000"/>
                  </a:schemeClr>
                </a:solidFill>
                <a:effectLst>
                  <a:outerShdw blurRad="38100" dist="38100" dir="2700000" algn="tl">
                    <a:srgbClr val="000000">
                      <a:alpha val="43137"/>
                    </a:srgbClr>
                  </a:outerShdw>
                </a:effectLst>
              </a:rPr>
              <a:t>y las relaciones sociales del puesto de </a:t>
            </a:r>
            <a:r>
              <a:rPr lang="es-AR" sz="2400" b="1" dirty="0" smtClean="0">
                <a:solidFill>
                  <a:schemeClr val="accent3">
                    <a:lumMod val="75000"/>
                  </a:schemeClr>
                </a:solidFill>
                <a:effectLst>
                  <a:outerShdw blurRad="38100" dist="38100" dir="2700000" algn="tl">
                    <a:srgbClr val="000000">
                      <a:alpha val="43137"/>
                    </a:srgbClr>
                  </a:outerShdw>
                </a:effectLst>
              </a:rPr>
              <a:t>trabajo, el curriculum contribuye </a:t>
            </a:r>
            <a:r>
              <a:rPr lang="es-AR" sz="2400" b="1" dirty="0">
                <a:solidFill>
                  <a:schemeClr val="accent3">
                    <a:lumMod val="75000"/>
                  </a:schemeClr>
                </a:solidFill>
                <a:effectLst>
                  <a:outerShdw blurRad="38100" dist="38100" dir="2700000" algn="tl">
                    <a:srgbClr val="000000">
                      <a:alpha val="43137"/>
                    </a:srgbClr>
                  </a:outerShdw>
                </a:effectLst>
              </a:rPr>
              <a:t>a la reproducción de las relaciones sociales de </a:t>
            </a:r>
            <a:r>
              <a:rPr lang="es-AR" sz="2400" b="1" dirty="0" smtClean="0">
                <a:solidFill>
                  <a:schemeClr val="accent3">
                    <a:lumMod val="75000"/>
                  </a:schemeClr>
                </a:solidFill>
                <a:effectLst>
                  <a:outerShdw blurRad="38100" dist="38100" dir="2700000" algn="tl">
                    <a:srgbClr val="000000">
                      <a:alpha val="43137"/>
                    </a:srgbClr>
                  </a:outerShdw>
                </a:effectLst>
              </a:rPr>
              <a:t>producción de </a:t>
            </a:r>
            <a:r>
              <a:rPr lang="es-AR" sz="2400" b="1" dirty="0">
                <a:solidFill>
                  <a:schemeClr val="accent3">
                    <a:lumMod val="75000"/>
                  </a:schemeClr>
                </a:solidFill>
                <a:effectLst>
                  <a:outerShdw blurRad="38100" dist="38100" dir="2700000" algn="tl">
                    <a:srgbClr val="000000">
                      <a:alpha val="43137"/>
                    </a:srgbClr>
                  </a:outerShdw>
                </a:effectLst>
              </a:rPr>
              <a:t>la sociedad capitalista. </a:t>
            </a:r>
            <a:endParaRPr lang="es-AR" sz="2400" b="1" dirty="0" smtClean="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9907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2276872"/>
            <a:ext cx="7128792"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relaciones </a:t>
            </a:r>
            <a:r>
              <a:rPr lang="es-AR" sz="2400" b="1" dirty="0" smtClean="0">
                <a:solidFill>
                  <a:schemeClr val="accent3">
                    <a:lumMod val="75000"/>
                  </a:schemeClr>
                </a:solidFill>
                <a:effectLst>
                  <a:outerShdw blurRad="38100" dist="38100" dir="2700000" algn="tl">
                    <a:srgbClr val="000000">
                      <a:alpha val="43137"/>
                    </a:srgbClr>
                  </a:outerShdw>
                </a:effectLst>
              </a:rPr>
              <a:t>laborales en las sociedades capitalistas exigen obediencia </a:t>
            </a:r>
            <a:r>
              <a:rPr lang="es-AR" sz="2400" b="1" dirty="0">
                <a:solidFill>
                  <a:schemeClr val="accent3">
                    <a:lumMod val="75000"/>
                  </a:schemeClr>
                </a:solidFill>
                <a:effectLst>
                  <a:outerShdw blurRad="38100" dist="38100" dir="2700000" algn="tl">
                    <a:srgbClr val="000000">
                      <a:alpha val="43137"/>
                    </a:srgbClr>
                  </a:outerShdw>
                </a:effectLst>
              </a:rPr>
              <a:t>a las órdenes, puntualidad, </a:t>
            </a:r>
            <a:r>
              <a:rPr lang="es-AR" sz="2400" b="1" dirty="0" smtClean="0">
                <a:solidFill>
                  <a:schemeClr val="accent3">
                    <a:lumMod val="75000"/>
                  </a:schemeClr>
                </a:solidFill>
                <a:effectLst>
                  <a:outerShdw blurRad="38100" dist="38100" dir="2700000" algn="tl">
                    <a:srgbClr val="000000">
                      <a:alpha val="43137"/>
                    </a:srgbClr>
                  </a:outerShdw>
                </a:effectLst>
              </a:rPr>
              <a:t>constancia y confiabilidad para el trabajador </a:t>
            </a:r>
            <a:r>
              <a:rPr lang="es-AR" sz="2400" b="1" dirty="0">
                <a:solidFill>
                  <a:schemeClr val="accent3">
                    <a:lumMod val="75000"/>
                  </a:schemeClr>
                </a:solidFill>
                <a:effectLst>
                  <a:outerShdw blurRad="38100" dist="38100" dir="2700000" algn="tl">
                    <a:srgbClr val="000000">
                      <a:alpha val="43137"/>
                    </a:srgbClr>
                  </a:outerShdw>
                </a:effectLst>
              </a:rPr>
              <a:t>subordinado; </a:t>
            </a:r>
            <a:r>
              <a:rPr lang="es-AR" sz="2400" b="1" dirty="0" smtClean="0">
                <a:solidFill>
                  <a:schemeClr val="accent3">
                    <a:lumMod val="75000"/>
                  </a:schemeClr>
                </a:solidFill>
                <a:effectLst>
                  <a:outerShdw blurRad="38100" dist="38100" dir="2700000" algn="tl">
                    <a:srgbClr val="000000">
                      <a:alpha val="43137"/>
                    </a:srgbClr>
                  </a:outerShdw>
                </a:effectLst>
              </a:rPr>
              <a:t>y capacidad </a:t>
            </a:r>
            <a:r>
              <a:rPr lang="es-AR" sz="2400" b="1" dirty="0">
                <a:solidFill>
                  <a:schemeClr val="accent3">
                    <a:lumMod val="75000"/>
                  </a:schemeClr>
                </a:solidFill>
                <a:effectLst>
                  <a:outerShdw blurRad="38100" dist="38100" dir="2700000" algn="tl">
                    <a:srgbClr val="000000">
                      <a:alpha val="43137"/>
                    </a:srgbClr>
                  </a:outerShdw>
                </a:effectLst>
              </a:rPr>
              <a:t>de dirigir, de </a:t>
            </a:r>
            <a:r>
              <a:rPr lang="es-AR" sz="2400" b="1" dirty="0" smtClean="0">
                <a:solidFill>
                  <a:schemeClr val="accent3">
                    <a:lumMod val="75000"/>
                  </a:schemeClr>
                </a:solidFill>
                <a:effectLst>
                  <a:outerShdw blurRad="38100" dist="38100" dir="2700000" algn="tl">
                    <a:srgbClr val="000000">
                      <a:alpha val="43137"/>
                    </a:srgbClr>
                  </a:outerShdw>
                </a:effectLst>
              </a:rPr>
              <a:t>formular proyectos y de </a:t>
            </a:r>
            <a:r>
              <a:rPr lang="es-AR" sz="2400" b="1" dirty="0">
                <a:solidFill>
                  <a:schemeClr val="accent3">
                    <a:lumMod val="75000"/>
                  </a:schemeClr>
                </a:solidFill>
                <a:effectLst>
                  <a:outerShdw blurRad="38100" dist="38100" dir="2700000" algn="tl">
                    <a:srgbClr val="000000">
                      <a:alpha val="43137"/>
                    </a:srgbClr>
                  </a:outerShdw>
                </a:effectLst>
              </a:rPr>
              <a:t>conducirse en forma autónoma, </a:t>
            </a:r>
            <a:r>
              <a:rPr lang="es-AR" sz="2400" b="1" dirty="0" smtClean="0">
                <a:solidFill>
                  <a:schemeClr val="accent3">
                    <a:lumMod val="75000"/>
                  </a:schemeClr>
                </a:solidFill>
                <a:effectLst>
                  <a:outerShdw blurRad="38100" dist="38100" dir="2700000" algn="tl">
                    <a:srgbClr val="000000">
                      <a:alpha val="43137"/>
                    </a:srgbClr>
                  </a:outerShdw>
                </a:effectLst>
              </a:rPr>
              <a:t>para los trabajadores </a:t>
            </a:r>
            <a:r>
              <a:rPr lang="es-AR" sz="2400" b="1" dirty="0">
                <a:solidFill>
                  <a:schemeClr val="accent3">
                    <a:lumMod val="75000"/>
                  </a:schemeClr>
                </a:solidFill>
                <a:effectLst>
                  <a:outerShdw blurRad="38100" dist="38100" dir="2700000" algn="tl">
                    <a:srgbClr val="000000">
                      <a:alpha val="43137"/>
                    </a:srgbClr>
                  </a:outerShdw>
                </a:effectLst>
              </a:rPr>
              <a:t>situados en los niveles más altos de la escala ocupacional.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24558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628800"/>
            <a:ext cx="8424936"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escuelas dirigidas a </a:t>
            </a:r>
            <a:r>
              <a:rPr lang="es-AR" sz="2400" b="1" dirty="0" smtClean="0">
                <a:solidFill>
                  <a:schemeClr val="accent3">
                    <a:lumMod val="75000"/>
                  </a:schemeClr>
                </a:solidFill>
                <a:effectLst>
                  <a:outerShdw blurRad="38100" dist="38100" dir="2700000" algn="tl">
                    <a:srgbClr val="000000">
                      <a:alpha val="43137"/>
                    </a:srgbClr>
                  </a:outerShdw>
                </a:effectLst>
              </a:rPr>
              <a:t>los trabajadores </a:t>
            </a:r>
            <a:r>
              <a:rPr lang="es-AR" sz="2400" b="1" dirty="0">
                <a:solidFill>
                  <a:schemeClr val="accent3">
                    <a:lumMod val="75000"/>
                  </a:schemeClr>
                </a:solidFill>
                <a:effectLst>
                  <a:outerShdw blurRad="38100" dist="38100" dir="2700000" algn="tl">
                    <a:srgbClr val="000000">
                      <a:alpha val="43137"/>
                    </a:srgbClr>
                  </a:outerShdw>
                </a:effectLst>
              </a:rPr>
              <a:t>subordinados tienden a privilegiar relaciones sociales </a:t>
            </a:r>
            <a:r>
              <a:rPr lang="es-AR" sz="2400" b="1" dirty="0" smtClean="0">
                <a:solidFill>
                  <a:schemeClr val="accent3">
                    <a:lumMod val="75000"/>
                  </a:schemeClr>
                </a:solidFill>
                <a:effectLst>
                  <a:outerShdw blurRad="38100" dist="38100" dir="2700000" algn="tl">
                    <a:srgbClr val="000000">
                      <a:alpha val="43137"/>
                    </a:srgbClr>
                  </a:outerShdw>
                </a:effectLst>
              </a:rPr>
              <a:t>en las cuales </a:t>
            </a:r>
            <a:r>
              <a:rPr lang="es-AR" sz="2400" b="1" dirty="0">
                <a:solidFill>
                  <a:schemeClr val="accent3">
                    <a:lumMod val="75000"/>
                  </a:schemeClr>
                </a:solidFill>
                <a:effectLst>
                  <a:outerShdw blurRad="38100" dist="38100" dir="2700000" algn="tl">
                    <a:srgbClr val="000000">
                      <a:alpha val="43137"/>
                    </a:srgbClr>
                  </a:outerShdw>
                </a:effectLst>
              </a:rPr>
              <a:t>se inculca la </a:t>
            </a:r>
            <a:r>
              <a:rPr lang="es-AR" sz="2400" b="1" dirty="0" smtClean="0">
                <a:solidFill>
                  <a:schemeClr val="accent3">
                    <a:lumMod val="75000"/>
                  </a:schemeClr>
                </a:solidFill>
                <a:effectLst>
                  <a:outerShdw blurRad="38100" dist="38100" dir="2700000" algn="tl">
                    <a:srgbClr val="000000">
                      <a:alpha val="43137"/>
                    </a:srgbClr>
                  </a:outerShdw>
                </a:effectLst>
              </a:rPr>
              <a:t>sumisión</a:t>
            </a:r>
            <a:r>
              <a:rPr lang="es-AR" sz="2400" b="1" dirty="0">
                <a:solidFill>
                  <a:schemeClr val="accent3">
                    <a:lumMod val="75000"/>
                  </a:schemeClr>
                </a:solidFill>
                <a:effectLst>
                  <a:outerShdw blurRad="38100" dist="38100" dir="2700000" algn="tl">
                    <a:srgbClr val="000000">
                      <a:alpha val="43137"/>
                    </a:srgbClr>
                  </a:outerShdw>
                </a:effectLst>
              </a:rPr>
              <a:t>: los alumnos tienen poco que decir sobre lo que aprenden o sobre cómo se organiza el día escolar y se espera que obedezcan la autoridad de los maestros. Más tarde, en el trabajo, se espera que los trabajadores obedezcan la autoridad de los gerentes.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cambio, las escuelas dirigidas a los </a:t>
            </a:r>
            <a:r>
              <a:rPr lang="es-AR" sz="2400" b="1" dirty="0" smtClean="0">
                <a:solidFill>
                  <a:schemeClr val="accent3">
                    <a:lumMod val="75000"/>
                  </a:schemeClr>
                </a:solidFill>
                <a:effectLst>
                  <a:outerShdw blurRad="38100" dist="38100" dir="2700000" algn="tl">
                    <a:srgbClr val="000000">
                      <a:alpha val="43137"/>
                    </a:srgbClr>
                  </a:outerShdw>
                </a:effectLst>
              </a:rPr>
              <a:t>trabajadores de </a:t>
            </a:r>
            <a:r>
              <a:rPr lang="es-AR" sz="2400" b="1" dirty="0">
                <a:solidFill>
                  <a:schemeClr val="accent3">
                    <a:lumMod val="75000"/>
                  </a:schemeClr>
                </a:solidFill>
                <a:effectLst>
                  <a:outerShdw blurRad="38100" dist="38100" dir="2700000" algn="tl">
                    <a:srgbClr val="000000">
                      <a:alpha val="43137"/>
                    </a:srgbClr>
                  </a:outerShdw>
                </a:effectLst>
              </a:rPr>
              <a:t>los escalones superiores de la escala ocupacional tienden </a:t>
            </a:r>
            <a:r>
              <a:rPr lang="es-AR" sz="2400" b="1" dirty="0" smtClean="0">
                <a:solidFill>
                  <a:schemeClr val="accent3">
                    <a:lumMod val="75000"/>
                  </a:schemeClr>
                </a:solidFill>
                <a:effectLst>
                  <a:outerShdw blurRad="38100" dist="38100" dir="2700000" algn="tl">
                    <a:srgbClr val="000000">
                      <a:alpha val="43137"/>
                    </a:srgbClr>
                  </a:outerShdw>
                </a:effectLst>
              </a:rPr>
              <a:t>a favorecer </a:t>
            </a:r>
            <a:r>
              <a:rPr lang="es-AR" sz="2400" b="1" dirty="0">
                <a:solidFill>
                  <a:schemeClr val="accent3">
                    <a:lumMod val="75000"/>
                  </a:schemeClr>
                </a:solidFill>
                <a:effectLst>
                  <a:outerShdw blurRad="38100" dist="38100" dir="2700000" algn="tl">
                    <a:srgbClr val="000000">
                      <a:alpha val="43137"/>
                    </a:srgbClr>
                  </a:outerShdw>
                </a:effectLst>
              </a:rPr>
              <a:t>relaciones sociales en las </a:t>
            </a:r>
            <a:r>
              <a:rPr lang="es-AR" sz="2400" b="1" dirty="0" smtClean="0">
                <a:solidFill>
                  <a:schemeClr val="accent3">
                    <a:lumMod val="75000"/>
                  </a:schemeClr>
                </a:solidFill>
                <a:effectLst>
                  <a:outerShdw blurRad="38100" dist="38100" dir="2700000" algn="tl">
                    <a:srgbClr val="000000">
                      <a:alpha val="43137"/>
                    </a:srgbClr>
                  </a:outerShdw>
                </a:effectLst>
              </a:rPr>
              <a:t>que se procura la autonomía y la toma de decisiones.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5740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412776"/>
            <a:ext cx="8208912"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Michael </a:t>
            </a:r>
            <a:r>
              <a:rPr lang="es-AR" sz="2400" b="1" dirty="0">
                <a:solidFill>
                  <a:schemeClr val="accent3">
                    <a:lumMod val="75000"/>
                  </a:schemeClr>
                </a:solidFill>
                <a:effectLst>
                  <a:outerShdw blurRad="38100" dist="38100" dir="2700000" algn="tl">
                    <a:srgbClr val="000000">
                      <a:alpha val="43137"/>
                    </a:srgbClr>
                  </a:outerShdw>
                </a:effectLst>
              </a:rPr>
              <a:t>Apple publica en 1979 su libro “Ideología y currículo” en el que sostiene  la existencia de una clara conexión entre la forma </a:t>
            </a:r>
            <a:r>
              <a:rPr lang="es-AR" sz="2400" b="1" dirty="0" smtClean="0">
                <a:solidFill>
                  <a:schemeClr val="accent3">
                    <a:lumMod val="75000"/>
                  </a:schemeClr>
                </a:solidFill>
                <a:effectLst>
                  <a:outerShdw blurRad="38100" dist="38100" dir="2700000" algn="tl">
                    <a:srgbClr val="000000">
                      <a:alpha val="43137"/>
                    </a:srgbClr>
                  </a:outerShdw>
                </a:effectLst>
              </a:rPr>
              <a:t>como está </a:t>
            </a:r>
            <a:r>
              <a:rPr lang="es-AR" sz="2400" b="1" dirty="0">
                <a:solidFill>
                  <a:schemeClr val="accent3">
                    <a:lumMod val="75000"/>
                  </a:schemeClr>
                </a:solidFill>
                <a:effectLst>
                  <a:outerShdw blurRad="38100" dist="38100" dir="2700000" algn="tl">
                    <a:srgbClr val="000000">
                      <a:alpha val="43137"/>
                    </a:srgbClr>
                  </a:outerShdw>
                </a:effectLst>
              </a:rPr>
              <a:t>organizada la economía y la forma como está organizado el </a:t>
            </a:r>
            <a:r>
              <a:rPr lang="es-AR" sz="2400" b="1" dirty="0" smtClean="0">
                <a:solidFill>
                  <a:schemeClr val="accent3">
                    <a:lumMod val="75000"/>
                  </a:schemeClr>
                </a:solidFill>
                <a:effectLst>
                  <a:outerShdw blurRad="38100" dist="38100" dir="2700000" algn="tl">
                    <a:srgbClr val="000000">
                      <a:alpha val="43137"/>
                    </a:srgbClr>
                  </a:outerShdw>
                </a:effectLst>
              </a:rPr>
              <a:t>currículo: el </a:t>
            </a:r>
            <a:r>
              <a:rPr lang="es-AR" sz="2400" b="1" dirty="0">
                <a:solidFill>
                  <a:schemeClr val="accent3">
                    <a:lumMod val="75000"/>
                  </a:schemeClr>
                </a:solidFill>
                <a:effectLst>
                  <a:outerShdw blurRad="38100" dist="38100" dir="2700000" algn="tl">
                    <a:srgbClr val="000000">
                      <a:alpha val="43137"/>
                    </a:srgbClr>
                  </a:outerShdw>
                </a:effectLst>
              </a:rPr>
              <a:t>currículo está estrechamente relacionado con </a:t>
            </a:r>
            <a:r>
              <a:rPr lang="es-AR" sz="2400" b="1" dirty="0" smtClean="0">
                <a:solidFill>
                  <a:schemeClr val="accent3">
                    <a:lumMod val="75000"/>
                  </a:schemeClr>
                </a:solidFill>
                <a:effectLst>
                  <a:outerShdw blurRad="38100" dist="38100" dir="2700000" algn="tl">
                    <a:srgbClr val="000000">
                      <a:alpha val="43137"/>
                    </a:srgbClr>
                  </a:outerShdw>
                </a:effectLst>
              </a:rPr>
              <a:t>las estructuras </a:t>
            </a:r>
            <a:r>
              <a:rPr lang="es-AR" sz="2400" b="1" dirty="0">
                <a:solidFill>
                  <a:schemeClr val="accent3">
                    <a:lumMod val="75000"/>
                  </a:schemeClr>
                </a:solidFill>
                <a:effectLst>
                  <a:outerShdw blurRad="38100" dist="38100" dir="2700000" algn="tl">
                    <a:srgbClr val="000000">
                      <a:alpha val="43137"/>
                    </a:srgbClr>
                  </a:outerShdw>
                </a:effectLst>
              </a:rPr>
              <a:t>económicas y sociales más </a:t>
            </a:r>
            <a:r>
              <a:rPr lang="es-AR" sz="2400" b="1" dirty="0" smtClean="0">
                <a:solidFill>
                  <a:schemeClr val="accent3">
                    <a:lumMod val="75000"/>
                  </a:schemeClr>
                </a:solidFill>
                <a:effectLst>
                  <a:outerShdw blurRad="38100" dist="38100" dir="2700000" algn="tl">
                    <a:srgbClr val="000000">
                      <a:alpha val="43137"/>
                    </a:srgbClr>
                  </a:outerShdw>
                </a:effectLst>
              </a:rPr>
              <a:t>amplias.</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No </a:t>
            </a:r>
            <a:r>
              <a:rPr lang="es-AR" sz="2400" b="1" dirty="0">
                <a:solidFill>
                  <a:schemeClr val="accent3">
                    <a:lumMod val="75000"/>
                  </a:schemeClr>
                </a:solidFill>
                <a:effectLst>
                  <a:outerShdw blurRad="38100" dist="38100" dir="2700000" algn="tl">
                    <a:srgbClr val="000000">
                      <a:alpha val="43137"/>
                    </a:srgbClr>
                  </a:outerShdw>
                </a:effectLst>
              </a:rPr>
              <a:t>es un cuerpo </a:t>
            </a:r>
            <a:r>
              <a:rPr lang="es-AR" sz="2400" b="1" dirty="0" smtClean="0">
                <a:solidFill>
                  <a:schemeClr val="accent3">
                    <a:lumMod val="75000"/>
                  </a:schemeClr>
                </a:solidFill>
                <a:effectLst>
                  <a:outerShdw blurRad="38100" dist="38100" dir="2700000" algn="tl">
                    <a:srgbClr val="000000">
                      <a:alpha val="43137"/>
                    </a:srgbClr>
                  </a:outerShdw>
                </a:effectLst>
              </a:rPr>
              <a:t>neutro, inocente </a:t>
            </a:r>
            <a:r>
              <a:rPr lang="es-AR" sz="2400" b="1" dirty="0">
                <a:solidFill>
                  <a:schemeClr val="accent3">
                    <a:lumMod val="75000"/>
                  </a:schemeClr>
                </a:solidFill>
                <a:effectLst>
                  <a:outerShdw blurRad="38100" dist="38100" dir="2700000" algn="tl">
                    <a:srgbClr val="000000">
                      <a:alpha val="43137"/>
                    </a:srgbClr>
                  </a:outerShdw>
                </a:effectLst>
              </a:rPr>
              <a:t>y desinteresado de </a:t>
            </a:r>
            <a:r>
              <a:rPr lang="es-AR" sz="2400" b="1" dirty="0" smtClean="0">
                <a:solidFill>
                  <a:schemeClr val="accent3">
                    <a:lumMod val="75000"/>
                  </a:schemeClr>
                </a:solidFill>
                <a:effectLst>
                  <a:outerShdw blurRad="38100" dist="38100" dir="2700000" algn="tl">
                    <a:srgbClr val="000000">
                      <a:alpha val="43137"/>
                    </a:srgbClr>
                  </a:outerShdw>
                </a:effectLst>
              </a:rPr>
              <a:t>conocimientos, sino el </a:t>
            </a:r>
            <a:r>
              <a:rPr lang="es-AR" sz="2400" b="1" dirty="0">
                <a:solidFill>
                  <a:schemeClr val="accent3">
                    <a:lumMod val="75000"/>
                  </a:schemeClr>
                </a:solidFill>
                <a:effectLst>
                  <a:outerShdw blurRad="38100" dist="38100" dir="2700000" algn="tl">
                    <a:srgbClr val="000000">
                      <a:alpha val="43137"/>
                    </a:srgbClr>
                  </a:outerShdw>
                </a:effectLst>
              </a:rPr>
              <a:t>resultado de un proceso </a:t>
            </a:r>
            <a:r>
              <a:rPr lang="es-AR" sz="2400" b="1" dirty="0" smtClean="0">
                <a:solidFill>
                  <a:schemeClr val="accent3">
                    <a:lumMod val="75000"/>
                  </a:schemeClr>
                </a:solidFill>
                <a:effectLst>
                  <a:outerShdw blurRad="38100" dist="38100" dir="2700000" algn="tl">
                    <a:srgbClr val="000000">
                      <a:alpha val="43137"/>
                    </a:srgbClr>
                  </a:outerShdw>
                </a:effectLst>
              </a:rPr>
              <a:t>que refleja </a:t>
            </a:r>
            <a:r>
              <a:rPr lang="es-AR" sz="2400" b="1" dirty="0">
                <a:solidFill>
                  <a:schemeClr val="accent3">
                    <a:lumMod val="75000"/>
                  </a:schemeClr>
                </a:solidFill>
                <a:effectLst>
                  <a:outerShdw blurRad="38100" dist="38100" dir="2700000" algn="tl">
                    <a:srgbClr val="000000">
                      <a:alpha val="43137"/>
                    </a:srgbClr>
                  </a:outerShdw>
                </a:effectLst>
              </a:rPr>
              <a:t>los intereses particulares de las clases y grupos dominantes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157192"/>
            <a:ext cx="929258"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5130262"/>
            <a:ext cx="936104"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53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2132856"/>
            <a:ext cx="4392488" cy="2179320"/>
          </a:xfrm>
        </p:spPr>
        <p:txBody>
          <a:bodyPr>
            <a:noAutofit/>
          </a:bodyPr>
          <a:lstStyle/>
          <a:p>
            <a:r>
              <a:rPr lang="es-AR" sz="1800" b="1" dirty="0" smtClean="0">
                <a:solidFill>
                  <a:schemeClr val="accent1">
                    <a:lumMod val="75000"/>
                  </a:schemeClr>
                </a:solidFill>
                <a:effectLst>
                  <a:outerShdw blurRad="38100" dist="38100" dir="2700000" algn="tl">
                    <a:srgbClr val="000000">
                      <a:alpha val="43137"/>
                    </a:srgbClr>
                  </a:outerShdw>
                </a:effectLst>
              </a:rPr>
              <a:t>Usted </a:t>
            </a:r>
            <a:r>
              <a:rPr lang="es-AR" sz="1800" b="1" dirty="0">
                <a:solidFill>
                  <a:schemeClr val="accent1">
                    <a:lumMod val="75000"/>
                  </a:schemeClr>
                </a:solidFill>
                <a:effectLst>
                  <a:outerShdw blurRad="38100" dist="38100" dir="2700000" algn="tl">
                    <a:srgbClr val="000000">
                      <a:alpha val="43137"/>
                    </a:srgbClr>
                  </a:outerShdw>
                </a:effectLst>
              </a:rPr>
              <a:t>aprende</a:t>
            </a:r>
          </a:p>
          <a:p>
            <a:r>
              <a:rPr lang="es-AR" sz="1800" b="1" dirty="0">
                <a:solidFill>
                  <a:schemeClr val="accent1">
                    <a:lumMod val="75000"/>
                  </a:schemeClr>
                </a:solidFill>
                <a:effectLst>
                  <a:outerShdw blurRad="38100" dist="38100" dir="2700000" algn="tl">
                    <a:srgbClr val="000000">
                      <a:alpha val="43137"/>
                    </a:srgbClr>
                  </a:outerShdw>
                </a:effectLst>
              </a:rPr>
              <a:t>y usa lo aprendido</a:t>
            </a:r>
          </a:p>
          <a:p>
            <a:r>
              <a:rPr lang="es-AR" sz="1800" b="1" dirty="0">
                <a:solidFill>
                  <a:schemeClr val="accent1">
                    <a:lumMod val="75000"/>
                  </a:schemeClr>
                </a:solidFill>
                <a:effectLst>
                  <a:outerShdw blurRad="38100" dist="38100" dir="2700000" algn="tl">
                    <a:srgbClr val="000000">
                      <a:alpha val="43137"/>
                    </a:srgbClr>
                  </a:outerShdw>
                </a:effectLst>
              </a:rPr>
              <a:t>para volverse lentamente sabio</a:t>
            </a:r>
          </a:p>
          <a:p>
            <a:r>
              <a:rPr lang="es-AR" sz="1800" b="1" dirty="0">
                <a:solidFill>
                  <a:schemeClr val="accent1">
                    <a:lumMod val="75000"/>
                  </a:schemeClr>
                </a:solidFill>
                <a:effectLst>
                  <a:outerShdw blurRad="38100" dist="38100" dir="2700000" algn="tl">
                    <a:srgbClr val="000000">
                      <a:alpha val="43137"/>
                    </a:srgbClr>
                  </a:outerShdw>
                </a:effectLst>
              </a:rPr>
              <a:t>para saber que al fin el mundo es esto</a:t>
            </a:r>
          </a:p>
          <a:p>
            <a:r>
              <a:rPr lang="es-AR" sz="1800" b="1" dirty="0">
                <a:solidFill>
                  <a:schemeClr val="accent1">
                    <a:lumMod val="75000"/>
                  </a:schemeClr>
                </a:solidFill>
                <a:effectLst>
                  <a:outerShdw blurRad="38100" dist="38100" dir="2700000" algn="tl">
                    <a:srgbClr val="000000">
                      <a:alpha val="43137"/>
                    </a:srgbClr>
                  </a:outerShdw>
                </a:effectLst>
              </a:rPr>
              <a:t>en su mejor momento una nostalgia</a:t>
            </a:r>
          </a:p>
          <a:p>
            <a:r>
              <a:rPr lang="es-AR" sz="1800" b="1" dirty="0">
                <a:solidFill>
                  <a:schemeClr val="accent1">
                    <a:lumMod val="75000"/>
                  </a:schemeClr>
                </a:solidFill>
                <a:effectLst>
                  <a:outerShdw blurRad="38100" dist="38100" dir="2700000" algn="tl">
                    <a:srgbClr val="000000">
                      <a:alpha val="43137"/>
                    </a:srgbClr>
                  </a:outerShdw>
                </a:effectLst>
              </a:rPr>
              <a:t>en su peor momento un desamparo</a:t>
            </a:r>
          </a:p>
          <a:p>
            <a:r>
              <a:rPr lang="es-AR" sz="1800" b="1" dirty="0">
                <a:solidFill>
                  <a:schemeClr val="accent1">
                    <a:lumMod val="75000"/>
                  </a:schemeClr>
                </a:solidFill>
                <a:effectLst>
                  <a:outerShdw blurRad="38100" dist="38100" dir="2700000" algn="tl">
                    <a:srgbClr val="000000">
                      <a:alpha val="43137"/>
                    </a:srgbClr>
                  </a:outerShdw>
                </a:effectLst>
              </a:rPr>
              <a:t>y siempre </a:t>
            </a:r>
            <a:r>
              <a:rPr lang="es-AR" sz="1800" b="1" dirty="0" err="1">
                <a:solidFill>
                  <a:schemeClr val="accent1">
                    <a:lumMod val="75000"/>
                  </a:schemeClr>
                </a:solidFill>
                <a:effectLst>
                  <a:outerShdw blurRad="38100" dist="38100" dir="2700000" algn="tl">
                    <a:srgbClr val="000000">
                      <a:alpha val="43137"/>
                    </a:srgbClr>
                  </a:outerShdw>
                </a:effectLst>
              </a:rPr>
              <a:t>siempre</a:t>
            </a:r>
            <a:endParaRPr lang="es-AR" sz="1800" b="1" dirty="0">
              <a:solidFill>
                <a:schemeClr val="accent1">
                  <a:lumMod val="75000"/>
                </a:schemeClr>
              </a:solidFill>
              <a:effectLst>
                <a:outerShdw blurRad="38100" dist="38100" dir="2700000" algn="tl">
                  <a:srgbClr val="000000">
                    <a:alpha val="43137"/>
                  </a:srgbClr>
                </a:outerShdw>
              </a:effectLst>
            </a:endParaRPr>
          </a:p>
          <a:p>
            <a:r>
              <a:rPr lang="es-AR" sz="1800" b="1" dirty="0">
                <a:solidFill>
                  <a:schemeClr val="accent1">
                    <a:lumMod val="75000"/>
                  </a:schemeClr>
                </a:solidFill>
                <a:effectLst>
                  <a:outerShdw blurRad="38100" dist="38100" dir="2700000" algn="tl">
                    <a:srgbClr val="000000">
                      <a:alpha val="43137"/>
                    </a:srgbClr>
                  </a:outerShdw>
                </a:effectLst>
              </a:rPr>
              <a:t>un </a:t>
            </a:r>
            <a:r>
              <a:rPr lang="es-AR" sz="1800" b="1" dirty="0" smtClean="0">
                <a:solidFill>
                  <a:schemeClr val="accent1">
                    <a:lumMod val="75000"/>
                  </a:schemeClr>
                </a:solidFill>
                <a:effectLst>
                  <a:outerShdw blurRad="38100" dist="38100" dir="2700000" algn="tl">
                    <a:srgbClr val="000000">
                      <a:alpha val="43137"/>
                    </a:srgbClr>
                  </a:outerShdw>
                </a:effectLst>
              </a:rPr>
              <a:t>lío</a:t>
            </a:r>
          </a:p>
          <a:p>
            <a:endParaRPr lang="es-AR" sz="1800" b="1" dirty="0">
              <a:solidFill>
                <a:schemeClr val="accent1">
                  <a:lumMod val="75000"/>
                </a:schemeClr>
              </a:solidFill>
              <a:effectLst>
                <a:outerShdw blurRad="38100" dist="38100" dir="2700000" algn="tl">
                  <a:srgbClr val="000000">
                    <a:alpha val="43137"/>
                  </a:srgbClr>
                </a:outerShdw>
              </a:effectLst>
            </a:endParaRPr>
          </a:p>
          <a:p>
            <a:pPr algn="r"/>
            <a:r>
              <a:rPr lang="es-AR" sz="1800" b="1" i="1" dirty="0" smtClean="0">
                <a:solidFill>
                  <a:schemeClr val="accent1">
                    <a:lumMod val="75000"/>
                  </a:schemeClr>
                </a:solidFill>
                <a:effectLst>
                  <a:outerShdw blurRad="38100" dist="38100" dir="2700000" algn="tl">
                    <a:srgbClr val="000000">
                      <a:alpha val="43137"/>
                    </a:srgbClr>
                  </a:outerShdw>
                </a:effectLst>
              </a:rPr>
              <a:t>Mario Benedetti</a:t>
            </a:r>
            <a:endParaRPr lang="es-ES" sz="1800" b="1" i="1" dirty="0">
              <a:solidFill>
                <a:schemeClr val="accent1">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984" b="12984"/>
          <a:stretch>
            <a:fillRect/>
          </a:stretch>
        </p:blipFill>
        <p:spPr bwMode="auto">
          <a:xfrm>
            <a:off x="4716016" y="1556792"/>
            <a:ext cx="2894012" cy="319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13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2060848"/>
            <a:ext cx="7488832" cy="332398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visión del currículum permite organizar su estudio a través de ciertas categorías </a:t>
            </a:r>
            <a:r>
              <a:rPr lang="es-AR" sz="2400" b="1" dirty="0" smtClean="0">
                <a:solidFill>
                  <a:schemeClr val="accent3">
                    <a:lumMod val="75000"/>
                  </a:schemeClr>
                </a:solidFill>
                <a:effectLst>
                  <a:outerShdw blurRad="38100" dist="38100" dir="2700000" algn="tl">
                    <a:srgbClr val="000000">
                      <a:alpha val="43137"/>
                    </a:srgbClr>
                  </a:outerShdw>
                </a:effectLst>
              </a:rPr>
              <a:t>de análisis:</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a:t>
            </a:r>
            <a:r>
              <a:rPr lang="es-AR" sz="2400" b="1" dirty="0" smtClean="0">
                <a:solidFill>
                  <a:schemeClr val="accent3">
                    <a:lumMod val="75000"/>
                  </a:schemeClr>
                </a:solidFill>
                <a:effectLst>
                  <a:outerShdw blurRad="38100" dist="38100" dir="2700000" algn="tl">
                    <a:srgbClr val="000000">
                      <a:alpha val="43137"/>
                    </a:srgbClr>
                  </a:outerShdw>
                </a:effectLst>
              </a:rPr>
              <a:t>urriculum formal</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a:t>
            </a:r>
            <a:r>
              <a:rPr lang="es-AR" sz="2400" b="1" dirty="0" smtClean="0">
                <a:solidFill>
                  <a:schemeClr val="accent3">
                    <a:lumMod val="75000"/>
                  </a:schemeClr>
                </a:solidFill>
                <a:effectLst>
                  <a:outerShdw blurRad="38100" dist="38100" dir="2700000" algn="tl">
                    <a:srgbClr val="000000">
                      <a:alpha val="43137"/>
                    </a:srgbClr>
                  </a:outerShdw>
                </a:effectLst>
              </a:rPr>
              <a:t>urriculum real</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a:t>
            </a:r>
            <a:r>
              <a:rPr lang="es-AR" sz="2400" b="1" dirty="0" smtClean="0">
                <a:solidFill>
                  <a:schemeClr val="accent3">
                    <a:lumMod val="75000"/>
                  </a:schemeClr>
                </a:solidFill>
                <a:effectLst>
                  <a:outerShdw blurRad="38100" dist="38100" dir="2700000" algn="tl">
                    <a:srgbClr val="000000">
                      <a:alpha val="43137"/>
                    </a:srgbClr>
                  </a:outerShdw>
                </a:effectLst>
              </a:rPr>
              <a:t>urriculum oculto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a:t>
            </a:r>
            <a:r>
              <a:rPr lang="es-AR" sz="2400" b="1" dirty="0" smtClean="0">
                <a:solidFill>
                  <a:schemeClr val="accent3">
                    <a:lumMod val="75000"/>
                  </a:schemeClr>
                </a:solidFill>
                <a:effectLst>
                  <a:outerShdw blurRad="38100" dist="38100" dir="2700000" algn="tl">
                    <a:srgbClr val="000000">
                      <a:alpha val="43137"/>
                    </a:srgbClr>
                  </a:outerShdw>
                </a:effectLst>
              </a:rPr>
              <a:t>urriculum nulo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a:t>
            </a:r>
            <a:r>
              <a:rPr lang="es-AR" sz="2400" b="1" dirty="0" smtClean="0">
                <a:solidFill>
                  <a:schemeClr val="accent3">
                    <a:lumMod val="75000"/>
                  </a:schemeClr>
                </a:solidFill>
                <a:effectLst>
                  <a:outerShdw blurRad="38100" dist="38100" dir="2700000" algn="tl">
                    <a:srgbClr val="000000">
                      <a:alpha val="43137"/>
                    </a:srgbClr>
                  </a:outerShdw>
                </a:effectLst>
              </a:rPr>
              <a:t>xtra-curriculum</a:t>
            </a:r>
          </a:p>
          <a:p>
            <a:endParaRPr lang="es-AR" dirty="0"/>
          </a:p>
        </p:txBody>
      </p:sp>
    </p:spTree>
    <p:extLst>
      <p:ext uri="{BB962C8B-B14F-4D97-AF65-F5344CB8AC3E}">
        <p14:creationId xmlns:p14="http://schemas.microsoft.com/office/powerpoint/2010/main" val="13566396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1916832"/>
            <a:ext cx="6624736"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su análisis, Apple no se preocupa por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validación epistemológica </a:t>
            </a:r>
            <a:r>
              <a:rPr lang="es-AR" sz="2400" b="1" dirty="0">
                <a:solidFill>
                  <a:schemeClr val="accent3">
                    <a:lumMod val="75000"/>
                  </a:schemeClr>
                </a:solidFill>
                <a:effectLst>
                  <a:outerShdw blurRad="38100" dist="38100" dir="2700000" algn="tl">
                    <a:srgbClr val="000000">
                      <a:alpha val="43137"/>
                    </a:srgbClr>
                  </a:outerShdw>
                </a:effectLst>
              </a:rPr>
              <a:t>del conocimiento incorporado en el currículo. La </a:t>
            </a:r>
            <a:r>
              <a:rPr lang="es-AR" sz="2400" b="1" dirty="0" smtClean="0">
                <a:solidFill>
                  <a:schemeClr val="accent3">
                    <a:lumMod val="75000"/>
                  </a:schemeClr>
                </a:solidFill>
                <a:effectLst>
                  <a:outerShdw blurRad="38100" dist="38100" dir="2700000" algn="tl">
                    <a:srgbClr val="000000">
                      <a:alpha val="43137"/>
                    </a:srgbClr>
                  </a:outerShdw>
                </a:effectLst>
              </a:rPr>
              <a:t>cuestión no </a:t>
            </a:r>
            <a:r>
              <a:rPr lang="es-AR" sz="2400" b="1" dirty="0">
                <a:solidFill>
                  <a:schemeClr val="accent3">
                    <a:lumMod val="75000"/>
                  </a:schemeClr>
                </a:solidFill>
                <a:effectLst>
                  <a:outerShdw blurRad="38100" dist="38100" dir="2700000" algn="tl">
                    <a:srgbClr val="000000">
                      <a:alpha val="43137"/>
                    </a:srgbClr>
                  </a:outerShdw>
                </a:effectLst>
              </a:rPr>
              <a:t>es saber qué conocimiento </a:t>
            </a:r>
            <a:r>
              <a:rPr lang="es-AR" sz="2400" b="1" i="1" u="sng" dirty="0">
                <a:solidFill>
                  <a:schemeClr val="accent3">
                    <a:lumMod val="50000"/>
                  </a:schemeClr>
                </a:solidFill>
                <a:effectLst>
                  <a:outerShdw blurRad="38100" dist="38100" dir="2700000" algn="tl">
                    <a:srgbClr val="000000">
                      <a:alpha val="43137"/>
                    </a:srgbClr>
                  </a:outerShdw>
                </a:effectLst>
              </a:rPr>
              <a:t>es</a:t>
            </a:r>
            <a:r>
              <a:rPr lang="es-AR" sz="2400" b="1" dirty="0">
                <a:solidFill>
                  <a:schemeClr val="accent3">
                    <a:lumMod val="75000"/>
                  </a:schemeClr>
                </a:solidFill>
                <a:effectLst>
                  <a:outerShdw blurRad="38100" dist="38100" dir="2700000" algn="tl">
                    <a:srgbClr val="000000">
                      <a:alpha val="43137"/>
                    </a:srgbClr>
                  </a:outerShdw>
                </a:effectLst>
              </a:rPr>
              <a:t> verdadero, sino qué conocimiento </a:t>
            </a:r>
            <a:r>
              <a:rPr lang="es-AR" sz="2400" b="1" i="1" u="sng" dirty="0" smtClean="0">
                <a:solidFill>
                  <a:schemeClr val="accent3">
                    <a:lumMod val="50000"/>
                  </a:schemeClr>
                </a:solidFill>
                <a:effectLst>
                  <a:outerShdw blurRad="38100" dist="38100" dir="2700000" algn="tl">
                    <a:srgbClr val="000000">
                      <a:alpha val="43137"/>
                    </a:srgbClr>
                  </a:outerShdw>
                </a:effectLst>
              </a:rPr>
              <a:t>es considerado </a:t>
            </a:r>
            <a:r>
              <a:rPr lang="es-AR" sz="2400" b="1" dirty="0">
                <a:solidFill>
                  <a:schemeClr val="accent3">
                    <a:lumMod val="75000"/>
                  </a:schemeClr>
                </a:solidFill>
                <a:effectLst>
                  <a:outerShdw blurRad="38100" dist="38100" dir="2700000" algn="tl">
                    <a:srgbClr val="000000">
                      <a:alpha val="43137"/>
                    </a:srgbClr>
                  </a:outerShdw>
                </a:effectLst>
              </a:rPr>
              <a:t>verdadero.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Su preocupación obedece a los criterios con los cuales ciertos </a:t>
            </a:r>
            <a:r>
              <a:rPr lang="es-AR" sz="2400" b="1" dirty="0">
                <a:solidFill>
                  <a:schemeClr val="accent3">
                    <a:lumMod val="75000"/>
                  </a:schemeClr>
                </a:solidFill>
                <a:effectLst>
                  <a:outerShdw blurRad="38100" dist="38100" dir="2700000" algn="tl">
                    <a:srgbClr val="000000">
                      <a:alpha val="43137"/>
                    </a:srgbClr>
                  </a:outerShdw>
                </a:effectLst>
              </a:rPr>
              <a:t>conocimientos son considerados como legítimos, en detrimento </a:t>
            </a:r>
            <a:r>
              <a:rPr lang="es-AR" sz="2400" b="1" dirty="0" smtClean="0">
                <a:solidFill>
                  <a:schemeClr val="accent3">
                    <a:lumMod val="75000"/>
                  </a:schemeClr>
                </a:solidFill>
                <a:effectLst>
                  <a:outerShdw blurRad="38100" dist="38100" dir="2700000" algn="tl">
                    <a:srgbClr val="000000">
                      <a:alpha val="43137"/>
                    </a:srgbClr>
                  </a:outerShdw>
                </a:effectLst>
              </a:rPr>
              <a:t>de otros</a:t>
            </a:r>
            <a:r>
              <a:rPr lang="es-AR" sz="2400" b="1" dirty="0">
                <a:solidFill>
                  <a:schemeClr val="accent3">
                    <a:lumMod val="75000"/>
                  </a:schemeClr>
                </a:solidFill>
                <a:effectLst>
                  <a:outerShdw blurRad="38100" dist="38100" dir="2700000" algn="tl">
                    <a:srgbClr val="000000">
                      <a:alpha val="43137"/>
                    </a:srgbClr>
                  </a:outerShdw>
                </a:effectLst>
              </a:rPr>
              <a:t>, vistos como ilegítimos. </a:t>
            </a:r>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62978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3556" y="1556792"/>
            <a:ext cx="7848872"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Su preocupación no es </a:t>
            </a:r>
            <a:r>
              <a:rPr lang="es-AR" sz="2400" b="1" i="1" dirty="0" smtClean="0">
                <a:solidFill>
                  <a:schemeClr val="accent3">
                    <a:lumMod val="50000"/>
                  </a:schemeClr>
                </a:solidFill>
                <a:effectLst>
                  <a:outerShdw blurRad="38100" dist="38100" dir="2700000" algn="tl">
                    <a:srgbClr val="000000">
                      <a:alpha val="43137"/>
                    </a:srgbClr>
                  </a:outerShdw>
                </a:effectLst>
              </a:rPr>
              <a:t>“</a:t>
            </a:r>
            <a:r>
              <a:rPr lang="es-AR" sz="2400" b="1" i="1" dirty="0">
                <a:solidFill>
                  <a:schemeClr val="accent3">
                    <a:lumMod val="50000"/>
                  </a:schemeClr>
                </a:solidFill>
                <a:effectLst>
                  <a:outerShdw blurRad="38100" dist="38100" dir="2700000" algn="tl">
                    <a:srgbClr val="000000">
                      <a:alpha val="43137"/>
                    </a:srgbClr>
                  </a:outerShdw>
                </a:effectLst>
              </a:rPr>
              <a:t>cómo” </a:t>
            </a:r>
            <a:r>
              <a:rPr lang="es-AR" sz="2400" b="1" dirty="0" smtClean="0">
                <a:solidFill>
                  <a:schemeClr val="accent3">
                    <a:lumMod val="75000"/>
                  </a:schemeClr>
                </a:solidFill>
                <a:effectLst>
                  <a:outerShdw blurRad="38100" dist="38100" dir="2700000" algn="tl">
                    <a:srgbClr val="000000">
                      <a:alpha val="43137"/>
                    </a:srgbClr>
                  </a:outerShdw>
                </a:effectLst>
              </a:rPr>
              <a:t>está organizado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dirty="0" smtClean="0">
                <a:solidFill>
                  <a:schemeClr val="accent3">
                    <a:lumMod val="75000"/>
                  </a:schemeClr>
                </a:solidFill>
                <a:effectLst>
                  <a:outerShdw blurRad="38100" dist="38100" dir="2700000" algn="tl">
                    <a:srgbClr val="000000">
                      <a:alpha val="43137"/>
                    </a:srgbClr>
                  </a:outerShdw>
                </a:effectLst>
              </a:rPr>
              <a:t>currículo, sino </a:t>
            </a:r>
            <a:r>
              <a:rPr lang="es-AR" sz="2400" b="1" i="1" dirty="0" smtClean="0">
                <a:solidFill>
                  <a:schemeClr val="accent3">
                    <a:lumMod val="50000"/>
                  </a:schemeClr>
                </a:solidFill>
                <a:effectLst>
                  <a:outerShdw blurRad="38100" dist="38100" dir="2700000" algn="tl">
                    <a:srgbClr val="000000">
                      <a:alpha val="43137"/>
                    </a:srgbClr>
                  </a:outerShdw>
                </a:effectLst>
              </a:rPr>
              <a:t>“</a:t>
            </a:r>
            <a:r>
              <a:rPr lang="es-AR" sz="2400" b="1" i="1" dirty="0">
                <a:solidFill>
                  <a:schemeClr val="accent3">
                    <a:lumMod val="50000"/>
                  </a:schemeClr>
                </a:solidFill>
                <a:effectLst>
                  <a:outerShdw blurRad="38100" dist="38100" dir="2700000" algn="tl">
                    <a:srgbClr val="000000">
                      <a:alpha val="43137"/>
                    </a:srgbClr>
                  </a:outerShdw>
                </a:effectLst>
              </a:rPr>
              <a:t>por qué</a:t>
            </a:r>
            <a:r>
              <a:rPr lang="es-AR" sz="2400" b="1" i="1" dirty="0" smtClean="0">
                <a:solidFill>
                  <a:schemeClr val="accent3">
                    <a:lumMod val="50000"/>
                  </a:schemeClr>
                </a:solidFill>
                <a:effectLst>
                  <a:outerShdw blurRad="38100" dist="38100" dir="2700000" algn="tl">
                    <a:srgbClr val="000000">
                      <a:alpha val="43137"/>
                    </a:srgbClr>
                  </a:outerShdw>
                </a:effectLst>
              </a:rPr>
              <a:t>”</a:t>
            </a:r>
            <a:r>
              <a:rPr lang="es-AR" sz="2400" b="1" dirty="0" smtClean="0">
                <a:solidFill>
                  <a:schemeClr val="accent3">
                    <a:lumMod val="75000"/>
                  </a:schemeClr>
                </a:solidFill>
                <a:effectLst>
                  <a:outerShdw blurRad="38100" dist="38100" dir="2700000" algn="tl">
                    <a:srgbClr val="000000">
                      <a:alpha val="43137"/>
                    </a:srgbClr>
                  </a:outerShdw>
                </a:effectLst>
              </a:rPr>
              <a:t>: ¿por </a:t>
            </a:r>
            <a:r>
              <a:rPr lang="es-AR" sz="2400" b="1" dirty="0">
                <a:solidFill>
                  <a:schemeClr val="accent3">
                    <a:lumMod val="75000"/>
                  </a:schemeClr>
                </a:solidFill>
                <a:effectLst>
                  <a:outerShdw blurRad="38100" dist="38100" dir="2700000" algn="tl">
                    <a:srgbClr val="000000">
                      <a:alpha val="43137"/>
                    </a:srgbClr>
                  </a:outerShdw>
                </a:effectLst>
              </a:rPr>
              <a:t>qué </a:t>
            </a:r>
            <a:r>
              <a:rPr lang="es-AR" sz="2400" b="1" dirty="0" smtClean="0">
                <a:solidFill>
                  <a:schemeClr val="accent3">
                    <a:lumMod val="75000"/>
                  </a:schemeClr>
                </a:solidFill>
                <a:effectLst>
                  <a:outerShdw blurRad="38100" dist="38100" dir="2700000" algn="tl">
                    <a:srgbClr val="000000">
                      <a:alpha val="43137"/>
                    </a:srgbClr>
                  </a:outerShdw>
                </a:effectLst>
              </a:rPr>
              <a:t>un conocimiento es considerado </a:t>
            </a:r>
            <a:r>
              <a:rPr lang="es-AR" sz="2400" b="1" dirty="0">
                <a:solidFill>
                  <a:schemeClr val="accent3">
                    <a:lumMod val="75000"/>
                  </a:schemeClr>
                </a:solidFill>
                <a:effectLst>
                  <a:outerShdw blurRad="38100" dist="38100" dir="2700000" algn="tl">
                    <a:srgbClr val="000000">
                      <a:alpha val="43137"/>
                    </a:srgbClr>
                  </a:outerShdw>
                </a:effectLst>
              </a:rPr>
              <a:t>importante y no otro?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Y </a:t>
            </a:r>
            <a:r>
              <a:rPr lang="es-AR" sz="2400" b="1" dirty="0">
                <a:solidFill>
                  <a:schemeClr val="accent3">
                    <a:lumMod val="75000"/>
                  </a:schemeClr>
                </a:solidFill>
                <a:effectLst>
                  <a:outerShdw blurRad="38100" dist="38100" dir="2700000" algn="tl">
                    <a:srgbClr val="000000">
                      <a:alpha val="43137"/>
                    </a:srgbClr>
                  </a:outerShdw>
                </a:effectLst>
              </a:rPr>
              <a:t>para evitar que ese “por qué” </a:t>
            </a:r>
            <a:r>
              <a:rPr lang="es-AR" sz="2400" b="1" dirty="0" smtClean="0">
                <a:solidFill>
                  <a:schemeClr val="accent3">
                    <a:lumMod val="75000"/>
                  </a:schemeClr>
                </a:solidFill>
                <a:effectLst>
                  <a:outerShdw blurRad="38100" dist="38100" dir="2700000" algn="tl">
                    <a:srgbClr val="000000">
                      <a:alpha val="43137"/>
                    </a:srgbClr>
                  </a:outerShdw>
                </a:effectLst>
              </a:rPr>
              <a:t>sea respondido </a:t>
            </a:r>
            <a:r>
              <a:rPr lang="es-AR" sz="2400" b="1" dirty="0">
                <a:solidFill>
                  <a:schemeClr val="accent3">
                    <a:lumMod val="75000"/>
                  </a:schemeClr>
                </a:solidFill>
                <a:effectLst>
                  <a:outerShdw blurRad="38100" dist="38100" dir="2700000" algn="tl">
                    <a:srgbClr val="000000">
                      <a:alpha val="43137"/>
                    </a:srgbClr>
                  </a:outerShdw>
                </a:effectLst>
              </a:rPr>
              <a:t>simplemente por criterios de verdad </a:t>
            </a:r>
            <a:r>
              <a:rPr lang="es-AR" sz="2400" b="1" dirty="0" smtClean="0">
                <a:solidFill>
                  <a:schemeClr val="accent3">
                    <a:lumMod val="75000"/>
                  </a:schemeClr>
                </a:solidFill>
                <a:effectLst>
                  <a:outerShdw blurRad="38100" dist="38100" dir="2700000" algn="tl">
                    <a:srgbClr val="000000">
                      <a:alpha val="43137"/>
                    </a:srgbClr>
                  </a:outerShdw>
                </a:effectLst>
              </a:rPr>
              <a:t>o falsedad</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considera sumamente importante preguntarse: ¿</a:t>
            </a:r>
            <a:r>
              <a:rPr lang="es-AR" sz="2400" b="1" dirty="0">
                <a:solidFill>
                  <a:schemeClr val="accent3">
                    <a:lumMod val="75000"/>
                  </a:schemeClr>
                </a:solidFill>
                <a:effectLst>
                  <a:outerShdw blurRad="38100" dist="38100" dir="2700000" algn="tl">
                    <a:srgbClr val="000000">
                      <a:alpha val="43137"/>
                    </a:srgbClr>
                  </a:outerShdw>
                </a:effectLst>
              </a:rPr>
              <a:t>se trata del conocimiento </a:t>
            </a:r>
            <a:r>
              <a:rPr lang="es-AR" sz="2400" b="1" dirty="0" smtClean="0">
                <a:solidFill>
                  <a:schemeClr val="accent3">
                    <a:lumMod val="75000"/>
                  </a:schemeClr>
                </a:solidFill>
                <a:effectLst>
                  <a:outerShdw blurRad="38100" dist="38100" dir="2700000" algn="tl">
                    <a:srgbClr val="000000">
                      <a:alpha val="43137"/>
                    </a:srgbClr>
                  </a:outerShdw>
                </a:effectLst>
              </a:rPr>
              <a:t>de quién?, ¿qué </a:t>
            </a:r>
            <a:r>
              <a:rPr lang="es-AR" sz="2400" b="1" dirty="0">
                <a:solidFill>
                  <a:schemeClr val="accent3">
                    <a:lumMod val="75000"/>
                  </a:schemeClr>
                </a:solidFill>
                <a:effectLst>
                  <a:outerShdw blurRad="38100" dist="38100" dir="2700000" algn="tl">
                    <a:srgbClr val="000000">
                      <a:alpha val="43137"/>
                    </a:srgbClr>
                  </a:outerShdw>
                </a:effectLst>
              </a:rPr>
              <a:t>intereses guiaron la selección de ese conocimiento particular</a:t>
            </a:r>
            <a:r>
              <a:rPr lang="es-AR" sz="2400" b="1" dirty="0" smtClean="0">
                <a:solidFill>
                  <a:schemeClr val="accent3">
                    <a:lumMod val="75000"/>
                  </a:schemeClr>
                </a:solidFill>
                <a:effectLst>
                  <a:outerShdw blurRad="38100" dist="38100" dir="2700000" algn="tl">
                    <a:srgbClr val="000000">
                      <a:alpha val="43137"/>
                    </a:srgbClr>
                  </a:outerShdw>
                </a:effectLst>
              </a:rPr>
              <a:t>?, ¿cuáles </a:t>
            </a:r>
            <a:r>
              <a:rPr lang="es-AR" sz="2400" b="1" dirty="0">
                <a:solidFill>
                  <a:schemeClr val="accent3">
                    <a:lumMod val="75000"/>
                  </a:schemeClr>
                </a:solidFill>
                <a:effectLst>
                  <a:outerShdw blurRad="38100" dist="38100" dir="2700000" algn="tl">
                    <a:srgbClr val="000000">
                      <a:alpha val="43137"/>
                    </a:srgbClr>
                  </a:outerShdw>
                </a:effectLst>
              </a:rPr>
              <a:t>son las relaciones de poder involucradas en el proceso </a:t>
            </a:r>
            <a:r>
              <a:rPr lang="es-AR" sz="2400" b="1" dirty="0" smtClean="0">
                <a:solidFill>
                  <a:schemeClr val="accent3">
                    <a:lumMod val="75000"/>
                  </a:schemeClr>
                </a:solidFill>
                <a:effectLst>
                  <a:outerShdw blurRad="38100" dist="38100" dir="2700000" algn="tl">
                    <a:srgbClr val="000000">
                      <a:alpha val="43137"/>
                    </a:srgbClr>
                  </a:outerShdw>
                </a:effectLst>
              </a:rPr>
              <a:t>de selección </a:t>
            </a:r>
            <a:r>
              <a:rPr lang="es-AR" sz="2400" b="1" dirty="0">
                <a:solidFill>
                  <a:schemeClr val="accent3">
                    <a:lumMod val="75000"/>
                  </a:schemeClr>
                </a:solidFill>
                <a:effectLst>
                  <a:outerShdw blurRad="38100" dist="38100" dir="2700000" algn="tl">
                    <a:srgbClr val="000000">
                      <a:alpha val="43137"/>
                    </a:srgbClr>
                  </a:outerShdw>
                </a:effectLst>
              </a:rPr>
              <a:t>que resultó en ese currículo particular</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34014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276872"/>
            <a:ext cx="7776864"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Apple enfatiza su análisis en cómo la </a:t>
            </a:r>
            <a:r>
              <a:rPr lang="es-AR" sz="2400" b="1" dirty="0">
                <a:solidFill>
                  <a:schemeClr val="accent3">
                    <a:lumMod val="75000"/>
                  </a:schemeClr>
                </a:solidFill>
                <a:effectLst>
                  <a:outerShdw blurRad="38100" dist="38100" dir="2700000" algn="tl">
                    <a:srgbClr val="000000">
                      <a:alpha val="43137"/>
                    </a:srgbClr>
                  </a:outerShdw>
                </a:effectLst>
              </a:rPr>
              <a:t>escuela </a:t>
            </a:r>
            <a:r>
              <a:rPr lang="es-AR" sz="2400" b="1" dirty="0" smtClean="0">
                <a:solidFill>
                  <a:schemeClr val="accent3">
                    <a:lumMod val="75000"/>
                  </a:schemeClr>
                </a:solidFill>
                <a:effectLst>
                  <a:outerShdw blurRad="38100" dist="38100" dir="2700000" algn="tl">
                    <a:srgbClr val="000000">
                      <a:alpha val="43137"/>
                    </a:srgbClr>
                  </a:outerShdw>
                </a:effectLst>
              </a:rPr>
              <a:t>distribuye y reproduce el “conocimiento oficial”, al que  llama </a:t>
            </a:r>
            <a:r>
              <a:rPr lang="es-AR" sz="2400" b="1" dirty="0">
                <a:solidFill>
                  <a:schemeClr val="accent3">
                    <a:lumMod val="75000"/>
                  </a:schemeClr>
                </a:solidFill>
                <a:effectLst>
                  <a:outerShdw blurRad="38100" dist="38100" dir="2700000" algn="tl">
                    <a:srgbClr val="000000">
                      <a:alpha val="43137"/>
                    </a:srgbClr>
                  </a:outerShdw>
                </a:effectLst>
              </a:rPr>
              <a:t>“conocimiento técnico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la medida en que se </a:t>
            </a:r>
            <a:r>
              <a:rPr lang="es-AR" sz="2400" b="1" dirty="0">
                <a:solidFill>
                  <a:schemeClr val="accent3">
                    <a:lumMod val="75000"/>
                  </a:schemeClr>
                </a:solidFill>
                <a:effectLst>
                  <a:outerShdw blurRad="38100" dist="38100" dir="2700000" algn="tl">
                    <a:srgbClr val="000000">
                      <a:alpha val="43137"/>
                    </a:srgbClr>
                  </a:outerShdw>
                </a:effectLst>
              </a:rPr>
              <a:t>relaciona directamente con la estructura y </a:t>
            </a:r>
            <a:r>
              <a:rPr lang="es-AR" sz="2400" b="1" dirty="0" smtClean="0">
                <a:solidFill>
                  <a:schemeClr val="accent3">
                    <a:lumMod val="75000"/>
                  </a:schemeClr>
                </a:solidFill>
                <a:effectLst>
                  <a:outerShdw blurRad="38100" dist="38100" dir="2700000" algn="tl">
                    <a:srgbClr val="000000">
                      <a:alpha val="43137"/>
                    </a:srgbClr>
                  </a:outerShdw>
                </a:effectLst>
              </a:rPr>
              <a:t>el funcionamiento </a:t>
            </a:r>
            <a:r>
              <a:rPr lang="es-AR" sz="2400" b="1" dirty="0">
                <a:solidFill>
                  <a:schemeClr val="accent3">
                    <a:lumMod val="75000"/>
                  </a:schemeClr>
                </a:solidFill>
                <a:effectLst>
                  <a:outerShdw blurRad="38100" dist="38100" dir="2700000" algn="tl">
                    <a:srgbClr val="000000">
                      <a:alpha val="43137"/>
                    </a:srgbClr>
                  </a:outerShdw>
                </a:effectLst>
              </a:rPr>
              <a:t>de la sociedad capitalista, </a:t>
            </a:r>
            <a:r>
              <a:rPr lang="es-AR" sz="2400" b="1" dirty="0" smtClean="0">
                <a:solidFill>
                  <a:schemeClr val="accent3">
                    <a:lumMod val="75000"/>
                  </a:schemeClr>
                </a:solidFill>
                <a:effectLst>
                  <a:outerShdw blurRad="38100" dist="38100" dir="2700000" algn="tl">
                    <a:srgbClr val="000000">
                      <a:alpha val="43137"/>
                    </a:srgbClr>
                  </a:outerShdw>
                </a:effectLst>
              </a:rPr>
              <a:t>pues es relevante </a:t>
            </a:r>
            <a:r>
              <a:rPr lang="es-AR" sz="2400" b="1" dirty="0">
                <a:solidFill>
                  <a:schemeClr val="accent3">
                    <a:lumMod val="75000"/>
                  </a:schemeClr>
                </a:solidFill>
                <a:effectLst>
                  <a:outerShdw blurRad="38100" dist="38100" dir="2700000" algn="tl">
                    <a:srgbClr val="000000">
                      <a:alpha val="43137"/>
                    </a:srgbClr>
                  </a:outerShdw>
                </a:effectLst>
              </a:rPr>
              <a:t>para la economía y la producción.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52996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1340768"/>
            <a:ext cx="7570640"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su perspectiva, el currículo no puede ser comprendido ni transformado si no hiciéramos preguntas fundamentales sobre sus conexiones con las relaciones de poder: ¿cómo afecta la división de la sociedad al currículo?, ¿cómo el modo en que el currículo procesa el conocimiento contribuye, a su vez, a reproducir esa división?, ¿qué conocimiento –de quién – se privilegia en el currículo?, ¿qué grupos se benefician y qué grupos son perjudicados por la forma en que está organizado el currículo?, ¿cómo se generan las resistencias y oposiciones al currículo oficial?</a:t>
            </a:r>
          </a:p>
        </p:txBody>
      </p:sp>
    </p:spTree>
    <p:extLst>
      <p:ext uri="{BB962C8B-B14F-4D97-AF65-F5344CB8AC3E}">
        <p14:creationId xmlns:p14="http://schemas.microsoft.com/office/powerpoint/2010/main" val="281046586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3973" y="2348880"/>
            <a:ext cx="806489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1983 Henry </a:t>
            </a:r>
            <a:r>
              <a:rPr lang="es-AR" sz="2400" b="1" dirty="0" err="1" smtClean="0">
                <a:solidFill>
                  <a:schemeClr val="accent3">
                    <a:lumMod val="75000"/>
                  </a:schemeClr>
                </a:solidFill>
                <a:effectLst>
                  <a:outerShdw blurRad="38100" dist="38100" dir="2700000" algn="tl">
                    <a:srgbClr val="000000">
                      <a:alpha val="43137"/>
                    </a:srgbClr>
                  </a:outerShdw>
                </a:effectLst>
              </a:rPr>
              <a:t>Giroux</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publica “Teoría y resistencia en educación</a:t>
            </a:r>
            <a:r>
              <a:rPr lang="es-AR" sz="2400" b="1" dirty="0" smtClean="0">
                <a:solidFill>
                  <a:schemeClr val="accent3">
                    <a:lumMod val="75000"/>
                  </a:schemeClr>
                </a:solidFill>
                <a:effectLst>
                  <a:outerShdw blurRad="38100" dist="38100" dir="2700000" algn="tl">
                    <a:srgbClr val="000000">
                      <a:alpha val="43137"/>
                    </a:srgbClr>
                  </a:outerShdw>
                </a:effectLst>
              </a:rPr>
              <a:t>”, obra en la que cuestiona la </a:t>
            </a:r>
            <a:r>
              <a:rPr lang="es-AR" sz="2400" b="1" dirty="0">
                <a:solidFill>
                  <a:schemeClr val="accent3">
                    <a:lumMod val="75000"/>
                  </a:schemeClr>
                </a:solidFill>
                <a:effectLst>
                  <a:outerShdw blurRad="38100" dist="38100" dir="2700000" algn="tl">
                    <a:srgbClr val="000000">
                      <a:alpha val="43137"/>
                    </a:srgbClr>
                  </a:outerShdw>
                </a:effectLst>
              </a:rPr>
              <a:t>dominación rígida de las </a:t>
            </a:r>
            <a:r>
              <a:rPr lang="es-AR" sz="2400" b="1" dirty="0" smtClean="0">
                <a:solidFill>
                  <a:schemeClr val="accent3">
                    <a:lumMod val="75000"/>
                  </a:schemeClr>
                </a:solidFill>
                <a:effectLst>
                  <a:outerShdw blurRad="38100" dist="38100" dir="2700000" algn="tl">
                    <a:srgbClr val="000000">
                      <a:alpha val="43137"/>
                    </a:srgbClr>
                  </a:outerShdw>
                </a:effectLst>
              </a:rPr>
              <a:t>estructuras económicas </a:t>
            </a:r>
            <a:r>
              <a:rPr lang="es-AR" sz="2400" b="1" dirty="0">
                <a:solidFill>
                  <a:schemeClr val="accent3">
                    <a:lumMod val="75000"/>
                  </a:schemeClr>
                </a:solidFill>
                <a:effectLst>
                  <a:outerShdw blurRad="38100" dist="38100" dir="2700000" algn="tl">
                    <a:srgbClr val="000000">
                      <a:alpha val="43137"/>
                    </a:srgbClr>
                  </a:outerShdw>
                </a:effectLst>
              </a:rPr>
              <a:t>y sociales </a:t>
            </a:r>
            <a:r>
              <a:rPr lang="es-AR" sz="2400" b="1" dirty="0" smtClean="0">
                <a:solidFill>
                  <a:schemeClr val="accent3">
                    <a:lumMod val="75000"/>
                  </a:schemeClr>
                </a:solidFill>
                <a:effectLst>
                  <a:outerShdw blurRad="38100" dist="38100" dir="2700000" algn="tl">
                    <a:srgbClr val="000000">
                      <a:alpha val="43137"/>
                    </a:srgbClr>
                  </a:outerShdw>
                </a:effectLst>
              </a:rPr>
              <a:t>en el curriculum, propuestas </a:t>
            </a:r>
            <a:r>
              <a:rPr lang="es-AR" sz="2400" b="1" dirty="0">
                <a:solidFill>
                  <a:schemeClr val="accent3">
                    <a:lumMod val="75000"/>
                  </a:schemeClr>
                </a:solidFill>
                <a:effectLst>
                  <a:outerShdw blurRad="38100" dist="38100" dir="2700000" algn="tl">
                    <a:srgbClr val="000000">
                      <a:alpha val="43137"/>
                    </a:srgbClr>
                  </a:outerShdw>
                </a:effectLst>
              </a:rPr>
              <a:t>por el núcleo “duro” de las </a:t>
            </a:r>
            <a:r>
              <a:rPr lang="es-AR" sz="2400" b="1" dirty="0" smtClean="0">
                <a:solidFill>
                  <a:schemeClr val="accent3">
                    <a:lumMod val="75000"/>
                  </a:schemeClr>
                </a:solidFill>
                <a:effectLst>
                  <a:outerShdw blurRad="38100" dist="38100" dir="2700000" algn="tl">
                    <a:srgbClr val="000000">
                      <a:alpha val="43137"/>
                    </a:srgbClr>
                  </a:outerShdw>
                </a:effectLst>
              </a:rPr>
              <a:t>teorías críticas </a:t>
            </a:r>
            <a:r>
              <a:rPr lang="es-AR" sz="2400" b="1" dirty="0">
                <a:solidFill>
                  <a:schemeClr val="accent3">
                    <a:lumMod val="75000"/>
                  </a:schemeClr>
                </a:solidFill>
                <a:effectLst>
                  <a:outerShdw blurRad="38100" dist="38100" dir="2700000" algn="tl">
                    <a:srgbClr val="000000">
                      <a:alpha val="43137"/>
                    </a:srgbClr>
                  </a:outerShdw>
                </a:effectLst>
              </a:rPr>
              <a:t>de la </a:t>
            </a:r>
            <a:r>
              <a:rPr lang="es-AR" sz="2400" b="1" dirty="0" smtClean="0">
                <a:solidFill>
                  <a:schemeClr val="accent3">
                    <a:lumMod val="75000"/>
                  </a:schemeClr>
                </a:solidFill>
                <a:effectLst>
                  <a:outerShdw blurRad="38100" dist="38100" dir="2700000" algn="tl">
                    <a:srgbClr val="000000">
                      <a:alpha val="43137"/>
                    </a:srgbClr>
                  </a:outerShdw>
                </a:effectLst>
              </a:rPr>
              <a:t>reproducción.</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725144"/>
            <a:ext cx="108012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725144"/>
            <a:ext cx="118186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1118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2266151"/>
            <a:ext cx="7056784"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Giroux</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sugiere que existen mediaciones </a:t>
            </a:r>
            <a:r>
              <a:rPr lang="es-AR" sz="2400" b="1" dirty="0" smtClean="0">
                <a:solidFill>
                  <a:schemeClr val="accent3">
                    <a:lumMod val="75000"/>
                  </a:schemeClr>
                </a:solidFill>
                <a:effectLst>
                  <a:outerShdw blurRad="38100" dist="38100" dir="2700000" algn="tl">
                    <a:srgbClr val="000000">
                      <a:alpha val="43137"/>
                    </a:srgbClr>
                  </a:outerShdw>
                </a:effectLst>
              </a:rPr>
              <a:t>y acciones </a:t>
            </a:r>
            <a:r>
              <a:rPr lang="es-AR" sz="2400" b="1" dirty="0">
                <a:solidFill>
                  <a:schemeClr val="accent3">
                    <a:lumMod val="75000"/>
                  </a:schemeClr>
                </a:solidFill>
                <a:effectLst>
                  <a:outerShdw blurRad="38100" dist="38100" dir="2700000" algn="tl">
                    <a:srgbClr val="000000">
                      <a:alpha val="43137"/>
                    </a:srgbClr>
                  </a:outerShdw>
                </a:effectLst>
              </a:rPr>
              <a:t>en el nivel de la escuela y del currículo que pueden trabajar </a:t>
            </a:r>
            <a:r>
              <a:rPr lang="es-AR" sz="2400" b="1" dirty="0" smtClean="0">
                <a:solidFill>
                  <a:schemeClr val="accent3">
                    <a:lumMod val="75000"/>
                  </a:schemeClr>
                </a:solidFill>
                <a:effectLst>
                  <a:outerShdw blurRad="38100" dist="38100" dir="2700000" algn="tl">
                    <a:srgbClr val="000000">
                      <a:alpha val="43137"/>
                    </a:srgbClr>
                  </a:outerShdw>
                </a:effectLst>
              </a:rPr>
              <a:t>contra los </a:t>
            </a:r>
            <a:r>
              <a:rPr lang="es-AR" sz="2400" b="1" dirty="0">
                <a:solidFill>
                  <a:schemeClr val="accent3">
                    <a:lumMod val="75000"/>
                  </a:schemeClr>
                </a:solidFill>
                <a:effectLst>
                  <a:outerShdw blurRad="38100" dist="38100" dir="2700000" algn="tl">
                    <a:srgbClr val="000000">
                      <a:alpha val="43137"/>
                    </a:srgbClr>
                  </a:outerShdw>
                </a:effectLst>
              </a:rPr>
              <a:t>designios del poder y del control.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vida social en general y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currículo en particular no son producto sólo de </a:t>
            </a:r>
            <a:r>
              <a:rPr lang="es-AR" sz="2400" b="1" dirty="0" smtClean="0">
                <a:solidFill>
                  <a:schemeClr val="accent3">
                    <a:lumMod val="75000"/>
                  </a:schemeClr>
                </a:solidFill>
                <a:effectLst>
                  <a:outerShdw blurRad="38100" dist="38100" dir="2700000" algn="tl">
                    <a:srgbClr val="000000">
                      <a:alpha val="43137"/>
                    </a:srgbClr>
                  </a:outerShdw>
                </a:effectLst>
              </a:rPr>
              <a:t>dominación y </a:t>
            </a:r>
            <a:r>
              <a:rPr lang="es-AR" sz="2400" b="1" dirty="0">
                <a:solidFill>
                  <a:schemeClr val="accent3">
                    <a:lumMod val="75000"/>
                  </a:schemeClr>
                </a:solidFill>
                <a:effectLst>
                  <a:outerShdw blurRad="38100" dist="38100" dir="2700000" algn="tl">
                    <a:srgbClr val="000000">
                      <a:alpha val="43137"/>
                    </a:srgbClr>
                  </a:outerShdw>
                </a:effectLst>
              </a:rPr>
              <a:t>control. Debe haber un lugar para la oposición y la resistencia, para </a:t>
            </a:r>
            <a:r>
              <a:rPr lang="es-AR" sz="2400" b="1" dirty="0" smtClean="0">
                <a:solidFill>
                  <a:schemeClr val="accent3">
                    <a:lumMod val="75000"/>
                  </a:schemeClr>
                </a:solidFill>
                <a:effectLst>
                  <a:outerShdw blurRad="38100" dist="38100" dir="2700000" algn="tl">
                    <a:srgbClr val="000000">
                      <a:alpha val="43137"/>
                    </a:srgbClr>
                  </a:outerShdw>
                </a:effectLst>
              </a:rPr>
              <a:t>la rebelión </a:t>
            </a:r>
            <a:r>
              <a:rPr lang="es-AR" sz="2400" b="1" dirty="0">
                <a:solidFill>
                  <a:schemeClr val="accent3">
                    <a:lumMod val="75000"/>
                  </a:schemeClr>
                </a:solidFill>
                <a:effectLst>
                  <a:outerShdw blurRad="38100" dist="38100" dir="2700000" algn="tl">
                    <a:srgbClr val="000000">
                      <a:alpha val="43137"/>
                    </a:srgbClr>
                  </a:outerShdw>
                </a:effectLst>
              </a:rPr>
              <a:t>y la subversión. </a:t>
            </a:r>
          </a:p>
        </p:txBody>
      </p:sp>
    </p:spTree>
    <p:extLst>
      <p:ext uri="{BB962C8B-B14F-4D97-AF65-F5344CB8AC3E}">
        <p14:creationId xmlns:p14="http://schemas.microsoft.com/office/powerpoint/2010/main" val="31812872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2420888"/>
            <a:ext cx="6984776" cy="2308324"/>
          </a:xfrm>
          <a:prstGeom prst="rect">
            <a:avLst/>
          </a:prstGeom>
        </p:spPr>
        <p:txBody>
          <a:bodyPr wrap="square">
            <a:spAutoFit/>
          </a:bodyPr>
          <a:lstStyle/>
          <a:p>
            <a:pPr algn="just"/>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Cree </a:t>
            </a:r>
            <a:r>
              <a:rPr lang="es-AR" sz="2400" b="1" dirty="0">
                <a:solidFill>
                  <a:schemeClr val="accent3">
                    <a:lumMod val="75000"/>
                  </a:schemeClr>
                </a:solidFill>
                <a:effectLst>
                  <a:outerShdw blurRad="38100" dist="38100" dir="2700000" algn="tl">
                    <a:srgbClr val="000000">
                      <a:alpha val="43137"/>
                    </a:srgbClr>
                  </a:outerShdw>
                </a:effectLst>
              </a:rPr>
              <a:t>que es posible canalizar el potencial de </a:t>
            </a:r>
            <a:r>
              <a:rPr lang="es-AR" sz="2400" b="1" dirty="0" smtClean="0">
                <a:solidFill>
                  <a:schemeClr val="accent3">
                    <a:lumMod val="75000"/>
                  </a:schemeClr>
                </a:solidFill>
                <a:effectLst>
                  <a:outerShdw blurRad="38100" dist="38100" dir="2700000" algn="tl">
                    <a:srgbClr val="000000">
                      <a:alpha val="43137"/>
                    </a:srgbClr>
                  </a:outerShdw>
                </a:effectLst>
              </a:rPr>
              <a:t>resistencia demostrado </a:t>
            </a:r>
            <a:r>
              <a:rPr lang="es-AR" sz="2400" b="1" dirty="0">
                <a:solidFill>
                  <a:schemeClr val="accent3">
                    <a:lumMod val="75000"/>
                  </a:schemeClr>
                </a:solidFill>
                <a:effectLst>
                  <a:outerShdw blurRad="38100" dist="38100" dir="2700000" algn="tl">
                    <a:srgbClr val="000000">
                      <a:alpha val="43137"/>
                    </a:srgbClr>
                  </a:outerShdw>
                </a:effectLst>
              </a:rPr>
              <a:t>por estudiantes y profesores para desarrolla </a:t>
            </a:r>
            <a:r>
              <a:rPr lang="es-AR" sz="2400" b="1" dirty="0" smtClean="0">
                <a:solidFill>
                  <a:schemeClr val="accent3">
                    <a:lumMod val="75000"/>
                  </a:schemeClr>
                </a:solidFill>
                <a:effectLst>
                  <a:outerShdw blurRad="38100" dist="38100" dir="2700000" algn="tl">
                    <a:srgbClr val="000000">
                      <a:alpha val="43137"/>
                    </a:srgbClr>
                  </a:outerShdw>
                </a:effectLst>
              </a:rPr>
              <a:t>un </a:t>
            </a:r>
            <a:r>
              <a:rPr lang="es-AR" sz="2400" b="1" dirty="0">
                <a:solidFill>
                  <a:schemeClr val="accent3">
                    <a:lumMod val="75000"/>
                  </a:schemeClr>
                </a:solidFill>
                <a:effectLst>
                  <a:outerShdw blurRad="38100" dist="38100" dir="2700000" algn="tl">
                    <a:srgbClr val="000000">
                      <a:alpha val="43137"/>
                    </a:srgbClr>
                  </a:outerShdw>
                </a:effectLst>
              </a:rPr>
              <a:t>currículo que tenga un contenido claramente político y que sea </a:t>
            </a:r>
            <a:r>
              <a:rPr lang="es-AR" sz="2400" b="1" dirty="0" smtClean="0">
                <a:solidFill>
                  <a:schemeClr val="accent3">
                    <a:lumMod val="75000"/>
                  </a:schemeClr>
                </a:solidFill>
                <a:effectLst>
                  <a:outerShdw blurRad="38100" dist="38100" dir="2700000" algn="tl">
                    <a:srgbClr val="000000">
                      <a:alpha val="43137"/>
                    </a:srgbClr>
                  </a:outerShdw>
                </a:effectLst>
              </a:rPr>
              <a:t>crítico de </a:t>
            </a:r>
            <a:r>
              <a:rPr lang="es-AR" sz="2400" b="1" dirty="0">
                <a:solidFill>
                  <a:schemeClr val="accent3">
                    <a:lumMod val="75000"/>
                  </a:schemeClr>
                </a:solidFill>
                <a:effectLst>
                  <a:outerShdw blurRad="38100" dist="38100" dir="2700000" algn="tl">
                    <a:srgbClr val="000000">
                      <a:alpha val="43137"/>
                    </a:srgbClr>
                  </a:outerShdw>
                </a:effectLst>
              </a:rPr>
              <a:t>las creencias y de la </a:t>
            </a:r>
            <a:r>
              <a:rPr lang="es-AR" sz="2400" b="1" dirty="0" smtClean="0">
                <a:solidFill>
                  <a:schemeClr val="accent3">
                    <a:lumMod val="75000"/>
                  </a:schemeClr>
                </a:solidFill>
                <a:effectLst>
                  <a:outerShdw blurRad="38100" dist="38100" dir="2700000" algn="tl">
                    <a:srgbClr val="000000">
                      <a:alpha val="43137"/>
                    </a:srgbClr>
                  </a:outerShdw>
                </a:effectLst>
              </a:rPr>
              <a:t>estructura social </a:t>
            </a:r>
            <a:r>
              <a:rPr lang="es-AR" sz="2400" b="1" dirty="0">
                <a:solidFill>
                  <a:schemeClr val="accent3">
                    <a:lumMod val="75000"/>
                  </a:schemeClr>
                </a:solidFill>
                <a:effectLst>
                  <a:outerShdw blurRad="38100" dist="38100" dir="2700000" algn="tl">
                    <a:srgbClr val="000000">
                      <a:alpha val="43137"/>
                    </a:srgbClr>
                  </a:outerShdw>
                </a:effectLst>
              </a:rPr>
              <a:t>dominantes.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53491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9312" y="1700808"/>
            <a:ext cx="8293913"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Tres </a:t>
            </a:r>
            <a:r>
              <a:rPr lang="es-AR" sz="2400" b="1" dirty="0">
                <a:solidFill>
                  <a:schemeClr val="accent3">
                    <a:lumMod val="75000"/>
                  </a:schemeClr>
                </a:solidFill>
                <a:effectLst>
                  <a:outerShdw blurRad="38100" dist="38100" dir="2700000" algn="tl">
                    <a:srgbClr val="000000">
                      <a:alpha val="43137"/>
                    </a:srgbClr>
                  </a:outerShdw>
                </a:effectLst>
              </a:rPr>
              <a:t>conceptos son centrales en esa concepción emancipadora o </a:t>
            </a:r>
            <a:r>
              <a:rPr lang="es-AR" sz="2400" b="1" dirty="0" smtClean="0">
                <a:solidFill>
                  <a:schemeClr val="accent3">
                    <a:lumMod val="75000"/>
                  </a:schemeClr>
                </a:solidFill>
                <a:effectLst>
                  <a:outerShdw blurRad="38100" dist="38100" dir="2700000" algn="tl">
                    <a:srgbClr val="000000">
                      <a:alpha val="43137"/>
                    </a:srgbClr>
                  </a:outerShdw>
                </a:effectLst>
              </a:rPr>
              <a:t>liberadora del currículo: </a:t>
            </a:r>
            <a:r>
              <a:rPr lang="es-AR" sz="2400" b="1" i="1" dirty="0">
                <a:solidFill>
                  <a:schemeClr val="accent3">
                    <a:lumMod val="50000"/>
                  </a:schemeClr>
                </a:solidFill>
                <a:effectLst>
                  <a:outerShdw blurRad="38100" dist="38100" dir="2700000" algn="tl">
                    <a:srgbClr val="000000">
                      <a:alpha val="43137"/>
                    </a:srgbClr>
                  </a:outerShdw>
                </a:effectLst>
              </a:rPr>
              <a:t>esfera pública, intelectual </a:t>
            </a:r>
            <a:r>
              <a:rPr lang="es-AR" sz="2400" b="1" i="1" dirty="0" smtClean="0">
                <a:solidFill>
                  <a:schemeClr val="accent3">
                    <a:lumMod val="50000"/>
                  </a:schemeClr>
                </a:solidFill>
                <a:effectLst>
                  <a:outerShdw blurRad="38100" dist="38100" dir="2700000" algn="tl">
                    <a:srgbClr val="000000">
                      <a:alpha val="43137"/>
                    </a:srgbClr>
                  </a:outerShdw>
                </a:effectLst>
              </a:rPr>
              <a:t>transformador  </a:t>
            </a:r>
            <a:r>
              <a:rPr lang="es-AR" sz="2400" b="1" dirty="0" smtClean="0">
                <a:solidFill>
                  <a:schemeClr val="accent3">
                    <a:lumMod val="75000"/>
                  </a:schemeClr>
                </a:solidFill>
                <a:effectLst>
                  <a:outerShdw blurRad="38100" dist="38100" dir="2700000" algn="tl">
                    <a:srgbClr val="000000">
                      <a:alpha val="43137"/>
                    </a:srgbClr>
                  </a:outerShdw>
                </a:effectLst>
              </a:rPr>
              <a:t>y </a:t>
            </a:r>
            <a:r>
              <a:rPr lang="es-AR" sz="2400" b="1" i="1" dirty="0" smtClean="0">
                <a:solidFill>
                  <a:schemeClr val="accent3">
                    <a:lumMod val="50000"/>
                  </a:schemeClr>
                </a:solidFill>
                <a:effectLst>
                  <a:outerShdw blurRad="38100" dist="38100" dir="2700000" algn="tl">
                    <a:srgbClr val="000000">
                      <a:alpha val="43137"/>
                    </a:srgbClr>
                  </a:outerShdw>
                </a:effectLst>
              </a:rPr>
              <a:t>voz</a:t>
            </a:r>
            <a:r>
              <a:rPr lang="es-AR" sz="2400" b="1" i="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Con el </a:t>
            </a:r>
            <a:r>
              <a:rPr lang="es-AR" sz="2400" b="1" dirty="0">
                <a:solidFill>
                  <a:schemeClr val="accent3">
                    <a:lumMod val="75000"/>
                  </a:schemeClr>
                </a:solidFill>
                <a:effectLst>
                  <a:outerShdw blurRad="38100" dist="38100" dir="2700000" algn="tl">
                    <a:srgbClr val="000000">
                      <a:alpha val="43137"/>
                    </a:srgbClr>
                  </a:outerShdw>
                </a:effectLst>
              </a:rPr>
              <a:t>concepto de “esfera </a:t>
            </a:r>
            <a:r>
              <a:rPr lang="es-AR" sz="2400" b="1" dirty="0" smtClean="0">
                <a:solidFill>
                  <a:schemeClr val="accent3">
                    <a:lumMod val="75000"/>
                  </a:schemeClr>
                </a:solidFill>
                <a:effectLst>
                  <a:outerShdw blurRad="38100" dist="38100" dir="2700000" algn="tl">
                    <a:srgbClr val="000000">
                      <a:alpha val="43137"/>
                    </a:srgbClr>
                  </a:outerShdw>
                </a:effectLst>
              </a:rPr>
              <a:t>pública” </a:t>
            </a:r>
            <a:r>
              <a:rPr lang="es-AR" sz="2400" b="1" dirty="0" err="1" smtClean="0">
                <a:solidFill>
                  <a:schemeClr val="accent3">
                    <a:lumMod val="75000"/>
                  </a:schemeClr>
                </a:solidFill>
                <a:effectLst>
                  <a:outerShdw blurRad="38100" dist="38100" dir="2700000" algn="tl">
                    <a:srgbClr val="000000">
                      <a:alpha val="43137"/>
                    </a:srgbClr>
                  </a:outerShdw>
                </a:effectLst>
              </a:rPr>
              <a:t>Giroux</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argumenta que la escuela y el currículo </a:t>
            </a:r>
            <a:r>
              <a:rPr lang="es-AR" sz="2400" b="1" dirty="0" smtClean="0">
                <a:solidFill>
                  <a:schemeClr val="accent3">
                    <a:lumMod val="75000"/>
                  </a:schemeClr>
                </a:solidFill>
                <a:effectLst>
                  <a:outerShdw blurRad="38100" dist="38100" dir="2700000" algn="tl">
                    <a:srgbClr val="000000">
                      <a:alpha val="43137"/>
                    </a:srgbClr>
                  </a:outerShdw>
                </a:effectLst>
              </a:rPr>
              <a:t>deben </a:t>
            </a:r>
            <a:r>
              <a:rPr lang="es-AR" sz="2400" b="1" dirty="0">
                <a:solidFill>
                  <a:schemeClr val="accent3">
                    <a:lumMod val="75000"/>
                  </a:schemeClr>
                </a:solidFill>
                <a:effectLst>
                  <a:outerShdw blurRad="38100" dist="38100" dir="2700000" algn="tl">
                    <a:srgbClr val="000000">
                      <a:alpha val="43137"/>
                    </a:srgbClr>
                  </a:outerShdw>
                </a:effectLst>
              </a:rPr>
              <a:t>ser </a:t>
            </a:r>
            <a:r>
              <a:rPr lang="es-AR" sz="2400" b="1" dirty="0" smtClean="0">
                <a:solidFill>
                  <a:schemeClr val="accent3">
                    <a:lumMod val="75000"/>
                  </a:schemeClr>
                </a:solidFill>
                <a:effectLst>
                  <a:outerShdw blurRad="38100" dist="38100" dir="2700000" algn="tl">
                    <a:srgbClr val="000000">
                      <a:alpha val="43137"/>
                    </a:srgbClr>
                  </a:outerShdw>
                </a:effectLst>
              </a:rPr>
              <a:t>lugares donde </a:t>
            </a:r>
            <a:r>
              <a:rPr lang="es-AR" sz="2400" b="1" dirty="0">
                <a:solidFill>
                  <a:schemeClr val="accent3">
                    <a:lumMod val="75000"/>
                  </a:schemeClr>
                </a:solidFill>
                <a:effectLst>
                  <a:outerShdw blurRad="38100" dist="38100" dir="2700000" algn="tl">
                    <a:srgbClr val="000000">
                      <a:alpha val="43137"/>
                    </a:srgbClr>
                  </a:outerShdw>
                </a:effectLst>
              </a:rPr>
              <a:t>los estudiantes tengan la oportunidad de ejercer </a:t>
            </a:r>
            <a:r>
              <a:rPr lang="es-AR" sz="2400" b="1" dirty="0" smtClean="0">
                <a:solidFill>
                  <a:schemeClr val="accent3">
                    <a:lumMod val="75000"/>
                  </a:schemeClr>
                </a:solidFill>
                <a:effectLst>
                  <a:outerShdw blurRad="38100" dist="38100" dir="2700000" algn="tl">
                    <a:srgbClr val="000000">
                      <a:alpha val="43137"/>
                    </a:srgbClr>
                  </a:outerShdw>
                </a:effectLst>
              </a:rPr>
              <a:t>la democracia en la discusión, la participación y el cuestionamiento </a:t>
            </a:r>
            <a:r>
              <a:rPr lang="es-AR" sz="2400" b="1" dirty="0">
                <a:solidFill>
                  <a:schemeClr val="accent3">
                    <a:lumMod val="75000"/>
                  </a:schemeClr>
                </a:solidFill>
                <a:effectLst>
                  <a:outerShdw blurRad="38100" dist="38100" dir="2700000" algn="tl">
                    <a:srgbClr val="000000">
                      <a:alpha val="43137"/>
                    </a:srgbClr>
                  </a:outerShdw>
                </a:effectLst>
              </a:rPr>
              <a:t>de </a:t>
            </a:r>
            <a:r>
              <a:rPr lang="es-AR" sz="2400" b="1" dirty="0" smtClean="0">
                <a:solidFill>
                  <a:schemeClr val="accent3">
                    <a:lumMod val="75000"/>
                  </a:schemeClr>
                </a:solidFill>
                <a:effectLst>
                  <a:outerShdw blurRad="38100" dist="38100" dir="2700000" algn="tl">
                    <a:srgbClr val="000000">
                      <a:alpha val="43137"/>
                    </a:srgbClr>
                  </a:outerShdw>
                </a:effectLst>
              </a:rPr>
              <a:t>los supuestos </a:t>
            </a:r>
            <a:r>
              <a:rPr lang="es-AR" sz="2400" b="1" dirty="0">
                <a:solidFill>
                  <a:schemeClr val="accent3">
                    <a:lumMod val="75000"/>
                  </a:schemeClr>
                </a:solidFill>
                <a:effectLst>
                  <a:outerShdw blurRad="38100" dist="38100" dir="2700000" algn="tl">
                    <a:srgbClr val="000000">
                      <a:alpha val="43137"/>
                    </a:srgbClr>
                  </a:outerShdw>
                </a:effectLst>
              </a:rPr>
              <a:t>del sentido común de la vida social. </a:t>
            </a:r>
            <a:endParaRPr lang="es-AR" sz="2400" b="1" dirty="0" smtClean="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4997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166841"/>
            <a:ext cx="7344816" cy="4893647"/>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Por otro lado, los </a:t>
            </a:r>
            <a:r>
              <a:rPr lang="es-AR" sz="2400" b="1" dirty="0" smtClean="0">
                <a:solidFill>
                  <a:schemeClr val="accent3">
                    <a:lumMod val="75000"/>
                  </a:schemeClr>
                </a:solidFill>
                <a:effectLst>
                  <a:outerShdw blurRad="38100" dist="38100" dir="2700000" algn="tl">
                    <a:srgbClr val="000000">
                      <a:alpha val="43137"/>
                    </a:srgbClr>
                  </a:outerShdw>
                </a:effectLst>
              </a:rPr>
              <a:t>profesores no </a:t>
            </a:r>
            <a:r>
              <a:rPr lang="es-AR" sz="2400" b="1" dirty="0">
                <a:solidFill>
                  <a:schemeClr val="accent3">
                    <a:lumMod val="75000"/>
                  </a:schemeClr>
                </a:solidFill>
                <a:effectLst>
                  <a:outerShdw blurRad="38100" dist="38100" dir="2700000" algn="tl">
                    <a:srgbClr val="000000">
                      <a:alpha val="43137"/>
                    </a:srgbClr>
                  </a:outerShdw>
                </a:effectLst>
              </a:rPr>
              <a:t>pueden ser vistos como técnicos o burócratas, sino como “intelectuales transformadores” activamente involucrados en las actividades de la crítica y </a:t>
            </a:r>
            <a:r>
              <a:rPr lang="es-AR" sz="2400" b="1" dirty="0" smtClean="0">
                <a:solidFill>
                  <a:schemeClr val="accent3">
                    <a:lumMod val="75000"/>
                  </a:schemeClr>
                </a:solidFill>
                <a:effectLst>
                  <a:outerShdw blurRad="38100" dist="38100" dir="2700000" algn="tl">
                    <a:srgbClr val="000000">
                      <a:alpha val="43137"/>
                    </a:srgbClr>
                  </a:outerShdw>
                </a:effectLst>
              </a:rPr>
              <a:t>del cuestionamiento </a:t>
            </a:r>
            <a:r>
              <a:rPr lang="es-AR" sz="2400" b="1" dirty="0">
                <a:solidFill>
                  <a:schemeClr val="accent3">
                    <a:lumMod val="75000"/>
                  </a:schemeClr>
                </a:solidFill>
                <a:effectLst>
                  <a:outerShdw blurRad="38100" dist="38100" dir="2700000" algn="tl">
                    <a:srgbClr val="000000">
                      <a:alpha val="43137"/>
                    </a:srgbClr>
                  </a:outerShdw>
                </a:effectLst>
              </a:rPr>
              <a:t>al servicio del proceso de emancipación y liberación.</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El concepto de “voz” apunta a la necesidad de construcción de un </a:t>
            </a:r>
            <a:r>
              <a:rPr lang="es-AR" sz="2400" b="1" dirty="0" smtClean="0">
                <a:solidFill>
                  <a:schemeClr val="accent3">
                    <a:lumMod val="75000"/>
                  </a:schemeClr>
                </a:solidFill>
                <a:effectLst>
                  <a:outerShdw blurRad="38100" dist="38100" dir="2700000" algn="tl">
                    <a:srgbClr val="000000">
                      <a:alpha val="43137"/>
                    </a:srgbClr>
                  </a:outerShdw>
                </a:effectLst>
              </a:rPr>
              <a:t>espacio donde </a:t>
            </a:r>
            <a:r>
              <a:rPr lang="es-AR" sz="2400" b="1" dirty="0">
                <a:solidFill>
                  <a:schemeClr val="accent3">
                    <a:lumMod val="75000"/>
                  </a:schemeClr>
                </a:solidFill>
                <a:effectLst>
                  <a:outerShdw blurRad="38100" dist="38100" dir="2700000" algn="tl">
                    <a:srgbClr val="000000">
                      <a:alpha val="43137"/>
                    </a:srgbClr>
                  </a:outerShdw>
                </a:effectLst>
              </a:rPr>
              <a:t>las ansias, los deseos y los pensamientos de los estudiantes </a:t>
            </a:r>
            <a:r>
              <a:rPr lang="es-AR" sz="2400" b="1" dirty="0" smtClean="0">
                <a:solidFill>
                  <a:schemeClr val="accent3">
                    <a:lumMod val="75000"/>
                  </a:schemeClr>
                </a:solidFill>
                <a:effectLst>
                  <a:outerShdw blurRad="38100" dist="38100" dir="2700000" algn="tl">
                    <a:srgbClr val="000000">
                      <a:alpha val="43137"/>
                    </a:srgbClr>
                  </a:outerShdw>
                </a:effectLst>
              </a:rPr>
              <a:t>puedan ser </a:t>
            </a:r>
            <a:r>
              <a:rPr lang="es-AR" sz="2400" b="1" dirty="0">
                <a:solidFill>
                  <a:schemeClr val="accent3">
                    <a:lumMod val="75000"/>
                  </a:schemeClr>
                </a:solidFill>
                <a:effectLst>
                  <a:outerShdw blurRad="38100" dist="38100" dir="2700000" algn="tl">
                    <a:srgbClr val="000000">
                      <a:alpha val="43137"/>
                    </a:srgbClr>
                  </a:outerShdw>
                </a:effectLst>
              </a:rPr>
              <a:t>oídos y atentamente considerados,  concediéndoles  un papel que </a:t>
            </a:r>
            <a:r>
              <a:rPr lang="es-AR" sz="2400" b="1" dirty="0" smtClean="0">
                <a:solidFill>
                  <a:schemeClr val="accent3">
                    <a:lumMod val="75000"/>
                  </a:schemeClr>
                </a:solidFill>
                <a:effectLst>
                  <a:outerShdw blurRad="38100" dist="38100" dir="2700000" algn="tl">
                    <a:srgbClr val="000000">
                      <a:alpha val="43137"/>
                    </a:srgbClr>
                  </a:outerShdw>
                </a:effectLst>
              </a:rPr>
              <a:t>cuestiona las </a:t>
            </a:r>
            <a:r>
              <a:rPr lang="es-AR" sz="2400" b="1" dirty="0">
                <a:solidFill>
                  <a:schemeClr val="accent3">
                    <a:lumMod val="75000"/>
                  </a:schemeClr>
                </a:solidFill>
                <a:effectLst>
                  <a:outerShdw blurRad="38100" dist="38100" dir="2700000" algn="tl">
                    <a:srgbClr val="000000">
                      <a:alpha val="43137"/>
                    </a:srgbClr>
                  </a:outerShdw>
                </a:effectLst>
              </a:rPr>
              <a:t>relaciones de poder a través de las cuales esa voz ha sido, en </a:t>
            </a:r>
            <a:r>
              <a:rPr lang="es-AR" sz="2400" b="1" dirty="0" smtClean="0">
                <a:solidFill>
                  <a:schemeClr val="accent3">
                    <a:lumMod val="75000"/>
                  </a:schemeClr>
                </a:solidFill>
                <a:effectLst>
                  <a:outerShdw blurRad="38100" dist="38100" dir="2700000" algn="tl">
                    <a:srgbClr val="000000">
                      <a:alpha val="43137"/>
                    </a:srgbClr>
                  </a:outerShdw>
                </a:effectLst>
              </a:rPr>
              <a:t>general, suprimida</a:t>
            </a:r>
            <a:r>
              <a:rPr lang="es-AR" sz="2400" b="1" dirty="0">
                <a:solidFill>
                  <a:schemeClr val="accent3">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834575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smtClean="0">
                <a:solidFill>
                  <a:schemeClr val="accent3">
                    <a:lumMod val="75000"/>
                  </a:schemeClr>
                </a:solidFill>
                <a:effectLst>
                  <a:outerShdw blurRad="38100" dist="38100" dir="2700000" algn="tl">
                    <a:srgbClr val="000000">
                      <a:alpha val="43137"/>
                    </a:srgbClr>
                  </a:outerShdw>
                </a:effectLst>
              </a:rPr>
              <a:t>4.3.2. Stephen </a:t>
            </a:r>
            <a:r>
              <a:rPr lang="es-AR" sz="4400" b="1" dirty="0" err="1" smtClean="0">
                <a:solidFill>
                  <a:schemeClr val="accent3">
                    <a:lumMod val="75000"/>
                  </a:schemeClr>
                </a:solidFill>
                <a:effectLst>
                  <a:outerShdw blurRad="38100" dist="38100" dir="2700000" algn="tl">
                    <a:srgbClr val="000000">
                      <a:alpha val="43137"/>
                    </a:srgbClr>
                  </a:outerShdw>
                </a:effectLst>
              </a:rPr>
              <a:t>Kemmis</a:t>
            </a:r>
            <a:endParaRPr lang="es-ES" sz="4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121273"/>
            <a:ext cx="1321320" cy="1873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596" y="4365103"/>
            <a:ext cx="1393328" cy="1983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55776" y="2471749"/>
            <a:ext cx="6192688" cy="3046988"/>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este libro publicado en 1986 el autor sostiene que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la elaboración de la teoría crítica del curriculum requiere que colaboremos en la lucha política para superar la irracionalidad, la injusticia y la coerción en nuestro propio trabajo y, a través de nuestro propio trabajo, en la sociedad en su conjunto.” </a:t>
            </a:r>
          </a:p>
        </p:txBody>
      </p:sp>
    </p:spTree>
    <p:extLst>
      <p:ext uri="{BB962C8B-B14F-4D97-AF65-F5344CB8AC3E}">
        <p14:creationId xmlns:p14="http://schemas.microsoft.com/office/powerpoint/2010/main" val="1711834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9017" y="1092438"/>
            <a:ext cx="8496944" cy="477053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formal</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está construido por todo aquello que la escuela ofrece mediante ciertos propósitos y planes manifiestos y públicos</a:t>
            </a:r>
            <a:r>
              <a:rPr lang="es-AR" sz="2400" b="1" dirty="0">
                <a:solidFill>
                  <a:schemeClr val="accent3">
                    <a:lumMod val="75000"/>
                  </a:schemeClr>
                </a:solidFill>
                <a:effectLst>
                  <a:outerShdw blurRad="38100" dist="38100" dir="2700000" algn="tl">
                    <a:srgbClr val="000000">
                      <a:alpha val="43137"/>
                    </a:srgbClr>
                  </a:outerShdw>
                </a:effectLst>
              </a:rPr>
              <a:t>… ” </a:t>
            </a:r>
          </a:p>
          <a:p>
            <a:pPr algn="r"/>
            <a:r>
              <a:rPr lang="es-AR" sz="2000" b="1" dirty="0" err="1">
                <a:solidFill>
                  <a:schemeClr val="accent3">
                    <a:lumMod val="75000"/>
                  </a:schemeClr>
                </a:solidFill>
                <a:effectLst>
                  <a:outerShdw blurRad="38100" dist="38100" dir="2700000" algn="tl">
                    <a:srgbClr val="000000">
                      <a:alpha val="43137"/>
                    </a:srgbClr>
                  </a:outerShdw>
                </a:effectLst>
              </a:rPr>
              <a:t>Elliot</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smtClean="0">
                <a:solidFill>
                  <a:schemeClr val="accent3">
                    <a:lumMod val="75000"/>
                  </a:schemeClr>
                </a:solidFill>
                <a:effectLst>
                  <a:outerShdw blurRad="38100" dist="38100" dir="2700000" algn="tl">
                    <a:srgbClr val="000000">
                      <a:alpha val="43137"/>
                    </a:srgbClr>
                  </a:outerShdw>
                </a:effectLst>
              </a:rPr>
              <a:t>Eisner</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The</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a:solidFill>
                  <a:schemeClr val="accent3">
                    <a:lumMod val="75000"/>
                  </a:schemeClr>
                </a:solidFill>
                <a:effectLst>
                  <a:outerShdw blurRad="38100" dist="38100" dir="2700000" algn="tl">
                    <a:srgbClr val="000000">
                      <a:alpha val="43137"/>
                    </a:srgbClr>
                  </a:outerShdw>
                </a:effectLst>
              </a:rPr>
              <a:t>educational</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imagination</a:t>
            </a:r>
            <a:r>
              <a:rPr lang="es-AR" sz="2000" b="1" smtClean="0">
                <a:solidFill>
                  <a:schemeClr val="accent3">
                    <a:lumMod val="75000"/>
                  </a:schemeClr>
                </a:solidFill>
                <a:effectLst>
                  <a:outerShdw blurRad="38100" dist="38100" dir="2700000" algn="tl">
                    <a:srgbClr val="000000">
                      <a:alpha val="43137"/>
                    </a:srgbClr>
                  </a:outerShdw>
                </a:effectLst>
              </a:rPr>
              <a:t>, 1979</a:t>
            </a:r>
            <a:endParaRPr lang="es-AR" sz="2000" b="1" dirty="0">
              <a:solidFill>
                <a:schemeClr val="accent3">
                  <a:lumMod val="75000"/>
                </a:schemeClr>
              </a:solidFill>
              <a:effectLst>
                <a:outerShdw blurRad="38100" dist="38100" dir="2700000" algn="tl">
                  <a:srgbClr val="000000">
                    <a:alpha val="43137"/>
                  </a:srgbClr>
                </a:outerShdw>
              </a:effectLst>
            </a:endParaRP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aparece claramente reflejado en las intenciones que, de una manera directa, indican tanto las normas legales, los contenidos mínimos obligatorios o los programas oficiales... </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err="1">
                <a:solidFill>
                  <a:schemeClr val="accent3">
                    <a:lumMod val="75000"/>
                  </a:schemeClr>
                </a:solidFill>
                <a:effectLst>
                  <a:outerShdw blurRad="38100" dist="38100" dir="2700000" algn="tl">
                    <a:srgbClr val="000000">
                      <a:alpha val="43137"/>
                    </a:srgbClr>
                  </a:outerShdw>
                </a:effectLst>
              </a:rPr>
              <a:t>Jurjo</a:t>
            </a:r>
            <a:r>
              <a:rPr lang="es-AR" sz="2000" b="1" dirty="0">
                <a:solidFill>
                  <a:schemeClr val="accent3">
                    <a:lumMod val="75000"/>
                  </a:schemeClr>
                </a:solidFill>
                <a:effectLst>
                  <a:outerShdw blurRad="38100" dist="38100" dir="2700000" algn="tl">
                    <a:srgbClr val="000000">
                      <a:alpha val="43137"/>
                    </a:srgbClr>
                  </a:outerShdw>
                </a:effectLst>
              </a:rPr>
              <a:t> Torres </a:t>
            </a:r>
            <a:r>
              <a:rPr lang="es-AR" sz="2000" b="1" dirty="0" err="1" smtClean="0">
                <a:solidFill>
                  <a:schemeClr val="accent3">
                    <a:lumMod val="75000"/>
                  </a:schemeClr>
                </a:solidFill>
                <a:effectLst>
                  <a:outerShdw blurRad="38100" dist="38100" dir="2700000" algn="tl">
                    <a:srgbClr val="000000">
                      <a:alpha val="43137"/>
                    </a:srgbClr>
                  </a:outerShdw>
                </a:effectLst>
              </a:rPr>
              <a:t>Santomé</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El </a:t>
            </a:r>
            <a:r>
              <a:rPr lang="es-AR" sz="2000" b="1" i="1" dirty="0">
                <a:solidFill>
                  <a:schemeClr val="accent3">
                    <a:lumMod val="75000"/>
                  </a:schemeClr>
                </a:solidFill>
                <a:effectLst>
                  <a:outerShdw blurRad="38100" dist="38100" dir="2700000" algn="tl">
                    <a:srgbClr val="000000">
                      <a:alpha val="43137"/>
                    </a:srgbClr>
                  </a:outerShdw>
                </a:effectLst>
              </a:rPr>
              <a:t>curriculum </a:t>
            </a:r>
            <a:r>
              <a:rPr lang="es-AR" sz="2000" b="1" i="1" dirty="0" smtClean="0">
                <a:solidFill>
                  <a:schemeClr val="accent3">
                    <a:lumMod val="75000"/>
                  </a:schemeClr>
                </a:solidFill>
                <a:effectLst>
                  <a:outerShdw blurRad="38100" dist="38100" dir="2700000" algn="tl">
                    <a:srgbClr val="000000">
                      <a:alpha val="43137"/>
                    </a:srgbClr>
                  </a:outerShdw>
                </a:effectLst>
              </a:rPr>
              <a:t>oculto</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2005</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01643"/>
            <a:ext cx="815727" cy="9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35" y="5589240"/>
            <a:ext cx="897632" cy="89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6594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1844824"/>
            <a:ext cx="7488832" cy="3847207"/>
          </a:xfrm>
          <a:prstGeom prst="rect">
            <a:avLst/>
          </a:prstGeom>
        </p:spPr>
        <p:txBody>
          <a:bodyPr wrap="square">
            <a:spAutoFit/>
          </a:bodyPr>
          <a:lstStyle/>
          <a:p>
            <a:pPr algn="just"/>
            <a:r>
              <a:rPr lang="es-AR" dirty="0"/>
              <a:t> </a:t>
            </a:r>
            <a:r>
              <a:rPr lang="es-AR" dirty="0" smtClean="0"/>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El currículum es un producto de la historia humana y social y un medio a través del cual los grupos poderosos han ejercido una influencia muy significativa sobre los procesos de reproducción de la sociedad, incidiendo, y quizás controlando, los procesos mediante los cuales eran y son educados los jóvenes</a:t>
            </a:r>
            <a:r>
              <a:rPr lang="es-AR" sz="2400" b="1" i="1" dirty="0" smtClean="0">
                <a:solidFill>
                  <a:schemeClr val="accent3">
                    <a:lumMod val="75000"/>
                  </a:schemeClr>
                </a:solidFill>
                <a:effectLst>
                  <a:outerShdw blurRad="38100" dist="38100" dir="2700000" algn="tl">
                    <a:srgbClr val="000000">
                      <a:alpha val="43137"/>
                    </a:srgbClr>
                  </a:outerShdw>
                </a:effectLst>
              </a:rPr>
              <a:t>“</a:t>
            </a:r>
          </a:p>
          <a:p>
            <a:endParaRPr lang="es-AR" b="1" dirty="0" smtClean="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Stephen </a:t>
            </a:r>
            <a:r>
              <a:rPr lang="es-AR" sz="2000" b="1" dirty="0" err="1" smtClean="0">
                <a:solidFill>
                  <a:schemeClr val="accent3">
                    <a:lumMod val="75000"/>
                  </a:schemeClr>
                </a:solidFill>
                <a:effectLst>
                  <a:outerShdw blurRad="38100" dist="38100" dir="2700000" algn="tl">
                    <a:srgbClr val="000000">
                      <a:alpha val="43137"/>
                    </a:srgbClr>
                  </a:outerShdw>
                </a:effectLst>
              </a:rPr>
              <a:t>Kemmis</a:t>
            </a:r>
            <a:r>
              <a:rPr lang="es-AR" sz="2000" b="1" i="1" dirty="0" smtClean="0">
                <a:solidFill>
                  <a:schemeClr val="accent3">
                    <a:lumMod val="75000"/>
                  </a:schemeClr>
                </a:solidFill>
                <a:effectLst>
                  <a:outerShdw blurRad="38100" dist="38100" dir="2700000" algn="tl">
                    <a:srgbClr val="000000">
                      <a:alpha val="43137"/>
                    </a:srgbClr>
                  </a:outerShdw>
                </a:effectLst>
              </a:rPr>
              <a:t>, El </a:t>
            </a:r>
            <a:r>
              <a:rPr lang="es-AR" sz="2000" b="1" i="1" dirty="0">
                <a:solidFill>
                  <a:schemeClr val="accent3">
                    <a:lumMod val="75000"/>
                  </a:schemeClr>
                </a:solidFill>
                <a:effectLst>
                  <a:outerShdw blurRad="38100" dist="38100" dir="2700000" algn="tl">
                    <a:srgbClr val="000000">
                      <a:alpha val="43137"/>
                    </a:srgbClr>
                  </a:outerShdw>
                </a:effectLst>
              </a:rPr>
              <a:t>curriculum: más allá de la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teoría </a:t>
            </a:r>
            <a:r>
              <a:rPr lang="es-AR" sz="2000" b="1" i="1" dirty="0">
                <a:solidFill>
                  <a:schemeClr val="accent3">
                    <a:lumMod val="75000"/>
                  </a:schemeClr>
                </a:solidFill>
                <a:effectLst>
                  <a:outerShdw blurRad="38100" dist="38100" dir="2700000" algn="tl">
                    <a:srgbClr val="000000">
                      <a:alpha val="43137"/>
                    </a:srgbClr>
                  </a:outerShdw>
                </a:effectLst>
              </a:rPr>
              <a:t>de la </a:t>
            </a:r>
            <a:r>
              <a:rPr lang="es-AR" sz="2000" b="1" i="1" dirty="0" smtClean="0">
                <a:solidFill>
                  <a:schemeClr val="accent3">
                    <a:lumMod val="75000"/>
                  </a:schemeClr>
                </a:solidFill>
                <a:effectLst>
                  <a:outerShdw blurRad="38100" dist="38100" dir="2700000" algn="tl">
                    <a:srgbClr val="000000">
                      <a:alpha val="43137"/>
                    </a:srgbClr>
                  </a:outerShdw>
                </a:effectLst>
              </a:rPr>
              <a:t>reproducción, </a:t>
            </a:r>
            <a:r>
              <a:rPr lang="es-AR" sz="2000" b="1" dirty="0" smtClean="0">
                <a:solidFill>
                  <a:schemeClr val="accent3">
                    <a:lumMod val="75000"/>
                  </a:schemeClr>
                </a:solidFill>
                <a:effectLst>
                  <a:outerShdw blurRad="38100" dist="38100" dir="2700000" algn="tl">
                    <a:srgbClr val="000000">
                      <a:alpha val="43137"/>
                    </a:srgbClr>
                  </a:outerShdw>
                </a:effectLst>
              </a:rPr>
              <a:t>1988</a:t>
            </a:r>
            <a:r>
              <a:rPr lang="es-AR" sz="2000" b="1" i="1" dirty="0" smtClean="0">
                <a:solidFill>
                  <a:schemeClr val="accent3">
                    <a:lumMod val="75000"/>
                  </a:schemeClr>
                </a:solidFill>
                <a:effectLst>
                  <a:outerShdw blurRad="38100" dist="38100" dir="2700000" algn="tl">
                    <a:srgbClr val="000000">
                      <a:alpha val="43137"/>
                    </a:srgbClr>
                  </a:outerShdw>
                </a:effectLst>
              </a:rPr>
              <a:t> </a:t>
            </a:r>
          </a:p>
          <a:p>
            <a:endParaRPr lang="es-ES" dirty="0"/>
          </a:p>
        </p:txBody>
      </p:sp>
    </p:spTree>
    <p:extLst>
      <p:ext uri="{BB962C8B-B14F-4D97-AF65-F5344CB8AC3E}">
        <p14:creationId xmlns:p14="http://schemas.microsoft.com/office/powerpoint/2010/main" val="351085351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2564904"/>
            <a:ext cx="7272808"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instituciones educativas, con base en la investigación crítica,  tienen que ser espacios de resistencia y de denuncia de aquellos discursos y prácticas que legitiman la imposición de ideas, prácticas sociales y valores hegemónicos. </a:t>
            </a:r>
          </a:p>
        </p:txBody>
      </p:sp>
    </p:spTree>
    <p:extLst>
      <p:ext uri="{BB962C8B-B14F-4D97-AF65-F5344CB8AC3E}">
        <p14:creationId xmlns:p14="http://schemas.microsoft.com/office/powerpoint/2010/main" val="8619739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51867"/>
            <a:ext cx="8352928" cy="4893647"/>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Para conseguirlo la escuela socialmente crítica ofrece a los estudiantes proyectos que requieren el desarrollo cooperativo del conocimiento y del discurso, la organización democrática y tareas socialmente útiles. Implica a la comunidad entera en el trabajo de la escuela y rechaza las barreras burocráticas que separan la vida y el trabajo de la escuela, de la vida y el trabajo de la sociedad. motiva a los estudiantes sobre la reflexión sobre la sociedad y la reflexión autocrítica sobre sus propios conocimientos, formas de organización y acción“</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Stephen </a:t>
            </a:r>
            <a:r>
              <a:rPr lang="es-AR" sz="2000" b="1" dirty="0" err="1" smtClean="0">
                <a:solidFill>
                  <a:schemeClr val="accent3">
                    <a:lumMod val="75000"/>
                  </a:schemeClr>
                </a:solidFill>
                <a:effectLst>
                  <a:outerShdw blurRad="38100" dist="38100" dir="2700000" algn="tl">
                    <a:srgbClr val="000000">
                      <a:alpha val="43137"/>
                    </a:srgbClr>
                  </a:outerShdw>
                </a:effectLst>
              </a:rPr>
              <a:t>Kemmis</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El </a:t>
            </a:r>
            <a:r>
              <a:rPr lang="es-AR" sz="2000" b="1" i="1" dirty="0">
                <a:solidFill>
                  <a:schemeClr val="accent3">
                    <a:lumMod val="75000"/>
                  </a:schemeClr>
                </a:solidFill>
                <a:effectLst>
                  <a:outerShdw blurRad="38100" dist="38100" dir="2700000" algn="tl">
                    <a:srgbClr val="000000">
                      <a:alpha val="43137"/>
                    </a:srgbClr>
                  </a:outerShdw>
                </a:effectLst>
              </a:rPr>
              <a:t>curriculum: más allá de la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teoría </a:t>
            </a:r>
            <a:r>
              <a:rPr lang="es-AR" sz="2000" b="1" i="1" dirty="0">
                <a:solidFill>
                  <a:schemeClr val="accent3">
                    <a:lumMod val="75000"/>
                  </a:schemeClr>
                </a:solidFill>
                <a:effectLst>
                  <a:outerShdw blurRad="38100" dist="38100" dir="2700000" algn="tl">
                    <a:srgbClr val="000000">
                      <a:alpha val="43137"/>
                    </a:srgbClr>
                  </a:outerShdw>
                </a:effectLst>
              </a:rPr>
              <a:t>de la </a:t>
            </a:r>
            <a:r>
              <a:rPr lang="es-AR" sz="2000" b="1" i="1" dirty="0" smtClean="0">
                <a:solidFill>
                  <a:schemeClr val="accent3">
                    <a:lumMod val="75000"/>
                  </a:schemeClr>
                </a:solidFill>
                <a:effectLst>
                  <a:outerShdw blurRad="38100" dist="38100" dir="2700000" algn="tl">
                    <a:srgbClr val="000000">
                      <a:alpha val="43137"/>
                    </a:srgbClr>
                  </a:outerShdw>
                </a:effectLst>
              </a:rPr>
              <a:t>reproducción, 1988</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7551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96752"/>
            <a:ext cx="8280920" cy="5016758"/>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Los </a:t>
            </a:r>
            <a:r>
              <a:rPr lang="es-AR" sz="2000" b="1" dirty="0">
                <a:solidFill>
                  <a:schemeClr val="accent3">
                    <a:lumMod val="75000"/>
                  </a:schemeClr>
                </a:solidFill>
                <a:effectLst>
                  <a:outerShdw blurRad="38100" dist="38100" dir="2700000" algn="tl">
                    <a:srgbClr val="000000">
                      <a:alpha val="43137"/>
                    </a:srgbClr>
                  </a:outerShdw>
                </a:effectLst>
              </a:rPr>
              <a:t>principios generales congruentes con este enfoque para encarar la planificación y el trabajo pedagógico son</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En la formulación de las intenciones educativas tienen que intervenir los profesores, los estudiantes, las </a:t>
            </a:r>
            <a:r>
              <a:rPr lang="es-AR" sz="2000" b="1" dirty="0" smtClean="0">
                <a:solidFill>
                  <a:schemeClr val="accent3">
                    <a:lumMod val="75000"/>
                  </a:schemeClr>
                </a:solidFill>
                <a:effectLst>
                  <a:outerShdw blurRad="38100" dist="38100" dir="2700000" algn="tl">
                    <a:srgbClr val="000000">
                      <a:alpha val="43137"/>
                    </a:srgbClr>
                  </a:outerShdw>
                </a:effectLst>
              </a:rPr>
              <a:t>familias y las organizaciones de la </a:t>
            </a:r>
            <a:r>
              <a:rPr lang="es-AR" sz="2000" b="1" dirty="0">
                <a:solidFill>
                  <a:schemeClr val="accent3">
                    <a:lumMod val="75000"/>
                  </a:schemeClr>
                </a:solidFill>
                <a:effectLst>
                  <a:outerShdw blurRad="38100" dist="38100" dir="2700000" algn="tl">
                    <a:srgbClr val="000000">
                      <a:alpha val="43137"/>
                    </a:srgbClr>
                  </a:outerShdw>
                </a:effectLst>
              </a:rPr>
              <a:t>comunidad local en la que está inserta la escuela.</a:t>
            </a: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La decisión acerca de qué conocimientos se requieren y qué experiencias de aprendizaje resultan prioritarias no son técnicas sino políticas y </a:t>
            </a:r>
            <a:r>
              <a:rPr lang="es-AR" sz="2000" b="1" dirty="0" smtClean="0">
                <a:solidFill>
                  <a:schemeClr val="accent3">
                    <a:lumMod val="75000"/>
                  </a:schemeClr>
                </a:solidFill>
                <a:effectLst>
                  <a:outerShdw blurRad="38100" dist="38100" dir="2700000" algn="tl">
                    <a:srgbClr val="000000">
                      <a:alpha val="43137"/>
                    </a:srgbClr>
                  </a:outerShdw>
                </a:effectLst>
              </a:rPr>
              <a:t>culturales, pues devienen del reconocimiento de que existen demandas sociales insatisfechas a las que hay que hay que dar respuesta.</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La instancia que orienta la propuesta de cambio es la </a:t>
            </a:r>
            <a:r>
              <a:rPr lang="es-AR" sz="2000" b="1" i="1" dirty="0">
                <a:solidFill>
                  <a:schemeClr val="accent1">
                    <a:lumMod val="50000"/>
                  </a:schemeClr>
                </a:solidFill>
                <a:effectLst>
                  <a:outerShdw blurRad="38100" dist="38100" dir="2700000" algn="tl">
                    <a:srgbClr val="000000">
                      <a:alpha val="43137"/>
                    </a:srgbClr>
                  </a:outerShdw>
                </a:effectLst>
              </a:rPr>
              <a:t>praxis</a:t>
            </a:r>
            <a:r>
              <a:rPr lang="es-AR" sz="2000" b="1" dirty="0">
                <a:solidFill>
                  <a:schemeClr val="accent3">
                    <a:lumMod val="75000"/>
                  </a:schemeClr>
                </a:solidFill>
                <a:effectLst>
                  <a:outerShdw blurRad="38100" dist="38100" dir="2700000" algn="tl">
                    <a:srgbClr val="000000">
                      <a:alpha val="43137"/>
                    </a:srgbClr>
                  </a:outerShdw>
                </a:effectLst>
              </a:rPr>
              <a:t>: la realización de una acción sobre la cual </a:t>
            </a:r>
            <a:r>
              <a:rPr lang="es-AR" sz="2000" b="1" dirty="0" smtClean="0">
                <a:solidFill>
                  <a:schemeClr val="accent3">
                    <a:lumMod val="75000"/>
                  </a:schemeClr>
                </a:solidFill>
                <a:effectLst>
                  <a:outerShdw blurRad="38100" dist="38100" dir="2700000" algn="tl">
                    <a:srgbClr val="000000">
                      <a:alpha val="43137"/>
                    </a:srgbClr>
                  </a:outerShdw>
                </a:effectLst>
              </a:rPr>
              <a:t>no sólo se </a:t>
            </a:r>
            <a:r>
              <a:rPr lang="es-AR" sz="2000" b="1" dirty="0">
                <a:solidFill>
                  <a:schemeClr val="accent3">
                    <a:lumMod val="75000"/>
                  </a:schemeClr>
                </a:solidFill>
                <a:effectLst>
                  <a:outerShdw blurRad="38100" dist="38100" dir="2700000" algn="tl">
                    <a:srgbClr val="000000">
                      <a:alpha val="43137"/>
                    </a:srgbClr>
                  </a:outerShdw>
                </a:effectLst>
              </a:rPr>
              <a:t>ha reflexionado críticamente, sino también en la cual se toman decisiones libres para actuar, orientadas por reconstrucciones del mundo social. </a:t>
            </a:r>
          </a:p>
        </p:txBody>
      </p:sp>
    </p:spTree>
    <p:extLst>
      <p:ext uri="{BB962C8B-B14F-4D97-AF65-F5344CB8AC3E}">
        <p14:creationId xmlns:p14="http://schemas.microsoft.com/office/powerpoint/2010/main" val="36526865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2276872"/>
            <a:ext cx="7488832"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cambio educativo implica siempre cuestionar de manera crítica las </a:t>
            </a:r>
            <a:r>
              <a:rPr lang="es-AR" sz="2400" b="1" dirty="0" smtClean="0">
                <a:solidFill>
                  <a:schemeClr val="accent3">
                    <a:lumMod val="75000"/>
                  </a:schemeClr>
                </a:solidFill>
                <a:effectLst>
                  <a:outerShdw blurRad="38100" dist="38100" dir="2700000" algn="tl">
                    <a:srgbClr val="000000">
                      <a:alpha val="43137"/>
                    </a:srgbClr>
                  </a:outerShdw>
                </a:effectLst>
              </a:rPr>
              <a:t>relaciones entre </a:t>
            </a:r>
            <a:r>
              <a:rPr lang="es-AR" sz="2400" b="1" dirty="0">
                <a:solidFill>
                  <a:schemeClr val="accent3">
                    <a:lumMod val="75000"/>
                  </a:schemeClr>
                </a:solidFill>
                <a:effectLst>
                  <a:outerShdw blurRad="38100" dist="38100" dir="2700000" algn="tl">
                    <a:srgbClr val="000000">
                      <a:alpha val="43137"/>
                    </a:srgbClr>
                  </a:outerShdw>
                </a:effectLst>
              </a:rPr>
              <a:t>educación y sociedad.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clave </a:t>
            </a:r>
            <a:r>
              <a:rPr lang="es-AR" sz="2400" b="1" dirty="0" smtClean="0">
                <a:solidFill>
                  <a:schemeClr val="accent3">
                    <a:lumMod val="75000"/>
                  </a:schemeClr>
                </a:solidFill>
                <a:effectLst>
                  <a:outerShdw blurRad="38100" dist="38100" dir="2700000" algn="tl">
                    <a:srgbClr val="000000">
                      <a:alpha val="43137"/>
                    </a:srgbClr>
                  </a:outerShdw>
                </a:effectLst>
              </a:rPr>
              <a:t>radica </a:t>
            </a:r>
            <a:r>
              <a:rPr lang="es-AR" sz="2400" b="1" dirty="0">
                <a:solidFill>
                  <a:schemeClr val="accent3">
                    <a:lumMod val="75000"/>
                  </a:schemeClr>
                </a:solidFill>
                <a:effectLst>
                  <a:outerShdw blurRad="38100" dist="38100" dir="2700000" algn="tl">
                    <a:srgbClr val="000000">
                      <a:alpha val="43137"/>
                    </a:srgbClr>
                  </a:outerShdw>
                </a:effectLst>
              </a:rPr>
              <a:t>en </a:t>
            </a:r>
            <a:r>
              <a:rPr lang="es-AR" sz="2400" b="1" dirty="0" smtClean="0">
                <a:solidFill>
                  <a:schemeClr val="accent3">
                    <a:lumMod val="75000"/>
                  </a:schemeClr>
                </a:solidFill>
                <a:effectLst>
                  <a:outerShdw blurRad="38100" dist="38100" dir="2700000" algn="tl">
                    <a:srgbClr val="000000">
                      <a:alpha val="43137"/>
                    </a:srgbClr>
                  </a:outerShdw>
                </a:effectLst>
              </a:rPr>
              <a:t>comprender la </a:t>
            </a:r>
            <a:r>
              <a:rPr lang="es-AR" sz="2400" b="1" dirty="0">
                <a:solidFill>
                  <a:schemeClr val="accent3">
                    <a:lumMod val="75000"/>
                  </a:schemeClr>
                </a:solidFill>
                <a:effectLst>
                  <a:outerShdw blurRad="38100" dist="38100" dir="2700000" algn="tl">
                    <a:srgbClr val="000000">
                      <a:alpha val="43137"/>
                    </a:srgbClr>
                  </a:outerShdw>
                </a:effectLst>
              </a:rPr>
              <a:t>manera en que los significados culturales son configurados por las </a:t>
            </a:r>
            <a:r>
              <a:rPr lang="es-AR" sz="2400" b="1" dirty="0" smtClean="0">
                <a:solidFill>
                  <a:schemeClr val="accent3">
                    <a:lumMod val="75000"/>
                  </a:schemeClr>
                </a:solidFill>
                <a:effectLst>
                  <a:outerShdw blurRad="38100" dist="38100" dir="2700000" algn="tl">
                    <a:srgbClr val="000000">
                      <a:alpha val="43137"/>
                    </a:srgbClr>
                  </a:outerShdw>
                </a:effectLst>
              </a:rPr>
              <a:t>estructuras sociales</a:t>
            </a:r>
            <a:r>
              <a:rPr lang="es-AR" sz="2400" b="1" dirty="0">
                <a:solidFill>
                  <a:schemeClr val="accent3">
                    <a:lumMod val="75000"/>
                  </a:schemeClr>
                </a:solidFill>
                <a:effectLst>
                  <a:outerShdw blurRad="38100" dist="38100" dir="2700000" algn="tl">
                    <a:srgbClr val="000000">
                      <a:alpha val="43137"/>
                    </a:srgbClr>
                  </a:outerShdw>
                </a:effectLst>
              </a:rPr>
              <a:t>, históricas y económicas, y a través de esta comprensión adquirir la </a:t>
            </a:r>
            <a:r>
              <a:rPr lang="es-AR" sz="2400" b="1" dirty="0" smtClean="0">
                <a:solidFill>
                  <a:schemeClr val="accent3">
                    <a:lumMod val="75000"/>
                  </a:schemeClr>
                </a:solidFill>
                <a:effectLst>
                  <a:outerShdw blurRad="38100" dist="38100" dir="2700000" algn="tl">
                    <a:srgbClr val="000000">
                      <a:alpha val="43137"/>
                    </a:srgbClr>
                  </a:outerShdw>
                </a:effectLst>
              </a:rPr>
              <a:t>capacidad de </a:t>
            </a:r>
            <a:r>
              <a:rPr lang="es-AR" sz="2400" b="1" dirty="0">
                <a:solidFill>
                  <a:schemeClr val="accent3">
                    <a:lumMod val="75000"/>
                  </a:schemeClr>
                </a:solidFill>
                <a:effectLst>
                  <a:outerShdw blurRad="38100" dist="38100" dir="2700000" algn="tl">
                    <a:srgbClr val="000000">
                      <a:alpha val="43137"/>
                    </a:srgbClr>
                  </a:outerShdw>
                </a:effectLst>
              </a:rPr>
              <a:t>actuar sobre las mismas.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940173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664" y="439341"/>
            <a:ext cx="8305800" cy="1143000"/>
          </a:xfrm>
        </p:spPr>
        <p:txBody>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Actividad 5</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179512" y="1582341"/>
            <a:ext cx="8568952"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Caracterice </a:t>
            </a:r>
            <a:r>
              <a:rPr lang="es-AR" sz="2400" b="1" dirty="0">
                <a:solidFill>
                  <a:schemeClr val="accent3">
                    <a:lumMod val="75000"/>
                  </a:schemeClr>
                </a:solidFill>
                <a:effectLst>
                  <a:outerShdw blurRad="38100" dist="38100" dir="2700000" algn="tl">
                    <a:srgbClr val="000000">
                      <a:alpha val="43137"/>
                    </a:srgbClr>
                  </a:outerShdw>
                </a:effectLst>
              </a:rPr>
              <a:t>y contraste las 3 racionalidades curriculares con base en los aportes del Seminario y de los siguientes textos: </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Escudero, (ed.) (1999) Diseño, desarrollo e innovación del curriculum, Madrid: Síntesis, apartados 1.3 y 1.4 </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Kelly, E. (1998) Racionalidades en la producción curricular y el proyecto curricular, Revista Pensamiento Educativo, vol. 23.</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Pérez Ferra, M. (2000) Conocer el curriculum para asesorar en centros, Málaga: Aljibe, apartados 3.1, 3.2 y 3.3</a:t>
            </a:r>
          </a:p>
        </p:txBody>
      </p:sp>
    </p:spTree>
    <p:extLst>
      <p:ext uri="{BB962C8B-B14F-4D97-AF65-F5344CB8AC3E}">
        <p14:creationId xmlns:p14="http://schemas.microsoft.com/office/powerpoint/2010/main" val="105478476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8984" y="2420888"/>
            <a:ext cx="8352928" cy="3046988"/>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planteos </a:t>
            </a:r>
            <a:r>
              <a:rPr lang="es-AR" sz="2400" b="1" dirty="0" smtClean="0">
                <a:solidFill>
                  <a:schemeClr val="accent3">
                    <a:lumMod val="75000"/>
                  </a:schemeClr>
                </a:solidFill>
                <a:effectLst>
                  <a:outerShdw blurRad="38100" dist="38100" dir="2700000" algn="tl">
                    <a:srgbClr val="000000">
                      <a:alpha val="43137"/>
                    </a:srgbClr>
                  </a:outerShdw>
                </a:effectLst>
              </a:rPr>
              <a:t>emancipadores están </a:t>
            </a:r>
            <a:r>
              <a:rPr lang="es-AR" sz="2400" b="1" dirty="0">
                <a:solidFill>
                  <a:schemeClr val="accent3">
                    <a:lumMod val="75000"/>
                  </a:schemeClr>
                </a:solidFill>
                <a:effectLst>
                  <a:outerShdw blurRad="38100" dist="38100" dir="2700000" algn="tl">
                    <a:srgbClr val="000000">
                      <a:alpha val="43137"/>
                    </a:srgbClr>
                  </a:outerShdw>
                </a:effectLst>
              </a:rPr>
              <a:t>más centrados en la comprensión del curriculum que en la elaboración de propuestas curriculares. Sin embargo, la </a:t>
            </a:r>
            <a:r>
              <a:rPr lang="es-AR" sz="2400" b="1" dirty="0" smtClean="0">
                <a:solidFill>
                  <a:schemeClr val="accent3">
                    <a:lumMod val="75000"/>
                  </a:schemeClr>
                </a:solidFill>
                <a:effectLst>
                  <a:outerShdw blurRad="38100" dist="38100" dir="2700000" algn="tl">
                    <a:srgbClr val="000000">
                      <a:alpha val="43137"/>
                    </a:srgbClr>
                  </a:outerShdw>
                </a:effectLst>
              </a:rPr>
              <a:t>interpretación del </a:t>
            </a:r>
            <a:r>
              <a:rPr lang="es-AR" sz="2400" b="1" dirty="0">
                <a:solidFill>
                  <a:schemeClr val="accent3">
                    <a:lumMod val="75000"/>
                  </a:schemeClr>
                </a:solidFill>
                <a:effectLst>
                  <a:outerShdw blurRad="38100" dist="38100" dir="2700000" algn="tl">
                    <a:srgbClr val="000000">
                      <a:alpha val="43137"/>
                    </a:srgbClr>
                  </a:outerShdw>
                </a:effectLst>
              </a:rPr>
              <a:t>curriculum como construcción social subsidiaria de un contexto histórico, de intereses políticos y de los instrumentos de control y presión impuestos por los grupos hegemónicos, nos permite operar sobre él y encontrar alternativas de transformación.</a:t>
            </a:r>
          </a:p>
        </p:txBody>
      </p:sp>
      <p:sp>
        <p:nvSpPr>
          <p:cNvPr id="3" name="2 Rectángulo"/>
          <p:cNvSpPr/>
          <p:nvPr/>
        </p:nvSpPr>
        <p:spPr>
          <a:xfrm>
            <a:off x="755576" y="1196752"/>
            <a:ext cx="7488832" cy="769441"/>
          </a:xfrm>
          <a:prstGeom prst="rect">
            <a:avLst/>
          </a:prstGeom>
        </p:spPr>
        <p:txBody>
          <a:bodyPr wrap="square">
            <a:spAutoFit/>
          </a:bodyPr>
          <a:lstStyle/>
          <a:p>
            <a:r>
              <a:rPr lang="es-ES" sz="4400" b="1" dirty="0">
                <a:solidFill>
                  <a:schemeClr val="accent3">
                    <a:lumMod val="75000"/>
                  </a:schemeClr>
                </a:solidFill>
                <a:effectLst>
                  <a:outerShdw blurRad="38100" dist="38100" dir="2700000" algn="tl">
                    <a:srgbClr val="000000">
                      <a:alpha val="43137"/>
                    </a:srgbClr>
                  </a:outerShdw>
                </a:effectLst>
              </a:rPr>
              <a:t>4.3.3.  La justicia curricular</a:t>
            </a:r>
          </a:p>
        </p:txBody>
      </p:sp>
    </p:spTree>
    <p:extLst>
      <p:ext uri="{BB962C8B-B14F-4D97-AF65-F5344CB8AC3E}">
        <p14:creationId xmlns:p14="http://schemas.microsoft.com/office/powerpoint/2010/main" val="33769738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751344"/>
            <a:ext cx="7992888" cy="5940088"/>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tal sentido, uno de los conceptos más potentes aportados por las teorías críticas del curriculum es el de </a:t>
            </a:r>
            <a:r>
              <a:rPr lang="es-AR" sz="2400" b="1" i="1" dirty="0">
                <a:solidFill>
                  <a:schemeClr val="accent6">
                    <a:lumMod val="50000"/>
                  </a:schemeClr>
                </a:solidFill>
                <a:effectLst>
                  <a:outerShdw blurRad="38100" dist="38100" dir="2700000" algn="tl">
                    <a:srgbClr val="000000">
                      <a:alpha val="43137"/>
                    </a:srgbClr>
                  </a:outerShdw>
                </a:effectLst>
              </a:rPr>
              <a:t>“justicia curricular”</a:t>
            </a:r>
            <a:r>
              <a:rPr lang="es-AR" sz="2400" b="1" dirty="0">
                <a:solidFill>
                  <a:schemeClr val="accent6">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como parte del entramado de la </a:t>
            </a:r>
            <a:r>
              <a:rPr lang="es-AR" sz="2400" b="1" i="1" dirty="0">
                <a:solidFill>
                  <a:schemeClr val="accent6">
                    <a:lumMod val="50000"/>
                  </a:schemeClr>
                </a:solidFill>
                <a:effectLst>
                  <a:outerShdw blurRad="38100" dist="38100" dir="2700000" algn="tl">
                    <a:srgbClr val="000000">
                      <a:alpha val="43137"/>
                    </a:srgbClr>
                  </a:outerShdw>
                </a:effectLst>
              </a:rPr>
              <a:t>“justicia social</a:t>
            </a:r>
            <a:r>
              <a:rPr lang="es-AR" sz="2400" b="1" dirty="0" smtClean="0">
                <a:solidFill>
                  <a:schemeClr val="accent6">
                    <a:lumMod val="50000"/>
                  </a:schemeClr>
                </a:solidFill>
                <a:effectLst>
                  <a:outerShdw blurRad="38100" dist="38100" dir="2700000" algn="tl">
                    <a:srgbClr val="000000">
                      <a:alpha val="43137"/>
                    </a:srgbClr>
                  </a:outerShdw>
                </a:effectLst>
              </a:rPr>
              <a:t>”.</a:t>
            </a:r>
          </a:p>
          <a:p>
            <a:pPr algn="just"/>
            <a:endParaRPr lang="es-AR" sz="2400" b="1" dirty="0">
              <a:solidFill>
                <a:schemeClr val="accent6">
                  <a:lumMod val="75000"/>
                </a:schemeClr>
              </a:solidFill>
              <a:effectLst>
                <a:outerShdw blurRad="38100" dist="38100" dir="2700000" algn="tl">
                  <a:srgbClr val="000000">
                    <a:alpha val="43137"/>
                  </a:srgbClr>
                </a:outerShdw>
              </a:effectLst>
            </a:endParaRPr>
          </a:p>
          <a:p>
            <a:pPr algn="just"/>
            <a:r>
              <a:rPr lang="es-AR" sz="2000" b="1" dirty="0" smtClean="0">
                <a:solidFill>
                  <a:schemeClr val="accent6">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s-AR" sz="2000" b="1" i="1" dirty="0">
                <a:solidFill>
                  <a:schemeClr val="accent3">
                    <a:lumMod val="75000"/>
                  </a:schemeClr>
                </a:solidFill>
                <a:effectLst>
                  <a:outerShdw blurRad="38100" dist="38100" dir="2700000" algn="tl">
                    <a:srgbClr val="000000">
                      <a:alpha val="43137"/>
                    </a:srgbClr>
                  </a:outerShdw>
                </a:effectLst>
              </a:rPr>
              <a:t>Referirse a la justicia curricular compromete a considerar las necesidades del presente para seguidamente analizar críticamente los contenidos de las distintas disciplinas y las propuestas de enseñanza y aprendizaje con las que se pretende educar y preparar para la vida a las nuevas generaciones. Meta que, lógicamente, preocupa a aquel profesorado comprometido con el empoderamiento de los colectivos sociales más desfavorecidos y, por tanto, con la construcción de un mundo mejor y más justo</a:t>
            </a:r>
            <a:r>
              <a:rPr lang="es-AR" sz="2000" b="1" i="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i="1" dirty="0">
              <a:solidFill>
                <a:schemeClr val="accent6">
                  <a:lumMod val="75000"/>
                </a:schemeClr>
              </a:solidFill>
              <a:effectLst>
                <a:outerShdw blurRad="38100" dist="38100" dir="2700000" algn="tl">
                  <a:srgbClr val="000000">
                    <a:alpha val="43137"/>
                  </a:srgbClr>
                </a:outerShdw>
              </a:effectLst>
            </a:endParaRPr>
          </a:p>
          <a:p>
            <a:pPr algn="r"/>
            <a:r>
              <a:rPr lang="es-AR" sz="2000" b="1" dirty="0" err="1" smtClean="0">
                <a:solidFill>
                  <a:schemeClr val="accent6">
                    <a:lumMod val="75000"/>
                  </a:schemeClr>
                </a:solidFill>
                <a:effectLst>
                  <a:outerShdw blurRad="38100" dist="38100" dir="2700000" algn="tl">
                    <a:srgbClr val="000000">
                      <a:alpha val="43137"/>
                    </a:srgbClr>
                  </a:outerShdw>
                </a:effectLst>
              </a:rPr>
              <a:t>Jurjo</a:t>
            </a:r>
            <a:r>
              <a:rPr lang="es-AR" sz="2000" b="1" dirty="0" smtClean="0">
                <a:solidFill>
                  <a:schemeClr val="accent6">
                    <a:lumMod val="75000"/>
                  </a:schemeClr>
                </a:solidFill>
                <a:effectLst>
                  <a:outerShdw blurRad="38100" dist="38100" dir="2700000" algn="tl">
                    <a:srgbClr val="000000">
                      <a:alpha val="43137"/>
                    </a:srgbClr>
                  </a:outerShdw>
                </a:effectLst>
              </a:rPr>
              <a:t> </a:t>
            </a:r>
            <a:r>
              <a:rPr lang="es-AR" sz="2000" b="1" dirty="0">
                <a:solidFill>
                  <a:schemeClr val="accent6">
                    <a:lumMod val="75000"/>
                  </a:schemeClr>
                </a:solidFill>
                <a:effectLst>
                  <a:outerShdw blurRad="38100" dist="38100" dir="2700000" algn="tl">
                    <a:srgbClr val="000000">
                      <a:alpha val="43137"/>
                    </a:srgbClr>
                  </a:outerShdw>
                </a:effectLst>
              </a:rPr>
              <a:t>Torres </a:t>
            </a:r>
            <a:r>
              <a:rPr lang="es-AR" sz="2000" b="1" dirty="0" err="1" smtClean="0">
                <a:solidFill>
                  <a:schemeClr val="accent6">
                    <a:lumMod val="75000"/>
                  </a:schemeClr>
                </a:solidFill>
                <a:effectLst>
                  <a:outerShdw blurRad="38100" dist="38100" dir="2700000" algn="tl">
                    <a:srgbClr val="000000">
                      <a:alpha val="43137"/>
                    </a:srgbClr>
                  </a:outerShdw>
                </a:effectLst>
              </a:rPr>
              <a:t>Santomé</a:t>
            </a:r>
            <a:r>
              <a:rPr lang="es-AR" sz="2000" b="1" dirty="0" smtClean="0">
                <a:solidFill>
                  <a:schemeClr val="accent6">
                    <a:lumMod val="75000"/>
                  </a:schemeClr>
                </a:solidFill>
                <a:effectLst>
                  <a:outerShdw blurRad="38100" dist="38100" dir="2700000" algn="tl">
                    <a:srgbClr val="000000">
                      <a:alpha val="43137"/>
                    </a:srgbClr>
                  </a:outerShdw>
                </a:effectLst>
              </a:rPr>
              <a:t>, </a:t>
            </a:r>
            <a:r>
              <a:rPr lang="es-AR" sz="2000" b="1" i="1" dirty="0" smtClean="0">
                <a:solidFill>
                  <a:schemeClr val="accent6">
                    <a:lumMod val="75000"/>
                  </a:schemeClr>
                </a:solidFill>
                <a:effectLst>
                  <a:outerShdw blurRad="38100" dist="38100" dir="2700000" algn="tl">
                    <a:srgbClr val="000000">
                      <a:alpha val="43137"/>
                    </a:srgbClr>
                  </a:outerShdw>
                </a:effectLst>
              </a:rPr>
              <a:t>La </a:t>
            </a:r>
            <a:r>
              <a:rPr lang="es-AR" sz="2000" b="1" i="1" dirty="0">
                <a:solidFill>
                  <a:schemeClr val="accent6">
                    <a:lumMod val="75000"/>
                  </a:schemeClr>
                </a:solidFill>
                <a:effectLst>
                  <a:outerShdw blurRad="38100" dist="38100" dir="2700000" algn="tl">
                    <a:srgbClr val="000000">
                      <a:alpha val="43137"/>
                    </a:srgbClr>
                  </a:outerShdw>
                </a:effectLst>
              </a:rPr>
              <a:t>justicia curricular. </a:t>
            </a:r>
            <a:endParaRPr lang="es-AR" sz="2000" b="1" i="1" dirty="0" smtClean="0">
              <a:solidFill>
                <a:schemeClr val="accent6">
                  <a:lumMod val="75000"/>
                </a:schemeClr>
              </a:solidFill>
              <a:effectLst>
                <a:outerShdw blurRad="38100" dist="38100" dir="2700000" algn="tl">
                  <a:srgbClr val="000000">
                    <a:alpha val="43137"/>
                  </a:srgbClr>
                </a:outerShdw>
              </a:effectLst>
            </a:endParaRPr>
          </a:p>
          <a:p>
            <a:pPr algn="r"/>
            <a:r>
              <a:rPr lang="es-AR" sz="2000" b="1" i="1" dirty="0" smtClean="0">
                <a:solidFill>
                  <a:schemeClr val="accent6">
                    <a:lumMod val="75000"/>
                  </a:schemeClr>
                </a:solidFill>
                <a:effectLst>
                  <a:outerShdw blurRad="38100" dist="38100" dir="2700000" algn="tl">
                    <a:srgbClr val="000000">
                      <a:alpha val="43137"/>
                    </a:srgbClr>
                  </a:outerShdw>
                </a:effectLst>
              </a:rPr>
              <a:t>El </a:t>
            </a:r>
            <a:r>
              <a:rPr lang="es-AR" sz="2000" b="1" i="1" dirty="0">
                <a:solidFill>
                  <a:schemeClr val="accent6">
                    <a:lumMod val="75000"/>
                  </a:schemeClr>
                </a:solidFill>
                <a:effectLst>
                  <a:outerShdw blurRad="38100" dist="38100" dir="2700000" algn="tl">
                    <a:srgbClr val="000000">
                      <a:alpha val="43137"/>
                    </a:srgbClr>
                  </a:outerShdw>
                </a:effectLst>
              </a:rPr>
              <a:t>caballo de Troya de la cultura </a:t>
            </a:r>
            <a:r>
              <a:rPr lang="es-AR" sz="2000" b="1" i="1" dirty="0" smtClean="0">
                <a:solidFill>
                  <a:schemeClr val="accent6">
                    <a:lumMod val="75000"/>
                  </a:schemeClr>
                </a:solidFill>
                <a:effectLst>
                  <a:outerShdw blurRad="38100" dist="38100" dir="2700000" algn="tl">
                    <a:srgbClr val="000000">
                      <a:alpha val="43137"/>
                    </a:srgbClr>
                  </a:outerShdw>
                </a:effectLst>
              </a:rPr>
              <a:t>escolar, </a:t>
            </a:r>
            <a:r>
              <a:rPr lang="es-AR" sz="2000" b="1" dirty="0" smtClean="0">
                <a:solidFill>
                  <a:schemeClr val="accent6">
                    <a:lumMod val="75000"/>
                  </a:schemeClr>
                </a:solidFill>
                <a:effectLst>
                  <a:outerShdw blurRad="38100" dist="38100" dir="2700000" algn="tl">
                    <a:srgbClr val="000000">
                      <a:alpha val="43137"/>
                    </a:srgbClr>
                  </a:outerShdw>
                </a:effectLst>
              </a:rPr>
              <a:t>2011.</a:t>
            </a:r>
            <a:r>
              <a:rPr lang="es-AR" sz="2000" b="1" i="1" dirty="0" smtClean="0">
                <a:solidFill>
                  <a:schemeClr val="accent6">
                    <a:lumMod val="75000"/>
                  </a:schemeClr>
                </a:solidFill>
                <a:effectLst>
                  <a:outerShdw blurRad="38100" dist="38100" dir="2700000" algn="tl">
                    <a:srgbClr val="000000">
                      <a:alpha val="43137"/>
                    </a:srgbClr>
                  </a:outerShdw>
                </a:effectLst>
              </a:rPr>
              <a:t> </a:t>
            </a:r>
            <a:endParaRPr lang="es-AR" sz="2000" b="1" i="1" dirty="0">
              <a:solidFill>
                <a:schemeClr val="accent6">
                  <a:lumMod val="75000"/>
                </a:schemeClr>
              </a:solidFill>
              <a:effectLst>
                <a:outerShdw blurRad="38100" dist="38100" dir="2700000" algn="tl">
                  <a:srgbClr val="000000">
                    <a:alpha val="43137"/>
                  </a:srgbClr>
                </a:outerShdw>
              </a:effectLst>
            </a:endParaRPr>
          </a:p>
          <a:p>
            <a:endParaRPr lang="es-AR"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5445224"/>
            <a:ext cx="846417" cy="111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822" y="5445224"/>
            <a:ext cx="817265" cy="115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81711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73160" y="1340768"/>
            <a:ext cx="7344816" cy="4524315"/>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la actualidad, es posible identificar </a:t>
            </a:r>
            <a:r>
              <a:rPr lang="es-AR" sz="2400" b="1" dirty="0" smtClean="0">
                <a:solidFill>
                  <a:schemeClr val="accent3">
                    <a:lumMod val="75000"/>
                  </a:schemeClr>
                </a:solidFill>
                <a:effectLst>
                  <a:outerShdw blurRad="38100" dist="38100" dir="2700000" algn="tl">
                    <a:srgbClr val="000000">
                      <a:alpha val="43137"/>
                    </a:srgbClr>
                  </a:outerShdw>
                </a:effectLst>
              </a:rPr>
              <a:t>tres vertientes </a:t>
            </a:r>
            <a:r>
              <a:rPr lang="es-AR" sz="2400" b="1" dirty="0">
                <a:solidFill>
                  <a:schemeClr val="accent3">
                    <a:lumMod val="75000"/>
                  </a:schemeClr>
                </a:solidFill>
                <a:effectLst>
                  <a:outerShdw blurRad="38100" dist="38100" dir="2700000" algn="tl">
                    <a:srgbClr val="000000">
                      <a:alpha val="43137"/>
                    </a:srgbClr>
                  </a:outerShdw>
                </a:effectLst>
              </a:rPr>
              <a:t>analíticas, no excluyentes, sobre la justicia social entendida como: </a:t>
            </a:r>
            <a:r>
              <a:rPr lang="es-AR" sz="2400" b="1" i="1" dirty="0" smtClean="0">
                <a:solidFill>
                  <a:schemeClr val="accent6">
                    <a:lumMod val="50000"/>
                  </a:schemeClr>
                </a:solidFill>
                <a:effectLst>
                  <a:outerShdw blurRad="38100" dist="38100" dir="2700000" algn="tl">
                    <a:srgbClr val="000000">
                      <a:alpha val="43137"/>
                    </a:srgbClr>
                  </a:outerShdw>
                </a:effectLst>
              </a:rPr>
              <a:t>distribución,</a:t>
            </a:r>
          </a:p>
          <a:p>
            <a:pPr algn="just"/>
            <a:r>
              <a:rPr lang="es-AR" sz="2400" b="1" i="1" dirty="0" smtClean="0">
                <a:solidFill>
                  <a:schemeClr val="accent6">
                    <a:lumMod val="50000"/>
                  </a:schemeClr>
                </a:solidFill>
                <a:effectLst>
                  <a:outerShdw blurRad="38100" dist="38100" dir="2700000" algn="tl">
                    <a:srgbClr val="000000">
                      <a:alpha val="43137"/>
                    </a:srgbClr>
                  </a:outerShdw>
                </a:effectLst>
              </a:rPr>
              <a:t>reconocimiento </a:t>
            </a:r>
            <a:r>
              <a:rPr lang="es-AR" sz="2400" b="1" dirty="0" smtClean="0">
                <a:solidFill>
                  <a:schemeClr val="accent6">
                    <a:lumMod val="75000"/>
                  </a:schemeClr>
                </a:solidFill>
                <a:effectLst>
                  <a:outerShdw blurRad="38100" dist="38100" dir="2700000" algn="tl">
                    <a:srgbClr val="000000">
                      <a:alpha val="43137"/>
                    </a:srgbClr>
                  </a:outerShdw>
                </a:effectLst>
              </a:rPr>
              <a:t>y</a:t>
            </a:r>
            <a:r>
              <a:rPr lang="es-AR" sz="2400" b="1" i="1" dirty="0" smtClean="0">
                <a:solidFill>
                  <a:schemeClr val="accent6">
                    <a:lumMod val="50000"/>
                  </a:schemeClr>
                </a:solidFill>
                <a:effectLst>
                  <a:outerShdw blurRad="38100" dist="38100" dir="2700000" algn="tl">
                    <a:srgbClr val="000000">
                      <a:alpha val="43137"/>
                    </a:srgbClr>
                  </a:outerShdw>
                </a:effectLst>
              </a:rPr>
              <a:t> participación</a:t>
            </a:r>
            <a:r>
              <a:rPr lang="es-AR" sz="2400" b="1" i="1" dirty="0" smtClean="0">
                <a:solidFill>
                  <a:schemeClr val="accent6">
                    <a:lumMod val="75000"/>
                  </a:schemeClr>
                </a:solidFill>
                <a:effectLst>
                  <a:outerShdw blurRad="38100" dist="38100" dir="2700000" algn="tl">
                    <a:srgbClr val="000000">
                      <a:alpha val="43137"/>
                    </a:srgbClr>
                  </a:outerShdw>
                </a:effectLst>
              </a:rPr>
              <a:t>.</a:t>
            </a:r>
          </a:p>
          <a:p>
            <a:pPr algn="just"/>
            <a:endParaRPr lang="es-AR" sz="2400" b="1" dirty="0" smtClean="0">
              <a:solidFill>
                <a:schemeClr val="accent6">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primera </a:t>
            </a:r>
            <a:r>
              <a:rPr lang="es-AR" sz="2400" b="1" dirty="0" smtClean="0">
                <a:solidFill>
                  <a:schemeClr val="accent3">
                    <a:lumMod val="75000"/>
                  </a:schemeClr>
                </a:solidFill>
                <a:effectLst>
                  <a:outerShdw blurRad="38100" dist="38100" dir="2700000" algn="tl">
                    <a:srgbClr val="000000">
                      <a:alpha val="43137"/>
                    </a:srgbClr>
                  </a:outerShdw>
                </a:effectLst>
              </a:rPr>
              <a:t>hace </a:t>
            </a:r>
            <a:r>
              <a:rPr lang="es-AR" sz="2400" b="1" dirty="0">
                <a:solidFill>
                  <a:schemeClr val="accent3">
                    <a:lumMod val="75000"/>
                  </a:schemeClr>
                </a:solidFill>
                <a:effectLst>
                  <a:outerShdw blurRad="38100" dist="38100" dir="2700000" algn="tl">
                    <a:srgbClr val="000000">
                      <a:alpha val="43137"/>
                    </a:srgbClr>
                  </a:outerShdw>
                </a:effectLst>
              </a:rPr>
              <a:t>referencia a la</a:t>
            </a:r>
            <a:r>
              <a:rPr lang="es-AR" sz="2400" b="1" dirty="0">
                <a:solidFill>
                  <a:schemeClr val="accent6">
                    <a:lumMod val="75000"/>
                  </a:schemeClr>
                </a:solidFill>
                <a:effectLst>
                  <a:outerShdw blurRad="38100" dist="38100" dir="2700000" algn="tl">
                    <a:srgbClr val="000000">
                      <a:alpha val="43137"/>
                    </a:srgbClr>
                  </a:outerShdw>
                </a:effectLst>
              </a:rPr>
              <a:t> </a:t>
            </a:r>
            <a:r>
              <a:rPr lang="es-AR" sz="2400" b="1" i="1" dirty="0" smtClean="0">
                <a:solidFill>
                  <a:schemeClr val="accent6">
                    <a:lumMod val="50000"/>
                  </a:schemeClr>
                </a:solidFill>
                <a:effectLst>
                  <a:outerShdw blurRad="38100" dist="38100" dir="2700000" algn="tl">
                    <a:srgbClr val="000000">
                      <a:alpha val="43137"/>
                    </a:srgbClr>
                  </a:outerShdw>
                </a:effectLst>
              </a:rPr>
              <a:t>distribución</a:t>
            </a:r>
            <a:r>
              <a:rPr lang="es-AR" sz="2400" b="1" dirty="0" smtClean="0">
                <a:solidFill>
                  <a:schemeClr val="accent3">
                    <a:lumMod val="75000"/>
                  </a:schemeClr>
                </a:solidFill>
                <a:effectLst>
                  <a:outerShdw blurRad="38100" dist="38100" dir="2700000" algn="tl">
                    <a:srgbClr val="000000">
                      <a:alpha val="43137"/>
                    </a:srgbClr>
                  </a:outerShdw>
                </a:effectLst>
              </a:rPr>
              <a:t>, de derechos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libertades, oportunidades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ingresos </a:t>
            </a:r>
            <a:r>
              <a:rPr lang="es-AR" sz="2400" b="1" dirty="0">
                <a:solidFill>
                  <a:schemeClr val="accent3">
                    <a:lumMod val="75000"/>
                  </a:schemeClr>
                </a:solidFill>
                <a:effectLst>
                  <a:outerShdw blurRad="38100" dist="38100" dir="2700000" algn="tl">
                    <a:srgbClr val="000000">
                      <a:alpha val="43137"/>
                    </a:srgbClr>
                  </a:outerShdw>
                </a:effectLst>
              </a:rPr>
              <a:t>y riqueza, respeto a sí mismo, capacidades para la toma </a:t>
            </a:r>
            <a:r>
              <a:rPr lang="es-AR" sz="2400" b="1" dirty="0" smtClean="0">
                <a:solidFill>
                  <a:schemeClr val="accent3">
                    <a:lumMod val="75000"/>
                  </a:schemeClr>
                </a:solidFill>
                <a:effectLst>
                  <a:outerShdw blurRad="38100" dist="38100" dir="2700000" algn="tl">
                    <a:srgbClr val="000000">
                      <a:alpha val="43137"/>
                    </a:srgbClr>
                  </a:outerShdw>
                </a:effectLst>
              </a:rPr>
              <a:t>de decisiones </a:t>
            </a:r>
            <a:r>
              <a:rPr lang="es-AR" sz="2400" b="1" dirty="0">
                <a:solidFill>
                  <a:schemeClr val="accent3">
                    <a:lumMod val="75000"/>
                  </a:schemeClr>
                </a:solidFill>
                <a:effectLst>
                  <a:outerShdw blurRad="38100" dist="38100" dir="2700000" algn="tl">
                    <a:srgbClr val="000000">
                      <a:alpha val="43137"/>
                    </a:srgbClr>
                  </a:outerShdw>
                </a:effectLst>
              </a:rPr>
              <a:t>basadas en la libertad y en el fomento de la dignidad </a:t>
            </a:r>
            <a:r>
              <a:rPr lang="es-AR" sz="2400" b="1" dirty="0" smtClean="0">
                <a:solidFill>
                  <a:schemeClr val="accent3">
                    <a:lumMod val="75000"/>
                  </a:schemeClr>
                </a:solidFill>
                <a:effectLst>
                  <a:outerShdw blurRad="38100" dist="38100" dir="2700000" algn="tl">
                    <a:srgbClr val="000000">
                      <a:alpha val="43137"/>
                    </a:srgbClr>
                  </a:outerShdw>
                </a:effectLst>
              </a:rPr>
              <a:t>humana, los </a:t>
            </a:r>
            <a:r>
              <a:rPr lang="es-AR" sz="2400" b="1" dirty="0">
                <a:solidFill>
                  <a:schemeClr val="accent3">
                    <a:lumMod val="75000"/>
                  </a:schemeClr>
                </a:solidFill>
                <a:effectLst>
                  <a:outerShdw blurRad="38100" dist="38100" dir="2700000" algn="tl">
                    <a:srgbClr val="000000">
                      <a:alpha val="43137"/>
                    </a:srgbClr>
                  </a:outerShdw>
                </a:effectLst>
              </a:rPr>
              <a:t>cuales </a:t>
            </a:r>
            <a:r>
              <a:rPr lang="es-AR" sz="2400" b="1" dirty="0" smtClean="0">
                <a:solidFill>
                  <a:schemeClr val="accent3">
                    <a:lumMod val="75000"/>
                  </a:schemeClr>
                </a:solidFill>
                <a:effectLst>
                  <a:outerShdw blurRad="38100" dist="38100" dir="2700000" algn="tl">
                    <a:srgbClr val="000000">
                      <a:alpha val="43137"/>
                    </a:srgbClr>
                  </a:outerShdw>
                </a:effectLst>
              </a:rPr>
              <a:t>debiesen distribuirse </a:t>
            </a:r>
            <a:r>
              <a:rPr lang="es-AR" sz="2400" b="1" dirty="0">
                <a:solidFill>
                  <a:schemeClr val="accent3">
                    <a:lumMod val="75000"/>
                  </a:schemeClr>
                </a:solidFill>
                <a:effectLst>
                  <a:outerShdw blurRad="38100" dist="38100" dir="2700000" algn="tl">
                    <a:srgbClr val="000000">
                      <a:alpha val="43137"/>
                    </a:srgbClr>
                  </a:outerShdw>
                </a:effectLst>
              </a:rPr>
              <a:t>considerando principios de igualdad, equidad y mérito. </a:t>
            </a:r>
            <a:endParaRPr lang="es-AR" sz="2400" b="1" dirty="0" smtClean="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84041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443841"/>
            <a:ext cx="7560840" cy="4893647"/>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La segunda, </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i="1" dirty="0" smtClean="0">
                <a:solidFill>
                  <a:schemeClr val="accent6">
                    <a:lumMod val="50000"/>
                  </a:schemeClr>
                </a:solidFill>
                <a:effectLst>
                  <a:outerShdw blurRad="38100" dist="38100" dir="2700000" algn="tl">
                    <a:srgbClr val="000000">
                      <a:alpha val="43137"/>
                    </a:srgbClr>
                  </a:outerShdw>
                </a:effectLst>
              </a:rPr>
              <a:t>reconocimiento</a:t>
            </a:r>
            <a:r>
              <a:rPr lang="es-AR" sz="2400" b="1" dirty="0" smtClean="0">
                <a:solidFill>
                  <a:schemeClr val="accent3">
                    <a:lumMod val="75000"/>
                  </a:schemeClr>
                </a:solidFill>
                <a:effectLst>
                  <a:outerShdw blurRad="38100" dist="38100" dir="2700000" algn="tl">
                    <a:srgbClr val="000000">
                      <a:alpha val="43137"/>
                    </a:srgbClr>
                  </a:outerShdw>
                </a:effectLst>
              </a:rPr>
              <a:t>) advierte </a:t>
            </a:r>
            <a:r>
              <a:rPr lang="es-AR" sz="2400" b="1" dirty="0">
                <a:solidFill>
                  <a:schemeClr val="accent3">
                    <a:lumMod val="75000"/>
                  </a:schemeClr>
                </a:solidFill>
                <a:effectLst>
                  <a:outerShdw blurRad="38100" dist="38100" dir="2700000" algn="tl">
                    <a:srgbClr val="000000">
                      <a:alpha val="43137"/>
                    </a:srgbClr>
                  </a:outerShdw>
                </a:effectLst>
              </a:rPr>
              <a:t>que </a:t>
            </a:r>
            <a:r>
              <a:rPr lang="es-AR" sz="2400" b="1" dirty="0" smtClean="0">
                <a:solidFill>
                  <a:schemeClr val="accent3">
                    <a:lumMod val="75000"/>
                  </a:schemeClr>
                </a:solidFill>
                <a:effectLst>
                  <a:outerShdw blurRad="38100" dist="38100" dir="2700000" algn="tl">
                    <a:srgbClr val="000000">
                      <a:alpha val="43137"/>
                    </a:srgbClr>
                  </a:outerShdw>
                </a:effectLst>
              </a:rPr>
              <a:t>la sociedad </a:t>
            </a:r>
            <a:r>
              <a:rPr lang="es-AR" sz="2400" b="1" dirty="0">
                <a:solidFill>
                  <a:schemeClr val="accent3">
                    <a:lumMod val="75000"/>
                  </a:schemeClr>
                </a:solidFill>
                <a:effectLst>
                  <a:outerShdw blurRad="38100" dist="38100" dir="2700000" algn="tl">
                    <a:srgbClr val="000000">
                      <a:alpha val="43137"/>
                    </a:srgbClr>
                  </a:outerShdw>
                </a:effectLst>
              </a:rPr>
              <a:t>se ha organizado y estratificado utilizando modelos hegemónicos </a:t>
            </a:r>
            <a:r>
              <a:rPr lang="es-AR" sz="2400" b="1" dirty="0" smtClean="0">
                <a:solidFill>
                  <a:schemeClr val="accent3">
                    <a:lumMod val="75000"/>
                  </a:schemeClr>
                </a:solidFill>
                <a:effectLst>
                  <a:outerShdw blurRad="38100" dist="38100" dir="2700000" algn="tl">
                    <a:srgbClr val="000000">
                      <a:alpha val="43137"/>
                    </a:srgbClr>
                  </a:outerShdw>
                </a:effectLst>
              </a:rPr>
              <a:t>y de </a:t>
            </a:r>
            <a:r>
              <a:rPr lang="es-AR" sz="2400" b="1" dirty="0">
                <a:solidFill>
                  <a:schemeClr val="accent3">
                    <a:lumMod val="75000"/>
                  </a:schemeClr>
                </a:solidFill>
                <a:effectLst>
                  <a:outerShdw blurRad="38100" dist="38100" dir="2700000" algn="tl">
                    <a:srgbClr val="000000">
                      <a:alpha val="43137"/>
                    </a:srgbClr>
                  </a:outerShdw>
                </a:effectLst>
              </a:rPr>
              <a:t>dominación y por eso debe atenderse a la inclusión de los grupos que, históricamente, han sido marginados y vulnerables.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En la tercera, </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i="1" dirty="0" smtClean="0">
                <a:solidFill>
                  <a:schemeClr val="accent6">
                    <a:lumMod val="50000"/>
                  </a:schemeClr>
                </a:solidFill>
                <a:effectLst>
                  <a:outerShdw blurRad="38100" dist="38100" dir="2700000" algn="tl">
                    <a:srgbClr val="000000">
                      <a:alpha val="43137"/>
                    </a:srgbClr>
                  </a:outerShdw>
                </a:effectLst>
              </a:rPr>
              <a:t>participación</a:t>
            </a:r>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prioriza la generación de condiciones para que todos, en </a:t>
            </a:r>
            <a:r>
              <a:rPr lang="es-AR" sz="2400" b="1" dirty="0" smtClean="0">
                <a:solidFill>
                  <a:schemeClr val="accent3">
                    <a:lumMod val="75000"/>
                  </a:schemeClr>
                </a:solidFill>
                <a:effectLst>
                  <a:outerShdw blurRad="38100" dist="38100" dir="2700000" algn="tl">
                    <a:srgbClr val="000000">
                      <a:alpha val="43137"/>
                    </a:srgbClr>
                  </a:outerShdw>
                </a:effectLst>
              </a:rPr>
              <a:t>especial quienes han </a:t>
            </a:r>
            <a:r>
              <a:rPr lang="es-AR" sz="2400" b="1" dirty="0">
                <a:solidFill>
                  <a:schemeClr val="accent3">
                    <a:lumMod val="75000"/>
                  </a:schemeClr>
                </a:solidFill>
                <a:effectLst>
                  <a:outerShdw blurRad="38100" dist="38100" dir="2700000" algn="tl">
                    <a:srgbClr val="000000">
                      <a:alpha val="43137"/>
                    </a:srgbClr>
                  </a:outerShdw>
                </a:effectLst>
              </a:rPr>
              <a:t>sido excluidos e </a:t>
            </a:r>
            <a:r>
              <a:rPr lang="es-AR" sz="2400" b="1" dirty="0" err="1">
                <a:solidFill>
                  <a:schemeClr val="accent3">
                    <a:lumMod val="75000"/>
                  </a:schemeClr>
                </a:solidFill>
                <a:effectLst>
                  <a:outerShdw blurRad="38100" dist="38100" dir="2700000" algn="tl">
                    <a:srgbClr val="000000">
                      <a:alpha val="43137"/>
                    </a:srgbClr>
                  </a:outerShdw>
                </a:effectLst>
              </a:rPr>
              <a:t>invisibilizados</a:t>
            </a:r>
            <a:r>
              <a:rPr lang="es-AR" sz="2400" b="1" dirty="0">
                <a:solidFill>
                  <a:schemeClr val="accent3">
                    <a:lumMod val="75000"/>
                  </a:schemeClr>
                </a:solidFill>
                <a:effectLst>
                  <a:outerShdw blurRad="38100" dist="38100" dir="2700000" algn="tl">
                    <a:srgbClr val="000000">
                      <a:alpha val="43137"/>
                    </a:srgbClr>
                  </a:outerShdw>
                </a:effectLst>
              </a:rPr>
              <a:t> histórica y sistemáticamente, </a:t>
            </a:r>
            <a:r>
              <a:rPr lang="es-AR" sz="2400" b="1" dirty="0" smtClean="0">
                <a:solidFill>
                  <a:schemeClr val="accent3">
                    <a:lumMod val="75000"/>
                  </a:schemeClr>
                </a:solidFill>
                <a:effectLst>
                  <a:outerShdw blurRad="38100" dist="38100" dir="2700000" algn="tl">
                    <a:srgbClr val="000000">
                      <a:alpha val="43137"/>
                    </a:srgbClr>
                  </a:outerShdw>
                </a:effectLst>
              </a:rPr>
              <a:t>adquieran una </a:t>
            </a:r>
            <a:r>
              <a:rPr lang="es-AR" sz="2400" b="1" dirty="0">
                <a:solidFill>
                  <a:schemeClr val="accent3">
                    <a:lumMod val="75000"/>
                  </a:schemeClr>
                </a:solidFill>
                <a:effectLst>
                  <a:outerShdw blurRad="38100" dist="38100" dir="2700000" algn="tl">
                    <a:srgbClr val="000000">
                      <a:alpha val="43137"/>
                    </a:srgbClr>
                  </a:outerShdw>
                </a:effectLst>
              </a:rPr>
              <a:t>posición central en la toma de decisiones dentro de las esferas </a:t>
            </a:r>
            <a:r>
              <a:rPr lang="es-AR" sz="2400" b="1" dirty="0" smtClean="0">
                <a:solidFill>
                  <a:schemeClr val="accent3">
                    <a:lumMod val="75000"/>
                  </a:schemeClr>
                </a:solidFill>
                <a:effectLst>
                  <a:outerShdw blurRad="38100" dist="38100" dir="2700000" algn="tl">
                    <a:srgbClr val="000000">
                      <a:alpha val="43137"/>
                    </a:srgbClr>
                  </a:outerShdw>
                </a:effectLst>
              </a:rPr>
              <a:t>públicas y </a:t>
            </a:r>
            <a:r>
              <a:rPr lang="es-AR" sz="2400" b="1" dirty="0">
                <a:solidFill>
                  <a:schemeClr val="accent3">
                    <a:lumMod val="75000"/>
                  </a:schemeClr>
                </a:solidFill>
                <a:effectLst>
                  <a:outerShdw blurRad="38100" dist="38100" dir="2700000" algn="tl">
                    <a:srgbClr val="000000">
                      <a:alpha val="43137"/>
                    </a:srgbClr>
                  </a:outerShdw>
                </a:effectLst>
              </a:rPr>
              <a:t>privadas de la sociedad.</a:t>
            </a:r>
          </a:p>
        </p:txBody>
      </p:sp>
    </p:spTree>
    <p:extLst>
      <p:ext uri="{BB962C8B-B14F-4D97-AF65-F5344CB8AC3E}">
        <p14:creationId xmlns:p14="http://schemas.microsoft.com/office/powerpoint/2010/main" val="3815151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156" y="632294"/>
            <a:ext cx="9001000" cy="6093976"/>
          </a:xfrm>
          <a:prstGeom prst="rect">
            <a:avLst/>
          </a:prstGeom>
        </p:spPr>
        <p:txBody>
          <a:bodyPr wrap="square">
            <a:spAutoFit/>
          </a:bodyPr>
          <a:lstStyle/>
          <a:p>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real</a:t>
            </a:r>
            <a:r>
              <a:rPr lang="es-AR" sz="2400" b="1" dirty="0" smtClean="0">
                <a:solidFill>
                  <a:schemeClr val="accent3">
                    <a:lumMod val="75000"/>
                  </a:schemeClr>
                </a:solidFill>
                <a:effectLst>
                  <a:outerShdw blurRad="38100" dist="38100" dir="2700000" algn="tl">
                    <a:srgbClr val="000000">
                      <a:alpha val="43137"/>
                    </a:srgbClr>
                  </a:outerShdw>
                </a:effectLst>
              </a:rPr>
              <a:t>:</a:t>
            </a:r>
          </a:p>
          <a:p>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 es la puesta en práctica del curriculum formal con las inevitables y necesarias modificaciones que requiere la contrastación y ajuste entre un plan curricular y la realidad del aula” </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400" b="1" i="1" dirty="0" smtClean="0">
              <a:solidFill>
                <a:schemeClr val="accent3">
                  <a:lumMod val="75000"/>
                </a:schemeClr>
              </a:solidFill>
              <a:effectLst>
                <a:outerShdw blurRad="38100" dist="38100" dir="2700000" algn="tl">
                  <a:srgbClr val="000000">
                    <a:alpha val="43137"/>
                  </a:srgbClr>
                </a:outerShdw>
              </a:effectLst>
            </a:endParaRPr>
          </a:p>
          <a:p>
            <a:pPr algn="r"/>
            <a:r>
              <a:rPr lang="es-AR" b="1" dirty="0" smtClean="0">
                <a:solidFill>
                  <a:schemeClr val="accent3">
                    <a:lumMod val="75000"/>
                  </a:schemeClr>
                </a:solidFill>
                <a:effectLst>
                  <a:outerShdw blurRad="38100" dist="38100" dir="2700000" algn="tl">
                    <a:srgbClr val="000000">
                      <a:alpha val="43137"/>
                    </a:srgbClr>
                  </a:outerShdw>
                </a:effectLst>
              </a:rPr>
              <a:t>Martha </a:t>
            </a:r>
            <a:r>
              <a:rPr lang="es-AR" b="1" dirty="0" err="1" smtClean="0">
                <a:solidFill>
                  <a:schemeClr val="accent3">
                    <a:lumMod val="75000"/>
                  </a:schemeClr>
                </a:solidFill>
                <a:effectLst>
                  <a:outerShdw blurRad="38100" dist="38100" dir="2700000" algn="tl">
                    <a:srgbClr val="000000">
                      <a:alpha val="43137"/>
                    </a:srgbClr>
                  </a:outerShdw>
                </a:effectLst>
              </a:rPr>
              <a:t>Cassarini</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smtClean="0">
                <a:solidFill>
                  <a:schemeClr val="accent3">
                    <a:lumMod val="75000"/>
                  </a:schemeClr>
                </a:solidFill>
                <a:effectLst>
                  <a:outerShdw blurRad="38100" dist="38100" dir="2700000" algn="tl">
                    <a:srgbClr val="000000">
                      <a:alpha val="43137"/>
                    </a:srgbClr>
                  </a:outerShdw>
                </a:effectLst>
              </a:rPr>
              <a:t>Teoría </a:t>
            </a:r>
            <a:r>
              <a:rPr lang="es-AR" b="1" i="1" dirty="0">
                <a:solidFill>
                  <a:schemeClr val="accent3">
                    <a:lumMod val="75000"/>
                  </a:schemeClr>
                </a:solidFill>
                <a:effectLst>
                  <a:outerShdw blurRad="38100" dist="38100" dir="2700000" algn="tl">
                    <a:srgbClr val="000000">
                      <a:alpha val="43137"/>
                    </a:srgbClr>
                  </a:outerShdw>
                </a:effectLst>
              </a:rPr>
              <a:t>y diseño </a:t>
            </a:r>
            <a:r>
              <a:rPr lang="es-AR" b="1" i="1" dirty="0" smtClean="0">
                <a:solidFill>
                  <a:schemeClr val="accent3">
                    <a:lumMod val="75000"/>
                  </a:schemeClr>
                </a:solidFill>
                <a:effectLst>
                  <a:outerShdw blurRad="38100" dist="38100" dir="2700000" algn="tl">
                    <a:srgbClr val="000000">
                      <a:alpha val="43137"/>
                    </a:srgbClr>
                  </a:outerShdw>
                </a:effectLst>
              </a:rPr>
              <a:t>curricular</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a:solidFill>
                  <a:schemeClr val="accent3">
                    <a:lumMod val="75000"/>
                  </a:schemeClr>
                </a:solidFill>
                <a:effectLst>
                  <a:outerShdw blurRad="38100" dist="38100" dir="2700000" algn="tl">
                    <a:srgbClr val="000000">
                      <a:alpha val="43137"/>
                    </a:srgbClr>
                  </a:outerShdw>
                </a:effectLst>
              </a:rPr>
              <a:t>2002</a:t>
            </a:r>
            <a:r>
              <a:rPr lang="es-AR" b="1" dirty="0" smtClean="0">
                <a:solidFill>
                  <a:schemeClr val="accent3">
                    <a:lumMod val="75000"/>
                  </a:schemeClr>
                </a:solidFill>
                <a:effectLst>
                  <a:outerShdw blurRad="38100" dist="38100" dir="2700000" algn="tl">
                    <a:srgbClr val="000000">
                      <a:alpha val="43137"/>
                    </a:srgbClr>
                  </a:outerShdw>
                </a:effectLst>
              </a:rPr>
              <a:t>.</a:t>
            </a:r>
            <a:endParaRPr lang="es-AR" b="1" dirty="0">
              <a:solidFill>
                <a:schemeClr val="accent3">
                  <a:lumMod val="75000"/>
                </a:schemeClr>
              </a:solidFill>
              <a:effectLst>
                <a:outerShdw blurRad="38100" dist="38100" dir="2700000" algn="tl">
                  <a:srgbClr val="000000">
                    <a:alpha val="43137"/>
                  </a:srgbClr>
                </a:outerShdw>
              </a:effectLst>
            </a:endParaRPr>
          </a:p>
          <a:p>
            <a:pPr algn="just"/>
            <a:endParaRPr lang="es-AR"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el profesor… (es)… </a:t>
            </a:r>
            <a:r>
              <a:rPr lang="es-AR" sz="2400" b="1" i="1" dirty="0" smtClean="0">
                <a:solidFill>
                  <a:schemeClr val="accent3">
                    <a:lumMod val="75000"/>
                  </a:schemeClr>
                </a:solidFill>
                <a:effectLst>
                  <a:outerShdw blurRad="38100" dist="38100" dir="2700000" algn="tl">
                    <a:srgbClr val="000000">
                      <a:alpha val="43137"/>
                    </a:srgbClr>
                  </a:outerShdw>
                </a:effectLst>
              </a:rPr>
              <a:t>un </a:t>
            </a:r>
            <a:r>
              <a:rPr lang="es-AR" sz="2400" b="1" i="1" dirty="0">
                <a:solidFill>
                  <a:schemeClr val="accent3">
                    <a:lumMod val="75000"/>
                  </a:schemeClr>
                </a:solidFill>
                <a:effectLst>
                  <a:outerShdw blurRad="38100" dist="38100" dir="2700000" algn="tl">
                    <a:srgbClr val="000000">
                      <a:alpha val="43137"/>
                    </a:srgbClr>
                  </a:outerShdw>
                </a:effectLst>
              </a:rPr>
              <a:t>agente activo en el desarrollo curricular, un modelador de los contenidos que se imparten y de los códigos que estructuran esos contenidos, </a:t>
            </a:r>
            <a:r>
              <a:rPr lang="es-AR" sz="2400" b="1" i="1" dirty="0" smtClean="0">
                <a:solidFill>
                  <a:schemeClr val="accent3">
                    <a:lumMod val="75000"/>
                  </a:schemeClr>
                </a:solidFill>
                <a:effectLst>
                  <a:outerShdw blurRad="38100" dist="38100" dir="2700000" algn="tl">
                    <a:srgbClr val="000000">
                      <a:alpha val="43137"/>
                    </a:srgbClr>
                  </a:outerShdw>
                </a:effectLst>
              </a:rPr>
              <a:t>condicionando </a:t>
            </a:r>
            <a:r>
              <a:rPr lang="es-AR" sz="2400" b="1" i="1" dirty="0">
                <a:solidFill>
                  <a:schemeClr val="accent3">
                    <a:lumMod val="75000"/>
                  </a:schemeClr>
                </a:solidFill>
                <a:effectLst>
                  <a:outerShdw blurRad="38100" dist="38100" dir="2700000" algn="tl">
                    <a:srgbClr val="000000">
                      <a:alpha val="43137"/>
                    </a:srgbClr>
                  </a:outerShdw>
                </a:effectLst>
              </a:rPr>
              <a:t>con ello toda la gama de aprendizajes de los alumnos</a:t>
            </a:r>
            <a:r>
              <a:rPr lang="es-AR" sz="2400" b="1" i="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endParaRPr lang="es-AR" sz="2400" b="1" i="1" dirty="0">
              <a:solidFill>
                <a:schemeClr val="accent3">
                  <a:lumMod val="75000"/>
                </a:schemeClr>
              </a:solidFill>
              <a:effectLst>
                <a:outerShdw blurRad="38100" dist="38100" dir="2700000" algn="tl">
                  <a:srgbClr val="000000">
                    <a:alpha val="43137"/>
                  </a:srgbClr>
                </a:outerShdw>
              </a:effectLst>
            </a:endParaRPr>
          </a:p>
          <a:p>
            <a:pPr algn="r"/>
            <a:r>
              <a:rPr lang="es-AR" b="1" dirty="0" smtClean="0">
                <a:solidFill>
                  <a:schemeClr val="accent3">
                    <a:lumMod val="75000"/>
                  </a:schemeClr>
                </a:solidFill>
                <a:effectLst>
                  <a:outerShdw blurRad="38100" dist="38100" dir="2700000" algn="tl">
                    <a:srgbClr val="000000">
                      <a:alpha val="43137"/>
                    </a:srgbClr>
                  </a:outerShdw>
                </a:effectLst>
              </a:rPr>
              <a:t>J. </a:t>
            </a:r>
            <a:r>
              <a:rPr lang="es-AR" b="1" dirty="0">
                <a:solidFill>
                  <a:schemeClr val="accent3">
                    <a:lumMod val="75000"/>
                  </a:schemeClr>
                </a:solidFill>
                <a:effectLst>
                  <a:outerShdw blurRad="38100" dist="38100" dir="2700000" algn="tl">
                    <a:srgbClr val="000000">
                      <a:alpha val="43137"/>
                    </a:srgbClr>
                  </a:outerShdw>
                </a:effectLst>
              </a:rPr>
              <a:t>Gimeno Sacristán, </a:t>
            </a:r>
            <a:r>
              <a:rPr lang="es-AR" b="1" i="1" dirty="0" smtClean="0">
                <a:solidFill>
                  <a:schemeClr val="accent3">
                    <a:lumMod val="75000"/>
                  </a:schemeClr>
                </a:solidFill>
                <a:effectLst>
                  <a:outerShdw blurRad="38100" dist="38100" dir="2700000" algn="tl">
                    <a:srgbClr val="000000">
                      <a:alpha val="43137"/>
                    </a:srgbClr>
                  </a:outerShdw>
                </a:effectLst>
              </a:rPr>
              <a:t>El </a:t>
            </a:r>
            <a:r>
              <a:rPr lang="es-AR" b="1" i="1" dirty="0">
                <a:solidFill>
                  <a:schemeClr val="accent3">
                    <a:lumMod val="75000"/>
                  </a:schemeClr>
                </a:solidFill>
                <a:effectLst>
                  <a:outerShdw blurRad="38100" dist="38100" dir="2700000" algn="tl">
                    <a:srgbClr val="000000">
                      <a:alpha val="43137"/>
                    </a:srgbClr>
                  </a:outerShdw>
                </a:effectLst>
              </a:rPr>
              <a:t>curriculum: una reflexión sobre la práctica, </a:t>
            </a:r>
            <a:r>
              <a:rPr lang="es-AR" b="1" dirty="0">
                <a:solidFill>
                  <a:schemeClr val="accent3">
                    <a:lumMod val="75000"/>
                  </a:schemeClr>
                </a:solidFill>
                <a:effectLst>
                  <a:outerShdw blurRad="38100" dist="38100" dir="2700000" algn="tl">
                    <a:srgbClr val="000000">
                      <a:alpha val="43137"/>
                    </a:srgbClr>
                  </a:outerShdw>
                </a:effectLst>
              </a:rPr>
              <a:t>1994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924944"/>
            <a:ext cx="1447999" cy="105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10" y="6093296"/>
            <a:ext cx="745257" cy="67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57612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340768"/>
            <a:ext cx="8280920" cy="4524315"/>
          </a:xfrm>
          <a:prstGeom prst="rect">
            <a:avLst/>
          </a:prstGeom>
        </p:spPr>
        <p:txBody>
          <a:bodyPr wrap="square">
            <a:spAutoFit/>
          </a:bodyPr>
          <a:lstStyle/>
          <a:p>
            <a:pPr algn="just"/>
            <a:r>
              <a:rPr lang="es-AR" sz="2400"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Planteado por </a:t>
            </a:r>
            <a:r>
              <a:rPr lang="es-AR" sz="2400" b="1" dirty="0" err="1" smtClean="0">
                <a:solidFill>
                  <a:schemeClr val="accent3">
                    <a:lumMod val="75000"/>
                  </a:schemeClr>
                </a:solidFill>
                <a:effectLst>
                  <a:outerShdw blurRad="38100" dist="38100" dir="2700000" algn="tl">
                    <a:srgbClr val="000000">
                      <a:alpha val="43137"/>
                    </a:srgbClr>
                  </a:outerShdw>
                </a:effectLst>
              </a:rPr>
              <a:t>Raewyn</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Connell</a:t>
            </a:r>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concepto de justicia </a:t>
            </a:r>
            <a:r>
              <a:rPr lang="es-AR" sz="2400" b="1" dirty="0" smtClean="0">
                <a:solidFill>
                  <a:schemeClr val="accent3">
                    <a:lumMod val="75000"/>
                  </a:schemeClr>
                </a:solidFill>
                <a:effectLst>
                  <a:outerShdw blurRad="38100" dist="38100" dir="2700000" algn="tl">
                    <a:srgbClr val="000000">
                      <a:alpha val="43137"/>
                    </a:srgbClr>
                  </a:outerShdw>
                </a:effectLst>
              </a:rPr>
              <a:t>curricular se identifica con el cumplimiento de tres </a:t>
            </a:r>
            <a:r>
              <a:rPr lang="es-AR" sz="2400" b="1" dirty="0">
                <a:solidFill>
                  <a:schemeClr val="accent3">
                    <a:lumMod val="75000"/>
                  </a:schemeClr>
                </a:solidFill>
                <a:effectLst>
                  <a:outerShdw blurRad="38100" dist="38100" dir="2700000" algn="tl">
                    <a:srgbClr val="000000">
                      <a:alpha val="43137"/>
                    </a:srgbClr>
                  </a:outerShdw>
                </a:effectLst>
              </a:rPr>
              <a:t>principios en el curriculum</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atención a los intereses de los menos </a:t>
            </a:r>
            <a:r>
              <a:rPr lang="es-AR" sz="2400" b="1" dirty="0" smtClean="0">
                <a:solidFill>
                  <a:schemeClr val="accent3">
                    <a:lumMod val="75000"/>
                  </a:schemeClr>
                </a:solidFill>
                <a:effectLst>
                  <a:outerShdw blurRad="38100" dist="38100" dir="2700000" algn="tl">
                    <a:srgbClr val="000000">
                      <a:alpha val="43137"/>
                    </a:srgbClr>
                  </a:outerShdw>
                </a:effectLst>
              </a:rPr>
              <a:t>favorecidos,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participación y escolarización común o principio de ciudadanía y democracia,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producción-reproducción histórica de </a:t>
            </a:r>
            <a:r>
              <a:rPr lang="es-AR" sz="2400" b="1" dirty="0" smtClean="0">
                <a:solidFill>
                  <a:schemeClr val="accent3">
                    <a:lumMod val="75000"/>
                  </a:schemeClr>
                </a:solidFill>
                <a:effectLst>
                  <a:outerShdw blurRad="38100" dist="38100" dir="2700000" algn="tl">
                    <a:srgbClr val="000000">
                      <a:alpha val="43137"/>
                    </a:srgbClr>
                  </a:outerShdw>
                </a:effectLst>
              </a:rPr>
              <a:t>la igualdad.</a:t>
            </a:r>
          </a:p>
          <a:p>
            <a:pPr marL="342900" indent="-342900" algn="just">
              <a:buFont typeface="Arial" panose="020B0604020202020204" pitchFamily="34" charset="0"/>
              <a:buChar char="•"/>
            </a:pP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smtClean="0">
                <a:solidFill>
                  <a:schemeClr val="accent3">
                    <a:lumMod val="75000"/>
                  </a:schemeClr>
                </a:solidFill>
                <a:effectLst>
                  <a:outerShdw blurRad="38100" dist="38100" dir="2700000" algn="tl">
                    <a:srgbClr val="000000">
                      <a:alpha val="43137"/>
                    </a:srgbClr>
                  </a:outerShdw>
                </a:effectLst>
              </a:rPr>
              <a:t>     La autora </a:t>
            </a:r>
            <a:r>
              <a:rPr lang="es-AR" sz="2400" b="1" dirty="0" smtClean="0">
                <a:solidFill>
                  <a:schemeClr val="accent3">
                    <a:lumMod val="75000"/>
                  </a:schemeClr>
                </a:solidFill>
                <a:effectLst>
                  <a:outerShdw blurRad="38100" dist="38100" dir="2700000" algn="tl">
                    <a:srgbClr val="000000">
                      <a:alpha val="43137"/>
                    </a:srgbClr>
                  </a:outerShdw>
                </a:effectLst>
              </a:rPr>
              <a:t>califica </a:t>
            </a:r>
            <a:r>
              <a:rPr lang="es-AR" sz="2400" b="1" dirty="0">
                <a:solidFill>
                  <a:schemeClr val="accent3">
                    <a:lumMod val="75000"/>
                  </a:schemeClr>
                </a:solidFill>
                <a:effectLst>
                  <a:outerShdw blurRad="38100" dist="38100" dir="2700000" algn="tl">
                    <a:srgbClr val="000000">
                      <a:alpha val="43137"/>
                    </a:srgbClr>
                  </a:outerShdw>
                </a:effectLst>
              </a:rPr>
              <a:t>como “</a:t>
            </a:r>
            <a:r>
              <a:rPr lang="es-AR" sz="2400" b="1" dirty="0" err="1">
                <a:solidFill>
                  <a:schemeClr val="accent3">
                    <a:lumMod val="75000"/>
                  </a:schemeClr>
                </a:solidFill>
                <a:effectLst>
                  <a:outerShdw blurRad="38100" dist="38100" dir="2700000" algn="tl">
                    <a:srgbClr val="000000">
                      <a:alpha val="43137"/>
                    </a:srgbClr>
                  </a:outerShdw>
                </a:effectLst>
              </a:rPr>
              <a:t>curricula</a:t>
            </a:r>
            <a:r>
              <a:rPr lang="es-AR" sz="2400" b="1" dirty="0">
                <a:solidFill>
                  <a:schemeClr val="accent3">
                    <a:lumMod val="75000"/>
                  </a:schemeClr>
                </a:solidFill>
                <a:effectLst>
                  <a:outerShdw blurRad="38100" dist="38100" dir="2700000" algn="tl">
                    <a:srgbClr val="000000">
                      <a:alpha val="43137"/>
                    </a:srgbClr>
                  </a:outerShdw>
                </a:effectLst>
              </a:rPr>
              <a:t> injustos” a los que niegan alguno de estos principios y producen injusticias sociales a partir de la injusticia curricular.</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5511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2002976"/>
            <a:ext cx="7056784" cy="3323987"/>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currículum hegemónico </a:t>
            </a:r>
            <a:r>
              <a:rPr lang="es-AR" sz="2400" b="1" i="1" dirty="0">
                <a:solidFill>
                  <a:schemeClr val="accent3">
                    <a:lumMod val="75000"/>
                  </a:schemeClr>
                </a:solidFill>
                <a:effectLst>
                  <a:outerShdw blurRad="38100" dist="38100" dir="2700000" algn="tl">
                    <a:srgbClr val="000000">
                      <a:alpha val="43137"/>
                    </a:srgbClr>
                  </a:outerShdw>
                </a:effectLst>
              </a:rPr>
              <a:t>“… margina otras formas de organización del conocimiento [...], está integrado en la estructura de poder de las instituciones educativas”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i="1" dirty="0">
                <a:solidFill>
                  <a:schemeClr val="accent3">
                    <a:lumMod val="75000"/>
                  </a:schemeClr>
                </a:solidFill>
                <a:effectLst>
                  <a:outerShdw blurRad="38100" dist="38100" dir="2700000" algn="tl">
                    <a:srgbClr val="000000">
                      <a:alpha val="43137"/>
                    </a:srgbClr>
                  </a:outerShdw>
                </a:effectLst>
              </a:rPr>
              <a:t>“ocupa todo el espacio cultural, al definir las ideas sobre lo que debe ser el aprendizaje que el sentido común dicta a la mayoría de las personas” </a:t>
            </a:r>
          </a:p>
          <a:p>
            <a:endParaRPr lang="es-AR" dirty="0">
              <a:solidFill>
                <a:schemeClr val="accent3">
                  <a:lumMod val="75000"/>
                </a:schemeClr>
              </a:solidFill>
            </a:endParaRPr>
          </a:p>
          <a:p>
            <a:pPr algn="r"/>
            <a:r>
              <a:rPr lang="es-AR" sz="2000" b="1" dirty="0" err="1" smtClean="0">
                <a:solidFill>
                  <a:schemeClr val="accent3">
                    <a:lumMod val="75000"/>
                  </a:schemeClr>
                </a:solidFill>
                <a:effectLst>
                  <a:outerShdw blurRad="38100" dist="38100" dir="2700000" algn="tl">
                    <a:srgbClr val="000000">
                      <a:alpha val="43137"/>
                    </a:srgbClr>
                  </a:outerShdw>
                </a:effectLst>
              </a:rPr>
              <a:t>Raewyn</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err="1" smtClean="0">
                <a:solidFill>
                  <a:schemeClr val="accent3">
                    <a:lumMod val="75000"/>
                  </a:schemeClr>
                </a:solidFill>
                <a:effectLst>
                  <a:outerShdw blurRad="38100" dist="38100" dir="2700000" algn="tl">
                    <a:srgbClr val="000000">
                      <a:alpha val="43137"/>
                    </a:srgbClr>
                  </a:outerShdw>
                </a:effectLst>
              </a:rPr>
              <a:t>Connell</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Escuelas </a:t>
            </a:r>
            <a:r>
              <a:rPr lang="es-AR" sz="2000" b="1" i="1" dirty="0">
                <a:solidFill>
                  <a:schemeClr val="accent3">
                    <a:lumMod val="75000"/>
                  </a:schemeClr>
                </a:solidFill>
                <a:effectLst>
                  <a:outerShdw blurRad="38100" dist="38100" dir="2700000" algn="tl">
                    <a:srgbClr val="000000">
                      <a:alpha val="43137"/>
                    </a:srgbClr>
                  </a:outerShdw>
                </a:effectLst>
              </a:rPr>
              <a:t>y justicia </a:t>
            </a:r>
            <a:r>
              <a:rPr lang="es-AR" sz="2000" b="1" i="1" dirty="0" smtClean="0">
                <a:solidFill>
                  <a:schemeClr val="accent3">
                    <a:lumMod val="75000"/>
                  </a:schemeClr>
                </a:solidFill>
                <a:effectLst>
                  <a:outerShdw blurRad="38100" dist="38100" dir="2700000" algn="tl">
                    <a:srgbClr val="000000">
                      <a:alpha val="43137"/>
                    </a:srgbClr>
                  </a:outerShdw>
                </a:effectLst>
              </a:rPr>
              <a:t>social</a:t>
            </a:r>
            <a:r>
              <a:rPr lang="es-AR" sz="2000" b="1" dirty="0" smtClean="0">
                <a:solidFill>
                  <a:schemeClr val="accent3">
                    <a:lumMod val="75000"/>
                  </a:schemeClr>
                </a:solidFill>
                <a:effectLst>
                  <a:outerShdw blurRad="38100" dist="38100" dir="2700000" algn="tl">
                    <a:srgbClr val="000000">
                      <a:alpha val="43137"/>
                    </a:srgbClr>
                  </a:outerShdw>
                </a:effectLst>
              </a:rPr>
              <a:t>, 1997. </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940" y="4741427"/>
            <a:ext cx="977454" cy="136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326963"/>
            <a:ext cx="792088" cy="78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2028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3126" y="1340768"/>
            <a:ext cx="8352928" cy="5201424"/>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Para </a:t>
            </a:r>
            <a:r>
              <a:rPr lang="es-AR" sz="2400" b="1" dirty="0" err="1">
                <a:solidFill>
                  <a:schemeClr val="accent3">
                    <a:lumMod val="75000"/>
                  </a:schemeClr>
                </a:solidFill>
                <a:effectLst>
                  <a:outerShdw blurRad="38100" dist="38100" dir="2700000" algn="tl">
                    <a:srgbClr val="000000">
                      <a:alpha val="43137"/>
                    </a:srgbClr>
                  </a:outerShdw>
                </a:effectLst>
              </a:rPr>
              <a:t>Connell</a:t>
            </a:r>
            <a:r>
              <a:rPr lang="es-AR" sz="2400" b="1" dirty="0">
                <a:solidFill>
                  <a:schemeClr val="accent3">
                    <a:lumMod val="75000"/>
                  </a:schemeClr>
                </a:solidFill>
                <a:effectLst>
                  <a:outerShdw blurRad="38100" dist="38100" dir="2700000" algn="tl">
                    <a:srgbClr val="000000">
                      <a:alpha val="43137"/>
                    </a:srgbClr>
                  </a:outerShdw>
                </a:effectLst>
              </a:rPr>
              <a:t>, la justicia curricular se </a:t>
            </a:r>
            <a:r>
              <a:rPr lang="es-AR" sz="2400" b="1" dirty="0" smtClean="0">
                <a:solidFill>
                  <a:schemeClr val="accent3">
                    <a:lumMod val="75000"/>
                  </a:schemeClr>
                </a:solidFill>
                <a:effectLst>
                  <a:outerShdw blurRad="38100" dist="38100" dir="2700000" algn="tl">
                    <a:srgbClr val="000000">
                      <a:alpha val="43137"/>
                    </a:srgbClr>
                  </a:outerShdw>
                </a:effectLst>
              </a:rPr>
              <a:t>materializa cuando </a:t>
            </a:r>
            <a:r>
              <a:rPr lang="es-AR" sz="2400" b="1" dirty="0">
                <a:solidFill>
                  <a:schemeClr val="accent3">
                    <a:lumMod val="75000"/>
                  </a:schemeClr>
                </a:solidFill>
                <a:effectLst>
                  <a:outerShdw blurRad="38100" dist="38100" dir="2700000" algn="tl">
                    <a:srgbClr val="000000">
                      <a:alpha val="43137"/>
                    </a:srgbClr>
                  </a:outerShdw>
                </a:effectLst>
              </a:rPr>
              <a:t>los temas y contenidos se abordan desde la posición de los </a:t>
            </a:r>
            <a:r>
              <a:rPr lang="es-AR" sz="2400" b="1" dirty="0" smtClean="0">
                <a:solidFill>
                  <a:schemeClr val="accent3">
                    <a:lumMod val="75000"/>
                  </a:schemeClr>
                </a:solidFill>
                <a:effectLst>
                  <a:outerShdw blurRad="38100" dist="38100" dir="2700000" algn="tl">
                    <a:srgbClr val="000000">
                      <a:alpha val="43137"/>
                    </a:srgbClr>
                  </a:outerShdw>
                </a:effectLst>
              </a:rPr>
              <a:t>menos favorecidos</a:t>
            </a:r>
            <a:r>
              <a:rPr lang="es-AR" sz="2400" b="1" dirty="0">
                <a:solidFill>
                  <a:schemeClr val="accent3">
                    <a:lumMod val="75000"/>
                  </a:schemeClr>
                </a:solidFill>
                <a:effectLst>
                  <a:outerShdw blurRad="38100" dist="38100" dir="2700000" algn="tl">
                    <a:srgbClr val="000000">
                      <a:alpha val="43137"/>
                    </a:srgbClr>
                  </a:outerShdw>
                </a:effectLst>
              </a:rPr>
              <a:t>, esto significa, por ejemplo</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plantear los temas </a:t>
            </a:r>
            <a:r>
              <a:rPr lang="es-AR" sz="2400" b="1" i="1" dirty="0" smtClean="0">
                <a:solidFill>
                  <a:schemeClr val="accent3">
                    <a:lumMod val="75000"/>
                  </a:schemeClr>
                </a:solidFill>
                <a:effectLst>
                  <a:outerShdw blurRad="38100" dist="38100" dir="2700000" algn="tl">
                    <a:srgbClr val="000000">
                      <a:alpha val="43137"/>
                    </a:srgbClr>
                  </a:outerShdw>
                </a:effectLst>
              </a:rPr>
              <a:t>económicos </a:t>
            </a:r>
            <a:r>
              <a:rPr lang="es-AR" sz="2400" b="1" i="1" dirty="0">
                <a:solidFill>
                  <a:schemeClr val="accent3">
                    <a:lumMod val="75000"/>
                  </a:schemeClr>
                </a:solidFill>
                <a:effectLst>
                  <a:outerShdw blurRad="38100" dist="38100" dir="2700000" algn="tl">
                    <a:srgbClr val="000000">
                      <a:alpha val="43137"/>
                    </a:srgbClr>
                  </a:outerShdw>
                </a:effectLst>
              </a:rPr>
              <a:t>desde la situación de los pobres y no de los </a:t>
            </a:r>
            <a:r>
              <a:rPr lang="es-AR" sz="2400" b="1" i="1" dirty="0" smtClean="0">
                <a:solidFill>
                  <a:schemeClr val="accent3">
                    <a:lumMod val="75000"/>
                  </a:schemeClr>
                </a:solidFill>
                <a:effectLst>
                  <a:outerShdw blurRad="38100" dist="38100" dir="2700000" algn="tl">
                    <a:srgbClr val="000000">
                      <a:alpha val="43137"/>
                    </a:srgbClr>
                  </a:outerShdw>
                </a:effectLst>
              </a:rPr>
              <a:t>ricos. Establecer </a:t>
            </a:r>
            <a:r>
              <a:rPr lang="es-AR" sz="2400" b="1" i="1" dirty="0">
                <a:solidFill>
                  <a:schemeClr val="accent3">
                    <a:lumMod val="75000"/>
                  </a:schemeClr>
                </a:solidFill>
                <a:effectLst>
                  <a:outerShdw blurRad="38100" dist="38100" dir="2700000" algn="tl">
                    <a:srgbClr val="000000">
                      <a:alpha val="43137"/>
                    </a:srgbClr>
                  </a:outerShdw>
                </a:effectLst>
              </a:rPr>
              <a:t>las cuestiones de género desde la posición de las mujeres. Plantear </a:t>
            </a:r>
            <a:r>
              <a:rPr lang="es-AR" sz="2400" b="1" i="1" dirty="0" smtClean="0">
                <a:solidFill>
                  <a:schemeClr val="accent3">
                    <a:lumMod val="75000"/>
                  </a:schemeClr>
                </a:solidFill>
                <a:effectLst>
                  <a:outerShdw blurRad="38100" dist="38100" dir="2700000" algn="tl">
                    <a:srgbClr val="000000">
                      <a:alpha val="43137"/>
                    </a:srgbClr>
                  </a:outerShdw>
                </a:effectLst>
              </a:rPr>
              <a:t>las relaciones </a:t>
            </a:r>
            <a:r>
              <a:rPr lang="es-AR" sz="2400" b="1" i="1" dirty="0">
                <a:solidFill>
                  <a:schemeClr val="accent3">
                    <a:lumMod val="75000"/>
                  </a:schemeClr>
                </a:solidFill>
                <a:effectLst>
                  <a:outerShdw blurRad="38100" dist="38100" dir="2700000" algn="tl">
                    <a:srgbClr val="000000">
                      <a:alpha val="43137"/>
                    </a:srgbClr>
                  </a:outerShdw>
                </a:effectLst>
              </a:rPr>
              <a:t>territoriales desde la perspectiva de los indígenas. Exponer la </a:t>
            </a:r>
            <a:r>
              <a:rPr lang="es-AR" sz="2400" b="1" i="1" dirty="0" smtClean="0">
                <a:solidFill>
                  <a:schemeClr val="accent3">
                    <a:lumMod val="75000"/>
                  </a:schemeClr>
                </a:solidFill>
                <a:effectLst>
                  <a:outerShdw blurRad="38100" dist="38100" dir="2700000" algn="tl">
                    <a:srgbClr val="000000">
                      <a:alpha val="43137"/>
                    </a:srgbClr>
                  </a:outerShdw>
                </a:effectLst>
              </a:rPr>
              <a:t>sexualidad desde </a:t>
            </a:r>
            <a:r>
              <a:rPr lang="es-AR" sz="2400" b="1" i="1" dirty="0">
                <a:solidFill>
                  <a:schemeClr val="accent3">
                    <a:lumMod val="75000"/>
                  </a:schemeClr>
                </a:solidFill>
                <a:effectLst>
                  <a:outerShdw blurRad="38100" dist="38100" dir="2700000" algn="tl">
                    <a:srgbClr val="000000">
                      <a:alpha val="43137"/>
                    </a:srgbClr>
                  </a:outerShdw>
                </a:effectLst>
              </a:rPr>
              <a:t>la posición de los homosexuales. Y así </a:t>
            </a:r>
            <a:r>
              <a:rPr lang="es-AR" sz="2400" b="1" i="1" dirty="0" smtClean="0">
                <a:solidFill>
                  <a:schemeClr val="accent3">
                    <a:lumMod val="75000"/>
                  </a:schemeClr>
                </a:solidFill>
                <a:effectLst>
                  <a:outerShdw blurRad="38100" dist="38100" dir="2700000" algn="tl">
                    <a:srgbClr val="000000">
                      <a:alpha val="43137"/>
                    </a:srgbClr>
                  </a:outerShdw>
                </a:effectLst>
              </a:rPr>
              <a:t>sucesivamente”</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err="1">
                <a:solidFill>
                  <a:schemeClr val="accent3">
                    <a:lumMod val="75000"/>
                  </a:schemeClr>
                </a:solidFill>
                <a:effectLst>
                  <a:outerShdw blurRad="38100" dist="38100" dir="2700000" algn="tl">
                    <a:srgbClr val="000000">
                      <a:alpha val="43137"/>
                    </a:srgbClr>
                  </a:outerShdw>
                </a:effectLst>
              </a:rPr>
              <a:t>Raewyn</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Connell</a:t>
            </a:r>
            <a:r>
              <a:rPr lang="es-AR" sz="2000" b="1" i="1" dirty="0">
                <a:solidFill>
                  <a:schemeClr val="accent3">
                    <a:lumMod val="75000"/>
                  </a:schemeClr>
                </a:solidFill>
                <a:effectLst>
                  <a:outerShdw blurRad="38100" dist="38100" dir="2700000" algn="tl">
                    <a:srgbClr val="000000">
                      <a:alpha val="43137"/>
                    </a:srgbClr>
                  </a:outerShdw>
                </a:effectLst>
              </a:rPr>
              <a:t>, Escuelas y justicia social, </a:t>
            </a:r>
            <a:r>
              <a:rPr lang="es-AR" sz="2000" b="1" dirty="0">
                <a:solidFill>
                  <a:schemeClr val="accent3">
                    <a:lumMod val="75000"/>
                  </a:schemeClr>
                </a:solidFill>
                <a:effectLst>
                  <a:outerShdw blurRad="38100" dist="38100" dir="2700000" algn="tl">
                    <a:srgbClr val="000000">
                      <a:alpha val="43137"/>
                    </a:srgbClr>
                  </a:outerShdw>
                </a:effectLst>
              </a:rPr>
              <a:t>1997</a:t>
            </a:r>
            <a:r>
              <a:rPr lang="es-AR" sz="2000" b="1" i="1" dirty="0">
                <a:solidFill>
                  <a:schemeClr val="accent3">
                    <a:lumMod val="75000"/>
                  </a:schemeClr>
                </a:solidFill>
                <a:effectLst>
                  <a:outerShdw blurRad="38100" dist="38100" dir="2700000" algn="tl">
                    <a:srgbClr val="000000">
                      <a:alpha val="43137"/>
                    </a:srgbClr>
                  </a:outerShdw>
                </a:effectLst>
              </a:rPr>
              <a:t>. </a:t>
            </a:r>
          </a:p>
          <a:p>
            <a:pPr algn="just"/>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733616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7992888" cy="5078313"/>
          </a:xfrm>
          <a:prstGeom prst="rect">
            <a:avLst/>
          </a:prstGeom>
        </p:spPr>
        <p:txBody>
          <a:bodyPr wrap="square">
            <a:spAutoFit/>
          </a:bodyPr>
          <a:lstStyle/>
          <a:p>
            <a:pPr algn="just"/>
            <a:r>
              <a:rPr lang="es-AR" sz="2400" b="1" i="1" dirty="0">
                <a:solidFill>
                  <a:schemeClr val="accent3">
                    <a:lumMod val="75000"/>
                  </a:schemeClr>
                </a:solidFill>
                <a:effectLst>
                  <a:outerShdw blurRad="38100" dist="38100" dir="2700000" algn="tl">
                    <a:srgbClr val="000000">
                      <a:alpha val="43137"/>
                    </a:srgbClr>
                  </a:outerShdw>
                </a:effectLst>
              </a:rPr>
              <a:t>“La justicia curricular es el resultado de analizar el currículum que se diseña, pone en acción, evalúa e investiga tomando en consideración el grado en el que todo lo que se decide y hace en las aulas es respetuoso y atiende a las necesidades y urgencias de todos los colectivos sociales; les ayuda a verse, analizarse, comprenderse y juzgarse en cuanto personas éticas, solidarias, colaborativas y corresponsables de un proyecto más amplio de intervención sociopolítica destinado a construir un mundo más humano, justo y democrático</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err="1" smtClean="0">
                <a:solidFill>
                  <a:schemeClr val="accent3">
                    <a:lumMod val="75000"/>
                  </a:schemeClr>
                </a:solidFill>
                <a:effectLst>
                  <a:outerShdw blurRad="38100" dist="38100" dir="2700000" algn="tl">
                    <a:srgbClr val="000000">
                      <a:alpha val="43137"/>
                    </a:srgbClr>
                  </a:outerShdw>
                </a:effectLst>
              </a:rPr>
              <a:t>Jurjo</a:t>
            </a:r>
            <a:r>
              <a:rPr lang="es-AR" sz="2000" b="1" dirty="0" smtClean="0">
                <a:solidFill>
                  <a:schemeClr val="accent3">
                    <a:lumMod val="75000"/>
                  </a:schemeClr>
                </a:solidFill>
                <a:effectLst>
                  <a:outerShdw blurRad="38100" dist="38100" dir="2700000" algn="tl">
                    <a:srgbClr val="000000">
                      <a:alpha val="43137"/>
                    </a:srgbClr>
                  </a:outerShdw>
                </a:effectLst>
              </a:rPr>
              <a:t> Torres </a:t>
            </a:r>
            <a:r>
              <a:rPr lang="es-AR" sz="2000" b="1" dirty="0" err="1" smtClean="0">
                <a:solidFill>
                  <a:schemeClr val="accent3">
                    <a:lumMod val="75000"/>
                  </a:schemeClr>
                </a:solidFill>
                <a:effectLst>
                  <a:outerShdw blurRad="38100" dist="38100" dir="2700000" algn="tl">
                    <a:srgbClr val="000000">
                      <a:alpha val="43137"/>
                    </a:srgbClr>
                  </a:outerShdw>
                </a:effectLst>
              </a:rPr>
              <a:t>Santomé</a:t>
            </a:r>
            <a:r>
              <a:rPr lang="es-AR" sz="2000" b="1" i="1" dirty="0">
                <a:solidFill>
                  <a:schemeClr val="accent3">
                    <a:lumMod val="75000"/>
                  </a:schemeClr>
                </a:solidFill>
                <a:effectLst>
                  <a:outerShdw blurRad="38100" dist="38100" dir="2700000" algn="tl">
                    <a:srgbClr val="000000">
                      <a:alpha val="43137"/>
                    </a:srgbClr>
                  </a:outerShdw>
                </a:effectLst>
              </a:rPr>
              <a:t>, La justicia curricular.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El </a:t>
            </a:r>
            <a:r>
              <a:rPr lang="es-AR" sz="2000" b="1" i="1" dirty="0">
                <a:solidFill>
                  <a:schemeClr val="accent3">
                    <a:lumMod val="75000"/>
                  </a:schemeClr>
                </a:solidFill>
                <a:effectLst>
                  <a:outerShdw blurRad="38100" dist="38100" dir="2700000" algn="tl">
                    <a:srgbClr val="000000">
                      <a:alpha val="43137"/>
                    </a:srgbClr>
                  </a:outerShdw>
                </a:effectLst>
              </a:rPr>
              <a:t>caballo de Troya de la cultura </a:t>
            </a:r>
            <a:r>
              <a:rPr lang="es-AR" sz="2000" b="1" i="1" dirty="0" smtClean="0">
                <a:solidFill>
                  <a:schemeClr val="accent3">
                    <a:lumMod val="75000"/>
                  </a:schemeClr>
                </a:solidFill>
                <a:effectLst>
                  <a:outerShdw blurRad="38100" dist="38100" dir="2700000" algn="tl">
                    <a:srgbClr val="000000">
                      <a:alpha val="43137"/>
                    </a:srgbClr>
                  </a:outerShdw>
                </a:effectLst>
              </a:rPr>
              <a:t>escolar, </a:t>
            </a:r>
            <a:r>
              <a:rPr lang="es-AR" sz="2000" b="1" dirty="0" smtClean="0">
                <a:solidFill>
                  <a:schemeClr val="accent3">
                    <a:lumMod val="75000"/>
                  </a:schemeClr>
                </a:solidFill>
                <a:effectLst>
                  <a:outerShdw blurRad="38100" dist="38100" dir="2700000" algn="tl">
                    <a:srgbClr val="000000">
                      <a:alpha val="43137"/>
                    </a:srgbClr>
                  </a:outerShdw>
                </a:effectLst>
              </a:rPr>
              <a:t>2011</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44229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24744"/>
            <a:ext cx="7979083" cy="5324535"/>
          </a:xfrm>
          <a:prstGeom prst="rect">
            <a:avLst/>
          </a:prstGeom>
        </p:spPr>
        <p:txBody>
          <a:bodyPr wrap="square">
            <a:spAutoFit/>
          </a:bodyPr>
          <a:lstStyle/>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La</a:t>
            </a:r>
            <a:r>
              <a:rPr lang="es-AR" sz="2000" b="1" dirty="0" smtClean="0">
                <a:solidFill>
                  <a:schemeClr val="accent6">
                    <a:lumMod val="75000"/>
                  </a:schemeClr>
                </a:solidFill>
                <a:effectLst>
                  <a:outerShdw blurRad="38100" dist="38100" dir="2700000" algn="tl">
                    <a:srgbClr val="000000">
                      <a:alpha val="43137"/>
                    </a:srgbClr>
                  </a:outerShdw>
                </a:effectLst>
              </a:rPr>
              <a:t> </a:t>
            </a:r>
            <a:r>
              <a:rPr lang="es-AR" sz="2000" b="1" i="1" dirty="0">
                <a:solidFill>
                  <a:schemeClr val="accent6">
                    <a:lumMod val="50000"/>
                  </a:schemeClr>
                </a:solidFill>
                <a:effectLst>
                  <a:outerShdw blurRad="38100" dist="38100" dir="2700000" algn="tl">
                    <a:srgbClr val="000000">
                      <a:alpha val="43137"/>
                    </a:srgbClr>
                  </a:outerShdw>
                </a:effectLst>
              </a:rPr>
              <a:t>justicia curricular </a:t>
            </a:r>
            <a:r>
              <a:rPr lang="es-AR" sz="2000" b="1" dirty="0">
                <a:solidFill>
                  <a:schemeClr val="accent3">
                    <a:lumMod val="75000"/>
                  </a:schemeClr>
                </a:solidFill>
                <a:effectLst>
                  <a:outerShdw blurRad="38100" dist="38100" dir="2700000" algn="tl">
                    <a:srgbClr val="000000">
                      <a:alpha val="43137"/>
                    </a:srgbClr>
                  </a:outerShdw>
                </a:effectLst>
              </a:rPr>
              <a:t>analizada </a:t>
            </a:r>
            <a:r>
              <a:rPr lang="es-AR" sz="2000" b="1" dirty="0" smtClean="0">
                <a:solidFill>
                  <a:schemeClr val="accent3">
                    <a:lumMod val="75000"/>
                  </a:schemeClr>
                </a:solidFill>
                <a:effectLst>
                  <a:outerShdw blurRad="38100" dist="38100" dir="2700000" algn="tl">
                    <a:srgbClr val="000000">
                      <a:alpha val="43137"/>
                    </a:srgbClr>
                  </a:outerShdw>
                </a:effectLst>
              </a:rPr>
              <a:t>desde la </a:t>
            </a:r>
            <a:r>
              <a:rPr lang="es-AR" sz="2000" b="1" dirty="0">
                <a:solidFill>
                  <a:schemeClr val="accent3">
                    <a:lumMod val="75000"/>
                  </a:schemeClr>
                </a:solidFill>
                <a:effectLst>
                  <a:outerShdw blurRad="38100" dist="38100" dir="2700000" algn="tl">
                    <a:srgbClr val="000000">
                      <a:alpha val="43137"/>
                    </a:srgbClr>
                  </a:outerShdw>
                </a:effectLst>
              </a:rPr>
              <a:t>vertiente de la </a:t>
            </a:r>
            <a:r>
              <a:rPr lang="es-AR" sz="2000" b="1" i="1" dirty="0">
                <a:solidFill>
                  <a:schemeClr val="accent6">
                    <a:lumMod val="50000"/>
                  </a:schemeClr>
                </a:solidFill>
                <a:effectLst>
                  <a:outerShdw blurRad="38100" dist="38100" dir="2700000" algn="tl">
                    <a:srgbClr val="000000">
                      <a:alpha val="43137"/>
                    </a:srgbClr>
                  </a:outerShdw>
                </a:effectLst>
              </a:rPr>
              <a:t>justicia social como distribución </a:t>
            </a:r>
            <a:r>
              <a:rPr lang="es-AR" sz="2000" b="1" dirty="0">
                <a:solidFill>
                  <a:schemeClr val="accent3">
                    <a:lumMod val="75000"/>
                  </a:schemeClr>
                </a:solidFill>
                <a:effectLst>
                  <a:outerShdw blurRad="38100" dist="38100" dir="2700000" algn="tl">
                    <a:srgbClr val="000000">
                      <a:alpha val="43137"/>
                    </a:srgbClr>
                  </a:outerShdw>
                </a:effectLst>
              </a:rPr>
              <a:t>priorizaría un currículo </a:t>
            </a:r>
            <a:r>
              <a:rPr lang="es-AR" sz="2000" b="1" dirty="0" smtClean="0">
                <a:solidFill>
                  <a:schemeClr val="accent3">
                    <a:lumMod val="75000"/>
                  </a:schemeClr>
                </a:solidFill>
                <a:effectLst>
                  <a:outerShdw blurRad="38100" dist="38100" dir="2700000" algn="tl">
                    <a:srgbClr val="000000">
                      <a:alpha val="43137"/>
                    </a:srgbClr>
                  </a:outerShdw>
                </a:effectLst>
              </a:rPr>
              <a:t>único y universal que </a:t>
            </a:r>
            <a:r>
              <a:rPr lang="es-AR" sz="2000" b="1" dirty="0">
                <a:solidFill>
                  <a:schemeClr val="accent3">
                    <a:lumMod val="75000"/>
                  </a:schemeClr>
                </a:solidFill>
                <a:effectLst>
                  <a:outerShdw blurRad="38100" dist="38100" dir="2700000" algn="tl">
                    <a:srgbClr val="000000">
                      <a:alpha val="43137"/>
                    </a:srgbClr>
                  </a:outerShdw>
                </a:effectLst>
              </a:rPr>
              <a:t>garantice igualdad en el acceso y la construcción de saberes </a:t>
            </a:r>
            <a:r>
              <a:rPr lang="es-AR" sz="2000" b="1" dirty="0" smtClean="0">
                <a:solidFill>
                  <a:schemeClr val="accent3">
                    <a:lumMod val="75000"/>
                  </a:schemeClr>
                </a:solidFill>
                <a:effectLst>
                  <a:outerShdw blurRad="38100" dist="38100" dir="2700000" algn="tl">
                    <a:srgbClr val="000000">
                      <a:alpha val="43137"/>
                    </a:srgbClr>
                  </a:outerShdw>
                </a:effectLst>
              </a:rPr>
              <a:t>esenciales para posibilitar </a:t>
            </a:r>
            <a:r>
              <a:rPr lang="es-AR" sz="2000" b="1" dirty="0">
                <a:solidFill>
                  <a:schemeClr val="accent3">
                    <a:lumMod val="75000"/>
                  </a:schemeClr>
                </a:solidFill>
                <a:effectLst>
                  <a:outerShdw blurRad="38100" dist="38100" dir="2700000" algn="tl">
                    <a:srgbClr val="000000">
                      <a:alpha val="43137"/>
                    </a:srgbClr>
                  </a:outerShdw>
                </a:effectLst>
              </a:rPr>
              <a:t>el crecimiento </a:t>
            </a:r>
            <a:r>
              <a:rPr lang="es-AR" sz="2000" b="1" dirty="0" smtClean="0">
                <a:solidFill>
                  <a:schemeClr val="accent3">
                    <a:lumMod val="75000"/>
                  </a:schemeClr>
                </a:solidFill>
                <a:effectLst>
                  <a:outerShdw blurRad="38100" dist="38100" dir="2700000" algn="tl">
                    <a:srgbClr val="000000">
                      <a:alpha val="43137"/>
                    </a:srgbClr>
                  </a:outerShdw>
                </a:effectLst>
              </a:rPr>
              <a:t>humano e incorporar </a:t>
            </a:r>
            <a:r>
              <a:rPr lang="es-AR" sz="2000" b="1" dirty="0">
                <a:solidFill>
                  <a:schemeClr val="accent3">
                    <a:lumMod val="75000"/>
                  </a:schemeClr>
                </a:solidFill>
                <a:effectLst>
                  <a:outerShdw blurRad="38100" dist="38100" dir="2700000" algn="tl">
                    <a:srgbClr val="000000">
                      <a:alpha val="43137"/>
                    </a:srgbClr>
                  </a:outerShdw>
                </a:effectLst>
              </a:rPr>
              <a:t>a los individuos a la vida democrática desde las edades más tempranas.</a:t>
            </a: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D</a:t>
            </a:r>
            <a:r>
              <a:rPr lang="es-AR" sz="2000" b="1" dirty="0" smtClean="0">
                <a:solidFill>
                  <a:schemeClr val="accent3">
                    <a:lumMod val="75000"/>
                  </a:schemeClr>
                </a:solidFill>
                <a:effectLst>
                  <a:outerShdw blurRad="38100" dist="38100" dir="2700000" algn="tl">
                    <a:srgbClr val="000000">
                      <a:alpha val="43137"/>
                    </a:srgbClr>
                  </a:outerShdw>
                </a:effectLst>
              </a:rPr>
              <a:t>esde </a:t>
            </a:r>
            <a:r>
              <a:rPr lang="es-AR" sz="2000" b="1" dirty="0">
                <a:solidFill>
                  <a:schemeClr val="accent3">
                    <a:lumMod val="75000"/>
                  </a:schemeClr>
                </a:solidFill>
                <a:effectLst>
                  <a:outerShdw blurRad="38100" dist="38100" dir="2700000" algn="tl">
                    <a:srgbClr val="000000">
                      <a:alpha val="43137"/>
                    </a:srgbClr>
                  </a:outerShdw>
                </a:effectLst>
              </a:rPr>
              <a:t>la vertiente de la </a:t>
            </a:r>
            <a:r>
              <a:rPr lang="es-AR" sz="2000" b="1" i="1" dirty="0">
                <a:solidFill>
                  <a:schemeClr val="accent6">
                    <a:lumMod val="50000"/>
                  </a:schemeClr>
                </a:solidFill>
                <a:effectLst>
                  <a:outerShdw blurRad="38100" dist="38100" dir="2700000" algn="tl">
                    <a:srgbClr val="000000">
                      <a:alpha val="43137"/>
                    </a:srgbClr>
                  </a:outerShdw>
                </a:effectLst>
              </a:rPr>
              <a:t>justicia social como reconocimiento</a:t>
            </a:r>
            <a:r>
              <a:rPr lang="es-AR" sz="2000" b="1" dirty="0">
                <a:solidFill>
                  <a:schemeClr val="accent6">
                    <a:lumMod val="75000"/>
                  </a:schemeClr>
                </a:solidFill>
                <a:effectLst>
                  <a:outerShdw blurRad="38100" dist="38100" dir="2700000" algn="tl">
                    <a:srgbClr val="000000">
                      <a:alpha val="43137"/>
                    </a:srgbClr>
                  </a:outerShdw>
                </a:effectLst>
              </a:rPr>
              <a:t>, la </a:t>
            </a:r>
            <a:r>
              <a:rPr lang="es-AR" sz="2000" b="1" i="1" dirty="0" smtClean="0">
                <a:solidFill>
                  <a:schemeClr val="accent6">
                    <a:lumMod val="50000"/>
                  </a:schemeClr>
                </a:solidFill>
                <a:effectLst>
                  <a:outerShdw blurRad="38100" dist="38100" dir="2700000" algn="tl">
                    <a:srgbClr val="000000">
                      <a:alpha val="43137"/>
                    </a:srgbClr>
                  </a:outerShdw>
                </a:effectLst>
              </a:rPr>
              <a:t>justicia </a:t>
            </a:r>
            <a:r>
              <a:rPr lang="es-AR" sz="2000" b="1" i="1" dirty="0" smtClean="0">
                <a:solidFill>
                  <a:schemeClr val="accent3">
                    <a:lumMod val="75000"/>
                  </a:schemeClr>
                </a:solidFill>
                <a:effectLst>
                  <a:outerShdw blurRad="38100" dist="38100" dir="2700000" algn="tl">
                    <a:srgbClr val="000000">
                      <a:alpha val="43137"/>
                    </a:srgbClr>
                  </a:outerShdw>
                </a:effectLst>
              </a:rPr>
              <a:t>curricular </a:t>
            </a:r>
            <a:r>
              <a:rPr lang="es-AR" sz="2000" b="1" dirty="0">
                <a:solidFill>
                  <a:schemeClr val="accent3">
                    <a:lumMod val="75000"/>
                  </a:schemeClr>
                </a:solidFill>
                <a:effectLst>
                  <a:outerShdw blurRad="38100" dist="38100" dir="2700000" algn="tl">
                    <a:srgbClr val="000000">
                      <a:alpha val="43137"/>
                    </a:srgbClr>
                  </a:outerShdw>
                </a:effectLst>
              </a:rPr>
              <a:t>puede ser entendida como el diseño y desarrollo de estrategias </a:t>
            </a:r>
            <a:r>
              <a:rPr lang="es-AR" sz="2000" b="1" dirty="0" smtClean="0">
                <a:solidFill>
                  <a:schemeClr val="accent3">
                    <a:lumMod val="75000"/>
                  </a:schemeClr>
                </a:solidFill>
                <a:effectLst>
                  <a:outerShdw blurRad="38100" dist="38100" dir="2700000" algn="tl">
                    <a:srgbClr val="000000">
                      <a:alpha val="43137"/>
                    </a:srgbClr>
                  </a:outerShdw>
                </a:effectLst>
              </a:rPr>
              <a:t>educativas diversificadas </a:t>
            </a:r>
            <a:r>
              <a:rPr lang="es-AR" sz="2000" b="1" dirty="0">
                <a:solidFill>
                  <a:schemeClr val="accent3">
                    <a:lumMod val="75000"/>
                  </a:schemeClr>
                </a:solidFill>
                <a:effectLst>
                  <a:outerShdw blurRad="38100" dist="38100" dir="2700000" algn="tl">
                    <a:srgbClr val="000000">
                      <a:alpha val="43137"/>
                    </a:srgbClr>
                  </a:outerShdw>
                </a:effectLst>
              </a:rPr>
              <a:t>que operen con base en principios de equidad, </a:t>
            </a:r>
            <a:r>
              <a:rPr lang="es-AR" sz="2000" b="1" dirty="0" smtClean="0">
                <a:solidFill>
                  <a:schemeClr val="accent3">
                    <a:lumMod val="75000"/>
                  </a:schemeClr>
                </a:solidFill>
                <a:effectLst>
                  <a:outerShdw blurRad="38100" dist="38100" dir="2700000" algn="tl">
                    <a:srgbClr val="000000">
                      <a:alpha val="43137"/>
                    </a:srgbClr>
                  </a:outerShdw>
                </a:effectLst>
              </a:rPr>
              <a:t>para reconocer las </a:t>
            </a:r>
            <a:r>
              <a:rPr lang="es-AR" sz="2000" b="1" dirty="0">
                <a:solidFill>
                  <a:schemeClr val="accent3">
                    <a:lumMod val="75000"/>
                  </a:schemeClr>
                </a:solidFill>
                <a:effectLst>
                  <a:outerShdw blurRad="38100" dist="38100" dir="2700000" algn="tl">
                    <a:srgbClr val="000000">
                      <a:alpha val="43137"/>
                    </a:srgbClr>
                  </a:outerShdw>
                </a:effectLst>
              </a:rPr>
              <a:t>diferencias e incluso las dificultades en el aprendizaje y ofrecer apoyos </a:t>
            </a:r>
            <a:r>
              <a:rPr lang="es-AR" sz="2000" b="1" dirty="0" smtClean="0">
                <a:solidFill>
                  <a:schemeClr val="accent3">
                    <a:lumMod val="75000"/>
                  </a:schemeClr>
                </a:solidFill>
                <a:effectLst>
                  <a:outerShdw blurRad="38100" dist="38100" dir="2700000" algn="tl">
                    <a:srgbClr val="000000">
                      <a:alpha val="43137"/>
                    </a:srgbClr>
                  </a:outerShdw>
                </a:effectLst>
              </a:rPr>
              <a:t>específicos a los estudiantes.</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Desde la tercera vertiente de la </a:t>
            </a:r>
            <a:r>
              <a:rPr lang="es-AR" sz="2000" b="1" i="1" dirty="0">
                <a:solidFill>
                  <a:schemeClr val="accent6">
                    <a:lumMod val="50000"/>
                  </a:schemeClr>
                </a:solidFill>
                <a:effectLst>
                  <a:outerShdw blurRad="38100" dist="38100" dir="2700000" algn="tl">
                    <a:srgbClr val="000000">
                      <a:alpha val="43137"/>
                    </a:srgbClr>
                  </a:outerShdw>
                </a:effectLst>
              </a:rPr>
              <a:t>justicia </a:t>
            </a:r>
            <a:r>
              <a:rPr lang="es-AR" sz="2000" b="1" i="1" dirty="0" smtClean="0">
                <a:solidFill>
                  <a:schemeClr val="accent6">
                    <a:lumMod val="50000"/>
                  </a:schemeClr>
                </a:solidFill>
                <a:effectLst>
                  <a:outerShdw blurRad="38100" dist="38100" dir="2700000" algn="tl">
                    <a:srgbClr val="000000">
                      <a:alpha val="43137"/>
                    </a:srgbClr>
                  </a:outerShdw>
                </a:effectLst>
              </a:rPr>
              <a:t>social como </a:t>
            </a:r>
            <a:r>
              <a:rPr lang="es-AR" sz="2000" b="1" i="1" dirty="0">
                <a:solidFill>
                  <a:schemeClr val="accent6">
                    <a:lumMod val="50000"/>
                  </a:schemeClr>
                </a:solidFill>
                <a:effectLst>
                  <a:outerShdw blurRad="38100" dist="38100" dir="2700000" algn="tl">
                    <a:srgbClr val="000000">
                      <a:alpha val="43137"/>
                    </a:srgbClr>
                  </a:outerShdw>
                </a:effectLst>
              </a:rPr>
              <a:t>participación</a:t>
            </a:r>
            <a:r>
              <a:rPr lang="es-AR" sz="2000" b="1" dirty="0">
                <a:solidFill>
                  <a:schemeClr val="accent6">
                    <a:lumMod val="75000"/>
                  </a:schemeClr>
                </a:solidFill>
                <a:effectLst>
                  <a:outerShdw blurRad="38100" dist="38100" dir="2700000" algn="tl">
                    <a:srgbClr val="000000">
                      <a:alpha val="43137"/>
                    </a:srgbClr>
                  </a:outerShdw>
                </a:effectLst>
              </a:rPr>
              <a:t>, </a:t>
            </a:r>
            <a:r>
              <a:rPr lang="es-AR" sz="2000" b="1" dirty="0" smtClean="0">
                <a:solidFill>
                  <a:schemeClr val="accent6">
                    <a:lumMod val="75000"/>
                  </a:schemeClr>
                </a:solidFill>
                <a:effectLst>
                  <a:outerShdw blurRad="38100" dist="38100" dir="2700000" algn="tl">
                    <a:srgbClr val="000000">
                      <a:alpha val="43137"/>
                    </a:srgbClr>
                  </a:outerShdw>
                </a:effectLst>
              </a:rPr>
              <a:t>la </a:t>
            </a:r>
            <a:r>
              <a:rPr lang="es-AR" sz="2000" b="1" i="1" dirty="0" smtClean="0">
                <a:solidFill>
                  <a:schemeClr val="accent6">
                    <a:lumMod val="50000"/>
                  </a:schemeClr>
                </a:solidFill>
                <a:effectLst>
                  <a:outerShdw blurRad="38100" dist="38100" dir="2700000" algn="tl">
                    <a:srgbClr val="000000">
                      <a:alpha val="43137"/>
                    </a:srgbClr>
                  </a:outerShdw>
                </a:effectLst>
              </a:rPr>
              <a:t>justicia </a:t>
            </a:r>
            <a:r>
              <a:rPr lang="es-AR" sz="2000" b="1" i="1" dirty="0">
                <a:solidFill>
                  <a:schemeClr val="accent6">
                    <a:lumMod val="50000"/>
                  </a:schemeClr>
                </a:solidFill>
                <a:effectLst>
                  <a:outerShdw blurRad="38100" dist="38100" dir="2700000" algn="tl">
                    <a:srgbClr val="000000">
                      <a:alpha val="43137"/>
                    </a:srgbClr>
                  </a:outerShdw>
                </a:effectLst>
              </a:rPr>
              <a:t>curricular </a:t>
            </a:r>
            <a:r>
              <a:rPr lang="es-AR" sz="2000" b="1" dirty="0">
                <a:solidFill>
                  <a:schemeClr val="accent3">
                    <a:lumMod val="75000"/>
                  </a:schemeClr>
                </a:solidFill>
                <a:effectLst>
                  <a:outerShdw blurRad="38100" dist="38100" dir="2700000" algn="tl">
                    <a:srgbClr val="000000">
                      <a:alpha val="43137"/>
                    </a:srgbClr>
                  </a:outerShdw>
                </a:effectLst>
              </a:rPr>
              <a:t>puede orientarse a la generación de condiciones para que la </a:t>
            </a:r>
            <a:r>
              <a:rPr lang="es-AR" sz="2000" b="1" dirty="0" smtClean="0">
                <a:solidFill>
                  <a:schemeClr val="accent3">
                    <a:lumMod val="75000"/>
                  </a:schemeClr>
                </a:solidFill>
                <a:effectLst>
                  <a:outerShdw blurRad="38100" dist="38100" dir="2700000" algn="tl">
                    <a:srgbClr val="000000">
                      <a:alpha val="43137"/>
                    </a:srgbClr>
                  </a:outerShdw>
                </a:effectLst>
              </a:rPr>
              <a:t>comunidad educativa </a:t>
            </a:r>
            <a:r>
              <a:rPr lang="es-AR" sz="2000" b="1" dirty="0">
                <a:solidFill>
                  <a:schemeClr val="accent3">
                    <a:lumMod val="75000"/>
                  </a:schemeClr>
                </a:solidFill>
                <a:effectLst>
                  <a:outerShdw blurRad="38100" dist="38100" dir="2700000" algn="tl">
                    <a:srgbClr val="000000">
                      <a:alpha val="43137"/>
                    </a:srgbClr>
                  </a:outerShdw>
                </a:effectLst>
              </a:rPr>
              <a:t>participe y tome decisiones consensuadas y orientadas al </a:t>
            </a:r>
            <a:r>
              <a:rPr lang="es-AR" sz="2000" b="1" dirty="0" smtClean="0">
                <a:solidFill>
                  <a:schemeClr val="accent3">
                    <a:lumMod val="75000"/>
                  </a:schemeClr>
                </a:solidFill>
                <a:effectLst>
                  <a:outerShdw blurRad="38100" dist="38100" dir="2700000" algn="tl">
                    <a:srgbClr val="000000">
                      <a:alpha val="43137"/>
                    </a:srgbClr>
                  </a:outerShdw>
                </a:effectLst>
              </a:rPr>
              <a:t>bien común</a:t>
            </a:r>
            <a:r>
              <a:rPr lang="es-AR" sz="2000" b="1" dirty="0">
                <a:solidFill>
                  <a:schemeClr val="accent3">
                    <a:lumMod val="7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7170589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76349568"/>
              </p:ext>
            </p:extLst>
          </p:nvPr>
        </p:nvGraphicFramePr>
        <p:xfrm>
          <a:off x="467544" y="836712"/>
          <a:ext cx="828092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4738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38116" y="692696"/>
            <a:ext cx="7488832" cy="6001643"/>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los debates sobre la justicia curricular no se </a:t>
            </a:r>
            <a:r>
              <a:rPr lang="es-AR" sz="2400" b="1" dirty="0" smtClean="0">
                <a:solidFill>
                  <a:schemeClr val="accent3">
                    <a:lumMod val="75000"/>
                  </a:schemeClr>
                </a:solidFill>
                <a:effectLst>
                  <a:outerShdw blurRad="38100" dist="38100" dir="2700000" algn="tl">
                    <a:srgbClr val="000000">
                      <a:alpha val="43137"/>
                    </a:srgbClr>
                  </a:outerShdw>
                </a:effectLst>
              </a:rPr>
              <a:t>hace </a:t>
            </a:r>
            <a:r>
              <a:rPr lang="es-AR" sz="2400" b="1" dirty="0">
                <a:solidFill>
                  <a:schemeClr val="accent3">
                    <a:lumMod val="75000"/>
                  </a:schemeClr>
                </a:solidFill>
                <a:effectLst>
                  <a:outerShdw blurRad="38100" dist="38100" dir="2700000" algn="tl">
                    <a:srgbClr val="000000">
                      <a:alpha val="43137"/>
                    </a:srgbClr>
                  </a:outerShdw>
                </a:effectLst>
              </a:rPr>
              <a:t>referencia a la </a:t>
            </a:r>
            <a:r>
              <a:rPr lang="es-AR" sz="2400" b="1" i="1" dirty="0">
                <a:solidFill>
                  <a:schemeClr val="accent1">
                    <a:lumMod val="50000"/>
                  </a:schemeClr>
                </a:solidFill>
                <a:effectLst>
                  <a:outerShdw blurRad="38100" dist="38100" dir="2700000" algn="tl">
                    <a:srgbClr val="000000">
                      <a:alpha val="43137"/>
                    </a:srgbClr>
                  </a:outerShdw>
                </a:effectLst>
              </a:rPr>
              <a:t>igualdad</a:t>
            </a:r>
            <a:r>
              <a:rPr lang="es-AR" sz="2400" b="1" dirty="0">
                <a:solidFill>
                  <a:schemeClr val="accent3">
                    <a:lumMod val="75000"/>
                  </a:schemeClr>
                </a:solidFill>
                <a:effectLst>
                  <a:outerShdw blurRad="38100" dist="38100" dir="2700000" algn="tl">
                    <a:srgbClr val="000000">
                      <a:alpha val="43137"/>
                    </a:srgbClr>
                  </a:outerShdw>
                </a:effectLst>
              </a:rPr>
              <a:t> sino a la </a:t>
            </a:r>
            <a:r>
              <a:rPr lang="es-AR" sz="2400" b="1" i="1" dirty="0">
                <a:solidFill>
                  <a:schemeClr val="accent1">
                    <a:lumMod val="50000"/>
                  </a:schemeClr>
                </a:solidFill>
                <a:effectLst>
                  <a:outerShdw blurRad="38100" dist="38100" dir="2700000" algn="tl">
                    <a:srgbClr val="000000">
                      <a:alpha val="43137"/>
                    </a:srgbClr>
                  </a:outerShdw>
                </a:effectLst>
              </a:rPr>
              <a:t>equidad</a:t>
            </a:r>
            <a:r>
              <a:rPr lang="es-AR" sz="2400" b="1" dirty="0">
                <a:solidFill>
                  <a:schemeClr val="accent1">
                    <a:lumMod val="50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 </a:t>
            </a:r>
            <a:r>
              <a:rPr lang="es-AR" sz="2400" b="1" dirty="0">
                <a:solidFill>
                  <a:schemeClr val="accent3">
                    <a:lumMod val="75000"/>
                  </a:schemeClr>
                </a:solidFill>
                <a:effectLst>
                  <a:outerShdw blurRad="38100" dist="38100" dir="2700000" algn="tl">
                    <a:srgbClr val="000000">
                      <a:alpha val="43137"/>
                    </a:srgbClr>
                  </a:outerShdw>
                </a:effectLst>
              </a:rPr>
              <a:t>través de la igualdad, </a:t>
            </a:r>
            <a:r>
              <a:rPr lang="es-AR" sz="2400" b="1" dirty="0" smtClean="0">
                <a:solidFill>
                  <a:schemeClr val="accent3">
                    <a:lumMod val="75000"/>
                  </a:schemeClr>
                </a:solidFill>
                <a:effectLst>
                  <a:outerShdw blurRad="38100" dist="38100" dir="2700000" algn="tl">
                    <a:srgbClr val="000000">
                      <a:alpha val="43137"/>
                    </a:srgbClr>
                  </a:outerShdw>
                </a:effectLst>
              </a:rPr>
              <a:t>se procura otorgar </a:t>
            </a:r>
            <a:r>
              <a:rPr lang="es-AR" sz="2400" b="1" dirty="0">
                <a:solidFill>
                  <a:schemeClr val="accent3">
                    <a:lumMod val="75000"/>
                  </a:schemeClr>
                </a:solidFill>
                <a:effectLst>
                  <a:outerShdw blurRad="38100" dist="38100" dir="2700000" algn="tl">
                    <a:srgbClr val="000000">
                      <a:alpha val="43137"/>
                    </a:srgbClr>
                  </a:outerShdw>
                </a:effectLst>
              </a:rPr>
              <a:t>condiciones </a:t>
            </a:r>
            <a:r>
              <a:rPr lang="es-AR" sz="2400" b="1" dirty="0" smtClean="0">
                <a:solidFill>
                  <a:schemeClr val="accent3">
                    <a:lumMod val="75000"/>
                  </a:schemeClr>
                </a:solidFill>
                <a:effectLst>
                  <a:outerShdw blurRad="38100" dist="38100" dir="2700000" algn="tl">
                    <a:srgbClr val="000000">
                      <a:alpha val="43137"/>
                    </a:srgbClr>
                  </a:outerShdw>
                </a:effectLst>
              </a:rPr>
              <a:t>parejas para </a:t>
            </a:r>
            <a:r>
              <a:rPr lang="es-AR" sz="2400" b="1" dirty="0">
                <a:solidFill>
                  <a:schemeClr val="accent3">
                    <a:lumMod val="75000"/>
                  </a:schemeClr>
                </a:solidFill>
                <a:effectLst>
                  <a:outerShdw blurRad="38100" dist="38100" dir="2700000" algn="tl">
                    <a:srgbClr val="000000">
                      <a:alpha val="43137"/>
                    </a:srgbClr>
                  </a:outerShdw>
                </a:effectLst>
              </a:rPr>
              <a:t>que </a:t>
            </a:r>
            <a:r>
              <a:rPr lang="es-AR" sz="2400" b="1" dirty="0" smtClean="0">
                <a:solidFill>
                  <a:schemeClr val="accent3">
                    <a:lumMod val="75000"/>
                  </a:schemeClr>
                </a:solidFill>
                <a:effectLst>
                  <a:outerShdw blurRad="38100" dist="38100" dir="2700000" algn="tl">
                    <a:srgbClr val="000000">
                      <a:alpha val="43137"/>
                    </a:srgbClr>
                  </a:outerShdw>
                </a:effectLst>
              </a:rPr>
              <a:t>cualquier persona </a:t>
            </a:r>
            <a:r>
              <a:rPr lang="es-AR" sz="2400" b="1" dirty="0">
                <a:solidFill>
                  <a:schemeClr val="accent3">
                    <a:lumMod val="75000"/>
                  </a:schemeClr>
                </a:solidFill>
                <a:effectLst>
                  <a:outerShdw blurRad="38100" dist="38100" dir="2700000" algn="tl">
                    <a:srgbClr val="000000">
                      <a:alpha val="43137"/>
                    </a:srgbClr>
                  </a:outerShdw>
                </a:effectLst>
              </a:rPr>
              <a:t>goce, en un primer momento, de las mismas oportunidades que, a su </a:t>
            </a:r>
            <a:r>
              <a:rPr lang="es-AR" sz="2400" b="1" dirty="0" smtClean="0">
                <a:solidFill>
                  <a:schemeClr val="accent3">
                    <a:lumMod val="75000"/>
                  </a:schemeClr>
                </a:solidFill>
                <a:effectLst>
                  <a:outerShdw blurRad="38100" dist="38100" dir="2700000" algn="tl">
                    <a:srgbClr val="000000">
                      <a:alpha val="43137"/>
                    </a:srgbClr>
                  </a:outerShdw>
                </a:effectLst>
              </a:rPr>
              <a:t>vez, le </a:t>
            </a:r>
            <a:r>
              <a:rPr lang="es-AR" sz="2400" b="1" dirty="0">
                <a:solidFill>
                  <a:schemeClr val="accent3">
                    <a:lumMod val="75000"/>
                  </a:schemeClr>
                </a:solidFill>
                <a:effectLst>
                  <a:outerShdw blurRad="38100" dist="38100" dir="2700000" algn="tl">
                    <a:srgbClr val="000000">
                      <a:alpha val="43137"/>
                    </a:srgbClr>
                  </a:outerShdw>
                </a:effectLst>
              </a:rPr>
              <a:t>permitan, en un segundo momento, igualdad de resultados </a:t>
            </a:r>
            <a:r>
              <a:rPr lang="es-AR" sz="2400" b="1" dirty="0" smtClean="0">
                <a:solidFill>
                  <a:schemeClr val="accent3">
                    <a:lumMod val="75000"/>
                  </a:schemeClr>
                </a:solidFill>
                <a:effectLst>
                  <a:outerShdw blurRad="38100" dist="38100" dir="2700000" algn="tl">
                    <a:srgbClr val="000000">
                      <a:alpha val="43137"/>
                    </a:srgbClr>
                  </a:outerShdw>
                </a:effectLst>
              </a:rPr>
              <a:t>para favorecer su integración </a:t>
            </a:r>
            <a:r>
              <a:rPr lang="es-AR" sz="2400" b="1" dirty="0">
                <a:solidFill>
                  <a:schemeClr val="accent3">
                    <a:lumMod val="75000"/>
                  </a:schemeClr>
                </a:solidFill>
                <a:effectLst>
                  <a:outerShdw blurRad="38100" dist="38100" dir="2700000" algn="tl">
                    <a:srgbClr val="000000">
                      <a:alpha val="43137"/>
                    </a:srgbClr>
                  </a:outerShdw>
                </a:effectLst>
              </a:rPr>
              <a:t>como ciudadano pleno en su comunidad.</a:t>
            </a:r>
          </a:p>
          <a:p>
            <a:pPr algn="just"/>
            <a:r>
              <a:rPr lang="es-AR" sz="2400" b="1" dirty="0" smtClean="0">
                <a:solidFill>
                  <a:schemeClr val="accent3">
                    <a:lumMod val="75000"/>
                  </a:schemeClr>
                </a:solidFill>
                <a:effectLst>
                  <a:outerShdw blurRad="38100" dist="38100" dir="2700000" algn="tl">
                    <a:srgbClr val="000000">
                      <a:alpha val="43137"/>
                    </a:srgbClr>
                  </a:outerShdw>
                </a:effectLst>
              </a:rPr>
              <a:t>     Sin </a:t>
            </a:r>
            <a:r>
              <a:rPr lang="es-AR" sz="2400" b="1" dirty="0">
                <a:solidFill>
                  <a:schemeClr val="accent3">
                    <a:lumMod val="75000"/>
                  </a:schemeClr>
                </a:solidFill>
                <a:effectLst>
                  <a:outerShdw blurRad="38100" dist="38100" dir="2700000" algn="tl">
                    <a:srgbClr val="000000">
                      <a:alpha val="43137"/>
                    </a:srgbClr>
                  </a:outerShdw>
                </a:effectLst>
              </a:rPr>
              <a:t>embargo, las desigualdades son </a:t>
            </a:r>
            <a:r>
              <a:rPr lang="es-AR" sz="2400" b="1" dirty="0" smtClean="0">
                <a:solidFill>
                  <a:schemeClr val="accent3">
                    <a:lumMod val="75000"/>
                  </a:schemeClr>
                </a:solidFill>
                <a:effectLst>
                  <a:outerShdw blurRad="38100" dist="38100" dir="2700000" algn="tl">
                    <a:srgbClr val="000000">
                      <a:alpha val="43137"/>
                    </a:srgbClr>
                  </a:outerShdw>
                </a:effectLst>
              </a:rPr>
              <a:t>marcadas por variados factores </a:t>
            </a:r>
            <a:r>
              <a:rPr lang="es-AR" sz="2400" b="1" dirty="0">
                <a:solidFill>
                  <a:schemeClr val="accent3">
                    <a:lumMod val="75000"/>
                  </a:schemeClr>
                </a:solidFill>
                <a:effectLst>
                  <a:outerShdw blurRad="38100" dist="38100" dir="2700000" algn="tl">
                    <a:srgbClr val="000000">
                      <a:alpha val="43137"/>
                    </a:srgbClr>
                  </a:outerShdw>
                </a:effectLst>
              </a:rPr>
              <a:t>económicos y </a:t>
            </a:r>
            <a:r>
              <a:rPr lang="es-AR" sz="2400" b="1" dirty="0" smtClean="0">
                <a:solidFill>
                  <a:schemeClr val="accent3">
                    <a:lumMod val="75000"/>
                  </a:schemeClr>
                </a:solidFill>
                <a:effectLst>
                  <a:outerShdw blurRad="38100" dist="38100" dir="2700000" algn="tl">
                    <a:srgbClr val="000000">
                      <a:alpha val="43137"/>
                    </a:srgbClr>
                  </a:outerShdw>
                </a:effectLst>
              </a:rPr>
              <a:t>sociales; por </a:t>
            </a:r>
            <a:r>
              <a:rPr lang="es-AR" sz="2400" b="1" dirty="0">
                <a:solidFill>
                  <a:schemeClr val="accent3">
                    <a:lumMod val="75000"/>
                  </a:schemeClr>
                </a:solidFill>
                <a:effectLst>
                  <a:outerShdw blurRad="38100" dist="38100" dir="2700000" algn="tl">
                    <a:srgbClr val="000000">
                      <a:alpha val="43137"/>
                    </a:srgbClr>
                  </a:outerShdw>
                </a:effectLst>
              </a:rPr>
              <a:t>lo tanto, tratar igual a los desiguales promueve desigualdad y, por ello, </a:t>
            </a:r>
            <a:r>
              <a:rPr lang="es-AR" sz="2400" b="1" dirty="0" smtClean="0">
                <a:solidFill>
                  <a:schemeClr val="accent3">
                    <a:lumMod val="75000"/>
                  </a:schemeClr>
                </a:solidFill>
                <a:effectLst>
                  <a:outerShdw blurRad="38100" dist="38100" dir="2700000" algn="tl">
                    <a:srgbClr val="000000">
                      <a:alpha val="43137"/>
                    </a:srgbClr>
                  </a:outerShdw>
                </a:effectLst>
              </a:rPr>
              <a:t>surge la </a:t>
            </a:r>
            <a:r>
              <a:rPr lang="es-AR" sz="2400" b="1" dirty="0">
                <a:solidFill>
                  <a:schemeClr val="accent3">
                    <a:lumMod val="75000"/>
                  </a:schemeClr>
                </a:solidFill>
                <a:effectLst>
                  <a:outerShdw blurRad="38100" dist="38100" dir="2700000" algn="tl">
                    <a:srgbClr val="000000">
                      <a:alpha val="43137"/>
                    </a:srgbClr>
                  </a:outerShdw>
                </a:effectLst>
              </a:rPr>
              <a:t>necesidad de poner en marcha acciones compensatorias que rebasen la </a:t>
            </a:r>
            <a:r>
              <a:rPr lang="es-AR" sz="2400" b="1" dirty="0" smtClean="0">
                <a:solidFill>
                  <a:schemeClr val="accent3">
                    <a:lumMod val="75000"/>
                  </a:schemeClr>
                </a:solidFill>
                <a:effectLst>
                  <a:outerShdw blurRad="38100" dist="38100" dir="2700000" algn="tl">
                    <a:srgbClr val="000000">
                      <a:alpha val="43137"/>
                    </a:srgbClr>
                  </a:outerShdw>
                </a:effectLst>
              </a:rPr>
              <a:t>simple igualdad </a:t>
            </a:r>
            <a:r>
              <a:rPr lang="es-AR" sz="2400" b="1" dirty="0">
                <a:solidFill>
                  <a:schemeClr val="accent3">
                    <a:lumMod val="75000"/>
                  </a:schemeClr>
                </a:solidFill>
                <a:effectLst>
                  <a:outerShdw blurRad="38100" dist="38100" dir="2700000" algn="tl">
                    <a:srgbClr val="000000">
                      <a:alpha val="43137"/>
                    </a:srgbClr>
                  </a:outerShdw>
                </a:effectLst>
              </a:rPr>
              <a:t>para dar más a quienes menos tienen.</a:t>
            </a:r>
          </a:p>
        </p:txBody>
      </p:sp>
    </p:spTree>
    <p:extLst>
      <p:ext uri="{BB962C8B-B14F-4D97-AF65-F5344CB8AC3E}">
        <p14:creationId xmlns:p14="http://schemas.microsoft.com/office/powerpoint/2010/main" val="211013776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55407"/>
            <a:ext cx="7920879"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51719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4001" y="1196752"/>
            <a:ext cx="8352928"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el campo educativo, el </a:t>
            </a:r>
            <a:r>
              <a:rPr lang="es-AR" sz="2400" b="1" dirty="0" err="1">
                <a:solidFill>
                  <a:schemeClr val="accent3">
                    <a:lumMod val="75000"/>
                  </a:schemeClr>
                </a:solidFill>
                <a:effectLst>
                  <a:outerShdw blurRad="38100" dist="38100" dir="2700000" algn="tl">
                    <a:srgbClr val="000000">
                      <a:alpha val="43137"/>
                    </a:srgbClr>
                  </a:outerShdw>
                </a:effectLst>
              </a:rPr>
              <a:t>European</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Group</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for</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Research</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on</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Equity</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in </a:t>
            </a:r>
            <a:r>
              <a:rPr lang="es-AR" sz="2400" b="1" dirty="0" err="1">
                <a:solidFill>
                  <a:schemeClr val="accent3">
                    <a:lumMod val="75000"/>
                  </a:schemeClr>
                </a:solidFill>
                <a:effectLst>
                  <a:outerShdw blurRad="38100" dist="38100" dir="2700000" algn="tl">
                    <a:srgbClr val="000000">
                      <a:alpha val="43137"/>
                    </a:srgbClr>
                  </a:outerShdw>
                </a:effectLst>
              </a:rPr>
              <a:t>Educational</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err="1">
                <a:solidFill>
                  <a:schemeClr val="accent3">
                    <a:lumMod val="75000"/>
                  </a:schemeClr>
                </a:solidFill>
                <a:effectLst>
                  <a:outerShdw blurRad="38100" dist="38100" dir="2700000" algn="tl">
                    <a:srgbClr val="000000">
                      <a:alpha val="43137"/>
                    </a:srgbClr>
                  </a:outerShdw>
                </a:effectLst>
              </a:rPr>
              <a:t>Systems</a:t>
            </a:r>
            <a:r>
              <a:rPr lang="es-AR" sz="2400" b="1" dirty="0">
                <a:solidFill>
                  <a:schemeClr val="accent3">
                    <a:lumMod val="75000"/>
                  </a:schemeClr>
                </a:solidFill>
                <a:effectLst>
                  <a:outerShdw blurRad="38100" dist="38100" dir="2700000" algn="tl">
                    <a:srgbClr val="000000">
                      <a:alpha val="43137"/>
                    </a:srgbClr>
                  </a:outerShdw>
                </a:effectLst>
              </a:rPr>
              <a:t> (EGREES) define un sistema </a:t>
            </a:r>
            <a:r>
              <a:rPr lang="es-AR" sz="2400" b="1" dirty="0" smtClean="0">
                <a:solidFill>
                  <a:schemeClr val="accent3">
                    <a:lumMod val="75000"/>
                  </a:schemeClr>
                </a:solidFill>
                <a:effectLst>
                  <a:outerShdw blurRad="38100" dist="38100" dir="2700000" algn="tl">
                    <a:srgbClr val="000000">
                      <a:alpha val="43137"/>
                    </a:srgbClr>
                  </a:outerShdw>
                </a:effectLst>
              </a:rPr>
              <a:t>equitativo como </a:t>
            </a:r>
            <a:r>
              <a:rPr lang="es-AR" sz="2400" b="1" dirty="0">
                <a:solidFill>
                  <a:schemeClr val="accent3">
                    <a:lumMod val="75000"/>
                  </a:schemeClr>
                </a:solidFill>
                <a:effectLst>
                  <a:outerShdw blurRad="38100" dist="38100" dir="2700000" algn="tl">
                    <a:srgbClr val="000000">
                      <a:alpha val="43137"/>
                    </a:srgbClr>
                  </a:outerShdw>
                </a:effectLst>
              </a:rPr>
              <a:t>“aquel en el que los resultados no </a:t>
            </a:r>
            <a:r>
              <a:rPr lang="es-AR" sz="2400" b="1" dirty="0" smtClean="0">
                <a:solidFill>
                  <a:schemeClr val="accent3">
                    <a:lumMod val="75000"/>
                  </a:schemeClr>
                </a:solidFill>
                <a:effectLst>
                  <a:outerShdw blurRad="38100" dist="38100" dir="2700000" algn="tl">
                    <a:srgbClr val="000000">
                      <a:alpha val="43137"/>
                    </a:srgbClr>
                  </a:outerShdw>
                </a:effectLst>
              </a:rPr>
              <a:t>están </a:t>
            </a:r>
            <a:r>
              <a:rPr lang="es-AR" sz="2400" b="1" dirty="0">
                <a:solidFill>
                  <a:schemeClr val="accent3">
                    <a:lumMod val="75000"/>
                  </a:schemeClr>
                </a:solidFill>
                <a:effectLst>
                  <a:outerShdw blurRad="38100" dist="38100" dir="2700000" algn="tl">
                    <a:srgbClr val="000000">
                      <a:alpha val="43137"/>
                    </a:srgbClr>
                  </a:outerShdw>
                </a:effectLst>
              </a:rPr>
              <a:t>determinados </a:t>
            </a:r>
            <a:r>
              <a:rPr lang="es-AR" sz="2400" b="1" dirty="0" smtClean="0">
                <a:solidFill>
                  <a:schemeClr val="accent3">
                    <a:lumMod val="75000"/>
                  </a:schemeClr>
                </a:solidFill>
                <a:effectLst>
                  <a:outerShdw blurRad="38100" dist="38100" dir="2700000" algn="tl">
                    <a:srgbClr val="000000">
                      <a:alpha val="43137"/>
                    </a:srgbClr>
                  </a:outerShdw>
                </a:effectLst>
              </a:rPr>
              <a:t>por </a:t>
            </a:r>
            <a:r>
              <a:rPr lang="es-AR" sz="2400" b="1" dirty="0">
                <a:solidFill>
                  <a:schemeClr val="accent3">
                    <a:lumMod val="75000"/>
                  </a:schemeClr>
                </a:solidFill>
                <a:effectLst>
                  <a:outerShdw blurRad="38100" dist="38100" dir="2700000" algn="tl">
                    <a:srgbClr val="000000">
                      <a:alpha val="43137"/>
                    </a:srgbClr>
                  </a:outerShdw>
                </a:effectLst>
              </a:rPr>
              <a:t>la pertenencia a ningún grupo y </a:t>
            </a:r>
            <a:r>
              <a:rPr lang="es-AR" sz="2400" b="1" dirty="0" smtClean="0">
                <a:solidFill>
                  <a:schemeClr val="accent3">
                    <a:lumMod val="75000"/>
                  </a:schemeClr>
                </a:solidFill>
                <a:effectLst>
                  <a:outerShdw blurRad="38100" dist="38100" dir="2700000" algn="tl">
                    <a:srgbClr val="000000">
                      <a:alpha val="43137"/>
                    </a:srgbClr>
                  </a:outerShdw>
                </a:effectLst>
              </a:rPr>
              <a:t>se da </a:t>
            </a:r>
            <a:r>
              <a:rPr lang="es-AR" sz="2400" b="1" dirty="0">
                <a:solidFill>
                  <a:schemeClr val="accent3">
                    <a:lumMod val="75000"/>
                  </a:schemeClr>
                </a:solidFill>
                <a:effectLst>
                  <a:outerShdw blurRad="38100" dist="38100" dir="2700000" algn="tl">
                    <a:srgbClr val="000000">
                      <a:alpha val="43137"/>
                    </a:srgbClr>
                  </a:outerShdw>
                </a:effectLst>
              </a:rPr>
              <a:t>respuesta apropiada (se </a:t>
            </a:r>
            <a:r>
              <a:rPr lang="es-AR" sz="2400" b="1" dirty="0" smtClean="0">
                <a:solidFill>
                  <a:schemeClr val="accent3">
                    <a:lumMod val="75000"/>
                  </a:schemeClr>
                </a:solidFill>
                <a:effectLst>
                  <a:outerShdw blurRad="38100" dist="38100" dir="2700000" algn="tl">
                    <a:srgbClr val="000000">
                      <a:alpha val="43137"/>
                    </a:srgbClr>
                  </a:outerShdw>
                </a:effectLst>
              </a:rPr>
              <a:t>compensa) a </a:t>
            </a:r>
            <a:r>
              <a:rPr lang="es-AR" sz="2400" b="1" dirty="0">
                <a:solidFill>
                  <a:schemeClr val="accent3">
                    <a:lumMod val="75000"/>
                  </a:schemeClr>
                </a:solidFill>
                <a:effectLst>
                  <a:outerShdw blurRad="38100" dist="38100" dir="2700000" algn="tl">
                    <a:srgbClr val="000000">
                      <a:alpha val="43137"/>
                    </a:srgbClr>
                  </a:outerShdw>
                </a:effectLst>
              </a:rPr>
              <a:t>los diferentes puntos de origen</a:t>
            </a:r>
            <a:r>
              <a:rPr lang="es-AR" sz="2400" b="1" dirty="0" smtClean="0">
                <a:solidFill>
                  <a:schemeClr val="accent3">
                    <a:lumMod val="75000"/>
                  </a:schemeClr>
                </a:solidFill>
                <a:effectLst>
                  <a:outerShdw blurRad="38100" dist="38100" dir="2700000" algn="tl">
                    <a:srgbClr val="000000">
                      <a:alpha val="43137"/>
                    </a:srgbClr>
                  </a:outerShdw>
                </a:effectLst>
              </a:rPr>
              <a:t>”.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otras palabras, un </a:t>
            </a:r>
            <a:r>
              <a:rPr lang="es-AR" sz="2400" b="1" dirty="0">
                <a:solidFill>
                  <a:schemeClr val="accent3">
                    <a:lumMod val="75000"/>
                  </a:schemeClr>
                </a:solidFill>
                <a:effectLst>
                  <a:outerShdw blurRad="38100" dist="38100" dir="2700000" algn="tl">
                    <a:srgbClr val="000000">
                      <a:alpha val="43137"/>
                    </a:srgbClr>
                  </a:outerShdw>
                </a:effectLst>
              </a:rPr>
              <a:t>sistema educativo será más equitativo </a:t>
            </a:r>
            <a:r>
              <a:rPr lang="es-AR" sz="2400" b="1" dirty="0" smtClean="0">
                <a:solidFill>
                  <a:schemeClr val="accent3">
                    <a:lumMod val="75000"/>
                  </a:schemeClr>
                </a:solidFill>
                <a:effectLst>
                  <a:outerShdw blurRad="38100" dist="38100" dir="2700000" algn="tl">
                    <a:srgbClr val="000000">
                      <a:alpha val="43137"/>
                    </a:srgbClr>
                  </a:outerShdw>
                </a:effectLst>
              </a:rPr>
              <a:t>que otro </a:t>
            </a:r>
            <a:r>
              <a:rPr lang="es-AR" sz="2400" b="1" dirty="0">
                <a:solidFill>
                  <a:schemeClr val="accent3">
                    <a:lumMod val="75000"/>
                  </a:schemeClr>
                </a:solidFill>
                <a:effectLst>
                  <a:outerShdw blurRad="38100" dist="38100" dir="2700000" algn="tl">
                    <a:srgbClr val="000000">
                      <a:alpha val="43137"/>
                    </a:srgbClr>
                  </a:outerShdw>
                </a:effectLst>
              </a:rPr>
              <a:t>si las </a:t>
            </a:r>
            <a:r>
              <a:rPr lang="es-AR" sz="2400" b="1" dirty="0" smtClean="0">
                <a:solidFill>
                  <a:schemeClr val="accent3">
                    <a:lumMod val="75000"/>
                  </a:schemeClr>
                </a:solidFill>
                <a:effectLst>
                  <a:outerShdw blurRad="38100" dist="38100" dir="2700000" algn="tl">
                    <a:srgbClr val="000000">
                      <a:alpha val="43137"/>
                    </a:srgbClr>
                  </a:outerShdw>
                </a:effectLst>
              </a:rPr>
              <a:t>desigualdades son </a:t>
            </a:r>
            <a:r>
              <a:rPr lang="es-AR" sz="2400" b="1" dirty="0">
                <a:solidFill>
                  <a:schemeClr val="accent3">
                    <a:lumMod val="75000"/>
                  </a:schemeClr>
                </a:solidFill>
                <a:effectLst>
                  <a:outerShdw blurRad="38100" dist="38100" dir="2700000" algn="tl">
                    <a:srgbClr val="000000">
                      <a:alpha val="43137"/>
                    </a:srgbClr>
                  </a:outerShdw>
                </a:effectLst>
              </a:rPr>
              <a:t>ventajosas para los más </a:t>
            </a:r>
            <a:r>
              <a:rPr lang="es-AR" sz="2400" b="1" dirty="0" smtClean="0">
                <a:solidFill>
                  <a:schemeClr val="accent3">
                    <a:lumMod val="75000"/>
                  </a:schemeClr>
                </a:solidFill>
                <a:effectLst>
                  <a:outerShdw blurRad="38100" dist="38100" dir="2700000" algn="tl">
                    <a:srgbClr val="000000">
                      <a:alpha val="43137"/>
                    </a:srgbClr>
                  </a:outerShdw>
                </a:effectLst>
              </a:rPr>
              <a:t>desfavorecidos y se </a:t>
            </a:r>
            <a:r>
              <a:rPr lang="es-AR" sz="2400" b="1" dirty="0">
                <a:solidFill>
                  <a:schemeClr val="accent3">
                    <a:lumMod val="75000"/>
                  </a:schemeClr>
                </a:solidFill>
                <a:effectLst>
                  <a:outerShdw blurRad="38100" dist="38100" dir="2700000" algn="tl">
                    <a:srgbClr val="000000">
                      <a:alpha val="43137"/>
                    </a:srgbClr>
                  </a:outerShdw>
                </a:effectLst>
              </a:rPr>
              <a:t>cuestiona de forma continua cómo mejorar la </a:t>
            </a:r>
            <a:r>
              <a:rPr lang="es-AR" sz="2400" b="1" dirty="0" smtClean="0">
                <a:solidFill>
                  <a:schemeClr val="accent3">
                    <a:lumMod val="75000"/>
                  </a:schemeClr>
                </a:solidFill>
                <a:effectLst>
                  <a:outerShdw blurRad="38100" dist="38100" dir="2700000" algn="tl">
                    <a:srgbClr val="000000">
                      <a:alpha val="43137"/>
                    </a:srgbClr>
                  </a:outerShdw>
                </a:effectLst>
              </a:rPr>
              <a:t>condición de </a:t>
            </a:r>
            <a:r>
              <a:rPr lang="es-AR" sz="2400" b="1" dirty="0">
                <a:solidFill>
                  <a:schemeClr val="accent3">
                    <a:lumMod val="75000"/>
                  </a:schemeClr>
                </a:solidFill>
                <a:effectLst>
                  <a:outerShdw blurRad="38100" dist="38100" dir="2700000" algn="tl">
                    <a:srgbClr val="000000">
                      <a:alpha val="43137"/>
                    </a:srgbClr>
                  </a:outerShdw>
                </a:effectLst>
              </a:rPr>
              <a:t>los peor situados.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equidad es más justa que la igualdad, </a:t>
            </a:r>
            <a:r>
              <a:rPr lang="es-AR" sz="2400" b="1" dirty="0" smtClean="0">
                <a:solidFill>
                  <a:schemeClr val="accent3">
                    <a:lumMod val="75000"/>
                  </a:schemeClr>
                </a:solidFill>
                <a:effectLst>
                  <a:outerShdw blurRad="38100" dist="38100" dir="2700000" algn="tl">
                    <a:srgbClr val="000000">
                      <a:alpha val="43137"/>
                    </a:srgbClr>
                  </a:outerShdw>
                </a:effectLst>
              </a:rPr>
              <a:t>pues ejerce </a:t>
            </a:r>
            <a:r>
              <a:rPr lang="es-AR" sz="2400" b="1" dirty="0">
                <a:solidFill>
                  <a:schemeClr val="accent3">
                    <a:lumMod val="75000"/>
                  </a:schemeClr>
                </a:solidFill>
                <a:effectLst>
                  <a:outerShdw blurRad="38100" dist="38100" dir="2700000" algn="tl">
                    <a:srgbClr val="000000">
                      <a:alpha val="43137"/>
                    </a:srgbClr>
                  </a:outerShdw>
                </a:effectLst>
              </a:rPr>
              <a:t>una acción </a:t>
            </a:r>
            <a:r>
              <a:rPr lang="es-AR" sz="2400" b="1" dirty="0" smtClean="0">
                <a:solidFill>
                  <a:schemeClr val="accent3">
                    <a:lumMod val="75000"/>
                  </a:schemeClr>
                </a:solidFill>
                <a:effectLst>
                  <a:outerShdw blurRad="38100" dist="38100" dir="2700000" algn="tl">
                    <a:srgbClr val="000000">
                      <a:alpha val="43137"/>
                    </a:srgbClr>
                  </a:outerShdw>
                </a:effectLst>
              </a:rPr>
              <a:t>compensadora: </a:t>
            </a:r>
            <a:r>
              <a:rPr lang="es-AR" sz="2400" b="1" i="1" dirty="0" smtClean="0">
                <a:solidFill>
                  <a:schemeClr val="accent3">
                    <a:lumMod val="75000"/>
                  </a:schemeClr>
                </a:solidFill>
                <a:effectLst>
                  <a:outerShdw blurRad="38100" dist="38100" dir="2700000" algn="tl">
                    <a:srgbClr val="000000">
                      <a:alpha val="43137"/>
                    </a:srgbClr>
                  </a:outerShdw>
                </a:effectLst>
              </a:rPr>
              <a:t>compensa </a:t>
            </a:r>
            <a:r>
              <a:rPr lang="es-AR" sz="2400" b="1" i="1" dirty="0">
                <a:solidFill>
                  <a:schemeClr val="accent3">
                    <a:lumMod val="75000"/>
                  </a:schemeClr>
                </a:solidFill>
                <a:effectLst>
                  <a:outerShdw blurRad="38100" dist="38100" dir="2700000" algn="tl">
                    <a:srgbClr val="000000">
                      <a:alpha val="43137"/>
                    </a:srgbClr>
                  </a:outerShdw>
                </a:effectLst>
              </a:rPr>
              <a:t>condiciones de desigualdad.</a:t>
            </a:r>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60270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92088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48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268760"/>
            <a:ext cx="7776864" cy="4708981"/>
          </a:xfrm>
          <a:prstGeom prst="rect">
            <a:avLst/>
          </a:prstGeom>
        </p:spPr>
        <p:txBody>
          <a:bodyPr wrap="square">
            <a:spAutoFit/>
          </a:bodyPr>
          <a:lstStyle/>
          <a:p>
            <a:pPr algn="just"/>
            <a:r>
              <a:rPr lang="es-AR" sz="2000" b="1" dirty="0">
                <a:solidFill>
                  <a:schemeClr val="accent6">
                    <a:lumMod val="75000"/>
                  </a:schemeClr>
                </a:solidFill>
                <a:effectLst>
                  <a:outerShdw blurRad="38100" dist="38100" dir="2700000" algn="tl">
                    <a:srgbClr val="000000">
                      <a:alpha val="43137"/>
                    </a:srgbClr>
                  </a:outerShdw>
                </a:effectLst>
              </a:rPr>
              <a:t> </a:t>
            </a:r>
            <a:r>
              <a:rPr lang="es-AR" sz="2000" b="1" dirty="0" smtClean="0">
                <a:solidFill>
                  <a:schemeClr val="accent6">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En </a:t>
            </a:r>
            <a:r>
              <a:rPr lang="es-AR" sz="2000" b="1" dirty="0">
                <a:solidFill>
                  <a:schemeClr val="accent3">
                    <a:lumMod val="75000"/>
                  </a:schemeClr>
                </a:solidFill>
                <a:effectLst>
                  <a:outerShdw blurRad="38100" dist="38100" dir="2700000" algn="tl">
                    <a:srgbClr val="000000">
                      <a:alpha val="43137"/>
                    </a:srgbClr>
                  </a:outerShdw>
                </a:effectLst>
              </a:rPr>
              <a:t>el </a:t>
            </a:r>
            <a:r>
              <a:rPr lang="es-AR" sz="2000" b="1" i="1" dirty="0">
                <a:solidFill>
                  <a:srgbClr val="FF0000"/>
                </a:solidFill>
                <a:effectLst>
                  <a:outerShdw blurRad="38100" dist="38100" dir="2700000" algn="tl">
                    <a:srgbClr val="000000">
                      <a:alpha val="43137"/>
                    </a:srgbClr>
                  </a:outerShdw>
                </a:effectLst>
              </a:rPr>
              <a:t>curriculum real</a:t>
            </a:r>
            <a:r>
              <a:rPr lang="es-AR" sz="2000" b="1" dirty="0">
                <a:solidFill>
                  <a:srgbClr val="FF0000"/>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podemos distinguir</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El </a:t>
            </a:r>
            <a:r>
              <a:rPr lang="es-AR" sz="2000" b="1" i="1" dirty="0">
                <a:solidFill>
                  <a:srgbClr val="FF0000"/>
                </a:solidFill>
                <a:effectLst>
                  <a:outerShdw blurRad="38100" dist="38100" dir="2700000" algn="tl">
                    <a:srgbClr val="000000">
                      <a:alpha val="43137"/>
                    </a:srgbClr>
                  </a:outerShdw>
                </a:effectLst>
              </a:rPr>
              <a:t>curriculum </a:t>
            </a:r>
            <a:r>
              <a:rPr lang="es-AR" sz="2000" b="1" i="1" dirty="0" smtClean="0">
                <a:solidFill>
                  <a:srgbClr val="FF0000"/>
                </a:solidFill>
                <a:effectLst>
                  <a:outerShdw blurRad="38100" dist="38100" dir="2700000" algn="tl">
                    <a:srgbClr val="000000">
                      <a:alpha val="43137"/>
                    </a:srgbClr>
                  </a:outerShdw>
                </a:effectLst>
              </a:rPr>
              <a:t>impartido</a:t>
            </a:r>
            <a:r>
              <a:rPr lang="es-AR" sz="2000" b="1" dirty="0" smtClean="0">
                <a:solidFill>
                  <a:schemeClr val="accent3">
                    <a:lumMod val="75000"/>
                  </a:schemeClr>
                </a:solidFill>
                <a:effectLst>
                  <a:outerShdw blurRad="38100" dist="38100" dir="2700000" algn="tl">
                    <a:srgbClr val="000000">
                      <a:alpha val="43137"/>
                    </a:srgbClr>
                  </a:outerShdw>
                </a:effectLst>
              </a:rPr>
              <a:t>, o el </a:t>
            </a:r>
            <a:r>
              <a:rPr lang="es-AR" sz="2000" b="1" dirty="0">
                <a:solidFill>
                  <a:schemeClr val="accent3">
                    <a:lumMod val="75000"/>
                  </a:schemeClr>
                </a:solidFill>
                <a:effectLst>
                  <a:outerShdw blurRad="38100" dist="38100" dir="2700000" algn="tl">
                    <a:srgbClr val="000000">
                      <a:alpha val="43137"/>
                    </a:srgbClr>
                  </a:outerShdw>
                </a:effectLst>
              </a:rPr>
              <a:t>modo en que el curriculum formal se materializa en las prácticas de los </a:t>
            </a:r>
            <a:r>
              <a:rPr lang="es-AR" sz="2000" b="1" dirty="0" smtClean="0">
                <a:solidFill>
                  <a:schemeClr val="accent3">
                    <a:lumMod val="75000"/>
                  </a:schemeClr>
                </a:solidFill>
                <a:effectLst>
                  <a:outerShdw blurRad="38100" dist="38100" dir="2700000" algn="tl">
                    <a:srgbClr val="000000">
                      <a:alpha val="43137"/>
                    </a:srgbClr>
                  </a:outerShdw>
                </a:effectLst>
              </a:rPr>
              <a:t>docentes: qu</a:t>
            </a:r>
            <a:r>
              <a:rPr lang="es-AR" sz="2000" b="1" dirty="0">
                <a:solidFill>
                  <a:schemeClr val="accent3">
                    <a:lumMod val="75000"/>
                  </a:schemeClr>
                </a:solidFill>
                <a:effectLst>
                  <a:outerShdw blurRad="38100" dist="38100" dir="2700000" algn="tl">
                    <a:srgbClr val="000000">
                      <a:alpha val="43137"/>
                    </a:srgbClr>
                  </a:outerShdw>
                </a:effectLst>
              </a:rPr>
              <a:t>é</a:t>
            </a:r>
            <a:r>
              <a:rPr lang="es-AR" sz="2000" b="1" dirty="0" smtClean="0">
                <a:solidFill>
                  <a:schemeClr val="accent3">
                    <a:lumMod val="75000"/>
                  </a:schemeClr>
                </a:solidFill>
                <a:effectLst>
                  <a:outerShdw blurRad="38100" dist="38100" dir="2700000" algn="tl">
                    <a:srgbClr val="000000">
                      <a:alpha val="43137"/>
                    </a:srgbClr>
                  </a:outerShdw>
                </a:effectLst>
              </a:rPr>
              <a:t> visión de </a:t>
            </a:r>
            <a:r>
              <a:rPr lang="es-AR" sz="2000" b="1" dirty="0">
                <a:solidFill>
                  <a:schemeClr val="accent3">
                    <a:lumMod val="75000"/>
                  </a:schemeClr>
                </a:solidFill>
                <a:effectLst>
                  <a:outerShdw blurRad="38100" dist="38100" dir="2700000" algn="tl">
                    <a:srgbClr val="000000">
                      <a:alpha val="43137"/>
                    </a:srgbClr>
                  </a:outerShdw>
                </a:effectLst>
              </a:rPr>
              <a:t>los saberes escolares ofrecen a los alumnos, </a:t>
            </a:r>
            <a:r>
              <a:rPr lang="es-AR" sz="2000" b="1" dirty="0" smtClean="0">
                <a:solidFill>
                  <a:schemeClr val="accent3">
                    <a:lumMod val="75000"/>
                  </a:schemeClr>
                </a:solidFill>
                <a:effectLst>
                  <a:outerShdw blurRad="38100" dist="38100" dir="2700000" algn="tl">
                    <a:srgbClr val="000000">
                      <a:alpha val="43137"/>
                    </a:srgbClr>
                  </a:outerShdw>
                </a:effectLst>
              </a:rPr>
              <a:t>qué contenidos seleccionan o enfatizan, cómo secuencian y articulan la enseñanza de esos contenidos, qué materiales didácticos seleccionan para trabajar, etc. </a:t>
            </a:r>
          </a:p>
          <a:p>
            <a:pPr marL="342900" indent="-342900" algn="just">
              <a:buFont typeface="Arial" panose="020B0604020202020204" pitchFamily="34" charset="0"/>
              <a:buChar char="•"/>
            </a:pPr>
            <a:r>
              <a:rPr lang="es-AR" sz="2000" b="1" dirty="0" smtClean="0">
                <a:solidFill>
                  <a:schemeClr val="accent3">
                    <a:lumMod val="75000"/>
                  </a:schemeClr>
                </a:solidFill>
                <a:effectLst>
                  <a:outerShdw blurRad="38100" dist="38100" dir="2700000" algn="tl">
                    <a:srgbClr val="000000">
                      <a:alpha val="43137"/>
                    </a:srgbClr>
                  </a:outerShdw>
                </a:effectLst>
              </a:rPr>
              <a:t>El </a:t>
            </a:r>
            <a:r>
              <a:rPr lang="es-AR" sz="2000" b="1" i="1" dirty="0">
                <a:solidFill>
                  <a:srgbClr val="FF0000"/>
                </a:solidFill>
                <a:effectLst>
                  <a:outerShdw blurRad="38100" dist="38100" dir="2700000" algn="tl">
                    <a:srgbClr val="000000">
                      <a:alpha val="43137"/>
                    </a:srgbClr>
                  </a:outerShdw>
                </a:effectLst>
              </a:rPr>
              <a:t>curriculum </a:t>
            </a:r>
            <a:r>
              <a:rPr lang="es-AR" sz="2000" b="1" i="1" dirty="0" smtClean="0">
                <a:solidFill>
                  <a:srgbClr val="FF0000"/>
                </a:solidFill>
                <a:effectLst>
                  <a:outerShdw blurRad="38100" dist="38100" dir="2700000" algn="tl">
                    <a:srgbClr val="000000">
                      <a:alpha val="43137"/>
                    </a:srgbClr>
                  </a:outerShdw>
                </a:effectLst>
              </a:rPr>
              <a:t>asimilado</a:t>
            </a:r>
            <a:r>
              <a:rPr lang="es-AR" sz="2000" b="1" dirty="0" smtClean="0">
                <a:solidFill>
                  <a:schemeClr val="accent3">
                    <a:lumMod val="75000"/>
                  </a:schemeClr>
                </a:solidFill>
                <a:effectLst>
                  <a:outerShdw blurRad="38100" dist="38100" dir="2700000" algn="tl">
                    <a:srgbClr val="000000">
                      <a:alpha val="43137"/>
                    </a:srgbClr>
                  </a:outerShdw>
                </a:effectLst>
              </a:rPr>
              <a:t>, o lo </a:t>
            </a:r>
            <a:r>
              <a:rPr lang="es-AR" sz="2000" b="1" dirty="0">
                <a:solidFill>
                  <a:schemeClr val="accent3">
                    <a:lumMod val="75000"/>
                  </a:schemeClr>
                </a:solidFill>
                <a:effectLst>
                  <a:outerShdw blurRad="38100" dist="38100" dir="2700000" algn="tl">
                    <a:srgbClr val="000000">
                      <a:alpha val="43137"/>
                    </a:srgbClr>
                  </a:outerShdw>
                </a:effectLst>
              </a:rPr>
              <a:t>que </a:t>
            </a:r>
            <a:r>
              <a:rPr lang="es-AR" sz="2000" b="1" dirty="0" smtClean="0">
                <a:solidFill>
                  <a:schemeClr val="accent3">
                    <a:lumMod val="75000"/>
                  </a:schemeClr>
                </a:solidFill>
                <a:effectLst>
                  <a:outerShdw blurRad="38100" dist="38100" dir="2700000" algn="tl">
                    <a:srgbClr val="000000">
                      <a:alpha val="43137"/>
                    </a:srgbClr>
                  </a:outerShdw>
                </a:effectLst>
              </a:rPr>
              <a:t>efectivamente aprenden </a:t>
            </a:r>
            <a:r>
              <a:rPr lang="es-AR" sz="2000" b="1" dirty="0">
                <a:solidFill>
                  <a:schemeClr val="accent3">
                    <a:lumMod val="75000"/>
                  </a:schemeClr>
                </a:solidFill>
                <a:effectLst>
                  <a:outerShdw blurRad="38100" dist="38100" dir="2700000" algn="tl">
                    <a:srgbClr val="000000">
                      <a:alpha val="43137"/>
                    </a:srgbClr>
                  </a:outerShdw>
                </a:effectLst>
              </a:rPr>
              <a:t>los </a:t>
            </a:r>
            <a:r>
              <a:rPr lang="es-AR" sz="2000" b="1" dirty="0" smtClean="0">
                <a:solidFill>
                  <a:schemeClr val="accent3">
                    <a:lumMod val="75000"/>
                  </a:schemeClr>
                </a:solidFill>
                <a:effectLst>
                  <a:outerShdw blurRad="38100" dist="38100" dir="2700000" algn="tl">
                    <a:srgbClr val="000000">
                      <a:alpha val="43137"/>
                    </a:srgbClr>
                  </a:outerShdw>
                </a:effectLst>
              </a:rPr>
              <a:t>alumnos en función, tanto del curriculum formal y del </a:t>
            </a:r>
            <a:r>
              <a:rPr lang="es-AR" sz="2000" b="1" dirty="0">
                <a:solidFill>
                  <a:schemeClr val="accent3">
                    <a:lumMod val="75000"/>
                  </a:schemeClr>
                </a:solidFill>
                <a:effectLst>
                  <a:outerShdw blurRad="38100" dist="38100" dir="2700000" algn="tl">
                    <a:srgbClr val="000000">
                      <a:alpha val="43137"/>
                    </a:srgbClr>
                  </a:outerShdw>
                </a:effectLst>
              </a:rPr>
              <a:t>implementado, </a:t>
            </a:r>
            <a:r>
              <a:rPr lang="es-AR" sz="2000" b="1" dirty="0" smtClean="0">
                <a:solidFill>
                  <a:schemeClr val="accent3">
                    <a:lumMod val="75000"/>
                  </a:schemeClr>
                </a:solidFill>
                <a:effectLst>
                  <a:outerShdw blurRad="38100" dist="38100" dir="2700000" algn="tl">
                    <a:srgbClr val="000000">
                      <a:alpha val="43137"/>
                    </a:srgbClr>
                  </a:outerShdw>
                </a:effectLst>
              </a:rPr>
              <a:t>como de sus características personales (historia académica previa, estatus </a:t>
            </a:r>
            <a:r>
              <a:rPr lang="es-AR" sz="2000" b="1" dirty="0">
                <a:solidFill>
                  <a:schemeClr val="accent3">
                    <a:lumMod val="75000"/>
                  </a:schemeClr>
                </a:solidFill>
                <a:effectLst>
                  <a:outerShdw blurRad="38100" dist="38100" dir="2700000" algn="tl">
                    <a:srgbClr val="000000">
                      <a:alpha val="43137"/>
                    </a:srgbClr>
                  </a:outerShdw>
                </a:effectLst>
              </a:rPr>
              <a:t>socioeconómico </a:t>
            </a:r>
            <a:r>
              <a:rPr lang="es-AR" sz="2000" b="1" dirty="0" smtClean="0">
                <a:solidFill>
                  <a:schemeClr val="accent3">
                    <a:lumMod val="75000"/>
                  </a:schemeClr>
                </a:solidFill>
                <a:effectLst>
                  <a:outerShdw blurRad="38100" dist="38100" dir="2700000" algn="tl">
                    <a:srgbClr val="000000">
                      <a:alpha val="43137"/>
                    </a:srgbClr>
                  </a:outerShdw>
                </a:effectLst>
              </a:rPr>
              <a:t>y capital cultural de la familia</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empleo del tiempo libre, motivación e interés por el aprendizaje, etc.). </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986381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141953"/>
            <a:ext cx="8064896" cy="2677656"/>
          </a:xfrm>
          <a:prstGeom prst="rect">
            <a:avLst/>
          </a:prstGeom>
        </p:spPr>
        <p:txBody>
          <a:bodyPr wrap="square">
            <a:spAutoFit/>
          </a:bodyPr>
          <a:lstStyle/>
          <a:p>
            <a:pPr algn="just"/>
            <a:r>
              <a:rPr lang="es-AR" sz="2400" b="1" dirty="0" smtClean="0">
                <a:solidFill>
                  <a:schemeClr val="accent6">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síntesis, el concepto de equidad hace frente a las desigualdades </a:t>
            </a:r>
            <a:r>
              <a:rPr lang="es-AR" sz="2400" b="1" dirty="0" smtClean="0">
                <a:solidFill>
                  <a:schemeClr val="accent3">
                    <a:lumMod val="75000"/>
                  </a:schemeClr>
                </a:solidFill>
                <a:effectLst>
                  <a:outerShdw blurRad="38100" dist="38100" dir="2700000" algn="tl">
                    <a:srgbClr val="000000">
                      <a:alpha val="43137"/>
                    </a:srgbClr>
                  </a:outerShdw>
                </a:effectLst>
              </a:rPr>
              <a:t>considerando las </a:t>
            </a:r>
            <a:r>
              <a:rPr lang="es-AR" sz="2400" b="1" dirty="0">
                <a:solidFill>
                  <a:schemeClr val="accent3">
                    <a:lumMod val="75000"/>
                  </a:schemeClr>
                </a:solidFill>
                <a:effectLst>
                  <a:outerShdw blurRad="38100" dist="38100" dir="2700000" algn="tl">
                    <a:srgbClr val="000000">
                      <a:alpha val="43137"/>
                    </a:srgbClr>
                  </a:outerShdw>
                </a:effectLst>
              </a:rPr>
              <a:t>diferencias a fin de </a:t>
            </a:r>
            <a:r>
              <a:rPr lang="es-AR" sz="2400" b="1" dirty="0" smtClean="0">
                <a:solidFill>
                  <a:schemeClr val="accent3">
                    <a:lumMod val="75000"/>
                  </a:schemeClr>
                </a:solidFill>
                <a:effectLst>
                  <a:outerShdw blurRad="38100" dist="38100" dir="2700000" algn="tl">
                    <a:srgbClr val="000000">
                      <a:alpha val="43137"/>
                    </a:srgbClr>
                  </a:outerShdw>
                </a:effectLst>
              </a:rPr>
              <a:t>equiparar disparidades</a:t>
            </a:r>
            <a:r>
              <a:rPr lang="es-AR" sz="2400" b="1" dirty="0">
                <a:solidFill>
                  <a:schemeClr val="accent3">
                    <a:lumMod val="75000"/>
                  </a:schemeClr>
                </a:solidFill>
                <a:effectLst>
                  <a:outerShdw blurRad="38100" dist="38100" dir="2700000" algn="tl">
                    <a:srgbClr val="000000">
                      <a:alpha val="43137"/>
                    </a:srgbClr>
                  </a:outerShdw>
                </a:effectLst>
              </a:rPr>
              <a:t>.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Así</a:t>
            </a:r>
            <a:r>
              <a:rPr lang="es-AR" sz="2400" b="1" dirty="0">
                <a:solidFill>
                  <a:schemeClr val="accent3">
                    <a:lumMod val="75000"/>
                  </a:schemeClr>
                </a:solidFill>
                <a:effectLst>
                  <a:outerShdw blurRad="38100" dist="38100" dir="2700000" algn="tl">
                    <a:srgbClr val="000000">
                      <a:alpha val="43137"/>
                    </a:srgbClr>
                  </a:outerShdw>
                </a:effectLst>
              </a:rPr>
              <a:t>, mientras la </a:t>
            </a:r>
            <a:r>
              <a:rPr lang="es-AR" sz="2400" b="1" dirty="0" smtClean="0">
                <a:solidFill>
                  <a:schemeClr val="accent3">
                    <a:lumMod val="75000"/>
                  </a:schemeClr>
                </a:solidFill>
                <a:effectLst>
                  <a:outerShdw blurRad="38100" dist="38100" dir="2700000" algn="tl">
                    <a:srgbClr val="000000">
                      <a:alpha val="43137"/>
                    </a:srgbClr>
                  </a:outerShdw>
                </a:effectLst>
              </a:rPr>
              <a:t>igualdad nos </a:t>
            </a:r>
            <a:r>
              <a:rPr lang="es-AR" sz="2400" b="1" dirty="0">
                <a:solidFill>
                  <a:schemeClr val="accent3">
                    <a:lumMod val="75000"/>
                  </a:schemeClr>
                </a:solidFill>
                <a:effectLst>
                  <a:outerShdw blurRad="38100" dist="38100" dir="2700000" algn="tl">
                    <a:srgbClr val="000000">
                      <a:alpha val="43137"/>
                    </a:srgbClr>
                  </a:outerShdw>
                </a:effectLst>
              </a:rPr>
              <a:t>habla del </a:t>
            </a:r>
            <a:r>
              <a:rPr lang="es-AR" sz="2400" b="1" i="1" dirty="0">
                <a:solidFill>
                  <a:schemeClr val="accent3">
                    <a:lumMod val="75000"/>
                  </a:schemeClr>
                </a:solidFill>
                <a:effectLst>
                  <a:outerShdw blurRad="38100" dist="38100" dir="2700000" algn="tl">
                    <a:srgbClr val="000000">
                      <a:alpha val="43137"/>
                    </a:srgbClr>
                  </a:outerShdw>
                </a:effectLst>
              </a:rPr>
              <a:t>qué </a:t>
            </a:r>
            <a:r>
              <a:rPr lang="es-AR" sz="2400" b="1" dirty="0">
                <a:solidFill>
                  <a:schemeClr val="accent3">
                    <a:lumMod val="75000"/>
                  </a:schemeClr>
                </a:solidFill>
                <a:effectLst>
                  <a:outerShdw blurRad="38100" dist="38100" dir="2700000" algn="tl">
                    <a:srgbClr val="000000">
                      <a:alpha val="43137"/>
                    </a:srgbClr>
                  </a:outerShdw>
                </a:effectLst>
              </a:rPr>
              <a:t>de la justicia (bienes, recursos, satisfacción, capacidades), la </a:t>
            </a:r>
            <a:r>
              <a:rPr lang="es-AR" sz="2400" b="1" dirty="0" smtClean="0">
                <a:solidFill>
                  <a:schemeClr val="accent3">
                    <a:lumMod val="75000"/>
                  </a:schemeClr>
                </a:solidFill>
                <a:effectLst>
                  <a:outerShdw blurRad="38100" dist="38100" dir="2700000" algn="tl">
                    <a:srgbClr val="000000">
                      <a:alpha val="43137"/>
                    </a:srgbClr>
                  </a:outerShdw>
                </a:effectLst>
              </a:rPr>
              <a:t>equidad distingue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chemeClr val="accent3">
                    <a:lumMod val="75000"/>
                  </a:schemeClr>
                </a:solidFill>
                <a:effectLst>
                  <a:outerShdw blurRad="38100" dist="38100" dir="2700000" algn="tl">
                    <a:srgbClr val="000000">
                      <a:alpha val="43137"/>
                    </a:srgbClr>
                  </a:outerShdw>
                </a:effectLst>
              </a:rPr>
              <a:t>cómo</a:t>
            </a:r>
            <a:r>
              <a:rPr lang="es-AR" sz="2400" b="1" dirty="0">
                <a:solidFill>
                  <a:schemeClr val="accent3">
                    <a:lumMod val="75000"/>
                  </a:schemeClr>
                </a:solidFill>
                <a:effectLst>
                  <a:outerShdw blurRad="38100" dist="38100" dir="2700000" algn="tl">
                    <a:srgbClr val="000000">
                      <a:alpha val="43137"/>
                    </a:srgbClr>
                  </a:outerShdw>
                </a:effectLst>
              </a:rPr>
              <a:t> de la justicia (reconociendo y compensando diferencias).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35469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305800" cy="794352"/>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Actividad 6</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467544" y="1844824"/>
            <a:ext cx="8136904" cy="46166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sp>
        <p:nvSpPr>
          <p:cNvPr id="4" name="3 Rectángulo"/>
          <p:cNvSpPr/>
          <p:nvPr/>
        </p:nvSpPr>
        <p:spPr>
          <a:xfrm>
            <a:off x="145094" y="1844824"/>
            <a:ext cx="8856984"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Construya </a:t>
            </a:r>
            <a:r>
              <a:rPr lang="es-AR" sz="2400" b="1" dirty="0">
                <a:solidFill>
                  <a:schemeClr val="accent3">
                    <a:lumMod val="75000"/>
                  </a:schemeClr>
                </a:solidFill>
                <a:effectLst>
                  <a:outerShdw blurRad="38100" dist="38100" dir="2700000" algn="tl">
                    <a:srgbClr val="000000">
                      <a:alpha val="43137"/>
                    </a:srgbClr>
                  </a:outerShdw>
                </a:effectLst>
              </a:rPr>
              <a:t>su propio concepto de “justicia curricular” a partir de</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aportes del Seminario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Bolívar,  A. (2011) </a:t>
            </a:r>
            <a:r>
              <a:rPr lang="es-AR" sz="2400" b="1" dirty="0" smtClean="0">
                <a:solidFill>
                  <a:schemeClr val="accent3">
                    <a:lumMod val="75000"/>
                  </a:schemeClr>
                </a:solidFill>
                <a:effectLst>
                  <a:outerShdw blurRad="38100" dist="38100" dir="2700000" algn="tl">
                    <a:srgbClr val="000000">
                      <a:alpha val="43137"/>
                    </a:srgbClr>
                  </a:outerShdw>
                </a:effectLst>
              </a:rPr>
              <a:t>Justicia social y equidad escolar. Una revisión actual, Revista Internacional de Educación para la Justicia Social, vol. 1, Nro. 1.</a:t>
            </a:r>
          </a:p>
          <a:p>
            <a:pPr marL="342900" indent="-342900" algn="just">
              <a:buFont typeface="Arial" panose="020B0604020202020204" pitchFamily="34" charset="0"/>
              <a:buChar char="•"/>
            </a:pPr>
            <a:r>
              <a:rPr lang="es-AR" sz="2400" b="1" dirty="0" err="1" smtClean="0">
                <a:solidFill>
                  <a:schemeClr val="accent3">
                    <a:lumMod val="75000"/>
                  </a:schemeClr>
                </a:solidFill>
                <a:effectLst>
                  <a:outerShdw blurRad="38100" dist="38100" dir="2700000" algn="tl">
                    <a:srgbClr val="000000">
                      <a:alpha val="43137"/>
                    </a:srgbClr>
                  </a:outerShdw>
                </a:effectLst>
              </a:rPr>
              <a:t>Connell</a:t>
            </a:r>
            <a:r>
              <a:rPr lang="es-AR" sz="2400" b="1" dirty="0" smtClean="0">
                <a:solidFill>
                  <a:schemeClr val="accent3">
                    <a:lumMod val="75000"/>
                  </a:schemeClr>
                </a:solidFill>
                <a:effectLst>
                  <a:outerShdw blurRad="38100" dist="38100" dir="2700000" algn="tl">
                    <a:srgbClr val="000000">
                      <a:alpha val="43137"/>
                    </a:srgbClr>
                  </a:outerShdw>
                </a:effectLst>
              </a:rPr>
              <a:t>, R. (1997) Escuelas y justicia social, Madrid: Morata, cap. IV</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Torres </a:t>
            </a:r>
            <a:r>
              <a:rPr lang="es-AR" sz="2400" b="1" dirty="0" err="1">
                <a:solidFill>
                  <a:schemeClr val="accent3">
                    <a:lumMod val="75000"/>
                  </a:schemeClr>
                </a:solidFill>
                <a:effectLst>
                  <a:outerShdw blurRad="38100" dist="38100" dir="2700000" algn="tl">
                    <a:srgbClr val="000000">
                      <a:alpha val="43137"/>
                    </a:srgbClr>
                  </a:outerShdw>
                </a:effectLst>
              </a:rPr>
              <a:t>Santomé</a:t>
            </a:r>
            <a:r>
              <a:rPr lang="es-AR" sz="2400" b="1" dirty="0">
                <a:solidFill>
                  <a:schemeClr val="accent3">
                    <a:lumMod val="75000"/>
                  </a:schemeClr>
                </a:solidFill>
                <a:effectLst>
                  <a:outerShdw blurRad="38100" dist="38100" dir="2700000" algn="tl">
                    <a:srgbClr val="000000">
                      <a:alpha val="43137"/>
                    </a:srgbClr>
                  </a:outerShdw>
                </a:effectLst>
              </a:rPr>
              <a:t>, J. (2008) Diversidad cultural y contenidos escolares, Revista de Educación Nro. 345</a:t>
            </a:r>
          </a:p>
        </p:txBody>
      </p:sp>
    </p:spTree>
    <p:extLst>
      <p:ext uri="{BB962C8B-B14F-4D97-AF65-F5344CB8AC3E}">
        <p14:creationId xmlns:p14="http://schemas.microsoft.com/office/powerpoint/2010/main" val="16329106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67544" y="1988840"/>
            <a:ext cx="2209800" cy="2179320"/>
          </a:xfrm>
        </p:spPr>
        <p:txBody>
          <a:bodyPr>
            <a:normAutofit/>
          </a:bodyPr>
          <a:lstStyle/>
          <a:p>
            <a:pPr algn="ctr"/>
            <a:r>
              <a:rPr lang="es-AR" sz="3600" b="1" dirty="0" smtClean="0">
                <a:solidFill>
                  <a:schemeClr val="accent3">
                    <a:lumMod val="75000"/>
                  </a:schemeClr>
                </a:solidFill>
                <a:effectLst>
                  <a:outerShdw blurRad="38100" dist="38100" dir="2700000" algn="tl">
                    <a:srgbClr val="000000">
                      <a:alpha val="43137"/>
                    </a:srgbClr>
                  </a:outerShdw>
                </a:effectLst>
              </a:rPr>
              <a:t>5</a:t>
            </a:r>
            <a:r>
              <a:rPr lang="es-AR" sz="3200" b="1" dirty="0" smtClean="0">
                <a:solidFill>
                  <a:schemeClr val="accent3">
                    <a:lumMod val="75000"/>
                  </a:schemeClr>
                </a:solidFill>
                <a:effectLst>
                  <a:outerShdw blurRad="38100" dist="38100" dir="2700000" algn="tl">
                    <a:srgbClr val="000000">
                      <a:alpha val="43137"/>
                    </a:srgbClr>
                  </a:outerShdw>
                </a:effectLst>
              </a:rPr>
              <a:t>. La evaluación curricular</a:t>
            </a:r>
            <a:endParaRPr lang="es-ES" sz="3200" b="1" dirty="0">
              <a:solidFill>
                <a:schemeClr val="accent3">
                  <a:lumMod val="75000"/>
                </a:schemeClr>
              </a:solidFill>
              <a:effectLst>
                <a:outerShdw blurRad="38100" dist="38100" dir="2700000" algn="tl">
                  <a:srgbClr val="000000">
                    <a:alpha val="43137"/>
                  </a:srgbClr>
                </a:outerShdw>
              </a:effectLst>
            </a:endParaRPr>
          </a:p>
        </p:txBody>
      </p:sp>
      <p:pic>
        <p:nvPicPr>
          <p:cNvPr id="512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961" r="10961"/>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83197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420888"/>
            <a:ext cx="8568952"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 </a:t>
            </a:r>
            <a:r>
              <a:rPr lang="es-AR" sz="2400" b="1" dirty="0">
                <a:solidFill>
                  <a:schemeClr val="accent3">
                    <a:lumMod val="75000"/>
                  </a:schemeClr>
                </a:solidFill>
                <a:effectLst>
                  <a:outerShdw blurRad="38100" dist="38100" dir="2700000" algn="tl">
                    <a:srgbClr val="000000">
                      <a:alpha val="43137"/>
                    </a:srgbClr>
                  </a:outerShdw>
                </a:effectLst>
              </a:rPr>
              <a:t>entre los elementos que </a:t>
            </a:r>
            <a:r>
              <a:rPr lang="es-AR" sz="2400" b="1" dirty="0" smtClean="0">
                <a:solidFill>
                  <a:schemeClr val="accent3">
                    <a:lumMod val="75000"/>
                  </a:schemeClr>
                </a:solidFill>
                <a:effectLst>
                  <a:outerShdw blurRad="38100" dist="38100" dir="2700000" algn="tl">
                    <a:srgbClr val="000000">
                      <a:alpha val="43137"/>
                    </a:srgbClr>
                  </a:outerShdw>
                </a:effectLst>
              </a:rPr>
              <a:t>configuran el </a:t>
            </a:r>
            <a:r>
              <a:rPr lang="es-AR" sz="2400" b="1" dirty="0">
                <a:solidFill>
                  <a:schemeClr val="accent3">
                    <a:lumMod val="75000"/>
                  </a:schemeClr>
                </a:solidFill>
                <a:effectLst>
                  <a:outerShdw blurRad="38100" dist="38100" dir="2700000" algn="tl">
                    <a:srgbClr val="000000">
                      <a:alpha val="43137"/>
                    </a:srgbClr>
                  </a:outerShdw>
                </a:effectLst>
              </a:rPr>
              <a:t>currículum, quizás sea </a:t>
            </a:r>
            <a:r>
              <a:rPr lang="es-AR" sz="2400" b="1" dirty="0" smtClean="0">
                <a:solidFill>
                  <a:schemeClr val="accent3">
                    <a:lumMod val="75000"/>
                  </a:schemeClr>
                </a:solidFill>
                <a:effectLst>
                  <a:outerShdw blurRad="38100" dist="38100" dir="2700000" algn="tl">
                    <a:srgbClr val="000000">
                      <a:alpha val="43137"/>
                    </a:srgbClr>
                  </a:outerShdw>
                </a:effectLst>
              </a:rPr>
              <a:t>la evaluación </a:t>
            </a:r>
            <a:r>
              <a:rPr lang="es-AR" sz="2400" b="1" dirty="0">
                <a:solidFill>
                  <a:schemeClr val="accent3">
                    <a:lumMod val="75000"/>
                  </a:schemeClr>
                </a:solidFill>
                <a:effectLst>
                  <a:outerShdw blurRad="38100" dist="38100" dir="2700000" algn="tl">
                    <a:srgbClr val="000000">
                      <a:alpha val="43137"/>
                    </a:srgbClr>
                  </a:outerShdw>
                </a:effectLst>
              </a:rPr>
              <a:t>el que más controversias despierte y sobre el que menos se ha </a:t>
            </a:r>
            <a:r>
              <a:rPr lang="es-AR" sz="2400" b="1" dirty="0" smtClean="0">
                <a:solidFill>
                  <a:schemeClr val="accent3">
                    <a:lumMod val="75000"/>
                  </a:schemeClr>
                </a:solidFill>
                <a:effectLst>
                  <a:outerShdw blurRad="38100" dist="38100" dir="2700000" algn="tl">
                    <a:srgbClr val="000000">
                      <a:alpha val="43137"/>
                    </a:srgbClr>
                  </a:outerShdw>
                </a:effectLst>
              </a:rPr>
              <a:t>profundizado,  aunque sea un elemento </a:t>
            </a:r>
            <a:r>
              <a:rPr lang="es-AR" sz="2400" b="1" dirty="0">
                <a:solidFill>
                  <a:schemeClr val="accent3">
                    <a:lumMod val="75000"/>
                  </a:schemeClr>
                </a:solidFill>
                <a:effectLst>
                  <a:outerShdw blurRad="38100" dist="38100" dir="2700000" algn="tl">
                    <a:srgbClr val="000000">
                      <a:alpha val="43137"/>
                    </a:srgbClr>
                  </a:outerShdw>
                </a:effectLst>
              </a:rPr>
              <a:t>central en el sentido de que "centra y orienta" a </a:t>
            </a:r>
            <a:r>
              <a:rPr lang="es-AR" sz="2400" b="1" dirty="0" smtClean="0">
                <a:solidFill>
                  <a:schemeClr val="accent3">
                    <a:lumMod val="75000"/>
                  </a:schemeClr>
                </a:solidFill>
                <a:effectLst>
                  <a:outerShdw blurRad="38100" dist="38100" dir="2700000" algn="tl">
                    <a:srgbClr val="000000">
                      <a:alpha val="43137"/>
                    </a:srgbClr>
                  </a:outerShdw>
                </a:effectLst>
              </a:rPr>
              <a:t>los demás componentes, </a:t>
            </a:r>
            <a:r>
              <a:rPr lang="es-AR" sz="2400" b="1" dirty="0">
                <a:solidFill>
                  <a:schemeClr val="accent3">
                    <a:lumMod val="75000"/>
                  </a:schemeClr>
                </a:solidFill>
                <a:effectLst>
                  <a:outerShdw blurRad="38100" dist="38100" dir="2700000" algn="tl">
                    <a:srgbClr val="000000">
                      <a:alpha val="43137"/>
                    </a:srgbClr>
                  </a:outerShdw>
                </a:effectLst>
              </a:rPr>
              <a:t>los reconduce y pone a prueba su potencial educativo. </a:t>
            </a:r>
          </a:p>
        </p:txBody>
      </p:sp>
    </p:spTree>
    <p:extLst>
      <p:ext uri="{BB962C8B-B14F-4D97-AF65-F5344CB8AC3E}">
        <p14:creationId xmlns:p14="http://schemas.microsoft.com/office/powerpoint/2010/main" val="24468168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1484784"/>
            <a:ext cx="7056784"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La evaluación condiciona y determina la vida académica dentro y fuera del aula, en todos </a:t>
            </a:r>
            <a:r>
              <a:rPr lang="es-AR" sz="2400" b="1" dirty="0" smtClean="0">
                <a:solidFill>
                  <a:schemeClr val="accent3">
                    <a:lumMod val="75000"/>
                  </a:schemeClr>
                </a:solidFill>
                <a:effectLst>
                  <a:outerShdw blurRad="38100" dist="38100" dir="2700000" algn="tl">
                    <a:srgbClr val="000000">
                      <a:alpha val="43137"/>
                    </a:srgbClr>
                  </a:outerShdw>
                </a:effectLst>
              </a:rPr>
              <a:t>estamentos educativos</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en tanto es instrumento </a:t>
            </a:r>
            <a:r>
              <a:rPr lang="es-AR" sz="2400" b="1" dirty="0">
                <a:solidFill>
                  <a:schemeClr val="accent3">
                    <a:lumMod val="75000"/>
                  </a:schemeClr>
                </a:solidFill>
                <a:effectLst>
                  <a:outerShdw blurRad="38100" dist="38100" dir="2700000" algn="tl">
                    <a:srgbClr val="000000">
                      <a:alpha val="43137"/>
                    </a:srgbClr>
                  </a:outerShdw>
                </a:effectLst>
              </a:rPr>
              <a:t>de comprobación y validación de </a:t>
            </a:r>
            <a:r>
              <a:rPr lang="es-AR" sz="2400" b="1" dirty="0" smtClean="0">
                <a:solidFill>
                  <a:schemeClr val="accent3">
                    <a:lumMod val="75000"/>
                  </a:schemeClr>
                </a:solidFill>
                <a:effectLst>
                  <a:outerShdw blurRad="38100" dist="38100" dir="2700000" algn="tl">
                    <a:srgbClr val="000000">
                      <a:alpha val="43137"/>
                    </a:srgbClr>
                  </a:outerShdw>
                </a:effectLst>
              </a:rPr>
              <a:t>las </a:t>
            </a:r>
            <a:r>
              <a:rPr lang="es-AR" sz="2400" b="1" dirty="0">
                <a:solidFill>
                  <a:schemeClr val="accent3">
                    <a:lumMod val="75000"/>
                  </a:schemeClr>
                </a:solidFill>
                <a:effectLst>
                  <a:outerShdw blurRad="38100" dist="38100" dir="2700000" algn="tl">
                    <a:srgbClr val="000000">
                      <a:alpha val="43137"/>
                    </a:srgbClr>
                  </a:outerShdw>
                </a:effectLst>
              </a:rPr>
              <a:t>estrategia </a:t>
            </a:r>
            <a:r>
              <a:rPr lang="es-AR" sz="2400" b="1" dirty="0" smtClean="0">
                <a:solidFill>
                  <a:schemeClr val="accent3">
                    <a:lumMod val="75000"/>
                  </a:schemeClr>
                </a:solidFill>
                <a:effectLst>
                  <a:outerShdw blurRad="38100" dist="38100" dir="2700000" algn="tl">
                    <a:srgbClr val="000000">
                      <a:alpha val="43137"/>
                    </a:srgbClr>
                  </a:outerShdw>
                </a:effectLst>
              </a:rPr>
              <a:t>didácticas, </a:t>
            </a:r>
            <a:r>
              <a:rPr lang="es-AR" sz="2400" b="1" dirty="0">
                <a:solidFill>
                  <a:schemeClr val="accent3">
                    <a:lumMod val="75000"/>
                  </a:schemeClr>
                </a:solidFill>
                <a:effectLst>
                  <a:outerShdw blurRad="38100" dist="38100" dir="2700000" algn="tl">
                    <a:srgbClr val="000000">
                      <a:alpha val="43137"/>
                    </a:srgbClr>
                  </a:outerShdw>
                </a:effectLst>
              </a:rPr>
              <a:t>de los procesos </a:t>
            </a:r>
            <a:r>
              <a:rPr lang="es-AR" sz="2400" b="1" dirty="0" smtClean="0">
                <a:solidFill>
                  <a:schemeClr val="accent3">
                    <a:lumMod val="75000"/>
                  </a:schemeClr>
                </a:solidFill>
                <a:effectLst>
                  <a:outerShdw blurRad="38100" dist="38100" dir="2700000" algn="tl">
                    <a:srgbClr val="000000">
                      <a:alpha val="43137"/>
                    </a:srgbClr>
                  </a:outerShdw>
                </a:effectLst>
              </a:rPr>
              <a:t>de aprendizaje </a:t>
            </a:r>
            <a:r>
              <a:rPr lang="es-AR" sz="2400" b="1" dirty="0">
                <a:solidFill>
                  <a:schemeClr val="accent3">
                    <a:lumMod val="75000"/>
                  </a:schemeClr>
                </a:solidFill>
                <a:effectLst>
                  <a:outerShdw blurRad="38100" dist="38100" dir="2700000" algn="tl">
                    <a:srgbClr val="000000">
                      <a:alpha val="43137"/>
                    </a:srgbClr>
                  </a:outerShdw>
                </a:effectLst>
              </a:rPr>
              <a:t>y de los </a:t>
            </a:r>
            <a:r>
              <a:rPr lang="es-AR" sz="2400" b="1" dirty="0" smtClean="0">
                <a:solidFill>
                  <a:schemeClr val="accent3">
                    <a:lumMod val="75000"/>
                  </a:schemeClr>
                </a:solidFill>
                <a:effectLst>
                  <a:outerShdw blurRad="38100" dist="38100" dir="2700000" algn="tl">
                    <a:srgbClr val="000000">
                      <a:alpha val="43137"/>
                    </a:srgbClr>
                  </a:outerShdw>
                </a:effectLst>
              </a:rPr>
              <a:t>modos </a:t>
            </a:r>
            <a:r>
              <a:rPr lang="es-AR" sz="2400" b="1" dirty="0">
                <a:solidFill>
                  <a:schemeClr val="accent3">
                    <a:lumMod val="75000"/>
                  </a:schemeClr>
                </a:solidFill>
                <a:effectLst>
                  <a:outerShdw blurRad="38100" dist="38100" dir="2700000" algn="tl">
                    <a:srgbClr val="000000">
                      <a:alpha val="43137"/>
                    </a:srgbClr>
                  </a:outerShdw>
                </a:effectLst>
              </a:rPr>
              <a:t>de funcionamiento </a:t>
            </a:r>
            <a:r>
              <a:rPr lang="es-AR" sz="2400" b="1" dirty="0" smtClean="0">
                <a:solidFill>
                  <a:schemeClr val="accent3">
                    <a:lumMod val="75000"/>
                  </a:schemeClr>
                </a:solidFill>
                <a:effectLst>
                  <a:outerShdw blurRad="38100" dist="38100" dir="2700000" algn="tl">
                    <a:srgbClr val="000000">
                      <a:alpha val="43137"/>
                    </a:srgbClr>
                  </a:outerShdw>
                </a:effectLst>
              </a:rPr>
              <a:t>del curriculum vigentes </a:t>
            </a:r>
            <a:r>
              <a:rPr lang="es-AR" sz="2400" b="1" dirty="0">
                <a:solidFill>
                  <a:schemeClr val="accent3">
                    <a:lumMod val="75000"/>
                  </a:schemeClr>
                </a:solidFill>
                <a:effectLst>
                  <a:outerShdw blurRad="38100" dist="38100" dir="2700000" algn="tl">
                    <a:srgbClr val="000000">
                      <a:alpha val="43137"/>
                    </a:srgbClr>
                  </a:outerShdw>
                </a:effectLst>
              </a:rPr>
              <a:t>en el </a:t>
            </a:r>
            <a:r>
              <a:rPr lang="es-AR" sz="2400" b="1" dirty="0" smtClean="0">
                <a:solidFill>
                  <a:schemeClr val="accent3">
                    <a:lumMod val="75000"/>
                  </a:schemeClr>
                </a:solidFill>
                <a:effectLst>
                  <a:outerShdw blurRad="38100" dist="38100" dir="2700000" algn="tl">
                    <a:srgbClr val="000000">
                      <a:alpha val="43137"/>
                    </a:srgbClr>
                  </a:outerShdw>
                </a:effectLst>
              </a:rPr>
              <a:t>sistema</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 insumo para adoptar  </a:t>
            </a:r>
          </a:p>
          <a:p>
            <a:pPr algn="just"/>
            <a:r>
              <a:rPr lang="es-AR" sz="2400" b="1" dirty="0" smtClean="0">
                <a:solidFill>
                  <a:schemeClr val="accent3">
                    <a:lumMod val="75000"/>
                  </a:schemeClr>
                </a:solidFill>
                <a:effectLst>
                  <a:outerShdw blurRad="38100" dist="38100" dir="2700000" algn="tl">
                    <a:srgbClr val="000000">
                      <a:alpha val="43137"/>
                    </a:srgbClr>
                  </a:outerShdw>
                </a:effectLst>
              </a:rPr>
              <a:t>decisiones </a:t>
            </a:r>
            <a:r>
              <a:rPr lang="es-AR" sz="2400" b="1" dirty="0">
                <a:solidFill>
                  <a:schemeClr val="accent3">
                    <a:lumMod val="75000"/>
                  </a:schemeClr>
                </a:solidFill>
                <a:effectLst>
                  <a:outerShdw blurRad="38100" dist="38100" dir="2700000" algn="tl">
                    <a:srgbClr val="000000">
                      <a:alpha val="43137"/>
                    </a:srgbClr>
                  </a:outerShdw>
                </a:effectLst>
              </a:rPr>
              <a:t>políticas al más alto nivel.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Ahora </a:t>
            </a:r>
            <a:r>
              <a:rPr lang="es-AR" sz="2400" b="1" dirty="0">
                <a:solidFill>
                  <a:schemeClr val="accent3">
                    <a:lumMod val="75000"/>
                  </a:schemeClr>
                </a:solidFill>
                <a:effectLst>
                  <a:outerShdw blurRad="38100" dist="38100" dir="2700000" algn="tl">
                    <a:srgbClr val="000000">
                      <a:alpha val="43137"/>
                    </a:srgbClr>
                  </a:outerShdw>
                </a:effectLst>
              </a:rPr>
              <a:t>bien, </a:t>
            </a:r>
            <a:r>
              <a:rPr lang="es-AR" sz="2400" b="1" dirty="0" smtClean="0">
                <a:solidFill>
                  <a:schemeClr val="accent3">
                    <a:lumMod val="75000"/>
                  </a:schemeClr>
                </a:solidFill>
                <a:effectLst>
                  <a:outerShdw blurRad="38100" dist="38100" dir="2700000" algn="tl">
                    <a:srgbClr val="000000">
                      <a:alpha val="43137"/>
                    </a:srgbClr>
                  </a:outerShdw>
                </a:effectLst>
              </a:rPr>
              <a:t>esta instancia no </a:t>
            </a:r>
            <a:r>
              <a:rPr lang="es-AR" sz="2400" b="1" dirty="0">
                <a:solidFill>
                  <a:schemeClr val="accent3">
                    <a:lumMod val="75000"/>
                  </a:schemeClr>
                </a:solidFill>
                <a:effectLst>
                  <a:outerShdw blurRad="38100" dist="38100" dir="2700000" algn="tl">
                    <a:srgbClr val="000000">
                      <a:alpha val="43137"/>
                    </a:srgbClr>
                  </a:outerShdw>
                </a:effectLst>
              </a:rPr>
              <a:t>tiene la misma consideración ni juega el mismo papel </a:t>
            </a:r>
            <a:r>
              <a:rPr lang="es-AR" sz="2400" b="1" dirty="0" smtClean="0">
                <a:solidFill>
                  <a:schemeClr val="accent3">
                    <a:lumMod val="75000"/>
                  </a:schemeClr>
                </a:solidFill>
                <a:effectLst>
                  <a:outerShdw blurRad="38100" dist="38100" dir="2700000" algn="tl">
                    <a:srgbClr val="000000">
                      <a:alpha val="43137"/>
                    </a:srgbClr>
                  </a:outerShdw>
                </a:effectLst>
              </a:rPr>
              <a:t>en cada </a:t>
            </a:r>
            <a:r>
              <a:rPr lang="es-AR" sz="2400" b="1" dirty="0">
                <a:solidFill>
                  <a:schemeClr val="accent3">
                    <a:lumMod val="75000"/>
                  </a:schemeClr>
                </a:solidFill>
                <a:effectLst>
                  <a:outerShdw blurRad="38100" dist="38100" dir="2700000" algn="tl">
                    <a:srgbClr val="000000">
                      <a:alpha val="43137"/>
                    </a:srgbClr>
                  </a:outerShdw>
                </a:effectLst>
              </a:rPr>
              <a:t>una de las perspectivas curriculares aludidas.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419755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842375"/>
            <a:ext cx="763284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Siguiendo </a:t>
            </a:r>
            <a:r>
              <a:rPr lang="es-AR" sz="2400" b="1" dirty="0">
                <a:solidFill>
                  <a:schemeClr val="accent3">
                    <a:lumMod val="75000"/>
                  </a:schemeClr>
                </a:solidFill>
                <a:effectLst>
                  <a:outerShdw blurRad="38100" dist="38100" dir="2700000" algn="tl">
                    <a:srgbClr val="000000">
                      <a:alpha val="43137"/>
                    </a:srgbClr>
                  </a:outerShdw>
                </a:effectLst>
              </a:rPr>
              <a:t>la conexión de los intereses definidos por </a:t>
            </a:r>
            <a:r>
              <a:rPr lang="es-AR" sz="2400" b="1" dirty="0" err="1">
                <a:solidFill>
                  <a:schemeClr val="accent3">
                    <a:lumMod val="75000"/>
                  </a:schemeClr>
                </a:solidFill>
                <a:effectLst>
                  <a:outerShdw blurRad="38100" dist="38100" dir="2700000" algn="tl">
                    <a:srgbClr val="000000">
                      <a:alpha val="43137"/>
                    </a:srgbClr>
                  </a:outerShdw>
                </a:effectLst>
              </a:rPr>
              <a:t>Habermas</a:t>
            </a:r>
            <a:r>
              <a:rPr lang="es-AR" sz="2400" b="1" dirty="0">
                <a:solidFill>
                  <a:schemeClr val="accent3">
                    <a:lumMod val="75000"/>
                  </a:schemeClr>
                </a:solidFill>
                <a:effectLst>
                  <a:outerShdw blurRad="38100" dist="38100" dir="2700000" algn="tl">
                    <a:srgbClr val="000000">
                      <a:alpha val="43137"/>
                    </a:srgbClr>
                  </a:outerShdw>
                </a:effectLst>
              </a:rPr>
              <a:t> con </a:t>
            </a:r>
            <a:r>
              <a:rPr lang="es-AR" sz="2400" b="1" dirty="0" smtClean="0">
                <a:solidFill>
                  <a:schemeClr val="accent3">
                    <a:lumMod val="75000"/>
                  </a:schemeClr>
                </a:solidFill>
                <a:effectLst>
                  <a:outerShdw blurRad="38100" dist="38100" dir="2700000" algn="tl">
                    <a:srgbClr val="000000">
                      <a:alpha val="43137"/>
                    </a:srgbClr>
                  </a:outerShdw>
                </a:effectLst>
              </a:rPr>
              <a:t>las perspectivas curriculares pueden diferenciarse claramente el estatus</a:t>
            </a:r>
            <a:r>
              <a:rPr lang="es-AR" sz="2400" b="1" dirty="0">
                <a:solidFill>
                  <a:schemeClr val="accent3">
                    <a:lumMod val="75000"/>
                  </a:schemeClr>
                </a:solidFill>
                <a:effectLst>
                  <a:outerShdw blurRad="38100" dist="38100" dir="2700000" algn="tl">
                    <a:srgbClr val="000000">
                      <a:alpha val="43137"/>
                    </a:srgbClr>
                  </a:outerShdw>
                </a:effectLst>
              </a:rPr>
              <a:t>, papel y funciones </a:t>
            </a:r>
            <a:r>
              <a:rPr lang="es-AR" sz="2400" b="1" dirty="0" smtClean="0">
                <a:solidFill>
                  <a:schemeClr val="accent3">
                    <a:lumMod val="75000"/>
                  </a:schemeClr>
                </a:solidFill>
                <a:effectLst>
                  <a:outerShdw blurRad="38100" dist="38100" dir="2700000" algn="tl">
                    <a:srgbClr val="000000">
                      <a:alpha val="43137"/>
                    </a:srgbClr>
                  </a:outerShdw>
                </a:effectLst>
              </a:rPr>
              <a:t>de la evaluación en </a:t>
            </a:r>
            <a:r>
              <a:rPr lang="es-AR" sz="2400" b="1" dirty="0">
                <a:solidFill>
                  <a:schemeClr val="accent3">
                    <a:lumMod val="75000"/>
                  </a:schemeClr>
                </a:solidFill>
                <a:effectLst>
                  <a:outerShdw blurRad="38100" dist="38100" dir="2700000" algn="tl">
                    <a:srgbClr val="000000">
                      <a:alpha val="43137"/>
                    </a:srgbClr>
                  </a:outerShdw>
                </a:effectLst>
              </a:rPr>
              <a:t>cada una de </a:t>
            </a:r>
            <a:r>
              <a:rPr lang="es-AR" sz="2400" b="1" dirty="0" smtClean="0">
                <a:solidFill>
                  <a:schemeClr val="accent3">
                    <a:lumMod val="75000"/>
                  </a:schemeClr>
                </a:solidFill>
                <a:effectLst>
                  <a:outerShdw blurRad="38100" dist="38100" dir="2700000" algn="tl">
                    <a:srgbClr val="000000">
                      <a:alpha val="43137"/>
                    </a:srgbClr>
                  </a:outerShdw>
                </a:effectLst>
              </a:rPr>
              <a:t>ellas:</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Desde la perspectiva técnica se evalúa para controlar,</a:t>
            </a: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Desde la perspectiva práctica se evalúa para comprender</a:t>
            </a: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Desde la perspectiva crítica se evalúa para actuar.</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56755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39552" y="1844824"/>
            <a:ext cx="2209800" cy="2179320"/>
          </a:xfrm>
        </p:spPr>
        <p:txBody>
          <a:bodyPr>
            <a:noAutofit/>
          </a:bodyPr>
          <a:lstStyle/>
          <a:p>
            <a:pPr algn="ctr"/>
            <a:r>
              <a:rPr lang="es-AR" sz="3200" b="1" dirty="0">
                <a:solidFill>
                  <a:schemeClr val="accent3">
                    <a:lumMod val="75000"/>
                  </a:schemeClr>
                </a:solidFill>
                <a:effectLst>
                  <a:outerShdw blurRad="38100" dist="38100" dir="2700000" algn="tl">
                    <a:srgbClr val="000000">
                      <a:alpha val="43137"/>
                    </a:srgbClr>
                  </a:outerShdw>
                </a:effectLst>
              </a:rPr>
              <a:t>5.1. </a:t>
            </a:r>
            <a:r>
              <a:rPr lang="es-AR" sz="2800" b="1" dirty="0">
                <a:solidFill>
                  <a:schemeClr val="accent3">
                    <a:lumMod val="75000"/>
                  </a:schemeClr>
                </a:solidFill>
                <a:effectLst>
                  <a:outerShdw blurRad="38100" dist="38100" dir="2700000" algn="tl">
                    <a:srgbClr val="000000">
                      <a:alpha val="43137"/>
                    </a:srgbClr>
                  </a:outerShdw>
                </a:effectLst>
              </a:rPr>
              <a:t>Perspectiva técnica o evaluación para el control </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837" r="10837"/>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9803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124744"/>
            <a:ext cx="7488832"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curriculum </a:t>
            </a:r>
            <a:r>
              <a:rPr lang="es-AR" sz="2400" b="1" dirty="0">
                <a:solidFill>
                  <a:schemeClr val="accent3">
                    <a:lumMod val="75000"/>
                  </a:schemeClr>
                </a:solidFill>
                <a:effectLst>
                  <a:outerShdw blurRad="38100" dist="38100" dir="2700000" algn="tl">
                    <a:srgbClr val="000000">
                      <a:alpha val="43137"/>
                    </a:srgbClr>
                  </a:outerShdw>
                </a:effectLst>
              </a:rPr>
              <a:t>entendido como producto supone </a:t>
            </a:r>
            <a:r>
              <a:rPr lang="es-AR" sz="2400" b="1" dirty="0" smtClean="0">
                <a:solidFill>
                  <a:schemeClr val="accent3">
                    <a:lumMod val="75000"/>
                  </a:schemeClr>
                </a:solidFill>
                <a:effectLst>
                  <a:outerShdw blurRad="38100" dist="38100" dir="2700000" algn="tl">
                    <a:srgbClr val="000000">
                      <a:alpha val="43137"/>
                    </a:srgbClr>
                  </a:outerShdw>
                </a:effectLst>
              </a:rPr>
              <a:t>que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dirty="0" smtClean="0">
                <a:solidFill>
                  <a:schemeClr val="accent3">
                    <a:lumMod val="75000"/>
                  </a:schemeClr>
                </a:solidFill>
                <a:effectLst>
                  <a:outerShdw blurRad="38100" dist="38100" dir="2700000" algn="tl">
                    <a:srgbClr val="000000">
                      <a:alpha val="43137"/>
                    </a:srgbClr>
                  </a:outerShdw>
                </a:effectLst>
              </a:rPr>
              <a:t>componente verdaderamente valioso  son </a:t>
            </a:r>
            <a:r>
              <a:rPr lang="es-AR" sz="2400" b="1" dirty="0">
                <a:solidFill>
                  <a:schemeClr val="accent3">
                    <a:lumMod val="75000"/>
                  </a:schemeClr>
                </a:solidFill>
                <a:effectLst>
                  <a:outerShdw blurRad="38100" dist="38100" dir="2700000" algn="tl">
                    <a:srgbClr val="000000">
                      <a:alpha val="43137"/>
                    </a:srgbClr>
                  </a:outerShdw>
                </a:effectLst>
              </a:rPr>
              <a:t>los objetivos:  lo único necesario en el proceso de construcción del currículum es la </a:t>
            </a:r>
            <a:r>
              <a:rPr lang="es-AR" sz="2400" b="1" dirty="0" smtClean="0">
                <a:solidFill>
                  <a:schemeClr val="accent3">
                    <a:lumMod val="75000"/>
                  </a:schemeClr>
                </a:solidFill>
                <a:effectLst>
                  <a:outerShdw blurRad="38100" dist="38100" dir="2700000" algn="tl">
                    <a:srgbClr val="000000">
                      <a:alpha val="43137"/>
                    </a:srgbClr>
                  </a:outerShdw>
                </a:effectLst>
              </a:rPr>
              <a:t>redacción clara </a:t>
            </a:r>
            <a:r>
              <a:rPr lang="es-AR" sz="2400" b="1" dirty="0">
                <a:solidFill>
                  <a:schemeClr val="accent3">
                    <a:lumMod val="75000"/>
                  </a:schemeClr>
                </a:solidFill>
                <a:effectLst>
                  <a:outerShdw blurRad="38100" dist="38100" dir="2700000" algn="tl">
                    <a:srgbClr val="000000">
                      <a:alpha val="43137"/>
                    </a:srgbClr>
                  </a:outerShdw>
                </a:effectLst>
              </a:rPr>
              <a:t>y precisa de los objetivos, pues cuando estos están definidos, todo lo demás </a:t>
            </a:r>
            <a:r>
              <a:rPr lang="es-AR" sz="2400" b="1" dirty="0" smtClean="0">
                <a:solidFill>
                  <a:schemeClr val="accent3">
                    <a:lumMod val="75000"/>
                  </a:schemeClr>
                </a:solidFill>
                <a:effectLst>
                  <a:outerShdw blurRad="38100" dist="38100" dir="2700000" algn="tl">
                    <a:srgbClr val="000000">
                      <a:alpha val="43137"/>
                    </a:srgbClr>
                  </a:outerShdw>
                </a:effectLst>
              </a:rPr>
              <a:t>queda determinado</a:t>
            </a:r>
            <a:r>
              <a:rPr lang="es-AR" sz="2400" b="1" dirty="0">
                <a:solidFill>
                  <a:schemeClr val="accent3">
                    <a:lumMod val="75000"/>
                  </a:schemeClr>
                </a:solidFill>
                <a:effectLst>
                  <a:outerShdw blurRad="38100" dist="38100" dir="2700000" algn="tl">
                    <a:srgbClr val="000000">
                      <a:alpha val="43137"/>
                    </a:srgbClr>
                  </a:outerShdw>
                </a:effectLst>
              </a:rPr>
              <a:t>.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forma de entender el </a:t>
            </a:r>
            <a:r>
              <a:rPr lang="es-AR" sz="2400" b="1" dirty="0" smtClean="0">
                <a:solidFill>
                  <a:schemeClr val="accent3">
                    <a:lumMod val="75000"/>
                  </a:schemeClr>
                </a:solidFill>
                <a:effectLst>
                  <a:outerShdw blurRad="38100" dist="38100" dir="2700000" algn="tl">
                    <a:srgbClr val="000000">
                      <a:alpha val="43137"/>
                    </a:srgbClr>
                  </a:outerShdw>
                </a:effectLst>
              </a:rPr>
              <a:t>curriculum</a:t>
            </a:r>
            <a:r>
              <a:rPr lang="es-AR" sz="2400" b="1" dirty="0">
                <a:solidFill>
                  <a:schemeClr val="accent3">
                    <a:lumMod val="75000"/>
                  </a:schemeClr>
                </a:solidFill>
                <a:effectLst>
                  <a:outerShdw blurRad="38100" dist="38100" dir="2700000" algn="tl">
                    <a:srgbClr val="000000">
                      <a:alpha val="43137"/>
                    </a:srgbClr>
                  </a:outerShdw>
                </a:effectLst>
              </a:rPr>
              <a:t>, sus componentes y el papel de </a:t>
            </a:r>
            <a:r>
              <a:rPr lang="es-AR" sz="2400" b="1" dirty="0" smtClean="0">
                <a:solidFill>
                  <a:schemeClr val="accent3">
                    <a:lumMod val="75000"/>
                  </a:schemeClr>
                </a:solidFill>
                <a:effectLst>
                  <a:outerShdw blurRad="38100" dist="38100" dir="2700000" algn="tl">
                    <a:srgbClr val="000000">
                      <a:alpha val="43137"/>
                    </a:srgbClr>
                  </a:outerShdw>
                </a:effectLst>
              </a:rPr>
              <a:t>quienes en </a:t>
            </a:r>
            <a:r>
              <a:rPr lang="es-AR" sz="2400" b="1" dirty="0">
                <a:solidFill>
                  <a:schemeClr val="accent3">
                    <a:lumMod val="75000"/>
                  </a:schemeClr>
                </a:solidFill>
                <a:effectLst>
                  <a:outerShdw blurRad="38100" dist="38100" dir="2700000" algn="tl">
                    <a:srgbClr val="000000">
                      <a:alpha val="43137"/>
                    </a:srgbClr>
                  </a:outerShdw>
                </a:effectLst>
              </a:rPr>
              <a:t>él intervienen </a:t>
            </a:r>
            <a:r>
              <a:rPr lang="es-AR" sz="2400" b="1" dirty="0" smtClean="0">
                <a:solidFill>
                  <a:schemeClr val="accent3">
                    <a:lumMod val="75000"/>
                  </a:schemeClr>
                </a:solidFill>
                <a:effectLst>
                  <a:outerShdw blurRad="38100" dist="38100" dir="2700000" algn="tl">
                    <a:srgbClr val="000000">
                      <a:alpha val="43137"/>
                    </a:srgbClr>
                  </a:outerShdw>
                </a:effectLst>
              </a:rPr>
              <a:t>conlleva a concebir </a:t>
            </a:r>
            <a:r>
              <a:rPr lang="es-AR" sz="2400" b="1" dirty="0">
                <a:solidFill>
                  <a:schemeClr val="accent3">
                    <a:lumMod val="75000"/>
                  </a:schemeClr>
                </a:solidFill>
                <a:effectLst>
                  <a:outerShdw blurRad="38100" dist="38100" dir="2700000" algn="tl">
                    <a:srgbClr val="000000">
                      <a:alpha val="43137"/>
                    </a:srgbClr>
                  </a:outerShdw>
                </a:effectLst>
              </a:rPr>
              <a:t>la evaluación como </a:t>
            </a:r>
            <a:r>
              <a:rPr lang="es-AR" sz="2400" b="1" dirty="0" smtClean="0">
                <a:solidFill>
                  <a:schemeClr val="accent3">
                    <a:lumMod val="75000"/>
                  </a:schemeClr>
                </a:solidFill>
                <a:effectLst>
                  <a:outerShdw blurRad="38100" dist="38100" dir="2700000" algn="tl">
                    <a:srgbClr val="000000">
                      <a:alpha val="43137"/>
                    </a:srgbClr>
                  </a:outerShdw>
                </a:effectLst>
              </a:rPr>
              <a:t>un elemento </a:t>
            </a:r>
            <a:r>
              <a:rPr lang="es-AR" sz="2400" b="1" dirty="0">
                <a:solidFill>
                  <a:schemeClr val="accent3">
                    <a:lumMod val="75000"/>
                  </a:schemeClr>
                </a:solidFill>
                <a:effectLst>
                  <a:outerShdw blurRad="38100" dist="38100" dir="2700000" algn="tl">
                    <a:srgbClr val="000000">
                      <a:alpha val="43137"/>
                    </a:srgbClr>
                  </a:outerShdw>
                </a:effectLst>
              </a:rPr>
              <a:t>de control a distintos niveles: de los profesores sobre los alumnos, </a:t>
            </a:r>
            <a:r>
              <a:rPr lang="es-AR" sz="2400" b="1" dirty="0" smtClean="0">
                <a:solidFill>
                  <a:schemeClr val="accent3">
                    <a:lumMod val="75000"/>
                  </a:schemeClr>
                </a:solidFill>
                <a:effectLst>
                  <a:outerShdw blurRad="38100" dist="38100" dir="2700000" algn="tl">
                    <a:srgbClr val="000000">
                      <a:alpha val="43137"/>
                    </a:srgbClr>
                  </a:outerShdw>
                </a:effectLst>
              </a:rPr>
              <a:t>de la escuela sobre profesores </a:t>
            </a:r>
            <a:r>
              <a:rPr lang="es-AR" sz="2400" b="1" dirty="0">
                <a:solidFill>
                  <a:schemeClr val="accent3">
                    <a:lumMod val="75000"/>
                  </a:schemeClr>
                </a:solidFill>
                <a:effectLst>
                  <a:outerShdw blurRad="38100" dist="38100" dir="2700000" algn="tl">
                    <a:srgbClr val="000000">
                      <a:alpha val="43137"/>
                    </a:srgbClr>
                  </a:outerShdw>
                </a:effectLst>
              </a:rPr>
              <a:t>y estudiantes y de los administradores y diseñadores </a:t>
            </a:r>
            <a:r>
              <a:rPr lang="es-AR" sz="2400" b="1" dirty="0" smtClean="0">
                <a:solidFill>
                  <a:schemeClr val="accent3">
                    <a:lumMod val="75000"/>
                  </a:schemeClr>
                </a:solidFill>
                <a:effectLst>
                  <a:outerShdw blurRad="38100" dist="38100" dir="2700000" algn="tl">
                    <a:srgbClr val="000000">
                      <a:alpha val="43137"/>
                    </a:srgbClr>
                  </a:outerShdw>
                </a:effectLst>
              </a:rPr>
              <a:t>sobre todos </a:t>
            </a:r>
            <a:r>
              <a:rPr lang="es-AR" sz="2400" b="1" dirty="0">
                <a:solidFill>
                  <a:schemeClr val="accent3">
                    <a:lumMod val="75000"/>
                  </a:schemeClr>
                </a:solidFill>
                <a:effectLst>
                  <a:outerShdw blurRad="38100" dist="38100" dir="2700000" algn="tl">
                    <a:srgbClr val="000000">
                      <a:alpha val="43137"/>
                    </a:srgbClr>
                  </a:outerShdw>
                </a:effectLst>
              </a:rPr>
              <a:t>y cada uno de los anteriores. </a:t>
            </a:r>
          </a:p>
        </p:txBody>
      </p:sp>
    </p:spTree>
    <p:extLst>
      <p:ext uri="{BB962C8B-B14F-4D97-AF65-F5344CB8AC3E}">
        <p14:creationId xmlns:p14="http://schemas.microsoft.com/office/powerpoint/2010/main" val="28518753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49260" y="2132856"/>
            <a:ext cx="7128792"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Este </a:t>
            </a:r>
            <a:r>
              <a:rPr lang="es-AR" sz="2400" b="1" dirty="0">
                <a:solidFill>
                  <a:schemeClr val="accent3">
                    <a:lumMod val="75000"/>
                  </a:schemeClr>
                </a:solidFill>
                <a:effectLst>
                  <a:outerShdw blurRad="38100" dist="38100" dir="2700000" algn="tl">
                    <a:srgbClr val="000000">
                      <a:alpha val="43137"/>
                    </a:srgbClr>
                  </a:outerShdw>
                </a:effectLst>
              </a:rPr>
              <a:t>modo de considerar la evaluación se refiere esencialmente a la </a:t>
            </a:r>
            <a:r>
              <a:rPr lang="es-AR" sz="2400" b="1" dirty="0" smtClean="0">
                <a:solidFill>
                  <a:schemeClr val="accent3">
                    <a:lumMod val="75000"/>
                  </a:schemeClr>
                </a:solidFill>
                <a:effectLst>
                  <a:outerShdw blurRad="38100" dist="38100" dir="2700000" algn="tl">
                    <a:srgbClr val="000000">
                      <a:alpha val="43137"/>
                    </a:srgbClr>
                  </a:outerShdw>
                </a:effectLst>
              </a:rPr>
              <a:t>“medición” de </a:t>
            </a:r>
            <a:r>
              <a:rPr lang="es-AR" sz="2400" b="1" dirty="0">
                <a:solidFill>
                  <a:schemeClr val="accent3">
                    <a:lumMod val="75000"/>
                  </a:schemeClr>
                </a:solidFill>
                <a:effectLst>
                  <a:outerShdw blurRad="38100" dist="38100" dir="2700000" algn="tl">
                    <a:srgbClr val="000000">
                      <a:alpha val="43137"/>
                    </a:srgbClr>
                  </a:outerShdw>
                </a:effectLst>
              </a:rPr>
              <a:t>las conductas </a:t>
            </a:r>
            <a:r>
              <a:rPr lang="es-AR" sz="2400" b="1" dirty="0" smtClean="0">
                <a:solidFill>
                  <a:schemeClr val="accent3">
                    <a:lumMod val="75000"/>
                  </a:schemeClr>
                </a:solidFill>
                <a:effectLst>
                  <a:outerShdw blurRad="38100" dist="38100" dir="2700000" algn="tl">
                    <a:srgbClr val="000000">
                      <a:alpha val="43137"/>
                    </a:srgbClr>
                  </a:outerShdw>
                </a:effectLst>
              </a:rPr>
              <a:t>observables de los estudiantes.</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Esta instancia está </a:t>
            </a:r>
            <a:r>
              <a:rPr lang="es-AR" sz="2400" b="1" dirty="0">
                <a:solidFill>
                  <a:schemeClr val="accent3">
                    <a:lumMod val="75000"/>
                  </a:schemeClr>
                </a:solidFill>
                <a:effectLst>
                  <a:outerShdw blurRad="38100" dist="38100" dir="2700000" algn="tl">
                    <a:srgbClr val="000000">
                      <a:alpha val="43137"/>
                    </a:srgbClr>
                  </a:outerShdw>
                </a:effectLst>
              </a:rPr>
              <a:t>separada de </a:t>
            </a:r>
            <a:r>
              <a:rPr lang="es-AR" sz="2400" b="1" dirty="0" smtClean="0">
                <a:solidFill>
                  <a:schemeClr val="accent3">
                    <a:lumMod val="75000"/>
                  </a:schemeClr>
                </a:solidFill>
                <a:effectLst>
                  <a:outerShdw blurRad="38100" dist="38100" dir="2700000" algn="tl">
                    <a:srgbClr val="000000">
                      <a:alpha val="43137"/>
                    </a:srgbClr>
                  </a:outerShdw>
                </a:effectLst>
              </a:rPr>
              <a:t>los procesos  de enseñanza, se concibe como una actividad terminal, objetiva y neutra, por </a:t>
            </a:r>
            <a:r>
              <a:rPr lang="es-AR" sz="2400" b="1" dirty="0">
                <a:solidFill>
                  <a:schemeClr val="accent3">
                    <a:lumMod val="75000"/>
                  </a:schemeClr>
                </a:solidFill>
                <a:effectLst>
                  <a:outerShdw blurRad="38100" dist="38100" dir="2700000" algn="tl">
                    <a:srgbClr val="000000">
                      <a:alpha val="43137"/>
                    </a:srgbClr>
                  </a:outerShdw>
                </a:effectLst>
              </a:rPr>
              <a:t>lo </a:t>
            </a:r>
            <a:r>
              <a:rPr lang="es-AR" sz="2400" b="1" dirty="0" smtClean="0">
                <a:solidFill>
                  <a:schemeClr val="accent3">
                    <a:lumMod val="75000"/>
                  </a:schemeClr>
                </a:solidFill>
                <a:effectLst>
                  <a:outerShdw blurRad="38100" dist="38100" dir="2700000" algn="tl">
                    <a:srgbClr val="000000">
                      <a:alpha val="43137"/>
                    </a:srgbClr>
                  </a:outerShdw>
                </a:effectLst>
              </a:rPr>
              <a:t>que puede ser llevada </a:t>
            </a:r>
            <a:r>
              <a:rPr lang="es-AR" sz="2400" b="1" dirty="0">
                <a:solidFill>
                  <a:schemeClr val="accent3">
                    <a:lumMod val="75000"/>
                  </a:schemeClr>
                </a:solidFill>
                <a:effectLst>
                  <a:outerShdw blurRad="38100" dist="38100" dir="2700000" algn="tl">
                    <a:srgbClr val="000000">
                      <a:alpha val="43137"/>
                    </a:srgbClr>
                  </a:outerShdw>
                </a:effectLst>
              </a:rPr>
              <a:t>a cabo por personas distintas de </a:t>
            </a:r>
            <a:r>
              <a:rPr lang="es-AR" sz="2400" b="1" dirty="0" smtClean="0">
                <a:solidFill>
                  <a:schemeClr val="accent3">
                    <a:lumMod val="75000"/>
                  </a:schemeClr>
                </a:solidFill>
                <a:effectLst>
                  <a:outerShdw blurRad="38100" dist="38100" dir="2700000" algn="tl">
                    <a:srgbClr val="000000">
                      <a:alpha val="43137"/>
                    </a:srgbClr>
                  </a:outerShdw>
                </a:effectLst>
              </a:rPr>
              <a:t>los enseñantes.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94989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7920880" cy="4031873"/>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ha denominado a este paradigma </a:t>
            </a:r>
            <a:r>
              <a:rPr lang="es-AR" sz="2400" b="1" i="1" dirty="0">
                <a:solidFill>
                  <a:srgbClr val="FF0000"/>
                </a:solidFill>
                <a:effectLst>
                  <a:outerShdw blurRad="38100" dist="38100" dir="2700000" algn="tl">
                    <a:srgbClr val="000000">
                      <a:alpha val="43137"/>
                    </a:srgbClr>
                  </a:outerShdw>
                </a:effectLst>
              </a:rPr>
              <a:t>“agrícola-botánico</a:t>
            </a:r>
            <a:r>
              <a:rPr lang="es-AR" sz="2400" b="1" dirty="0" smtClean="0">
                <a:solidFill>
                  <a:srgbClr val="FF0000"/>
                </a:solidFill>
                <a:effectLst>
                  <a:outerShdw blurRad="38100" dist="38100" dir="2700000" algn="tl">
                    <a:srgbClr val="000000">
                      <a:alpha val="43137"/>
                    </a:srgbClr>
                  </a:outerShdw>
                </a:effectLst>
              </a:rPr>
              <a:t>”</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s-AR" sz="2000" b="1" i="1" dirty="0">
                <a:solidFill>
                  <a:schemeClr val="accent3">
                    <a:lumMod val="75000"/>
                  </a:schemeClr>
                </a:solidFill>
                <a:effectLst>
                  <a:outerShdw blurRad="38100" dist="38100" dir="2700000" algn="tl">
                    <a:srgbClr val="000000">
                      <a:alpha val="43137"/>
                    </a:srgbClr>
                  </a:outerShdw>
                </a:effectLst>
              </a:rPr>
              <a:t>Los estudiantes – como si fueran cultivos – son sometidos a pre-</a:t>
            </a:r>
            <a:r>
              <a:rPr lang="es-AR" sz="2000" b="1" i="1" dirty="0" err="1">
                <a:solidFill>
                  <a:schemeClr val="accent3">
                    <a:lumMod val="75000"/>
                  </a:schemeClr>
                </a:solidFill>
                <a:effectLst>
                  <a:outerShdw blurRad="38100" dist="38100" dir="2700000" algn="tl">
                    <a:srgbClr val="000000">
                      <a:alpha val="43137"/>
                    </a:srgbClr>
                  </a:outerShdw>
                </a:effectLst>
              </a:rPr>
              <a:t>tests</a:t>
            </a:r>
            <a:r>
              <a:rPr lang="es-AR" sz="2000" b="1" i="1" dirty="0">
                <a:solidFill>
                  <a:schemeClr val="accent3">
                    <a:lumMod val="75000"/>
                  </a:schemeClr>
                </a:solidFill>
                <a:effectLst>
                  <a:outerShdw blurRad="38100" dist="38100" dir="2700000" algn="tl">
                    <a:srgbClr val="000000">
                      <a:alpha val="43137"/>
                    </a:srgbClr>
                  </a:outerShdw>
                </a:effectLst>
              </a:rPr>
              <a:t> (la planta joven que es pesada o valorada) y luego sometidos a distintas experiencias (condiciones de tratamiento). Como consecuencia, después de un cierto período de tiempo, los resultados (el crecimiento o la cosecha) se valoran para indicar la relativa eficiencia de los métodos (fertilizantes) </a:t>
            </a:r>
            <a:r>
              <a:rPr lang="es-AR" sz="2000" b="1" i="1" dirty="0" smtClean="0">
                <a:solidFill>
                  <a:schemeClr val="accent3">
                    <a:lumMod val="75000"/>
                  </a:schemeClr>
                </a:solidFill>
                <a:effectLst>
                  <a:outerShdw blurRad="38100" dist="38100" dir="2700000" algn="tl">
                    <a:srgbClr val="000000">
                      <a:alpha val="43137"/>
                    </a:srgbClr>
                  </a:outerShdw>
                </a:effectLst>
              </a:rPr>
              <a:t>utilizados.”</a:t>
            </a: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Daniel </a:t>
            </a:r>
            <a:r>
              <a:rPr lang="es-AR" sz="2000" b="1" dirty="0" err="1" smtClean="0">
                <a:solidFill>
                  <a:schemeClr val="accent3">
                    <a:lumMod val="75000"/>
                  </a:schemeClr>
                </a:solidFill>
                <a:effectLst>
                  <a:outerShdw blurRad="38100" dist="38100" dir="2700000" algn="tl">
                    <a:srgbClr val="000000">
                      <a:alpha val="43137"/>
                    </a:srgbClr>
                  </a:outerShdw>
                </a:effectLst>
              </a:rPr>
              <a:t>Stufflebeam</a:t>
            </a:r>
            <a:r>
              <a:rPr lang="es-AR" sz="2000" b="1" dirty="0" smtClean="0">
                <a:solidFill>
                  <a:schemeClr val="accent3">
                    <a:lumMod val="75000"/>
                  </a:schemeClr>
                </a:solidFill>
                <a:effectLst>
                  <a:outerShdw blurRad="38100" dist="38100" dir="2700000" algn="tl">
                    <a:srgbClr val="000000">
                      <a:alpha val="43137"/>
                    </a:srgbClr>
                  </a:outerShdw>
                </a:effectLst>
              </a:rPr>
              <a:t> y Anthony </a:t>
            </a:r>
            <a:r>
              <a:rPr lang="es-AR" sz="2000" b="1" dirty="0" err="1" smtClean="0">
                <a:solidFill>
                  <a:schemeClr val="accent3">
                    <a:lumMod val="75000"/>
                  </a:schemeClr>
                </a:solidFill>
                <a:effectLst>
                  <a:outerShdw blurRad="38100" dist="38100" dir="2700000" algn="tl">
                    <a:srgbClr val="000000">
                      <a:alpha val="43137"/>
                    </a:srgbClr>
                  </a:outerShdw>
                </a:effectLst>
              </a:rPr>
              <a:t>Shinkfield</a:t>
            </a:r>
            <a:r>
              <a:rPr lang="es-AR" sz="2000" b="1" i="1" dirty="0" smtClean="0">
                <a:solidFill>
                  <a:schemeClr val="accent3">
                    <a:lumMod val="75000"/>
                  </a:schemeClr>
                </a:solidFill>
                <a:effectLst>
                  <a:outerShdw blurRad="38100" dist="38100" dir="2700000" algn="tl">
                    <a:srgbClr val="000000">
                      <a:alpha val="43137"/>
                    </a:srgbClr>
                  </a:outerShdw>
                </a:effectLst>
              </a:rPr>
              <a:t>, </a:t>
            </a:r>
          </a:p>
          <a:p>
            <a:pPr algn="r"/>
            <a:r>
              <a:rPr lang="es-AR" sz="2000" b="1" i="1" dirty="0" smtClean="0">
                <a:solidFill>
                  <a:schemeClr val="accent3">
                    <a:lumMod val="75000"/>
                  </a:schemeClr>
                </a:solidFill>
                <a:effectLst>
                  <a:outerShdw blurRad="38100" dist="38100" dir="2700000" algn="tl">
                    <a:srgbClr val="000000">
                      <a:alpha val="43137"/>
                    </a:srgbClr>
                  </a:outerShdw>
                </a:effectLst>
              </a:rPr>
              <a:t>Evaluación sistemática.  Guía teórica y práctica, </a:t>
            </a:r>
            <a:r>
              <a:rPr lang="es-AR" sz="2000" b="1" dirty="0" smtClean="0">
                <a:solidFill>
                  <a:schemeClr val="accent3">
                    <a:lumMod val="75000"/>
                  </a:schemeClr>
                </a:solidFill>
                <a:effectLst>
                  <a:outerShdw blurRad="38100" dist="38100" dir="2700000" algn="tl">
                    <a:srgbClr val="000000">
                      <a:alpha val="43137"/>
                    </a:srgbClr>
                  </a:outerShdw>
                </a:effectLst>
              </a:rPr>
              <a:t>1993</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0576" y="5301208"/>
            <a:ext cx="896888" cy="12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19" y="5301208"/>
            <a:ext cx="936105" cy="127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89" y="5301208"/>
            <a:ext cx="803955" cy="12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370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853815"/>
            <a:ext cx="8136904" cy="5755422"/>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El curriculum oculto: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 Está conformado por “... aquellas normas, creencias, y valores no declarados, implantados y transmitidos a los alumnos por medio de reglas subyacentes que estructuran las rutinas y las relaciones sociales en la escuela y la vida en las aulas”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Henry </a:t>
            </a:r>
            <a:r>
              <a:rPr lang="es-AR" sz="2000" b="1" dirty="0" err="1" smtClean="0">
                <a:solidFill>
                  <a:schemeClr val="accent3">
                    <a:lumMod val="75000"/>
                  </a:schemeClr>
                </a:solidFill>
                <a:effectLst>
                  <a:outerShdw blurRad="38100" dist="38100" dir="2700000" algn="tl">
                    <a:srgbClr val="000000">
                      <a:alpha val="43137"/>
                    </a:srgbClr>
                  </a:outerShdw>
                </a:effectLst>
              </a:rPr>
              <a:t>Giroux</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Teoría </a:t>
            </a:r>
            <a:r>
              <a:rPr lang="es-AR" sz="2000" b="1" i="1" dirty="0">
                <a:solidFill>
                  <a:schemeClr val="accent3">
                    <a:lumMod val="75000"/>
                  </a:schemeClr>
                </a:solidFill>
                <a:effectLst>
                  <a:outerShdw blurRad="38100" dist="38100" dir="2700000" algn="tl">
                    <a:srgbClr val="000000">
                      <a:alpha val="43137"/>
                    </a:srgbClr>
                  </a:outerShdw>
                </a:effectLst>
              </a:rPr>
              <a:t>y resistencia en </a:t>
            </a:r>
            <a:r>
              <a:rPr lang="es-AR" sz="2000" b="1" i="1" dirty="0" smtClean="0">
                <a:solidFill>
                  <a:schemeClr val="accent3">
                    <a:lumMod val="75000"/>
                  </a:schemeClr>
                </a:solidFill>
                <a:effectLst>
                  <a:outerShdw blurRad="38100" dist="38100" dir="2700000" algn="tl">
                    <a:srgbClr val="000000">
                      <a:alpha val="43137"/>
                    </a:srgbClr>
                  </a:outerShdw>
                </a:effectLst>
              </a:rPr>
              <a:t>educación</a:t>
            </a:r>
            <a:r>
              <a:rPr lang="es-AR" sz="2000" b="1" dirty="0" smtClean="0">
                <a:solidFill>
                  <a:schemeClr val="accent3">
                    <a:lumMod val="75000"/>
                  </a:schemeClr>
                </a:solidFill>
                <a:effectLst>
                  <a:outerShdw blurRad="38100" dist="38100" dir="2700000" algn="tl">
                    <a:srgbClr val="000000">
                      <a:alpha val="43137"/>
                    </a:srgbClr>
                  </a:outerShdw>
                </a:effectLst>
              </a:rPr>
              <a:t>, 2004</a:t>
            </a:r>
          </a:p>
          <a:p>
            <a:pPr algn="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"Todo centro escolar es una organización peculiar con una cultura moral propia, en el sentido de que provee a sus miembros de un marco referencial para interpretar y actuar, como conjunto de significados </a:t>
            </a:r>
            <a:r>
              <a:rPr lang="es-AR" sz="2400" b="1" dirty="0" smtClean="0">
                <a:solidFill>
                  <a:schemeClr val="accent3">
                    <a:lumMod val="75000"/>
                  </a:schemeClr>
                </a:solidFill>
                <a:effectLst>
                  <a:outerShdw blurRad="38100" dist="38100" dir="2700000" algn="tl">
                    <a:srgbClr val="000000">
                      <a:alpha val="43137"/>
                    </a:srgbClr>
                  </a:outerShdw>
                </a:effectLst>
              </a:rPr>
              <a:t>compartidos…” </a:t>
            </a:r>
          </a:p>
          <a:p>
            <a:pPr algn="r"/>
            <a:r>
              <a:rPr lang="es-AR" sz="2000" b="1" dirty="0" smtClean="0">
                <a:solidFill>
                  <a:schemeClr val="accent3">
                    <a:lumMod val="75000"/>
                  </a:schemeClr>
                </a:solidFill>
                <a:effectLst>
                  <a:outerShdw blurRad="38100" dist="38100" dir="2700000" algn="tl">
                    <a:srgbClr val="000000">
                      <a:alpha val="43137"/>
                    </a:srgbClr>
                  </a:outerShdw>
                </a:effectLst>
              </a:rPr>
              <a:t>Antonio Bolívar</a:t>
            </a:r>
            <a:r>
              <a:rPr lang="es-AR" sz="2000" b="1" i="1" dirty="0">
                <a:solidFill>
                  <a:schemeClr val="accent3">
                    <a:lumMod val="75000"/>
                  </a:schemeClr>
                </a:solidFill>
                <a:effectLst>
                  <a:outerShdw blurRad="38100" dist="38100" dir="2700000" algn="tl">
                    <a:srgbClr val="000000">
                      <a:alpha val="43137"/>
                    </a:srgbClr>
                  </a:outerShdw>
                </a:effectLst>
              </a:rPr>
              <a:t>,</a:t>
            </a:r>
            <a:r>
              <a:rPr lang="es-AR" sz="2000" b="1" i="1" dirty="0" smtClean="0">
                <a:solidFill>
                  <a:schemeClr val="accent3">
                    <a:lumMod val="75000"/>
                  </a:schemeClr>
                </a:solidFill>
                <a:effectLst>
                  <a:outerShdw blurRad="38100" dist="38100" dir="2700000" algn="tl">
                    <a:srgbClr val="000000">
                      <a:alpha val="43137"/>
                    </a:srgbClr>
                  </a:outerShdw>
                </a:effectLst>
              </a:rPr>
              <a:t>(Educar </a:t>
            </a:r>
            <a:r>
              <a:rPr lang="es-AR" sz="2000" b="1" i="1" dirty="0">
                <a:solidFill>
                  <a:schemeClr val="accent3">
                    <a:lumMod val="75000"/>
                  </a:schemeClr>
                </a:solidFill>
                <a:effectLst>
                  <a:outerShdw blurRad="38100" dist="38100" dir="2700000" algn="tl">
                    <a:srgbClr val="000000">
                      <a:alpha val="43137"/>
                    </a:srgbClr>
                  </a:outerShdw>
                </a:effectLst>
              </a:rPr>
              <a:t>en valores)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una </a:t>
            </a:r>
            <a:r>
              <a:rPr lang="es-AR" sz="2000" b="1" i="1" dirty="0">
                <a:solidFill>
                  <a:schemeClr val="accent3">
                    <a:lumMod val="75000"/>
                  </a:schemeClr>
                </a:solidFill>
                <a:effectLst>
                  <a:outerShdw blurRad="38100" dist="38100" dir="2700000" algn="tl">
                    <a:srgbClr val="000000">
                      <a:alpha val="43137"/>
                    </a:srgbClr>
                  </a:outerShdw>
                </a:effectLst>
              </a:rPr>
              <a:t>educación de la ciudadanía</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1998</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140968"/>
            <a:ext cx="673248" cy="7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5740430"/>
            <a:ext cx="618297" cy="69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39076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2274838"/>
            <a:ext cx="7560840"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estudios de este tipo proporcionan datos numéricos y objetivos destinados a realizar análisis estadísticos. Variables aisladas como coeficiente de inteligencia, clase social, resultados de tos </a:t>
            </a:r>
            <a:r>
              <a:rPr lang="es-AR" sz="2400" b="1" dirty="0" err="1">
                <a:solidFill>
                  <a:schemeClr val="accent3">
                    <a:lumMod val="75000"/>
                  </a:schemeClr>
                </a:solidFill>
                <a:effectLst>
                  <a:outerShdw blurRad="38100" dist="38100" dir="2700000" algn="tl">
                    <a:srgbClr val="000000">
                      <a:alpha val="43137"/>
                    </a:srgbClr>
                  </a:outerShdw>
                </a:effectLst>
              </a:rPr>
              <a:t>tests</a:t>
            </a:r>
            <a:r>
              <a:rPr lang="es-AR" sz="2400" b="1" dirty="0">
                <a:solidFill>
                  <a:schemeClr val="accent3">
                    <a:lumMod val="75000"/>
                  </a:schemeClr>
                </a:solidFill>
                <a:effectLst>
                  <a:outerShdw blurRad="38100" dist="38100" dir="2700000" algn="tl">
                    <a:srgbClr val="000000">
                      <a:alpha val="43137"/>
                    </a:srgbClr>
                  </a:outerShdw>
                </a:effectLst>
              </a:rPr>
              <a:t>, características personales de los estudiantes, son codificadas y procesadas para indicar la eficiencia del curriculum.</a:t>
            </a:r>
          </a:p>
        </p:txBody>
      </p:sp>
    </p:spTree>
    <p:extLst>
      <p:ext uri="{BB962C8B-B14F-4D97-AF65-F5344CB8AC3E}">
        <p14:creationId xmlns:p14="http://schemas.microsoft.com/office/powerpoint/2010/main" val="206798453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268760"/>
            <a:ext cx="7992888" cy="477053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Ralph Tyler, considerado  el </a:t>
            </a:r>
            <a:r>
              <a:rPr lang="es-AR" sz="2400" b="1" dirty="0">
                <a:solidFill>
                  <a:schemeClr val="accent3">
                    <a:lumMod val="75000"/>
                  </a:schemeClr>
                </a:solidFill>
                <a:effectLst>
                  <a:outerShdw blurRad="38100" dist="38100" dir="2700000" algn="tl">
                    <a:srgbClr val="000000">
                      <a:alpha val="43137"/>
                    </a:srgbClr>
                  </a:outerShdw>
                </a:effectLst>
              </a:rPr>
              <a:t>padre de la evaluación </a:t>
            </a:r>
            <a:r>
              <a:rPr lang="es-AR" sz="2400" b="1" dirty="0" smtClean="0">
                <a:solidFill>
                  <a:schemeClr val="accent3">
                    <a:lumMod val="75000"/>
                  </a:schemeClr>
                </a:solidFill>
                <a:effectLst>
                  <a:outerShdw blurRad="38100" dist="38100" dir="2700000" algn="tl">
                    <a:srgbClr val="000000">
                      <a:alpha val="43137"/>
                    </a:srgbClr>
                  </a:outerShdw>
                </a:effectLst>
              </a:rPr>
              <a:t>educativa,  fue el primero  en </a:t>
            </a:r>
            <a:r>
              <a:rPr lang="es-AR" sz="2400" b="1" dirty="0">
                <a:solidFill>
                  <a:schemeClr val="accent3">
                    <a:lumMod val="75000"/>
                  </a:schemeClr>
                </a:solidFill>
                <a:effectLst>
                  <a:outerShdw blurRad="38100" dist="38100" dir="2700000" algn="tl">
                    <a:srgbClr val="000000">
                      <a:alpha val="43137"/>
                    </a:srgbClr>
                  </a:outerShdw>
                </a:effectLst>
              </a:rPr>
              <a:t>dar una visión metódica </a:t>
            </a:r>
            <a:r>
              <a:rPr lang="es-AR" sz="2400" b="1" dirty="0" smtClean="0">
                <a:solidFill>
                  <a:schemeClr val="accent3">
                    <a:lumMod val="75000"/>
                  </a:schemeClr>
                </a:solidFill>
                <a:effectLst>
                  <a:outerShdw blurRad="38100" dist="38100" dir="2700000" algn="tl">
                    <a:srgbClr val="000000">
                      <a:alpha val="43137"/>
                    </a:srgbClr>
                  </a:outerShdw>
                </a:effectLst>
              </a:rPr>
              <a:t> y científica de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misma a efectos de que  sirviera  </a:t>
            </a:r>
            <a:r>
              <a:rPr lang="es-AR" sz="2400" b="1" dirty="0">
                <a:solidFill>
                  <a:schemeClr val="accent3">
                    <a:lumMod val="75000"/>
                  </a:schemeClr>
                </a:solidFill>
                <a:effectLst>
                  <a:outerShdw blurRad="38100" dist="38100" dir="2700000" algn="tl">
                    <a:srgbClr val="000000">
                      <a:alpha val="43137"/>
                    </a:srgbClr>
                  </a:outerShdw>
                </a:effectLst>
              </a:rPr>
              <a:t>para perfeccionar la calidad de la educación.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“El proceso de evaluación significa, fundamentalmente, determinar en qué medida el currículo y la enseñanza satisfacen realmente los objetivos de la educación. Puesto que los fines educativos consisten esencialmente  en cambios que se operan en los seres humanos, es decir, transformaciones positivas en la conducta del estudiante, la evaluación es el proceso de determinar en qué medida se consiguen tales cambios.”</a:t>
            </a: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Ralph Tyler, </a:t>
            </a:r>
            <a:r>
              <a:rPr lang="es-AR" sz="2000" b="1" i="1" dirty="0" smtClean="0">
                <a:solidFill>
                  <a:schemeClr val="accent3">
                    <a:lumMod val="75000"/>
                  </a:schemeClr>
                </a:solidFill>
                <a:effectLst>
                  <a:outerShdw blurRad="38100" dist="38100" dir="2700000" algn="tl">
                    <a:srgbClr val="000000">
                      <a:alpha val="43137"/>
                    </a:srgbClr>
                  </a:outerShdw>
                </a:effectLst>
              </a:rPr>
              <a:t>Principios básicos del currículo</a:t>
            </a:r>
            <a:r>
              <a:rPr lang="es-AR" sz="2000" b="1" dirty="0" smtClean="0">
                <a:solidFill>
                  <a:schemeClr val="accent3">
                    <a:lumMod val="75000"/>
                  </a:schemeClr>
                </a:solidFill>
                <a:effectLst>
                  <a:outerShdw blurRad="38100" dist="38100" dir="2700000" algn="tl">
                    <a:srgbClr val="000000">
                      <a:alpha val="43137"/>
                    </a:srgbClr>
                  </a:outerShdw>
                </a:effectLst>
              </a:rPr>
              <a:t>, 2003</a:t>
            </a:r>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36943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484784"/>
            <a:ext cx="8136904" cy="44627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Tyler la buena </a:t>
            </a:r>
            <a:r>
              <a:rPr lang="es-AR" sz="2400" b="1" dirty="0">
                <a:solidFill>
                  <a:schemeClr val="accent3">
                    <a:lumMod val="75000"/>
                  </a:schemeClr>
                </a:solidFill>
                <a:effectLst>
                  <a:outerShdw blurRad="38100" dist="38100" dir="2700000" algn="tl">
                    <a:srgbClr val="000000">
                      <a:alpha val="43137"/>
                    </a:srgbClr>
                  </a:outerShdw>
                </a:effectLst>
              </a:rPr>
              <a:t>evaluación precisa de las siguientes condiciones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r>
              <a:rPr lang="es-AR" sz="2400" b="1" dirty="0">
                <a:solidFill>
                  <a:schemeClr val="accent3">
                    <a:lumMod val="75000"/>
                  </a:schemeClr>
                </a:solidFill>
                <a:effectLst>
                  <a:outerShdw blurRad="38100" dist="38100" dir="2700000" algn="tl">
                    <a:srgbClr val="000000">
                      <a:alpha val="43137"/>
                    </a:srgbClr>
                  </a:outerShdw>
                </a:effectLst>
              </a:rPr>
              <a:t>1. Proponer de manera inequívoca los objetivos de comportamiento que se han determinado previamente. </a:t>
            </a:r>
          </a:p>
          <a:p>
            <a:r>
              <a:rPr lang="es-AR" sz="2400" b="1" dirty="0">
                <a:solidFill>
                  <a:schemeClr val="accent3">
                    <a:lumMod val="75000"/>
                  </a:schemeClr>
                </a:solidFill>
                <a:effectLst>
                  <a:outerShdw blurRad="38100" dist="38100" dir="2700000" algn="tl">
                    <a:srgbClr val="000000">
                      <a:alpha val="43137"/>
                    </a:srgbClr>
                  </a:outerShdw>
                </a:effectLst>
              </a:rPr>
              <a:t>2. Identificar las situaciones que le darán al estudiante la oportunidad de expresar, evocar o alentar el comportamiento incorporado en el objetivo,  </a:t>
            </a:r>
          </a:p>
          <a:p>
            <a:r>
              <a:rPr lang="es-AR" sz="2400" b="1" dirty="0">
                <a:solidFill>
                  <a:schemeClr val="accent3">
                    <a:lumMod val="75000"/>
                  </a:schemeClr>
                </a:solidFill>
                <a:effectLst>
                  <a:outerShdw blurRad="38100" dist="38100" dir="2700000" algn="tl">
                    <a:srgbClr val="000000">
                      <a:alpha val="43137"/>
                    </a:srgbClr>
                  </a:outerShdw>
                </a:effectLst>
              </a:rPr>
              <a:t>3. Seleccionar, modificar o construir instrumentos de evaluación adecuados, y verificar la objetividad, confiabilidad y validez de los mismos.</a:t>
            </a:r>
          </a:p>
          <a:p>
            <a:pPr algn="just"/>
            <a:endParaRPr lang="es-AR" sz="2000" b="1" dirty="0" smtClean="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73538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484784"/>
            <a:ext cx="7416824" cy="4154984"/>
          </a:xfrm>
          <a:prstGeom prst="rect">
            <a:avLst/>
          </a:prstGeom>
        </p:spPr>
        <p:txBody>
          <a:bodyPr wrap="square">
            <a:spAutoFit/>
          </a:bodyPr>
          <a:lstStyle/>
          <a:p>
            <a:r>
              <a:rPr lang="es-AR" sz="2400" b="1" dirty="0">
                <a:solidFill>
                  <a:schemeClr val="accent3">
                    <a:lumMod val="75000"/>
                  </a:schemeClr>
                </a:solidFill>
                <a:effectLst>
                  <a:outerShdw blurRad="38100" dist="38100" dir="2700000" algn="tl">
                    <a:srgbClr val="000000">
                      <a:alpha val="43137"/>
                    </a:srgbClr>
                  </a:outerShdw>
                </a:effectLst>
              </a:rPr>
              <a:t>4. Utilizar los instrumentos para obtener </a:t>
            </a:r>
            <a:endParaRPr lang="es-AR" sz="2400" b="1" dirty="0" smtClean="0">
              <a:solidFill>
                <a:schemeClr val="accent3">
                  <a:lumMod val="75000"/>
                </a:schemeClr>
              </a:solidFill>
              <a:effectLst>
                <a:outerShdw blurRad="38100" dist="38100" dir="2700000" algn="tl">
                  <a:srgbClr val="000000">
                    <a:alpha val="43137"/>
                  </a:srgbClr>
                </a:outerShdw>
              </a:effectLst>
            </a:endParaRPr>
          </a:p>
          <a:p>
            <a:r>
              <a:rPr lang="es-AR" sz="2400" b="1" dirty="0" smtClean="0">
                <a:solidFill>
                  <a:schemeClr val="accent3">
                    <a:lumMod val="75000"/>
                  </a:schemeClr>
                </a:solidFill>
                <a:effectLst>
                  <a:outerShdw blurRad="38100" dist="38100" dir="2700000" algn="tl">
                    <a:srgbClr val="000000">
                      <a:alpha val="43137"/>
                    </a:srgbClr>
                  </a:outerShdw>
                </a:effectLst>
              </a:rPr>
              <a:t>información </a:t>
            </a:r>
            <a:r>
              <a:rPr lang="es-AR" sz="2400" b="1" dirty="0">
                <a:solidFill>
                  <a:schemeClr val="accent3">
                    <a:lumMod val="75000"/>
                  </a:schemeClr>
                </a:solidFill>
                <a:effectLst>
                  <a:outerShdw blurRad="38100" dist="38100" dir="2700000" algn="tl">
                    <a:srgbClr val="000000">
                      <a:alpha val="43137"/>
                    </a:srgbClr>
                  </a:outerShdw>
                </a:effectLst>
              </a:rPr>
              <a:t>sustantiva. </a:t>
            </a:r>
          </a:p>
          <a:p>
            <a:r>
              <a:rPr lang="es-AR" sz="2400" b="1" dirty="0">
                <a:solidFill>
                  <a:schemeClr val="accent3">
                    <a:lumMod val="75000"/>
                  </a:schemeClr>
                </a:solidFill>
                <a:effectLst>
                  <a:outerShdw blurRad="38100" dist="38100" dir="2700000" algn="tl">
                    <a:srgbClr val="000000">
                      <a:alpha val="43137"/>
                    </a:srgbClr>
                  </a:outerShdw>
                </a:effectLst>
              </a:rPr>
              <a:t>5. Comparar los resultados obtenidos de varios instrumentos antes y después de los períodos estudiados para estimar la magnitud de cambio </a:t>
            </a:r>
            <a:endParaRPr lang="es-AR" sz="2400" b="1" dirty="0" smtClean="0">
              <a:solidFill>
                <a:schemeClr val="accent3">
                  <a:lumMod val="75000"/>
                </a:schemeClr>
              </a:solidFill>
              <a:effectLst>
                <a:outerShdw blurRad="38100" dist="38100" dir="2700000" algn="tl">
                  <a:srgbClr val="000000">
                    <a:alpha val="43137"/>
                  </a:srgbClr>
                </a:outerShdw>
              </a:effectLst>
            </a:endParaRPr>
          </a:p>
          <a:p>
            <a:r>
              <a:rPr lang="es-AR" sz="2400" b="1" dirty="0" smtClean="0">
                <a:solidFill>
                  <a:schemeClr val="accent3">
                    <a:lumMod val="75000"/>
                  </a:schemeClr>
                </a:solidFill>
                <a:effectLst>
                  <a:outerShdw blurRad="38100" dist="38100" dir="2700000" algn="tl">
                    <a:srgbClr val="000000">
                      <a:alpha val="43137"/>
                    </a:srgbClr>
                  </a:outerShdw>
                </a:effectLst>
              </a:rPr>
              <a:t>que </a:t>
            </a:r>
            <a:r>
              <a:rPr lang="es-AR" sz="2400" b="1" dirty="0">
                <a:solidFill>
                  <a:schemeClr val="accent3">
                    <a:lumMod val="75000"/>
                  </a:schemeClr>
                </a:solidFill>
                <a:effectLst>
                  <a:outerShdw blurRad="38100" dist="38100" dir="2700000" algn="tl">
                    <a:srgbClr val="000000">
                      <a:alpha val="43137"/>
                    </a:srgbClr>
                  </a:outerShdw>
                </a:effectLst>
              </a:rPr>
              <a:t>se está produciendo.</a:t>
            </a:r>
          </a:p>
          <a:p>
            <a:r>
              <a:rPr lang="es-AR" sz="2400" b="1" dirty="0">
                <a:solidFill>
                  <a:schemeClr val="accent3">
                    <a:lumMod val="75000"/>
                  </a:schemeClr>
                </a:solidFill>
                <a:effectLst>
                  <a:outerShdw blurRad="38100" dist="38100" dir="2700000" algn="tl">
                    <a:srgbClr val="000000">
                      <a:alpha val="43137"/>
                    </a:srgbClr>
                  </a:outerShdw>
                </a:effectLst>
              </a:rPr>
              <a:t>6. Analizar los resultados para determinar las fortalezas y debilidades del currículo e identificar posibles explicaciones para las mismas. </a:t>
            </a:r>
          </a:p>
          <a:p>
            <a:r>
              <a:rPr lang="es-AR" sz="2400" b="1" dirty="0">
                <a:solidFill>
                  <a:schemeClr val="accent3">
                    <a:lumMod val="75000"/>
                  </a:schemeClr>
                </a:solidFill>
                <a:effectLst>
                  <a:outerShdw blurRad="38100" dist="38100" dir="2700000" algn="tl">
                    <a:srgbClr val="000000">
                      <a:alpha val="43137"/>
                    </a:srgbClr>
                  </a:outerShdw>
                </a:effectLst>
              </a:rPr>
              <a:t>7. Utilizar los resultados para realizar las modificaciones necesarias en el currículo.</a:t>
            </a:r>
          </a:p>
        </p:txBody>
      </p:sp>
    </p:spTree>
    <p:extLst>
      <p:ext uri="{BB962C8B-B14F-4D97-AF65-F5344CB8AC3E}">
        <p14:creationId xmlns:p14="http://schemas.microsoft.com/office/powerpoint/2010/main" val="12882221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2060848"/>
            <a:ext cx="7128792"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a:solidFill>
                  <a:schemeClr val="accent3">
                    <a:lumMod val="75000"/>
                  </a:schemeClr>
                </a:solidFill>
                <a:effectLst>
                  <a:outerShdw blurRad="38100" dist="38100" dir="2700000" algn="tl">
                    <a:srgbClr val="000000">
                      <a:alpha val="43137"/>
                    </a:srgbClr>
                  </a:outerShdw>
                </a:effectLst>
              </a:rPr>
              <a:t>cumplir tales </a:t>
            </a:r>
            <a:r>
              <a:rPr lang="es-AR" sz="2400" b="1" dirty="0" smtClean="0">
                <a:solidFill>
                  <a:schemeClr val="accent3">
                    <a:lumMod val="75000"/>
                  </a:schemeClr>
                </a:solidFill>
                <a:effectLst>
                  <a:outerShdw blurRad="38100" dist="38100" dir="2700000" algn="tl">
                    <a:srgbClr val="000000">
                      <a:alpha val="43137"/>
                    </a:srgbClr>
                  </a:outerShdw>
                </a:effectLst>
              </a:rPr>
              <a:t>condiciones la </a:t>
            </a:r>
            <a:r>
              <a:rPr lang="es-AR" sz="2400" b="1" dirty="0">
                <a:solidFill>
                  <a:schemeClr val="accent3">
                    <a:lumMod val="75000"/>
                  </a:schemeClr>
                </a:solidFill>
                <a:effectLst>
                  <a:outerShdw blurRad="38100" dist="38100" dir="2700000" algn="tl">
                    <a:srgbClr val="000000">
                      <a:alpha val="43137"/>
                    </a:srgbClr>
                  </a:outerShdw>
                </a:effectLst>
              </a:rPr>
              <a:t>evaluación tiene que ser:</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compatible  </a:t>
            </a:r>
            <a:r>
              <a:rPr lang="es-AR" sz="2400" b="1" i="1" dirty="0">
                <a:solidFill>
                  <a:srgbClr val="FF0000"/>
                </a:solidFill>
                <a:effectLst>
                  <a:outerShdw blurRad="38100" dist="38100" dir="2700000" algn="tl">
                    <a:srgbClr val="000000">
                      <a:alpha val="43137"/>
                    </a:srgbClr>
                  </a:outerShdw>
                </a:effectLst>
              </a:rPr>
              <a:t>con los objetivos</a:t>
            </a:r>
            <a:r>
              <a:rPr lang="es-AR" sz="2400" b="1" dirty="0">
                <a:solidFill>
                  <a:schemeClr val="accent3">
                    <a:lumMod val="75000"/>
                  </a:schemeClr>
                </a:solidFill>
                <a:effectLst>
                  <a:outerShdw blurRad="38100" dist="38100" dir="2700000" algn="tl">
                    <a:srgbClr val="000000">
                      <a:alpha val="43137"/>
                    </a:srgbClr>
                  </a:outerShdw>
                </a:effectLst>
              </a:rPr>
              <a:t>: debe basarse sobre los mismos conceptos que constituyen rendimientos curriculares significativos,</a:t>
            </a: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amplia</a:t>
            </a:r>
            <a:r>
              <a:rPr lang="es-AR" sz="2400" b="1" dirty="0">
                <a:solidFill>
                  <a:schemeClr val="accent3">
                    <a:lumMod val="75000"/>
                  </a:schemeClr>
                </a:solidFill>
                <a:effectLst>
                  <a:outerShdw blurRad="38100" dist="38100" dir="2700000" algn="tl">
                    <a:srgbClr val="000000">
                      <a:alpha val="43137"/>
                    </a:srgbClr>
                  </a:outerShdw>
                </a:effectLst>
              </a:rPr>
              <a:t>: deben introducirse todos los recursos técnicos necesarios para adoptar decisiones sobre evidencias suficientes,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335806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66843"/>
            <a:ext cx="8064896" cy="5262979"/>
          </a:xfrm>
          <a:prstGeom prst="rect">
            <a:avLst/>
          </a:prstGeom>
        </p:spPr>
        <p:txBody>
          <a:bodyPr wrap="square">
            <a:spAutoFit/>
          </a:bodyPr>
          <a:lstStyle/>
          <a:p>
            <a:pPr marL="285750" indent="-285750" algn="just">
              <a:buFont typeface="Arial" panose="020B0604020202020204" pitchFamily="34" charset="0"/>
              <a:buChar char="•"/>
            </a:pPr>
            <a:r>
              <a:rPr lang="es-AR" dirty="0"/>
              <a:t> </a:t>
            </a:r>
            <a:r>
              <a:rPr lang="es-AR" sz="2400" b="1" i="1" dirty="0" smtClean="0">
                <a:solidFill>
                  <a:srgbClr val="FF0000"/>
                </a:solidFill>
                <a:effectLst>
                  <a:outerShdw blurRad="38100" dist="38100" dir="2700000" algn="tl">
                    <a:srgbClr val="000000">
                      <a:alpha val="43137"/>
                    </a:srgbClr>
                  </a:outerShdw>
                </a:effectLst>
              </a:rPr>
              <a:t>válida</a:t>
            </a:r>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situaciones que se utilizan para obtener evidencia deben poner de manifiesto la conducta exigida y excluir factores extraños y obstáculos innecesarios,</a:t>
            </a: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analítica</a:t>
            </a:r>
            <a:r>
              <a:rPr lang="es-AR" sz="2400" b="1" dirty="0">
                <a:solidFill>
                  <a:schemeClr val="accent3">
                    <a:lumMod val="75000"/>
                  </a:schemeClr>
                </a:solidFill>
                <a:effectLst>
                  <a:outerShdw blurRad="38100" dist="38100" dir="2700000" algn="tl">
                    <a:srgbClr val="000000">
                      <a:alpha val="43137"/>
                    </a:srgbClr>
                  </a:outerShdw>
                </a:effectLst>
              </a:rPr>
              <a:t>: para “medir” la conducta con claridad y precisión e identificar las diferencias entre los individuos es necesario dividir los grandes bloques de conducta en unidades más pequeñas y medir cada una de ellas por </a:t>
            </a:r>
            <a:r>
              <a:rPr lang="es-AR" sz="2400" b="1" dirty="0" smtClean="0">
                <a:solidFill>
                  <a:schemeClr val="accent3">
                    <a:lumMod val="75000"/>
                  </a:schemeClr>
                </a:solidFill>
                <a:effectLst>
                  <a:outerShdw blurRad="38100" dist="38100" dir="2700000" algn="tl">
                    <a:srgbClr val="000000">
                      <a:alpha val="43137"/>
                    </a:srgbClr>
                  </a:outerShdw>
                </a:effectLst>
              </a:rPr>
              <a:t>separado.</a:t>
            </a:r>
          </a:p>
          <a:p>
            <a:pPr marL="342900" indent="-342900" algn="just">
              <a:buFont typeface="Arial" panose="020B0604020202020204" pitchFamily="34" charset="0"/>
              <a:buChar char="•"/>
            </a:pPr>
            <a:r>
              <a:rPr lang="es-AR" sz="2400" b="1" dirty="0" smtClean="0">
                <a:solidFill>
                  <a:srgbClr val="FF0000"/>
                </a:solidFill>
                <a:effectLst>
                  <a:outerShdw blurRad="38100" dist="38100" dir="2700000" algn="tl">
                    <a:srgbClr val="000000">
                      <a:alpha val="43137"/>
                    </a:srgbClr>
                  </a:outerShdw>
                </a:effectLst>
              </a:rPr>
              <a:t>continua</a:t>
            </a:r>
            <a:r>
              <a:rPr lang="es-AR" sz="2400" b="1" dirty="0">
                <a:solidFill>
                  <a:schemeClr val="accent3">
                    <a:lumMod val="75000"/>
                  </a:schemeClr>
                </a:solidFill>
                <a:effectLst>
                  <a:outerShdw blurRad="38100" dist="38100" dir="2700000" algn="tl">
                    <a:srgbClr val="000000">
                      <a:alpha val="43137"/>
                    </a:srgbClr>
                  </a:outerShdw>
                </a:effectLst>
              </a:rPr>
              <a:t>: debe comenzar con un diagnóstico al comienzo del programa o unidad del programa, continuar a través de su desarrollo y terminar con cualesquiera de los controles que sean apropiados en la conclusión.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168702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916832"/>
            <a:ext cx="727280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critica a este modelo su reduccionismo porque:</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intenta </a:t>
            </a:r>
            <a:r>
              <a:rPr lang="es-AR" sz="2400" b="1" dirty="0">
                <a:solidFill>
                  <a:schemeClr val="accent3">
                    <a:lumMod val="75000"/>
                  </a:schemeClr>
                </a:solidFill>
                <a:effectLst>
                  <a:outerShdw blurRad="38100" dist="38100" dir="2700000" algn="tl">
                    <a:srgbClr val="000000">
                      <a:alpha val="43137"/>
                    </a:srgbClr>
                  </a:outerShdw>
                </a:effectLst>
              </a:rPr>
              <a:t>ordenar la compleja realidad educativa como si todo lo que sucede fuera previsible y controlable.</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genera </a:t>
            </a:r>
            <a:r>
              <a:rPr lang="es-AR" sz="2400" b="1" dirty="0">
                <a:solidFill>
                  <a:schemeClr val="accent3">
                    <a:lumMod val="75000"/>
                  </a:schemeClr>
                </a:solidFill>
                <a:effectLst>
                  <a:outerShdw blurRad="38100" dist="38100" dir="2700000" algn="tl">
                    <a:srgbClr val="000000">
                      <a:alpha val="43137"/>
                    </a:srgbClr>
                  </a:outerShdw>
                </a:effectLst>
              </a:rPr>
              <a:t>un empobrecimiento de la práctica, al menospreciar aquellos conocimientos, valores, culturas y problemas no incluidos en el modelo.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08098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628800"/>
            <a:ext cx="7848872" cy="4154984"/>
          </a:xfrm>
          <a:prstGeom prst="rect">
            <a:avLst/>
          </a:prstGeom>
        </p:spPr>
        <p:txBody>
          <a:bodyPr wrap="square">
            <a:spAutoFit/>
          </a:bodyPr>
          <a:lstStyle/>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olvida </a:t>
            </a:r>
            <a:r>
              <a:rPr lang="es-AR" sz="2400" b="1" dirty="0">
                <a:solidFill>
                  <a:schemeClr val="accent3">
                    <a:lumMod val="75000"/>
                  </a:schemeClr>
                </a:solidFill>
                <a:effectLst>
                  <a:outerShdw blurRad="38100" dist="38100" dir="2700000" algn="tl">
                    <a:srgbClr val="000000">
                      <a:alpha val="43137"/>
                    </a:srgbClr>
                  </a:outerShdw>
                </a:effectLst>
              </a:rPr>
              <a:t>que lo que se aprende no se puede ordenar totalmente de acuerdo con los temas de una disciplina ni con un programa más o menos detallado.</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excluye </a:t>
            </a:r>
            <a:r>
              <a:rPr lang="es-AR" sz="2400" b="1" dirty="0">
                <a:solidFill>
                  <a:schemeClr val="accent3">
                    <a:lumMod val="75000"/>
                  </a:schemeClr>
                </a:solidFill>
                <a:effectLst>
                  <a:outerShdw blurRad="38100" dist="38100" dir="2700000" algn="tl">
                    <a:srgbClr val="000000">
                      <a:alpha val="43137"/>
                    </a:srgbClr>
                  </a:outerShdw>
                </a:effectLst>
              </a:rPr>
              <a:t>modos alternativos de pensar y organizar la enseñanza y la experiencia </a:t>
            </a:r>
            <a:r>
              <a:rPr lang="es-AR" sz="2400" b="1" dirty="0" smtClean="0">
                <a:solidFill>
                  <a:schemeClr val="accent3">
                    <a:lumMod val="75000"/>
                  </a:schemeClr>
                </a:solidFill>
                <a:effectLst>
                  <a:outerShdw blurRad="38100" dist="38100" dir="2700000" algn="tl">
                    <a:srgbClr val="000000">
                      <a:alpha val="43137"/>
                    </a:srgbClr>
                  </a:outerShdw>
                </a:effectLst>
              </a:rPr>
              <a:t> de </a:t>
            </a:r>
            <a:r>
              <a:rPr lang="es-AR" sz="2400" b="1" dirty="0">
                <a:solidFill>
                  <a:schemeClr val="accent3">
                    <a:lumMod val="75000"/>
                  </a:schemeClr>
                </a:solidFill>
                <a:effectLst>
                  <a:outerShdw blurRad="38100" dist="38100" dir="2700000" algn="tl">
                    <a:srgbClr val="000000">
                      <a:alpha val="43137"/>
                    </a:srgbClr>
                  </a:outerShdw>
                </a:effectLst>
              </a:rPr>
              <a:t>los </a:t>
            </a:r>
            <a:r>
              <a:rPr lang="es-AR" sz="2400" b="1" dirty="0" smtClean="0">
                <a:solidFill>
                  <a:schemeClr val="accent3">
                    <a:lumMod val="75000"/>
                  </a:schemeClr>
                </a:solidFill>
                <a:effectLst>
                  <a:outerShdw blurRad="38100" dist="38100" dir="2700000" algn="tl">
                    <a:srgbClr val="000000">
                      <a:alpha val="43137"/>
                    </a:srgbClr>
                  </a:outerShdw>
                </a:effectLst>
              </a:rPr>
              <a:t>alumnos, porque </a:t>
            </a:r>
            <a:r>
              <a:rPr lang="es-AR" sz="2400" b="1" dirty="0">
                <a:solidFill>
                  <a:schemeClr val="accent3">
                    <a:lumMod val="75000"/>
                  </a:schemeClr>
                </a:solidFill>
                <a:effectLst>
                  <a:outerShdw blurRad="38100" dist="38100" dir="2700000" algn="tl">
                    <a:srgbClr val="000000">
                      <a:alpha val="43137"/>
                    </a:srgbClr>
                  </a:outerShdw>
                </a:effectLst>
              </a:rPr>
              <a:t>los métodos utilizados imponen restricciones arbitrarias al objeto de estudio,</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desconoce </a:t>
            </a:r>
            <a:r>
              <a:rPr lang="es-AR" sz="2400" b="1" dirty="0">
                <a:solidFill>
                  <a:schemeClr val="accent3">
                    <a:lumMod val="75000"/>
                  </a:schemeClr>
                </a:solidFill>
                <a:effectLst>
                  <a:outerShdw blurRad="38100" dist="38100" dir="2700000" algn="tl">
                    <a:srgbClr val="000000">
                      <a:alpha val="43137"/>
                    </a:srgbClr>
                  </a:outerShdw>
                </a:effectLst>
              </a:rPr>
              <a:t>el papel determinante de las creencias de los </a:t>
            </a:r>
            <a:r>
              <a:rPr lang="es-AR" sz="2400" b="1" dirty="0" smtClean="0">
                <a:solidFill>
                  <a:schemeClr val="accent3">
                    <a:lumMod val="75000"/>
                  </a:schemeClr>
                </a:solidFill>
                <a:effectLst>
                  <a:outerShdw blurRad="38100" dist="38100" dir="2700000" algn="tl">
                    <a:srgbClr val="000000">
                      <a:alpha val="43137"/>
                    </a:srgbClr>
                  </a:outerShdw>
                </a:effectLst>
              </a:rPr>
              <a:t>profesores y de </a:t>
            </a:r>
            <a:r>
              <a:rPr lang="es-AR" sz="2400" b="1" dirty="0">
                <a:solidFill>
                  <a:schemeClr val="accent3">
                    <a:lumMod val="75000"/>
                  </a:schemeClr>
                </a:solidFill>
                <a:effectLst>
                  <a:outerShdw blurRad="38100" dist="38100" dir="2700000" algn="tl">
                    <a:srgbClr val="000000">
                      <a:alpha val="43137"/>
                    </a:srgbClr>
                  </a:outerShdw>
                </a:effectLst>
              </a:rPr>
              <a:t>los alumnos, que no han sido considerados en las definiciones oficiales.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556158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1628800"/>
            <a:ext cx="2423864" cy="2179320"/>
          </a:xfrm>
        </p:spPr>
        <p:txBody>
          <a:bodyPr>
            <a:noAutofit/>
          </a:bodyPr>
          <a:lstStyle/>
          <a:p>
            <a:pPr algn="ctr"/>
            <a:r>
              <a:rPr lang="es-AR" sz="2800" b="1" dirty="0" smtClean="0">
                <a:solidFill>
                  <a:schemeClr val="accent3">
                    <a:lumMod val="75000"/>
                  </a:schemeClr>
                </a:solidFill>
                <a:effectLst>
                  <a:outerShdw blurRad="38100" dist="38100" dir="2700000" algn="tl">
                    <a:srgbClr val="000000">
                      <a:alpha val="43137"/>
                    </a:srgbClr>
                  </a:outerShdw>
                </a:effectLst>
              </a:rPr>
              <a:t>5.2. Perspectiva práctica o evaluación para la comprensión </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978" r="8978"/>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3583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700808"/>
            <a:ext cx="8424936"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Desde esta perspectiva </a:t>
            </a:r>
            <a:r>
              <a:rPr lang="es-AR" sz="2400" b="1" dirty="0">
                <a:solidFill>
                  <a:schemeClr val="accent3">
                    <a:lumMod val="75000"/>
                  </a:schemeClr>
                </a:solidFill>
                <a:effectLst>
                  <a:outerShdw blurRad="38100" dist="38100" dir="2700000" algn="tl">
                    <a:srgbClr val="000000">
                      <a:alpha val="43137"/>
                    </a:srgbClr>
                  </a:outerShdw>
                </a:effectLst>
              </a:rPr>
              <a:t>la evaluación de los objetivos </a:t>
            </a:r>
            <a:r>
              <a:rPr lang="es-AR" sz="2400" b="1" dirty="0" smtClean="0">
                <a:solidFill>
                  <a:schemeClr val="accent3">
                    <a:lumMod val="75000"/>
                  </a:schemeClr>
                </a:solidFill>
                <a:effectLst>
                  <a:outerShdw blurRad="38100" dist="38100" dir="2700000" algn="tl">
                    <a:srgbClr val="000000">
                      <a:alpha val="43137"/>
                    </a:srgbClr>
                  </a:outerShdw>
                </a:effectLst>
              </a:rPr>
              <a:t>previos, como instancia final del proceso,  </a:t>
            </a:r>
            <a:r>
              <a:rPr lang="es-AR" sz="2400" b="1" dirty="0">
                <a:solidFill>
                  <a:schemeClr val="accent3">
                    <a:lumMod val="75000"/>
                  </a:schemeClr>
                </a:solidFill>
                <a:effectLst>
                  <a:outerShdw blurRad="38100" dist="38100" dir="2700000" algn="tl">
                    <a:srgbClr val="000000">
                      <a:alpha val="43137"/>
                    </a:srgbClr>
                  </a:outerShdw>
                </a:effectLst>
              </a:rPr>
              <a:t>queda fuera de </a:t>
            </a:r>
            <a:r>
              <a:rPr lang="es-AR" sz="2400" b="1" dirty="0" smtClean="0">
                <a:solidFill>
                  <a:schemeClr val="accent3">
                    <a:lumMod val="75000"/>
                  </a:schemeClr>
                </a:solidFill>
                <a:effectLst>
                  <a:outerShdw blurRad="38100" dist="38100" dir="2700000" algn="tl">
                    <a:srgbClr val="000000">
                      <a:alpha val="43137"/>
                    </a:srgbClr>
                  </a:outerShdw>
                </a:effectLst>
              </a:rPr>
              <a:t>contexto. No </a:t>
            </a:r>
            <a:r>
              <a:rPr lang="es-AR" sz="2400" b="1" dirty="0">
                <a:solidFill>
                  <a:schemeClr val="accent3">
                    <a:lumMod val="75000"/>
                  </a:schemeClr>
                </a:solidFill>
                <a:effectLst>
                  <a:outerShdw blurRad="38100" dist="38100" dir="2700000" algn="tl">
                    <a:srgbClr val="000000">
                      <a:alpha val="43137"/>
                    </a:srgbClr>
                  </a:outerShdw>
                </a:effectLst>
              </a:rPr>
              <a:t>puede concebirse como algo separado de los procesos didácticos ni del desarrollo del currículum</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La preocupación básica es la descripción y la interpretación antes que la medición y la predicción.</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 evaluación curricular tiene que dar </a:t>
            </a:r>
            <a:r>
              <a:rPr lang="es-AR" sz="2400" b="1" dirty="0">
                <a:solidFill>
                  <a:schemeClr val="accent3">
                    <a:lumMod val="75000"/>
                  </a:schemeClr>
                </a:solidFill>
                <a:effectLst>
                  <a:outerShdw blurRad="38100" dist="38100" dir="2700000" algn="tl">
                    <a:srgbClr val="000000">
                      <a:alpha val="43137"/>
                    </a:srgbClr>
                  </a:outerShdw>
                </a:effectLst>
              </a:rPr>
              <a:t>cuenta de la dinámica educativa real (“lo que está efectivamente sucediendo”) para obtener información “vivencial” y directa de los actores comprometidos.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823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2"/>
          </p:nvPr>
        </p:nvSpPr>
        <p:spPr>
          <a:xfrm>
            <a:off x="467544" y="1556792"/>
            <a:ext cx="4040188" cy="3845720"/>
          </a:xfrm>
        </p:spPr>
        <p:txBody>
          <a:bodyPr>
            <a:normAutofit/>
          </a:bodyPr>
          <a:lstStyle/>
          <a:p>
            <a:pPr marL="0" indent="0" algn="ctr">
              <a:buNone/>
            </a:pPr>
            <a:r>
              <a:rPr lang="es-AR" sz="2400" b="1" dirty="0" smtClean="0">
                <a:solidFill>
                  <a:srgbClr val="C00000"/>
                </a:solidFill>
                <a:effectLst>
                  <a:outerShdw blurRad="38100" dist="38100" dir="2700000" algn="tl">
                    <a:srgbClr val="000000">
                      <a:alpha val="43137"/>
                    </a:srgbClr>
                  </a:outerShdw>
                </a:effectLst>
              </a:rPr>
              <a:t>CURRICULUM FORMAL</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Plan de estudios</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Norma oficial</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Curriculum oficial</a:t>
            </a:r>
            <a:endParaRPr lang="es-ES" sz="2400" b="1" dirty="0">
              <a:solidFill>
                <a:srgbClr val="C00000"/>
              </a:solidFill>
              <a:effectLst>
                <a:outerShdw blurRad="38100" dist="38100" dir="2700000" algn="tl">
                  <a:srgbClr val="000000">
                    <a:alpha val="43137"/>
                  </a:srgbClr>
                </a:outerShdw>
              </a:effectLst>
            </a:endParaRPr>
          </a:p>
        </p:txBody>
      </p:sp>
      <p:sp>
        <p:nvSpPr>
          <p:cNvPr id="6" name="5 Marcador de contenido"/>
          <p:cNvSpPr>
            <a:spLocks noGrp="1"/>
          </p:cNvSpPr>
          <p:nvPr>
            <p:ph sz="quarter" idx="4"/>
          </p:nvPr>
        </p:nvSpPr>
        <p:spPr>
          <a:xfrm>
            <a:off x="4644008" y="1556792"/>
            <a:ext cx="4041775" cy="3845720"/>
          </a:xfrm>
        </p:spPr>
        <p:txBody>
          <a:bodyPr>
            <a:normAutofit/>
          </a:bodyPr>
          <a:lstStyle/>
          <a:p>
            <a:pPr marL="0" indent="0" algn="ctr">
              <a:buNone/>
            </a:pPr>
            <a:r>
              <a:rPr lang="es-AR" sz="2400" b="1" dirty="0" smtClean="0">
                <a:solidFill>
                  <a:srgbClr val="C00000"/>
                </a:solidFill>
                <a:effectLst>
                  <a:outerShdw blurRad="38100" dist="38100" dir="2700000" algn="tl">
                    <a:srgbClr val="000000">
                      <a:alpha val="43137"/>
                    </a:srgbClr>
                  </a:outerShdw>
                </a:effectLst>
              </a:rPr>
              <a:t>REALIDAD ESCOLAR</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Práctica curricular</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Curriculum vivido</a:t>
            </a:r>
          </a:p>
          <a:p>
            <a:pPr marL="0" indent="0" algn="ctr">
              <a:buNone/>
            </a:pPr>
            <a:endParaRPr lang="es-AR" sz="2400" b="1" dirty="0" smtClean="0">
              <a:solidFill>
                <a:srgbClr val="C00000"/>
              </a:solidFill>
              <a:effectLst>
                <a:outerShdw blurRad="38100" dist="38100" dir="2700000" algn="tl">
                  <a:srgbClr val="000000">
                    <a:alpha val="43137"/>
                  </a:srgbClr>
                </a:outerShdw>
              </a:effectLst>
            </a:endParaRPr>
          </a:p>
          <a:p>
            <a:pPr marL="0" indent="0" algn="ctr">
              <a:buNone/>
            </a:pPr>
            <a:r>
              <a:rPr lang="es-AR" sz="2400" b="1" dirty="0" smtClean="0">
                <a:solidFill>
                  <a:srgbClr val="C00000"/>
                </a:solidFill>
                <a:effectLst>
                  <a:outerShdw blurRad="38100" dist="38100" dir="2700000" algn="tl">
                    <a:srgbClr val="000000">
                      <a:alpha val="43137"/>
                    </a:srgbClr>
                  </a:outerShdw>
                </a:effectLst>
              </a:rPr>
              <a:t>Realidad curricular</a:t>
            </a:r>
            <a:endParaRPr lang="es-ES" sz="2400" b="1" dirty="0">
              <a:solidFill>
                <a:srgbClr val="C00000"/>
              </a:solidFill>
              <a:effectLst>
                <a:outerShdw blurRad="38100" dist="38100" dir="2700000" algn="tl">
                  <a:srgbClr val="000000">
                    <a:alpha val="43137"/>
                  </a:srgbClr>
                </a:outerShdw>
              </a:effectLst>
            </a:endParaRPr>
          </a:p>
        </p:txBody>
      </p:sp>
      <p:sp>
        <p:nvSpPr>
          <p:cNvPr id="7" name="6 Rectángulo"/>
          <p:cNvSpPr/>
          <p:nvPr/>
        </p:nvSpPr>
        <p:spPr>
          <a:xfrm>
            <a:off x="2699792" y="5629890"/>
            <a:ext cx="3676712" cy="461665"/>
          </a:xfrm>
          <a:prstGeom prst="rect">
            <a:avLst/>
          </a:prstGeom>
        </p:spPr>
        <p:txBody>
          <a:bodyPr wrap="none">
            <a:spAutoFit/>
          </a:bodyPr>
          <a:lstStyle/>
          <a:p>
            <a:pPr algn="ctr"/>
            <a:r>
              <a:rPr lang="es-ES" sz="2400" b="1" dirty="0">
                <a:solidFill>
                  <a:srgbClr val="C00000"/>
                </a:solidFill>
                <a:effectLst>
                  <a:outerShdw blurRad="38100" dist="38100" dir="2700000" algn="tl">
                    <a:srgbClr val="000000">
                      <a:alpha val="43137"/>
                    </a:srgbClr>
                  </a:outerShdw>
                </a:effectLst>
              </a:rPr>
              <a:t>CURRICULUM OCULTO</a:t>
            </a:r>
          </a:p>
        </p:txBody>
      </p:sp>
      <p:sp>
        <p:nvSpPr>
          <p:cNvPr id="10" name="9 Flecha izquierda y derecha"/>
          <p:cNvSpPr/>
          <p:nvPr/>
        </p:nvSpPr>
        <p:spPr>
          <a:xfrm>
            <a:off x="4427984" y="3068960"/>
            <a:ext cx="45719"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izquierda y derecha"/>
          <p:cNvSpPr/>
          <p:nvPr/>
        </p:nvSpPr>
        <p:spPr>
          <a:xfrm>
            <a:off x="3930072" y="2872363"/>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33564">
            <a:off x="2685633" y="4869159"/>
            <a:ext cx="12382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87253">
            <a:off x="4814176" y="4869159"/>
            <a:ext cx="12382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785264" y="764704"/>
            <a:ext cx="3591240" cy="523220"/>
          </a:xfrm>
          <a:prstGeom prst="rect">
            <a:avLst/>
          </a:prstGeom>
        </p:spPr>
        <p:txBody>
          <a:bodyPr wrap="none">
            <a:spAutoFit/>
          </a:bodyPr>
          <a:lstStyle/>
          <a:p>
            <a:r>
              <a:rPr lang="es-ES" sz="2800" b="1" dirty="0">
                <a:solidFill>
                  <a:srgbClr val="C00000"/>
                </a:solidFill>
                <a:effectLst>
                  <a:outerShdw blurRad="38100" dist="38100" dir="2700000" algn="tl">
                    <a:srgbClr val="000000">
                      <a:alpha val="43137"/>
                    </a:srgbClr>
                  </a:outerShdw>
                </a:effectLst>
              </a:rPr>
              <a:t>CULTURA ESCOLAR</a:t>
            </a:r>
          </a:p>
        </p:txBody>
      </p:sp>
    </p:spTree>
    <p:extLst>
      <p:ext uri="{BB962C8B-B14F-4D97-AF65-F5344CB8AC3E}">
        <p14:creationId xmlns:p14="http://schemas.microsoft.com/office/powerpoint/2010/main" val="346222655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84784"/>
            <a:ext cx="8280920"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Parlett</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y Hamilton (1976) acuñaron el concepto de “evaluación iluminativa” para nombrar este proceso cuyos fines son descubrir y documentar cómo funciona el curriculum, cómo influyen en él las diferentes situaciones escolares en las que se aplica, qué ventajas y desventajas encuentran en él los actores comprometidos en su aplicación y cómo afecta a las actividades de los estudiantes y a los procesos de enseñanza; además de discernir y discutir las características más significativas, los sucesos más frecuentes y los procesos críticos derivados del desarrollo curricular.</a:t>
            </a:r>
          </a:p>
        </p:txBody>
      </p:sp>
    </p:spTree>
    <p:extLst>
      <p:ext uri="{BB962C8B-B14F-4D97-AF65-F5344CB8AC3E}">
        <p14:creationId xmlns:p14="http://schemas.microsoft.com/office/powerpoint/2010/main" val="20357743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859340"/>
            <a:ext cx="7488832" cy="3785652"/>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La tarea es proporcionar un punto de vista comprensivo de la compleja realidad que rodea al proyecto: en resumen, la tarea es “iluminar”. En su informe, por tanto, el evaluador tiene como meta agudizar la </a:t>
            </a:r>
            <a:r>
              <a:rPr lang="es-AR" sz="2400" b="1" i="1" dirty="0" smtClean="0">
                <a:solidFill>
                  <a:schemeClr val="accent3">
                    <a:lumMod val="75000"/>
                  </a:schemeClr>
                </a:solidFill>
                <a:effectLst>
                  <a:outerShdw blurRad="38100" dist="38100" dir="2700000" algn="tl">
                    <a:srgbClr val="000000">
                      <a:alpha val="43137"/>
                    </a:srgbClr>
                  </a:outerShdw>
                </a:effectLst>
              </a:rPr>
              <a:t>discusión, </a:t>
            </a:r>
            <a:r>
              <a:rPr lang="es-AR" sz="2400" b="1" i="1" dirty="0">
                <a:solidFill>
                  <a:schemeClr val="accent3">
                    <a:lumMod val="75000"/>
                  </a:schemeClr>
                </a:solidFill>
                <a:effectLst>
                  <a:outerShdw blurRad="38100" dist="38100" dir="2700000" algn="tl">
                    <a:srgbClr val="000000">
                      <a:alpha val="43137"/>
                    </a:srgbClr>
                  </a:outerShdw>
                </a:effectLst>
              </a:rPr>
              <a:t>desenredar complejidades, aislar lo significativo de lo trivial y aumentar el nivel de sofisticación del debate.”</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err="1">
                <a:solidFill>
                  <a:schemeClr val="accent3">
                    <a:lumMod val="75000"/>
                  </a:schemeClr>
                </a:solidFill>
                <a:effectLst>
                  <a:outerShdw blurRad="38100" dist="38100" dir="2700000" algn="tl">
                    <a:srgbClr val="000000">
                      <a:alpha val="43137"/>
                    </a:srgbClr>
                  </a:outerShdw>
                </a:effectLst>
              </a:rPr>
              <a:t>Malcom</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Parlett</a:t>
            </a:r>
            <a:r>
              <a:rPr lang="es-AR" sz="2000" b="1" dirty="0">
                <a:solidFill>
                  <a:schemeClr val="accent3">
                    <a:lumMod val="75000"/>
                  </a:schemeClr>
                </a:solidFill>
                <a:effectLst>
                  <a:outerShdw blurRad="38100" dist="38100" dir="2700000" algn="tl">
                    <a:srgbClr val="000000">
                      <a:alpha val="43137"/>
                    </a:srgbClr>
                  </a:outerShdw>
                </a:effectLst>
              </a:rPr>
              <a:t> y  David </a:t>
            </a:r>
            <a:r>
              <a:rPr lang="es-AR" sz="2000" b="1" dirty="0" smtClean="0">
                <a:solidFill>
                  <a:schemeClr val="accent3">
                    <a:lumMod val="75000"/>
                  </a:schemeClr>
                </a:solidFill>
                <a:effectLst>
                  <a:outerShdw blurRad="38100" dist="38100" dir="2700000" algn="tl">
                    <a:srgbClr val="000000">
                      <a:alpha val="43137"/>
                    </a:srgbClr>
                  </a:outerShdw>
                </a:effectLst>
              </a:rPr>
              <a:t>Hamilton, </a:t>
            </a:r>
          </a:p>
          <a:p>
            <a:pPr algn="r"/>
            <a:r>
              <a:rPr lang="es-AR" sz="2000" b="1" i="1" dirty="0" smtClean="0">
                <a:solidFill>
                  <a:schemeClr val="accent3">
                    <a:lumMod val="75000"/>
                  </a:schemeClr>
                </a:solidFill>
                <a:effectLst>
                  <a:outerShdw blurRad="38100" dist="38100" dir="2700000" algn="tl">
                    <a:srgbClr val="000000">
                      <a:alpha val="43137"/>
                    </a:srgbClr>
                  </a:outerShdw>
                </a:effectLst>
              </a:rPr>
              <a:t>La </a:t>
            </a:r>
            <a:r>
              <a:rPr lang="es-AR" sz="2000" b="1" i="1" dirty="0">
                <a:solidFill>
                  <a:schemeClr val="accent3">
                    <a:lumMod val="75000"/>
                  </a:schemeClr>
                </a:solidFill>
                <a:effectLst>
                  <a:outerShdw blurRad="38100" dist="38100" dir="2700000" algn="tl">
                    <a:srgbClr val="000000">
                      <a:alpha val="43137"/>
                    </a:srgbClr>
                  </a:outerShdw>
                </a:effectLst>
              </a:rPr>
              <a:t>evaluación como </a:t>
            </a:r>
            <a:r>
              <a:rPr lang="es-AR" sz="2000" b="1" i="1" dirty="0" smtClean="0">
                <a:solidFill>
                  <a:schemeClr val="accent3">
                    <a:lumMod val="75000"/>
                  </a:schemeClr>
                </a:solidFill>
                <a:effectLst>
                  <a:outerShdw blurRad="38100" dist="38100" dir="2700000" algn="tl">
                    <a:srgbClr val="000000">
                      <a:alpha val="43137"/>
                    </a:srgbClr>
                  </a:outerShdw>
                </a:effectLst>
              </a:rPr>
              <a:t>iluminación</a:t>
            </a:r>
            <a:r>
              <a:rPr lang="es-AR" sz="2000" b="1" dirty="0" smtClean="0">
                <a:solidFill>
                  <a:schemeClr val="accent3">
                    <a:lumMod val="75000"/>
                  </a:schemeClr>
                </a:solidFill>
                <a:effectLst>
                  <a:outerShdw blurRad="38100" dist="38100" dir="2700000" algn="tl">
                    <a:srgbClr val="000000">
                      <a:alpha val="43137"/>
                    </a:srgbClr>
                  </a:outerShdw>
                </a:effectLst>
              </a:rPr>
              <a:t>, 1976.</a:t>
            </a: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869160"/>
            <a:ext cx="1368152" cy="132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5" y="4869160"/>
            <a:ext cx="1368152" cy="136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9988" y="5533628"/>
            <a:ext cx="893068" cy="120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3232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491750"/>
            <a:ext cx="8496944"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Estos autores afirman </a:t>
            </a:r>
            <a:r>
              <a:rPr lang="es-AR" sz="2400" b="1" dirty="0">
                <a:solidFill>
                  <a:schemeClr val="accent3">
                    <a:lumMod val="75000"/>
                  </a:schemeClr>
                </a:solidFill>
                <a:effectLst>
                  <a:outerShdw blurRad="38100" dist="38100" dir="2700000" algn="tl">
                    <a:srgbClr val="000000">
                      <a:alpha val="43137"/>
                    </a:srgbClr>
                  </a:outerShdw>
                </a:effectLst>
              </a:rPr>
              <a:t>que existen tres etapas características en una evaluación iluminativa</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1. </a:t>
            </a:r>
            <a:r>
              <a:rPr lang="es-AR" sz="2400" b="1" i="1" dirty="0" smtClean="0">
                <a:solidFill>
                  <a:srgbClr val="FF0000"/>
                </a:solidFill>
                <a:effectLst>
                  <a:outerShdw blurRad="38100" dist="38100" dir="2700000" algn="tl">
                    <a:srgbClr val="000000">
                      <a:alpha val="43137"/>
                    </a:srgbClr>
                  </a:outerShdw>
                </a:effectLst>
              </a:rPr>
              <a:t>Exploración</a:t>
            </a:r>
            <a:r>
              <a:rPr lang="es-AR" sz="2400" b="1" dirty="0">
                <a:solidFill>
                  <a:schemeClr val="accent3">
                    <a:lumMod val="75000"/>
                  </a:schemeClr>
                </a:solidFill>
                <a:effectLst>
                  <a:outerShdw blurRad="38100" dist="38100" dir="2700000" algn="tl">
                    <a:srgbClr val="000000">
                      <a:alpha val="43137"/>
                    </a:srgbClr>
                  </a:outerShdw>
                </a:effectLst>
              </a:rPr>
              <a:t>, en la cual se </a:t>
            </a:r>
            <a:r>
              <a:rPr lang="es-AR" sz="2400" b="1" dirty="0" smtClean="0">
                <a:solidFill>
                  <a:schemeClr val="accent3">
                    <a:lumMod val="75000"/>
                  </a:schemeClr>
                </a:solidFill>
                <a:effectLst>
                  <a:outerShdw blurRad="38100" dist="38100" dir="2700000" algn="tl">
                    <a:srgbClr val="000000">
                      <a:alpha val="43137"/>
                    </a:srgbClr>
                  </a:outerShdw>
                </a:effectLst>
              </a:rPr>
              <a:t>considera toda </a:t>
            </a:r>
            <a:r>
              <a:rPr lang="es-AR" sz="2400" b="1" dirty="0">
                <a:solidFill>
                  <a:schemeClr val="accent3">
                    <a:lumMod val="75000"/>
                  </a:schemeClr>
                </a:solidFill>
                <a:effectLst>
                  <a:outerShdw blurRad="38100" dist="38100" dir="2700000" algn="tl">
                    <a:srgbClr val="000000">
                      <a:alpha val="43137"/>
                    </a:srgbClr>
                  </a:outerShdw>
                </a:effectLst>
              </a:rPr>
              <a:t>la amplia gama de variables que afectan el desarrollo del curriculum. El investigador se familiariza profundamente con la realidad diaria de las situaciones que está </a:t>
            </a:r>
            <a:r>
              <a:rPr lang="es-AR" sz="2400" b="1" dirty="0" smtClean="0">
                <a:solidFill>
                  <a:schemeClr val="accent3">
                    <a:lumMod val="75000"/>
                  </a:schemeClr>
                </a:solidFill>
                <a:effectLst>
                  <a:outerShdw blurRad="38100" dist="38100" dir="2700000" algn="tl">
                    <a:srgbClr val="000000">
                      <a:alpha val="43137"/>
                    </a:srgbClr>
                  </a:outerShdw>
                </a:effectLst>
              </a:rPr>
              <a:t>estudiando</a:t>
            </a:r>
            <a:r>
              <a:rPr lang="es-AR" sz="2400" b="1" dirty="0">
                <a:solidFill>
                  <a:schemeClr val="accent3">
                    <a:lumMod val="75000"/>
                  </a:schemeClr>
                </a:solidFill>
                <a:effectLst>
                  <a:outerShdw blurRad="38100" dist="38100" dir="2700000" algn="tl">
                    <a:srgbClr val="000000">
                      <a:alpha val="43137"/>
                    </a:srgbClr>
                  </a:outerShdw>
                </a:effectLst>
              </a:rPr>
              <a:t>. No intenta controlar, manipular o eliminar variables Su tarea principal es “fotografiar” la escena, identificar sus características importantes y comprender las relaciones entre creencias y prácticas de los actores involucrados. </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228831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628800"/>
            <a:ext cx="8640960" cy="4154984"/>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2. </a:t>
            </a:r>
            <a:r>
              <a:rPr lang="es-AR" sz="2400" b="1" i="1" dirty="0">
                <a:solidFill>
                  <a:srgbClr val="FF0000"/>
                </a:solidFill>
                <a:effectLst>
                  <a:outerShdw blurRad="38100" dist="38100" dir="2700000" algn="tl">
                    <a:srgbClr val="000000">
                      <a:alpha val="43137"/>
                    </a:srgbClr>
                  </a:outerShdw>
                </a:effectLst>
              </a:rPr>
              <a:t>Investigación</a:t>
            </a:r>
            <a:r>
              <a:rPr lang="es-AR" sz="2400" b="1" dirty="0">
                <a:solidFill>
                  <a:schemeClr val="accent3">
                    <a:lumMod val="75000"/>
                  </a:schemeClr>
                </a:solidFill>
                <a:effectLst>
                  <a:outerShdw blurRad="38100" dist="38100" dir="2700000" algn="tl">
                    <a:srgbClr val="000000">
                      <a:alpha val="43137"/>
                    </a:srgbClr>
                  </a:outerShdw>
                </a:effectLst>
              </a:rPr>
              <a:t>, en la cual el interés se desplaza del reconocimiento </a:t>
            </a:r>
            <a:r>
              <a:rPr lang="es-AR" sz="2400" b="1" dirty="0" smtClean="0">
                <a:solidFill>
                  <a:schemeClr val="accent3">
                    <a:lumMod val="75000"/>
                  </a:schemeClr>
                </a:solidFill>
                <a:effectLst>
                  <a:outerShdw blurRad="38100" dist="38100" dir="2700000" algn="tl">
                    <a:srgbClr val="000000">
                      <a:alpha val="43137"/>
                    </a:srgbClr>
                  </a:outerShdw>
                </a:effectLst>
              </a:rPr>
              <a:t>hacia la </a:t>
            </a:r>
            <a:r>
              <a:rPr lang="es-AR" sz="2400" b="1" dirty="0">
                <a:solidFill>
                  <a:schemeClr val="accent3">
                    <a:lumMod val="75000"/>
                  </a:schemeClr>
                </a:solidFill>
                <a:effectLst>
                  <a:outerShdw blurRad="38100" dist="38100" dir="2700000" algn="tl">
                    <a:srgbClr val="000000">
                      <a:alpha val="43137"/>
                    </a:srgbClr>
                  </a:outerShdw>
                </a:effectLst>
              </a:rPr>
              <a:t>selección de un determinado número de fenómenos, acontecimientos, y conjuntos de opiniones de los participantes para una indagación más selectiva y prolongada.</a:t>
            </a:r>
          </a:p>
          <a:p>
            <a:pPr algn="just"/>
            <a:r>
              <a:rPr lang="es-AR" sz="2400" b="1" dirty="0">
                <a:solidFill>
                  <a:schemeClr val="accent3">
                    <a:lumMod val="75000"/>
                  </a:schemeClr>
                </a:solidFill>
                <a:effectLst>
                  <a:outerShdw blurRad="38100" dist="38100" dir="2700000" algn="tl">
                    <a:srgbClr val="000000">
                      <a:alpha val="43137"/>
                    </a:srgbClr>
                  </a:outerShdw>
                </a:effectLst>
              </a:rPr>
              <a:t>3. </a:t>
            </a:r>
            <a:r>
              <a:rPr lang="es-AR" sz="2400" b="1" i="1" dirty="0" smtClean="0">
                <a:solidFill>
                  <a:srgbClr val="FF0000"/>
                </a:solidFill>
                <a:effectLst>
                  <a:outerShdw blurRad="38100" dist="38100" dir="2700000" algn="tl">
                    <a:srgbClr val="000000">
                      <a:alpha val="43137"/>
                    </a:srgbClr>
                  </a:outerShdw>
                </a:effectLst>
              </a:rPr>
              <a:t>Explicación</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en la cual se establecen los principios generales subyacentes a la organización del proyecto, se distinguen patrones de causa–efecto en su funcionamiento y se identifican hallazgos particulares en el contexto más amplio, confrontando la información obtenida con las interpretaciones alternativas de los actores involucrados.</a:t>
            </a:r>
          </a:p>
        </p:txBody>
      </p:sp>
    </p:spTree>
    <p:extLst>
      <p:ext uri="{BB962C8B-B14F-4D97-AF65-F5344CB8AC3E}">
        <p14:creationId xmlns:p14="http://schemas.microsoft.com/office/powerpoint/2010/main" val="30145058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276872"/>
            <a:ext cx="842493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evaluación iluminativa puede resumirse así: </a:t>
            </a:r>
            <a:r>
              <a:rPr lang="es-AR" sz="2400" b="1" i="1" dirty="0">
                <a:solidFill>
                  <a:schemeClr val="accent3">
                    <a:lumMod val="75000"/>
                  </a:schemeClr>
                </a:solidFill>
                <a:effectLst>
                  <a:outerShdw blurRad="38100" dist="38100" dir="2700000" algn="tl">
                    <a:srgbClr val="000000">
                      <a:alpha val="43137"/>
                    </a:srgbClr>
                  </a:outerShdw>
                </a:effectLst>
              </a:rPr>
              <a:t>los investigadores observan, luego preguntan y después tratan de explicar.</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el contexto de estas tres etapas se constituye un perfil </a:t>
            </a:r>
            <a:r>
              <a:rPr lang="es-AR" sz="2400" b="1" dirty="0" smtClean="0">
                <a:solidFill>
                  <a:schemeClr val="accent3">
                    <a:lumMod val="75000"/>
                  </a:schemeClr>
                </a:solidFill>
                <a:effectLst>
                  <a:outerShdw blurRad="38100" dist="38100" dir="2700000" algn="tl">
                    <a:srgbClr val="000000">
                      <a:alpha val="43137"/>
                    </a:srgbClr>
                  </a:outerShdw>
                </a:effectLst>
              </a:rPr>
              <a:t>informativo a partir de los </a:t>
            </a:r>
            <a:r>
              <a:rPr lang="es-AR" sz="2400" b="1" dirty="0">
                <a:solidFill>
                  <a:schemeClr val="accent3">
                    <a:lumMod val="75000"/>
                  </a:schemeClr>
                </a:solidFill>
                <a:effectLst>
                  <a:outerShdw blurRad="38100" dist="38100" dir="2700000" algn="tl">
                    <a:srgbClr val="000000">
                      <a:alpha val="43137"/>
                    </a:srgbClr>
                  </a:outerShdw>
                </a:effectLst>
              </a:rPr>
              <a:t>datos aportados por cuatro instrumentos: observación directa, entrevistas, cuestionarios y </a:t>
            </a:r>
            <a:r>
              <a:rPr lang="es-AR" sz="2400" b="1" dirty="0" err="1">
                <a:solidFill>
                  <a:schemeClr val="accent3">
                    <a:lumMod val="75000"/>
                  </a:schemeClr>
                </a:solidFill>
                <a:effectLst>
                  <a:outerShdw blurRad="38100" dist="38100" dir="2700000" algn="tl">
                    <a:srgbClr val="000000">
                      <a:alpha val="43137"/>
                    </a:srgbClr>
                  </a:outerShdw>
                </a:effectLst>
              </a:rPr>
              <a:t>tests</a:t>
            </a:r>
            <a:r>
              <a:rPr lang="es-AR" sz="2400" b="1" dirty="0">
                <a:solidFill>
                  <a:schemeClr val="accent3">
                    <a:lumMod val="75000"/>
                  </a:schemeClr>
                </a:solidFill>
                <a:effectLst>
                  <a:outerShdw blurRad="38100" dist="38100" dir="2700000" algn="tl">
                    <a:srgbClr val="000000">
                      <a:alpha val="43137"/>
                    </a:srgbClr>
                  </a:outerShdw>
                </a:effectLst>
              </a:rPr>
              <a:t> y fuentes documentales e históricas.</a:t>
            </a:r>
          </a:p>
        </p:txBody>
      </p:sp>
    </p:spTree>
    <p:extLst>
      <p:ext uri="{BB962C8B-B14F-4D97-AF65-F5344CB8AC3E}">
        <p14:creationId xmlns:p14="http://schemas.microsoft.com/office/powerpoint/2010/main" val="19236204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11560" y="1700808"/>
            <a:ext cx="2209800" cy="2179320"/>
          </a:xfrm>
        </p:spPr>
        <p:txBody>
          <a:bodyPr>
            <a:noAutofit/>
          </a:bodyPr>
          <a:lstStyle/>
          <a:p>
            <a:pPr algn="ctr"/>
            <a:r>
              <a:rPr lang="es-AR" sz="2800" b="1" dirty="0">
                <a:solidFill>
                  <a:schemeClr val="accent3">
                    <a:lumMod val="75000"/>
                  </a:schemeClr>
                </a:solidFill>
                <a:effectLst>
                  <a:outerShdw blurRad="38100" dist="38100" dir="2700000" algn="tl">
                    <a:srgbClr val="000000">
                      <a:alpha val="43137"/>
                    </a:srgbClr>
                  </a:outerShdw>
                </a:effectLst>
              </a:rPr>
              <a:t>5.3. Perspectiva crítica o evaluación para la acción</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442" b="744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1581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628800"/>
            <a:ext cx="8568952" cy="4093428"/>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Cuando hablamos </a:t>
            </a:r>
            <a:r>
              <a:rPr lang="es-AR" sz="2000" b="1" dirty="0">
                <a:solidFill>
                  <a:schemeClr val="accent3">
                    <a:lumMod val="75000"/>
                  </a:schemeClr>
                </a:solidFill>
                <a:effectLst>
                  <a:outerShdw blurRad="38100" dist="38100" dir="2700000" algn="tl">
                    <a:srgbClr val="000000">
                      <a:alpha val="43137"/>
                    </a:srgbClr>
                  </a:outerShdw>
                </a:effectLst>
              </a:rPr>
              <a:t>del </a:t>
            </a:r>
            <a:r>
              <a:rPr lang="es-AR" sz="2000" b="1" dirty="0" smtClean="0">
                <a:solidFill>
                  <a:schemeClr val="accent3">
                    <a:lumMod val="75000"/>
                  </a:schemeClr>
                </a:solidFill>
                <a:effectLst>
                  <a:outerShdw blurRad="38100" dist="38100" dir="2700000" algn="tl">
                    <a:srgbClr val="000000">
                      <a:alpha val="43137"/>
                    </a:srgbClr>
                  </a:outerShdw>
                </a:effectLst>
              </a:rPr>
              <a:t>curriculum </a:t>
            </a:r>
            <a:r>
              <a:rPr lang="es-AR" sz="2000" b="1" dirty="0">
                <a:solidFill>
                  <a:schemeClr val="accent3">
                    <a:lumMod val="75000"/>
                  </a:schemeClr>
                </a:solidFill>
                <a:effectLst>
                  <a:outerShdw blurRad="38100" dist="38100" dir="2700000" algn="tl">
                    <a:srgbClr val="000000">
                      <a:alpha val="43137"/>
                    </a:srgbClr>
                  </a:outerShdw>
                </a:effectLst>
              </a:rPr>
              <a:t>como praxis, es imposible aceptar la </a:t>
            </a:r>
            <a:r>
              <a:rPr lang="es-AR" sz="2000" b="1" dirty="0" smtClean="0">
                <a:solidFill>
                  <a:schemeClr val="accent3">
                    <a:lumMod val="75000"/>
                  </a:schemeClr>
                </a:solidFill>
                <a:effectLst>
                  <a:outerShdw blurRad="38100" dist="38100" dir="2700000" algn="tl">
                    <a:srgbClr val="000000">
                      <a:alpha val="43137"/>
                    </a:srgbClr>
                  </a:outerShdw>
                </a:effectLst>
              </a:rPr>
              <a:t>separación entre los </a:t>
            </a:r>
            <a:r>
              <a:rPr lang="es-AR" sz="2000" b="1" dirty="0">
                <a:solidFill>
                  <a:schemeClr val="accent3">
                    <a:lumMod val="75000"/>
                  </a:schemeClr>
                </a:solidFill>
                <a:effectLst>
                  <a:outerShdw blurRad="38100" dist="38100" dir="2700000" algn="tl">
                    <a:srgbClr val="000000">
                      <a:alpha val="43137"/>
                    </a:srgbClr>
                  </a:outerShdw>
                </a:effectLst>
              </a:rPr>
              <a:t>diferentes </a:t>
            </a:r>
            <a:r>
              <a:rPr lang="es-AR" sz="2000" b="1" dirty="0" smtClean="0">
                <a:solidFill>
                  <a:schemeClr val="accent3">
                    <a:lumMod val="75000"/>
                  </a:schemeClr>
                </a:solidFill>
                <a:effectLst>
                  <a:outerShdw blurRad="38100" dist="38100" dir="2700000" algn="tl">
                    <a:srgbClr val="000000">
                      <a:alpha val="43137"/>
                    </a:srgbClr>
                  </a:outerShdw>
                </a:effectLst>
              </a:rPr>
              <a:t>procesos correspondientes al mismo (diseño</a:t>
            </a:r>
            <a:r>
              <a:rPr lang="es-AR" sz="2000" b="1" dirty="0">
                <a:solidFill>
                  <a:schemeClr val="accent3">
                    <a:lumMod val="75000"/>
                  </a:schemeClr>
                </a:solidFill>
                <a:effectLst>
                  <a:outerShdw blurRad="38100" dist="38100" dir="2700000" algn="tl">
                    <a:srgbClr val="000000">
                      <a:alpha val="43137"/>
                    </a:srgbClr>
                  </a:outerShdw>
                </a:effectLst>
              </a:rPr>
              <a:t>, difusión, implementación, evaluación y, en ocasiones, </a:t>
            </a:r>
            <a:r>
              <a:rPr lang="es-AR" sz="2000" b="1" dirty="0" smtClean="0">
                <a:solidFill>
                  <a:schemeClr val="accent3">
                    <a:lumMod val="75000"/>
                  </a:schemeClr>
                </a:solidFill>
                <a:effectLst>
                  <a:outerShdw blurRad="38100" dist="38100" dir="2700000" algn="tl">
                    <a:srgbClr val="000000">
                      <a:alpha val="43137"/>
                    </a:srgbClr>
                  </a:outerShdw>
                </a:effectLst>
              </a:rPr>
              <a:t>innovación) que plantea el enfoque tecnocrático  y</a:t>
            </a:r>
            <a:r>
              <a:rPr lang="es-AR" sz="2000" b="1" dirty="0">
                <a:solidFill>
                  <a:schemeClr val="accent3">
                    <a:lumMod val="75000"/>
                  </a:schemeClr>
                </a:solidFill>
                <a:effectLst>
                  <a:outerShdw blurRad="38100" dist="38100" dir="2700000" algn="tl">
                    <a:srgbClr val="000000">
                      <a:alpha val="43137"/>
                    </a:srgbClr>
                  </a:outerShdw>
                </a:effectLst>
              </a:rPr>
              <a:t>, por lo tanto, carece de </a:t>
            </a:r>
            <a:r>
              <a:rPr lang="es-AR" sz="2000" b="1" dirty="0" smtClean="0">
                <a:solidFill>
                  <a:schemeClr val="accent3">
                    <a:lumMod val="75000"/>
                  </a:schemeClr>
                </a:solidFill>
                <a:effectLst>
                  <a:outerShdw blurRad="38100" dist="38100" dir="2700000" algn="tl">
                    <a:srgbClr val="000000">
                      <a:alpha val="43137"/>
                    </a:srgbClr>
                  </a:outerShdw>
                </a:effectLst>
              </a:rPr>
              <a:t>fundamento abstraer </a:t>
            </a:r>
            <a:r>
              <a:rPr lang="es-AR" sz="2000" b="1" dirty="0">
                <a:solidFill>
                  <a:schemeClr val="accent3">
                    <a:lumMod val="75000"/>
                  </a:schemeClr>
                </a:solidFill>
                <a:effectLst>
                  <a:outerShdw blurRad="38100" dist="38100" dir="2700000" algn="tl">
                    <a:srgbClr val="000000">
                      <a:alpha val="43137"/>
                    </a:srgbClr>
                  </a:outerShdw>
                </a:effectLst>
              </a:rPr>
              <a:t>la evaluación para considerarla como un elemento independiente de los </a:t>
            </a:r>
            <a:r>
              <a:rPr lang="es-AR" sz="2000" b="1" dirty="0" smtClean="0">
                <a:solidFill>
                  <a:schemeClr val="accent3">
                    <a:lumMod val="75000"/>
                  </a:schemeClr>
                </a:solidFill>
                <a:effectLst>
                  <a:outerShdw blurRad="38100" dist="38100" dir="2700000" algn="tl">
                    <a:srgbClr val="000000">
                      <a:alpha val="43137"/>
                    </a:srgbClr>
                  </a:outerShdw>
                </a:effectLst>
              </a:rPr>
              <a:t>demás. </a:t>
            </a:r>
          </a:p>
          <a:p>
            <a:pPr algn="just"/>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a:solidFill>
                  <a:schemeClr val="accent3">
                    <a:lumMod val="75000"/>
                  </a:schemeClr>
                </a:solidFill>
                <a:effectLst>
                  <a:outerShdw blurRad="38100" dist="38100" dir="2700000" algn="tl">
                    <a:srgbClr val="000000">
                      <a:alpha val="43137"/>
                    </a:srgbClr>
                  </a:outerShdw>
                </a:effectLst>
              </a:rPr>
              <a:t>Desde un enfoque emancipador la evaluación no puede plantearse como un </a:t>
            </a:r>
            <a:r>
              <a:rPr lang="es-AR" sz="2000" b="1" i="1" dirty="0" smtClean="0">
                <a:solidFill>
                  <a:schemeClr val="accent3">
                    <a:lumMod val="75000"/>
                  </a:schemeClr>
                </a:solidFill>
                <a:effectLst>
                  <a:outerShdw blurRad="38100" dist="38100" dir="2700000" algn="tl">
                    <a:srgbClr val="000000">
                      <a:alpha val="43137"/>
                    </a:srgbClr>
                  </a:outerShdw>
                </a:effectLst>
              </a:rPr>
              <a:t>aspecto separado </a:t>
            </a:r>
            <a:r>
              <a:rPr lang="es-AR" sz="2000" b="1" i="1" dirty="0">
                <a:solidFill>
                  <a:schemeClr val="accent3">
                    <a:lumMod val="75000"/>
                  </a:schemeClr>
                </a:solidFill>
                <a:effectLst>
                  <a:outerShdw blurRad="38100" dist="38100" dir="2700000" algn="tl">
                    <a:srgbClr val="000000">
                      <a:alpha val="43137"/>
                    </a:srgbClr>
                  </a:outerShdw>
                </a:effectLst>
              </a:rPr>
              <a:t>del proceso de construcción del currículum. Un poder emancipador significa la </a:t>
            </a:r>
            <a:r>
              <a:rPr lang="es-AR" sz="2000" b="1" i="1" dirty="0" smtClean="0">
                <a:solidFill>
                  <a:schemeClr val="accent3">
                    <a:lumMod val="75000"/>
                  </a:schemeClr>
                </a:solidFill>
                <a:effectLst>
                  <a:outerShdw blurRad="38100" dist="38100" dir="2700000" algn="tl">
                    <a:srgbClr val="000000">
                      <a:alpha val="43137"/>
                    </a:srgbClr>
                  </a:outerShdw>
                </a:effectLst>
              </a:rPr>
              <a:t>emancipación de </a:t>
            </a:r>
            <a:r>
              <a:rPr lang="es-AR" sz="2000" b="1" i="1" dirty="0">
                <a:solidFill>
                  <a:schemeClr val="accent3">
                    <a:lumMod val="75000"/>
                  </a:schemeClr>
                </a:solidFill>
                <a:effectLst>
                  <a:outerShdw blurRad="38100" dist="38100" dir="2700000" algn="tl">
                    <a:srgbClr val="000000">
                      <a:alpha val="43137"/>
                    </a:srgbClr>
                  </a:outerShdw>
                </a:effectLst>
              </a:rPr>
              <a:t>la evaluación externa del trabajo de los prácticos</a:t>
            </a:r>
            <a:r>
              <a:rPr lang="es-AR" sz="2000" b="1" i="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Shirley </a:t>
            </a:r>
            <a:r>
              <a:rPr lang="es-AR" sz="2000" b="1" dirty="0" err="1" smtClean="0">
                <a:solidFill>
                  <a:schemeClr val="accent3">
                    <a:lumMod val="75000"/>
                  </a:schemeClr>
                </a:solidFill>
                <a:effectLst>
                  <a:outerShdw blurRad="38100" dist="38100" dir="2700000" algn="tl">
                    <a:srgbClr val="000000">
                      <a:alpha val="43137"/>
                    </a:srgbClr>
                  </a:outerShdw>
                </a:effectLst>
              </a:rPr>
              <a:t>Grundy</a:t>
            </a:r>
            <a:r>
              <a:rPr lang="es-AR" sz="2000" b="1" i="1" dirty="0" smtClean="0">
                <a:solidFill>
                  <a:schemeClr val="accent3">
                    <a:lumMod val="75000"/>
                  </a:schemeClr>
                </a:solidFill>
                <a:effectLst>
                  <a:outerShdw blurRad="38100" dist="38100" dir="2700000" algn="tl">
                    <a:srgbClr val="000000">
                      <a:alpha val="43137"/>
                    </a:srgbClr>
                  </a:outerShdw>
                </a:effectLst>
              </a:rPr>
              <a:t>, Producto o praxis del curriculum, </a:t>
            </a:r>
            <a:r>
              <a:rPr lang="es-AR" sz="2000" b="1" dirty="0" smtClean="0">
                <a:solidFill>
                  <a:schemeClr val="accent3">
                    <a:lumMod val="75000"/>
                  </a:schemeClr>
                </a:solidFill>
                <a:effectLst>
                  <a:outerShdw blurRad="38100" dist="38100" dir="2700000" algn="tl">
                    <a:srgbClr val="000000">
                      <a:alpha val="43137"/>
                    </a:srgbClr>
                  </a:outerShdw>
                </a:effectLst>
              </a:rPr>
              <a:t>1991</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801729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700808"/>
            <a:ext cx="8208912" cy="3785652"/>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Se </a:t>
            </a:r>
            <a:r>
              <a:rPr lang="es-AR" sz="2000" b="1" dirty="0">
                <a:solidFill>
                  <a:schemeClr val="accent3">
                    <a:lumMod val="75000"/>
                  </a:schemeClr>
                </a:solidFill>
                <a:effectLst>
                  <a:outerShdw blurRad="38100" dist="38100" dir="2700000" algn="tl">
                    <a:srgbClr val="000000">
                      <a:alpha val="43137"/>
                    </a:srgbClr>
                  </a:outerShdw>
                </a:effectLst>
              </a:rPr>
              <a:t>evalúa para decidir la práctica y se actúa como fruto de la evaluación. </a:t>
            </a:r>
            <a:r>
              <a:rPr lang="es-AR" sz="2000" b="1" dirty="0" smtClean="0">
                <a:solidFill>
                  <a:schemeClr val="accent3">
                    <a:lumMod val="75000"/>
                  </a:schemeClr>
                </a:solidFill>
                <a:effectLst>
                  <a:outerShdw blurRad="38100" dist="38100" dir="2700000" algn="tl">
                    <a:srgbClr val="000000">
                      <a:alpha val="43137"/>
                    </a:srgbClr>
                  </a:outerShdw>
                </a:effectLst>
              </a:rPr>
              <a:t>Son criterios </a:t>
            </a:r>
            <a:r>
              <a:rPr lang="es-AR" sz="2000" b="1" dirty="0">
                <a:solidFill>
                  <a:schemeClr val="accent3">
                    <a:lumMod val="75000"/>
                  </a:schemeClr>
                </a:solidFill>
                <a:effectLst>
                  <a:outerShdw blurRad="38100" dist="38100" dir="2700000" algn="tl">
                    <a:srgbClr val="000000">
                      <a:alpha val="43137"/>
                    </a:srgbClr>
                  </a:outerShdw>
                </a:effectLst>
              </a:rPr>
              <a:t>importantes para la evaluación la autonomía e igualdad de los individuos del grupo, </a:t>
            </a:r>
            <a:r>
              <a:rPr lang="es-AR" sz="2000" b="1" dirty="0" smtClean="0">
                <a:solidFill>
                  <a:schemeClr val="accent3">
                    <a:lumMod val="75000"/>
                  </a:schemeClr>
                </a:solidFill>
                <a:effectLst>
                  <a:outerShdw blurRad="38100" dist="38100" dir="2700000" algn="tl">
                    <a:srgbClr val="000000">
                      <a:alpha val="43137"/>
                    </a:srgbClr>
                  </a:outerShdw>
                </a:effectLst>
              </a:rPr>
              <a:t>la participación </a:t>
            </a:r>
            <a:r>
              <a:rPr lang="es-AR" sz="2000" b="1" dirty="0">
                <a:solidFill>
                  <a:schemeClr val="accent3">
                    <a:lumMod val="75000"/>
                  </a:schemeClr>
                </a:solidFill>
                <a:effectLst>
                  <a:outerShdw blurRad="38100" dist="38100" dir="2700000" algn="tl">
                    <a:srgbClr val="000000">
                      <a:alpha val="43137"/>
                    </a:srgbClr>
                  </a:outerShdw>
                </a:effectLst>
              </a:rPr>
              <a:t>en la toma de decisiones, el ambiente de aprendizaje creado, la </a:t>
            </a:r>
            <a:r>
              <a:rPr lang="es-AR" sz="2000" b="1" dirty="0" smtClean="0">
                <a:solidFill>
                  <a:schemeClr val="accent3">
                    <a:lumMod val="75000"/>
                  </a:schemeClr>
                </a:solidFill>
                <a:effectLst>
                  <a:outerShdw blurRad="38100" dist="38100" dir="2700000" algn="tl">
                    <a:srgbClr val="000000">
                      <a:alpha val="43137"/>
                    </a:srgbClr>
                  </a:outerShdw>
                </a:effectLst>
              </a:rPr>
              <a:t>argumentación sobre los juicios que </a:t>
            </a:r>
            <a:r>
              <a:rPr lang="es-AR" sz="2000" b="1" dirty="0">
                <a:solidFill>
                  <a:schemeClr val="accent3">
                    <a:lumMod val="75000"/>
                  </a:schemeClr>
                </a:solidFill>
                <a:effectLst>
                  <a:outerShdw blurRad="38100" dist="38100" dir="2700000" algn="tl">
                    <a:srgbClr val="000000">
                      <a:alpha val="43137"/>
                    </a:srgbClr>
                  </a:outerShdw>
                </a:effectLst>
              </a:rPr>
              <a:t>se defienden, etcétera.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just"/>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La evaluación no consiste en considerar </a:t>
            </a:r>
            <a:r>
              <a:rPr lang="es-AR" sz="2000" b="1" dirty="0" smtClean="0">
                <a:solidFill>
                  <a:schemeClr val="accent3">
                    <a:lumMod val="75000"/>
                  </a:schemeClr>
                </a:solidFill>
                <a:effectLst>
                  <a:outerShdw blurRad="38100" dist="38100" dir="2700000" algn="tl">
                    <a:srgbClr val="000000">
                      <a:alpha val="43137"/>
                    </a:srgbClr>
                  </a:outerShdw>
                </a:effectLst>
              </a:rPr>
              <a:t>sin más </a:t>
            </a:r>
            <a:r>
              <a:rPr lang="es-AR" sz="2000" b="1" dirty="0">
                <a:solidFill>
                  <a:schemeClr val="accent3">
                    <a:lumMod val="75000"/>
                  </a:schemeClr>
                </a:solidFill>
                <a:effectLst>
                  <a:outerShdw blurRad="38100" dist="38100" dir="2700000" algn="tl">
                    <a:srgbClr val="000000">
                      <a:alpha val="43137"/>
                    </a:srgbClr>
                  </a:outerShdw>
                </a:effectLst>
              </a:rPr>
              <a:t>el trabajo de aprendizaje, sino que abarca una crítica de lo aprendido, así como de </a:t>
            </a:r>
            <a:r>
              <a:rPr lang="es-AR" sz="2000" b="1" dirty="0" smtClean="0">
                <a:solidFill>
                  <a:schemeClr val="accent3">
                    <a:lumMod val="75000"/>
                  </a:schemeClr>
                </a:solidFill>
                <a:effectLst>
                  <a:outerShdw blurRad="38100" dist="38100" dir="2700000" algn="tl">
                    <a:srgbClr val="000000">
                      <a:alpha val="43137"/>
                    </a:srgbClr>
                  </a:outerShdw>
                </a:effectLst>
              </a:rPr>
              <a:t>las interacciones </a:t>
            </a:r>
            <a:r>
              <a:rPr lang="es-AR" sz="2000" b="1" dirty="0">
                <a:solidFill>
                  <a:schemeClr val="accent3">
                    <a:lumMod val="75000"/>
                  </a:schemeClr>
                </a:solidFill>
                <a:effectLst>
                  <a:outerShdw blurRad="38100" dist="38100" dir="2700000" algn="tl">
                    <a:srgbClr val="000000">
                      <a:alpha val="43137"/>
                    </a:srgbClr>
                  </a:outerShdw>
                </a:effectLst>
              </a:rPr>
              <a:t>que se producen en la situación de aprendizaje”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Shirley </a:t>
            </a:r>
            <a:r>
              <a:rPr lang="es-AR" sz="2000" b="1" dirty="0" err="1">
                <a:solidFill>
                  <a:schemeClr val="accent3">
                    <a:lumMod val="75000"/>
                  </a:schemeClr>
                </a:solidFill>
                <a:effectLst>
                  <a:outerShdw blurRad="38100" dist="38100" dir="2700000" algn="tl">
                    <a:srgbClr val="000000">
                      <a:alpha val="43137"/>
                    </a:srgbClr>
                  </a:outerShdw>
                </a:effectLst>
              </a:rPr>
              <a:t>Grundy</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i="1" dirty="0">
                <a:solidFill>
                  <a:schemeClr val="accent3">
                    <a:lumMod val="75000"/>
                  </a:schemeClr>
                </a:solidFill>
                <a:effectLst>
                  <a:outerShdw blurRad="38100" dist="38100" dir="2700000" algn="tl">
                    <a:srgbClr val="000000">
                      <a:alpha val="43137"/>
                    </a:srgbClr>
                  </a:outerShdw>
                </a:effectLst>
              </a:rPr>
              <a:t>Producto o praxis del curriculum</a:t>
            </a:r>
            <a:r>
              <a:rPr lang="es-AR" sz="2000" b="1" dirty="0">
                <a:solidFill>
                  <a:schemeClr val="accent3">
                    <a:lumMod val="75000"/>
                  </a:schemeClr>
                </a:solidFill>
                <a:effectLst>
                  <a:outerShdw blurRad="38100" dist="38100" dir="2700000" algn="tl">
                    <a:srgbClr val="000000">
                      <a:alpha val="43137"/>
                    </a:srgbClr>
                  </a:outerShdw>
                </a:effectLst>
              </a:rPr>
              <a:t>, 1991. </a:t>
            </a:r>
          </a:p>
        </p:txBody>
      </p:sp>
    </p:spTree>
    <p:extLst>
      <p:ext uri="{BB962C8B-B14F-4D97-AF65-F5344CB8AC3E}">
        <p14:creationId xmlns:p14="http://schemas.microsoft.com/office/powerpoint/2010/main" val="118671730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650473"/>
            <a:ext cx="8424936" cy="44627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evaluación habrá de llevarse a cabo, participativa y colaborativamente, por </a:t>
            </a:r>
            <a:r>
              <a:rPr lang="es-AR" sz="2400" b="1" dirty="0" smtClean="0">
                <a:solidFill>
                  <a:schemeClr val="accent3">
                    <a:lumMod val="75000"/>
                  </a:schemeClr>
                </a:solidFill>
                <a:effectLst>
                  <a:outerShdw blurRad="38100" dist="38100" dir="2700000" algn="tl">
                    <a:srgbClr val="000000">
                      <a:alpha val="43137"/>
                    </a:srgbClr>
                  </a:outerShdw>
                </a:effectLst>
              </a:rPr>
              <a:t>los actores </a:t>
            </a:r>
            <a:r>
              <a:rPr lang="es-AR" sz="2400" b="1" dirty="0">
                <a:solidFill>
                  <a:schemeClr val="accent3">
                    <a:lumMod val="75000"/>
                  </a:schemeClr>
                </a:solidFill>
                <a:effectLst>
                  <a:outerShdw blurRad="38100" dist="38100" dir="2700000" algn="tl">
                    <a:srgbClr val="000000">
                      <a:alpha val="43137"/>
                    </a:srgbClr>
                  </a:outerShdw>
                </a:effectLst>
              </a:rPr>
              <a:t>implicados en las situaciones educativas evaluadas, que son los únicos capaces </a:t>
            </a:r>
            <a:r>
              <a:rPr lang="es-AR" sz="2400" b="1" dirty="0" smtClean="0">
                <a:solidFill>
                  <a:schemeClr val="accent3">
                    <a:lumMod val="75000"/>
                  </a:schemeClr>
                </a:solidFill>
                <a:effectLst>
                  <a:outerShdw blurRad="38100" dist="38100" dir="2700000" algn="tl">
                    <a:srgbClr val="000000">
                      <a:alpha val="43137"/>
                    </a:srgbClr>
                  </a:outerShdw>
                </a:effectLst>
              </a:rPr>
              <a:t>de comprender </a:t>
            </a:r>
            <a:r>
              <a:rPr lang="es-AR" sz="2400" b="1" dirty="0">
                <a:solidFill>
                  <a:schemeClr val="accent3">
                    <a:lumMod val="75000"/>
                  </a:schemeClr>
                </a:solidFill>
                <a:effectLst>
                  <a:outerShdw blurRad="38100" dist="38100" dir="2700000" algn="tl">
                    <a:srgbClr val="000000">
                      <a:alpha val="43137"/>
                    </a:srgbClr>
                  </a:outerShdw>
                </a:effectLst>
              </a:rPr>
              <a:t>en profundidad los fenómenos que </a:t>
            </a:r>
            <a:r>
              <a:rPr lang="es-AR" sz="2400" b="1" dirty="0" smtClean="0">
                <a:solidFill>
                  <a:schemeClr val="accent3">
                    <a:lumMod val="75000"/>
                  </a:schemeClr>
                </a:solidFill>
                <a:effectLst>
                  <a:outerShdw blurRad="38100" dist="38100" dir="2700000" algn="tl">
                    <a:srgbClr val="000000">
                      <a:alpha val="43137"/>
                    </a:srgbClr>
                  </a:outerShdw>
                </a:effectLst>
              </a:rPr>
              <a:t>acontecen en </a:t>
            </a:r>
            <a:r>
              <a:rPr lang="es-AR" sz="2400" b="1" dirty="0">
                <a:solidFill>
                  <a:schemeClr val="accent3">
                    <a:lumMod val="75000"/>
                  </a:schemeClr>
                </a:solidFill>
                <a:effectLst>
                  <a:outerShdw blurRad="38100" dist="38100" dir="2700000" algn="tl">
                    <a:srgbClr val="000000">
                      <a:alpha val="43137"/>
                    </a:srgbClr>
                  </a:outerShdw>
                </a:effectLst>
              </a:rPr>
              <a:t>su </a:t>
            </a:r>
            <a:r>
              <a:rPr lang="es-AR" sz="2400" b="1" dirty="0" smtClean="0">
                <a:solidFill>
                  <a:schemeClr val="accent3">
                    <a:lumMod val="75000"/>
                  </a:schemeClr>
                </a:solidFill>
                <a:effectLst>
                  <a:outerShdw blurRad="38100" dist="38100" dir="2700000" algn="tl">
                    <a:srgbClr val="000000">
                      <a:alpha val="43137"/>
                    </a:srgbClr>
                  </a:outerShdw>
                </a:effectLst>
              </a:rPr>
              <a:t>medio.</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 en </a:t>
            </a:r>
            <a:r>
              <a:rPr lang="es-AR" sz="2400" b="1" i="1" dirty="0">
                <a:solidFill>
                  <a:schemeClr val="accent3">
                    <a:lumMod val="75000"/>
                  </a:schemeClr>
                </a:solidFill>
                <a:effectLst>
                  <a:outerShdw blurRad="38100" dist="38100" dir="2700000" algn="tl">
                    <a:srgbClr val="000000">
                      <a:alpha val="43137"/>
                    </a:srgbClr>
                  </a:outerShdw>
                </a:effectLst>
              </a:rPr>
              <a:t>ningún momento si la acción está informada por un </a:t>
            </a:r>
            <a:r>
              <a:rPr lang="es-AR" sz="2400" b="1" i="1" dirty="0" smtClean="0">
                <a:solidFill>
                  <a:schemeClr val="accent3">
                    <a:lumMod val="75000"/>
                  </a:schemeClr>
                </a:solidFill>
                <a:effectLst>
                  <a:outerShdw blurRad="38100" dist="38100" dir="2700000" algn="tl">
                    <a:srgbClr val="000000">
                      <a:alpha val="43137"/>
                    </a:srgbClr>
                  </a:outerShdw>
                </a:effectLst>
              </a:rPr>
              <a:t>interés emancipador</a:t>
            </a:r>
            <a:r>
              <a:rPr lang="es-AR" sz="2400" b="1" i="1" dirty="0">
                <a:solidFill>
                  <a:schemeClr val="accent3">
                    <a:lumMod val="75000"/>
                  </a:schemeClr>
                </a:solidFill>
                <a:effectLst>
                  <a:outerShdw blurRad="38100" dist="38100" dir="2700000" algn="tl">
                    <a:srgbClr val="000000">
                      <a:alpha val="43137"/>
                    </a:srgbClr>
                  </a:outerShdw>
                </a:effectLst>
              </a:rPr>
              <a:t>, los agentes externos estarán legitimados para emitir esos juicios</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Shirley </a:t>
            </a:r>
            <a:r>
              <a:rPr lang="es-AR" sz="2000" b="1" dirty="0" err="1">
                <a:solidFill>
                  <a:schemeClr val="accent3">
                    <a:lumMod val="75000"/>
                  </a:schemeClr>
                </a:solidFill>
                <a:effectLst>
                  <a:outerShdw blurRad="38100" dist="38100" dir="2700000" algn="tl">
                    <a:srgbClr val="000000">
                      <a:alpha val="43137"/>
                    </a:srgbClr>
                  </a:outerShdw>
                </a:effectLst>
              </a:rPr>
              <a:t>Grundy</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i="1" dirty="0">
                <a:solidFill>
                  <a:schemeClr val="accent3">
                    <a:lumMod val="75000"/>
                  </a:schemeClr>
                </a:solidFill>
                <a:effectLst>
                  <a:outerShdw blurRad="38100" dist="38100" dir="2700000" algn="tl">
                    <a:srgbClr val="000000">
                      <a:alpha val="43137"/>
                    </a:srgbClr>
                  </a:outerShdw>
                </a:effectLst>
              </a:rPr>
              <a:t>Producto o praxis del curriculum</a:t>
            </a:r>
            <a:r>
              <a:rPr lang="es-AR" sz="2000" b="1" dirty="0">
                <a:solidFill>
                  <a:schemeClr val="accent3">
                    <a:lumMod val="75000"/>
                  </a:schemeClr>
                </a:solidFill>
                <a:effectLst>
                  <a:outerShdw blurRad="38100" dist="38100" dir="2700000" algn="tl">
                    <a:srgbClr val="000000">
                      <a:alpha val="43137"/>
                    </a:srgbClr>
                  </a:outerShdw>
                </a:effectLst>
              </a:rPr>
              <a:t>, 1991. </a:t>
            </a:r>
          </a:p>
          <a:p>
            <a:pPr algn="just"/>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573282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000623"/>
            <a:ext cx="842493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Descubrir</a:t>
            </a:r>
            <a:r>
              <a:rPr lang="es-AR" sz="2400" b="1" dirty="0">
                <a:solidFill>
                  <a:schemeClr val="accent3">
                    <a:lumMod val="75000"/>
                  </a:schemeClr>
                </a:solidFill>
                <a:effectLst>
                  <a:outerShdw blurRad="38100" dist="38100" dir="2700000" algn="tl">
                    <a:srgbClr val="000000">
                      <a:alpha val="43137"/>
                    </a:srgbClr>
                  </a:outerShdw>
                </a:effectLst>
              </a:rPr>
              <a:t>, evidenciar y poner al servicio público las contradicciones, </a:t>
            </a:r>
            <a:r>
              <a:rPr lang="es-AR" sz="2400" b="1" dirty="0" smtClean="0">
                <a:solidFill>
                  <a:schemeClr val="accent3">
                    <a:lumMod val="75000"/>
                  </a:schemeClr>
                </a:solidFill>
                <a:effectLst>
                  <a:outerShdw blurRad="38100" dist="38100" dir="2700000" algn="tl">
                    <a:srgbClr val="000000">
                      <a:alpha val="43137"/>
                    </a:srgbClr>
                  </a:outerShdw>
                </a:effectLst>
              </a:rPr>
              <a:t>las razones </a:t>
            </a:r>
            <a:r>
              <a:rPr lang="es-AR" sz="2400" b="1" dirty="0">
                <a:solidFill>
                  <a:schemeClr val="accent3">
                    <a:lumMod val="75000"/>
                  </a:schemeClr>
                </a:solidFill>
                <a:effectLst>
                  <a:outerShdw blurRad="38100" dist="38100" dir="2700000" algn="tl">
                    <a:srgbClr val="000000">
                      <a:alpha val="43137"/>
                    </a:srgbClr>
                  </a:outerShdw>
                </a:effectLst>
              </a:rPr>
              <a:t>subyacentes, los elementos que facilitan la comprensión, los intereses </a:t>
            </a:r>
            <a:r>
              <a:rPr lang="es-AR" sz="2400" b="1" dirty="0" smtClean="0">
                <a:solidFill>
                  <a:schemeClr val="accent3">
                    <a:lumMod val="75000"/>
                  </a:schemeClr>
                </a:solidFill>
                <a:effectLst>
                  <a:outerShdw blurRad="38100" dist="38100" dir="2700000" algn="tl">
                    <a:srgbClr val="000000">
                      <a:alpha val="43137"/>
                    </a:srgbClr>
                  </a:outerShdw>
                </a:effectLst>
              </a:rPr>
              <a:t>ocultos de toda práctica </a:t>
            </a:r>
            <a:r>
              <a:rPr lang="es-AR" sz="2400" b="1" dirty="0">
                <a:solidFill>
                  <a:schemeClr val="accent3">
                    <a:lumMod val="75000"/>
                  </a:schemeClr>
                </a:solidFill>
                <a:effectLst>
                  <a:outerShdw blurRad="38100" dist="38100" dir="2700000" algn="tl">
                    <a:srgbClr val="000000">
                      <a:alpha val="43137"/>
                    </a:srgbClr>
                  </a:outerShdw>
                </a:effectLst>
              </a:rPr>
              <a:t>y teoría </a:t>
            </a:r>
            <a:r>
              <a:rPr lang="es-AR" sz="2400" b="1" dirty="0" smtClean="0">
                <a:solidFill>
                  <a:schemeClr val="accent3">
                    <a:lumMod val="75000"/>
                  </a:schemeClr>
                </a:solidFill>
                <a:effectLst>
                  <a:outerShdw blurRad="38100" dist="38100" dir="2700000" algn="tl">
                    <a:srgbClr val="000000">
                      <a:alpha val="43137"/>
                    </a:srgbClr>
                  </a:outerShdw>
                </a:effectLst>
              </a:rPr>
              <a:t>educativa, y tomar decisiones fundamentadas </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como consecuencia de la </a:t>
            </a:r>
            <a:r>
              <a:rPr lang="es-AR" sz="2400" b="1" smtClean="0">
                <a:solidFill>
                  <a:schemeClr val="accent3">
                    <a:lumMod val="75000"/>
                  </a:schemeClr>
                </a:solidFill>
                <a:effectLst>
                  <a:outerShdw blurRad="38100" dist="38100" dir="2700000" algn="tl">
                    <a:srgbClr val="000000">
                      <a:alpha val="43137"/>
                    </a:srgbClr>
                  </a:outerShdw>
                </a:effectLst>
              </a:rPr>
              <a:t>reflexión crítica para </a:t>
            </a:r>
            <a:r>
              <a:rPr lang="es-AR" sz="2400" b="1" dirty="0" smtClean="0">
                <a:solidFill>
                  <a:schemeClr val="accent3">
                    <a:lumMod val="75000"/>
                  </a:schemeClr>
                </a:solidFill>
                <a:effectLst>
                  <a:outerShdw blurRad="38100" dist="38100" dir="2700000" algn="tl">
                    <a:srgbClr val="000000">
                      <a:alpha val="43137"/>
                    </a:srgbClr>
                  </a:outerShdw>
                </a:effectLst>
              </a:rPr>
              <a:t>producir transformaciones sociales, es la </a:t>
            </a:r>
            <a:r>
              <a:rPr lang="es-AR" sz="2400" b="1" dirty="0">
                <a:solidFill>
                  <a:schemeClr val="accent3">
                    <a:lumMod val="75000"/>
                  </a:schemeClr>
                </a:solidFill>
                <a:effectLst>
                  <a:outerShdw blurRad="38100" dist="38100" dir="2700000" algn="tl">
                    <a:srgbClr val="000000">
                      <a:alpha val="43137"/>
                    </a:srgbClr>
                  </a:outerShdw>
                </a:effectLst>
              </a:rPr>
              <a:t>pretensión y el compromiso de la evaluación </a:t>
            </a:r>
            <a:r>
              <a:rPr lang="es-AR" sz="2400" b="1" dirty="0" smtClean="0">
                <a:solidFill>
                  <a:schemeClr val="accent3">
                    <a:lumMod val="75000"/>
                  </a:schemeClr>
                </a:solidFill>
                <a:effectLst>
                  <a:outerShdw blurRad="38100" dist="38100" dir="2700000" algn="tl">
                    <a:srgbClr val="000000">
                      <a:alpha val="43137"/>
                    </a:srgbClr>
                  </a:outerShdw>
                </a:effectLst>
              </a:rPr>
              <a:t>educativa desde </a:t>
            </a:r>
            <a:r>
              <a:rPr lang="es-AR" sz="2400" b="1" dirty="0">
                <a:solidFill>
                  <a:schemeClr val="accent3">
                    <a:lumMod val="75000"/>
                  </a:schemeClr>
                </a:solidFill>
                <a:effectLst>
                  <a:outerShdw blurRad="38100" dist="38100" dir="2700000" algn="tl">
                    <a:srgbClr val="000000">
                      <a:alpha val="43137"/>
                    </a:srgbClr>
                  </a:outerShdw>
                </a:effectLst>
              </a:rPr>
              <a:t>el interés </a:t>
            </a:r>
            <a:r>
              <a:rPr lang="es-AR" sz="2400" b="1" dirty="0" smtClean="0">
                <a:solidFill>
                  <a:schemeClr val="accent3">
                    <a:lumMod val="75000"/>
                  </a:schemeClr>
                </a:solidFill>
                <a:effectLst>
                  <a:outerShdw blurRad="38100" dist="38100" dir="2700000" algn="tl">
                    <a:srgbClr val="000000">
                      <a:alpha val="43137"/>
                    </a:srgbClr>
                  </a:outerShdw>
                </a:effectLst>
              </a:rPr>
              <a:t>emancipador.</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717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916832"/>
            <a:ext cx="8352928" cy="3662541"/>
          </a:xfrm>
          <a:prstGeom prst="rect">
            <a:avLst/>
          </a:prstGeom>
        </p:spPr>
        <p:txBody>
          <a:bodyPr wrap="square">
            <a:spAutoFit/>
          </a:bodyPr>
          <a:lstStyle/>
          <a:p>
            <a:pPr algn="just"/>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La cultura escolar es </a:t>
            </a:r>
            <a:r>
              <a:rPr lang="es-AR" sz="2400" b="1" i="1" dirty="0" smtClean="0">
                <a:solidFill>
                  <a:schemeClr val="accent3">
                    <a:lumMod val="75000"/>
                  </a:schemeClr>
                </a:solidFill>
                <a:effectLst>
                  <a:outerShdw blurRad="38100" dist="38100" dir="2700000" algn="tl">
                    <a:srgbClr val="000000">
                      <a:alpha val="43137"/>
                    </a:srgbClr>
                  </a:outerShdw>
                </a:effectLst>
              </a:rPr>
              <a:t>“… un </a:t>
            </a:r>
            <a:r>
              <a:rPr lang="es-AR" sz="2400" b="1" i="1" dirty="0">
                <a:solidFill>
                  <a:schemeClr val="accent3">
                    <a:lumMod val="75000"/>
                  </a:schemeClr>
                </a:solidFill>
                <a:effectLst>
                  <a:outerShdw blurRad="38100" dist="38100" dir="2700000" algn="tl">
                    <a:srgbClr val="000000">
                      <a:alpha val="43137"/>
                    </a:srgbClr>
                  </a:outerShdw>
                </a:effectLst>
              </a:rPr>
              <a:t>conjunto de teorías, ideas, principios, normas, pautas, rituales, inercias, hábitos y prácticas (formas de hacer y de pensar, mentalidades y comportamientos) sedimentadas a lo largo del tiempo en forma de tradiciones, regularidades y reglas de juego no puestas en entredicho, y compartidas por sus actores, en el seno de las instituciones educativas</a:t>
            </a:r>
            <a:r>
              <a:rPr lang="es-AR" sz="2400" b="1" i="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Antonio </a:t>
            </a:r>
            <a:r>
              <a:rPr lang="es-AR" sz="2000" b="1" dirty="0" err="1" smtClean="0">
                <a:solidFill>
                  <a:schemeClr val="accent3">
                    <a:lumMod val="75000"/>
                  </a:schemeClr>
                </a:solidFill>
                <a:effectLst>
                  <a:outerShdw blurRad="38100" dist="38100" dir="2700000" algn="tl">
                    <a:srgbClr val="000000">
                      <a:alpha val="43137"/>
                    </a:srgbClr>
                  </a:outerShdw>
                </a:effectLst>
              </a:rPr>
              <a:t>Viñao</a:t>
            </a:r>
            <a:r>
              <a:rPr lang="es-AR" sz="2000" b="1" i="1" dirty="0">
                <a:solidFill>
                  <a:schemeClr val="accent3">
                    <a:lumMod val="75000"/>
                  </a:schemeClr>
                </a:solidFill>
                <a:effectLst>
                  <a:outerShdw blurRad="38100" dist="38100" dir="2700000" algn="tl">
                    <a:srgbClr val="000000">
                      <a:alpha val="43137"/>
                    </a:srgbClr>
                  </a:outerShdw>
                </a:effectLst>
              </a:rPr>
              <a:t>, Sistemas educativos, culturas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escolares </a:t>
            </a:r>
            <a:r>
              <a:rPr lang="es-AR" sz="2000" b="1" i="1" dirty="0">
                <a:solidFill>
                  <a:schemeClr val="accent3">
                    <a:lumMod val="75000"/>
                  </a:schemeClr>
                </a:solidFill>
                <a:effectLst>
                  <a:outerShdw blurRad="38100" dist="38100" dir="2700000" algn="tl">
                    <a:srgbClr val="000000">
                      <a:alpha val="43137"/>
                    </a:srgbClr>
                  </a:outerShdw>
                </a:effectLst>
              </a:rPr>
              <a:t>y </a:t>
            </a:r>
            <a:r>
              <a:rPr lang="es-AR" sz="2000" b="1" i="1" dirty="0" smtClean="0">
                <a:solidFill>
                  <a:schemeClr val="accent3">
                    <a:lumMod val="75000"/>
                  </a:schemeClr>
                </a:solidFill>
                <a:effectLst>
                  <a:outerShdw blurRad="38100" dist="38100" dir="2700000" algn="tl">
                    <a:srgbClr val="000000">
                      <a:alpha val="43137"/>
                    </a:srgbClr>
                  </a:outerShdw>
                </a:effectLst>
              </a:rPr>
              <a:t>reformas</a:t>
            </a:r>
            <a:r>
              <a:rPr lang="es-AR" sz="2000" b="1" i="1" dirty="0">
                <a:solidFill>
                  <a:schemeClr val="accent3">
                    <a:lumMod val="75000"/>
                  </a:schemeClr>
                </a:solidFill>
                <a:effectLst>
                  <a:outerShdw blurRad="38100" dist="38100" dir="2700000" algn="tl">
                    <a:srgbClr val="000000">
                      <a:alpha val="43137"/>
                    </a:srgbClr>
                  </a:outerShdw>
                </a:effectLst>
              </a:rPr>
              <a:t>. Continuidades y </a:t>
            </a:r>
            <a:r>
              <a:rPr lang="es-AR" sz="2000" b="1" i="1" dirty="0" smtClean="0">
                <a:solidFill>
                  <a:schemeClr val="accent3">
                    <a:lumMod val="75000"/>
                  </a:schemeClr>
                </a:solidFill>
                <a:effectLst>
                  <a:outerShdw blurRad="38100" dist="38100" dir="2700000" algn="tl">
                    <a:srgbClr val="000000">
                      <a:alpha val="43137"/>
                    </a:srgbClr>
                  </a:outerShdw>
                </a:effectLst>
              </a:rPr>
              <a:t>cambios, </a:t>
            </a:r>
            <a:r>
              <a:rPr lang="es-AR" sz="2000" b="1" dirty="0" smtClean="0">
                <a:solidFill>
                  <a:schemeClr val="accent3">
                    <a:lumMod val="75000"/>
                  </a:schemeClr>
                </a:solidFill>
                <a:effectLst>
                  <a:outerShdw blurRad="38100" dist="38100" dir="2700000" algn="tl">
                    <a:srgbClr val="000000">
                      <a:alpha val="43137"/>
                    </a:srgbClr>
                  </a:outerShdw>
                </a:effectLst>
              </a:rPr>
              <a:t>2002</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000" b="1" i="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753161"/>
            <a:ext cx="1212156" cy="135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7508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982176"/>
            <a:ext cx="8640960"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Consecuente </a:t>
            </a:r>
            <a:r>
              <a:rPr lang="es-AR" sz="2400" b="1" dirty="0">
                <a:solidFill>
                  <a:schemeClr val="accent3">
                    <a:lumMod val="75000"/>
                  </a:schemeClr>
                </a:solidFill>
                <a:effectLst>
                  <a:outerShdw blurRad="38100" dist="38100" dir="2700000" algn="tl">
                    <a:srgbClr val="000000">
                      <a:alpha val="43137"/>
                    </a:srgbClr>
                  </a:outerShdw>
                </a:effectLst>
              </a:rPr>
              <a:t>con este modelo surge la llamada </a:t>
            </a:r>
            <a:r>
              <a:rPr lang="es-AR" sz="2400" b="1" i="1" dirty="0">
                <a:solidFill>
                  <a:srgbClr val="FF0000"/>
                </a:solidFill>
                <a:effectLst>
                  <a:outerShdw blurRad="38100" dist="38100" dir="2700000" algn="tl">
                    <a:srgbClr val="000000">
                      <a:alpha val="43137"/>
                    </a:srgbClr>
                  </a:outerShdw>
                </a:effectLst>
              </a:rPr>
              <a:t>“evaluación para la justicia social” </a:t>
            </a:r>
            <a:r>
              <a:rPr lang="es-AR" sz="2400" b="1" dirty="0">
                <a:solidFill>
                  <a:schemeClr val="accent3">
                    <a:lumMod val="75000"/>
                  </a:schemeClr>
                </a:solidFill>
                <a:effectLst>
                  <a:outerShdw blurRad="38100" dist="38100" dir="2700000" algn="tl">
                    <a:srgbClr val="000000">
                      <a:alpha val="43137"/>
                    </a:srgbClr>
                  </a:outerShdw>
                </a:effectLst>
              </a:rPr>
              <a:t>que responde a los siguientes principios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Democrática y participativa</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La evaluación </a:t>
            </a:r>
            <a:r>
              <a:rPr lang="es-AR" sz="2400" b="1" dirty="0">
                <a:solidFill>
                  <a:schemeClr val="accent3">
                    <a:lumMod val="75000"/>
                  </a:schemeClr>
                </a:solidFill>
                <a:effectLst>
                  <a:outerShdw blurRad="38100" dist="38100" dir="2700000" algn="tl">
                    <a:srgbClr val="000000">
                      <a:alpha val="43137"/>
                    </a:srgbClr>
                  </a:outerShdw>
                </a:effectLst>
              </a:rPr>
              <a:t>pasa de concebirse como una práctica unidireccional a </a:t>
            </a:r>
            <a:r>
              <a:rPr lang="es-AR" sz="2400" b="1" dirty="0" smtClean="0">
                <a:solidFill>
                  <a:schemeClr val="accent3">
                    <a:lumMod val="75000"/>
                  </a:schemeClr>
                </a:solidFill>
                <a:effectLst>
                  <a:outerShdw blurRad="38100" dist="38100" dir="2700000" algn="tl">
                    <a:srgbClr val="000000">
                      <a:alpha val="43137"/>
                    </a:srgbClr>
                  </a:outerShdw>
                </a:effectLst>
              </a:rPr>
              <a:t>una actividad </a:t>
            </a:r>
            <a:r>
              <a:rPr lang="es-AR" sz="2400" b="1" dirty="0">
                <a:solidFill>
                  <a:schemeClr val="accent3">
                    <a:lumMod val="75000"/>
                  </a:schemeClr>
                </a:solidFill>
                <a:effectLst>
                  <a:outerShdw blurRad="38100" dist="38100" dir="2700000" algn="tl">
                    <a:srgbClr val="000000">
                      <a:alpha val="43137"/>
                    </a:srgbClr>
                  </a:outerShdw>
                </a:effectLst>
              </a:rPr>
              <a:t>democrática en la que se tienen en cuenta las ideas, </a:t>
            </a:r>
            <a:r>
              <a:rPr lang="es-AR" sz="2400" b="1" dirty="0" smtClean="0">
                <a:solidFill>
                  <a:schemeClr val="accent3">
                    <a:lumMod val="75000"/>
                  </a:schemeClr>
                </a:solidFill>
                <a:effectLst>
                  <a:outerShdw blurRad="38100" dist="38100" dir="2700000" algn="tl">
                    <a:srgbClr val="000000">
                      <a:alpha val="43137"/>
                    </a:srgbClr>
                  </a:outerShdw>
                </a:effectLst>
              </a:rPr>
              <a:t>reflexiones, necesidades </a:t>
            </a:r>
            <a:r>
              <a:rPr lang="es-AR" sz="2400" b="1" dirty="0">
                <a:solidFill>
                  <a:schemeClr val="accent3">
                    <a:lumMod val="75000"/>
                  </a:schemeClr>
                </a:solidFill>
                <a:effectLst>
                  <a:outerShdw blurRad="38100" dist="38100" dir="2700000" algn="tl">
                    <a:srgbClr val="000000">
                      <a:alpha val="43137"/>
                    </a:srgbClr>
                  </a:outerShdw>
                </a:effectLst>
              </a:rPr>
              <a:t>y opiniones de los estudiantes, buscando soluciones y </a:t>
            </a:r>
            <a:r>
              <a:rPr lang="es-AR" sz="2400" b="1" dirty="0" smtClean="0">
                <a:solidFill>
                  <a:schemeClr val="accent3">
                    <a:lumMod val="75000"/>
                  </a:schemeClr>
                </a:solidFill>
                <a:effectLst>
                  <a:outerShdw blurRad="38100" dist="38100" dir="2700000" algn="tl">
                    <a:srgbClr val="000000">
                      <a:alpha val="43137"/>
                    </a:srgbClr>
                  </a:outerShdw>
                </a:effectLst>
              </a:rPr>
              <a:t>tomando decisiones </a:t>
            </a:r>
            <a:r>
              <a:rPr lang="es-AR" sz="2400" b="1" dirty="0">
                <a:solidFill>
                  <a:schemeClr val="accent3">
                    <a:lumMod val="75000"/>
                  </a:schemeClr>
                </a:solidFill>
                <a:effectLst>
                  <a:outerShdw blurRad="38100" dist="38100" dir="2700000" algn="tl">
                    <a:srgbClr val="000000">
                      <a:alpha val="43137"/>
                    </a:srgbClr>
                  </a:outerShdw>
                </a:effectLst>
              </a:rPr>
              <a:t>de forma conjunta.</a:t>
            </a:r>
          </a:p>
          <a:p>
            <a:pPr marL="342900" indent="-342900">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Crítica</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evaluación </a:t>
            </a:r>
            <a:r>
              <a:rPr lang="es-AR" sz="2400" b="1" dirty="0" smtClean="0">
                <a:solidFill>
                  <a:schemeClr val="accent3">
                    <a:lumMod val="75000"/>
                  </a:schemeClr>
                </a:solidFill>
                <a:effectLst>
                  <a:outerShdw blurRad="38100" dist="38100" dir="2700000" algn="tl">
                    <a:srgbClr val="000000">
                      <a:alpha val="43137"/>
                    </a:srgbClr>
                  </a:outerShdw>
                </a:effectLst>
              </a:rPr>
              <a:t>tiene </a:t>
            </a:r>
            <a:r>
              <a:rPr lang="es-AR" sz="2400" b="1" dirty="0">
                <a:solidFill>
                  <a:schemeClr val="accent3">
                    <a:lumMod val="75000"/>
                  </a:schemeClr>
                </a:solidFill>
                <a:effectLst>
                  <a:outerShdw blurRad="38100" dist="38100" dir="2700000" algn="tl">
                    <a:srgbClr val="000000">
                      <a:alpha val="43137"/>
                    </a:srgbClr>
                  </a:outerShdw>
                </a:effectLst>
              </a:rPr>
              <a:t>que contribuir a que </a:t>
            </a:r>
            <a:r>
              <a:rPr lang="es-AR" sz="2400" b="1" dirty="0" smtClean="0">
                <a:solidFill>
                  <a:schemeClr val="accent3">
                    <a:lumMod val="75000"/>
                  </a:schemeClr>
                </a:solidFill>
                <a:effectLst>
                  <a:outerShdw blurRad="38100" dist="38100" dir="2700000" algn="tl">
                    <a:srgbClr val="000000">
                      <a:alpha val="43137"/>
                    </a:srgbClr>
                  </a:outerShdw>
                </a:effectLst>
              </a:rPr>
              <a:t>los actores sean </a:t>
            </a:r>
            <a:r>
              <a:rPr lang="es-AR" sz="2400" b="1" dirty="0">
                <a:solidFill>
                  <a:schemeClr val="accent3">
                    <a:lumMod val="75000"/>
                  </a:schemeClr>
                </a:solidFill>
                <a:effectLst>
                  <a:outerShdw blurRad="38100" dist="38100" dir="2700000" algn="tl">
                    <a:srgbClr val="000000">
                      <a:alpha val="43137"/>
                    </a:srgbClr>
                  </a:outerShdw>
                </a:effectLst>
              </a:rPr>
              <a:t>críticos y reflexivos con las situaciones de </a:t>
            </a:r>
            <a:r>
              <a:rPr lang="es-AR" sz="2400" b="1" dirty="0" smtClean="0">
                <a:solidFill>
                  <a:schemeClr val="accent3">
                    <a:lumMod val="75000"/>
                  </a:schemeClr>
                </a:solidFill>
                <a:effectLst>
                  <a:outerShdw blurRad="38100" dist="38100" dir="2700000" algn="tl">
                    <a:srgbClr val="000000">
                      <a:alpha val="43137"/>
                    </a:srgbClr>
                  </a:outerShdw>
                </a:effectLst>
              </a:rPr>
              <a:t>injusticia social existentes </a:t>
            </a:r>
            <a:r>
              <a:rPr lang="es-AR" sz="2400" b="1" dirty="0">
                <a:solidFill>
                  <a:schemeClr val="accent3">
                    <a:lumMod val="75000"/>
                  </a:schemeClr>
                </a:solidFill>
                <a:effectLst>
                  <a:outerShdw blurRad="38100" dist="38100" dir="2700000" algn="tl">
                    <a:srgbClr val="000000">
                      <a:alpha val="43137"/>
                    </a:srgbClr>
                  </a:outerShdw>
                </a:effectLst>
              </a:rPr>
              <a:t>en su entorno y en el mundo. </a:t>
            </a:r>
          </a:p>
          <a:p>
            <a:pPr algn="just"/>
            <a:r>
              <a:rPr lang="es-AR" sz="2400" b="1" dirty="0">
                <a:solidFill>
                  <a:schemeClr val="accent3">
                    <a:lumMod val="7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78662911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1"/>
            <a:ext cx="7992888" cy="4893647"/>
          </a:xfrm>
          <a:prstGeom prst="rect">
            <a:avLst/>
          </a:prstGeom>
        </p:spPr>
        <p:txBody>
          <a:bodyPr wrap="square">
            <a:spAutoFit/>
          </a:bodyPr>
          <a:lstStyle/>
          <a:p>
            <a:pPr marL="342900" indent="-342900">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Promotora de la acción social</a:t>
            </a:r>
            <a:r>
              <a:rPr lang="es-AR" sz="2400" b="1" dirty="0" smtClean="0">
                <a:solidFill>
                  <a:schemeClr val="accent3">
                    <a:lumMod val="75000"/>
                  </a:schemeClr>
                </a:solidFill>
                <a:effectLst>
                  <a:outerShdw blurRad="38100" dist="38100" dir="2700000" algn="tl">
                    <a:srgbClr val="000000">
                      <a:alpha val="43137"/>
                    </a:srgbClr>
                  </a:outerShdw>
                </a:effectLst>
              </a:rPr>
              <a:t>: no </a:t>
            </a:r>
            <a:r>
              <a:rPr lang="es-AR" sz="2400" b="1" dirty="0">
                <a:solidFill>
                  <a:schemeClr val="accent3">
                    <a:lumMod val="75000"/>
                  </a:schemeClr>
                </a:solidFill>
                <a:effectLst>
                  <a:outerShdw blurRad="38100" dist="38100" dir="2700000" algn="tl">
                    <a:srgbClr val="000000">
                      <a:alpha val="43137"/>
                    </a:srgbClr>
                  </a:outerShdw>
                </a:effectLst>
              </a:rPr>
              <a:t>es suficiente con que la </a:t>
            </a:r>
            <a:r>
              <a:rPr lang="es-AR" sz="2400" b="1" dirty="0" smtClean="0">
                <a:solidFill>
                  <a:schemeClr val="accent3">
                    <a:lumMod val="75000"/>
                  </a:schemeClr>
                </a:solidFill>
                <a:effectLst>
                  <a:outerShdw blurRad="38100" dist="38100" dir="2700000" algn="tl">
                    <a:srgbClr val="000000">
                      <a:alpha val="43137"/>
                    </a:srgbClr>
                  </a:outerShdw>
                </a:effectLst>
              </a:rPr>
              <a:t>evaluación haga </a:t>
            </a:r>
            <a:r>
              <a:rPr lang="es-AR" sz="2400" b="1" dirty="0">
                <a:solidFill>
                  <a:schemeClr val="accent3">
                    <a:lumMod val="75000"/>
                  </a:schemeClr>
                </a:solidFill>
                <a:effectLst>
                  <a:outerShdw blurRad="38100" dist="38100" dir="2700000" algn="tl">
                    <a:srgbClr val="000000">
                      <a:alpha val="43137"/>
                    </a:srgbClr>
                  </a:outerShdw>
                </a:effectLst>
              </a:rPr>
              <a:t>a los </a:t>
            </a:r>
            <a:r>
              <a:rPr lang="es-AR" sz="2400" b="1" dirty="0" smtClean="0">
                <a:solidFill>
                  <a:schemeClr val="accent3">
                    <a:lumMod val="75000"/>
                  </a:schemeClr>
                </a:solidFill>
                <a:effectLst>
                  <a:outerShdw blurRad="38100" dist="38100" dir="2700000" algn="tl">
                    <a:srgbClr val="000000">
                      <a:alpha val="43137"/>
                    </a:srgbClr>
                  </a:outerShdw>
                </a:effectLst>
              </a:rPr>
              <a:t>actores </a:t>
            </a:r>
            <a:r>
              <a:rPr lang="es-AR" sz="2400" b="1" dirty="0">
                <a:solidFill>
                  <a:schemeClr val="accent3">
                    <a:lumMod val="75000"/>
                  </a:schemeClr>
                </a:solidFill>
                <a:effectLst>
                  <a:outerShdw blurRad="38100" dist="38100" dir="2700000" algn="tl">
                    <a:srgbClr val="000000">
                      <a:alpha val="43137"/>
                    </a:srgbClr>
                  </a:outerShdw>
                </a:effectLst>
              </a:rPr>
              <a:t>conscientes de su realidad, sino que </a:t>
            </a:r>
            <a:r>
              <a:rPr lang="es-AR" sz="2400" b="1" dirty="0" smtClean="0">
                <a:solidFill>
                  <a:schemeClr val="accent3">
                    <a:lumMod val="75000"/>
                  </a:schemeClr>
                </a:solidFill>
                <a:effectLst>
                  <a:outerShdw blurRad="38100" dist="38100" dir="2700000" algn="tl">
                    <a:srgbClr val="000000">
                      <a:alpha val="43137"/>
                    </a:srgbClr>
                  </a:outerShdw>
                </a:effectLst>
              </a:rPr>
              <a:t>es </a:t>
            </a:r>
            <a:r>
              <a:rPr lang="es-AR" sz="2400" b="1" dirty="0">
                <a:solidFill>
                  <a:schemeClr val="accent3">
                    <a:lumMod val="75000"/>
                  </a:schemeClr>
                </a:solidFill>
                <a:effectLst>
                  <a:outerShdw blurRad="38100" dist="38100" dir="2700000" algn="tl">
                    <a:srgbClr val="000000">
                      <a:alpha val="43137"/>
                    </a:srgbClr>
                  </a:outerShdw>
                </a:effectLst>
              </a:rPr>
              <a:t>fundamental que </a:t>
            </a:r>
            <a:r>
              <a:rPr lang="es-AR" sz="2400" b="1" dirty="0" smtClean="0">
                <a:solidFill>
                  <a:schemeClr val="accent3">
                    <a:lumMod val="75000"/>
                  </a:schemeClr>
                </a:solidFill>
                <a:effectLst>
                  <a:outerShdw blurRad="38100" dist="38100" dir="2700000" algn="tl">
                    <a:srgbClr val="000000">
                      <a:alpha val="43137"/>
                    </a:srgbClr>
                  </a:outerShdw>
                </a:effectLst>
              </a:rPr>
              <a:t>esta </a:t>
            </a:r>
            <a:r>
              <a:rPr lang="es-AR" sz="2400" b="1" dirty="0">
                <a:solidFill>
                  <a:schemeClr val="accent3">
                    <a:lumMod val="75000"/>
                  </a:schemeClr>
                </a:solidFill>
                <a:effectLst>
                  <a:outerShdw blurRad="38100" dist="38100" dir="2700000" algn="tl">
                    <a:srgbClr val="000000">
                      <a:alpha val="43137"/>
                    </a:srgbClr>
                  </a:outerShdw>
                </a:effectLst>
              </a:rPr>
              <a:t>conciencia desemboque en una acción </a:t>
            </a:r>
            <a:r>
              <a:rPr lang="es-AR" sz="2400" b="1" dirty="0" smtClean="0">
                <a:solidFill>
                  <a:schemeClr val="accent3">
                    <a:lumMod val="75000"/>
                  </a:schemeClr>
                </a:solidFill>
                <a:effectLst>
                  <a:outerShdw blurRad="38100" dist="38100" dir="2700000" algn="tl">
                    <a:srgbClr val="000000">
                      <a:alpha val="43137"/>
                    </a:srgbClr>
                  </a:outerShdw>
                </a:effectLst>
              </a:rPr>
              <a:t>participativa para luchar contra </a:t>
            </a:r>
            <a:r>
              <a:rPr lang="es-AR" sz="2400" b="1" dirty="0">
                <a:solidFill>
                  <a:schemeClr val="accent3">
                    <a:lumMod val="75000"/>
                  </a:schemeClr>
                </a:solidFill>
                <a:effectLst>
                  <a:outerShdw blurRad="38100" dist="38100" dir="2700000" algn="tl">
                    <a:srgbClr val="000000">
                      <a:alpha val="43137"/>
                    </a:srgbClr>
                  </a:outerShdw>
                </a:effectLst>
              </a:rPr>
              <a:t>las desigualdades </a:t>
            </a:r>
            <a:r>
              <a:rPr lang="es-AR" sz="2400" b="1" dirty="0" smtClean="0">
                <a:solidFill>
                  <a:schemeClr val="accent3">
                    <a:lumMod val="75000"/>
                  </a:schemeClr>
                </a:solidFill>
                <a:effectLst>
                  <a:outerShdw blurRad="38100" dist="38100" dir="2700000" algn="tl">
                    <a:srgbClr val="000000">
                      <a:alpha val="43137"/>
                    </a:srgbClr>
                  </a:outerShdw>
                </a:effectLst>
              </a:rPr>
              <a:t>y mejorar </a:t>
            </a:r>
            <a:r>
              <a:rPr lang="es-AR" sz="2400" b="1" dirty="0">
                <a:solidFill>
                  <a:schemeClr val="accent3">
                    <a:lumMod val="75000"/>
                  </a:schemeClr>
                </a:solidFill>
                <a:effectLst>
                  <a:outerShdw blurRad="38100" dist="38100" dir="2700000" algn="tl">
                    <a:srgbClr val="000000">
                      <a:alpha val="43137"/>
                    </a:srgbClr>
                  </a:outerShdw>
                </a:effectLst>
              </a:rPr>
              <a:t>la sociedad.</a:t>
            </a:r>
          </a:p>
          <a:p>
            <a:pPr marL="342900" indent="-342900">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Equitativa e inclusiva</a:t>
            </a:r>
            <a:r>
              <a:rPr lang="es-AR" sz="2400" b="1" dirty="0">
                <a:solidFill>
                  <a:schemeClr val="accent3">
                    <a:lumMod val="75000"/>
                  </a:schemeClr>
                </a:solidFill>
                <a:effectLst>
                  <a:outerShdw blurRad="38100" dist="38100" dir="2700000" algn="tl">
                    <a:srgbClr val="000000">
                      <a:alpha val="43137"/>
                    </a:srgbClr>
                  </a:outerShdw>
                </a:effectLst>
              </a:rPr>
              <a:t>: debe </a:t>
            </a:r>
            <a:r>
              <a:rPr lang="es-AR" sz="2400" b="1" dirty="0" smtClean="0">
                <a:solidFill>
                  <a:schemeClr val="accent3">
                    <a:lumMod val="75000"/>
                  </a:schemeClr>
                </a:solidFill>
                <a:effectLst>
                  <a:outerShdw blurRad="38100" dist="38100" dir="2700000" algn="tl">
                    <a:srgbClr val="000000">
                      <a:alpha val="43137"/>
                    </a:srgbClr>
                  </a:outerShdw>
                </a:effectLst>
              </a:rPr>
              <a:t>ser una </a:t>
            </a:r>
            <a:r>
              <a:rPr lang="es-AR" sz="2400" b="1" dirty="0">
                <a:solidFill>
                  <a:schemeClr val="accent3">
                    <a:lumMod val="75000"/>
                  </a:schemeClr>
                </a:solidFill>
                <a:effectLst>
                  <a:outerShdw blurRad="38100" dist="38100" dir="2700000" algn="tl">
                    <a:srgbClr val="000000">
                      <a:alpha val="43137"/>
                    </a:srgbClr>
                  </a:outerShdw>
                </a:effectLst>
              </a:rPr>
              <a:t>evaluación variada, </a:t>
            </a:r>
            <a:r>
              <a:rPr lang="es-AR" sz="2400" b="1" dirty="0" smtClean="0">
                <a:solidFill>
                  <a:schemeClr val="accent3">
                    <a:lumMod val="75000"/>
                  </a:schemeClr>
                </a:solidFill>
                <a:effectLst>
                  <a:outerShdw blurRad="38100" dist="38100" dir="2700000" algn="tl">
                    <a:srgbClr val="000000">
                      <a:alpha val="43137"/>
                    </a:srgbClr>
                  </a:outerShdw>
                </a:effectLst>
              </a:rPr>
              <a:t>cualitativa</a:t>
            </a:r>
            <a:r>
              <a:rPr lang="es-AR" sz="2400" b="1" dirty="0">
                <a:solidFill>
                  <a:schemeClr val="accent3">
                    <a:lumMod val="75000"/>
                  </a:schemeClr>
                </a:solidFill>
                <a:effectLst>
                  <a:outerShdw blurRad="38100" dist="38100" dir="2700000" algn="tl">
                    <a:srgbClr val="000000">
                      <a:alpha val="43137"/>
                    </a:srgbClr>
                  </a:outerShdw>
                </a:effectLst>
              </a:rPr>
              <a:t>, creativa </a:t>
            </a:r>
            <a:r>
              <a:rPr lang="es-AR" sz="2400" b="1" dirty="0" smtClean="0">
                <a:solidFill>
                  <a:schemeClr val="accent3">
                    <a:lumMod val="75000"/>
                  </a:schemeClr>
                </a:solidFill>
                <a:effectLst>
                  <a:outerShdw blurRad="38100" dist="38100" dir="2700000" algn="tl">
                    <a:srgbClr val="000000">
                      <a:alpha val="43137"/>
                    </a:srgbClr>
                  </a:outerShdw>
                </a:effectLst>
              </a:rPr>
              <a:t>y continua para potencie el </a:t>
            </a:r>
            <a:r>
              <a:rPr lang="es-AR" sz="2400" b="1" dirty="0">
                <a:solidFill>
                  <a:schemeClr val="accent3">
                    <a:lumMod val="75000"/>
                  </a:schemeClr>
                </a:solidFill>
                <a:effectLst>
                  <a:outerShdw blurRad="38100" dist="38100" dir="2700000" algn="tl">
                    <a:srgbClr val="000000">
                      <a:alpha val="43137"/>
                    </a:srgbClr>
                  </a:outerShdw>
                </a:effectLst>
              </a:rPr>
              <a:t>aprendizaje de todos los </a:t>
            </a:r>
            <a:r>
              <a:rPr lang="es-AR" sz="2400" b="1" dirty="0" smtClean="0">
                <a:solidFill>
                  <a:schemeClr val="accent3">
                    <a:lumMod val="75000"/>
                  </a:schemeClr>
                </a:solidFill>
                <a:effectLst>
                  <a:outerShdw blurRad="38100" dist="38100" dir="2700000" algn="tl">
                    <a:srgbClr val="000000">
                      <a:alpha val="43137"/>
                    </a:srgbClr>
                  </a:outerShdw>
                </a:effectLst>
              </a:rPr>
              <a:t>actores y diluya las desigualdades </a:t>
            </a:r>
            <a:r>
              <a:rPr lang="es-AR" sz="2400" b="1" dirty="0">
                <a:solidFill>
                  <a:schemeClr val="accent3">
                    <a:lumMod val="75000"/>
                  </a:schemeClr>
                </a:solidFill>
                <a:effectLst>
                  <a:outerShdw blurRad="38100" dist="38100" dir="2700000" algn="tl">
                    <a:srgbClr val="000000">
                      <a:alpha val="43137"/>
                    </a:srgbClr>
                  </a:outerShdw>
                </a:effectLst>
              </a:rPr>
              <a:t>del aula y </a:t>
            </a:r>
            <a:r>
              <a:rPr lang="es-AR" sz="2400" b="1" dirty="0" smtClean="0">
                <a:solidFill>
                  <a:schemeClr val="accent3">
                    <a:lumMod val="75000"/>
                  </a:schemeClr>
                </a:solidFill>
                <a:effectLst>
                  <a:outerShdw blurRad="38100" dist="38100" dir="2700000" algn="tl">
                    <a:srgbClr val="000000">
                      <a:alpha val="43137"/>
                    </a:srgbClr>
                  </a:outerShdw>
                </a:effectLst>
              </a:rPr>
              <a:t>de la </a:t>
            </a:r>
            <a:r>
              <a:rPr lang="es-AR" sz="2400" b="1" dirty="0">
                <a:solidFill>
                  <a:schemeClr val="accent3">
                    <a:lumMod val="75000"/>
                  </a:schemeClr>
                </a:solidFill>
                <a:effectLst>
                  <a:outerShdw blurRad="38100" dist="38100" dir="2700000" algn="tl">
                    <a:srgbClr val="000000">
                      <a:alpha val="43137"/>
                    </a:srgbClr>
                  </a:outerShdw>
                </a:effectLst>
              </a:rPr>
              <a:t>escuela</a:t>
            </a:r>
          </a:p>
          <a:p>
            <a:pPr marL="342900" indent="-342900">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Culturalmente sensible</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 evaluación tiene que reconocer</a:t>
            </a:r>
            <a:r>
              <a:rPr lang="es-AR" sz="2400" b="1" dirty="0">
                <a:solidFill>
                  <a:schemeClr val="accent3">
                    <a:lumMod val="75000"/>
                  </a:schemeClr>
                </a:solidFill>
                <a:effectLst>
                  <a:outerShdw blurRad="38100" dist="38100" dir="2700000" algn="tl">
                    <a:srgbClr val="000000">
                      <a:alpha val="43137"/>
                    </a:srgbClr>
                  </a:outerShdw>
                </a:effectLst>
              </a:rPr>
              <a:t>, valorar y aprender de </a:t>
            </a:r>
            <a:r>
              <a:rPr lang="es-AR" sz="2400" b="1" dirty="0" smtClean="0">
                <a:solidFill>
                  <a:schemeClr val="accent3">
                    <a:lumMod val="75000"/>
                  </a:schemeClr>
                </a:solidFill>
                <a:effectLst>
                  <a:outerShdw blurRad="38100" dist="38100" dir="2700000" algn="tl">
                    <a:srgbClr val="000000">
                      <a:alpha val="43137"/>
                    </a:srgbClr>
                  </a:outerShdw>
                </a:effectLst>
              </a:rPr>
              <a:t>todos los actores,  respetando </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su cultura</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género y condición social.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039703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764704"/>
            <a:ext cx="8305800" cy="854968"/>
          </a:xfrm>
        </p:spPr>
        <p:txBody>
          <a:bodyPr>
            <a:normAutofit/>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Actividad 7</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450319" y="1988840"/>
            <a:ext cx="8208912"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 </a:t>
            </a:r>
            <a:r>
              <a:rPr lang="es-AR" sz="2400" b="1" dirty="0">
                <a:solidFill>
                  <a:schemeClr val="accent3">
                    <a:lumMod val="75000"/>
                  </a:schemeClr>
                </a:solidFill>
                <a:effectLst>
                  <a:outerShdw blurRad="38100" dist="38100" dir="2700000" algn="tl">
                    <a:srgbClr val="000000">
                      <a:alpha val="43137"/>
                    </a:srgbClr>
                  </a:outerShdw>
                </a:effectLst>
              </a:rPr>
              <a:t>acuerdo con los aportes del Seminario, analice y comente los siguientes enunciados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457200" indent="-457200" algn="jus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alumnos y su rendimiento no deben ser el único objeto de la evaluación </a:t>
            </a:r>
            <a:r>
              <a:rPr lang="es-AR" sz="2400" b="1" dirty="0" smtClean="0">
                <a:solidFill>
                  <a:schemeClr val="accent3">
                    <a:lumMod val="75000"/>
                  </a:schemeClr>
                </a:solidFill>
                <a:effectLst>
                  <a:outerShdw blurRad="38100" dist="38100" dir="2700000" algn="tl">
                    <a:srgbClr val="000000">
                      <a:alpha val="43137"/>
                    </a:srgbClr>
                  </a:outerShdw>
                </a:effectLst>
              </a:rPr>
              <a:t>curricular.</a:t>
            </a:r>
          </a:p>
          <a:p>
            <a:pPr marL="457200" indent="-457200" algn="jus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resultados o impactos no deben ser los únicos factores observados cuando se evalúa un </a:t>
            </a:r>
            <a:r>
              <a:rPr lang="es-AR" sz="2400" b="1" dirty="0" smtClean="0">
                <a:solidFill>
                  <a:schemeClr val="accent3">
                    <a:lumMod val="75000"/>
                  </a:schemeClr>
                </a:solidFill>
                <a:effectLst>
                  <a:outerShdw blurRad="38100" dist="38100" dir="2700000" algn="tl">
                    <a:srgbClr val="000000">
                      <a:alpha val="43137"/>
                    </a:srgbClr>
                  </a:outerShdw>
                </a:effectLst>
              </a:rPr>
              <a:t>curriculum.</a:t>
            </a:r>
          </a:p>
          <a:p>
            <a:pPr marL="457200" indent="-457200" algn="just">
              <a:buAutoNum type="alphaLcParen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evaluación del curriculum tiene que proporcionar información para la planificación, la mejora de la práctica y la distribución de responsabilidades. </a:t>
            </a:r>
          </a:p>
        </p:txBody>
      </p:sp>
    </p:spTree>
    <p:extLst>
      <p:ext uri="{BB962C8B-B14F-4D97-AF65-F5344CB8AC3E}">
        <p14:creationId xmlns:p14="http://schemas.microsoft.com/office/powerpoint/2010/main" val="115059896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67544" y="2276872"/>
            <a:ext cx="2448272" cy="2179320"/>
          </a:xfrm>
        </p:spPr>
        <p:txBody>
          <a:bodyPr>
            <a:normAutofit/>
          </a:bodyPr>
          <a:lstStyle/>
          <a:p>
            <a:pPr algn="ctr"/>
            <a:r>
              <a:rPr lang="es-AR" sz="3200" b="1" dirty="0">
                <a:solidFill>
                  <a:schemeClr val="accent3">
                    <a:lumMod val="75000"/>
                  </a:schemeClr>
                </a:solidFill>
                <a:effectLst>
                  <a:outerShdw blurRad="38100" dist="38100" dir="2700000" algn="tl">
                    <a:srgbClr val="000000">
                      <a:alpha val="43137"/>
                    </a:srgbClr>
                  </a:outerShdw>
                </a:effectLst>
              </a:rPr>
              <a:t>6</a:t>
            </a:r>
            <a:r>
              <a:rPr lang="es-AR" sz="2800" b="1" dirty="0" smtClean="0">
                <a:solidFill>
                  <a:schemeClr val="accent3">
                    <a:lumMod val="75000"/>
                  </a:schemeClr>
                </a:solidFill>
                <a:effectLst>
                  <a:outerShdw blurRad="38100" dist="38100" dir="2700000" algn="tl">
                    <a:srgbClr val="000000">
                      <a:alpha val="43137"/>
                    </a:srgbClr>
                  </a:outerShdw>
                </a:effectLst>
              </a:rPr>
              <a:t>. Las innovaciones curriculares</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171" b="7171"/>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25905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75972" y="1916832"/>
            <a:ext cx="7344816" cy="329320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a:solidFill>
                  <a:schemeClr val="accent3">
                    <a:lumMod val="75000"/>
                  </a:schemeClr>
                </a:solidFill>
                <a:effectLst>
                  <a:outerShdw blurRad="38100" dist="38100" dir="2700000" algn="tl">
                    <a:srgbClr val="000000">
                      <a:alpha val="43137"/>
                    </a:srgbClr>
                  </a:outerShdw>
                </a:effectLst>
              </a:rPr>
              <a:t>comprender las innovaciones curriculares resulta indispensable cuestionar tres creencias comunes acerca del cambio: </a:t>
            </a:r>
            <a:r>
              <a:rPr lang="es-AR" sz="2400" b="1" i="1" dirty="0">
                <a:solidFill>
                  <a:schemeClr val="accent3">
                    <a:lumMod val="75000"/>
                  </a:schemeClr>
                </a:solidFill>
                <a:effectLst>
                  <a:outerShdw blurRad="38100" dist="38100" dir="2700000" algn="tl">
                    <a:srgbClr val="000000">
                      <a:alpha val="43137"/>
                    </a:srgbClr>
                  </a:outerShdw>
                </a:effectLst>
              </a:rPr>
              <a:t>“que el cambio planeado es bueno; que el cambio está divorciado de la estabilidad; y que una vez adoptado el cambio, el perfeccionamiento ocurre”</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Larry Cuban </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Curriculum </a:t>
            </a:r>
            <a:r>
              <a:rPr lang="es-AR" sz="2000" b="1" i="1" dirty="0" err="1">
                <a:solidFill>
                  <a:schemeClr val="accent3">
                    <a:lumMod val="75000"/>
                  </a:schemeClr>
                </a:solidFill>
                <a:effectLst>
                  <a:outerShdw blurRad="38100" dist="38100" dir="2700000" algn="tl">
                    <a:srgbClr val="000000">
                      <a:alpha val="43137"/>
                    </a:srgbClr>
                  </a:outerShdw>
                </a:effectLst>
              </a:rPr>
              <a:t>stability</a:t>
            </a:r>
            <a:r>
              <a:rPr lang="es-AR" sz="2000" b="1" i="1" dirty="0">
                <a:solidFill>
                  <a:schemeClr val="accent3">
                    <a:lumMod val="75000"/>
                  </a:schemeClr>
                </a:solidFill>
                <a:effectLst>
                  <a:outerShdw blurRad="38100" dist="38100" dir="2700000" algn="tl">
                    <a:srgbClr val="000000">
                      <a:alpha val="43137"/>
                    </a:srgbClr>
                  </a:outerShdw>
                </a:effectLst>
              </a:rPr>
              <a:t>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and </a:t>
            </a:r>
            <a:r>
              <a:rPr lang="es-AR" sz="2000" b="1" i="1" dirty="0" err="1" smtClean="0">
                <a:solidFill>
                  <a:schemeClr val="accent3">
                    <a:lumMod val="75000"/>
                  </a:schemeClr>
                </a:solidFill>
                <a:effectLst>
                  <a:outerShdw blurRad="38100" dist="38100" dir="2700000" algn="tl">
                    <a:srgbClr val="000000">
                      <a:alpha val="43137"/>
                    </a:srgbClr>
                  </a:outerShdw>
                </a:effectLst>
              </a:rPr>
              <a:t>change</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1996</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581128"/>
            <a:ext cx="173109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452" y="5075832"/>
            <a:ext cx="1168524" cy="144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62743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96752"/>
            <a:ext cx="8712968" cy="4708981"/>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“Existe una </a:t>
            </a:r>
            <a:r>
              <a:rPr lang="es-AR" sz="2400" b="1" i="1" dirty="0">
                <a:solidFill>
                  <a:schemeClr val="accent3">
                    <a:lumMod val="75000"/>
                  </a:schemeClr>
                </a:solidFill>
                <a:effectLst>
                  <a:outerShdw blurRad="38100" dist="38100" dir="2700000" algn="tl">
                    <a:srgbClr val="000000">
                      <a:alpha val="43137"/>
                    </a:srgbClr>
                  </a:outerShdw>
                </a:effectLst>
              </a:rPr>
              <a:t>definición bastante aceptable y aceptada que define la innovación como una serie de intervenciones, decisiones y procesos, con cierto grado de intencionalidad y sistematización que tratan de modificar actitudes, ideas, culturas, contenidos, modelos y prácticas pedagógicas. Y, a su vez, de </a:t>
            </a:r>
            <a:r>
              <a:rPr lang="es-AR" sz="2400" b="1" dirty="0">
                <a:solidFill>
                  <a:schemeClr val="accent3">
                    <a:lumMod val="75000"/>
                  </a:schemeClr>
                </a:solidFill>
                <a:effectLst>
                  <a:outerShdw blurRad="38100" dist="38100" dir="2700000" algn="tl">
                    <a:srgbClr val="000000">
                      <a:alpha val="43137"/>
                    </a:srgbClr>
                  </a:outerShdw>
                </a:effectLst>
              </a:rPr>
              <a:t>introducir</a:t>
            </a:r>
            <a:r>
              <a:rPr lang="es-AR" sz="2400" b="1" i="1" dirty="0">
                <a:solidFill>
                  <a:schemeClr val="accent3">
                    <a:lumMod val="75000"/>
                  </a:schemeClr>
                </a:solidFill>
                <a:effectLst>
                  <a:outerShdw blurRad="38100" dist="38100" dir="2700000" algn="tl">
                    <a:srgbClr val="000000">
                      <a:alpha val="43137"/>
                    </a:srgbClr>
                  </a:outerShdw>
                </a:effectLst>
              </a:rPr>
              <a:t>, en una línea renovadora, nuevos proyectos y programas, materiales curriculares, estrategias de enseñanza y aprendizaje, modelos didácticos y otra forma de organizar y gestionar el curriculum, el centro y la dinámica del </a:t>
            </a:r>
            <a:r>
              <a:rPr lang="es-AR" sz="2400" b="1" i="1" dirty="0" smtClean="0">
                <a:solidFill>
                  <a:schemeClr val="accent3">
                    <a:lumMod val="75000"/>
                  </a:schemeClr>
                </a:solidFill>
                <a:effectLst>
                  <a:outerShdw blurRad="38100" dist="38100" dir="2700000" algn="tl">
                    <a:srgbClr val="000000">
                      <a:alpha val="43137"/>
                    </a:srgbClr>
                  </a:outerShdw>
                </a:effectLst>
              </a:rPr>
              <a:t>aula.”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Jaume Carbonell, </a:t>
            </a:r>
            <a:r>
              <a:rPr lang="es-AR" sz="2000" b="1" i="1" dirty="0" smtClean="0">
                <a:solidFill>
                  <a:schemeClr val="accent3">
                    <a:lumMod val="75000"/>
                  </a:schemeClr>
                </a:solidFill>
                <a:effectLst>
                  <a:outerShdw blurRad="38100" dist="38100" dir="2700000" algn="tl">
                    <a:srgbClr val="000000">
                      <a:alpha val="43137"/>
                    </a:srgbClr>
                  </a:outerShdw>
                </a:effectLst>
              </a:rPr>
              <a:t>La aventura de innovar. </a:t>
            </a:r>
          </a:p>
          <a:p>
            <a:pPr algn="r"/>
            <a:r>
              <a:rPr lang="es-AR" sz="2000" b="1" i="1" dirty="0" smtClean="0">
                <a:solidFill>
                  <a:schemeClr val="accent3">
                    <a:lumMod val="75000"/>
                  </a:schemeClr>
                </a:solidFill>
                <a:effectLst>
                  <a:outerShdw blurRad="38100" dist="38100" dir="2700000" algn="tl">
                    <a:srgbClr val="000000">
                      <a:alpha val="43137"/>
                    </a:srgbClr>
                  </a:outerShdw>
                </a:effectLst>
              </a:rPr>
              <a:t>El cambio en la escuela, </a:t>
            </a:r>
            <a:r>
              <a:rPr lang="es-AR" sz="2000" b="1" dirty="0" smtClean="0">
                <a:solidFill>
                  <a:schemeClr val="accent3">
                    <a:lumMod val="75000"/>
                  </a:schemeClr>
                </a:solidFill>
                <a:effectLst>
                  <a:outerShdw blurRad="38100" dist="38100" dir="2700000" algn="tl">
                    <a:srgbClr val="000000">
                      <a:alpha val="43137"/>
                    </a:srgbClr>
                  </a:outerShdw>
                </a:effectLst>
              </a:rPr>
              <a:t>2014 </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5173064"/>
            <a:ext cx="1625867" cy="146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173064"/>
            <a:ext cx="1337642" cy="140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54082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692696"/>
            <a:ext cx="8305800" cy="794352"/>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Innovación / mejora</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497814" y="1772816"/>
            <a:ext cx="8280920" cy="4524315"/>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Puede identificarse, sin más, reforma con mejora, avance o progreso? Cambio no significa necesariamente mejora o progreso. </a:t>
            </a:r>
            <a:r>
              <a:rPr lang="es-AR" sz="2400" b="1" i="1" dirty="0" smtClean="0">
                <a:solidFill>
                  <a:schemeClr val="accent3">
                    <a:lumMod val="75000"/>
                  </a:schemeClr>
                </a:solidFill>
                <a:effectLst>
                  <a:outerShdw blurRad="38100" dist="38100" dir="2700000" algn="tl">
                    <a:srgbClr val="000000">
                      <a:alpha val="43137"/>
                    </a:srgbClr>
                  </a:outerShdw>
                </a:effectLst>
              </a:rPr>
              <a:t>(… ) Que </a:t>
            </a:r>
            <a:r>
              <a:rPr lang="es-AR" sz="2400" b="1" i="1" dirty="0">
                <a:solidFill>
                  <a:schemeClr val="accent3">
                    <a:lumMod val="75000"/>
                  </a:schemeClr>
                </a:solidFill>
                <a:effectLst>
                  <a:outerShdw blurRad="38100" dist="38100" dir="2700000" algn="tl">
                    <a:srgbClr val="000000">
                      <a:alpha val="43137"/>
                    </a:srgbClr>
                  </a:outerShdw>
                </a:effectLst>
              </a:rPr>
              <a:t>un cambio o reforma pueda calificarse o no como mejora dependerá de la valoración personal que le </a:t>
            </a:r>
            <a:r>
              <a:rPr lang="es-AR" sz="2400" b="1" i="1" dirty="0" smtClean="0">
                <a:solidFill>
                  <a:schemeClr val="accent3">
                    <a:lumMod val="75000"/>
                  </a:schemeClr>
                </a:solidFill>
                <a:effectLst>
                  <a:outerShdw blurRad="38100" dist="38100" dir="2700000" algn="tl">
                    <a:srgbClr val="000000">
                      <a:alpha val="43137"/>
                    </a:srgbClr>
                  </a:outerShdw>
                </a:effectLst>
              </a:rPr>
              <a:t>merezca </a:t>
            </a:r>
            <a:r>
              <a:rPr lang="es-AR" sz="2400" b="1" dirty="0" smtClean="0">
                <a:solidFill>
                  <a:schemeClr val="accent3">
                    <a:lumMod val="75000"/>
                  </a:schemeClr>
                </a:solidFill>
                <a:effectLst>
                  <a:outerShdw blurRad="38100" dist="38100" dir="2700000" algn="tl">
                    <a:srgbClr val="000000">
                      <a:alpha val="43137"/>
                    </a:srgbClr>
                  </a:outerShdw>
                </a:effectLst>
              </a:rPr>
              <a:t>(al historiador</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Sin embargo, su juicio sobre el éxito o fracaso de una reforma se emitirá en función de la adecuación entre los propósitos de la misma y sus efectos, con independencia de la valoración que se haga de ellos”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Antonio </a:t>
            </a:r>
            <a:r>
              <a:rPr lang="es-AR" sz="2000" b="1" dirty="0" err="1" smtClean="0">
                <a:solidFill>
                  <a:schemeClr val="accent3">
                    <a:lumMod val="75000"/>
                  </a:schemeClr>
                </a:solidFill>
                <a:effectLst>
                  <a:outerShdw blurRad="38100" dist="38100" dir="2700000" algn="tl">
                    <a:srgbClr val="000000">
                      <a:alpha val="43137"/>
                    </a:srgbClr>
                  </a:outerShdw>
                </a:effectLst>
              </a:rPr>
              <a:t>Viñao</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Sistemas </a:t>
            </a:r>
            <a:r>
              <a:rPr lang="es-AR" sz="2000" b="1" i="1" dirty="0">
                <a:solidFill>
                  <a:schemeClr val="accent3">
                    <a:lumMod val="75000"/>
                  </a:schemeClr>
                </a:solidFill>
                <a:effectLst>
                  <a:outerShdw blurRad="38100" dist="38100" dir="2700000" algn="tl">
                    <a:srgbClr val="000000">
                      <a:alpha val="43137"/>
                    </a:srgbClr>
                  </a:outerShdw>
                </a:effectLst>
              </a:rPr>
              <a:t>educativos,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culturas </a:t>
            </a:r>
            <a:r>
              <a:rPr lang="es-AR" sz="2000" b="1" i="1" dirty="0">
                <a:solidFill>
                  <a:schemeClr val="accent3">
                    <a:lumMod val="75000"/>
                  </a:schemeClr>
                </a:solidFill>
                <a:effectLst>
                  <a:outerShdw blurRad="38100" dist="38100" dir="2700000" algn="tl">
                    <a:srgbClr val="000000">
                      <a:alpha val="43137"/>
                    </a:srgbClr>
                  </a:outerShdw>
                </a:effectLst>
              </a:rPr>
              <a:t>escolares y </a:t>
            </a:r>
            <a:r>
              <a:rPr lang="es-AR" sz="2000" b="1" i="1" dirty="0" smtClean="0">
                <a:solidFill>
                  <a:schemeClr val="accent3">
                    <a:lumMod val="75000"/>
                  </a:schemeClr>
                </a:solidFill>
                <a:effectLst>
                  <a:outerShdw blurRad="38100" dist="38100" dir="2700000" algn="tl">
                    <a:srgbClr val="000000">
                      <a:alpha val="43137"/>
                    </a:srgbClr>
                  </a:outerShdw>
                </a:effectLst>
              </a:rPr>
              <a:t>reforma</a:t>
            </a:r>
            <a:r>
              <a:rPr lang="es-AR" sz="2000" b="1" dirty="0" smtClean="0">
                <a:solidFill>
                  <a:schemeClr val="accent3">
                    <a:lumMod val="75000"/>
                  </a:schemeClr>
                </a:solidFill>
                <a:effectLst>
                  <a:outerShdw blurRad="38100" dist="38100" dir="2700000" algn="tl">
                    <a:srgbClr val="000000">
                      <a:alpha val="43137"/>
                    </a:srgbClr>
                  </a:outerShdw>
                </a:effectLst>
              </a:rPr>
              <a:t>s, 2002</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5229199"/>
            <a:ext cx="1097484" cy="151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85526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836712"/>
            <a:ext cx="8305800" cy="866360"/>
          </a:xfrm>
        </p:spPr>
        <p:txBody>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Innovación / estabilidad</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5" name="4 Rectángulo"/>
          <p:cNvSpPr/>
          <p:nvPr/>
        </p:nvSpPr>
        <p:spPr>
          <a:xfrm>
            <a:off x="605346" y="2060848"/>
            <a:ext cx="7992888" cy="4339650"/>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“El </a:t>
            </a:r>
            <a:r>
              <a:rPr lang="es-AR" sz="2400" b="1" i="1" dirty="0">
                <a:solidFill>
                  <a:schemeClr val="accent3">
                    <a:lumMod val="75000"/>
                  </a:schemeClr>
                </a:solidFill>
                <a:effectLst>
                  <a:outerShdw blurRad="38100" dist="38100" dir="2700000" algn="tl">
                    <a:srgbClr val="000000">
                      <a:alpha val="43137"/>
                    </a:srgbClr>
                  </a:outerShdw>
                </a:effectLst>
              </a:rPr>
              <a:t>carácter fundamentalmente histórico de </a:t>
            </a:r>
            <a:r>
              <a:rPr lang="es-AR" sz="2400" b="1" i="1" dirty="0" smtClean="0">
                <a:solidFill>
                  <a:schemeClr val="accent3">
                    <a:lumMod val="75000"/>
                  </a:schemeClr>
                </a:solidFill>
                <a:effectLst>
                  <a:outerShdw blurRad="38100" dist="38100" dir="2700000" algn="tl">
                    <a:srgbClr val="000000">
                      <a:alpha val="43137"/>
                    </a:srgbClr>
                  </a:outerShdw>
                </a:effectLst>
              </a:rPr>
              <a:t>la cultura </a:t>
            </a:r>
            <a:r>
              <a:rPr lang="es-AR" sz="2400" b="1" i="1" dirty="0">
                <a:solidFill>
                  <a:schemeClr val="accent3">
                    <a:lumMod val="75000"/>
                  </a:schemeClr>
                </a:solidFill>
                <a:effectLst>
                  <a:outerShdw blurRad="38100" dist="38100" dir="2700000" algn="tl">
                    <a:srgbClr val="000000">
                      <a:alpha val="43137"/>
                    </a:srgbClr>
                  </a:outerShdw>
                </a:effectLst>
              </a:rPr>
              <a:t>escolar y a-histórico de unas reformas que ignoran su </a:t>
            </a:r>
            <a:r>
              <a:rPr lang="es-AR" sz="2400" b="1" i="1" dirty="0" smtClean="0">
                <a:solidFill>
                  <a:schemeClr val="accent3">
                    <a:lumMod val="75000"/>
                  </a:schemeClr>
                </a:solidFill>
                <a:effectLst>
                  <a:outerShdw blurRad="38100" dist="38100" dir="2700000" algn="tl">
                    <a:srgbClr val="000000">
                      <a:alpha val="43137"/>
                    </a:srgbClr>
                  </a:outerShdw>
                </a:effectLst>
              </a:rPr>
              <a:t>existencia, explicaría </a:t>
            </a:r>
            <a:r>
              <a:rPr lang="es-AR" sz="2400" b="1" i="1" dirty="0">
                <a:solidFill>
                  <a:schemeClr val="accent3">
                    <a:lumMod val="75000"/>
                  </a:schemeClr>
                </a:solidFill>
                <a:effectLst>
                  <a:outerShdw blurRad="38100" dist="38100" dir="2700000" algn="tl">
                    <a:srgbClr val="000000">
                      <a:alpha val="43137"/>
                    </a:srgbClr>
                  </a:outerShdw>
                </a:effectLst>
              </a:rPr>
              <a:t>la superficialidad de las reformas educativas; el que éstas, </a:t>
            </a:r>
            <a:r>
              <a:rPr lang="es-AR" sz="2400" b="1" i="1" dirty="0" smtClean="0">
                <a:solidFill>
                  <a:schemeClr val="accent3">
                    <a:lumMod val="75000"/>
                  </a:schemeClr>
                </a:solidFill>
                <a:effectLst>
                  <a:outerShdw blurRad="38100" dist="38100" dir="2700000" algn="tl">
                    <a:srgbClr val="000000">
                      <a:alpha val="43137"/>
                    </a:srgbClr>
                  </a:outerShdw>
                </a:effectLst>
              </a:rPr>
              <a:t>en general</a:t>
            </a:r>
            <a:r>
              <a:rPr lang="es-AR" sz="2400" b="1" i="1" dirty="0">
                <a:solidFill>
                  <a:schemeClr val="accent3">
                    <a:lumMod val="75000"/>
                  </a:schemeClr>
                </a:solidFill>
                <a:effectLst>
                  <a:outerShdw blurRad="38100" dist="38100" dir="2700000" algn="tl">
                    <a:srgbClr val="000000">
                      <a:alpha val="43137"/>
                    </a:srgbClr>
                  </a:outerShdw>
                </a:effectLst>
              </a:rPr>
              <a:t>, se limiten a rozar la epidermis de la actividad educativa </a:t>
            </a:r>
            <a:r>
              <a:rPr lang="es-AR" sz="2400" b="1" i="1" dirty="0" smtClean="0">
                <a:solidFill>
                  <a:schemeClr val="accent3">
                    <a:lumMod val="75000"/>
                  </a:schemeClr>
                </a:solidFill>
                <a:effectLst>
                  <a:outerShdw blurRad="38100" dist="38100" dir="2700000" algn="tl">
                    <a:srgbClr val="000000">
                      <a:alpha val="43137"/>
                    </a:srgbClr>
                  </a:outerShdw>
                </a:effectLst>
              </a:rPr>
              <a:t>sin modificar</a:t>
            </a:r>
            <a:r>
              <a:rPr lang="es-AR" sz="2400" b="1" i="1" dirty="0">
                <a:solidFill>
                  <a:schemeClr val="accent3">
                    <a:lumMod val="75000"/>
                  </a:schemeClr>
                </a:solidFill>
                <a:effectLst>
                  <a:outerShdw blurRad="38100" dist="38100" dir="2700000" algn="tl">
                    <a:srgbClr val="000000">
                      <a:alpha val="43137"/>
                    </a:srgbClr>
                  </a:outerShdw>
                </a:effectLst>
              </a:rPr>
              <a:t>, pese a lo a veces manifestado, la escuela real, la </a:t>
            </a:r>
            <a:r>
              <a:rPr lang="es-AR" sz="2400" b="1" i="1" dirty="0" smtClean="0">
                <a:solidFill>
                  <a:schemeClr val="accent3">
                    <a:lumMod val="75000"/>
                  </a:schemeClr>
                </a:solidFill>
                <a:effectLst>
                  <a:outerShdw blurRad="38100" dist="38100" dir="2700000" algn="tl">
                    <a:srgbClr val="000000">
                      <a:alpha val="43137"/>
                    </a:srgbClr>
                  </a:outerShdw>
                </a:effectLst>
              </a:rPr>
              <a:t>realidad cotidiana </a:t>
            </a:r>
            <a:r>
              <a:rPr lang="es-AR" sz="2400" b="1" i="1" dirty="0">
                <a:solidFill>
                  <a:schemeClr val="accent3">
                    <a:lumMod val="75000"/>
                  </a:schemeClr>
                </a:solidFill>
                <a:effectLst>
                  <a:outerShdw blurRad="38100" dist="38100" dir="2700000" algn="tl">
                    <a:srgbClr val="000000">
                      <a:alpha val="43137"/>
                    </a:srgbClr>
                  </a:outerShdw>
                </a:effectLst>
              </a:rPr>
              <a:t>de dicha actividad y la vida de los establecimientos docentes. </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smtClean="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Antonio </a:t>
            </a:r>
            <a:r>
              <a:rPr lang="es-AR" sz="2000" b="1" dirty="0" err="1">
                <a:solidFill>
                  <a:schemeClr val="accent3">
                    <a:lumMod val="75000"/>
                  </a:schemeClr>
                </a:solidFill>
                <a:effectLst>
                  <a:outerShdw blurRad="38100" dist="38100" dir="2700000" algn="tl">
                    <a:srgbClr val="000000">
                      <a:alpha val="43137"/>
                    </a:srgbClr>
                  </a:outerShdw>
                </a:effectLst>
              </a:rPr>
              <a:t>Viñao</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i="1" dirty="0">
                <a:solidFill>
                  <a:schemeClr val="accent3">
                    <a:lumMod val="75000"/>
                  </a:schemeClr>
                </a:solidFill>
                <a:effectLst>
                  <a:outerShdw blurRad="38100" dist="38100" dir="2700000" algn="tl">
                    <a:srgbClr val="000000">
                      <a:alpha val="43137"/>
                    </a:srgbClr>
                  </a:outerShdw>
                </a:effectLst>
              </a:rPr>
              <a:t>Sistemas educativos, </a:t>
            </a:r>
          </a:p>
          <a:p>
            <a:pPr algn="r"/>
            <a:r>
              <a:rPr lang="es-AR" sz="2000" b="1" i="1" dirty="0">
                <a:solidFill>
                  <a:schemeClr val="accent3">
                    <a:lumMod val="75000"/>
                  </a:schemeClr>
                </a:solidFill>
                <a:effectLst>
                  <a:outerShdw blurRad="38100" dist="38100" dir="2700000" algn="tl">
                    <a:srgbClr val="000000">
                      <a:alpha val="43137"/>
                    </a:srgbClr>
                  </a:outerShdw>
                </a:effectLst>
              </a:rPr>
              <a:t>culturas escolares y reformas</a:t>
            </a:r>
            <a:r>
              <a:rPr lang="es-AR" sz="2000" b="1" dirty="0">
                <a:solidFill>
                  <a:schemeClr val="accent3">
                    <a:lumMod val="75000"/>
                  </a:schemeClr>
                </a:solidFill>
                <a:effectLst>
                  <a:outerShdw blurRad="38100" dist="38100" dir="2700000" algn="tl">
                    <a:srgbClr val="000000">
                      <a:alpha val="43137"/>
                    </a:srgbClr>
                  </a:outerShdw>
                </a:effectLst>
              </a:rPr>
              <a:t>, 2002</a:t>
            </a:r>
          </a:p>
          <a:p>
            <a:pPr algn="just"/>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469956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1518" y="692696"/>
            <a:ext cx="8305800" cy="794352"/>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Innovación / perfeccionamiento</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744107" y="1700808"/>
            <a:ext cx="7704856" cy="4647426"/>
          </a:xfrm>
          <a:prstGeom prst="rect">
            <a:avLst/>
          </a:prstGeom>
        </p:spPr>
        <p:txBody>
          <a:bodyPr wrap="square">
            <a:spAutoFit/>
          </a:bodyPr>
          <a:lstStyle/>
          <a:p>
            <a:pPr algn="just"/>
            <a:r>
              <a:rPr lang="es-AR" sz="2000" b="1" i="1" dirty="0" smtClean="0">
                <a:solidFill>
                  <a:schemeClr val="accent3">
                    <a:lumMod val="75000"/>
                  </a:schemeClr>
                </a:solidFill>
                <a:effectLst>
                  <a:outerShdw blurRad="38100" dist="38100" dir="2700000" algn="tl">
                    <a:srgbClr val="000000">
                      <a:alpha val="43137"/>
                    </a:srgbClr>
                  </a:outerShdw>
                </a:effectLst>
              </a:rPr>
              <a:t>     “Bajo </a:t>
            </a:r>
            <a:r>
              <a:rPr lang="es-AR" sz="2000" b="1" i="1" dirty="0">
                <a:solidFill>
                  <a:schemeClr val="accent3">
                    <a:lumMod val="75000"/>
                  </a:schemeClr>
                </a:solidFill>
                <a:effectLst>
                  <a:outerShdw blurRad="38100" dist="38100" dir="2700000" algn="tl">
                    <a:srgbClr val="000000">
                      <a:alpha val="43137"/>
                    </a:srgbClr>
                  </a:outerShdw>
                </a:effectLst>
              </a:rPr>
              <a:t>rótulos que enuncian propósitos loables muy variados de transformación no podemos olvidar que en el lenguaje político las reformas tienen otra función: son argumento justificador de que existe una estrategia política para mejorar el servicio educativo, calificando cualquier acción normal sobre éste como un programa "de reforma </a:t>
            </a:r>
            <a:r>
              <a:rPr lang="es-AR" sz="2000" b="1" i="1" dirty="0" smtClean="0">
                <a:solidFill>
                  <a:schemeClr val="accent3">
                    <a:lumMod val="75000"/>
                  </a:schemeClr>
                </a:solidFill>
                <a:effectLst>
                  <a:outerShdw blurRad="38100" dist="38100" dir="2700000" algn="tl">
                    <a:srgbClr val="000000">
                      <a:alpha val="43137"/>
                    </a:srgbClr>
                  </a:outerShdw>
                </a:effectLst>
              </a:rPr>
              <a:t>“ [… ]</a:t>
            </a:r>
            <a:endParaRPr lang="es-AR" sz="2000" b="1" i="1" dirty="0">
              <a:solidFill>
                <a:schemeClr val="accent3">
                  <a:lumMod val="75000"/>
                </a:schemeClr>
              </a:solidFill>
              <a:effectLst>
                <a:outerShdw blurRad="38100" dist="38100" dir="2700000" algn="tl">
                  <a:srgbClr val="000000">
                    <a:alpha val="43137"/>
                  </a:srgbClr>
                </a:outerShdw>
              </a:effectLst>
            </a:endParaRPr>
          </a:p>
          <a:p>
            <a:pPr algn="just"/>
            <a:r>
              <a:rPr lang="es-AR" sz="2000" b="1" i="1" dirty="0" smtClean="0">
                <a:solidFill>
                  <a:schemeClr val="accent3">
                    <a:lumMod val="75000"/>
                  </a:schemeClr>
                </a:solidFill>
                <a:effectLst>
                  <a:outerShdw blurRad="38100" dist="38100" dir="2700000" algn="tl">
                    <a:srgbClr val="000000">
                      <a:alpha val="43137"/>
                    </a:srgbClr>
                  </a:outerShdw>
                </a:effectLst>
              </a:rPr>
              <a:t>     Este </a:t>
            </a:r>
            <a:r>
              <a:rPr lang="es-AR" sz="2000" b="1" i="1" dirty="0">
                <a:solidFill>
                  <a:schemeClr val="accent3">
                    <a:lumMod val="75000"/>
                  </a:schemeClr>
                </a:solidFill>
                <a:effectLst>
                  <a:outerShdw blurRad="38100" dist="38100" dir="2700000" algn="tl">
                    <a:srgbClr val="000000">
                      <a:alpha val="43137"/>
                    </a:srgbClr>
                  </a:outerShdw>
                </a:effectLst>
              </a:rPr>
              <a:t>uso retórico-político sobre las reformas hace que sean realmente pocas las que dejen profunda huella en el sistema y que otras muchas pretendidas reformas no tengan otro valor que el ritual y litúrgico, a las que transcurridos poco tiempo les podemos preguntar qué han </a:t>
            </a:r>
            <a:r>
              <a:rPr lang="es-AR" sz="2000" b="1" i="1" dirty="0" smtClean="0">
                <a:solidFill>
                  <a:schemeClr val="accent3">
                    <a:lumMod val="75000"/>
                  </a:schemeClr>
                </a:solidFill>
                <a:effectLst>
                  <a:outerShdw blurRad="38100" dist="38100" dir="2700000" algn="tl">
                    <a:srgbClr val="000000">
                      <a:alpha val="43137"/>
                    </a:srgbClr>
                  </a:outerShdw>
                </a:effectLst>
              </a:rPr>
              <a:t>dejado </a:t>
            </a:r>
            <a:r>
              <a:rPr lang="es-AR" sz="2000" b="1" i="1" dirty="0">
                <a:solidFill>
                  <a:schemeClr val="accent3">
                    <a:lumMod val="75000"/>
                  </a:schemeClr>
                </a:solidFill>
                <a:effectLst>
                  <a:outerShdw blurRad="38100" dist="38100" dir="2700000" algn="tl">
                    <a:srgbClr val="000000">
                      <a:alpha val="43137"/>
                    </a:srgbClr>
                  </a:outerShdw>
                </a:effectLst>
              </a:rPr>
              <a:t>además de confusión y desmovilización</a:t>
            </a:r>
            <a:r>
              <a:rPr lang="es-AR" sz="2000" b="1" i="1" dirty="0" smtClean="0">
                <a:solidFill>
                  <a:schemeClr val="accent3">
                    <a:lumMod val="75000"/>
                  </a:schemeClr>
                </a:solidFill>
                <a:effectLst>
                  <a:outerShdw blurRad="38100" dist="38100" dir="2700000" algn="tl">
                    <a:srgbClr val="000000">
                      <a:alpha val="43137"/>
                    </a:srgbClr>
                  </a:outerShdw>
                </a:effectLst>
              </a:rPr>
              <a:t>.”</a:t>
            </a:r>
            <a:endParaRPr lang="es-AR"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b="1" dirty="0">
                <a:solidFill>
                  <a:schemeClr val="accent3">
                    <a:lumMod val="75000"/>
                  </a:schemeClr>
                </a:solidFill>
                <a:effectLst>
                  <a:outerShdw blurRad="38100" dist="38100" dir="2700000" algn="tl">
                    <a:srgbClr val="000000">
                      <a:alpha val="43137"/>
                    </a:srgbClr>
                  </a:outerShdw>
                </a:effectLst>
              </a:rPr>
              <a:t>José Gimeno </a:t>
            </a:r>
            <a:r>
              <a:rPr lang="es-AR" b="1" dirty="0" smtClean="0">
                <a:solidFill>
                  <a:schemeClr val="accent3">
                    <a:lumMod val="75000"/>
                  </a:schemeClr>
                </a:solidFill>
                <a:effectLst>
                  <a:outerShdw blurRad="38100" dist="38100" dir="2700000" algn="tl">
                    <a:srgbClr val="000000">
                      <a:alpha val="43137"/>
                    </a:srgbClr>
                  </a:outerShdw>
                </a:effectLst>
              </a:rPr>
              <a:t>Sacristán</a:t>
            </a:r>
            <a:r>
              <a:rPr lang="es-AR" b="1" i="1" dirty="0" smtClean="0">
                <a:solidFill>
                  <a:schemeClr val="accent3">
                    <a:lumMod val="75000"/>
                  </a:schemeClr>
                </a:solidFill>
                <a:effectLst>
                  <a:outerShdw blurRad="38100" dist="38100" dir="2700000" algn="tl">
                    <a:srgbClr val="000000">
                      <a:alpha val="43137"/>
                    </a:srgbClr>
                  </a:outerShdw>
                </a:effectLst>
              </a:rPr>
              <a:t>, Políticas </a:t>
            </a:r>
            <a:r>
              <a:rPr lang="es-AR" b="1" i="1" dirty="0">
                <a:solidFill>
                  <a:schemeClr val="accent3">
                    <a:lumMod val="75000"/>
                  </a:schemeClr>
                </a:solidFill>
                <a:effectLst>
                  <a:outerShdw blurRad="38100" dist="38100" dir="2700000" algn="tl">
                    <a:srgbClr val="000000">
                      <a:alpha val="43137"/>
                    </a:srgbClr>
                  </a:outerShdw>
                </a:effectLst>
              </a:rPr>
              <a:t>y prácticas culturales </a:t>
            </a:r>
            <a:endParaRPr lang="es-AR" b="1" i="1" dirty="0" smtClean="0">
              <a:solidFill>
                <a:schemeClr val="accent3">
                  <a:lumMod val="75000"/>
                </a:schemeClr>
              </a:solidFill>
              <a:effectLst>
                <a:outerShdw blurRad="38100" dist="38100" dir="2700000" algn="tl">
                  <a:srgbClr val="000000">
                    <a:alpha val="43137"/>
                  </a:srgbClr>
                </a:outerShdw>
              </a:effectLst>
            </a:endParaRPr>
          </a:p>
          <a:p>
            <a:pPr algn="r"/>
            <a:r>
              <a:rPr lang="es-AR" b="1" i="1" dirty="0" smtClean="0">
                <a:solidFill>
                  <a:schemeClr val="accent3">
                    <a:lumMod val="75000"/>
                  </a:schemeClr>
                </a:solidFill>
                <a:effectLst>
                  <a:outerShdw blurRad="38100" dist="38100" dir="2700000" algn="tl">
                    <a:srgbClr val="000000">
                      <a:alpha val="43137"/>
                    </a:srgbClr>
                  </a:outerShdw>
                </a:effectLst>
              </a:rPr>
              <a:t>en </a:t>
            </a:r>
            <a:r>
              <a:rPr lang="es-AR" b="1" i="1" dirty="0">
                <a:solidFill>
                  <a:schemeClr val="accent3">
                    <a:lumMod val="75000"/>
                  </a:schemeClr>
                </a:solidFill>
                <a:effectLst>
                  <a:outerShdw blurRad="38100" dist="38100" dir="2700000" algn="tl">
                    <a:srgbClr val="000000">
                      <a:alpha val="43137"/>
                    </a:srgbClr>
                  </a:outerShdw>
                </a:effectLst>
              </a:rPr>
              <a:t>las escuelas: los abismos de la etapa </a:t>
            </a:r>
            <a:r>
              <a:rPr lang="es-AR" b="1" i="1" dirty="0" smtClean="0">
                <a:solidFill>
                  <a:schemeClr val="accent3">
                    <a:lumMod val="75000"/>
                  </a:schemeClr>
                </a:solidFill>
                <a:effectLst>
                  <a:outerShdw blurRad="38100" dist="38100" dir="2700000" algn="tl">
                    <a:srgbClr val="000000">
                      <a:alpha val="43137"/>
                    </a:srgbClr>
                  </a:outerShdw>
                </a:effectLst>
              </a:rPr>
              <a:t>posmoderna</a:t>
            </a:r>
            <a:r>
              <a:rPr lang="es-AR" b="1" dirty="0" smtClean="0">
                <a:solidFill>
                  <a:schemeClr val="accent3">
                    <a:lumMod val="75000"/>
                  </a:schemeClr>
                </a:solidFill>
                <a:effectLst>
                  <a:outerShdw blurRad="38100" dist="38100" dir="2700000" algn="tl">
                    <a:srgbClr val="000000">
                      <a:alpha val="43137"/>
                    </a:srgbClr>
                  </a:outerShdw>
                </a:effectLst>
              </a:rPr>
              <a:t>, 1999</a:t>
            </a:r>
            <a:endParaRPr lang="es-AR"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517232"/>
            <a:ext cx="758328" cy="109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92141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988840"/>
            <a:ext cx="7920880"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Detrás </a:t>
            </a:r>
            <a:r>
              <a:rPr lang="es-AR" sz="2400" b="1" dirty="0">
                <a:solidFill>
                  <a:schemeClr val="accent3">
                    <a:lumMod val="75000"/>
                  </a:schemeClr>
                </a:solidFill>
                <a:effectLst>
                  <a:outerShdw blurRad="38100" dist="38100" dir="2700000" algn="tl">
                    <a:srgbClr val="000000">
                      <a:alpha val="43137"/>
                    </a:srgbClr>
                  </a:outerShdw>
                </a:effectLst>
              </a:rPr>
              <a:t>de </a:t>
            </a:r>
            <a:r>
              <a:rPr lang="es-AR" sz="2400" b="1" dirty="0" smtClean="0">
                <a:solidFill>
                  <a:schemeClr val="accent3">
                    <a:lumMod val="75000"/>
                  </a:schemeClr>
                </a:solidFill>
                <a:effectLst>
                  <a:outerShdw blurRad="38100" dist="38100" dir="2700000" algn="tl">
                    <a:srgbClr val="000000">
                      <a:alpha val="43137"/>
                    </a:srgbClr>
                  </a:outerShdw>
                </a:effectLst>
              </a:rPr>
              <a:t>esos mitos enunciados por Cuban </a:t>
            </a:r>
            <a:r>
              <a:rPr lang="es-AR" sz="2400" b="1" dirty="0">
                <a:solidFill>
                  <a:schemeClr val="accent3">
                    <a:lumMod val="75000"/>
                  </a:schemeClr>
                </a:solidFill>
                <a:effectLst>
                  <a:outerShdw blurRad="38100" dist="38100" dir="2700000" algn="tl">
                    <a:srgbClr val="000000">
                      <a:alpha val="43137"/>
                    </a:srgbClr>
                  </a:outerShdw>
                </a:effectLst>
              </a:rPr>
              <a:t>están las ideas </a:t>
            </a:r>
            <a:r>
              <a:rPr lang="es-AR" sz="2400" b="1" dirty="0" smtClean="0">
                <a:solidFill>
                  <a:schemeClr val="accent3">
                    <a:lumMod val="75000"/>
                  </a:schemeClr>
                </a:solidFill>
                <a:effectLst>
                  <a:outerShdw blurRad="38100" dist="38100" dir="2700000" algn="tl">
                    <a:srgbClr val="000000">
                      <a:alpha val="43137"/>
                    </a:srgbClr>
                  </a:outerShdw>
                </a:effectLst>
              </a:rPr>
              <a:t>de:</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a:t>
            </a:r>
            <a:r>
              <a:rPr lang="es-AR" sz="2400" b="1" dirty="0" smtClean="0">
                <a:solidFill>
                  <a:schemeClr val="accent3">
                    <a:lumMod val="75000"/>
                  </a:schemeClr>
                </a:solidFill>
                <a:effectLst>
                  <a:outerShdw blurRad="38100" dist="38100" dir="2700000" algn="tl">
                    <a:srgbClr val="000000">
                      <a:alpha val="43137"/>
                    </a:srgbClr>
                  </a:outerShdw>
                </a:effectLst>
              </a:rPr>
              <a:t>ambio lineal, continuo y ascendente, que conduce a la mejora de la práctica educativa,</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falta </a:t>
            </a:r>
            <a:r>
              <a:rPr lang="es-AR" sz="2400" b="1" dirty="0">
                <a:solidFill>
                  <a:schemeClr val="accent3">
                    <a:lumMod val="75000"/>
                  </a:schemeClr>
                </a:solidFill>
                <a:effectLst>
                  <a:outerShdw blurRad="38100" dist="38100" dir="2700000" algn="tl">
                    <a:srgbClr val="000000">
                      <a:alpha val="43137"/>
                    </a:srgbClr>
                  </a:outerShdw>
                </a:effectLst>
              </a:rPr>
              <a:t>de comprensión de </a:t>
            </a:r>
            <a:r>
              <a:rPr lang="es-AR" sz="2400" b="1" dirty="0" smtClean="0">
                <a:solidFill>
                  <a:schemeClr val="accent3">
                    <a:lumMod val="75000"/>
                  </a:schemeClr>
                </a:solidFill>
                <a:effectLst>
                  <a:outerShdw blurRad="38100" dist="38100" dir="2700000" algn="tl">
                    <a:srgbClr val="000000">
                      <a:alpha val="43137"/>
                    </a:srgbClr>
                  </a:outerShdw>
                </a:effectLst>
              </a:rPr>
              <a:t>lo cotidiano, </a:t>
            </a:r>
            <a:r>
              <a:rPr lang="es-AR" sz="2400" b="1" dirty="0">
                <a:solidFill>
                  <a:schemeClr val="accent3">
                    <a:lumMod val="75000"/>
                  </a:schemeClr>
                </a:solidFill>
                <a:effectLst>
                  <a:outerShdw blurRad="38100" dist="38100" dir="2700000" algn="tl">
                    <a:srgbClr val="000000">
                      <a:alpha val="43137"/>
                    </a:srgbClr>
                  </a:outerShdw>
                </a:effectLst>
              </a:rPr>
              <a:t>que fusiona siempre continuidad y cambio,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perspectiva </a:t>
            </a:r>
            <a:r>
              <a:rPr lang="es-AR" sz="2400" b="1" dirty="0">
                <a:solidFill>
                  <a:schemeClr val="accent3">
                    <a:lumMod val="75000"/>
                  </a:schemeClr>
                </a:solidFill>
                <a:effectLst>
                  <a:outerShdw blurRad="38100" dist="38100" dir="2700000" algn="tl">
                    <a:srgbClr val="000000">
                      <a:alpha val="43137"/>
                    </a:srgbClr>
                  </a:outerShdw>
                </a:effectLst>
              </a:rPr>
              <a:t>mecanicista </a:t>
            </a:r>
            <a:r>
              <a:rPr lang="es-AR" sz="2400" b="1" dirty="0" smtClean="0">
                <a:solidFill>
                  <a:schemeClr val="accent3">
                    <a:lumMod val="75000"/>
                  </a:schemeClr>
                </a:solidFill>
                <a:effectLst>
                  <a:outerShdw blurRad="38100" dist="38100" dir="2700000" algn="tl">
                    <a:srgbClr val="000000">
                      <a:alpha val="43137"/>
                    </a:srgbClr>
                  </a:outerShdw>
                </a:effectLst>
              </a:rPr>
              <a:t>que ignora </a:t>
            </a:r>
            <a:r>
              <a:rPr lang="es-AR" sz="2400" b="1" dirty="0">
                <a:solidFill>
                  <a:schemeClr val="accent3">
                    <a:lumMod val="75000"/>
                  </a:schemeClr>
                </a:solidFill>
                <a:effectLst>
                  <a:outerShdw blurRad="38100" dist="38100" dir="2700000" algn="tl">
                    <a:srgbClr val="000000">
                      <a:alpha val="43137"/>
                    </a:srgbClr>
                  </a:outerShdw>
                </a:effectLst>
              </a:rPr>
              <a:t>el papel de lo sociocultural en las organizaciones.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557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980728"/>
            <a:ext cx="8928992" cy="5386090"/>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El curriculum nulo</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Constituye “…</a:t>
            </a:r>
            <a:r>
              <a:rPr lang="es-AR" sz="2400" b="1" i="1" dirty="0" smtClean="0">
                <a:solidFill>
                  <a:schemeClr val="accent3">
                    <a:lumMod val="75000"/>
                  </a:schemeClr>
                </a:solidFill>
                <a:effectLst>
                  <a:outerShdw blurRad="38100" dist="38100" dir="2700000" algn="tl">
                    <a:srgbClr val="000000">
                      <a:alpha val="43137"/>
                    </a:srgbClr>
                  </a:outerShdw>
                </a:effectLst>
              </a:rPr>
              <a:t>las opciones que no se le proporcionan al estudiante, las perspectivas que no conocerá nunca y que, mucho menos, utilizará, los conceptos y habilidades que no formarán parte de su repertorio intelectual”</a:t>
            </a:r>
          </a:p>
          <a:p>
            <a:pPr algn="r"/>
            <a:endParaRPr lang="es-AR" sz="2000" b="1" dirty="0" smtClean="0">
              <a:solidFill>
                <a:schemeClr val="accent3">
                  <a:lumMod val="75000"/>
                </a:schemeClr>
              </a:solidFill>
              <a:effectLst>
                <a:outerShdw blurRad="38100" dist="38100" dir="2700000" algn="tl">
                  <a:srgbClr val="000000">
                    <a:alpha val="43137"/>
                  </a:srgbClr>
                </a:outerShdw>
              </a:effectLst>
            </a:endParaRPr>
          </a:p>
          <a:p>
            <a:pPr algn="r"/>
            <a:r>
              <a:rPr lang="es-AR" sz="2000" b="1" dirty="0" err="1" smtClean="0">
                <a:solidFill>
                  <a:schemeClr val="accent3">
                    <a:lumMod val="75000"/>
                  </a:schemeClr>
                </a:solidFill>
                <a:effectLst>
                  <a:outerShdw blurRad="38100" dist="38100" dir="2700000" algn="tl">
                    <a:srgbClr val="000000">
                      <a:alpha val="43137"/>
                    </a:srgbClr>
                  </a:outerShdw>
                </a:effectLst>
              </a:rPr>
              <a:t>Elliot</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err="1" smtClean="0">
                <a:solidFill>
                  <a:schemeClr val="accent3">
                    <a:lumMod val="75000"/>
                  </a:schemeClr>
                </a:solidFill>
                <a:effectLst>
                  <a:outerShdw blurRad="38100" dist="38100" dir="2700000" algn="tl">
                    <a:srgbClr val="000000">
                      <a:alpha val="43137"/>
                    </a:srgbClr>
                  </a:outerShdw>
                </a:effectLst>
              </a:rPr>
              <a:t>Eisner</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i="1" dirty="0" err="1">
                <a:solidFill>
                  <a:schemeClr val="accent3">
                    <a:lumMod val="75000"/>
                  </a:schemeClr>
                </a:solidFill>
                <a:effectLst>
                  <a:outerShdw blurRad="38100" dist="38100" dir="2700000" algn="tl">
                    <a:srgbClr val="000000">
                      <a:alpha val="43137"/>
                    </a:srgbClr>
                  </a:outerShdw>
                </a:effectLst>
              </a:rPr>
              <a:t>The</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err="1">
                <a:solidFill>
                  <a:schemeClr val="accent3">
                    <a:lumMod val="75000"/>
                  </a:schemeClr>
                </a:solidFill>
                <a:effectLst>
                  <a:outerShdw blurRad="38100" dist="38100" dir="2700000" algn="tl">
                    <a:srgbClr val="000000">
                      <a:alpha val="43137"/>
                    </a:srgbClr>
                  </a:outerShdw>
                </a:effectLst>
              </a:rPr>
              <a:t>educational</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imagination</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1979</a:t>
            </a:r>
            <a:r>
              <a:rPr lang="es-AR" sz="2000" b="1" i="1" dirty="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Es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aquello que la escuela oculta y no enseña a sus alumnos, aquellas dimensiones o contenidos </a:t>
            </a:r>
            <a:r>
              <a:rPr lang="es-AR" sz="2400" b="1" i="1" dirty="0" smtClean="0">
                <a:solidFill>
                  <a:schemeClr val="accent3">
                    <a:lumMod val="75000"/>
                  </a:schemeClr>
                </a:solidFill>
                <a:effectLst>
                  <a:outerShdw blurRad="38100" dist="38100" dir="2700000" algn="tl">
                    <a:srgbClr val="000000">
                      <a:alpha val="43137"/>
                    </a:srgbClr>
                  </a:outerShdw>
                </a:effectLst>
              </a:rPr>
              <a:t>que no </a:t>
            </a:r>
            <a:r>
              <a:rPr lang="es-AR" sz="2400" b="1" i="1" dirty="0">
                <a:solidFill>
                  <a:schemeClr val="accent3">
                    <a:lumMod val="75000"/>
                  </a:schemeClr>
                </a:solidFill>
                <a:effectLst>
                  <a:outerShdw blurRad="38100" dist="38100" dir="2700000" algn="tl">
                    <a:srgbClr val="000000">
                      <a:alpha val="43137"/>
                    </a:srgbClr>
                  </a:outerShdw>
                </a:effectLst>
              </a:rPr>
              <a:t>se atienden porque explícita o implícitamente no se consideran propios”</a:t>
            </a:r>
          </a:p>
          <a:p>
            <a:pPr algn="r"/>
            <a:r>
              <a:rPr lang="es-AR" sz="2000" b="1" dirty="0" smtClean="0">
                <a:solidFill>
                  <a:schemeClr val="accent3">
                    <a:lumMod val="75000"/>
                  </a:schemeClr>
                </a:solidFill>
                <a:effectLst>
                  <a:outerShdw blurRad="38100" dist="38100" dir="2700000" algn="tl">
                    <a:srgbClr val="000000">
                      <a:alpha val="43137"/>
                    </a:srgbClr>
                  </a:outerShdw>
                </a:effectLst>
              </a:rPr>
              <a:t>José </a:t>
            </a:r>
            <a:r>
              <a:rPr lang="es-AR" sz="2000" b="1" dirty="0">
                <a:solidFill>
                  <a:schemeClr val="accent3">
                    <a:lumMod val="75000"/>
                  </a:schemeClr>
                </a:solidFill>
                <a:effectLst>
                  <a:outerShdw blurRad="38100" dist="38100" dir="2700000" algn="tl">
                    <a:srgbClr val="000000">
                      <a:alpha val="43137"/>
                    </a:srgbClr>
                  </a:outerShdw>
                </a:effectLst>
              </a:rPr>
              <a:t>Gimeno Sacristán y Ángel Pérez </a:t>
            </a:r>
            <a:r>
              <a:rPr lang="es-AR" sz="2000" b="1" dirty="0" smtClean="0">
                <a:solidFill>
                  <a:schemeClr val="accent3">
                    <a:lumMod val="75000"/>
                  </a:schemeClr>
                </a:solidFill>
                <a:effectLst>
                  <a:outerShdw blurRad="38100" dist="38100" dir="2700000" algn="tl">
                    <a:srgbClr val="000000">
                      <a:alpha val="43137"/>
                    </a:srgbClr>
                  </a:outerShdw>
                </a:effectLst>
              </a:rPr>
              <a:t>Gómez, </a:t>
            </a:r>
          </a:p>
          <a:p>
            <a:pPr algn="r"/>
            <a:r>
              <a:rPr lang="es-AR" sz="2000" b="1" i="1" dirty="0" smtClean="0">
                <a:solidFill>
                  <a:schemeClr val="accent3">
                    <a:lumMod val="75000"/>
                  </a:schemeClr>
                </a:solidFill>
                <a:effectLst>
                  <a:outerShdw blurRad="38100" dist="38100" dir="2700000" algn="tl">
                    <a:srgbClr val="000000">
                      <a:alpha val="43137"/>
                    </a:srgbClr>
                  </a:outerShdw>
                </a:effectLst>
              </a:rPr>
              <a:t>La </a:t>
            </a:r>
            <a:r>
              <a:rPr lang="es-AR" sz="2000" b="1" i="1" dirty="0">
                <a:solidFill>
                  <a:schemeClr val="accent3">
                    <a:lumMod val="75000"/>
                  </a:schemeClr>
                </a:solidFill>
                <a:effectLst>
                  <a:outerShdw blurRad="38100" dist="38100" dir="2700000" algn="tl">
                    <a:srgbClr val="000000">
                      <a:alpha val="43137"/>
                    </a:srgbClr>
                  </a:outerShdw>
                </a:effectLst>
              </a:rPr>
              <a:t>enseñanza, su teoría y su </a:t>
            </a:r>
            <a:r>
              <a:rPr lang="es-AR" sz="2000" b="1" i="1" dirty="0" smtClean="0">
                <a:solidFill>
                  <a:schemeClr val="accent3">
                    <a:lumMod val="75000"/>
                  </a:schemeClr>
                </a:solidFill>
                <a:effectLst>
                  <a:outerShdw blurRad="38100" dist="38100" dir="2700000" algn="tl">
                    <a:srgbClr val="000000">
                      <a:alpha val="43137"/>
                    </a:srgbClr>
                  </a:outerShdw>
                </a:effectLst>
              </a:rPr>
              <a:t>práctica, </a:t>
            </a:r>
            <a:r>
              <a:rPr lang="es-AR" sz="2000" b="1" dirty="0">
                <a:solidFill>
                  <a:schemeClr val="accent3">
                    <a:lumMod val="75000"/>
                  </a:schemeClr>
                </a:solidFill>
                <a:effectLst>
                  <a:outerShdw blurRad="38100" dist="38100" dir="2700000" algn="tl">
                    <a:srgbClr val="000000">
                      <a:alpha val="43137"/>
                    </a:srgbClr>
                  </a:outerShdw>
                </a:effectLst>
              </a:rPr>
              <a:t>2008.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212976"/>
            <a:ext cx="817264" cy="101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55" y="5877272"/>
            <a:ext cx="7445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2122" y="5836963"/>
            <a:ext cx="601240" cy="75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741109"/>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96752"/>
            <a:ext cx="8640960" cy="5078313"/>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“Los </a:t>
            </a:r>
            <a:r>
              <a:rPr lang="es-AR" sz="2400" b="1" i="1" dirty="0">
                <a:solidFill>
                  <a:schemeClr val="accent3">
                    <a:lumMod val="75000"/>
                  </a:schemeClr>
                </a:solidFill>
                <a:effectLst>
                  <a:outerShdw blurRad="38100" dist="38100" dir="2700000" algn="tl">
                    <a:srgbClr val="000000">
                      <a:alpha val="43137"/>
                    </a:srgbClr>
                  </a:outerShdw>
                </a:effectLst>
              </a:rPr>
              <a:t>reformadores suelen carecer, por lo general, de perspectiva histórica. Padecen de un mal conocido como adanismo, presentismo o </a:t>
            </a:r>
            <a:r>
              <a:rPr lang="es-AR" sz="2400" b="1" i="1" dirty="0" err="1">
                <a:solidFill>
                  <a:schemeClr val="accent3">
                    <a:lumMod val="75000"/>
                  </a:schemeClr>
                </a:solidFill>
                <a:effectLst>
                  <a:outerShdw blurRad="38100" dist="38100" dir="2700000" algn="tl">
                    <a:srgbClr val="000000">
                      <a:alpha val="43137"/>
                    </a:srgbClr>
                  </a:outerShdw>
                </a:effectLst>
              </a:rPr>
              <a:t>ahistoricismo</a:t>
            </a:r>
            <a:r>
              <a:rPr lang="es-AR" sz="2400" b="1" i="1" dirty="0">
                <a:solidFill>
                  <a:schemeClr val="accent3">
                    <a:lumMod val="75000"/>
                  </a:schemeClr>
                </a:solidFill>
                <a:effectLst>
                  <a:outerShdw blurRad="38100" dist="38100" dir="2700000" algn="tl">
                    <a:srgbClr val="000000">
                      <a:alpha val="43137"/>
                    </a:srgbClr>
                  </a:outerShdw>
                </a:effectLst>
              </a:rPr>
              <a:t>. Creen que se parte de cero; no han aprendido de lo sucedido con reformas anteriores y actúan como si no existiera eso que se ha dado en llamar “las culturas escolares” o la gramática de la escuela: ese conjunto de tradiciones  - ideas, mentalidades, prácticas – sedimentadas en el tiempo, no puestas en cuestión, producto en parte del saber empírico de los profesores, pero también del juego de fuerzas internas que se generan en los sistemas educativos”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Antonio </a:t>
            </a:r>
            <a:r>
              <a:rPr lang="es-AR" sz="2000" b="1" dirty="0" err="1" smtClean="0">
                <a:solidFill>
                  <a:schemeClr val="accent3">
                    <a:lumMod val="75000"/>
                  </a:schemeClr>
                </a:solidFill>
                <a:effectLst>
                  <a:outerShdw blurRad="38100" dist="38100" dir="2700000" algn="tl">
                    <a:srgbClr val="000000">
                      <a:alpha val="43137"/>
                    </a:srgbClr>
                  </a:outerShdw>
                </a:effectLst>
              </a:rPr>
              <a:t>Viñao</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Éxito y fracaso de </a:t>
            </a:r>
          </a:p>
          <a:p>
            <a:pPr algn="r"/>
            <a:r>
              <a:rPr lang="es-AR" sz="2000" b="1" i="1" dirty="0" smtClean="0">
                <a:solidFill>
                  <a:schemeClr val="accent3">
                    <a:lumMod val="75000"/>
                  </a:schemeClr>
                </a:solidFill>
                <a:effectLst>
                  <a:outerShdw blurRad="38100" dist="38100" dir="2700000" algn="tl">
                    <a:srgbClr val="000000">
                      <a:alpha val="43137"/>
                    </a:srgbClr>
                  </a:outerShdw>
                </a:effectLst>
              </a:rPr>
              <a:t>las reformas</a:t>
            </a:r>
            <a:r>
              <a:rPr lang="es-AR" sz="2000" b="1" dirty="0" smtClean="0">
                <a:solidFill>
                  <a:schemeClr val="accent3">
                    <a:lumMod val="75000"/>
                  </a:schemeClr>
                </a:solidFill>
                <a:effectLst>
                  <a:outerShdw blurRad="38100" dist="38100" dir="2700000" algn="tl">
                    <a:srgbClr val="000000">
                      <a:alpha val="43137"/>
                    </a:srgbClr>
                  </a:outerShdw>
                </a:effectLst>
              </a:rPr>
              <a:t>, 2005</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06611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2060848"/>
            <a:ext cx="2495872" cy="2179320"/>
          </a:xfrm>
        </p:spPr>
        <p:txBody>
          <a:bodyPr>
            <a:noAutofit/>
          </a:bodyPr>
          <a:lstStyle/>
          <a:p>
            <a:pPr algn="ctr"/>
            <a:r>
              <a:rPr lang="es-AR" sz="3600" b="1" dirty="0">
                <a:solidFill>
                  <a:schemeClr val="accent3">
                    <a:lumMod val="75000"/>
                  </a:schemeClr>
                </a:solidFill>
                <a:effectLst>
                  <a:outerShdw blurRad="38100" dist="38100" dir="2700000" algn="tl">
                    <a:srgbClr val="000000">
                      <a:alpha val="43137"/>
                    </a:srgbClr>
                  </a:outerShdw>
                </a:effectLst>
              </a:rPr>
              <a:t>6</a:t>
            </a:r>
            <a:r>
              <a:rPr lang="es-AR" sz="3600" b="1" dirty="0" smtClean="0">
                <a:solidFill>
                  <a:schemeClr val="accent3">
                    <a:lumMod val="75000"/>
                  </a:schemeClr>
                </a:solidFill>
                <a:effectLst>
                  <a:outerShdw blurRad="38100" dist="38100" dir="2700000" algn="tl">
                    <a:srgbClr val="000000">
                      <a:alpha val="43137"/>
                    </a:srgbClr>
                  </a:outerShdw>
                </a:effectLst>
              </a:rPr>
              <a:t>.</a:t>
            </a:r>
            <a:r>
              <a:rPr lang="es-AR" sz="4400" b="1" dirty="0" smtClean="0">
                <a:solidFill>
                  <a:schemeClr val="accent3">
                    <a:lumMod val="75000"/>
                  </a:schemeClr>
                </a:solidFill>
                <a:effectLst>
                  <a:outerShdw blurRad="38100" dist="38100" dir="2700000" algn="tl">
                    <a:srgbClr val="000000">
                      <a:alpha val="43137"/>
                    </a:srgbClr>
                  </a:outerShdw>
                </a:effectLst>
              </a:rPr>
              <a:t>1</a:t>
            </a:r>
            <a:r>
              <a:rPr lang="es-AR" sz="3600" b="1" dirty="0" smtClean="0">
                <a:solidFill>
                  <a:schemeClr val="accent3">
                    <a:lumMod val="75000"/>
                  </a:schemeClr>
                </a:solidFill>
                <a:effectLst>
                  <a:outerShdw blurRad="38100" dist="38100" dir="2700000" algn="tl">
                    <a:srgbClr val="000000">
                      <a:alpha val="43137"/>
                    </a:srgbClr>
                  </a:outerShdw>
                </a:effectLst>
              </a:rPr>
              <a:t>.</a:t>
            </a:r>
            <a:r>
              <a:rPr lang="es-AR" sz="2800" b="1" dirty="0" smtClean="0">
                <a:solidFill>
                  <a:schemeClr val="accent3">
                    <a:lumMod val="75000"/>
                  </a:schemeClr>
                </a:solidFill>
                <a:effectLst>
                  <a:outerShdw blurRad="38100" dist="38100" dir="2700000" algn="tl">
                    <a:srgbClr val="000000">
                      <a:alpha val="43137"/>
                    </a:srgbClr>
                  </a:outerShdw>
                </a:effectLst>
              </a:rPr>
              <a:t> Tipología de las innovaciones curriculares</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004" r="600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38426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305800" cy="782960"/>
          </a:xfrm>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6</a:t>
            </a:r>
            <a:r>
              <a:rPr lang="es-AR" sz="4800" b="1" dirty="0" smtClean="0">
                <a:solidFill>
                  <a:schemeClr val="accent3">
                    <a:lumMod val="75000"/>
                  </a:schemeClr>
                </a:solidFill>
                <a:effectLst>
                  <a:outerShdw blurRad="38100" dist="38100" dir="2700000" algn="tl">
                    <a:srgbClr val="000000">
                      <a:alpha val="43137"/>
                    </a:srgbClr>
                  </a:outerShdw>
                </a:effectLst>
              </a:rPr>
              <a:t>.1.1. Según su centralidad</a:t>
            </a:r>
            <a:endParaRPr lang="es-ES" sz="48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95536" y="1772816"/>
            <a:ext cx="8280920"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Larry </a:t>
            </a:r>
            <a:r>
              <a:rPr lang="es-AR" sz="2400" b="1" dirty="0">
                <a:solidFill>
                  <a:schemeClr val="accent3">
                    <a:lumMod val="75000"/>
                  </a:schemeClr>
                </a:solidFill>
                <a:effectLst>
                  <a:outerShdw blurRad="38100" dist="38100" dir="2700000" algn="tl">
                    <a:srgbClr val="000000">
                      <a:alpha val="43137"/>
                    </a:srgbClr>
                  </a:outerShdw>
                </a:effectLst>
              </a:rPr>
              <a:t>Cuban </a:t>
            </a:r>
            <a:r>
              <a:rPr lang="es-AR" sz="2400" b="1" dirty="0" smtClean="0">
                <a:solidFill>
                  <a:schemeClr val="accent3">
                    <a:lumMod val="75000"/>
                  </a:schemeClr>
                </a:solidFill>
                <a:effectLst>
                  <a:outerShdw blurRad="38100" dist="38100" dir="2700000" algn="tl">
                    <a:srgbClr val="000000">
                      <a:alpha val="43137"/>
                    </a:srgbClr>
                  </a:outerShdw>
                </a:effectLst>
              </a:rPr>
              <a:t>popularizó </a:t>
            </a:r>
            <a:r>
              <a:rPr lang="es-AR" sz="2400" b="1" dirty="0">
                <a:solidFill>
                  <a:schemeClr val="accent3">
                    <a:lumMod val="75000"/>
                  </a:schemeClr>
                </a:solidFill>
                <a:effectLst>
                  <a:outerShdw blurRad="38100" dist="38100" dir="2700000" algn="tl">
                    <a:srgbClr val="000000">
                      <a:alpha val="43137"/>
                    </a:srgbClr>
                  </a:outerShdw>
                </a:effectLst>
              </a:rPr>
              <a:t>la distinción entre </a:t>
            </a:r>
            <a:r>
              <a:rPr lang="es-AR" sz="2400" b="1" i="1" dirty="0">
                <a:solidFill>
                  <a:srgbClr val="FF0000"/>
                </a:solidFill>
                <a:effectLst>
                  <a:outerShdw blurRad="38100" dist="38100" dir="2700000" algn="tl">
                    <a:srgbClr val="000000">
                      <a:alpha val="43137"/>
                    </a:srgbClr>
                  </a:outerShdw>
                </a:effectLst>
              </a:rPr>
              <a:t>cambios de primer orden</a:t>
            </a:r>
            <a:r>
              <a:rPr lang="es-AR" sz="2400" b="1" dirty="0">
                <a:solidFill>
                  <a:schemeClr val="accent3">
                    <a:lumMod val="75000"/>
                  </a:schemeClr>
                </a:solidFill>
                <a:effectLst>
                  <a:outerShdw blurRad="38100" dist="38100" dir="2700000" algn="tl">
                    <a:srgbClr val="000000">
                      <a:alpha val="43137"/>
                    </a:srgbClr>
                  </a:outerShdw>
                </a:effectLst>
              </a:rPr>
              <a:t> y </a:t>
            </a:r>
            <a:r>
              <a:rPr lang="es-AR" sz="2400" b="1" i="1" dirty="0">
                <a:solidFill>
                  <a:srgbClr val="FF0000"/>
                </a:solidFill>
                <a:effectLst>
                  <a:outerShdw blurRad="38100" dist="38100" dir="2700000" algn="tl">
                    <a:srgbClr val="000000">
                      <a:alpha val="43137"/>
                    </a:srgbClr>
                  </a:outerShdw>
                </a:effectLst>
              </a:rPr>
              <a:t>cambios de segundo </a:t>
            </a:r>
            <a:r>
              <a:rPr lang="es-AR" sz="2400" b="1" i="1" dirty="0" smtClean="0">
                <a:solidFill>
                  <a:srgbClr val="FF0000"/>
                </a:solidFill>
                <a:effectLst>
                  <a:outerShdw blurRad="38100" dist="38100" dir="2700000" algn="tl">
                    <a:srgbClr val="000000">
                      <a:alpha val="43137"/>
                    </a:srgbClr>
                  </a:outerShdw>
                </a:effectLst>
              </a:rPr>
              <a:t>orden</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400" b="1" i="1" dirty="0">
              <a:solidFill>
                <a:srgbClr val="FF0000"/>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primeros, también llamados </a:t>
            </a:r>
            <a:r>
              <a:rPr lang="es-AR" sz="2400" b="1" i="1" dirty="0">
                <a:solidFill>
                  <a:srgbClr val="FF0000"/>
                </a:solidFill>
                <a:effectLst>
                  <a:outerShdw blurRad="38100" dist="38100" dir="2700000" algn="tl">
                    <a:srgbClr val="000000">
                      <a:alpha val="43137"/>
                    </a:srgbClr>
                  </a:outerShdw>
                </a:effectLst>
              </a:rPr>
              <a:t>incrementales</a:t>
            </a:r>
            <a:r>
              <a:rPr lang="es-AR" sz="2400" b="1" dirty="0">
                <a:solidFill>
                  <a:schemeClr val="accent3">
                    <a:lumMod val="75000"/>
                  </a:schemeClr>
                </a:solidFill>
                <a:effectLst>
                  <a:outerShdw blurRad="38100" dist="38100" dir="2700000" algn="tl">
                    <a:srgbClr val="000000">
                      <a:alpha val="43137"/>
                    </a:srgbClr>
                  </a:outerShdw>
                </a:effectLst>
              </a:rPr>
              <a:t>, son cambios menores destinados a la mejora de algunas dificultades detectadas en la práctica.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No </a:t>
            </a:r>
            <a:r>
              <a:rPr lang="es-AR" sz="2400" b="1" dirty="0">
                <a:solidFill>
                  <a:schemeClr val="accent3">
                    <a:lumMod val="75000"/>
                  </a:schemeClr>
                </a:solidFill>
                <a:effectLst>
                  <a:outerShdw blurRad="38100" dist="38100" dir="2700000" algn="tl">
                    <a:srgbClr val="000000">
                      <a:alpha val="43137"/>
                    </a:srgbClr>
                  </a:outerShdw>
                </a:effectLst>
              </a:rPr>
              <a:t>cuestionan los aspectos organizativos básicos del curriculum ni los roles establecidos y su impacto se expresa en extensión de la jornada escolar, introducción de nuevos materiales didácticos, incorporación o supresión de contenidos en los espacios curriculares, reestructuraciones en la secuencia de los contenidos, etc. precisiones cambios en los textos.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5717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060848"/>
            <a:ext cx="8424936" cy="2923877"/>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de segundo </a:t>
            </a:r>
            <a:r>
              <a:rPr lang="es-AR" sz="2400" b="1" dirty="0" smtClean="0">
                <a:solidFill>
                  <a:schemeClr val="accent3">
                    <a:lumMod val="75000"/>
                  </a:schemeClr>
                </a:solidFill>
                <a:effectLst>
                  <a:outerShdw blurRad="38100" dist="38100" dir="2700000" algn="tl">
                    <a:srgbClr val="000000">
                      <a:alpha val="43137"/>
                    </a:srgbClr>
                  </a:outerShdw>
                </a:effectLst>
              </a:rPr>
              <a:t>orden, </a:t>
            </a:r>
            <a:r>
              <a:rPr lang="es-AR" sz="2400" b="1" smtClean="0">
                <a:solidFill>
                  <a:schemeClr val="accent3">
                    <a:lumMod val="75000"/>
                  </a:schemeClr>
                </a:solidFill>
                <a:effectLst>
                  <a:outerShdw blurRad="38100" dist="38100" dir="2700000" algn="tl">
                    <a:srgbClr val="000000">
                      <a:alpha val="43137"/>
                    </a:srgbClr>
                  </a:outerShdw>
                </a:effectLst>
              </a:rPr>
              <a:t>considerados </a:t>
            </a:r>
            <a:r>
              <a:rPr lang="es-AR" sz="2400" b="1" i="1" smtClean="0">
                <a:solidFill>
                  <a:srgbClr val="FF0000"/>
                </a:solidFill>
                <a:effectLst>
                  <a:outerShdw blurRad="38100" dist="38100" dir="2700000" algn="tl">
                    <a:srgbClr val="000000">
                      <a:alpha val="43137"/>
                    </a:srgbClr>
                  </a:outerShdw>
                </a:effectLst>
              </a:rPr>
              <a:t>primordiales</a:t>
            </a:r>
            <a:r>
              <a:rPr lang="es-AR" sz="2400" b="1" dirty="0">
                <a:solidFill>
                  <a:schemeClr val="accent3">
                    <a:lumMod val="75000"/>
                  </a:schemeClr>
                </a:solidFill>
                <a:effectLst>
                  <a:outerShdw blurRad="38100" dist="38100" dir="2700000" algn="tl">
                    <a:srgbClr val="000000">
                      <a:alpha val="43137"/>
                    </a:srgbClr>
                  </a:outerShdw>
                </a:effectLst>
              </a:rPr>
              <a:t>, son transformacionales, </a:t>
            </a:r>
            <a:r>
              <a:rPr lang="es-AR" sz="2400" b="1" i="1" dirty="0">
                <a:solidFill>
                  <a:schemeClr val="accent3">
                    <a:lumMod val="75000"/>
                  </a:schemeClr>
                </a:solidFill>
                <a:effectLst>
                  <a:outerShdw blurRad="38100" dist="38100" dir="2700000" algn="tl">
                    <a:srgbClr val="000000">
                      <a:alpha val="43137"/>
                    </a:srgbClr>
                  </a:outerShdw>
                </a:effectLst>
              </a:rPr>
              <a:t>“… se dirigen a alterar los modos fundamentales en que operan las organizaciones..., introduciendo nuevos objetivos, estructuras y roles que transforman los modos familiares de hacer las cosas, con nuevos modos de resolver los persistentes problemas”.</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Larry Cuban,  </a:t>
            </a:r>
            <a:r>
              <a:rPr lang="es-AR" sz="2000" b="1" i="1" dirty="0">
                <a:solidFill>
                  <a:schemeClr val="accent3">
                    <a:lumMod val="75000"/>
                  </a:schemeClr>
                </a:solidFill>
                <a:effectLst>
                  <a:outerShdw blurRad="38100" dist="38100" dir="2700000" algn="tl">
                    <a:srgbClr val="000000">
                      <a:alpha val="43137"/>
                    </a:srgbClr>
                  </a:outerShdw>
                </a:effectLst>
              </a:rPr>
              <a:t>A fundamental </a:t>
            </a:r>
            <a:r>
              <a:rPr lang="es-AR" sz="2000" b="1" i="1" dirty="0" err="1">
                <a:solidFill>
                  <a:schemeClr val="accent3">
                    <a:lumMod val="75000"/>
                  </a:schemeClr>
                </a:solidFill>
                <a:effectLst>
                  <a:outerShdw blurRad="38100" dist="38100" dir="2700000" algn="tl">
                    <a:srgbClr val="000000">
                      <a:alpha val="43137"/>
                    </a:srgbClr>
                  </a:outerShdw>
                </a:effectLst>
              </a:rPr>
              <a:t>puzzle</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of </a:t>
            </a:r>
            <a:r>
              <a:rPr lang="es-AR" sz="2000" b="1" i="1" dirty="0" err="1">
                <a:solidFill>
                  <a:schemeClr val="accent3">
                    <a:lumMod val="75000"/>
                  </a:schemeClr>
                </a:solidFill>
                <a:effectLst>
                  <a:outerShdw blurRad="38100" dist="38100" dir="2700000" algn="tl">
                    <a:srgbClr val="000000">
                      <a:alpha val="43137"/>
                    </a:srgbClr>
                  </a:outerShdw>
                </a:effectLst>
              </a:rPr>
              <a:t>school</a:t>
            </a:r>
            <a:r>
              <a:rPr lang="es-AR" sz="2000" b="1" i="1" dirty="0">
                <a:solidFill>
                  <a:schemeClr val="accent3">
                    <a:lumMod val="75000"/>
                  </a:schemeClr>
                </a:solidFill>
                <a:effectLst>
                  <a:outerShdw blurRad="38100" dist="38100" dir="2700000" algn="tl">
                    <a:srgbClr val="000000">
                      <a:alpha val="43137"/>
                    </a:srgbClr>
                  </a:outerShdw>
                </a:effectLst>
              </a:rPr>
              <a:t> </a:t>
            </a:r>
            <a:r>
              <a:rPr lang="es-AR" sz="2000" b="1" i="1" dirty="0" err="1">
                <a:solidFill>
                  <a:schemeClr val="accent3">
                    <a:lumMod val="75000"/>
                  </a:schemeClr>
                </a:solidFill>
                <a:effectLst>
                  <a:outerShdw blurRad="38100" dist="38100" dir="2700000" algn="tl">
                    <a:srgbClr val="000000">
                      <a:alpha val="43137"/>
                    </a:srgbClr>
                  </a:outerShdw>
                </a:effectLst>
              </a:rPr>
              <a:t>reform</a:t>
            </a:r>
            <a:r>
              <a:rPr lang="es-AR" sz="2000" b="1" dirty="0">
                <a:solidFill>
                  <a:schemeClr val="accent3">
                    <a:lumMod val="75000"/>
                  </a:schemeClr>
                </a:solidFill>
                <a:effectLst>
                  <a:outerShdw blurRad="38100" dist="38100" dir="2700000" algn="tl">
                    <a:srgbClr val="000000">
                      <a:alpha val="43137"/>
                    </a:srgbClr>
                  </a:outerShdw>
                </a:effectLst>
              </a:rPr>
              <a:t>, 1990</a:t>
            </a:r>
            <a:endParaRPr lang="es-E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008648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4615" y="1196752"/>
            <a:ext cx="8496944" cy="55707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 acuerdo con </a:t>
            </a:r>
            <a:r>
              <a:rPr lang="es-AR" sz="2400" b="1" dirty="0" err="1" smtClean="0">
                <a:solidFill>
                  <a:schemeClr val="accent3">
                    <a:lumMod val="75000"/>
                  </a:schemeClr>
                </a:solidFill>
                <a:effectLst>
                  <a:outerShdw blurRad="38100" dist="38100" dir="2700000" algn="tl">
                    <a:srgbClr val="000000">
                      <a:alpha val="43137"/>
                    </a:srgbClr>
                  </a:outerShdw>
                </a:effectLst>
              </a:rPr>
              <a:t>Elmore</a:t>
            </a:r>
            <a:r>
              <a:rPr lang="es-AR" sz="2400" b="1" dirty="0" smtClean="0">
                <a:solidFill>
                  <a:schemeClr val="accent3">
                    <a:lumMod val="75000"/>
                  </a:schemeClr>
                </a:solidFill>
                <a:effectLst>
                  <a:outerShdw blurRad="38100" dist="38100" dir="2700000" algn="tl">
                    <a:srgbClr val="000000">
                      <a:alpha val="43137"/>
                    </a:srgbClr>
                  </a:outerShdw>
                </a:effectLst>
              </a:rPr>
              <a:t>, podemos </a:t>
            </a:r>
            <a:r>
              <a:rPr lang="es-AR" sz="2400" b="1" dirty="0">
                <a:solidFill>
                  <a:schemeClr val="accent3">
                    <a:lumMod val="75000"/>
                  </a:schemeClr>
                </a:solidFill>
                <a:effectLst>
                  <a:outerShdw blurRad="38100" dist="38100" dir="2700000" algn="tl">
                    <a:srgbClr val="000000">
                      <a:alpha val="43137"/>
                    </a:srgbClr>
                  </a:outerShdw>
                </a:effectLst>
              </a:rPr>
              <a:t>distinguir </a:t>
            </a:r>
            <a:r>
              <a:rPr lang="es-AR" sz="2400" b="1" dirty="0" smtClean="0">
                <a:solidFill>
                  <a:schemeClr val="accent3">
                    <a:lumMod val="75000"/>
                  </a:schemeClr>
                </a:solidFill>
                <a:effectLst>
                  <a:outerShdw blurRad="38100" dist="38100" dir="2700000" algn="tl">
                    <a:srgbClr val="000000">
                      <a:alpha val="43137"/>
                    </a:srgbClr>
                  </a:outerShdw>
                </a:effectLst>
              </a:rPr>
              <a:t>entre:</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cambios </a:t>
            </a:r>
            <a:r>
              <a:rPr lang="es-AR" sz="2400" b="1" i="1" dirty="0" smtClean="0">
                <a:solidFill>
                  <a:srgbClr val="FF0000"/>
                </a:solidFill>
                <a:effectLst>
                  <a:outerShdw blurRad="38100" dist="38100" dir="2700000" algn="tl">
                    <a:srgbClr val="000000">
                      <a:alpha val="43137"/>
                    </a:srgbClr>
                  </a:outerShdw>
                </a:effectLst>
              </a:rPr>
              <a:t>político-sociales</a:t>
            </a:r>
            <a:r>
              <a:rPr lang="es-AR" sz="2400" b="1" dirty="0" smtClean="0">
                <a:solidFill>
                  <a:schemeClr val="accent3">
                    <a:lumMod val="75000"/>
                  </a:schemeClr>
                </a:solidFill>
                <a:effectLst>
                  <a:outerShdw blurRad="38100" dist="38100" dir="2700000" algn="tl">
                    <a:srgbClr val="000000">
                      <a:alpha val="43137"/>
                    </a:srgbClr>
                  </a:outerShdw>
                </a:effectLst>
              </a:rPr>
              <a:t>, que afectan la </a:t>
            </a:r>
            <a:r>
              <a:rPr lang="es-AR" sz="2400" b="1" dirty="0">
                <a:solidFill>
                  <a:schemeClr val="accent3">
                    <a:lumMod val="75000"/>
                  </a:schemeClr>
                </a:solidFill>
                <a:effectLst>
                  <a:outerShdw blurRad="38100" dist="38100" dir="2700000" algn="tl">
                    <a:srgbClr val="000000">
                      <a:alpha val="43137"/>
                    </a:srgbClr>
                  </a:outerShdw>
                </a:effectLst>
              </a:rPr>
              <a:t>distribución del poder en </a:t>
            </a:r>
            <a:r>
              <a:rPr lang="es-AR" sz="2400" b="1" dirty="0" smtClean="0">
                <a:solidFill>
                  <a:schemeClr val="accent3">
                    <a:lumMod val="75000"/>
                  </a:schemeClr>
                </a:solidFill>
                <a:effectLst>
                  <a:outerShdw blurRad="38100" dist="38100" dir="2700000" algn="tl">
                    <a:srgbClr val="000000">
                      <a:alpha val="43137"/>
                    </a:srgbClr>
                  </a:outerShdw>
                </a:effectLst>
              </a:rPr>
              <a:t>el sistema educativo y la </a:t>
            </a:r>
            <a:r>
              <a:rPr lang="es-AR" sz="2400" b="1" dirty="0">
                <a:solidFill>
                  <a:schemeClr val="accent3">
                    <a:lumMod val="75000"/>
                  </a:schemeClr>
                </a:solidFill>
                <a:effectLst>
                  <a:outerShdw blurRad="38100" dist="38100" dir="2700000" algn="tl">
                    <a:srgbClr val="000000">
                      <a:alpha val="43137"/>
                    </a:srgbClr>
                  </a:outerShdw>
                </a:effectLst>
              </a:rPr>
              <a:t>relación </a:t>
            </a:r>
            <a:r>
              <a:rPr lang="es-AR" sz="2400" b="1" dirty="0" smtClean="0">
                <a:solidFill>
                  <a:schemeClr val="accent3">
                    <a:lumMod val="75000"/>
                  </a:schemeClr>
                </a:solidFill>
                <a:effectLst>
                  <a:outerShdw blurRad="38100" dist="38100" dir="2700000" algn="tl">
                    <a:srgbClr val="000000">
                      <a:alpha val="43137"/>
                    </a:srgbClr>
                  </a:outerShdw>
                </a:effectLst>
              </a:rPr>
              <a:t>entre las organizaciones sociales y la </a:t>
            </a:r>
            <a:r>
              <a:rPr lang="es-AR" sz="2400" b="1" dirty="0">
                <a:solidFill>
                  <a:schemeClr val="accent3">
                    <a:lumMod val="75000"/>
                  </a:schemeClr>
                </a:solidFill>
                <a:effectLst>
                  <a:outerShdw blurRad="38100" dist="38100" dir="2700000" algn="tl">
                    <a:srgbClr val="000000">
                      <a:alpha val="43137"/>
                    </a:srgbClr>
                  </a:outerShdw>
                </a:effectLst>
              </a:rPr>
              <a:t>enseñanza escolar.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cambios estructurales</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i="1" dirty="0" smtClean="0">
                <a:solidFill>
                  <a:srgbClr val="FF0000"/>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que afectan </a:t>
            </a:r>
            <a:r>
              <a:rPr lang="es-AR" sz="2400" b="1" dirty="0">
                <a:solidFill>
                  <a:schemeClr val="accent3">
                    <a:lumMod val="75000"/>
                  </a:schemeClr>
                </a:solidFill>
                <a:effectLst>
                  <a:outerShdw blurRad="38100" dist="38100" dir="2700000" algn="tl">
                    <a:srgbClr val="000000">
                      <a:alpha val="43137"/>
                    </a:srgbClr>
                  </a:outerShdw>
                </a:effectLst>
              </a:rPr>
              <a:t>a todo el sistema educativo o a la configuración de los distintos niveles;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cambios curriculares</a:t>
            </a:r>
            <a:r>
              <a:rPr lang="es-AR" sz="2400" b="1" dirty="0" smtClean="0">
                <a:solidFill>
                  <a:schemeClr val="accent3">
                    <a:lumMod val="75000"/>
                  </a:schemeClr>
                </a:solidFill>
                <a:effectLst>
                  <a:outerShdw blurRad="38100" dist="38100" dir="2700000" algn="tl">
                    <a:srgbClr val="000000">
                      <a:alpha val="43137"/>
                    </a:srgbClr>
                  </a:outerShdw>
                </a:effectLst>
              </a:rPr>
              <a:t>, relacionados </a:t>
            </a:r>
            <a:r>
              <a:rPr lang="es-AR" sz="2400" b="1" dirty="0">
                <a:solidFill>
                  <a:schemeClr val="accent3">
                    <a:lumMod val="75000"/>
                  </a:schemeClr>
                </a:solidFill>
                <a:effectLst>
                  <a:outerShdw blurRad="38100" dist="38100" dir="2700000" algn="tl">
                    <a:srgbClr val="000000">
                      <a:alpha val="43137"/>
                    </a:srgbClr>
                  </a:outerShdw>
                </a:effectLst>
              </a:rPr>
              <a:t>con el diseño y desarrollo del </a:t>
            </a:r>
            <a:r>
              <a:rPr lang="es-AR" sz="2400" b="1" dirty="0" smtClean="0">
                <a:solidFill>
                  <a:schemeClr val="accent3">
                    <a:lumMod val="75000"/>
                  </a:schemeClr>
                </a:solidFill>
                <a:effectLst>
                  <a:outerShdw blurRad="38100" dist="38100" dir="2700000" algn="tl">
                    <a:srgbClr val="000000">
                      <a:alpha val="43137"/>
                    </a:srgbClr>
                  </a:outerShdw>
                </a:effectLst>
              </a:rPr>
              <a:t>curriculum</a:t>
            </a:r>
            <a:r>
              <a:rPr lang="es-AR" sz="2400" b="1" dirty="0">
                <a:solidFill>
                  <a:schemeClr val="accent3">
                    <a:lumMod val="75000"/>
                  </a:schemeClr>
                </a:solidFill>
                <a:effectLst>
                  <a:outerShdw blurRad="38100" dist="38100" dir="2700000" algn="tl">
                    <a:srgbClr val="000000">
                      <a:alpha val="43137"/>
                    </a:srgbClr>
                  </a:outerShdw>
                </a:effectLst>
              </a:rPr>
              <a:t>;</a:t>
            </a:r>
            <a:r>
              <a:rPr lang="es-AR" sz="2400" b="1" dirty="0" smtClean="0">
                <a:solidFill>
                  <a:schemeClr val="accent3">
                    <a:lumMod val="75000"/>
                  </a:schemeClr>
                </a:solidFill>
                <a:effectLst>
                  <a:outerShdw blurRad="38100" dist="38100" dir="2700000" algn="tl">
                    <a:srgbClr val="000000">
                      <a:alpha val="43137"/>
                    </a:srgbClr>
                  </a:outerShdw>
                </a:effectLst>
              </a:rPr>
              <a:t> </a:t>
            </a: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cambios profesionales</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i="1" dirty="0" smtClean="0">
                <a:solidFill>
                  <a:srgbClr val="FF0000"/>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referidos a la </a:t>
            </a:r>
            <a:r>
              <a:rPr lang="es-AR" sz="2400" b="1" dirty="0" smtClean="0">
                <a:solidFill>
                  <a:schemeClr val="accent3">
                    <a:lumMod val="75000"/>
                  </a:schemeClr>
                </a:solidFill>
                <a:effectLst>
                  <a:outerShdw blurRad="38100" dist="38100" dir="2700000" algn="tl">
                    <a:srgbClr val="000000">
                      <a:alpha val="43137"/>
                    </a:srgbClr>
                  </a:outerShdw>
                </a:effectLst>
              </a:rPr>
              <a:t>formación y al desarrollo </a:t>
            </a:r>
            <a:r>
              <a:rPr lang="es-AR" sz="2400" b="1" dirty="0">
                <a:solidFill>
                  <a:schemeClr val="accent3">
                    <a:lumMod val="75000"/>
                  </a:schemeClr>
                </a:solidFill>
                <a:effectLst>
                  <a:outerShdw blurRad="38100" dist="38100" dir="2700000" algn="tl">
                    <a:srgbClr val="000000">
                      <a:alpha val="43137"/>
                    </a:srgbClr>
                  </a:outerShdw>
                </a:effectLst>
              </a:rPr>
              <a:t>profesional de los </a:t>
            </a:r>
            <a:r>
              <a:rPr lang="es-AR" sz="2400" b="1" dirty="0" smtClean="0">
                <a:solidFill>
                  <a:schemeClr val="accent3">
                    <a:lumMod val="75000"/>
                  </a:schemeClr>
                </a:solidFill>
                <a:effectLst>
                  <a:outerShdw blurRad="38100" dist="38100" dir="2700000" algn="tl">
                    <a:srgbClr val="000000">
                      <a:alpha val="43137"/>
                    </a:srgbClr>
                  </a:outerShdw>
                </a:effectLst>
              </a:rPr>
              <a:t>docentes.</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b="1" dirty="0">
                <a:solidFill>
                  <a:schemeClr val="accent3">
                    <a:lumMod val="75000"/>
                  </a:schemeClr>
                </a:solidFill>
                <a:effectLst>
                  <a:outerShdw blurRad="38100" dist="38100" dir="2700000" algn="tl">
                    <a:srgbClr val="000000">
                      <a:alpha val="43137"/>
                    </a:srgbClr>
                  </a:outerShdw>
                </a:effectLst>
              </a:rPr>
              <a:t>Richard </a:t>
            </a:r>
            <a:r>
              <a:rPr lang="es-AR" b="1" dirty="0" err="1">
                <a:solidFill>
                  <a:schemeClr val="accent3">
                    <a:lumMod val="75000"/>
                  </a:schemeClr>
                </a:solidFill>
                <a:effectLst>
                  <a:outerShdw blurRad="38100" dist="38100" dir="2700000" algn="tl">
                    <a:srgbClr val="000000">
                      <a:alpha val="43137"/>
                    </a:srgbClr>
                  </a:outerShdw>
                </a:effectLst>
              </a:rPr>
              <a:t>Elmore</a:t>
            </a:r>
            <a:r>
              <a:rPr lang="es-AR" b="1" dirty="0">
                <a:solidFill>
                  <a:schemeClr val="accent3">
                    <a:lumMod val="75000"/>
                  </a:schemeClr>
                </a:solidFill>
                <a:effectLst>
                  <a:outerShdw blurRad="38100" dist="38100" dir="2700000" algn="tl">
                    <a:srgbClr val="000000">
                      <a:alpha val="43137"/>
                    </a:srgbClr>
                  </a:outerShdw>
                </a:effectLst>
              </a:rPr>
              <a:t>, </a:t>
            </a:r>
            <a:r>
              <a:rPr lang="es-AR" b="1" i="1" dirty="0">
                <a:solidFill>
                  <a:schemeClr val="accent3">
                    <a:lumMod val="75000"/>
                  </a:schemeClr>
                </a:solidFill>
                <a:effectLst>
                  <a:outerShdw blurRad="38100" dist="38100" dir="2700000" algn="tl">
                    <a:srgbClr val="000000">
                      <a:alpha val="43137"/>
                    </a:srgbClr>
                  </a:outerShdw>
                </a:effectLst>
              </a:rPr>
              <a:t>La reestructuración de las escuelas. </a:t>
            </a:r>
            <a:endParaRPr lang="es-AR" b="1" i="1" dirty="0" smtClean="0">
              <a:solidFill>
                <a:schemeClr val="accent3">
                  <a:lumMod val="75000"/>
                </a:schemeClr>
              </a:solidFill>
              <a:effectLst>
                <a:outerShdw blurRad="38100" dist="38100" dir="2700000" algn="tl">
                  <a:srgbClr val="000000">
                    <a:alpha val="43137"/>
                  </a:srgbClr>
                </a:outerShdw>
              </a:effectLst>
            </a:endParaRPr>
          </a:p>
          <a:p>
            <a:pPr algn="r"/>
            <a:r>
              <a:rPr lang="es-AR" b="1" i="1" dirty="0" smtClean="0">
                <a:solidFill>
                  <a:schemeClr val="accent3">
                    <a:lumMod val="75000"/>
                  </a:schemeClr>
                </a:solidFill>
                <a:effectLst>
                  <a:outerShdw blurRad="38100" dist="38100" dir="2700000" algn="tl">
                    <a:srgbClr val="000000">
                      <a:alpha val="43137"/>
                    </a:srgbClr>
                  </a:outerShdw>
                </a:effectLst>
              </a:rPr>
              <a:t>La </a:t>
            </a:r>
            <a:r>
              <a:rPr lang="es-AR" b="1" i="1" dirty="0">
                <a:solidFill>
                  <a:schemeClr val="accent3">
                    <a:lumMod val="75000"/>
                  </a:schemeClr>
                </a:solidFill>
                <a:effectLst>
                  <a:outerShdw blurRad="38100" dist="38100" dir="2700000" algn="tl">
                    <a:srgbClr val="000000">
                      <a:alpha val="43137"/>
                    </a:srgbClr>
                  </a:outerShdw>
                </a:effectLst>
              </a:rPr>
              <a:t>siguiente generación de la reforma educativa</a:t>
            </a:r>
            <a:r>
              <a:rPr lang="es-AR" b="1" dirty="0">
                <a:solidFill>
                  <a:schemeClr val="accent3">
                    <a:lumMod val="75000"/>
                  </a:schemeClr>
                </a:solidFill>
                <a:effectLst>
                  <a:outerShdw blurRad="38100" dist="38100" dir="2700000" algn="tl">
                    <a:srgbClr val="000000">
                      <a:alpha val="43137"/>
                    </a:srgbClr>
                  </a:outerShdw>
                </a:effectLst>
              </a:rPr>
              <a:t>, 1999</a:t>
            </a:r>
            <a:endParaRPr lang="es-AR" b="1" dirty="0" smtClean="0">
              <a:solidFill>
                <a:schemeClr val="accent3">
                  <a:lumMod val="75000"/>
                </a:schemeClr>
              </a:solidFill>
              <a:effectLst>
                <a:outerShdw blurRad="38100" dist="38100" dir="2700000" algn="tl">
                  <a:srgbClr val="000000">
                    <a:alpha val="43137"/>
                  </a:srgbClr>
                </a:outerShdw>
              </a:effectLst>
            </a:endParaRPr>
          </a:p>
          <a:p>
            <a:pPr algn="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15" y="5517232"/>
            <a:ext cx="9525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445224"/>
            <a:ext cx="787152" cy="10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7045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100" y="764704"/>
            <a:ext cx="8305800" cy="710952"/>
          </a:xfrm>
        </p:spPr>
        <p:txBody>
          <a:bodyPr>
            <a:noAutofit/>
          </a:bodyPr>
          <a:lstStyle/>
          <a:p>
            <a:pPr algn="ctr"/>
            <a:r>
              <a:rPr lang="es-AR" sz="4400" b="1" dirty="0">
                <a:solidFill>
                  <a:schemeClr val="accent3">
                    <a:lumMod val="75000"/>
                  </a:schemeClr>
                </a:solidFill>
                <a:effectLst>
                  <a:outerShdw blurRad="38100" dist="38100" dir="2700000" algn="tl">
                    <a:srgbClr val="000000">
                      <a:alpha val="43137"/>
                    </a:srgbClr>
                  </a:outerShdw>
                </a:effectLst>
              </a:rPr>
              <a:t>6</a:t>
            </a:r>
            <a:r>
              <a:rPr lang="es-AR" sz="4400" b="1" dirty="0" smtClean="0">
                <a:solidFill>
                  <a:schemeClr val="accent3">
                    <a:lumMod val="75000"/>
                  </a:schemeClr>
                </a:solidFill>
                <a:effectLst>
                  <a:outerShdw blurRad="38100" dist="38100" dir="2700000" algn="tl">
                    <a:srgbClr val="000000">
                      <a:alpha val="43137"/>
                    </a:srgbClr>
                  </a:outerShdw>
                </a:effectLst>
              </a:rPr>
              <a:t>.1.2. Según los procedimientos </a:t>
            </a:r>
            <a:endParaRPr lang="es-ES" sz="44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611560" y="1700808"/>
            <a:ext cx="7848872"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200" b="1" dirty="0" smtClean="0">
                <a:solidFill>
                  <a:schemeClr val="accent3">
                    <a:lumMod val="75000"/>
                  </a:schemeClr>
                </a:solidFill>
                <a:effectLst>
                  <a:outerShdw blurRad="38100" dist="38100" dir="2700000" algn="tl">
                    <a:srgbClr val="000000">
                      <a:alpha val="43137"/>
                    </a:srgbClr>
                  </a:outerShdw>
                </a:effectLst>
              </a:rPr>
              <a:t>Según </a:t>
            </a:r>
            <a:r>
              <a:rPr lang="es-AR" sz="2200" b="1" dirty="0" err="1">
                <a:solidFill>
                  <a:schemeClr val="accent3">
                    <a:lumMod val="75000"/>
                  </a:schemeClr>
                </a:solidFill>
                <a:effectLst>
                  <a:outerShdw blurRad="38100" dist="38100" dir="2700000" algn="tl">
                    <a:srgbClr val="000000">
                      <a:alpha val="43137"/>
                    </a:srgbClr>
                  </a:outerShdw>
                </a:effectLst>
              </a:rPr>
              <a:t>Havelock</a:t>
            </a:r>
            <a:r>
              <a:rPr lang="es-AR" sz="2200" b="1" dirty="0">
                <a:solidFill>
                  <a:schemeClr val="accent3">
                    <a:lumMod val="75000"/>
                  </a:schemeClr>
                </a:solidFill>
                <a:effectLst>
                  <a:outerShdw blurRad="38100" dist="38100" dir="2700000" algn="tl">
                    <a:srgbClr val="000000">
                      <a:alpha val="43137"/>
                    </a:srgbClr>
                  </a:outerShdw>
                </a:effectLst>
              </a:rPr>
              <a:t> y </a:t>
            </a:r>
            <a:r>
              <a:rPr lang="es-AR" sz="2200" b="1" dirty="0" err="1" smtClean="0">
                <a:solidFill>
                  <a:schemeClr val="accent3">
                    <a:lumMod val="75000"/>
                  </a:schemeClr>
                </a:solidFill>
                <a:effectLst>
                  <a:outerShdw blurRad="38100" dist="38100" dir="2700000" algn="tl">
                    <a:srgbClr val="000000">
                      <a:alpha val="43137"/>
                    </a:srgbClr>
                  </a:outerShdw>
                </a:effectLst>
              </a:rPr>
              <a:t>Guskin</a:t>
            </a:r>
            <a:r>
              <a:rPr lang="es-AR" sz="2200" b="1" dirty="0" smtClean="0">
                <a:solidFill>
                  <a:schemeClr val="accent3">
                    <a:lumMod val="75000"/>
                  </a:schemeClr>
                </a:solidFill>
                <a:effectLst>
                  <a:outerShdw blurRad="38100" dist="38100" dir="2700000" algn="tl">
                    <a:srgbClr val="000000">
                      <a:alpha val="43137"/>
                    </a:srgbClr>
                  </a:outerShdw>
                </a:effectLst>
              </a:rPr>
              <a:t>, en </a:t>
            </a:r>
            <a:r>
              <a:rPr lang="es-AR" sz="2200" b="1" dirty="0">
                <a:solidFill>
                  <a:schemeClr val="accent3">
                    <a:lumMod val="75000"/>
                  </a:schemeClr>
                </a:solidFill>
                <a:effectLst>
                  <a:outerShdw blurRad="38100" dist="38100" dir="2700000" algn="tl">
                    <a:srgbClr val="000000">
                      <a:alpha val="43137"/>
                    </a:srgbClr>
                  </a:outerShdw>
                </a:effectLst>
              </a:rPr>
              <a:t>función del modo en que se producen las innovaciones pueden distinguirse seis tipos</a:t>
            </a:r>
            <a:r>
              <a:rPr lang="es-AR" sz="22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2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200" b="1" i="1" dirty="0">
                <a:solidFill>
                  <a:srgbClr val="FF0000"/>
                </a:solidFill>
                <a:effectLst>
                  <a:outerShdw blurRad="38100" dist="38100" dir="2700000" algn="tl">
                    <a:srgbClr val="000000">
                      <a:alpha val="43137"/>
                    </a:srgbClr>
                  </a:outerShdw>
                </a:effectLst>
              </a:rPr>
              <a:t>Adición:</a:t>
            </a:r>
            <a:r>
              <a:rPr lang="es-AR" sz="2200" b="1" dirty="0">
                <a:solidFill>
                  <a:schemeClr val="accent3">
                    <a:lumMod val="75000"/>
                  </a:schemeClr>
                </a:solidFill>
                <a:effectLst>
                  <a:outerShdw blurRad="38100" dist="38100" dir="2700000" algn="tl">
                    <a:srgbClr val="000000">
                      <a:alpha val="43137"/>
                    </a:srgbClr>
                  </a:outerShdw>
                </a:effectLst>
              </a:rPr>
              <a:t> </a:t>
            </a:r>
            <a:r>
              <a:rPr lang="es-AR" sz="2200" b="1" dirty="0" smtClean="0">
                <a:solidFill>
                  <a:schemeClr val="accent3">
                    <a:lumMod val="75000"/>
                  </a:schemeClr>
                </a:solidFill>
                <a:effectLst>
                  <a:outerShdw blurRad="38100" dist="38100" dir="2700000" algn="tl">
                    <a:srgbClr val="000000">
                      <a:alpha val="43137"/>
                    </a:srgbClr>
                  </a:outerShdw>
                </a:effectLst>
              </a:rPr>
              <a:t>se agrega </a:t>
            </a:r>
            <a:r>
              <a:rPr lang="es-AR" sz="2200" b="1" dirty="0">
                <a:solidFill>
                  <a:schemeClr val="accent3">
                    <a:lumMod val="75000"/>
                  </a:schemeClr>
                </a:solidFill>
                <a:effectLst>
                  <a:outerShdw blurRad="38100" dist="38100" dir="2700000" algn="tl">
                    <a:srgbClr val="000000">
                      <a:alpha val="43137"/>
                    </a:srgbClr>
                  </a:outerShdw>
                </a:effectLst>
              </a:rPr>
              <a:t>algo nuevo al sistema </a:t>
            </a:r>
            <a:r>
              <a:rPr lang="es-AR" sz="2200" b="1" dirty="0" smtClean="0">
                <a:solidFill>
                  <a:schemeClr val="accent3">
                    <a:lumMod val="75000"/>
                  </a:schemeClr>
                </a:solidFill>
                <a:effectLst>
                  <a:outerShdw blurRad="38100" dist="38100" dir="2700000" algn="tl">
                    <a:srgbClr val="000000">
                      <a:alpha val="43137"/>
                    </a:srgbClr>
                  </a:outerShdw>
                </a:effectLst>
              </a:rPr>
              <a:t>sin </a:t>
            </a:r>
            <a:r>
              <a:rPr lang="es-AR" sz="2200" b="1" dirty="0">
                <a:solidFill>
                  <a:schemeClr val="accent3">
                    <a:lumMod val="75000"/>
                  </a:schemeClr>
                </a:solidFill>
                <a:effectLst>
                  <a:outerShdw blurRad="38100" dist="38100" dir="2700000" algn="tl">
                    <a:srgbClr val="000000">
                      <a:alpha val="43137"/>
                    </a:srgbClr>
                  </a:outerShdw>
                </a:effectLst>
              </a:rPr>
              <a:t>que se afecte su estructura. Puede incorporarse un nuevo contenido (educación vial, educación para el </a:t>
            </a:r>
            <a:r>
              <a:rPr lang="es-AR" sz="2200" b="1" dirty="0" smtClean="0">
                <a:solidFill>
                  <a:schemeClr val="accent3">
                    <a:lumMod val="75000"/>
                  </a:schemeClr>
                </a:solidFill>
                <a:effectLst>
                  <a:outerShdw blurRad="38100" dist="38100" dir="2700000" algn="tl">
                    <a:srgbClr val="000000">
                      <a:alpha val="43137"/>
                    </a:srgbClr>
                  </a:outerShdw>
                </a:effectLst>
              </a:rPr>
              <a:t>consumo), un </a:t>
            </a:r>
            <a:r>
              <a:rPr lang="es-AR" sz="2200" b="1" dirty="0">
                <a:solidFill>
                  <a:schemeClr val="accent3">
                    <a:lumMod val="75000"/>
                  </a:schemeClr>
                </a:solidFill>
                <a:effectLst>
                  <a:outerShdw blurRad="38100" dist="38100" dir="2700000" algn="tl">
                    <a:srgbClr val="000000">
                      <a:alpha val="43137"/>
                    </a:srgbClr>
                  </a:outerShdw>
                </a:effectLst>
              </a:rPr>
              <a:t>nuevo espacio curricular (</a:t>
            </a:r>
            <a:r>
              <a:rPr lang="es-AR" sz="2200" b="1" dirty="0" smtClean="0">
                <a:solidFill>
                  <a:schemeClr val="accent3">
                    <a:lumMod val="75000"/>
                  </a:schemeClr>
                </a:solidFill>
                <a:effectLst>
                  <a:outerShdw blurRad="38100" dist="38100" dir="2700000" algn="tl">
                    <a:srgbClr val="000000">
                      <a:alpha val="43137"/>
                    </a:srgbClr>
                  </a:outerShdw>
                </a:effectLst>
              </a:rPr>
              <a:t>informática), nuevos </a:t>
            </a:r>
            <a:r>
              <a:rPr lang="es-AR" sz="2200" b="1" dirty="0">
                <a:solidFill>
                  <a:schemeClr val="accent3">
                    <a:lumMod val="75000"/>
                  </a:schemeClr>
                </a:solidFill>
                <a:effectLst>
                  <a:outerShdw blurRad="38100" dist="38100" dir="2700000" algn="tl">
                    <a:srgbClr val="000000">
                      <a:alpha val="43137"/>
                    </a:srgbClr>
                  </a:outerShdw>
                </a:effectLst>
              </a:rPr>
              <a:t>materiales didácticos (TIC)</a:t>
            </a:r>
          </a:p>
          <a:p>
            <a:pPr marL="342900" indent="-342900" algn="just">
              <a:buFont typeface="Arial" panose="020B0604020202020204" pitchFamily="34" charset="0"/>
              <a:buChar char="•"/>
            </a:pPr>
            <a:r>
              <a:rPr lang="es-AR" sz="2200" b="1" i="1" dirty="0">
                <a:solidFill>
                  <a:srgbClr val="FF0000"/>
                </a:solidFill>
                <a:effectLst>
                  <a:outerShdw blurRad="38100" dist="38100" dir="2700000" algn="tl">
                    <a:srgbClr val="000000">
                      <a:alpha val="43137"/>
                    </a:srgbClr>
                  </a:outerShdw>
                </a:effectLst>
              </a:rPr>
              <a:t>Reforzamiento</a:t>
            </a:r>
            <a:r>
              <a:rPr lang="es-AR" sz="2200" b="1" dirty="0">
                <a:solidFill>
                  <a:schemeClr val="accent3">
                    <a:lumMod val="75000"/>
                  </a:schemeClr>
                </a:solidFill>
                <a:effectLst>
                  <a:outerShdw blurRad="38100" dist="38100" dir="2700000" algn="tl">
                    <a:srgbClr val="000000">
                      <a:alpha val="43137"/>
                    </a:srgbClr>
                  </a:outerShdw>
                </a:effectLst>
              </a:rPr>
              <a:t>: se intensifica o consolida algo vigente, con la pretensión de mejorar de determinados aspectos del curriculum. Por ejemplo,  </a:t>
            </a:r>
            <a:r>
              <a:rPr lang="es-AR" sz="2200" b="1" dirty="0" smtClean="0">
                <a:solidFill>
                  <a:schemeClr val="accent3">
                    <a:lumMod val="75000"/>
                  </a:schemeClr>
                </a:solidFill>
                <a:effectLst>
                  <a:outerShdw blurRad="38100" dist="38100" dir="2700000" algn="tl">
                    <a:srgbClr val="000000">
                      <a:alpha val="43137"/>
                    </a:srgbClr>
                  </a:outerShdw>
                </a:effectLst>
              </a:rPr>
              <a:t>incremento </a:t>
            </a:r>
            <a:r>
              <a:rPr lang="es-AR" sz="2200" b="1" dirty="0">
                <a:solidFill>
                  <a:schemeClr val="accent3">
                    <a:lumMod val="75000"/>
                  </a:schemeClr>
                </a:solidFill>
                <a:effectLst>
                  <a:outerShdw blurRad="38100" dist="38100" dir="2700000" algn="tl">
                    <a:srgbClr val="000000">
                      <a:alpha val="43137"/>
                    </a:srgbClr>
                  </a:outerShdw>
                </a:effectLst>
              </a:rPr>
              <a:t>del horario semanal de un espacio curricular.  </a:t>
            </a:r>
          </a:p>
        </p:txBody>
      </p:sp>
    </p:spTree>
    <p:extLst>
      <p:ext uri="{BB962C8B-B14F-4D97-AF65-F5344CB8AC3E}">
        <p14:creationId xmlns:p14="http://schemas.microsoft.com/office/powerpoint/2010/main" val="55639648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628800"/>
            <a:ext cx="8496944" cy="4154984"/>
          </a:xfrm>
          <a:prstGeom prst="rect">
            <a:avLst/>
          </a:prstGeom>
        </p:spPr>
        <p:txBody>
          <a:bodyPr wrap="square">
            <a:spAutoFit/>
          </a:bodyPr>
          <a:lstStyle/>
          <a:p>
            <a:pPr marL="342900" indent="-342900" algn="just">
              <a:buFont typeface="Arial" panose="020B0604020202020204" pitchFamily="34" charset="0"/>
              <a:buChar char="•"/>
            </a:pPr>
            <a:r>
              <a:rPr lang="es-AR" sz="2200" b="1" i="1" dirty="0">
                <a:solidFill>
                  <a:srgbClr val="FF0000"/>
                </a:solidFill>
                <a:effectLst>
                  <a:outerShdw blurRad="38100" dist="38100" dir="2700000" algn="tl">
                    <a:srgbClr val="000000">
                      <a:alpha val="43137"/>
                    </a:srgbClr>
                  </a:outerShdw>
                </a:effectLst>
              </a:rPr>
              <a:t>Eliminación</a:t>
            </a:r>
            <a:r>
              <a:rPr lang="es-AR" sz="2200" b="1" dirty="0">
                <a:solidFill>
                  <a:schemeClr val="accent3">
                    <a:lumMod val="75000"/>
                  </a:schemeClr>
                </a:solidFill>
                <a:effectLst>
                  <a:outerShdw blurRad="38100" dist="38100" dir="2700000" algn="tl">
                    <a:srgbClr val="000000">
                      <a:alpha val="43137"/>
                    </a:srgbClr>
                  </a:outerShdw>
                </a:effectLst>
              </a:rPr>
              <a:t>: se mejora el desarrollo curricular por la supresión de ciertos componentes obsoletos como la lectura “coral”, el aprendizaje memorístico, etc. </a:t>
            </a:r>
          </a:p>
          <a:p>
            <a:pPr marL="342900" indent="-342900" algn="just">
              <a:buFont typeface="Arial" panose="020B0604020202020204" pitchFamily="34" charset="0"/>
              <a:buChar char="•"/>
            </a:pPr>
            <a:r>
              <a:rPr lang="es-AR" sz="2200" b="1" i="1" dirty="0">
                <a:solidFill>
                  <a:srgbClr val="FF0000"/>
                </a:solidFill>
                <a:effectLst>
                  <a:outerShdw blurRad="38100" dist="38100" dir="2700000" algn="tl">
                    <a:srgbClr val="000000">
                      <a:alpha val="43137"/>
                    </a:srgbClr>
                  </a:outerShdw>
                </a:effectLst>
              </a:rPr>
              <a:t>Sustitución</a:t>
            </a:r>
            <a:r>
              <a:rPr lang="es-AR" sz="2200" b="1" dirty="0">
                <a:solidFill>
                  <a:schemeClr val="accent3">
                    <a:lumMod val="75000"/>
                  </a:schemeClr>
                </a:solidFill>
                <a:effectLst>
                  <a:outerShdw blurRad="38100" dist="38100" dir="2700000" algn="tl">
                    <a:srgbClr val="000000">
                      <a:alpha val="43137"/>
                    </a:srgbClr>
                  </a:outerShdw>
                </a:effectLst>
              </a:rPr>
              <a:t>: se produce cuando uno de los componentes es reemplazado por otro. Un libro de texto se sustituye por una nueva edición mejorada o distintos medios audiovisuales por equipos multimedia. </a:t>
            </a:r>
          </a:p>
          <a:p>
            <a:pPr marL="342900" indent="-342900" algn="just">
              <a:buFont typeface="Arial" panose="020B0604020202020204" pitchFamily="34" charset="0"/>
              <a:buChar char="•"/>
            </a:pPr>
            <a:r>
              <a:rPr lang="es-AR" sz="2200" b="1" i="1" dirty="0">
                <a:solidFill>
                  <a:srgbClr val="FF0000"/>
                </a:solidFill>
                <a:effectLst>
                  <a:outerShdw blurRad="38100" dist="38100" dir="2700000" algn="tl">
                    <a:srgbClr val="000000">
                      <a:alpha val="43137"/>
                    </a:srgbClr>
                  </a:outerShdw>
                </a:effectLst>
              </a:rPr>
              <a:t>Alteración</a:t>
            </a:r>
            <a:r>
              <a:rPr lang="es-AR" sz="2200" b="1" dirty="0">
                <a:solidFill>
                  <a:schemeClr val="accent3">
                    <a:lumMod val="75000"/>
                  </a:schemeClr>
                </a:solidFill>
                <a:effectLst>
                  <a:outerShdw blurRad="38100" dist="38100" dir="2700000" algn="tl">
                    <a:srgbClr val="000000">
                      <a:alpha val="43137"/>
                    </a:srgbClr>
                  </a:outerShdw>
                </a:effectLst>
              </a:rPr>
              <a:t>: es la modificación de una estructura o modo de operar existente, que adquiere una nueva forma, sin perder su existencia. Por ejemplo, cuando la </a:t>
            </a:r>
            <a:r>
              <a:rPr lang="es-AR" sz="2200" b="1" dirty="0" smtClean="0">
                <a:solidFill>
                  <a:schemeClr val="accent3">
                    <a:lumMod val="75000"/>
                  </a:schemeClr>
                </a:solidFill>
                <a:effectLst>
                  <a:outerShdw blurRad="38100" dist="38100" dir="2700000" algn="tl">
                    <a:srgbClr val="000000">
                      <a:alpha val="43137"/>
                    </a:srgbClr>
                  </a:outerShdw>
                </a:effectLst>
              </a:rPr>
              <a:t>tutoría a </a:t>
            </a:r>
            <a:r>
              <a:rPr lang="es-AR" sz="2200" b="1" dirty="0">
                <a:solidFill>
                  <a:schemeClr val="accent3">
                    <a:lumMod val="75000"/>
                  </a:schemeClr>
                </a:solidFill>
                <a:effectLst>
                  <a:outerShdw blurRad="38100" dist="38100" dir="2700000" algn="tl">
                    <a:srgbClr val="000000">
                      <a:alpha val="43137"/>
                    </a:srgbClr>
                  </a:outerShdw>
                </a:effectLst>
              </a:rPr>
              <a:t>los estudiantes pasa de los propios profesores a profesionales específicamente destinados a esta función psicopedagógica</a:t>
            </a:r>
            <a:r>
              <a:rPr lang="es-AR" sz="2200" b="1" dirty="0" smtClean="0">
                <a:solidFill>
                  <a:schemeClr val="accent3">
                    <a:lumMod val="75000"/>
                  </a:schemeClr>
                </a:solidFill>
                <a:effectLst>
                  <a:outerShdw blurRad="38100" dist="38100" dir="2700000" algn="tl">
                    <a:srgbClr val="000000">
                      <a:alpha val="43137"/>
                    </a:srgbClr>
                  </a:outerShdw>
                </a:effectLst>
              </a:rPr>
              <a:t>.</a:t>
            </a:r>
            <a:endParaRPr lang="es-AR" sz="22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168559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05445" y="1772816"/>
            <a:ext cx="7776864" cy="3231654"/>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Reestructuración</a:t>
            </a:r>
            <a:r>
              <a:rPr lang="es-AR" sz="2400" b="1" dirty="0">
                <a:solidFill>
                  <a:schemeClr val="accent3">
                    <a:lumMod val="75000"/>
                  </a:schemeClr>
                </a:solidFill>
                <a:effectLst>
                  <a:outerShdw blurRad="38100" dist="38100" dir="2700000" algn="tl">
                    <a:srgbClr val="000000">
                      <a:alpha val="43137"/>
                    </a:srgbClr>
                  </a:outerShdw>
                </a:effectLst>
              </a:rPr>
              <a:t>: consiste en la modificación de la estructura curricular, los roles </a:t>
            </a:r>
            <a:r>
              <a:rPr lang="es-AR" sz="2400" b="1" dirty="0" smtClean="0">
                <a:solidFill>
                  <a:schemeClr val="accent3">
                    <a:lumMod val="75000"/>
                  </a:schemeClr>
                </a:solidFill>
                <a:effectLst>
                  <a:outerShdw blurRad="38100" dist="38100" dir="2700000" algn="tl">
                    <a:srgbClr val="000000">
                      <a:alpha val="43137"/>
                    </a:srgbClr>
                  </a:outerShdw>
                </a:effectLst>
              </a:rPr>
              <a:t>o la situación </a:t>
            </a:r>
            <a:r>
              <a:rPr lang="es-AR" sz="2400" b="1" dirty="0">
                <a:solidFill>
                  <a:schemeClr val="accent3">
                    <a:lumMod val="75000"/>
                  </a:schemeClr>
                </a:solidFill>
                <a:effectLst>
                  <a:outerShdw blurRad="38100" dist="38100" dir="2700000" algn="tl">
                    <a:srgbClr val="000000">
                      <a:alpha val="43137"/>
                    </a:srgbClr>
                  </a:outerShdw>
                </a:effectLst>
              </a:rPr>
              <a:t>laboral de los docentes, </a:t>
            </a:r>
            <a:r>
              <a:rPr lang="es-AR" sz="2400" b="1" dirty="0" smtClean="0">
                <a:solidFill>
                  <a:schemeClr val="accent3">
                    <a:lumMod val="75000"/>
                  </a:schemeClr>
                </a:solidFill>
                <a:effectLst>
                  <a:outerShdw blurRad="38100" dist="38100" dir="2700000" algn="tl">
                    <a:srgbClr val="000000">
                      <a:alpha val="43137"/>
                    </a:srgbClr>
                  </a:outerShdw>
                </a:effectLst>
              </a:rPr>
              <a:t>el sistema </a:t>
            </a:r>
            <a:r>
              <a:rPr lang="es-AR" sz="2400" b="1" dirty="0">
                <a:solidFill>
                  <a:schemeClr val="accent3">
                    <a:lumMod val="75000"/>
                  </a:schemeClr>
                </a:solidFill>
                <a:effectLst>
                  <a:outerShdw blurRad="38100" dist="38100" dir="2700000" algn="tl">
                    <a:srgbClr val="000000">
                      <a:alpha val="43137"/>
                    </a:srgbClr>
                  </a:outerShdw>
                </a:effectLst>
              </a:rPr>
              <a:t>de relaciones </a:t>
            </a:r>
            <a:r>
              <a:rPr lang="es-AR" sz="2400" b="1" dirty="0" smtClean="0">
                <a:solidFill>
                  <a:schemeClr val="accent3">
                    <a:lumMod val="75000"/>
                  </a:schemeClr>
                </a:solidFill>
                <a:effectLst>
                  <a:outerShdw blurRad="38100" dist="38100" dir="2700000" algn="tl">
                    <a:srgbClr val="000000">
                      <a:alpha val="43137"/>
                    </a:srgbClr>
                  </a:outerShdw>
                </a:effectLst>
              </a:rPr>
              <a:t>interpersonales, las </a:t>
            </a:r>
            <a:r>
              <a:rPr lang="es-AR" sz="2400" b="1" dirty="0">
                <a:solidFill>
                  <a:schemeClr val="accent3">
                    <a:lumMod val="75000"/>
                  </a:schemeClr>
                </a:solidFill>
                <a:effectLst>
                  <a:outerShdw blurRad="38100" dist="38100" dir="2700000" algn="tl">
                    <a:srgbClr val="000000">
                      <a:alpha val="43137"/>
                    </a:srgbClr>
                  </a:outerShdw>
                </a:effectLst>
              </a:rPr>
              <a:t>normas y aspectos nucleares de la institución escolar</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Ronald </a:t>
            </a:r>
            <a:r>
              <a:rPr lang="es-AR" sz="2000" b="1" dirty="0" err="1" smtClean="0">
                <a:solidFill>
                  <a:schemeClr val="accent3">
                    <a:lumMod val="75000"/>
                  </a:schemeClr>
                </a:solidFill>
                <a:effectLst>
                  <a:outerShdw blurRad="38100" dist="38100" dir="2700000" algn="tl">
                    <a:srgbClr val="000000">
                      <a:alpha val="43137"/>
                    </a:srgbClr>
                  </a:outerShdw>
                </a:effectLst>
              </a:rPr>
              <a:t>Havelock</a:t>
            </a:r>
            <a:r>
              <a:rPr lang="es-AR" sz="2000" b="1" dirty="0" smtClean="0">
                <a:solidFill>
                  <a:schemeClr val="accent3">
                    <a:lumMod val="75000"/>
                  </a:schemeClr>
                </a:solidFill>
                <a:effectLst>
                  <a:outerShdw blurRad="38100" dist="38100" dir="2700000" algn="tl">
                    <a:srgbClr val="000000">
                      <a:alpha val="43137"/>
                    </a:srgbClr>
                  </a:outerShdw>
                </a:effectLst>
              </a:rPr>
              <a:t> y Alan </a:t>
            </a:r>
            <a:r>
              <a:rPr lang="es-AR" sz="2000" b="1" dirty="0" err="1" smtClean="0">
                <a:solidFill>
                  <a:schemeClr val="accent3">
                    <a:lumMod val="75000"/>
                  </a:schemeClr>
                </a:solidFill>
                <a:effectLst>
                  <a:outerShdw blurRad="38100" dist="38100" dir="2700000" algn="tl">
                    <a:srgbClr val="000000">
                      <a:alpha val="43137"/>
                    </a:srgbClr>
                  </a:outerShdw>
                </a:effectLst>
              </a:rPr>
              <a:t>Guskin</a:t>
            </a:r>
            <a:r>
              <a:rPr lang="es-AR" sz="2000" b="1" dirty="0" smtClean="0">
                <a:solidFill>
                  <a:schemeClr val="accent3">
                    <a:lumMod val="75000"/>
                  </a:schemeClr>
                </a:solidFill>
                <a:effectLst>
                  <a:outerShdw blurRad="38100" dist="38100" dir="2700000" algn="tl">
                    <a:srgbClr val="000000">
                      <a:alpha val="43137"/>
                    </a:srgbClr>
                  </a:outerShdw>
                </a:effectLst>
              </a:rPr>
              <a:t>, </a:t>
            </a:r>
            <a:r>
              <a:rPr lang="en-US" sz="2000" b="1" i="1" dirty="0">
                <a:solidFill>
                  <a:schemeClr val="accent3">
                    <a:lumMod val="75000"/>
                  </a:schemeClr>
                </a:solidFill>
                <a:effectLst>
                  <a:outerShdw blurRad="38100" dist="38100" dir="2700000" algn="tl">
                    <a:srgbClr val="000000">
                      <a:alpha val="43137"/>
                    </a:srgbClr>
                  </a:outerShdw>
                </a:effectLst>
              </a:rPr>
              <a:t>Planning </a:t>
            </a:r>
            <a:r>
              <a:rPr lang="en-US" sz="2000" b="1" i="1" dirty="0" smtClean="0">
                <a:solidFill>
                  <a:schemeClr val="accent3">
                    <a:lumMod val="75000"/>
                  </a:schemeClr>
                </a:solidFill>
                <a:effectLst>
                  <a:outerShdw blurRad="38100" dist="38100" dir="2700000" algn="tl">
                    <a:srgbClr val="000000">
                      <a:alpha val="43137"/>
                    </a:srgbClr>
                  </a:outerShdw>
                </a:effectLst>
              </a:rPr>
              <a:t>for innovation:</a:t>
            </a:r>
          </a:p>
          <a:p>
            <a:pPr algn="r"/>
            <a:r>
              <a:rPr lang="en-US" sz="2000" b="1" i="1" dirty="0" smtClean="0">
                <a:solidFill>
                  <a:schemeClr val="accent3">
                    <a:lumMod val="75000"/>
                  </a:schemeClr>
                </a:solidFill>
                <a:effectLst>
                  <a:outerShdw blurRad="38100" dist="38100" dir="2700000" algn="tl">
                    <a:srgbClr val="000000">
                      <a:alpha val="43137"/>
                    </a:srgbClr>
                  </a:outerShdw>
                </a:effectLst>
              </a:rPr>
              <a:t> </a:t>
            </a:r>
            <a:r>
              <a:rPr lang="en-US" sz="2000" b="1" i="1" dirty="0">
                <a:solidFill>
                  <a:schemeClr val="accent3">
                    <a:lumMod val="75000"/>
                  </a:schemeClr>
                </a:solidFill>
                <a:effectLst>
                  <a:outerShdw blurRad="38100" dist="38100" dir="2700000" algn="tl">
                    <a:srgbClr val="000000">
                      <a:alpha val="43137"/>
                    </a:srgbClr>
                  </a:outerShdw>
                </a:effectLst>
              </a:rPr>
              <a:t>through </a:t>
            </a:r>
            <a:r>
              <a:rPr lang="en-US" sz="2000" b="1" i="1" dirty="0" err="1">
                <a:solidFill>
                  <a:schemeClr val="accent3">
                    <a:lumMod val="75000"/>
                  </a:schemeClr>
                </a:solidFill>
                <a:effectLst>
                  <a:outerShdw blurRad="38100" dist="38100" dir="2700000" algn="tl">
                    <a:srgbClr val="000000">
                      <a:alpha val="43137"/>
                    </a:srgbClr>
                  </a:outerShdw>
                </a:effectLst>
              </a:rPr>
              <a:t>dissimination</a:t>
            </a:r>
            <a:r>
              <a:rPr lang="en-US" sz="2000" b="1" i="1" dirty="0">
                <a:solidFill>
                  <a:schemeClr val="accent3">
                    <a:lumMod val="75000"/>
                  </a:schemeClr>
                </a:solidFill>
                <a:effectLst>
                  <a:outerShdw blurRad="38100" dist="38100" dir="2700000" algn="tl">
                    <a:srgbClr val="000000">
                      <a:alpha val="43137"/>
                    </a:srgbClr>
                  </a:outerShdw>
                </a:effectLst>
              </a:rPr>
              <a:t> and utilization of </a:t>
            </a:r>
            <a:r>
              <a:rPr lang="en-US" sz="2000" b="1" i="1" dirty="0" smtClean="0">
                <a:solidFill>
                  <a:schemeClr val="accent3">
                    <a:lumMod val="75000"/>
                  </a:schemeClr>
                </a:solidFill>
                <a:effectLst>
                  <a:outerShdw blurRad="38100" dist="38100" dir="2700000" algn="tl">
                    <a:srgbClr val="000000">
                      <a:alpha val="43137"/>
                    </a:srgbClr>
                  </a:outerShdw>
                </a:effectLst>
              </a:rPr>
              <a:t>knowledge</a:t>
            </a:r>
            <a:r>
              <a:rPr lang="en-US" sz="2000" b="1" dirty="0" smtClean="0">
                <a:solidFill>
                  <a:schemeClr val="accent3">
                    <a:lumMod val="75000"/>
                  </a:schemeClr>
                </a:solidFill>
                <a:effectLst>
                  <a:outerShdw blurRad="38100" dist="38100" dir="2700000" algn="tl">
                    <a:srgbClr val="000000">
                      <a:alpha val="43137"/>
                    </a:srgbClr>
                  </a:outerShdw>
                </a:effectLst>
              </a:rPr>
              <a:t>, 1973</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784" y="4851787"/>
            <a:ext cx="1224136"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4851787"/>
            <a:ext cx="1284734"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384" y="4886031"/>
            <a:ext cx="1080120" cy="162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62784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305800" cy="1143000"/>
          </a:xfrm>
        </p:spPr>
        <p:txBody>
          <a:bodyPr/>
          <a:lstStyle/>
          <a:p>
            <a:pPr algn="ctr"/>
            <a:r>
              <a:rPr lang="es-AR" b="1" dirty="0">
                <a:solidFill>
                  <a:schemeClr val="accent3">
                    <a:lumMod val="75000"/>
                  </a:schemeClr>
                </a:solidFill>
                <a:effectLst>
                  <a:outerShdw blurRad="38100" dist="38100" dir="2700000" algn="tl">
                    <a:srgbClr val="000000">
                      <a:alpha val="43137"/>
                    </a:srgbClr>
                  </a:outerShdw>
                </a:effectLst>
              </a:rPr>
              <a:t>6</a:t>
            </a:r>
            <a:r>
              <a:rPr lang="es-AR" b="1" dirty="0" smtClean="0">
                <a:solidFill>
                  <a:schemeClr val="accent3">
                    <a:lumMod val="75000"/>
                  </a:schemeClr>
                </a:solidFill>
                <a:effectLst>
                  <a:outerShdw blurRad="38100" dist="38100" dir="2700000" algn="tl">
                    <a:srgbClr val="000000">
                      <a:alpha val="43137"/>
                    </a:srgbClr>
                  </a:outerShdw>
                </a:effectLst>
              </a:rPr>
              <a:t>.1.3. Según la intensidad</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611560" y="2204864"/>
            <a:ext cx="7848872"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McMullen</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distingue tres tipos de innovaciones curriculares según el cambio producido en el comportamiento docente</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Marginales</a:t>
            </a:r>
            <a:r>
              <a:rPr lang="es-AR" sz="2400" b="1" dirty="0">
                <a:solidFill>
                  <a:schemeClr val="accent3">
                    <a:lumMod val="75000"/>
                  </a:schemeClr>
                </a:solidFill>
                <a:effectLst>
                  <a:outerShdw blurRad="38100" dist="38100" dir="2700000" algn="tl">
                    <a:srgbClr val="000000">
                      <a:alpha val="43137"/>
                    </a:srgbClr>
                  </a:outerShdw>
                </a:effectLst>
              </a:rPr>
              <a:t>: son aquellas que no modifican el rol y la función del profesor y, por tanto, no significan alteración esencial alguna en su actividad de base. Representan la introducción de algo nuevo en el quehacer docente, aunque la cuantía del cambio sea débil. Son obviamente las más frecuentes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793541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772816"/>
            <a:ext cx="8496944" cy="3970318"/>
          </a:xfrm>
          <a:prstGeom prst="rect">
            <a:avLst/>
          </a:prstGeom>
        </p:spPr>
        <p:txBody>
          <a:bodyPr wrap="square">
            <a:spAutoFit/>
          </a:bodyPr>
          <a:lstStyle/>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Adicionales</a:t>
            </a:r>
            <a:r>
              <a:rPr lang="es-AR" sz="2400" b="1" dirty="0">
                <a:solidFill>
                  <a:schemeClr val="accent3">
                    <a:lumMod val="75000"/>
                  </a:schemeClr>
                </a:solidFill>
                <a:effectLst>
                  <a:outerShdw blurRad="38100" dist="38100" dir="2700000" algn="tl">
                    <a:srgbClr val="000000">
                      <a:alpha val="43137"/>
                    </a:srgbClr>
                  </a:outerShdw>
                </a:effectLst>
              </a:rPr>
              <a:t>: son las que modifican de manera relevante los procedimientos de la intervención docente sin transformar el modelo. </a:t>
            </a:r>
          </a:p>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Fundamentales</a:t>
            </a:r>
            <a:r>
              <a:rPr lang="es-AR" sz="2400" b="1" dirty="0">
                <a:solidFill>
                  <a:schemeClr val="accent3">
                    <a:lumMod val="75000"/>
                  </a:schemeClr>
                </a:solidFill>
                <a:effectLst>
                  <a:outerShdw blurRad="38100" dist="38100" dir="2700000" algn="tl">
                    <a:srgbClr val="000000">
                      <a:alpha val="43137"/>
                    </a:srgbClr>
                  </a:outerShdw>
                </a:effectLst>
              </a:rPr>
              <a:t>: son aquellas que conducen a la transformación de la función o rol docente. Estas innovaciones comportan una modificación en los objetivos e intenciones, en los procesos educativos y </a:t>
            </a:r>
            <a:r>
              <a:rPr lang="es-AR" sz="2400" b="1" dirty="0" smtClean="0">
                <a:solidFill>
                  <a:schemeClr val="accent3">
                    <a:lumMod val="75000"/>
                  </a:schemeClr>
                </a:solidFill>
                <a:effectLst>
                  <a:outerShdw blurRad="38100" dist="38100" dir="2700000" algn="tl">
                    <a:srgbClr val="000000">
                      <a:alpha val="43137"/>
                    </a:srgbClr>
                  </a:outerShdw>
                </a:effectLst>
              </a:rPr>
              <a:t>en las </a:t>
            </a:r>
            <a:r>
              <a:rPr lang="es-AR" sz="2400" b="1" dirty="0">
                <a:solidFill>
                  <a:schemeClr val="accent3">
                    <a:lumMod val="75000"/>
                  </a:schemeClr>
                </a:solidFill>
                <a:effectLst>
                  <a:outerShdw blurRad="38100" dist="38100" dir="2700000" algn="tl">
                    <a:srgbClr val="000000">
                      <a:alpha val="43137"/>
                    </a:srgbClr>
                  </a:outerShdw>
                </a:effectLst>
              </a:rPr>
              <a:t>estructuras </a:t>
            </a:r>
            <a:r>
              <a:rPr lang="es-AR" sz="2400" b="1" dirty="0" smtClean="0">
                <a:solidFill>
                  <a:schemeClr val="accent3">
                    <a:lumMod val="75000"/>
                  </a:schemeClr>
                </a:solidFill>
                <a:effectLst>
                  <a:outerShdw blurRad="38100" dist="38100" dir="2700000" algn="tl">
                    <a:srgbClr val="000000">
                      <a:alpha val="43137"/>
                    </a:srgbClr>
                  </a:outerShdw>
                </a:effectLst>
              </a:rPr>
              <a:t>escolares.</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Tim </a:t>
            </a:r>
            <a:r>
              <a:rPr lang="es-AR" sz="2000" b="1" dirty="0" err="1" smtClean="0">
                <a:solidFill>
                  <a:schemeClr val="accent3">
                    <a:lumMod val="75000"/>
                  </a:schemeClr>
                </a:solidFill>
                <a:effectLst>
                  <a:outerShdw blurRad="38100" dist="38100" dir="2700000" algn="tl">
                    <a:srgbClr val="000000">
                      <a:alpha val="43137"/>
                    </a:srgbClr>
                  </a:outerShdw>
                </a:effectLst>
              </a:rPr>
              <a:t>McMullen</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Forum</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for</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the</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discussion</a:t>
            </a:r>
            <a:r>
              <a:rPr lang="es-AR" sz="2000" b="1" i="1" dirty="0" smtClean="0">
                <a:solidFill>
                  <a:schemeClr val="accent3">
                    <a:lumMod val="75000"/>
                  </a:schemeClr>
                </a:solidFill>
                <a:effectLst>
                  <a:outerShdw blurRad="38100" dist="38100" dir="2700000" algn="tl">
                    <a:srgbClr val="000000">
                      <a:alpha val="43137"/>
                    </a:srgbClr>
                  </a:outerShdw>
                </a:effectLst>
              </a:rPr>
              <a:t> of </a:t>
            </a:r>
          </a:p>
          <a:p>
            <a:pPr algn="r"/>
            <a:r>
              <a:rPr lang="es-AR" sz="2000" b="1" i="1" dirty="0" smtClean="0">
                <a:solidFill>
                  <a:schemeClr val="accent3">
                    <a:lumMod val="75000"/>
                  </a:schemeClr>
                </a:solidFill>
                <a:effectLst>
                  <a:outerShdw blurRad="38100" dist="38100" dir="2700000" algn="tl">
                    <a:srgbClr val="000000">
                      <a:alpha val="43137"/>
                    </a:srgbClr>
                  </a:outerShdw>
                </a:effectLst>
              </a:rPr>
              <a:t>new </a:t>
            </a:r>
            <a:r>
              <a:rPr lang="es-AR" sz="2000" b="1" i="1" dirty="0" err="1" smtClean="0">
                <a:solidFill>
                  <a:schemeClr val="accent3">
                    <a:lumMod val="75000"/>
                  </a:schemeClr>
                </a:solidFill>
                <a:effectLst>
                  <a:outerShdw blurRad="38100" dist="38100" dir="2700000" algn="tl">
                    <a:srgbClr val="000000">
                      <a:alpha val="43137"/>
                    </a:srgbClr>
                  </a:outerShdw>
                </a:effectLst>
              </a:rPr>
              <a:t>trends</a:t>
            </a:r>
            <a:r>
              <a:rPr lang="es-AR" sz="2000" b="1" i="1" dirty="0" smtClean="0">
                <a:solidFill>
                  <a:schemeClr val="accent3">
                    <a:lumMod val="75000"/>
                  </a:schemeClr>
                </a:solidFill>
                <a:effectLst>
                  <a:outerShdw blurRad="38100" dist="38100" dir="2700000" algn="tl">
                    <a:srgbClr val="000000">
                      <a:alpha val="43137"/>
                    </a:srgbClr>
                  </a:outerShdw>
                </a:effectLst>
              </a:rPr>
              <a:t> in </a:t>
            </a:r>
            <a:r>
              <a:rPr lang="es-AR" sz="2000" b="1" i="1" dirty="0" err="1" smtClean="0">
                <a:solidFill>
                  <a:schemeClr val="accent3">
                    <a:lumMod val="75000"/>
                  </a:schemeClr>
                </a:solidFill>
                <a:effectLst>
                  <a:outerShdw blurRad="38100" dist="38100" dir="2700000" algn="tl">
                    <a:srgbClr val="000000">
                      <a:alpha val="43137"/>
                    </a:srgbClr>
                  </a:outerShdw>
                </a:effectLst>
              </a:rPr>
              <a:t>education</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1972 </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029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239" y="1196752"/>
            <a:ext cx="8856984" cy="513986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El extra-curriculum:</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S</a:t>
            </a:r>
            <a:r>
              <a:rPr lang="es-AR" sz="2400" b="1" dirty="0" smtClean="0">
                <a:solidFill>
                  <a:schemeClr val="accent3">
                    <a:lumMod val="75000"/>
                  </a:schemeClr>
                </a:solidFill>
                <a:effectLst>
                  <a:outerShdw blurRad="38100" dist="38100" dir="2700000" algn="tl">
                    <a:srgbClr val="000000">
                      <a:alpha val="43137"/>
                    </a:srgbClr>
                  </a:outerShdw>
                </a:effectLst>
              </a:rPr>
              <a:t>e organiza en torno de </a:t>
            </a:r>
            <a:r>
              <a:rPr lang="es-AR" sz="2400" b="1" i="1" dirty="0" smtClean="0">
                <a:solidFill>
                  <a:schemeClr val="accent3">
                    <a:lumMod val="75000"/>
                  </a:schemeClr>
                </a:solidFill>
                <a:effectLst>
                  <a:outerShdw blurRad="38100" dist="38100" dir="2700000" algn="tl">
                    <a:srgbClr val="000000">
                      <a:alpha val="43137"/>
                    </a:srgbClr>
                  </a:outerShdw>
                </a:effectLst>
              </a:rPr>
              <a:t>“… actividades </a:t>
            </a:r>
            <a:r>
              <a:rPr lang="es-AR" sz="2400" b="1" i="1" dirty="0">
                <a:solidFill>
                  <a:schemeClr val="accent3">
                    <a:lumMod val="75000"/>
                  </a:schemeClr>
                </a:solidFill>
                <a:effectLst>
                  <a:outerShdw blurRad="38100" dist="38100" dir="2700000" algn="tl">
                    <a:srgbClr val="000000">
                      <a:alpha val="43137"/>
                    </a:srgbClr>
                  </a:outerShdw>
                </a:effectLst>
              </a:rPr>
              <a:t>patrocinadas o reconocidas por una escuela o colegio que no forman parte del plan de estudios académico pero que se reconocen como parte esencial de la vida de una institución </a:t>
            </a:r>
            <a:r>
              <a:rPr lang="es-AR" sz="2400" b="1" i="1" dirty="0" smtClean="0">
                <a:solidFill>
                  <a:schemeClr val="accent3">
                    <a:lumMod val="75000"/>
                  </a:schemeClr>
                </a:solidFill>
                <a:effectLst>
                  <a:outerShdw blurRad="38100" dist="38100" dir="2700000" algn="tl">
                    <a:srgbClr val="000000">
                      <a:alpha val="43137"/>
                    </a:srgbClr>
                  </a:outerShdw>
                </a:effectLst>
              </a:rPr>
              <a:t>educativa”</a:t>
            </a:r>
            <a:r>
              <a:rPr lang="es-AR" sz="2400" b="1" dirty="0" smtClean="0">
                <a:solidFill>
                  <a:schemeClr val="accent3">
                    <a:lumMod val="75000"/>
                  </a:schemeClr>
                </a:solidFill>
                <a:effectLst>
                  <a:outerShdw blurRad="38100" dist="38100" dir="2700000" algn="tl">
                    <a:srgbClr val="000000">
                      <a:alpha val="43137"/>
                    </a:srgbClr>
                  </a:outerShdw>
                </a:effectLst>
              </a:rPr>
              <a:t>. </a:t>
            </a:r>
            <a:endParaRPr lang="es-AR" sz="2400" b="1" dirty="0">
              <a:solidFill>
                <a:schemeClr val="accent3">
                  <a:lumMod val="75000"/>
                </a:schemeClr>
              </a:solidFill>
              <a:effectLst>
                <a:outerShdw blurRad="38100" dist="38100" dir="2700000" algn="tl">
                  <a:srgbClr val="000000">
                    <a:alpha val="43137"/>
                  </a:srgbClr>
                </a:outerShdw>
              </a:effectLst>
            </a:endParaRPr>
          </a:p>
          <a:p>
            <a:pPr algn="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Diccionario </a:t>
            </a:r>
            <a:r>
              <a:rPr lang="es-AR" sz="2000" b="1" i="1" dirty="0">
                <a:solidFill>
                  <a:schemeClr val="accent3">
                    <a:lumMod val="75000"/>
                  </a:schemeClr>
                </a:solidFill>
                <a:effectLst>
                  <a:outerShdw blurRad="38100" dist="38100" dir="2700000" algn="tl">
                    <a:srgbClr val="000000">
                      <a:alpha val="43137"/>
                    </a:srgbClr>
                  </a:outerShdw>
                </a:effectLst>
              </a:rPr>
              <a:t>internacional de educación, 1977</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Es la experiencia cultural, difusa </a:t>
            </a:r>
            <a:r>
              <a:rPr lang="es-AR" sz="2400" b="1" dirty="0">
                <a:solidFill>
                  <a:schemeClr val="accent3">
                    <a:lumMod val="75000"/>
                  </a:schemeClr>
                </a:solidFill>
                <a:effectLst>
                  <a:outerShdw blurRad="38100" dist="38100" dir="2700000" algn="tl">
                    <a:srgbClr val="000000">
                      <a:alpha val="43137"/>
                    </a:srgbClr>
                  </a:outerShdw>
                </a:effectLst>
              </a:rPr>
              <a:t>y no planificada </a:t>
            </a:r>
            <a:r>
              <a:rPr lang="es-AR" sz="2400" b="1" dirty="0" smtClean="0">
                <a:solidFill>
                  <a:schemeClr val="accent3">
                    <a:lumMod val="75000"/>
                  </a:schemeClr>
                </a:solidFill>
                <a:effectLst>
                  <a:outerShdw blurRad="38100" dist="38100" dir="2700000" algn="tl">
                    <a:srgbClr val="000000">
                      <a:alpha val="43137"/>
                    </a:srgbClr>
                  </a:outerShdw>
                </a:effectLst>
              </a:rPr>
              <a:t>ejercida por influencias </a:t>
            </a:r>
            <a:r>
              <a:rPr lang="es-AR" sz="2400" b="1" dirty="0">
                <a:solidFill>
                  <a:schemeClr val="accent3">
                    <a:lumMod val="75000"/>
                  </a:schemeClr>
                </a:solidFill>
                <a:effectLst>
                  <a:outerShdw blurRad="38100" dist="38100" dir="2700000" algn="tl">
                    <a:srgbClr val="000000">
                      <a:alpha val="43137"/>
                    </a:srgbClr>
                  </a:outerShdw>
                </a:effectLst>
              </a:rPr>
              <a:t>contextuales (familia, trabajo, medios de comunicación e información) que provoca un aprendizaje continuo y espontáneo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933056"/>
            <a:ext cx="1393329" cy="85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8825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276872"/>
            <a:ext cx="8136904"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concepto </a:t>
            </a:r>
            <a:r>
              <a:rPr lang="es-AR" sz="2400" b="1" i="1" dirty="0">
                <a:solidFill>
                  <a:schemeClr val="accent3">
                    <a:lumMod val="75000"/>
                  </a:schemeClr>
                </a:solidFill>
                <a:effectLst>
                  <a:outerShdw blurRad="38100" dist="38100" dir="2700000" algn="tl">
                    <a:srgbClr val="000000">
                      <a:alpha val="43137"/>
                    </a:srgbClr>
                  </a:outerShdw>
                </a:effectLst>
              </a:rPr>
              <a:t>“innovación curricular</a:t>
            </a:r>
            <a:r>
              <a:rPr lang="es-AR" sz="2400" b="1" dirty="0">
                <a:solidFill>
                  <a:schemeClr val="accent3">
                    <a:lumMod val="75000"/>
                  </a:schemeClr>
                </a:solidFill>
                <a:effectLst>
                  <a:outerShdw blurRad="38100" dist="38100" dir="2700000" algn="tl">
                    <a:srgbClr val="000000">
                      <a:alpha val="43137"/>
                    </a:srgbClr>
                  </a:outerShdw>
                </a:effectLst>
              </a:rPr>
              <a:t>” no es unívoco porque  engloba un complejo espectro de fenómenos, </a:t>
            </a:r>
            <a:r>
              <a:rPr lang="es-AR" sz="2400" b="1" dirty="0" smtClean="0">
                <a:solidFill>
                  <a:schemeClr val="accent3">
                    <a:lumMod val="75000"/>
                  </a:schemeClr>
                </a:solidFill>
                <a:effectLst>
                  <a:outerShdw blurRad="38100" dist="38100" dir="2700000" algn="tl">
                    <a:srgbClr val="000000">
                      <a:alpha val="43137"/>
                    </a:srgbClr>
                  </a:outerShdw>
                </a:effectLst>
              </a:rPr>
              <a:t>perspectivas </a:t>
            </a:r>
            <a:r>
              <a:rPr lang="es-AR" sz="2400" b="1" dirty="0">
                <a:solidFill>
                  <a:schemeClr val="accent3">
                    <a:lumMod val="75000"/>
                  </a:schemeClr>
                </a:solidFill>
                <a:effectLst>
                  <a:outerShdw blurRad="38100" dist="38100" dir="2700000" algn="tl">
                    <a:srgbClr val="000000">
                      <a:alpha val="43137"/>
                    </a:srgbClr>
                  </a:outerShdw>
                </a:effectLst>
              </a:rPr>
              <a:t>teóricas e ideológicas desde las que se </a:t>
            </a:r>
            <a:r>
              <a:rPr lang="es-AR" sz="2400" b="1" dirty="0" smtClean="0">
                <a:solidFill>
                  <a:schemeClr val="accent3">
                    <a:lumMod val="75000"/>
                  </a:schemeClr>
                </a:solidFill>
                <a:effectLst>
                  <a:outerShdw blurRad="38100" dist="38100" dir="2700000" algn="tl">
                    <a:srgbClr val="000000">
                      <a:alpha val="43137"/>
                    </a:srgbClr>
                  </a:outerShdw>
                </a:effectLst>
              </a:rPr>
              <a:t>tratan </a:t>
            </a:r>
            <a:r>
              <a:rPr lang="es-AR" sz="2400" b="1" dirty="0">
                <a:solidFill>
                  <a:schemeClr val="accent3">
                    <a:lumMod val="75000"/>
                  </a:schemeClr>
                </a:solidFill>
                <a:effectLst>
                  <a:outerShdw blurRad="38100" dist="38100" dir="2700000" algn="tl">
                    <a:srgbClr val="000000">
                      <a:alpha val="43137"/>
                    </a:srgbClr>
                  </a:outerShdw>
                </a:effectLst>
              </a:rPr>
              <a:t>de comprender y analizar posibles prácticas y dimensiones que afectan en mayor o menor medida los ámbitos de constitución, los procesos y las estrategias de desarrollo del </a:t>
            </a:r>
            <a:r>
              <a:rPr lang="es-AR" sz="2400" b="1" dirty="0" smtClean="0">
                <a:solidFill>
                  <a:schemeClr val="accent3">
                    <a:lumMod val="75000"/>
                  </a:schemeClr>
                </a:solidFill>
                <a:effectLst>
                  <a:outerShdw blurRad="38100" dist="38100" dir="2700000" algn="tl">
                    <a:srgbClr val="000000">
                      <a:alpha val="43137"/>
                    </a:srgbClr>
                  </a:outerShdw>
                </a:effectLst>
              </a:rPr>
              <a:t>curriculum.</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241942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1628800"/>
            <a:ext cx="2497832" cy="2179320"/>
          </a:xfrm>
        </p:spPr>
        <p:txBody>
          <a:bodyPr>
            <a:noAutofit/>
          </a:bodyPr>
          <a:lstStyle/>
          <a:p>
            <a:pPr algn="ctr"/>
            <a:r>
              <a:rPr lang="es-AR" sz="3600" b="1" dirty="0">
                <a:solidFill>
                  <a:schemeClr val="accent3">
                    <a:lumMod val="75000"/>
                  </a:schemeClr>
                </a:solidFill>
                <a:effectLst>
                  <a:outerShdw blurRad="38100" dist="38100" dir="2700000" algn="tl">
                    <a:srgbClr val="000000">
                      <a:alpha val="43137"/>
                    </a:srgbClr>
                  </a:outerShdw>
                </a:effectLst>
              </a:rPr>
              <a:t>6</a:t>
            </a:r>
            <a:r>
              <a:rPr lang="es-AR" sz="3600" b="1" dirty="0" smtClean="0">
                <a:solidFill>
                  <a:schemeClr val="accent3">
                    <a:lumMod val="75000"/>
                  </a:schemeClr>
                </a:solidFill>
                <a:effectLst>
                  <a:outerShdw blurRad="38100" dist="38100" dir="2700000" algn="tl">
                    <a:srgbClr val="000000">
                      <a:alpha val="43137"/>
                    </a:srgbClr>
                  </a:outerShdw>
                </a:effectLst>
              </a:rPr>
              <a:t>.</a:t>
            </a:r>
            <a:r>
              <a:rPr lang="es-AR" sz="4800" b="1" dirty="0" smtClean="0">
                <a:solidFill>
                  <a:schemeClr val="accent3">
                    <a:lumMod val="75000"/>
                  </a:schemeClr>
                </a:solidFill>
                <a:effectLst>
                  <a:outerShdw blurRad="38100" dist="38100" dir="2700000" algn="tl">
                    <a:srgbClr val="000000">
                      <a:alpha val="43137"/>
                    </a:srgbClr>
                  </a:outerShdw>
                </a:effectLst>
              </a:rPr>
              <a:t>2</a:t>
            </a:r>
            <a:r>
              <a:rPr lang="es-AR" sz="3600" b="1" dirty="0" smtClean="0">
                <a:solidFill>
                  <a:schemeClr val="accent3">
                    <a:lumMod val="75000"/>
                  </a:schemeClr>
                </a:solidFill>
                <a:effectLst>
                  <a:outerShdw blurRad="38100" dist="38100" dir="2700000" algn="tl">
                    <a:srgbClr val="000000">
                      <a:alpha val="43137"/>
                    </a:srgbClr>
                  </a:outerShdw>
                </a:effectLst>
              </a:rPr>
              <a:t>.</a:t>
            </a:r>
            <a:r>
              <a:rPr lang="es-AR" sz="3200" b="1" dirty="0" smtClean="0">
                <a:solidFill>
                  <a:schemeClr val="accent3">
                    <a:lumMod val="75000"/>
                  </a:schemeClr>
                </a:solidFill>
                <a:effectLst>
                  <a:outerShdw blurRad="38100" dist="38100" dir="2700000" algn="tl">
                    <a:srgbClr val="000000">
                      <a:alpha val="43137"/>
                    </a:srgbClr>
                  </a:outerShdw>
                </a:effectLst>
              </a:rPr>
              <a:t> Dinámicas de la innovación curricular</a:t>
            </a:r>
            <a:endParaRPr lang="es-ES" sz="32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442" b="744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29169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2204864"/>
            <a:ext cx="6984776"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reconocen tres enfoques teóricos que configuran el trayecto de los cambios y </a:t>
            </a:r>
            <a:r>
              <a:rPr lang="es-AR" sz="2400" b="1" dirty="0" smtClean="0">
                <a:solidFill>
                  <a:schemeClr val="accent3">
                    <a:lumMod val="75000"/>
                  </a:schemeClr>
                </a:solidFill>
                <a:effectLst>
                  <a:outerShdw blurRad="38100" dist="38100" dir="2700000" algn="tl">
                    <a:srgbClr val="000000">
                      <a:alpha val="43137"/>
                    </a:srgbClr>
                  </a:outerShdw>
                </a:effectLst>
              </a:rPr>
              <a:t>reformas del </a:t>
            </a:r>
            <a:r>
              <a:rPr lang="es-AR" sz="2400" b="1" dirty="0">
                <a:solidFill>
                  <a:schemeClr val="accent3">
                    <a:lumMod val="75000"/>
                  </a:schemeClr>
                </a:solidFill>
                <a:effectLst>
                  <a:outerShdw blurRad="38100" dist="38100" dir="2700000" algn="tl">
                    <a:srgbClr val="000000">
                      <a:alpha val="43137"/>
                    </a:srgbClr>
                  </a:outerShdw>
                </a:effectLst>
              </a:rPr>
              <a:t>curriculum escolar, en función del interés cognitivo que lo informa.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Cada </a:t>
            </a:r>
            <a:r>
              <a:rPr lang="es-AR" sz="2400" b="1" dirty="0">
                <a:solidFill>
                  <a:schemeClr val="accent3">
                    <a:lumMod val="75000"/>
                  </a:schemeClr>
                </a:solidFill>
                <a:effectLst>
                  <a:outerShdw blurRad="38100" dist="38100" dir="2700000" algn="tl">
                    <a:srgbClr val="000000">
                      <a:alpha val="43137"/>
                    </a:srgbClr>
                  </a:outerShdw>
                </a:effectLst>
              </a:rPr>
              <a:t>uno de </a:t>
            </a:r>
            <a:r>
              <a:rPr lang="es-AR" sz="2400" b="1" dirty="0" smtClean="0">
                <a:solidFill>
                  <a:schemeClr val="accent3">
                    <a:lumMod val="75000"/>
                  </a:schemeClr>
                </a:solidFill>
                <a:effectLst>
                  <a:outerShdw blurRad="38100" dist="38100" dir="2700000" algn="tl">
                    <a:srgbClr val="000000">
                      <a:alpha val="43137"/>
                    </a:srgbClr>
                  </a:outerShdw>
                </a:effectLst>
              </a:rPr>
              <a:t>esos enfoques implica tanto una clave </a:t>
            </a:r>
            <a:r>
              <a:rPr lang="es-AR" sz="2400" b="1" dirty="0">
                <a:solidFill>
                  <a:schemeClr val="accent3">
                    <a:lumMod val="75000"/>
                  </a:schemeClr>
                </a:solidFill>
                <a:effectLst>
                  <a:outerShdw blurRad="38100" dist="38100" dir="2700000" algn="tl">
                    <a:srgbClr val="000000">
                      <a:alpha val="43137"/>
                    </a:srgbClr>
                  </a:outerShdw>
                </a:effectLst>
              </a:rPr>
              <a:t>de interpretación </a:t>
            </a:r>
            <a:r>
              <a:rPr lang="es-AR" sz="2400" b="1" dirty="0" smtClean="0">
                <a:solidFill>
                  <a:schemeClr val="accent3">
                    <a:lumMod val="75000"/>
                  </a:schemeClr>
                </a:solidFill>
                <a:effectLst>
                  <a:outerShdw blurRad="38100" dist="38100" dir="2700000" algn="tl">
                    <a:srgbClr val="000000">
                      <a:alpha val="43137"/>
                    </a:srgbClr>
                  </a:outerShdw>
                </a:effectLst>
              </a:rPr>
              <a:t>como una </a:t>
            </a:r>
            <a:r>
              <a:rPr lang="es-AR" sz="2400" b="1" dirty="0">
                <a:solidFill>
                  <a:schemeClr val="accent3">
                    <a:lumMod val="75000"/>
                  </a:schemeClr>
                </a:solidFill>
                <a:effectLst>
                  <a:outerShdw blurRad="38100" dist="38100" dir="2700000" algn="tl">
                    <a:srgbClr val="000000">
                      <a:alpha val="43137"/>
                    </a:srgbClr>
                  </a:outerShdw>
                </a:effectLst>
              </a:rPr>
              <a:t>determinada concepción </a:t>
            </a:r>
            <a:r>
              <a:rPr lang="es-AR" sz="2400" b="1" dirty="0" smtClean="0">
                <a:solidFill>
                  <a:schemeClr val="accent3">
                    <a:lumMod val="75000"/>
                  </a:schemeClr>
                </a:solidFill>
                <a:effectLst>
                  <a:outerShdw blurRad="38100" dist="38100" dir="2700000" algn="tl">
                    <a:srgbClr val="000000">
                      <a:alpha val="43137"/>
                    </a:srgbClr>
                  </a:outerShdw>
                </a:effectLst>
              </a:rPr>
              <a:t>de la </a:t>
            </a:r>
            <a:r>
              <a:rPr lang="es-AR" sz="2400" b="1" dirty="0">
                <a:solidFill>
                  <a:schemeClr val="accent3">
                    <a:lumMod val="75000"/>
                  </a:schemeClr>
                </a:solidFill>
                <a:effectLst>
                  <a:outerShdw blurRad="38100" dist="38100" dir="2700000" algn="tl">
                    <a:srgbClr val="000000">
                      <a:alpha val="43137"/>
                    </a:srgbClr>
                  </a:outerShdw>
                </a:effectLst>
              </a:rPr>
              <a:t>naturaleza </a:t>
            </a:r>
            <a:r>
              <a:rPr lang="es-AR" sz="2400" b="1" dirty="0" smtClean="0">
                <a:solidFill>
                  <a:schemeClr val="accent3">
                    <a:lumMod val="75000"/>
                  </a:schemeClr>
                </a:solidFill>
                <a:effectLst>
                  <a:outerShdw blurRad="38100" dist="38100" dir="2700000" algn="tl">
                    <a:srgbClr val="000000">
                      <a:alpha val="43137"/>
                    </a:srgbClr>
                  </a:outerShdw>
                </a:effectLst>
              </a:rPr>
              <a:t>de la innovación.</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79395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305800" cy="722344"/>
          </a:xfrm>
        </p:spPr>
        <p:txBody>
          <a:bodyPr>
            <a:normAutofit fontScale="90000"/>
          </a:bodyPr>
          <a:lstStyle/>
          <a:p>
            <a:r>
              <a:rPr lang="es-AR" b="1" dirty="0">
                <a:solidFill>
                  <a:schemeClr val="accent3">
                    <a:lumMod val="75000"/>
                  </a:schemeClr>
                </a:solidFill>
                <a:effectLst>
                  <a:outerShdw blurRad="38100" dist="38100" dir="2700000" algn="tl">
                    <a:srgbClr val="000000">
                      <a:alpha val="43137"/>
                    </a:srgbClr>
                  </a:outerShdw>
                </a:effectLst>
              </a:rPr>
              <a:t>6</a:t>
            </a:r>
            <a:r>
              <a:rPr lang="es-AR" b="1" dirty="0" smtClean="0">
                <a:solidFill>
                  <a:schemeClr val="accent3">
                    <a:lumMod val="75000"/>
                  </a:schemeClr>
                </a:solidFill>
                <a:effectLst>
                  <a:outerShdw blurRad="38100" dist="38100" dir="2700000" algn="tl">
                    <a:srgbClr val="000000">
                      <a:alpha val="43137"/>
                    </a:srgbClr>
                  </a:outerShdw>
                </a:effectLst>
              </a:rPr>
              <a:t>.2.1. El enfoque técnico-científico</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899592" y="2132856"/>
            <a:ext cx="7200800"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Desde este enfoque el cambio </a:t>
            </a:r>
            <a:r>
              <a:rPr lang="es-AR" sz="2400" b="1" dirty="0">
                <a:solidFill>
                  <a:schemeClr val="accent3">
                    <a:lumMod val="75000"/>
                  </a:schemeClr>
                </a:solidFill>
                <a:effectLst>
                  <a:outerShdw blurRad="38100" dist="38100" dir="2700000" algn="tl">
                    <a:srgbClr val="000000">
                      <a:alpha val="43137"/>
                    </a:srgbClr>
                  </a:outerShdw>
                </a:effectLst>
              </a:rPr>
              <a:t>y la innovación del currículum </a:t>
            </a:r>
            <a:r>
              <a:rPr lang="es-AR" sz="2400" b="1" dirty="0" smtClean="0">
                <a:solidFill>
                  <a:schemeClr val="accent3">
                    <a:lumMod val="75000"/>
                  </a:schemeClr>
                </a:solidFill>
                <a:effectLst>
                  <a:outerShdw blurRad="38100" dist="38100" dir="2700000" algn="tl">
                    <a:srgbClr val="000000">
                      <a:alpha val="43137"/>
                    </a:srgbClr>
                  </a:outerShdw>
                </a:effectLst>
              </a:rPr>
              <a:t>se conciben </a:t>
            </a:r>
            <a:r>
              <a:rPr lang="es-AR" sz="2400" b="1" dirty="0">
                <a:solidFill>
                  <a:schemeClr val="accent3">
                    <a:lumMod val="75000"/>
                  </a:schemeClr>
                </a:solidFill>
                <a:effectLst>
                  <a:outerShdw blurRad="38100" dist="38100" dir="2700000" algn="tl">
                    <a:srgbClr val="000000">
                      <a:alpha val="43137"/>
                    </a:srgbClr>
                  </a:outerShdw>
                </a:effectLst>
              </a:rPr>
              <a:t>como mero reflejo de los </a:t>
            </a:r>
            <a:r>
              <a:rPr lang="es-AR" sz="2400" b="1" dirty="0" smtClean="0">
                <a:solidFill>
                  <a:schemeClr val="accent3">
                    <a:lumMod val="75000"/>
                  </a:schemeClr>
                </a:solidFill>
                <a:effectLst>
                  <a:outerShdw blurRad="38100" dist="38100" dir="2700000" algn="tl">
                    <a:srgbClr val="000000">
                      <a:alpha val="43137"/>
                    </a:srgbClr>
                  </a:outerShdw>
                </a:effectLst>
              </a:rPr>
              <a:t>cambios que </a:t>
            </a:r>
            <a:r>
              <a:rPr lang="es-AR" sz="2400" b="1" dirty="0">
                <a:solidFill>
                  <a:schemeClr val="accent3">
                    <a:lumMod val="75000"/>
                  </a:schemeClr>
                </a:solidFill>
                <a:effectLst>
                  <a:outerShdw blurRad="38100" dist="38100" dir="2700000" algn="tl">
                    <a:srgbClr val="000000">
                      <a:alpha val="43137"/>
                    </a:srgbClr>
                  </a:outerShdw>
                </a:effectLst>
              </a:rPr>
              <a:t>tienen lugar en otras áreas e </a:t>
            </a:r>
            <a:r>
              <a:rPr lang="es-AR" sz="2400" b="1" dirty="0" smtClean="0">
                <a:solidFill>
                  <a:schemeClr val="accent3">
                    <a:lumMod val="75000"/>
                  </a:schemeClr>
                </a:solidFill>
                <a:effectLst>
                  <a:outerShdw blurRad="38100" dist="38100" dir="2700000" algn="tl">
                    <a:srgbClr val="000000">
                      <a:alpha val="43137"/>
                    </a:srgbClr>
                  </a:outerShdw>
                </a:effectLst>
              </a:rPr>
              <a:t>instituciones. Se trata de dar respuestas adaptativas </a:t>
            </a:r>
            <a:r>
              <a:rPr lang="es-AR" sz="2400" b="1" dirty="0">
                <a:solidFill>
                  <a:schemeClr val="accent3">
                    <a:lumMod val="75000"/>
                  </a:schemeClr>
                </a:solidFill>
                <a:effectLst>
                  <a:outerShdw blurRad="38100" dist="38100" dir="2700000" algn="tl">
                    <a:srgbClr val="000000">
                      <a:alpha val="43137"/>
                    </a:srgbClr>
                  </a:outerShdw>
                </a:effectLst>
              </a:rPr>
              <a:t>y equilibradoras a </a:t>
            </a:r>
            <a:r>
              <a:rPr lang="es-AR" sz="2400" b="1" dirty="0" smtClean="0">
                <a:solidFill>
                  <a:schemeClr val="accent3">
                    <a:lumMod val="75000"/>
                  </a:schemeClr>
                </a:solidFill>
                <a:effectLst>
                  <a:outerShdw blurRad="38100" dist="38100" dir="2700000" algn="tl">
                    <a:srgbClr val="000000">
                      <a:alpha val="43137"/>
                    </a:srgbClr>
                  </a:outerShdw>
                </a:effectLst>
              </a:rPr>
              <a:t>las exigencias </a:t>
            </a:r>
            <a:r>
              <a:rPr lang="es-AR" sz="2400" b="1" dirty="0">
                <a:solidFill>
                  <a:schemeClr val="accent3">
                    <a:lumMod val="75000"/>
                  </a:schemeClr>
                </a:solidFill>
                <a:effectLst>
                  <a:outerShdw blurRad="38100" dist="38100" dir="2700000" algn="tl">
                    <a:srgbClr val="000000">
                      <a:alpha val="43137"/>
                    </a:srgbClr>
                  </a:outerShdw>
                </a:effectLst>
              </a:rPr>
              <a:t>funcionales de la sociedad, </a:t>
            </a:r>
            <a:r>
              <a:rPr lang="es-AR" sz="2400" b="1" dirty="0" smtClean="0">
                <a:solidFill>
                  <a:schemeClr val="accent3">
                    <a:lumMod val="75000"/>
                  </a:schemeClr>
                </a:solidFill>
                <a:effectLst>
                  <a:outerShdw blurRad="38100" dist="38100" dir="2700000" algn="tl">
                    <a:srgbClr val="000000">
                      <a:alpha val="43137"/>
                    </a:srgbClr>
                  </a:outerShdw>
                </a:effectLst>
              </a:rPr>
              <a:t>a sus </a:t>
            </a:r>
            <a:r>
              <a:rPr lang="es-AR" sz="2400" b="1" dirty="0">
                <a:solidFill>
                  <a:schemeClr val="accent3">
                    <a:lumMod val="75000"/>
                  </a:schemeClr>
                </a:solidFill>
                <a:effectLst>
                  <a:outerShdw blurRad="38100" dist="38100" dir="2700000" algn="tl">
                    <a:srgbClr val="000000">
                      <a:alpha val="43137"/>
                    </a:srgbClr>
                  </a:outerShdw>
                </a:effectLst>
              </a:rPr>
              <a:t>necesidades políticas, económicas y laborales.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consecuencia, cambio e </a:t>
            </a:r>
            <a:r>
              <a:rPr lang="es-AR" sz="2400" b="1" dirty="0" smtClean="0">
                <a:solidFill>
                  <a:schemeClr val="accent3">
                    <a:lumMod val="75000"/>
                  </a:schemeClr>
                </a:solidFill>
                <a:effectLst>
                  <a:outerShdw blurRad="38100" dist="38100" dir="2700000" algn="tl">
                    <a:srgbClr val="000000">
                      <a:alpha val="43137"/>
                    </a:srgbClr>
                  </a:outerShdw>
                </a:effectLst>
              </a:rPr>
              <a:t>innovación son </a:t>
            </a:r>
            <a:r>
              <a:rPr lang="es-AR" sz="2400" b="1" dirty="0">
                <a:solidFill>
                  <a:schemeClr val="accent3">
                    <a:lumMod val="75000"/>
                  </a:schemeClr>
                </a:solidFill>
                <a:effectLst>
                  <a:outerShdw blurRad="38100" dist="38100" dir="2700000" algn="tl">
                    <a:srgbClr val="000000">
                      <a:alpha val="43137"/>
                    </a:srgbClr>
                  </a:outerShdw>
                </a:effectLst>
              </a:rPr>
              <a:t>interpretados como </a:t>
            </a:r>
            <a:r>
              <a:rPr lang="es-AR" sz="2400" b="1" dirty="0" smtClean="0">
                <a:solidFill>
                  <a:schemeClr val="accent3">
                    <a:lumMod val="75000"/>
                  </a:schemeClr>
                </a:solidFill>
                <a:effectLst>
                  <a:outerShdw blurRad="38100" dist="38100" dir="2700000" algn="tl">
                    <a:srgbClr val="000000">
                      <a:alpha val="43137"/>
                    </a:srgbClr>
                  </a:outerShdw>
                </a:effectLst>
              </a:rPr>
              <a:t>procesos de modernización” inevitables y necesarios”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14306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2132856"/>
            <a:ext cx="698477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innovación sólo </a:t>
            </a:r>
            <a:r>
              <a:rPr lang="es-AR" sz="2400" b="1" dirty="0">
                <a:solidFill>
                  <a:schemeClr val="accent3">
                    <a:lumMod val="75000"/>
                  </a:schemeClr>
                </a:solidFill>
                <a:effectLst>
                  <a:outerShdw blurRad="38100" dist="38100" dir="2700000" algn="tl">
                    <a:srgbClr val="000000">
                      <a:alpha val="43137"/>
                    </a:srgbClr>
                  </a:outerShdw>
                </a:effectLst>
              </a:rPr>
              <a:t>tiene sentido </a:t>
            </a:r>
            <a:r>
              <a:rPr lang="es-AR" sz="2400" b="1" dirty="0" smtClean="0">
                <a:solidFill>
                  <a:schemeClr val="accent3">
                    <a:lumMod val="75000"/>
                  </a:schemeClr>
                </a:solidFill>
                <a:effectLst>
                  <a:outerShdw blurRad="38100" dist="38100" dir="2700000" algn="tl">
                    <a:srgbClr val="000000">
                      <a:alpha val="43137"/>
                    </a:srgbClr>
                  </a:outerShdw>
                </a:effectLst>
              </a:rPr>
              <a:t>como adaptación </a:t>
            </a:r>
            <a:r>
              <a:rPr lang="es-AR" sz="2400" b="1" dirty="0">
                <a:solidFill>
                  <a:schemeClr val="accent3">
                    <a:lumMod val="75000"/>
                  </a:schemeClr>
                </a:solidFill>
                <a:effectLst>
                  <a:outerShdw blurRad="38100" dist="38100" dir="2700000" algn="tl">
                    <a:srgbClr val="000000">
                      <a:alpha val="43137"/>
                    </a:srgbClr>
                  </a:outerShdw>
                </a:effectLst>
              </a:rPr>
              <a:t>y actualización del </a:t>
            </a:r>
            <a:r>
              <a:rPr lang="es-AR" sz="2400" b="1" dirty="0" smtClean="0">
                <a:solidFill>
                  <a:schemeClr val="accent3">
                    <a:lumMod val="75000"/>
                  </a:schemeClr>
                </a:solidFill>
                <a:effectLst>
                  <a:outerShdw blurRad="38100" dist="38100" dir="2700000" algn="tl">
                    <a:srgbClr val="000000">
                      <a:alpha val="43137"/>
                    </a:srgbClr>
                  </a:outerShdw>
                </a:effectLst>
              </a:rPr>
              <a:t>conocimiento académico </a:t>
            </a:r>
            <a:r>
              <a:rPr lang="es-AR" sz="2400" b="1" dirty="0">
                <a:solidFill>
                  <a:schemeClr val="accent3">
                    <a:lumMod val="75000"/>
                  </a:schemeClr>
                </a:solidFill>
                <a:effectLst>
                  <a:outerShdw blurRad="38100" dist="38100" dir="2700000" algn="tl">
                    <a:srgbClr val="000000">
                      <a:alpha val="43137"/>
                    </a:srgbClr>
                  </a:outerShdw>
                </a:effectLst>
              </a:rPr>
              <a:t>a </a:t>
            </a:r>
            <a:r>
              <a:rPr lang="es-AR" sz="2400" b="1" dirty="0" smtClean="0">
                <a:solidFill>
                  <a:schemeClr val="accent3">
                    <a:lumMod val="75000"/>
                  </a:schemeClr>
                </a:solidFill>
                <a:effectLst>
                  <a:outerShdw blurRad="38100" dist="38100" dir="2700000" algn="tl">
                    <a:srgbClr val="000000">
                      <a:alpha val="43137"/>
                    </a:srgbClr>
                  </a:outerShdw>
                </a:effectLst>
              </a:rPr>
              <a:t>las transformaciones  impuestas por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dirty="0" smtClean="0">
                <a:solidFill>
                  <a:schemeClr val="accent3">
                    <a:lumMod val="75000"/>
                  </a:schemeClr>
                </a:solidFill>
                <a:effectLst>
                  <a:outerShdw blurRad="38100" dist="38100" dir="2700000" algn="tl">
                    <a:srgbClr val="000000">
                      <a:alpha val="43137"/>
                    </a:srgbClr>
                  </a:outerShdw>
                </a:effectLst>
              </a:rPr>
              <a:t>“progreso”.</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El cambio consiste </a:t>
            </a:r>
            <a:r>
              <a:rPr lang="es-AR" sz="2400" b="1" dirty="0">
                <a:solidFill>
                  <a:schemeClr val="accent3">
                    <a:lumMod val="75000"/>
                  </a:schemeClr>
                </a:solidFill>
                <a:effectLst>
                  <a:outerShdw blurRad="38100" dist="38100" dir="2700000" algn="tl">
                    <a:srgbClr val="000000">
                      <a:alpha val="43137"/>
                    </a:srgbClr>
                  </a:outerShdw>
                </a:effectLst>
              </a:rPr>
              <a:t>fundamentalmente </a:t>
            </a:r>
            <a:r>
              <a:rPr lang="es-AR" sz="2400" b="1" dirty="0" smtClean="0">
                <a:solidFill>
                  <a:schemeClr val="accent3">
                    <a:lumMod val="75000"/>
                  </a:schemeClr>
                </a:solidFill>
                <a:effectLst>
                  <a:outerShdw blurRad="38100" dist="38100" dir="2700000" algn="tl">
                    <a:srgbClr val="000000">
                      <a:alpha val="43137"/>
                    </a:srgbClr>
                  </a:outerShdw>
                </a:effectLst>
              </a:rPr>
              <a:t>en incorporar </a:t>
            </a:r>
            <a:r>
              <a:rPr lang="es-AR" sz="2400" b="1" dirty="0">
                <a:solidFill>
                  <a:schemeClr val="accent3">
                    <a:lumMod val="75000"/>
                  </a:schemeClr>
                </a:solidFill>
                <a:effectLst>
                  <a:outerShdw blurRad="38100" dist="38100" dir="2700000" algn="tl">
                    <a:srgbClr val="000000">
                      <a:alpha val="43137"/>
                    </a:srgbClr>
                  </a:outerShdw>
                </a:effectLst>
              </a:rPr>
              <a:t>al currículum </a:t>
            </a:r>
            <a:r>
              <a:rPr lang="es-AR" sz="2400" b="1" dirty="0" smtClean="0">
                <a:solidFill>
                  <a:schemeClr val="accent3">
                    <a:lumMod val="75000"/>
                  </a:schemeClr>
                </a:solidFill>
                <a:effectLst>
                  <a:outerShdw blurRad="38100" dist="38100" dir="2700000" algn="tl">
                    <a:srgbClr val="000000">
                      <a:alpha val="43137"/>
                    </a:srgbClr>
                  </a:outerShdw>
                </a:effectLst>
              </a:rPr>
              <a:t>formal asignaturas cada </a:t>
            </a:r>
            <a:r>
              <a:rPr lang="es-AR" sz="2400" b="1" dirty="0">
                <a:solidFill>
                  <a:schemeClr val="accent3">
                    <a:lumMod val="75000"/>
                  </a:schemeClr>
                </a:solidFill>
                <a:effectLst>
                  <a:outerShdw blurRad="38100" dist="38100" dir="2700000" algn="tl">
                    <a:srgbClr val="000000">
                      <a:alpha val="43137"/>
                    </a:srgbClr>
                  </a:outerShdw>
                </a:effectLst>
              </a:rPr>
              <a:t>vez más </a:t>
            </a:r>
            <a:r>
              <a:rPr lang="es-AR" sz="2400" b="1" dirty="0" smtClean="0">
                <a:solidFill>
                  <a:schemeClr val="accent3">
                    <a:lumMod val="75000"/>
                  </a:schemeClr>
                </a:solidFill>
                <a:effectLst>
                  <a:outerShdw blurRad="38100" dist="38100" dir="2700000" algn="tl">
                    <a:srgbClr val="000000">
                      <a:alpha val="43137"/>
                    </a:srgbClr>
                  </a:outerShdw>
                </a:effectLst>
              </a:rPr>
              <a:t>“modernas”, nuevos materiales </a:t>
            </a:r>
            <a:r>
              <a:rPr lang="es-AR" sz="2400" b="1" dirty="0">
                <a:solidFill>
                  <a:schemeClr val="accent3">
                    <a:lumMod val="75000"/>
                  </a:schemeClr>
                </a:solidFill>
                <a:effectLst>
                  <a:outerShdw blurRad="38100" dist="38100" dir="2700000" algn="tl">
                    <a:srgbClr val="000000">
                      <a:alpha val="43137"/>
                    </a:srgbClr>
                  </a:outerShdw>
                </a:effectLst>
              </a:rPr>
              <a:t>para </a:t>
            </a:r>
            <a:r>
              <a:rPr lang="es-AR" sz="2400" b="1" dirty="0" smtClean="0">
                <a:solidFill>
                  <a:schemeClr val="accent3">
                    <a:lumMod val="75000"/>
                  </a:schemeClr>
                </a:solidFill>
                <a:effectLst>
                  <a:outerShdw blurRad="38100" dist="38100" dir="2700000" algn="tl">
                    <a:srgbClr val="000000">
                      <a:alpha val="43137"/>
                    </a:srgbClr>
                  </a:outerShdw>
                </a:effectLst>
              </a:rPr>
              <a:t>la enseñanza, etc.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247198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484784"/>
            <a:ext cx="7704856"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cambio </a:t>
            </a:r>
            <a:r>
              <a:rPr lang="es-AR" sz="2400" b="1" dirty="0" smtClean="0">
                <a:solidFill>
                  <a:schemeClr val="accent3">
                    <a:lumMod val="75000"/>
                  </a:schemeClr>
                </a:solidFill>
                <a:effectLst>
                  <a:outerShdw blurRad="38100" dist="38100" dir="2700000" algn="tl">
                    <a:srgbClr val="000000">
                      <a:alpha val="43137"/>
                    </a:srgbClr>
                  </a:outerShdw>
                </a:effectLst>
              </a:rPr>
              <a:t>se piensa, planea y promueve como un  experimento de laboratorio: se analizan las condiciones presentes </a:t>
            </a:r>
            <a:r>
              <a:rPr lang="es-AR" sz="2400" b="1" dirty="0">
                <a:solidFill>
                  <a:schemeClr val="accent3">
                    <a:lumMod val="75000"/>
                  </a:schemeClr>
                </a:solidFill>
                <a:effectLst>
                  <a:outerShdw blurRad="38100" dist="38100" dir="2700000" algn="tl">
                    <a:srgbClr val="000000">
                      <a:alpha val="43137"/>
                    </a:srgbClr>
                  </a:outerShdw>
                </a:effectLst>
              </a:rPr>
              <a:t>del </a:t>
            </a:r>
            <a:r>
              <a:rPr lang="es-AR" sz="2400" b="1" dirty="0" smtClean="0">
                <a:solidFill>
                  <a:schemeClr val="accent3">
                    <a:lumMod val="75000"/>
                  </a:schemeClr>
                </a:solidFill>
                <a:effectLst>
                  <a:outerShdw blurRad="38100" dist="38100" dir="2700000" algn="tl">
                    <a:srgbClr val="000000">
                      <a:alpha val="43137"/>
                    </a:srgbClr>
                  </a:outerShdw>
                </a:effectLst>
              </a:rPr>
              <a:t>sistema, se decide qué resultado final se pretende alcanzar y se disponen los </a:t>
            </a:r>
            <a:r>
              <a:rPr lang="es-AR" sz="2400" b="1" dirty="0">
                <a:solidFill>
                  <a:schemeClr val="accent3">
                    <a:lumMod val="75000"/>
                  </a:schemeClr>
                </a:solidFill>
                <a:effectLst>
                  <a:outerShdw blurRad="38100" dist="38100" dir="2700000" algn="tl">
                    <a:srgbClr val="000000">
                      <a:alpha val="43137"/>
                    </a:srgbClr>
                  </a:outerShdw>
                </a:effectLst>
              </a:rPr>
              <a:t>medios adecuados para pasar de </a:t>
            </a:r>
            <a:r>
              <a:rPr lang="es-AR" sz="2400" b="1" dirty="0" smtClean="0">
                <a:solidFill>
                  <a:schemeClr val="accent3">
                    <a:lumMod val="75000"/>
                  </a:schemeClr>
                </a:solidFill>
                <a:effectLst>
                  <a:outerShdw blurRad="38100" dist="38100" dir="2700000" algn="tl">
                    <a:srgbClr val="000000">
                      <a:alpha val="43137"/>
                    </a:srgbClr>
                  </a:outerShdw>
                </a:effectLst>
              </a:rPr>
              <a:t>la situación </a:t>
            </a:r>
            <a:r>
              <a:rPr lang="es-AR" sz="2400" b="1" dirty="0">
                <a:solidFill>
                  <a:schemeClr val="accent3">
                    <a:lumMod val="75000"/>
                  </a:schemeClr>
                </a:solidFill>
                <a:effectLst>
                  <a:outerShdw blurRad="38100" dist="38100" dir="2700000" algn="tl">
                    <a:srgbClr val="000000">
                      <a:alpha val="43137"/>
                    </a:srgbClr>
                  </a:outerShdw>
                </a:effectLst>
              </a:rPr>
              <a:t>inicial a la </a:t>
            </a:r>
            <a:r>
              <a:rPr lang="es-AR" sz="2400" b="1" dirty="0" smtClean="0">
                <a:solidFill>
                  <a:schemeClr val="accent3">
                    <a:lumMod val="75000"/>
                  </a:schemeClr>
                </a:solidFill>
                <a:effectLst>
                  <a:outerShdw blurRad="38100" dist="38100" dir="2700000" algn="tl">
                    <a:srgbClr val="000000">
                      <a:alpha val="43137"/>
                    </a:srgbClr>
                  </a:outerShdw>
                </a:effectLst>
              </a:rPr>
              <a:t>deseada.</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El proceso puede caracterizarse adecuadamente con la </a:t>
            </a:r>
            <a:r>
              <a:rPr lang="es-AR" sz="2400" b="1" dirty="0">
                <a:solidFill>
                  <a:schemeClr val="accent3">
                    <a:lumMod val="75000"/>
                  </a:schemeClr>
                </a:solidFill>
                <a:effectLst>
                  <a:outerShdw blurRad="38100" dist="38100" dir="2700000" algn="tl">
                    <a:srgbClr val="000000">
                      <a:alpha val="43137"/>
                    </a:srgbClr>
                  </a:outerShdw>
                </a:effectLst>
              </a:rPr>
              <a:t>metáfora de la </a:t>
            </a:r>
            <a:r>
              <a:rPr lang="es-AR" sz="2400" b="1" dirty="0" smtClean="0">
                <a:solidFill>
                  <a:schemeClr val="accent3">
                    <a:lumMod val="75000"/>
                  </a:schemeClr>
                </a:solidFill>
                <a:effectLst>
                  <a:outerShdw blurRad="38100" dist="38100" dir="2700000" algn="tl">
                    <a:srgbClr val="000000">
                      <a:alpha val="43137"/>
                    </a:srgbClr>
                  </a:outerShdw>
                </a:effectLst>
              </a:rPr>
              <a:t>“locomotora”: </a:t>
            </a:r>
            <a:r>
              <a:rPr lang="es-AR" sz="2400" b="1" dirty="0">
                <a:solidFill>
                  <a:schemeClr val="accent3">
                    <a:lumMod val="75000"/>
                  </a:schemeClr>
                </a:solidFill>
                <a:effectLst>
                  <a:outerShdw blurRad="38100" dist="38100" dir="2700000" algn="tl">
                    <a:srgbClr val="000000">
                      <a:alpha val="43137"/>
                    </a:srgbClr>
                  </a:outerShdw>
                </a:effectLst>
              </a:rPr>
              <a:t>ésta </a:t>
            </a:r>
            <a:r>
              <a:rPr lang="es-AR" sz="2400" b="1" dirty="0" smtClean="0">
                <a:solidFill>
                  <a:schemeClr val="accent3">
                    <a:lumMod val="75000"/>
                  </a:schemeClr>
                </a:solidFill>
                <a:effectLst>
                  <a:outerShdw blurRad="38100" dist="38100" dir="2700000" algn="tl">
                    <a:srgbClr val="000000">
                      <a:alpha val="43137"/>
                    </a:srgbClr>
                  </a:outerShdw>
                </a:effectLst>
              </a:rPr>
              <a:t>asume la </a:t>
            </a:r>
            <a:r>
              <a:rPr lang="es-AR" sz="2400" b="1" dirty="0">
                <a:solidFill>
                  <a:schemeClr val="accent3">
                    <a:lumMod val="75000"/>
                  </a:schemeClr>
                </a:solidFill>
                <a:effectLst>
                  <a:outerShdw blurRad="38100" dist="38100" dir="2700000" algn="tl">
                    <a:srgbClr val="000000">
                      <a:alpha val="43137"/>
                    </a:srgbClr>
                  </a:outerShdw>
                </a:effectLst>
              </a:rPr>
              <a:t>responsabilidad y el </a:t>
            </a:r>
            <a:r>
              <a:rPr lang="es-AR" sz="2400" b="1" dirty="0" smtClean="0">
                <a:solidFill>
                  <a:schemeClr val="accent3">
                    <a:lumMod val="75000"/>
                  </a:schemeClr>
                </a:solidFill>
                <a:effectLst>
                  <a:outerShdw blurRad="38100" dist="38100" dir="2700000" algn="tl">
                    <a:srgbClr val="000000">
                      <a:alpha val="43137"/>
                    </a:srgbClr>
                  </a:outerShdw>
                </a:effectLst>
              </a:rPr>
              <a:t>protagonismo exclusivo </a:t>
            </a:r>
            <a:r>
              <a:rPr lang="es-AR" sz="2400" b="1" dirty="0">
                <a:solidFill>
                  <a:schemeClr val="accent3">
                    <a:lumMod val="75000"/>
                  </a:schemeClr>
                </a:solidFill>
                <a:effectLst>
                  <a:outerShdw blurRad="38100" dist="38100" dir="2700000" algn="tl">
                    <a:srgbClr val="000000">
                      <a:alpha val="43137"/>
                    </a:srgbClr>
                  </a:outerShdw>
                </a:effectLst>
              </a:rPr>
              <a:t>del </a:t>
            </a:r>
            <a:r>
              <a:rPr lang="es-AR" sz="2400" b="1" dirty="0" smtClean="0">
                <a:solidFill>
                  <a:schemeClr val="accent3">
                    <a:lumMod val="75000"/>
                  </a:schemeClr>
                </a:solidFill>
                <a:effectLst>
                  <a:outerShdw blurRad="38100" dist="38100" dir="2700000" algn="tl">
                    <a:srgbClr val="000000">
                      <a:alpha val="43137"/>
                    </a:srgbClr>
                  </a:outerShdw>
                </a:effectLst>
              </a:rPr>
              <a:t>“progreso” tirando </a:t>
            </a:r>
            <a:r>
              <a:rPr lang="es-AR" sz="2400" b="1" dirty="0">
                <a:solidFill>
                  <a:schemeClr val="accent3">
                    <a:lumMod val="75000"/>
                  </a:schemeClr>
                </a:solidFill>
                <a:effectLst>
                  <a:outerShdw blurRad="38100" dist="38100" dir="2700000" algn="tl">
                    <a:srgbClr val="000000">
                      <a:alpha val="43137"/>
                    </a:srgbClr>
                  </a:outerShdw>
                </a:effectLst>
              </a:rPr>
              <a:t>de los </a:t>
            </a:r>
            <a:r>
              <a:rPr lang="es-AR" sz="2400" b="1" dirty="0" smtClean="0">
                <a:solidFill>
                  <a:schemeClr val="accent3">
                    <a:lumMod val="75000"/>
                  </a:schemeClr>
                </a:solidFill>
                <a:effectLst>
                  <a:outerShdw blurRad="38100" dist="38100" dir="2700000" algn="tl">
                    <a:srgbClr val="000000">
                      <a:alpha val="43137"/>
                    </a:srgbClr>
                  </a:outerShdw>
                </a:effectLst>
              </a:rPr>
              <a:t>vagones que, sin </a:t>
            </a:r>
            <a:r>
              <a:rPr lang="es-AR" sz="2400" b="1" dirty="0">
                <a:solidFill>
                  <a:schemeClr val="accent3">
                    <a:lumMod val="75000"/>
                  </a:schemeClr>
                </a:solidFill>
                <a:effectLst>
                  <a:outerShdw blurRad="38100" dist="38100" dir="2700000" algn="tl">
                    <a:srgbClr val="000000">
                      <a:alpha val="43137"/>
                    </a:srgbClr>
                  </a:outerShdw>
                </a:effectLst>
              </a:rPr>
              <a:t>energía </a:t>
            </a:r>
            <a:r>
              <a:rPr lang="es-AR" sz="2400" b="1" dirty="0" smtClean="0">
                <a:solidFill>
                  <a:schemeClr val="accent3">
                    <a:lumMod val="75000"/>
                  </a:schemeClr>
                </a:solidFill>
                <a:effectLst>
                  <a:outerShdw blurRad="38100" dist="38100" dir="2700000" algn="tl">
                    <a:srgbClr val="000000">
                      <a:alpha val="43137"/>
                    </a:srgbClr>
                  </a:outerShdw>
                </a:effectLst>
              </a:rPr>
              <a:t>propia se limitan a </a:t>
            </a:r>
            <a:r>
              <a:rPr lang="es-AR" sz="2400" b="1" dirty="0">
                <a:solidFill>
                  <a:schemeClr val="accent3">
                    <a:lumMod val="75000"/>
                  </a:schemeClr>
                </a:solidFill>
                <a:effectLst>
                  <a:outerShdw blurRad="38100" dist="38100" dir="2700000" algn="tl">
                    <a:srgbClr val="000000">
                      <a:alpha val="43137"/>
                    </a:srgbClr>
                  </a:outerShdw>
                </a:effectLst>
              </a:rPr>
              <a:t>ser arrastrados por ella.</a:t>
            </a:r>
          </a:p>
        </p:txBody>
      </p:sp>
    </p:spTree>
    <p:extLst>
      <p:ext uri="{BB962C8B-B14F-4D97-AF65-F5344CB8AC3E}">
        <p14:creationId xmlns:p14="http://schemas.microsoft.com/office/powerpoint/2010/main" val="144897779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844824"/>
            <a:ext cx="8136904" cy="3416320"/>
          </a:xfrm>
          <a:prstGeom prst="rect">
            <a:avLst/>
          </a:prstGeom>
        </p:spPr>
        <p:txBody>
          <a:bodyPr wrap="square">
            <a:spAutoFit/>
          </a:bodyPr>
          <a:lstStyle/>
          <a:p>
            <a:r>
              <a:rPr lang="es-AR" sz="2400" b="1" dirty="0" smtClean="0">
                <a:solidFill>
                  <a:schemeClr val="accent3">
                    <a:lumMod val="75000"/>
                  </a:schemeClr>
                </a:solidFill>
                <a:effectLst>
                  <a:outerShdw blurRad="38100" dist="38100" dir="2700000" algn="tl">
                    <a:srgbClr val="000000">
                      <a:alpha val="43137"/>
                    </a:srgbClr>
                  </a:outerShdw>
                </a:effectLst>
              </a:rPr>
              <a:t>     Puede sintetizarse la secuencia así: </a:t>
            </a:r>
          </a:p>
          <a:p>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Constitución </a:t>
            </a:r>
            <a:r>
              <a:rPr lang="es-AR" sz="2400" b="1" dirty="0">
                <a:solidFill>
                  <a:schemeClr val="accent3">
                    <a:lumMod val="75000"/>
                  </a:schemeClr>
                </a:solidFill>
                <a:effectLst>
                  <a:outerShdw blurRad="38100" dist="38100" dir="2700000" algn="tl">
                    <a:srgbClr val="000000">
                      <a:alpha val="43137"/>
                    </a:srgbClr>
                  </a:outerShdw>
                </a:effectLst>
              </a:rPr>
              <a:t>de un grupo de </a:t>
            </a:r>
            <a:r>
              <a:rPr lang="es-AR" sz="2400" b="1" dirty="0" smtClean="0">
                <a:solidFill>
                  <a:schemeClr val="accent3">
                    <a:lumMod val="75000"/>
                  </a:schemeClr>
                </a:solidFill>
                <a:effectLst>
                  <a:outerShdw blurRad="38100" dist="38100" dir="2700000" algn="tl">
                    <a:srgbClr val="000000">
                      <a:alpha val="43137"/>
                    </a:srgbClr>
                  </a:outerShdw>
                </a:effectLst>
              </a:rPr>
              <a:t>expertos en contenidos </a:t>
            </a:r>
            <a:r>
              <a:rPr lang="es-AR" sz="2400" b="1" dirty="0">
                <a:solidFill>
                  <a:schemeClr val="accent3">
                    <a:lumMod val="75000"/>
                  </a:schemeClr>
                </a:solidFill>
                <a:effectLst>
                  <a:outerShdw blurRad="38100" dist="38100" dir="2700000" algn="tl">
                    <a:srgbClr val="000000">
                      <a:alpha val="43137"/>
                    </a:srgbClr>
                  </a:outerShdw>
                </a:effectLst>
              </a:rPr>
              <a:t>disciplinares </a:t>
            </a:r>
            <a:r>
              <a:rPr lang="es-AR" sz="2400" b="1" dirty="0" smtClean="0">
                <a:solidFill>
                  <a:schemeClr val="accent3">
                    <a:lumMod val="75000"/>
                  </a:schemeClr>
                </a:solidFill>
                <a:effectLst>
                  <a:outerShdw blurRad="38100" dist="38100" dir="2700000" algn="tl">
                    <a:srgbClr val="000000">
                      <a:alpha val="43137"/>
                    </a:srgbClr>
                  </a:outerShdw>
                </a:effectLst>
              </a:rPr>
              <a:t>y en </a:t>
            </a:r>
            <a:r>
              <a:rPr lang="es-AR" sz="2400" b="1" dirty="0">
                <a:solidFill>
                  <a:schemeClr val="accent3">
                    <a:lumMod val="75000"/>
                  </a:schemeClr>
                </a:solidFill>
                <a:effectLst>
                  <a:outerShdw blurRad="38100" dist="38100" dir="2700000" algn="tl">
                    <a:srgbClr val="000000">
                      <a:alpha val="43137"/>
                    </a:srgbClr>
                  </a:outerShdw>
                </a:effectLst>
              </a:rPr>
              <a:t>procesos de </a:t>
            </a:r>
            <a:r>
              <a:rPr lang="es-AR" sz="2400" b="1" dirty="0" smtClean="0">
                <a:solidFill>
                  <a:schemeClr val="accent3">
                    <a:lumMod val="75000"/>
                  </a:schemeClr>
                </a:solidFill>
                <a:effectLst>
                  <a:outerShdw blurRad="38100" dist="38100" dir="2700000" algn="tl">
                    <a:srgbClr val="000000">
                      <a:alpha val="43137"/>
                    </a:srgbClr>
                  </a:outerShdw>
                </a:effectLst>
              </a:rPr>
              <a:t>enseñanza y de aprendizaje</a:t>
            </a:r>
            <a:r>
              <a:rPr lang="es-AR" sz="2400" b="1" dirty="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Revisión </a:t>
            </a:r>
            <a:r>
              <a:rPr lang="es-AR" sz="2400" b="1" dirty="0" smtClean="0">
                <a:solidFill>
                  <a:schemeClr val="accent3">
                    <a:lumMod val="75000"/>
                  </a:schemeClr>
                </a:solidFill>
                <a:effectLst>
                  <a:outerShdw blurRad="38100" dist="38100" dir="2700000" algn="tl">
                    <a:srgbClr val="000000">
                      <a:alpha val="43137"/>
                    </a:srgbClr>
                  </a:outerShdw>
                </a:effectLst>
              </a:rPr>
              <a:t>por los expertos del </a:t>
            </a:r>
            <a:r>
              <a:rPr lang="es-AR" sz="2400" b="1" dirty="0">
                <a:solidFill>
                  <a:schemeClr val="accent3">
                    <a:lumMod val="75000"/>
                  </a:schemeClr>
                </a:solidFill>
                <a:effectLst>
                  <a:outerShdw blurRad="38100" dist="38100" dir="2700000" algn="tl">
                    <a:srgbClr val="000000">
                      <a:alpha val="43137"/>
                    </a:srgbClr>
                  </a:outerShdw>
                </a:effectLst>
              </a:rPr>
              <a:t>estado actual del </a:t>
            </a:r>
            <a:r>
              <a:rPr lang="es-AR" sz="2400" b="1" dirty="0" smtClean="0">
                <a:solidFill>
                  <a:schemeClr val="accent3">
                    <a:lumMod val="75000"/>
                  </a:schemeClr>
                </a:solidFill>
                <a:effectLst>
                  <a:outerShdw blurRad="38100" dist="38100" dir="2700000" algn="tl">
                    <a:srgbClr val="000000">
                      <a:alpha val="43137"/>
                    </a:srgbClr>
                  </a:outerShdw>
                </a:effectLst>
              </a:rPr>
              <a:t>conocimiento en las </a:t>
            </a:r>
            <a:r>
              <a:rPr lang="es-AR" sz="2400" b="1" dirty="0">
                <a:solidFill>
                  <a:schemeClr val="accent3">
                    <a:lumMod val="75000"/>
                  </a:schemeClr>
                </a:solidFill>
                <a:effectLst>
                  <a:outerShdw blurRad="38100" dist="38100" dir="2700000" algn="tl">
                    <a:srgbClr val="000000">
                      <a:alpha val="43137"/>
                    </a:srgbClr>
                  </a:outerShdw>
                </a:effectLst>
              </a:rPr>
              <a:t>materia o </a:t>
            </a:r>
            <a:r>
              <a:rPr lang="es-AR" sz="2400" b="1" dirty="0" smtClean="0">
                <a:solidFill>
                  <a:schemeClr val="accent3">
                    <a:lumMod val="75000"/>
                  </a:schemeClr>
                </a:solidFill>
                <a:effectLst>
                  <a:outerShdw blurRad="38100" dist="38100" dir="2700000" algn="tl">
                    <a:srgbClr val="000000">
                      <a:alpha val="43137"/>
                    </a:srgbClr>
                  </a:outerShdw>
                </a:effectLst>
              </a:rPr>
              <a:t>áreas que se incluirán.</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Revisión </a:t>
            </a:r>
            <a:r>
              <a:rPr lang="es-AR" sz="2400" b="1" dirty="0">
                <a:solidFill>
                  <a:schemeClr val="accent3">
                    <a:lumMod val="75000"/>
                  </a:schemeClr>
                </a:solidFill>
                <a:effectLst>
                  <a:outerShdw blurRad="38100" dist="38100" dir="2700000" algn="tl">
                    <a:srgbClr val="000000">
                      <a:alpha val="43137"/>
                    </a:srgbClr>
                  </a:outerShdw>
                </a:effectLst>
              </a:rPr>
              <a:t>de </a:t>
            </a:r>
            <a:r>
              <a:rPr lang="es-AR" sz="2400" b="1" dirty="0" smtClean="0">
                <a:solidFill>
                  <a:schemeClr val="accent3">
                    <a:lumMod val="75000"/>
                  </a:schemeClr>
                </a:solidFill>
                <a:effectLst>
                  <a:outerShdw blurRad="38100" dist="38100" dir="2700000" algn="tl">
                    <a:srgbClr val="000000">
                      <a:alpha val="43137"/>
                    </a:srgbClr>
                  </a:outerShdw>
                </a:effectLst>
              </a:rPr>
              <a:t>las prácticas escolares  en cuanto </a:t>
            </a:r>
            <a:r>
              <a:rPr lang="es-AR" sz="2400" b="1" dirty="0">
                <a:solidFill>
                  <a:schemeClr val="accent3">
                    <a:lumMod val="75000"/>
                  </a:schemeClr>
                </a:solidFill>
                <a:effectLst>
                  <a:outerShdw blurRad="38100" dist="38100" dir="2700000" algn="tl">
                    <a:srgbClr val="000000">
                      <a:alpha val="43137"/>
                    </a:srgbClr>
                  </a:outerShdw>
                </a:effectLst>
              </a:rPr>
              <a:t>a la enseñanza de </a:t>
            </a:r>
            <a:r>
              <a:rPr lang="es-AR" sz="2400" b="1" dirty="0" smtClean="0">
                <a:solidFill>
                  <a:schemeClr val="accent3">
                    <a:lumMod val="75000"/>
                  </a:schemeClr>
                </a:solidFill>
                <a:effectLst>
                  <a:outerShdw blurRad="38100" dist="38100" dir="2700000" algn="tl">
                    <a:srgbClr val="000000">
                      <a:alpha val="43137"/>
                    </a:srgbClr>
                  </a:outerShdw>
                </a:effectLst>
              </a:rPr>
              <a:t>dichas materias o áreas.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985390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1720840"/>
            <a:ext cx="7056784" cy="3785652"/>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Definición de los “cambios </a:t>
            </a:r>
            <a:r>
              <a:rPr lang="es-AR" sz="2400" b="1" dirty="0" smtClean="0">
                <a:solidFill>
                  <a:schemeClr val="accent3">
                    <a:lumMod val="75000"/>
                  </a:schemeClr>
                </a:solidFill>
                <a:effectLst>
                  <a:outerShdw blurRad="38100" dist="38100" dir="2700000" algn="tl">
                    <a:srgbClr val="000000">
                      <a:alpha val="43137"/>
                    </a:srgbClr>
                  </a:outerShdw>
                </a:effectLst>
              </a:rPr>
              <a:t>deseables” tanto </a:t>
            </a:r>
            <a:r>
              <a:rPr lang="es-AR" sz="2400" b="1" dirty="0">
                <a:solidFill>
                  <a:schemeClr val="accent3">
                    <a:lumMod val="75000"/>
                  </a:schemeClr>
                </a:solidFill>
                <a:effectLst>
                  <a:outerShdw blurRad="38100" dist="38100" dir="2700000" algn="tl">
                    <a:srgbClr val="000000">
                      <a:alpha val="43137"/>
                    </a:srgbClr>
                  </a:outerShdw>
                </a:effectLst>
              </a:rPr>
              <a:t>en los contenido como en </a:t>
            </a:r>
            <a:r>
              <a:rPr lang="es-AR" sz="2400" b="1" dirty="0" smtClean="0">
                <a:solidFill>
                  <a:schemeClr val="accent3">
                    <a:lumMod val="75000"/>
                  </a:schemeClr>
                </a:solidFill>
                <a:effectLst>
                  <a:outerShdw blurRad="38100" dist="38100" dir="2700000" algn="tl">
                    <a:srgbClr val="000000">
                      <a:alpha val="43137"/>
                    </a:srgbClr>
                  </a:outerShdw>
                </a:effectLst>
              </a:rPr>
              <a:t>la metodología </a:t>
            </a:r>
            <a:r>
              <a:rPr lang="es-AR" sz="2400" b="1" dirty="0">
                <a:solidFill>
                  <a:schemeClr val="accent3">
                    <a:lumMod val="75000"/>
                  </a:schemeClr>
                </a:solidFill>
                <a:effectLst>
                  <a:outerShdw blurRad="38100" dist="38100" dir="2700000" algn="tl">
                    <a:srgbClr val="000000">
                      <a:alpha val="43137"/>
                    </a:srgbClr>
                  </a:outerShdw>
                </a:effectLst>
              </a:rPr>
              <a:t>de enseñanza de </a:t>
            </a:r>
            <a:r>
              <a:rPr lang="es-AR" sz="2400" b="1" dirty="0" smtClean="0">
                <a:solidFill>
                  <a:schemeClr val="accent3">
                    <a:lumMod val="75000"/>
                  </a:schemeClr>
                </a:solidFill>
                <a:effectLst>
                  <a:outerShdw blurRad="38100" dist="38100" dir="2700000" algn="tl">
                    <a:srgbClr val="000000">
                      <a:alpha val="43137"/>
                    </a:srgbClr>
                  </a:outerShdw>
                </a:effectLst>
              </a:rPr>
              <a:t>las materias </a:t>
            </a:r>
            <a:r>
              <a:rPr lang="es-AR" sz="2400" b="1" dirty="0">
                <a:solidFill>
                  <a:schemeClr val="accent3">
                    <a:lumMod val="75000"/>
                  </a:schemeClr>
                </a:solidFill>
                <a:effectLst>
                  <a:outerShdw blurRad="38100" dist="38100" dir="2700000" algn="tl">
                    <a:srgbClr val="000000">
                      <a:alpha val="43137"/>
                    </a:srgbClr>
                  </a:outerShdw>
                </a:effectLst>
              </a:rPr>
              <a:t>o áreas.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Diseño de un “currículum piloto” para someterlo a conocimiento y </a:t>
            </a:r>
            <a:r>
              <a:rPr lang="es-AR" sz="2400" b="1" dirty="0" smtClean="0">
                <a:solidFill>
                  <a:schemeClr val="accent3">
                    <a:lumMod val="75000"/>
                  </a:schemeClr>
                </a:solidFill>
                <a:effectLst>
                  <a:outerShdw blurRad="38100" dist="38100" dir="2700000" algn="tl">
                    <a:srgbClr val="000000">
                      <a:alpha val="43137"/>
                    </a:srgbClr>
                  </a:outerShdw>
                </a:effectLst>
              </a:rPr>
              <a:t>“debate” </a:t>
            </a:r>
            <a:r>
              <a:rPr lang="es-AR" sz="2400" b="1" dirty="0">
                <a:solidFill>
                  <a:schemeClr val="accent3">
                    <a:lumMod val="75000"/>
                  </a:schemeClr>
                </a:solidFill>
                <a:effectLst>
                  <a:outerShdw blurRad="38100" dist="38100" dir="2700000" algn="tl">
                    <a:srgbClr val="000000">
                      <a:alpha val="43137"/>
                    </a:srgbClr>
                  </a:outerShdw>
                </a:effectLst>
              </a:rPr>
              <a:t>de los actores institucionales que lo implementarán</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Experimentación, evaluación y </a:t>
            </a:r>
            <a:r>
              <a:rPr lang="es-AR" sz="2400" b="1" dirty="0" smtClean="0">
                <a:solidFill>
                  <a:schemeClr val="accent3">
                    <a:lumMod val="75000"/>
                  </a:schemeClr>
                </a:solidFill>
                <a:effectLst>
                  <a:outerShdw blurRad="38100" dist="38100" dir="2700000" algn="tl">
                    <a:srgbClr val="000000">
                      <a:alpha val="43137"/>
                    </a:srgbClr>
                  </a:outerShdw>
                </a:effectLst>
              </a:rPr>
              <a:t>revisión del </a:t>
            </a:r>
            <a:r>
              <a:rPr lang="es-AR" sz="2400" b="1" dirty="0">
                <a:solidFill>
                  <a:schemeClr val="accent3">
                    <a:lumMod val="75000"/>
                  </a:schemeClr>
                </a:solidFill>
                <a:effectLst>
                  <a:outerShdw blurRad="38100" dist="38100" dir="2700000" algn="tl">
                    <a:srgbClr val="000000">
                      <a:alpha val="43137"/>
                    </a:srgbClr>
                  </a:outerShdw>
                </a:effectLst>
              </a:rPr>
              <a:t>diseño.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Edición del diseño y entrega de </a:t>
            </a:r>
            <a:r>
              <a:rPr lang="es-AR" sz="2400" b="1" dirty="0" smtClean="0">
                <a:solidFill>
                  <a:schemeClr val="accent3">
                    <a:lumMod val="75000"/>
                  </a:schemeClr>
                </a:solidFill>
                <a:effectLst>
                  <a:outerShdw blurRad="38100" dist="38100" dir="2700000" algn="tl">
                    <a:srgbClr val="000000">
                      <a:alpha val="43137"/>
                    </a:srgbClr>
                  </a:outerShdw>
                </a:effectLst>
              </a:rPr>
              <a:t>materiales </a:t>
            </a:r>
            <a:r>
              <a:rPr lang="es-AR" sz="2400" b="1" dirty="0">
                <a:solidFill>
                  <a:schemeClr val="accent3">
                    <a:lumMod val="75000"/>
                  </a:schemeClr>
                </a:solidFill>
                <a:effectLst>
                  <a:outerShdw blurRad="38100" dist="38100" dir="2700000" algn="tl">
                    <a:srgbClr val="000000">
                      <a:alpha val="43137"/>
                    </a:srgbClr>
                  </a:outerShdw>
                </a:effectLst>
              </a:rPr>
              <a:t>y guías curriculares.</a:t>
            </a:r>
          </a:p>
        </p:txBody>
      </p:sp>
    </p:spTree>
    <p:extLst>
      <p:ext uri="{BB962C8B-B14F-4D97-AF65-F5344CB8AC3E}">
        <p14:creationId xmlns:p14="http://schemas.microsoft.com/office/powerpoint/2010/main" val="253030245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1033117"/>
            <a:ext cx="8352928" cy="467820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Según </a:t>
            </a:r>
            <a:r>
              <a:rPr lang="es-AR" sz="2400" b="1" dirty="0">
                <a:solidFill>
                  <a:schemeClr val="accent3">
                    <a:lumMod val="75000"/>
                  </a:schemeClr>
                </a:solidFill>
                <a:effectLst>
                  <a:outerShdw blurRad="38100" dist="38100" dir="2700000" algn="tl">
                    <a:srgbClr val="000000">
                      <a:alpha val="43137"/>
                    </a:srgbClr>
                  </a:outerShdw>
                </a:effectLst>
              </a:rPr>
              <a:t>este enfoque </a:t>
            </a:r>
            <a:r>
              <a:rPr lang="es-AR" sz="2400" b="1" i="1" dirty="0">
                <a:solidFill>
                  <a:schemeClr val="accent3">
                    <a:lumMod val="75000"/>
                  </a:schemeClr>
                </a:solidFill>
                <a:effectLst>
                  <a:outerShdw blurRad="38100" dist="38100" dir="2700000" algn="tl">
                    <a:srgbClr val="000000">
                      <a:alpha val="43137"/>
                    </a:srgbClr>
                  </a:outerShdw>
                </a:effectLst>
              </a:rPr>
              <a:t>“… el proceso de cambio se ha caracterizado por seguir un patrón según el cual las innovaciones se desarrollan fuera de los centros para ser transmitidas a ellos, posteriormente, en función de bases universales. (…) Es notorio que la primacía se otorga a las innovaciones (que a menudo acaban en sí mismas) y no a la capacidad de los usuarios para innovar. En otras palabras, en lugar de considerar la innovación como parte de un universo de significados, las escuelas se interpretan como un mundo de adoptantes.”</a:t>
            </a:r>
          </a:p>
          <a:p>
            <a:endParaRPr lang="es-AR" dirty="0"/>
          </a:p>
          <a:p>
            <a:pPr algn="r"/>
            <a:r>
              <a:rPr lang="es-AR" sz="2000" b="1" dirty="0">
                <a:solidFill>
                  <a:schemeClr val="accent3">
                    <a:lumMod val="75000"/>
                  </a:schemeClr>
                </a:solidFill>
                <a:effectLst>
                  <a:outerShdw blurRad="38100" dist="38100" dir="2700000" algn="tl">
                    <a:srgbClr val="000000">
                      <a:alpha val="43137"/>
                    </a:srgbClr>
                  </a:outerShdw>
                </a:effectLst>
              </a:rPr>
              <a:t>Michael </a:t>
            </a:r>
            <a:r>
              <a:rPr lang="es-AR" sz="2000" b="1" dirty="0" err="1" smtClean="0">
                <a:solidFill>
                  <a:schemeClr val="accent3">
                    <a:lumMod val="75000"/>
                  </a:schemeClr>
                </a:solidFill>
                <a:effectLst>
                  <a:outerShdw blurRad="38100" dist="38100" dir="2700000" algn="tl">
                    <a:srgbClr val="000000">
                      <a:alpha val="43137"/>
                    </a:srgbClr>
                  </a:outerShdw>
                </a:effectLst>
              </a:rPr>
              <a:t>Fullan</a:t>
            </a:r>
            <a:r>
              <a:rPr lang="es-AR" sz="2000" b="1" i="1" dirty="0" err="1" smtClean="0">
                <a:solidFill>
                  <a:schemeClr val="accent3">
                    <a:lumMod val="75000"/>
                  </a:schemeClr>
                </a:solidFill>
                <a:effectLst>
                  <a:outerShdw blurRad="38100" dist="38100" dir="2700000" algn="tl">
                    <a:srgbClr val="000000">
                      <a:alpha val="43137"/>
                    </a:srgbClr>
                  </a:outerShdw>
                </a:effectLst>
              </a:rPr>
              <a:t>,The</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meaning</a:t>
            </a:r>
            <a:r>
              <a:rPr lang="es-AR" sz="2000" b="1" i="1" dirty="0" smtClean="0">
                <a:solidFill>
                  <a:schemeClr val="accent3">
                    <a:lumMod val="75000"/>
                  </a:schemeClr>
                </a:solidFill>
                <a:effectLst>
                  <a:outerShdw blurRad="38100" dist="38100" dir="2700000" algn="tl">
                    <a:srgbClr val="000000">
                      <a:alpha val="43137"/>
                    </a:srgbClr>
                  </a:outerShdw>
                </a:effectLst>
              </a:rPr>
              <a:t> of </a:t>
            </a:r>
            <a:r>
              <a:rPr lang="es-AR" sz="2000" b="1" i="1" dirty="0" err="1" smtClean="0">
                <a:solidFill>
                  <a:schemeClr val="accent3">
                    <a:lumMod val="75000"/>
                  </a:schemeClr>
                </a:solidFill>
                <a:effectLst>
                  <a:outerShdw blurRad="38100" dist="38100" dir="2700000" algn="tl">
                    <a:srgbClr val="000000">
                      <a:alpha val="43137"/>
                    </a:srgbClr>
                  </a:outerShdw>
                </a:effectLst>
              </a:rPr>
              <a:t>educational</a:t>
            </a:r>
            <a:r>
              <a:rPr lang="es-AR" sz="2000" b="1" i="1" dirty="0" smtClean="0">
                <a:solidFill>
                  <a:schemeClr val="accent3">
                    <a:lumMod val="75000"/>
                  </a:schemeClr>
                </a:solidFill>
                <a:effectLst>
                  <a:outerShdw blurRad="38100" dist="38100" dir="2700000" algn="tl">
                    <a:srgbClr val="000000">
                      <a:alpha val="43137"/>
                    </a:srgbClr>
                  </a:outerShdw>
                </a:effectLst>
              </a:rPr>
              <a:t> </a:t>
            </a:r>
          </a:p>
          <a:p>
            <a:pPr algn="r"/>
            <a:r>
              <a:rPr lang="es-AR" sz="2000" b="1" i="1" dirty="0" err="1" smtClean="0">
                <a:solidFill>
                  <a:schemeClr val="accent3">
                    <a:lumMod val="75000"/>
                  </a:schemeClr>
                </a:solidFill>
                <a:effectLst>
                  <a:outerShdw blurRad="38100" dist="38100" dir="2700000" algn="tl">
                    <a:srgbClr val="000000">
                      <a:alpha val="43137"/>
                    </a:srgbClr>
                  </a:outerShdw>
                </a:effectLst>
              </a:rPr>
              <a:t>change</a:t>
            </a:r>
            <a:r>
              <a:rPr lang="es-AR" sz="2000" b="1" i="1" dirty="0" smtClean="0">
                <a:solidFill>
                  <a:schemeClr val="accent3">
                    <a:lumMod val="75000"/>
                  </a:schemeClr>
                </a:solidFill>
                <a:effectLst>
                  <a:outerShdw blurRad="38100" dist="38100" dir="2700000" algn="tl">
                    <a:srgbClr val="000000">
                      <a:alpha val="43137"/>
                    </a:srgbClr>
                  </a:outerShdw>
                </a:effectLst>
              </a:rPr>
              <a:t>: a </a:t>
            </a:r>
            <a:r>
              <a:rPr lang="es-AR" sz="2000" b="1" i="1" dirty="0" err="1" smtClean="0">
                <a:solidFill>
                  <a:schemeClr val="accent3">
                    <a:lumMod val="75000"/>
                  </a:schemeClr>
                </a:solidFill>
                <a:effectLst>
                  <a:outerShdw blurRad="38100" dist="38100" dir="2700000" algn="tl">
                    <a:srgbClr val="000000">
                      <a:alpha val="43137"/>
                    </a:srgbClr>
                  </a:outerShdw>
                </a:effectLst>
              </a:rPr>
              <a:t>quarter</a:t>
            </a:r>
            <a:r>
              <a:rPr lang="es-AR" sz="2000" b="1" i="1" dirty="0" smtClean="0">
                <a:solidFill>
                  <a:schemeClr val="accent3">
                    <a:lumMod val="75000"/>
                  </a:schemeClr>
                </a:solidFill>
                <a:effectLst>
                  <a:outerShdw blurRad="38100" dist="38100" dir="2700000" algn="tl">
                    <a:srgbClr val="000000">
                      <a:alpha val="43137"/>
                    </a:srgbClr>
                  </a:outerShdw>
                </a:effectLst>
              </a:rPr>
              <a:t> of a </a:t>
            </a:r>
            <a:r>
              <a:rPr lang="es-AR" sz="2000" b="1" i="1" dirty="0" err="1" smtClean="0">
                <a:solidFill>
                  <a:schemeClr val="accent3">
                    <a:lumMod val="75000"/>
                  </a:schemeClr>
                </a:solidFill>
                <a:effectLst>
                  <a:outerShdw blurRad="38100" dist="38100" dir="2700000" algn="tl">
                    <a:srgbClr val="000000">
                      <a:alpha val="43137"/>
                    </a:srgbClr>
                  </a:outerShdw>
                </a:effectLst>
              </a:rPr>
              <a:t>century</a:t>
            </a:r>
            <a:r>
              <a:rPr lang="es-AR" sz="2000" b="1" i="1" dirty="0" smtClean="0">
                <a:solidFill>
                  <a:schemeClr val="accent3">
                    <a:lumMod val="75000"/>
                  </a:schemeClr>
                </a:solidFill>
                <a:effectLst>
                  <a:outerShdw blurRad="38100" dist="38100" dir="2700000" algn="tl">
                    <a:srgbClr val="000000">
                      <a:alpha val="43137"/>
                    </a:srgbClr>
                  </a:outerShdw>
                </a:effectLst>
              </a:rPr>
              <a:t> of </a:t>
            </a:r>
            <a:r>
              <a:rPr lang="es-AR" sz="2000" b="1" i="1" dirty="0" err="1" smtClean="0">
                <a:solidFill>
                  <a:schemeClr val="accent3">
                    <a:lumMod val="75000"/>
                  </a:schemeClr>
                </a:solidFill>
                <a:effectLst>
                  <a:outerShdw blurRad="38100" dist="38100" dir="2700000" algn="tl">
                    <a:srgbClr val="000000">
                      <a:alpha val="43137"/>
                    </a:srgbClr>
                  </a:outerShdw>
                </a:effectLst>
              </a:rPr>
              <a:t>learning</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 1998</a:t>
            </a:r>
            <a:endParaRPr lang="es-AR" sz="2000" b="1" dirty="0">
              <a:solidFill>
                <a:schemeClr val="accent3">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986467"/>
            <a:ext cx="108012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986467"/>
            <a:ext cx="1152128" cy="144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74080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305800" cy="794352"/>
          </a:xfrm>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6</a:t>
            </a:r>
            <a:r>
              <a:rPr lang="es-AR" sz="4800" b="1" dirty="0" smtClean="0">
                <a:solidFill>
                  <a:schemeClr val="accent3">
                    <a:lumMod val="75000"/>
                  </a:schemeClr>
                </a:solidFill>
                <a:effectLst>
                  <a:outerShdw blurRad="38100" dist="38100" dir="2700000" algn="tl">
                    <a:srgbClr val="000000">
                      <a:alpha val="43137"/>
                    </a:srgbClr>
                  </a:outerShdw>
                </a:effectLst>
              </a:rPr>
              <a:t>.2.2. El enfoque deliberativo </a:t>
            </a:r>
            <a:endParaRPr lang="es-ES" sz="48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899592" y="1916832"/>
            <a:ext cx="7272808"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a:solidFill>
                  <a:schemeClr val="accent3">
                    <a:lumMod val="75000"/>
                  </a:schemeClr>
                </a:solidFill>
                <a:effectLst>
                  <a:outerShdw blurRad="38100" dist="38100" dir="2700000" algn="tl">
                    <a:srgbClr val="000000">
                      <a:alpha val="43137"/>
                    </a:srgbClr>
                  </a:outerShdw>
                </a:effectLst>
              </a:rPr>
              <a:t>la racionalidad práctica la innovación curricular es un “problema práctico” que debe ser resuelto en la deliberación entre los implicados. Se trata de un proceso en el que una hipótesis de trabajo se pone a prueba.</a:t>
            </a:r>
          </a:p>
          <a:p>
            <a:pPr algn="just"/>
            <a:r>
              <a:rPr lang="es-AR" sz="2400" b="1" dirty="0">
                <a:solidFill>
                  <a:schemeClr val="accent3">
                    <a:lumMod val="75000"/>
                  </a:schemeClr>
                </a:solidFill>
                <a:effectLst>
                  <a:outerShdw blurRad="38100" dist="38100" dir="2700000" algn="tl">
                    <a:srgbClr val="000000">
                      <a:alpha val="43137"/>
                    </a:srgbClr>
                  </a:outerShdw>
                </a:effectLst>
              </a:rPr>
              <a:t>     En este modelo los actores se implican continuamente en la interacción con otros para negociar sobre los cambios: </a:t>
            </a:r>
            <a:r>
              <a:rPr lang="es-AR" sz="2400" b="1" i="1" dirty="0">
                <a:solidFill>
                  <a:schemeClr val="accent3">
                    <a:lumMod val="75000"/>
                  </a:schemeClr>
                </a:solidFill>
                <a:effectLst>
                  <a:outerShdw blurRad="38100" dist="38100" dir="2700000" algn="tl">
                    <a:srgbClr val="000000">
                      <a:alpha val="43137"/>
                    </a:srgbClr>
                  </a:outerShdw>
                </a:effectLst>
              </a:rPr>
              <a:t>qué conjunto de acciones son las más valiosas para la mejora</a:t>
            </a:r>
            <a:r>
              <a:rPr lang="es-AR" sz="2400" b="1" dirty="0">
                <a:solidFill>
                  <a:schemeClr val="accent3">
                    <a:lumMod val="75000"/>
                  </a:schemeClr>
                </a:solidFill>
                <a:effectLst>
                  <a:outerShdw blurRad="38100" dist="38100" dir="2700000" algn="tl">
                    <a:srgbClr val="000000">
                      <a:alpha val="43137"/>
                    </a:srgbClr>
                  </a:outerShdw>
                </a:effectLst>
              </a:rPr>
              <a:t>. </a:t>
            </a:r>
          </a:p>
          <a:p>
            <a:pPr algn="just"/>
            <a:r>
              <a:rPr lang="es-AR" sz="2400" b="1" dirty="0">
                <a:solidFill>
                  <a:schemeClr val="accent3">
                    <a:lumMod val="75000"/>
                  </a:schemeClr>
                </a:solidFill>
                <a:effectLst>
                  <a:outerShdw blurRad="38100" dist="38100" dir="2700000" algn="tl">
                    <a:srgbClr val="000000">
                      <a:alpha val="43137"/>
                    </a:srgbClr>
                  </a:outerShdw>
                </a:effectLst>
              </a:rPr>
              <a:t>     Se trata de la búsqueda reflexiva de respuestas prácticas para cambiar.</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5753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132856"/>
            <a:ext cx="806489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tanto que la </a:t>
            </a:r>
            <a:r>
              <a:rPr lang="es-AR" sz="2400" b="1" dirty="0">
                <a:solidFill>
                  <a:schemeClr val="accent3">
                    <a:lumMod val="75000"/>
                  </a:schemeClr>
                </a:solidFill>
                <a:effectLst>
                  <a:outerShdw blurRad="38100" dist="38100" dir="2700000" algn="tl">
                    <a:srgbClr val="000000">
                      <a:alpha val="43137"/>
                    </a:srgbClr>
                  </a:outerShdw>
                </a:effectLst>
              </a:rPr>
              <a:t>construcción del currículum abarca </a:t>
            </a:r>
            <a:r>
              <a:rPr lang="es-AR" sz="2400" b="1" dirty="0" smtClean="0">
                <a:solidFill>
                  <a:schemeClr val="accent3">
                    <a:lumMod val="75000"/>
                  </a:schemeClr>
                </a:solidFill>
                <a:effectLst>
                  <a:outerShdw blurRad="38100" dist="38100" dir="2700000" algn="tl">
                    <a:srgbClr val="000000">
                      <a:alpha val="43137"/>
                    </a:srgbClr>
                  </a:outerShdw>
                </a:effectLst>
              </a:rPr>
              <a:t>todo el conjunto </a:t>
            </a:r>
            <a:r>
              <a:rPr lang="es-AR" sz="2400" b="1" dirty="0">
                <a:solidFill>
                  <a:schemeClr val="accent3">
                    <a:lumMod val="75000"/>
                  </a:schemeClr>
                </a:solidFill>
                <a:effectLst>
                  <a:outerShdw blurRad="38100" dist="38100" dir="2700000" algn="tl">
                    <a:srgbClr val="000000">
                      <a:alpha val="43137"/>
                    </a:srgbClr>
                  </a:outerShdw>
                </a:effectLst>
              </a:rPr>
              <a:t>de procesos que intervienen en la definición de </a:t>
            </a:r>
            <a:r>
              <a:rPr lang="es-AR" sz="2400" b="1" dirty="0" smtClean="0">
                <a:solidFill>
                  <a:schemeClr val="accent3">
                    <a:lumMod val="75000"/>
                  </a:schemeClr>
                </a:solidFill>
                <a:effectLst>
                  <a:outerShdw blurRad="38100" dist="38100" dir="2700000" algn="tl">
                    <a:srgbClr val="000000">
                      <a:alpha val="43137"/>
                    </a:srgbClr>
                  </a:outerShdw>
                </a:effectLst>
              </a:rPr>
              <a:t>para qué, qué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cómo </a:t>
            </a:r>
            <a:r>
              <a:rPr lang="es-AR" sz="2400" b="1" dirty="0">
                <a:solidFill>
                  <a:schemeClr val="accent3">
                    <a:lumMod val="75000"/>
                  </a:schemeClr>
                </a:solidFill>
                <a:effectLst>
                  <a:outerShdw blurRad="38100" dist="38100" dir="2700000" algn="tl">
                    <a:srgbClr val="000000">
                      <a:alpha val="43137"/>
                    </a:srgbClr>
                  </a:outerShdw>
                </a:effectLst>
              </a:rPr>
              <a:t>se enseña y se aprende en las </a:t>
            </a:r>
            <a:r>
              <a:rPr lang="es-AR" sz="2400" b="1" dirty="0" smtClean="0">
                <a:solidFill>
                  <a:schemeClr val="accent3">
                    <a:lumMod val="75000"/>
                  </a:schemeClr>
                </a:solidFill>
                <a:effectLst>
                  <a:outerShdw blurRad="38100" dist="38100" dir="2700000" algn="tl">
                    <a:srgbClr val="000000">
                      <a:alpha val="43137"/>
                    </a:srgbClr>
                  </a:outerShdw>
                </a:effectLst>
              </a:rPr>
              <a:t>escuelas, debe considerarse también en su realización una </a:t>
            </a:r>
            <a:r>
              <a:rPr lang="es-AR" sz="2400" b="1" i="1" dirty="0" smtClean="0">
                <a:solidFill>
                  <a:srgbClr val="C00000"/>
                </a:solidFill>
                <a:effectLst>
                  <a:outerShdw blurRad="38100" dist="38100" dir="2700000" algn="tl">
                    <a:srgbClr val="000000">
                      <a:alpha val="43137"/>
                    </a:srgbClr>
                  </a:outerShdw>
                </a:effectLst>
              </a:rPr>
              <a:t>articulación de prácticas diversas</a:t>
            </a:r>
            <a:r>
              <a:rPr lang="es-AR" sz="2400" b="1" dirty="0" smtClean="0">
                <a:solidFill>
                  <a:schemeClr val="accent3">
                    <a:lumMod val="75000"/>
                  </a:schemeClr>
                </a:solidFill>
                <a:effectLst>
                  <a:outerShdw blurRad="38100" dist="38100" dir="2700000" algn="tl">
                    <a:srgbClr val="000000">
                      <a:alpha val="43137"/>
                    </a:srgbClr>
                  </a:outerShdw>
                </a:effectLst>
              </a:rPr>
              <a:t>: la especialización de los profesores, los materiales y textos empleados para la enseñanza, las normas institucionales, etc.</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677318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997839"/>
            <a:ext cx="8280920"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perspectiva reconoce que los procesos de cambio son fenómenos complejos que sufren modificaciones propias derivadas de la interpretación de la realidad y de la pluralidad valorativa de los actores institucionales y de los contextos socio-culturales en los que están las escuelas.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produce el cambio cuando los actores encuentran razones válidas para modificar normas, creencias y prácticas por otras.</a:t>
            </a:r>
          </a:p>
        </p:txBody>
      </p:sp>
    </p:spTree>
    <p:extLst>
      <p:ext uri="{BB962C8B-B14F-4D97-AF65-F5344CB8AC3E}">
        <p14:creationId xmlns:p14="http://schemas.microsoft.com/office/powerpoint/2010/main" val="229237490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646" y="1556792"/>
            <a:ext cx="8424936"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cuestión clave </a:t>
            </a:r>
            <a:r>
              <a:rPr lang="es-AR" sz="2400" b="1" dirty="0" smtClean="0">
                <a:solidFill>
                  <a:schemeClr val="accent3">
                    <a:lumMod val="75000"/>
                  </a:schemeClr>
                </a:solidFill>
                <a:effectLst>
                  <a:outerShdw blurRad="38100" dist="38100" dir="2700000" algn="tl">
                    <a:srgbClr val="000000">
                      <a:alpha val="43137"/>
                    </a:srgbClr>
                  </a:outerShdw>
                </a:effectLst>
              </a:rPr>
              <a:t>es que </a:t>
            </a:r>
            <a:r>
              <a:rPr lang="es-AR" sz="2400" b="1" dirty="0">
                <a:solidFill>
                  <a:schemeClr val="accent3">
                    <a:lumMod val="75000"/>
                  </a:schemeClr>
                </a:solidFill>
                <a:effectLst>
                  <a:outerShdw blurRad="38100" dist="38100" dir="2700000" algn="tl">
                    <a:srgbClr val="000000">
                      <a:alpha val="43137"/>
                    </a:srgbClr>
                  </a:outerShdw>
                </a:effectLst>
              </a:rPr>
              <a:t>la institución educativa no va a cambiar mientras los </a:t>
            </a:r>
            <a:r>
              <a:rPr lang="es-AR" sz="2400" b="1" dirty="0" smtClean="0">
                <a:solidFill>
                  <a:schemeClr val="accent3">
                    <a:lumMod val="75000"/>
                  </a:schemeClr>
                </a:solidFill>
                <a:effectLst>
                  <a:outerShdw blurRad="38100" dist="38100" dir="2700000" algn="tl">
                    <a:srgbClr val="000000">
                      <a:alpha val="43137"/>
                    </a:srgbClr>
                  </a:outerShdw>
                </a:effectLst>
              </a:rPr>
              <a:t>actores no </a:t>
            </a:r>
            <a:r>
              <a:rPr lang="es-AR" sz="2400" b="1" dirty="0">
                <a:solidFill>
                  <a:schemeClr val="accent3">
                    <a:lumMod val="75000"/>
                  </a:schemeClr>
                </a:solidFill>
                <a:effectLst>
                  <a:outerShdw blurRad="38100" dist="38100" dir="2700000" algn="tl">
                    <a:srgbClr val="000000">
                      <a:alpha val="43137"/>
                    </a:srgbClr>
                  </a:outerShdw>
                </a:effectLst>
              </a:rPr>
              <a:t>cambien, por lo que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cultura </a:t>
            </a:r>
            <a:r>
              <a:rPr lang="es-AR" sz="2400" b="1" dirty="0" smtClean="0">
                <a:solidFill>
                  <a:schemeClr val="accent3">
                    <a:lumMod val="75000"/>
                  </a:schemeClr>
                </a:solidFill>
                <a:effectLst>
                  <a:outerShdw blurRad="38100" dist="38100" dir="2700000" algn="tl">
                    <a:srgbClr val="000000">
                      <a:alpha val="43137"/>
                    </a:srgbClr>
                  </a:outerShdw>
                </a:effectLst>
              </a:rPr>
              <a:t>escolar puede </a:t>
            </a:r>
            <a:r>
              <a:rPr lang="es-AR" sz="2400" b="1" dirty="0">
                <a:solidFill>
                  <a:schemeClr val="accent3">
                    <a:lumMod val="75000"/>
                  </a:schemeClr>
                </a:solidFill>
                <a:effectLst>
                  <a:outerShdw blurRad="38100" dist="38100" dir="2700000" algn="tl">
                    <a:srgbClr val="000000">
                      <a:alpha val="43137"/>
                    </a:srgbClr>
                  </a:outerShdw>
                </a:effectLst>
              </a:rPr>
              <a:t>resultar tanto el mayor obstáculo como el mayor facilitador </a:t>
            </a:r>
            <a:r>
              <a:rPr lang="es-AR" sz="2400" b="1" dirty="0" smtClean="0">
                <a:solidFill>
                  <a:schemeClr val="accent3">
                    <a:lumMod val="75000"/>
                  </a:schemeClr>
                </a:solidFill>
                <a:effectLst>
                  <a:outerShdw blurRad="38100" dist="38100" dir="2700000" algn="tl">
                    <a:srgbClr val="000000">
                      <a:alpha val="43137"/>
                    </a:srgbClr>
                  </a:outerShdw>
                </a:effectLst>
              </a:rPr>
              <a:t>para la innovación. </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Proponer </a:t>
            </a:r>
            <a:r>
              <a:rPr lang="es-AR" sz="2400" b="1" dirty="0">
                <a:solidFill>
                  <a:schemeClr val="accent3">
                    <a:lumMod val="75000"/>
                  </a:schemeClr>
                </a:solidFill>
                <a:effectLst>
                  <a:outerShdw blurRad="38100" dist="38100" dir="2700000" algn="tl">
                    <a:srgbClr val="000000">
                      <a:alpha val="43137"/>
                    </a:srgbClr>
                  </a:outerShdw>
                </a:effectLst>
              </a:rPr>
              <a:t>buenas ideas y directrices para el cambio (teorizar y formular modelos educativos innovadores) es un primer factor y muy importante, pero más lo es </a:t>
            </a:r>
            <a:r>
              <a:rPr lang="es-AR" sz="2400" b="1" dirty="0" smtClean="0">
                <a:solidFill>
                  <a:schemeClr val="accent3">
                    <a:lumMod val="75000"/>
                  </a:schemeClr>
                </a:solidFill>
                <a:effectLst>
                  <a:outerShdw blurRad="38100" dist="38100" dir="2700000" algn="tl">
                    <a:srgbClr val="000000">
                      <a:alpha val="43137"/>
                    </a:srgbClr>
                  </a:outerShdw>
                </a:effectLst>
              </a:rPr>
              <a:t>la posibilidad </a:t>
            </a:r>
            <a:r>
              <a:rPr lang="es-AR" sz="2400" b="1" dirty="0">
                <a:solidFill>
                  <a:schemeClr val="accent3">
                    <a:lumMod val="75000"/>
                  </a:schemeClr>
                </a:solidFill>
                <a:effectLst>
                  <a:outerShdw blurRad="38100" dist="38100" dir="2700000" algn="tl">
                    <a:srgbClr val="000000">
                      <a:alpha val="43137"/>
                    </a:srgbClr>
                  </a:outerShdw>
                </a:effectLst>
              </a:rPr>
              <a:t>de concreción en determinados contextos (el cambio de mentalidades, prácticas socioculturales y educativas, formas de gestión y participación, asunción de nuevos roles o identidades, entre otros).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820121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52736"/>
            <a:ext cx="8064896" cy="544764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Desde </a:t>
            </a:r>
            <a:r>
              <a:rPr lang="es-AR" sz="2400" b="1" dirty="0">
                <a:solidFill>
                  <a:schemeClr val="accent3">
                    <a:lumMod val="75000"/>
                  </a:schemeClr>
                </a:solidFill>
                <a:effectLst>
                  <a:outerShdw blurRad="38100" dist="38100" dir="2700000" algn="tl">
                    <a:srgbClr val="000000">
                      <a:alpha val="43137"/>
                    </a:srgbClr>
                  </a:outerShdw>
                </a:effectLst>
              </a:rPr>
              <a:t>esta perspectiva, </a:t>
            </a:r>
            <a:r>
              <a:rPr lang="es-AR" sz="2400" b="1" dirty="0" err="1">
                <a:solidFill>
                  <a:schemeClr val="accent3">
                    <a:lumMod val="75000"/>
                  </a:schemeClr>
                </a:solidFill>
                <a:effectLst>
                  <a:outerShdw blurRad="38100" dist="38100" dir="2700000" algn="tl">
                    <a:srgbClr val="000000">
                      <a:alpha val="43137"/>
                    </a:srgbClr>
                  </a:outerShdw>
                </a:effectLst>
              </a:rPr>
              <a:t>Fullan</a:t>
            </a:r>
            <a:r>
              <a:rPr lang="es-AR" sz="2400" b="1" dirty="0">
                <a:solidFill>
                  <a:schemeClr val="accent3">
                    <a:lumMod val="75000"/>
                  </a:schemeClr>
                </a:solidFill>
                <a:effectLst>
                  <a:outerShdw blurRad="38100" dist="38100" dir="2700000" algn="tl">
                    <a:srgbClr val="000000">
                      <a:alpha val="43137"/>
                    </a:srgbClr>
                  </a:outerShdw>
                </a:effectLst>
              </a:rPr>
              <a:t> propone tres fases amplias, interdependientes y nunca lineales en torno al proceso de cambio:</a:t>
            </a:r>
          </a:p>
          <a:p>
            <a:pPr marL="342900" indent="-342900" algn="just">
              <a:buFont typeface="Arial" panose="020B0604020202020204" pitchFamily="34" charset="0"/>
              <a:buChar char="•"/>
            </a:pPr>
            <a:r>
              <a:rPr lang="es-AR" sz="2400" b="1" i="1" dirty="0">
                <a:solidFill>
                  <a:srgbClr val="FF0000"/>
                </a:solidFill>
                <a:effectLst>
                  <a:outerShdw blurRad="38100" dist="38100" dir="2700000" algn="tl">
                    <a:srgbClr val="000000">
                      <a:alpha val="43137"/>
                    </a:srgbClr>
                  </a:outerShdw>
                </a:effectLst>
              </a:rPr>
              <a:t>Iniciación</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rgbClr val="FF0000"/>
                </a:solidFill>
                <a:effectLst>
                  <a:outerShdw blurRad="38100" dist="38100" dir="2700000" algn="tl">
                    <a:srgbClr val="000000">
                      <a:alpha val="43137"/>
                    </a:srgbClr>
                  </a:outerShdw>
                </a:effectLst>
              </a:rPr>
              <a:t>o adopción</a:t>
            </a:r>
            <a:r>
              <a:rPr lang="es-AR" sz="2400" b="1" dirty="0">
                <a:solidFill>
                  <a:schemeClr val="accent3">
                    <a:lumMod val="75000"/>
                  </a:schemeClr>
                </a:solidFill>
                <a:effectLst>
                  <a:outerShdw blurRad="38100" dist="38100" dir="2700000" algn="tl">
                    <a:srgbClr val="000000">
                      <a:alpha val="43137"/>
                    </a:srgbClr>
                  </a:outerShdw>
                </a:effectLst>
              </a:rPr>
              <a:t> del cambio, que integra la </a:t>
            </a:r>
            <a:r>
              <a:rPr lang="es-AR" sz="2400" b="1" dirty="0" smtClean="0">
                <a:solidFill>
                  <a:schemeClr val="accent3">
                    <a:lumMod val="75000"/>
                  </a:schemeClr>
                </a:solidFill>
                <a:effectLst>
                  <a:outerShdw blurRad="38100" dist="38100" dir="2700000" algn="tl">
                    <a:srgbClr val="000000">
                      <a:alpha val="43137"/>
                    </a:srgbClr>
                  </a:outerShdw>
                </a:effectLst>
              </a:rPr>
              <a:t>decisión </a:t>
            </a:r>
            <a:r>
              <a:rPr lang="es-AR" sz="2400" b="1" dirty="0">
                <a:solidFill>
                  <a:schemeClr val="accent3">
                    <a:lumMod val="75000"/>
                  </a:schemeClr>
                </a:solidFill>
                <a:effectLst>
                  <a:outerShdw blurRad="38100" dist="38100" dir="2700000" algn="tl">
                    <a:srgbClr val="000000">
                      <a:alpha val="43137"/>
                    </a:srgbClr>
                  </a:outerShdw>
                </a:effectLst>
              </a:rPr>
              <a:t>por adoptar </a:t>
            </a:r>
            <a:r>
              <a:rPr lang="es-AR" sz="2400" b="1" dirty="0" smtClean="0">
                <a:solidFill>
                  <a:schemeClr val="accent3">
                    <a:lumMod val="75000"/>
                  </a:schemeClr>
                </a:solidFill>
                <a:effectLst>
                  <a:outerShdw blurRad="38100" dist="38100" dir="2700000" algn="tl">
                    <a:srgbClr val="000000">
                      <a:alpha val="43137"/>
                    </a:srgbClr>
                  </a:outerShdw>
                </a:effectLst>
              </a:rPr>
              <a:t>determinadas innovaciones y </a:t>
            </a:r>
            <a:r>
              <a:rPr lang="es-AR" sz="2400" b="1" dirty="0">
                <a:solidFill>
                  <a:schemeClr val="accent3">
                    <a:lumMod val="75000"/>
                  </a:schemeClr>
                </a:solidFill>
                <a:effectLst>
                  <a:outerShdw blurRad="38100" dist="38100" dir="2700000" algn="tl">
                    <a:srgbClr val="000000">
                      <a:alpha val="43137"/>
                    </a:srgbClr>
                  </a:outerShdw>
                </a:effectLst>
              </a:rPr>
              <a:t>permite derivar modelos y directrices.</a:t>
            </a: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Implementación</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que es la puesta en práctica de las </a:t>
            </a:r>
            <a:r>
              <a:rPr lang="es-AR" sz="2400" b="1" dirty="0">
                <a:solidFill>
                  <a:schemeClr val="accent3">
                    <a:lumMod val="75000"/>
                  </a:schemeClr>
                </a:solidFill>
                <a:effectLst>
                  <a:outerShdw blurRad="38100" dist="38100" dir="2700000" algn="tl">
                    <a:srgbClr val="000000">
                      <a:alpha val="43137"/>
                    </a:srgbClr>
                  </a:outerShdw>
                </a:effectLst>
              </a:rPr>
              <a:t>innovaciones en los contextos de referencia, cuando se intenta instaurar las ideas o reformas previstas.</a:t>
            </a:r>
          </a:p>
          <a:p>
            <a:pPr marL="342900" indent="-342900" algn="just">
              <a:buFont typeface="Arial" panose="020B0604020202020204" pitchFamily="34" charset="0"/>
              <a:buChar char="•"/>
            </a:pPr>
            <a:r>
              <a:rPr lang="es-AR" sz="2400" b="1" i="1" dirty="0" smtClean="0">
                <a:solidFill>
                  <a:srgbClr val="FF0000"/>
                </a:solidFill>
                <a:effectLst>
                  <a:outerShdw blurRad="38100" dist="38100" dir="2700000" algn="tl">
                    <a:srgbClr val="000000">
                      <a:alpha val="43137"/>
                    </a:srgbClr>
                  </a:outerShdw>
                </a:effectLst>
              </a:rPr>
              <a:t>Continuación </a:t>
            </a:r>
            <a:r>
              <a:rPr lang="es-AR" sz="2400" b="1" i="1" dirty="0">
                <a:solidFill>
                  <a:srgbClr val="FF0000"/>
                </a:solidFill>
                <a:effectLst>
                  <a:outerShdw blurRad="38100" dist="38100" dir="2700000" algn="tl">
                    <a:srgbClr val="000000">
                      <a:alpha val="43137"/>
                    </a:srgbClr>
                  </a:outerShdw>
                </a:effectLst>
              </a:rPr>
              <a:t>o institucionalización</a:t>
            </a:r>
            <a:r>
              <a:rPr lang="es-AR" sz="2400" b="1" dirty="0">
                <a:solidFill>
                  <a:schemeClr val="accent3">
                    <a:lumMod val="75000"/>
                  </a:schemeClr>
                </a:solidFill>
                <a:effectLst>
                  <a:outerShdw blurRad="38100" dist="38100" dir="2700000" algn="tl">
                    <a:srgbClr val="000000">
                      <a:alpha val="43137"/>
                    </a:srgbClr>
                  </a:outerShdw>
                </a:effectLst>
              </a:rPr>
              <a:t>, que se refiere a la eventual </a:t>
            </a:r>
            <a:r>
              <a:rPr lang="es-AR" sz="2400" b="1" dirty="0" smtClean="0">
                <a:solidFill>
                  <a:schemeClr val="accent3">
                    <a:lumMod val="75000"/>
                  </a:schemeClr>
                </a:solidFill>
                <a:effectLst>
                  <a:outerShdw blurRad="38100" dist="38100" dir="2700000" algn="tl">
                    <a:srgbClr val="000000">
                      <a:alpha val="43137"/>
                    </a:srgbClr>
                  </a:outerShdw>
                </a:effectLst>
              </a:rPr>
              <a:t>consolidación del cambio como parte </a:t>
            </a:r>
            <a:r>
              <a:rPr lang="es-AR" sz="2400" b="1" dirty="0">
                <a:solidFill>
                  <a:schemeClr val="accent3">
                    <a:lumMod val="75000"/>
                  </a:schemeClr>
                </a:solidFill>
                <a:effectLst>
                  <a:outerShdw blurRad="38100" dist="38100" dir="2700000" algn="tl">
                    <a:srgbClr val="000000">
                      <a:alpha val="43137"/>
                    </a:srgbClr>
                  </a:outerShdw>
                </a:effectLst>
              </a:rPr>
              <a:t>del sistema educativo en curso</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Michael </a:t>
            </a:r>
            <a:r>
              <a:rPr lang="es-AR" sz="2000" b="1" dirty="0" err="1" smtClean="0">
                <a:solidFill>
                  <a:schemeClr val="accent3">
                    <a:lumMod val="75000"/>
                  </a:schemeClr>
                </a:solidFill>
                <a:effectLst>
                  <a:outerShdw blurRad="38100" dist="38100" dir="2700000" algn="tl">
                    <a:srgbClr val="000000">
                      <a:alpha val="43137"/>
                    </a:srgbClr>
                  </a:outerShdw>
                </a:effectLst>
              </a:rPr>
              <a:t>Fullan</a:t>
            </a:r>
            <a:r>
              <a:rPr lang="es-AR" sz="2000" b="1" dirty="0" smtClean="0">
                <a:solidFill>
                  <a:schemeClr val="accent3">
                    <a:lumMod val="75000"/>
                  </a:schemeClr>
                </a:solidFill>
                <a:effectLst>
                  <a:outerShdw blurRad="38100" dist="38100" dir="2700000" algn="tl">
                    <a:srgbClr val="000000">
                      <a:alpha val="43137"/>
                    </a:srgbClr>
                  </a:outerShdw>
                </a:effectLst>
              </a:rPr>
              <a:t>, </a:t>
            </a:r>
            <a:r>
              <a:rPr lang="en-US" sz="2000" b="1" i="1" dirty="0" smtClean="0">
                <a:solidFill>
                  <a:schemeClr val="accent3">
                    <a:lumMod val="75000"/>
                  </a:schemeClr>
                </a:solidFill>
                <a:effectLst>
                  <a:outerShdw blurRad="38100" dist="38100" dir="2700000" algn="tl">
                    <a:srgbClr val="000000">
                      <a:alpha val="43137"/>
                    </a:srgbClr>
                  </a:outerShdw>
                </a:effectLst>
              </a:rPr>
              <a:t>The </a:t>
            </a:r>
            <a:r>
              <a:rPr lang="en-US" sz="2000" b="1" i="1" dirty="0">
                <a:solidFill>
                  <a:schemeClr val="accent3">
                    <a:lumMod val="75000"/>
                  </a:schemeClr>
                </a:solidFill>
                <a:effectLst>
                  <a:outerShdw blurRad="38100" dist="38100" dir="2700000" algn="tl">
                    <a:srgbClr val="000000">
                      <a:alpha val="43137"/>
                    </a:srgbClr>
                  </a:outerShdw>
                </a:effectLst>
              </a:rPr>
              <a:t>meaning of educational </a:t>
            </a:r>
          </a:p>
          <a:p>
            <a:pPr algn="r"/>
            <a:r>
              <a:rPr lang="en-US" sz="2000" b="1" i="1" dirty="0">
                <a:solidFill>
                  <a:schemeClr val="accent3">
                    <a:lumMod val="75000"/>
                  </a:schemeClr>
                </a:solidFill>
                <a:effectLst>
                  <a:outerShdw blurRad="38100" dist="38100" dir="2700000" algn="tl">
                    <a:srgbClr val="000000">
                      <a:alpha val="43137"/>
                    </a:srgbClr>
                  </a:outerShdw>
                </a:effectLst>
              </a:rPr>
              <a:t>change: a quarter of a century of learning </a:t>
            </a:r>
            <a:r>
              <a:rPr lang="en-US" sz="2000" b="1" dirty="0">
                <a:solidFill>
                  <a:schemeClr val="accent3">
                    <a:lumMod val="75000"/>
                  </a:schemeClr>
                </a:solidFill>
                <a:effectLst>
                  <a:outerShdw blurRad="38100" dist="38100" dir="2700000" algn="tl">
                    <a:srgbClr val="000000">
                      <a:alpha val="43137"/>
                    </a:srgbClr>
                  </a:outerShdw>
                </a:effectLst>
              </a:rPr>
              <a:t>, </a:t>
            </a:r>
            <a:r>
              <a:rPr lang="en-US" sz="2000" b="1" dirty="0" smtClean="0">
                <a:solidFill>
                  <a:schemeClr val="accent3">
                    <a:lumMod val="75000"/>
                  </a:schemeClr>
                </a:solidFill>
                <a:effectLst>
                  <a:outerShdw blurRad="38100" dist="38100" dir="2700000" algn="tl">
                    <a:srgbClr val="000000">
                      <a:alpha val="43137"/>
                    </a:srgbClr>
                  </a:outerShdw>
                </a:effectLst>
              </a:rPr>
              <a:t>1998</a:t>
            </a:r>
            <a:endParaRPr lang="en-US"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579059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3808" y="1646083"/>
            <a:ext cx="8607865"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a:solidFill>
                  <a:schemeClr val="accent3">
                    <a:lumMod val="75000"/>
                  </a:schemeClr>
                </a:solidFill>
                <a:effectLst>
                  <a:outerShdw blurRad="38100" dist="38100" dir="2700000" algn="tl">
                    <a:srgbClr val="000000">
                      <a:alpha val="43137"/>
                    </a:srgbClr>
                  </a:outerShdw>
                </a:effectLst>
              </a:rPr>
              <a:t>estos enfoques la problemática de la innovación no reside en la adopción plena de la misma sino en su fase de puesta en práctica.</a:t>
            </a:r>
          </a:p>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estima que durante el desarrollo de la innovación </a:t>
            </a:r>
            <a:r>
              <a:rPr lang="es-AR" sz="2400" b="1" dirty="0" smtClean="0">
                <a:solidFill>
                  <a:schemeClr val="accent3">
                    <a:lumMod val="75000"/>
                  </a:schemeClr>
                </a:solidFill>
                <a:effectLst>
                  <a:outerShdw blurRad="38100" dist="38100" dir="2700000" algn="tl">
                    <a:srgbClr val="000000">
                      <a:alpha val="43137"/>
                    </a:srgbClr>
                  </a:outerShdw>
                </a:effectLst>
              </a:rPr>
              <a:t>en las </a:t>
            </a:r>
            <a:r>
              <a:rPr lang="es-AR" sz="2400" b="1" dirty="0">
                <a:solidFill>
                  <a:schemeClr val="accent3">
                    <a:lumMod val="75000"/>
                  </a:schemeClr>
                </a:solidFill>
                <a:effectLst>
                  <a:outerShdw blurRad="38100" dist="38100" dir="2700000" algn="tl">
                    <a:srgbClr val="000000">
                      <a:alpha val="43137"/>
                    </a:srgbClr>
                  </a:outerShdw>
                </a:effectLst>
              </a:rPr>
              <a:t>escuelas van a ocurrir modificaciones en el proyecto inicial, como </a:t>
            </a:r>
            <a:r>
              <a:rPr lang="es-AR" sz="2400" b="1" dirty="0" smtClean="0">
                <a:solidFill>
                  <a:schemeClr val="accent3">
                    <a:lumMod val="75000"/>
                  </a:schemeClr>
                </a:solidFill>
                <a:effectLst>
                  <a:outerShdw blurRad="38100" dist="38100" dir="2700000" algn="tl">
                    <a:srgbClr val="000000">
                      <a:alpha val="43137"/>
                    </a:srgbClr>
                  </a:outerShdw>
                </a:effectLst>
              </a:rPr>
              <a:t>consecuencia de </a:t>
            </a:r>
            <a:r>
              <a:rPr lang="es-AR" sz="2400" b="1" dirty="0">
                <a:solidFill>
                  <a:schemeClr val="accent3">
                    <a:lumMod val="75000"/>
                  </a:schemeClr>
                </a:solidFill>
                <a:effectLst>
                  <a:outerShdw blurRad="38100" dist="38100" dir="2700000" algn="tl">
                    <a:srgbClr val="000000">
                      <a:alpha val="43137"/>
                    </a:srgbClr>
                  </a:outerShdw>
                </a:effectLst>
              </a:rPr>
              <a:t>múltiples factores: el contexto </a:t>
            </a:r>
            <a:r>
              <a:rPr lang="es-AR" sz="2400" b="1" dirty="0" smtClean="0">
                <a:solidFill>
                  <a:schemeClr val="accent3">
                    <a:lumMod val="75000"/>
                  </a:schemeClr>
                </a:solidFill>
                <a:effectLst>
                  <a:outerShdw blurRad="38100" dist="38100" dir="2700000" algn="tl">
                    <a:srgbClr val="000000">
                      <a:alpha val="43137"/>
                    </a:srgbClr>
                  </a:outerShdw>
                </a:effectLst>
              </a:rPr>
              <a:t>socio-ambiental</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los </a:t>
            </a:r>
            <a:r>
              <a:rPr lang="es-AR" sz="2400" b="1" dirty="0">
                <a:solidFill>
                  <a:schemeClr val="accent3">
                    <a:lumMod val="75000"/>
                  </a:schemeClr>
                </a:solidFill>
                <a:effectLst>
                  <a:outerShdw blurRad="38100" dist="38100" dir="2700000" algn="tl">
                    <a:srgbClr val="000000">
                      <a:alpha val="43137"/>
                    </a:srgbClr>
                  </a:outerShdw>
                </a:effectLst>
              </a:rPr>
              <a:t>procesos de planificación y </a:t>
            </a:r>
            <a:r>
              <a:rPr lang="es-AR" sz="2400" b="1" dirty="0" smtClean="0">
                <a:solidFill>
                  <a:schemeClr val="accent3">
                    <a:lumMod val="75000"/>
                  </a:schemeClr>
                </a:solidFill>
                <a:effectLst>
                  <a:outerShdw blurRad="38100" dist="38100" dir="2700000" algn="tl">
                    <a:srgbClr val="000000">
                      <a:alpha val="43137"/>
                    </a:srgbClr>
                  </a:outerShdw>
                </a:effectLst>
              </a:rPr>
              <a:t>adopción de la innovación, los grupos de poder entre los actores implicados, la formación inicial y continua de </a:t>
            </a:r>
            <a:r>
              <a:rPr lang="es-AR" sz="2400" b="1" dirty="0">
                <a:solidFill>
                  <a:schemeClr val="accent3">
                    <a:lumMod val="75000"/>
                  </a:schemeClr>
                </a:solidFill>
                <a:effectLst>
                  <a:outerShdw blurRad="38100" dist="38100" dir="2700000" algn="tl">
                    <a:srgbClr val="000000">
                      <a:alpha val="43137"/>
                    </a:srgbClr>
                  </a:outerShdw>
                </a:effectLst>
              </a:rPr>
              <a:t>las personas que van a poner en práctica </a:t>
            </a:r>
            <a:r>
              <a:rPr lang="es-AR" sz="2400" b="1" dirty="0" smtClean="0">
                <a:solidFill>
                  <a:schemeClr val="accent3">
                    <a:lumMod val="75000"/>
                  </a:schemeClr>
                </a:solidFill>
                <a:effectLst>
                  <a:outerShdw blurRad="38100" dist="38100" dir="2700000" algn="tl">
                    <a:srgbClr val="000000">
                      <a:alpha val="43137"/>
                    </a:srgbClr>
                  </a:outerShdw>
                </a:effectLst>
              </a:rPr>
              <a:t>el nuevo </a:t>
            </a:r>
            <a:r>
              <a:rPr lang="es-AR" sz="2400" b="1" dirty="0">
                <a:solidFill>
                  <a:schemeClr val="accent3">
                    <a:lumMod val="75000"/>
                  </a:schemeClr>
                </a:solidFill>
                <a:effectLst>
                  <a:outerShdw blurRad="38100" dist="38100" dir="2700000" algn="tl">
                    <a:srgbClr val="000000">
                      <a:alpha val="43137"/>
                    </a:srgbClr>
                  </a:outerShdw>
                </a:effectLst>
              </a:rPr>
              <a:t>currículum, etc. </a:t>
            </a:r>
          </a:p>
        </p:txBody>
      </p:sp>
    </p:spTree>
    <p:extLst>
      <p:ext uri="{BB962C8B-B14F-4D97-AF65-F5344CB8AC3E}">
        <p14:creationId xmlns:p14="http://schemas.microsoft.com/office/powerpoint/2010/main" val="6524913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16769" y="2060848"/>
            <a:ext cx="8136904"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lugar de prescribirse </a:t>
            </a:r>
            <a:r>
              <a:rPr lang="es-AR" sz="2400" b="1" dirty="0">
                <a:solidFill>
                  <a:schemeClr val="accent3">
                    <a:lumMod val="75000"/>
                  </a:schemeClr>
                </a:solidFill>
                <a:effectLst>
                  <a:outerShdw blurRad="38100" dist="38100" dir="2700000" algn="tl">
                    <a:srgbClr val="000000">
                      <a:alpha val="43137"/>
                    </a:srgbClr>
                  </a:outerShdw>
                </a:effectLst>
              </a:rPr>
              <a:t>cómo debe llevarse </a:t>
            </a:r>
            <a:r>
              <a:rPr lang="es-AR" sz="2400" b="1" dirty="0" smtClean="0">
                <a:solidFill>
                  <a:schemeClr val="accent3">
                    <a:lumMod val="75000"/>
                  </a:schemeClr>
                </a:solidFill>
                <a:effectLst>
                  <a:outerShdw blurRad="38100" dist="38100" dir="2700000" algn="tl">
                    <a:srgbClr val="000000">
                      <a:alpha val="43137"/>
                    </a:srgbClr>
                  </a:outerShdw>
                </a:effectLst>
              </a:rPr>
              <a:t>un proyecto </a:t>
            </a:r>
            <a:r>
              <a:rPr lang="es-AR" sz="2400" b="1" dirty="0">
                <a:solidFill>
                  <a:schemeClr val="accent3">
                    <a:lumMod val="75000"/>
                  </a:schemeClr>
                </a:solidFill>
                <a:effectLst>
                  <a:outerShdw blurRad="38100" dist="38100" dir="2700000" algn="tl">
                    <a:srgbClr val="000000">
                      <a:alpha val="43137"/>
                    </a:srgbClr>
                  </a:outerShdw>
                </a:effectLst>
              </a:rPr>
              <a:t>a la práctica, </a:t>
            </a:r>
            <a:r>
              <a:rPr lang="es-AR" sz="2400" b="1" dirty="0" smtClean="0">
                <a:solidFill>
                  <a:schemeClr val="accent3">
                    <a:lumMod val="75000"/>
                  </a:schemeClr>
                </a:solidFill>
                <a:effectLst>
                  <a:outerShdw blurRad="38100" dist="38100" dir="2700000" algn="tl">
                    <a:srgbClr val="000000">
                      <a:alpha val="43137"/>
                    </a:srgbClr>
                  </a:outerShdw>
                </a:effectLst>
              </a:rPr>
              <a:t>se trata de orientar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facilitar a los actores involucrados los medios necesarios para que puedan tomar las </a:t>
            </a:r>
            <a:r>
              <a:rPr lang="es-AR" sz="2400" b="1" dirty="0">
                <a:solidFill>
                  <a:schemeClr val="accent3">
                    <a:lumMod val="75000"/>
                  </a:schemeClr>
                </a:solidFill>
                <a:effectLst>
                  <a:outerShdw blurRad="38100" dist="38100" dir="2700000" algn="tl">
                    <a:srgbClr val="000000">
                      <a:alpha val="43137"/>
                    </a:srgbClr>
                  </a:outerShdw>
                </a:effectLst>
              </a:rPr>
              <a:t>decisiones </a:t>
            </a:r>
            <a:r>
              <a:rPr lang="es-AR" sz="2400" b="1" dirty="0" smtClean="0">
                <a:solidFill>
                  <a:schemeClr val="accent3">
                    <a:lumMod val="75000"/>
                  </a:schemeClr>
                </a:solidFill>
                <a:effectLst>
                  <a:outerShdw blurRad="38100" dist="38100" dir="2700000" algn="tl">
                    <a:srgbClr val="000000">
                      <a:alpha val="43137"/>
                    </a:srgbClr>
                  </a:outerShdw>
                </a:effectLst>
              </a:rPr>
              <a:t>curriculares apropiada </a:t>
            </a:r>
            <a:r>
              <a:rPr lang="es-AR" sz="2400" b="1" dirty="0">
                <a:solidFill>
                  <a:schemeClr val="accent3">
                    <a:lumMod val="75000"/>
                  </a:schemeClr>
                </a:solidFill>
                <a:effectLst>
                  <a:outerShdw blurRad="38100" dist="38100" dir="2700000" algn="tl">
                    <a:srgbClr val="000000">
                      <a:alpha val="43137"/>
                    </a:srgbClr>
                  </a:outerShdw>
                </a:effectLst>
              </a:rPr>
              <a:t>a sus propias necesidades</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No </a:t>
            </a:r>
            <a:r>
              <a:rPr lang="es-AR" sz="2400" b="1" dirty="0">
                <a:solidFill>
                  <a:schemeClr val="accent3">
                    <a:lumMod val="75000"/>
                  </a:schemeClr>
                </a:solidFill>
                <a:effectLst>
                  <a:outerShdw blurRad="38100" dist="38100" dir="2700000" algn="tl">
                    <a:srgbClr val="000000">
                      <a:alpha val="43137"/>
                    </a:srgbClr>
                  </a:outerShdw>
                </a:effectLst>
              </a:rPr>
              <a:t>puede trazarse una trayectoria prefijada </a:t>
            </a:r>
            <a:r>
              <a:rPr lang="es-AR" sz="2400" b="1" dirty="0" smtClean="0">
                <a:solidFill>
                  <a:schemeClr val="accent3">
                    <a:lumMod val="75000"/>
                  </a:schemeClr>
                </a:solidFill>
                <a:effectLst>
                  <a:outerShdw blurRad="38100" dist="38100" dir="2700000" algn="tl">
                    <a:srgbClr val="000000">
                      <a:alpha val="43137"/>
                    </a:srgbClr>
                  </a:outerShdw>
                </a:effectLst>
              </a:rPr>
              <a:t>al proyecto innovador</a:t>
            </a:r>
            <a:r>
              <a:rPr lang="es-AR" sz="2400" b="1" dirty="0">
                <a:solidFill>
                  <a:schemeClr val="accent3">
                    <a:lumMod val="75000"/>
                  </a:schemeClr>
                </a:solidFill>
                <a:effectLst>
                  <a:outerShdw blurRad="38100" dist="38100" dir="2700000" algn="tl">
                    <a:srgbClr val="000000">
                      <a:alpha val="43137"/>
                    </a:srgbClr>
                  </a:outerShdw>
                </a:effectLst>
              </a:rPr>
              <a:t>, sino que éste seguirá trayectorias distintas en diferentes contextos</a:t>
            </a:r>
          </a:p>
        </p:txBody>
      </p:sp>
    </p:spTree>
    <p:extLst>
      <p:ext uri="{BB962C8B-B14F-4D97-AF65-F5344CB8AC3E}">
        <p14:creationId xmlns:p14="http://schemas.microsoft.com/office/powerpoint/2010/main" val="137503871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700808"/>
            <a:ext cx="691276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considera que la innovación no es un </a:t>
            </a:r>
            <a:r>
              <a:rPr lang="es-AR" sz="2400" b="1" dirty="0" smtClean="0">
                <a:solidFill>
                  <a:schemeClr val="accent3">
                    <a:lumMod val="75000"/>
                  </a:schemeClr>
                </a:solidFill>
                <a:effectLst>
                  <a:outerShdw blurRad="38100" dist="38100" dir="2700000" algn="tl">
                    <a:srgbClr val="000000">
                      <a:alpha val="43137"/>
                    </a:srgbClr>
                  </a:outerShdw>
                </a:effectLst>
              </a:rPr>
              <a:t>producto acabado </a:t>
            </a:r>
            <a:r>
              <a:rPr lang="es-AR" sz="2400" b="1" dirty="0">
                <a:solidFill>
                  <a:schemeClr val="accent3">
                    <a:lumMod val="75000"/>
                  </a:schemeClr>
                </a:solidFill>
                <a:effectLst>
                  <a:outerShdw blurRad="38100" dist="38100" dir="2700000" algn="tl">
                    <a:srgbClr val="000000">
                      <a:alpha val="43137"/>
                    </a:srgbClr>
                  </a:outerShdw>
                </a:effectLst>
              </a:rPr>
              <a:t>que </a:t>
            </a:r>
            <a:r>
              <a:rPr lang="es-AR" sz="2400" b="1" dirty="0" smtClean="0">
                <a:solidFill>
                  <a:schemeClr val="accent3">
                    <a:lumMod val="75000"/>
                  </a:schemeClr>
                </a:solidFill>
                <a:effectLst>
                  <a:outerShdw blurRad="38100" dist="38100" dir="2700000" algn="tl">
                    <a:srgbClr val="000000">
                      <a:alpha val="43137"/>
                    </a:srgbClr>
                  </a:outerShdw>
                </a:effectLst>
              </a:rPr>
              <a:t>se </a:t>
            </a:r>
            <a:r>
              <a:rPr lang="es-AR" sz="2400" b="1" dirty="0">
                <a:solidFill>
                  <a:schemeClr val="accent3">
                    <a:lumMod val="75000"/>
                  </a:schemeClr>
                </a:solidFill>
                <a:effectLst>
                  <a:outerShdw blurRad="38100" dist="38100" dir="2700000" algn="tl">
                    <a:srgbClr val="000000">
                      <a:alpha val="43137"/>
                    </a:srgbClr>
                  </a:outerShdw>
                </a:effectLst>
              </a:rPr>
              <a:t>adopta para ser desarrollada automáticamente, </a:t>
            </a:r>
            <a:r>
              <a:rPr lang="es-AR" sz="2400" b="1" dirty="0" smtClean="0">
                <a:solidFill>
                  <a:schemeClr val="accent3">
                    <a:lumMod val="75000"/>
                  </a:schemeClr>
                </a:solidFill>
                <a:effectLst>
                  <a:outerShdw blurRad="38100" dist="38100" dir="2700000" algn="tl">
                    <a:srgbClr val="000000">
                      <a:alpha val="43137"/>
                    </a:srgbClr>
                  </a:outerShdw>
                </a:effectLst>
              </a:rPr>
              <a:t>sino que se trata de un proceso de construcción, en el que lo pensado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planificado </a:t>
            </a:r>
            <a:r>
              <a:rPr lang="es-AR" sz="2400" b="1" dirty="0">
                <a:solidFill>
                  <a:schemeClr val="accent3">
                    <a:lumMod val="75000"/>
                  </a:schemeClr>
                </a:solidFill>
                <a:effectLst>
                  <a:outerShdw blurRad="38100" dist="38100" dir="2700000" algn="tl">
                    <a:srgbClr val="000000">
                      <a:alpha val="43137"/>
                    </a:srgbClr>
                  </a:outerShdw>
                </a:effectLst>
              </a:rPr>
              <a:t>desde el exterior de la propia escuela </a:t>
            </a:r>
            <a:r>
              <a:rPr lang="es-AR" sz="2400" b="1" dirty="0" smtClean="0">
                <a:solidFill>
                  <a:schemeClr val="accent3">
                    <a:lumMod val="75000"/>
                  </a:schemeClr>
                </a:solidFill>
                <a:effectLst>
                  <a:outerShdw blurRad="38100" dist="38100" dir="2700000" algn="tl">
                    <a:srgbClr val="000000">
                      <a:alpha val="43137"/>
                    </a:srgbClr>
                  </a:outerShdw>
                </a:effectLst>
              </a:rPr>
              <a:t>va a </a:t>
            </a:r>
            <a:r>
              <a:rPr lang="es-AR" sz="2400" b="1" dirty="0">
                <a:solidFill>
                  <a:schemeClr val="accent3">
                    <a:lumMod val="75000"/>
                  </a:schemeClr>
                </a:solidFill>
                <a:effectLst>
                  <a:outerShdw blurRad="38100" dist="38100" dir="2700000" algn="tl">
                    <a:srgbClr val="000000">
                      <a:alpha val="43137"/>
                    </a:srgbClr>
                  </a:outerShdw>
                </a:effectLst>
              </a:rPr>
              <a:t>sufrir adaptaciones al entrar en contacto con contextos escolares particulares </a:t>
            </a:r>
            <a:r>
              <a:rPr lang="es-AR" sz="2400" b="1" dirty="0" smtClean="0">
                <a:solidFill>
                  <a:schemeClr val="accent3">
                    <a:lumMod val="75000"/>
                  </a:schemeClr>
                </a:solidFill>
                <a:effectLst>
                  <a:outerShdw blurRad="38100" dist="38100" dir="2700000" algn="tl">
                    <a:srgbClr val="000000">
                      <a:alpha val="43137"/>
                    </a:srgbClr>
                  </a:outerShdw>
                </a:effectLst>
              </a:rPr>
              <a:t>y con </a:t>
            </a:r>
            <a:r>
              <a:rPr lang="es-AR" sz="2400" b="1" dirty="0">
                <a:solidFill>
                  <a:schemeClr val="accent3">
                    <a:lumMod val="75000"/>
                  </a:schemeClr>
                </a:solidFill>
                <a:effectLst>
                  <a:outerShdw blurRad="38100" dist="38100" dir="2700000" algn="tl">
                    <a:srgbClr val="000000">
                      <a:alpha val="43137"/>
                    </a:srgbClr>
                  </a:outerShdw>
                </a:effectLst>
              </a:rPr>
              <a:t>maestros cuyas estructuras de pensamiento y de significados van a mediar en </a:t>
            </a:r>
            <a:r>
              <a:rPr lang="es-AR" sz="2400" b="1" dirty="0" smtClean="0">
                <a:solidFill>
                  <a:schemeClr val="accent3">
                    <a:lumMod val="75000"/>
                  </a:schemeClr>
                </a:solidFill>
                <a:effectLst>
                  <a:outerShdw blurRad="38100" dist="38100" dir="2700000" algn="tl">
                    <a:srgbClr val="000000">
                      <a:alpha val="43137"/>
                    </a:srgbClr>
                  </a:outerShdw>
                </a:effectLst>
              </a:rPr>
              <a:t>el desarrollo de lo “nuevo”.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698732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628800"/>
            <a:ext cx="7560840"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centro de interés no residirá tanto en cómo se planifica y adopta l</a:t>
            </a:r>
            <a:r>
              <a:rPr lang="es-AR" sz="2400" b="1" dirty="0" smtClean="0">
                <a:solidFill>
                  <a:schemeClr val="accent3">
                    <a:lumMod val="75000"/>
                  </a:schemeClr>
                </a:solidFill>
                <a:effectLst>
                  <a:outerShdw blurRad="38100" dist="38100" dir="2700000" algn="tl">
                    <a:srgbClr val="000000">
                      <a:alpha val="43137"/>
                    </a:srgbClr>
                  </a:outerShdw>
                </a:effectLst>
              </a:rPr>
              <a:t>a innovación, sino </a:t>
            </a:r>
            <a:r>
              <a:rPr lang="es-AR" sz="2400" b="1" dirty="0">
                <a:solidFill>
                  <a:schemeClr val="accent3">
                    <a:lumMod val="75000"/>
                  </a:schemeClr>
                </a:solidFill>
                <a:effectLst>
                  <a:outerShdw blurRad="38100" dist="38100" dir="2700000" algn="tl">
                    <a:srgbClr val="000000">
                      <a:alpha val="43137"/>
                    </a:srgbClr>
                  </a:outerShdw>
                </a:effectLst>
              </a:rPr>
              <a:t>en qué ocurre </a:t>
            </a:r>
            <a:r>
              <a:rPr lang="es-AR" sz="2400" b="1" dirty="0" smtClean="0">
                <a:solidFill>
                  <a:schemeClr val="accent3">
                    <a:lumMod val="75000"/>
                  </a:schemeClr>
                </a:solidFill>
                <a:effectLst>
                  <a:outerShdw blurRad="38100" dist="38100" dir="2700000" algn="tl">
                    <a:srgbClr val="000000">
                      <a:alpha val="43137"/>
                    </a:srgbClr>
                  </a:outerShdw>
                </a:effectLst>
              </a:rPr>
              <a:t>cuando ésta se </a:t>
            </a:r>
            <a:r>
              <a:rPr lang="es-AR" sz="2400" b="1" dirty="0">
                <a:solidFill>
                  <a:schemeClr val="accent3">
                    <a:lumMod val="75000"/>
                  </a:schemeClr>
                </a:solidFill>
                <a:effectLst>
                  <a:outerShdw blurRad="38100" dist="38100" dir="2700000" algn="tl">
                    <a:srgbClr val="000000">
                      <a:alpha val="43137"/>
                    </a:srgbClr>
                  </a:outerShdw>
                </a:effectLst>
              </a:rPr>
              <a:t>traslada a la práctica, y </a:t>
            </a:r>
            <a:r>
              <a:rPr lang="es-AR" sz="2400" b="1" dirty="0" smtClean="0">
                <a:solidFill>
                  <a:schemeClr val="accent3">
                    <a:lumMod val="75000"/>
                  </a:schemeClr>
                </a:solidFill>
                <a:effectLst>
                  <a:outerShdw blurRad="38100" dist="38100" dir="2700000" algn="tl">
                    <a:srgbClr val="000000">
                      <a:alpha val="43137"/>
                    </a:srgbClr>
                  </a:outerShdw>
                </a:effectLst>
              </a:rPr>
              <a:t>cómo funciona </a:t>
            </a:r>
            <a:r>
              <a:rPr lang="es-AR" sz="2400" b="1" dirty="0">
                <a:solidFill>
                  <a:schemeClr val="accent3">
                    <a:lumMod val="75000"/>
                  </a:schemeClr>
                </a:solidFill>
                <a:effectLst>
                  <a:outerShdw blurRad="38100" dist="38100" dir="2700000" algn="tl">
                    <a:srgbClr val="000000">
                      <a:alpha val="43137"/>
                    </a:srgbClr>
                  </a:outerShdw>
                </a:effectLst>
              </a:rPr>
              <a:t>y se desarrolla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el aula.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sentido, se estudia el proceso </a:t>
            </a:r>
            <a:r>
              <a:rPr lang="es-AR" sz="2400" b="1" dirty="0" smtClean="0">
                <a:solidFill>
                  <a:schemeClr val="accent3">
                    <a:lumMod val="75000"/>
                  </a:schemeClr>
                </a:solidFill>
                <a:effectLst>
                  <a:outerShdw blurRad="38100" dist="38100" dir="2700000" algn="tl">
                    <a:srgbClr val="000000">
                      <a:alpha val="43137"/>
                    </a:srgbClr>
                  </a:outerShdw>
                </a:effectLst>
              </a:rPr>
              <a:t>de puesta </a:t>
            </a:r>
            <a:r>
              <a:rPr lang="es-AR" sz="2400" b="1" dirty="0">
                <a:solidFill>
                  <a:schemeClr val="accent3">
                    <a:lumMod val="75000"/>
                  </a:schemeClr>
                </a:solidFill>
                <a:effectLst>
                  <a:outerShdw blurRad="38100" dist="38100" dir="2700000" algn="tl">
                    <a:srgbClr val="000000">
                      <a:alpha val="43137"/>
                    </a:srgbClr>
                  </a:outerShdw>
                </a:effectLst>
              </a:rPr>
              <a:t>en práctica de la innovación prestando especial atención al maestro: </a:t>
            </a:r>
            <a:r>
              <a:rPr lang="es-AR" sz="2400" b="1" dirty="0" smtClean="0">
                <a:solidFill>
                  <a:schemeClr val="accent3">
                    <a:lumMod val="75000"/>
                  </a:schemeClr>
                </a:solidFill>
                <a:effectLst>
                  <a:outerShdw blurRad="38100" dist="38100" dir="2700000" algn="tl">
                    <a:srgbClr val="000000">
                      <a:alpha val="43137"/>
                    </a:srgbClr>
                  </a:outerShdw>
                </a:effectLst>
              </a:rPr>
              <a:t>cómo entiende la innovación, </a:t>
            </a:r>
            <a:r>
              <a:rPr lang="es-AR" sz="2400" b="1" dirty="0">
                <a:solidFill>
                  <a:schemeClr val="accent3">
                    <a:lumMod val="75000"/>
                  </a:schemeClr>
                </a:solidFill>
                <a:effectLst>
                  <a:outerShdw blurRad="38100" dist="38100" dir="2700000" algn="tl">
                    <a:srgbClr val="000000">
                      <a:alpha val="43137"/>
                    </a:srgbClr>
                  </a:outerShdw>
                </a:effectLst>
              </a:rPr>
              <a:t>cómo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tipifica y valora, desde qué parámetros, </a:t>
            </a:r>
            <a:r>
              <a:rPr lang="es-AR" sz="2400" b="1" dirty="0" smtClean="0">
                <a:solidFill>
                  <a:schemeClr val="accent3">
                    <a:lumMod val="75000"/>
                  </a:schemeClr>
                </a:solidFill>
                <a:effectLst>
                  <a:outerShdw blurRad="38100" dist="38100" dir="2700000" algn="tl">
                    <a:srgbClr val="000000">
                      <a:alpha val="43137"/>
                    </a:srgbClr>
                  </a:outerShdw>
                </a:effectLst>
              </a:rPr>
              <a:t>cómo influyen </a:t>
            </a:r>
            <a:r>
              <a:rPr lang="es-AR" sz="2400" b="1" dirty="0">
                <a:solidFill>
                  <a:schemeClr val="accent3">
                    <a:lumMod val="75000"/>
                  </a:schemeClr>
                </a:solidFill>
                <a:effectLst>
                  <a:outerShdw blurRad="38100" dist="38100" dir="2700000" algn="tl">
                    <a:srgbClr val="000000">
                      <a:alpha val="43137"/>
                    </a:srgbClr>
                  </a:outerShdw>
                </a:effectLst>
              </a:rPr>
              <a:t>sus estructuras de pensamiento y acción en la puesta en práctica real de </a:t>
            </a:r>
            <a:r>
              <a:rPr lang="es-AR" sz="2400" b="1" dirty="0" smtClean="0">
                <a:solidFill>
                  <a:schemeClr val="accent3">
                    <a:lumMod val="75000"/>
                  </a:schemeClr>
                </a:solidFill>
                <a:effectLst>
                  <a:outerShdw blurRad="38100" dist="38100" dir="2700000" algn="tl">
                    <a:srgbClr val="000000">
                      <a:alpha val="43137"/>
                    </a:srgbClr>
                  </a:outerShdw>
                </a:effectLst>
              </a:rPr>
              <a:t>la misma.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661164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305800" cy="866360"/>
          </a:xfrm>
        </p:spPr>
        <p:txBody>
          <a:bodyPr>
            <a:normAutofit/>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6.2.3. El enfoque socio-político</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251520" y="2564904"/>
            <a:ext cx="8640960"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Los </a:t>
            </a:r>
            <a:r>
              <a:rPr lang="es-AR" sz="2400" b="1" dirty="0">
                <a:solidFill>
                  <a:schemeClr val="accent3">
                    <a:lumMod val="75000"/>
                  </a:schemeClr>
                </a:solidFill>
                <a:effectLst>
                  <a:outerShdw blurRad="38100" dist="38100" dir="2700000" algn="tl">
                    <a:srgbClr val="000000">
                      <a:alpha val="43137"/>
                    </a:srgbClr>
                  </a:outerShdw>
                </a:effectLst>
              </a:rPr>
              <a:t>cambios se generan desde la auto reflexión y el análisis para imbricar lo que se desarrolla y acontece en las instituciones educativas con la solución de las demandas insatisfechas del entorno</a:t>
            </a:r>
          </a:p>
          <a:p>
            <a:pPr algn="just"/>
            <a:r>
              <a:rPr lang="es-AR" sz="2400" b="1" dirty="0" smtClean="0">
                <a:solidFill>
                  <a:schemeClr val="accent3">
                    <a:lumMod val="75000"/>
                  </a:schemeClr>
                </a:solidFill>
                <a:effectLst>
                  <a:outerShdw blurRad="38100" dist="38100" dir="2700000" algn="tl">
                    <a:srgbClr val="000000">
                      <a:alpha val="43137"/>
                    </a:srgbClr>
                  </a:outerShdw>
                </a:effectLst>
              </a:rPr>
              <a:t>     Toda </a:t>
            </a:r>
            <a:r>
              <a:rPr lang="es-AR" sz="2400" b="1" dirty="0">
                <a:solidFill>
                  <a:schemeClr val="accent3">
                    <a:lumMod val="75000"/>
                  </a:schemeClr>
                </a:solidFill>
                <a:effectLst>
                  <a:outerShdw blurRad="38100" dist="38100" dir="2700000" algn="tl">
                    <a:srgbClr val="000000">
                      <a:alpha val="43137"/>
                    </a:srgbClr>
                  </a:outerShdw>
                </a:effectLst>
              </a:rPr>
              <a:t>innovación curricular es una propuesta rupturista, que entra en quiebre con el orden establecido y, en consecuencia, genera compromisos sociales. </a:t>
            </a:r>
          </a:p>
        </p:txBody>
      </p:sp>
    </p:spTree>
    <p:extLst>
      <p:ext uri="{BB962C8B-B14F-4D97-AF65-F5344CB8AC3E}">
        <p14:creationId xmlns:p14="http://schemas.microsoft.com/office/powerpoint/2010/main" val="352719126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4564" y="2276872"/>
            <a:ext cx="8352928"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Este </a:t>
            </a:r>
            <a:r>
              <a:rPr lang="es-AR" sz="2400" b="1" dirty="0">
                <a:solidFill>
                  <a:schemeClr val="accent3">
                    <a:lumMod val="75000"/>
                  </a:schemeClr>
                </a:solidFill>
                <a:effectLst>
                  <a:outerShdw blurRad="38100" dist="38100" dir="2700000" algn="tl">
                    <a:srgbClr val="000000">
                      <a:alpha val="43137"/>
                    </a:srgbClr>
                  </a:outerShdw>
                </a:effectLst>
              </a:rPr>
              <a:t>enfoque, que concibe la innovación de manera contextual, considera que toda transformación conlleva modificar valores, creencias e ideas que fundamentan la tarea de los actores involucrados.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Implica </a:t>
            </a:r>
            <a:r>
              <a:rPr lang="es-AR" sz="2400" b="1" dirty="0">
                <a:solidFill>
                  <a:schemeClr val="accent3">
                    <a:lumMod val="75000"/>
                  </a:schemeClr>
                </a:solidFill>
                <a:effectLst>
                  <a:outerShdw blurRad="38100" dist="38100" dir="2700000" algn="tl">
                    <a:srgbClr val="000000">
                      <a:alpha val="43137"/>
                    </a:srgbClr>
                  </a:outerShdw>
                </a:effectLst>
              </a:rPr>
              <a:t>cuestionar y cambiar la cultura y la estructura organizativa de la propia institución, el curriculum, las relaciones de poder y las vinculaciones que la institución mantiene con el entorno.</a:t>
            </a:r>
          </a:p>
        </p:txBody>
      </p:sp>
    </p:spTree>
    <p:extLst>
      <p:ext uri="{BB962C8B-B14F-4D97-AF65-F5344CB8AC3E}">
        <p14:creationId xmlns:p14="http://schemas.microsoft.com/office/powerpoint/2010/main" val="124276487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492896"/>
            <a:ext cx="7560840" cy="2308324"/>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innovaciones curriculares  que no pongan en cuestión la jerarquización y estratificación social del conocimiento académico y no amenacen las estructuras sociales hegemónicas, serán meros “cambios cosméticos”, útiles sólo para legitimar una “retórica” </a:t>
            </a:r>
            <a:r>
              <a:rPr lang="es-AR" sz="2400" b="1" dirty="0" smtClean="0">
                <a:solidFill>
                  <a:schemeClr val="accent3">
                    <a:lumMod val="75000"/>
                  </a:schemeClr>
                </a:solidFill>
                <a:effectLst>
                  <a:outerShdw blurRad="38100" dist="38100" dir="2700000" algn="tl">
                    <a:srgbClr val="000000">
                      <a:alpha val="43137"/>
                    </a:srgbClr>
                  </a:outerShdw>
                </a:effectLst>
              </a:rPr>
              <a:t>renovadora.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2952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11560" y="2420888"/>
            <a:ext cx="2209800" cy="1512168"/>
          </a:xfrm>
        </p:spPr>
        <p:txBody>
          <a:bodyPr>
            <a:normAutofit/>
          </a:bodyPr>
          <a:lstStyle/>
          <a:p>
            <a:r>
              <a:rPr lang="es-AR" sz="3600" b="1" dirty="0" smtClean="0">
                <a:solidFill>
                  <a:schemeClr val="accent3">
                    <a:lumMod val="75000"/>
                  </a:schemeClr>
                </a:solidFill>
                <a:effectLst>
                  <a:outerShdw blurRad="38100" dist="38100" dir="2700000" algn="tl">
                    <a:srgbClr val="000000">
                      <a:alpha val="43137"/>
                    </a:srgbClr>
                  </a:outerShdw>
                </a:effectLst>
              </a:rPr>
              <a:t>1</a:t>
            </a:r>
            <a:r>
              <a:rPr lang="es-AR" sz="2400" b="1" dirty="0" smtClean="0">
                <a:solidFill>
                  <a:schemeClr val="accent3">
                    <a:lumMod val="75000"/>
                  </a:schemeClr>
                </a:solidFill>
                <a:effectLst>
                  <a:outerShdw blurRad="38100" dist="38100" dir="2700000" algn="tl">
                    <a:srgbClr val="000000">
                      <a:alpha val="43137"/>
                    </a:srgbClr>
                  </a:outerShdw>
                </a:effectLst>
              </a:rPr>
              <a:t>. ¿POR QUÉ UNA TEORÍA CURICULAR?</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2051"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942" r="594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94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969418"/>
            <a:ext cx="7488832" cy="5201424"/>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“Podemos </a:t>
            </a:r>
            <a:r>
              <a:rPr lang="es-AR" sz="2400" b="1" i="1" dirty="0">
                <a:solidFill>
                  <a:schemeClr val="accent3">
                    <a:lumMod val="75000"/>
                  </a:schemeClr>
                </a:solidFill>
                <a:effectLst>
                  <a:outerShdw blurRad="38100" dist="38100" dir="2700000" algn="tl">
                    <a:srgbClr val="000000">
                      <a:alpha val="43137"/>
                    </a:srgbClr>
                  </a:outerShdw>
                </a:effectLst>
              </a:rPr>
              <a:t>decir que el </a:t>
            </a:r>
            <a:r>
              <a:rPr lang="es-AR" sz="2400" b="1" i="1" dirty="0" smtClean="0">
                <a:solidFill>
                  <a:schemeClr val="accent3">
                    <a:lumMod val="75000"/>
                  </a:schemeClr>
                </a:solidFill>
                <a:effectLst>
                  <a:outerShdw blurRad="38100" dist="38100" dir="2700000" algn="tl">
                    <a:srgbClr val="000000">
                      <a:alpha val="43137"/>
                    </a:srgbClr>
                  </a:outerShdw>
                </a:effectLst>
              </a:rPr>
              <a:t> currículo deﬁne </a:t>
            </a:r>
            <a:r>
              <a:rPr lang="es-AR" sz="2400" b="1" i="1" dirty="0">
                <a:solidFill>
                  <a:schemeClr val="accent3">
                    <a:lumMod val="75000"/>
                  </a:schemeClr>
                </a:solidFill>
                <a:effectLst>
                  <a:outerShdw blurRad="38100" dist="38100" dir="2700000" algn="tl">
                    <a:srgbClr val="000000">
                      <a:alpha val="43137"/>
                    </a:srgbClr>
                  </a:outerShdw>
                </a:effectLst>
              </a:rPr>
              <a:t>los </a:t>
            </a:r>
            <a:r>
              <a:rPr lang="es-AR" sz="2400" b="1" i="1" dirty="0" smtClean="0">
                <a:solidFill>
                  <a:schemeClr val="accent3">
                    <a:lumMod val="75000"/>
                  </a:schemeClr>
                </a:solidFill>
                <a:effectLst>
                  <a:outerShdw blurRad="38100" dist="38100" dir="2700000" algn="tl">
                    <a:srgbClr val="000000">
                      <a:alpha val="43137"/>
                    </a:srgbClr>
                  </a:outerShdw>
                </a:effectLst>
              </a:rPr>
              <a:t>fundamentos </a:t>
            </a:r>
            <a:r>
              <a:rPr lang="es-AR" sz="2400" b="1" i="1" dirty="0">
                <a:solidFill>
                  <a:schemeClr val="accent3">
                    <a:lumMod val="75000"/>
                  </a:schemeClr>
                </a:solidFill>
                <a:effectLst>
                  <a:outerShdw blurRad="38100" dist="38100" dir="2700000" algn="tl">
                    <a:srgbClr val="000000">
                      <a:alpha val="43137"/>
                    </a:srgbClr>
                  </a:outerShdw>
                </a:effectLst>
              </a:rPr>
              <a:t>y contenidos de la </a:t>
            </a:r>
            <a:r>
              <a:rPr lang="es-AR" sz="2400" b="1" i="1" dirty="0" smtClean="0">
                <a:solidFill>
                  <a:schemeClr val="accent3">
                    <a:lumMod val="75000"/>
                  </a:schemeClr>
                </a:solidFill>
                <a:effectLst>
                  <a:outerShdw blurRad="38100" dist="38100" dir="2700000" algn="tl">
                    <a:srgbClr val="000000">
                      <a:alpha val="43137"/>
                    </a:srgbClr>
                  </a:outerShdw>
                </a:effectLst>
              </a:rPr>
              <a:t>educación, </a:t>
            </a:r>
            <a:r>
              <a:rPr lang="es-AR" sz="2400" b="1" i="1" dirty="0">
                <a:solidFill>
                  <a:schemeClr val="accent3">
                    <a:lumMod val="75000"/>
                  </a:schemeClr>
                </a:solidFill>
                <a:effectLst>
                  <a:outerShdw blurRad="38100" dist="38100" dir="2700000" algn="tl">
                    <a:srgbClr val="000000">
                      <a:alpha val="43137"/>
                    </a:srgbClr>
                  </a:outerShdw>
                </a:effectLst>
              </a:rPr>
              <a:t>su secuencia en relación a la cantidad de </a:t>
            </a:r>
            <a:r>
              <a:rPr lang="es-AR" sz="2400" b="1" i="1" dirty="0" smtClean="0">
                <a:solidFill>
                  <a:schemeClr val="accent3">
                    <a:lumMod val="75000"/>
                  </a:schemeClr>
                </a:solidFill>
                <a:effectLst>
                  <a:outerShdw blurRad="38100" dist="38100" dir="2700000" algn="tl">
                    <a:srgbClr val="000000">
                      <a:alpha val="43137"/>
                    </a:srgbClr>
                  </a:outerShdw>
                </a:effectLst>
              </a:rPr>
              <a:t>tiempo disponible </a:t>
            </a:r>
            <a:r>
              <a:rPr lang="es-AR" sz="2400" b="1" i="1" dirty="0">
                <a:solidFill>
                  <a:schemeClr val="accent3">
                    <a:lumMod val="75000"/>
                  </a:schemeClr>
                </a:solidFill>
                <a:effectLst>
                  <a:outerShdw blurRad="38100" dist="38100" dir="2700000" algn="tl">
                    <a:srgbClr val="000000">
                      <a:alpha val="43137"/>
                    </a:srgbClr>
                  </a:outerShdw>
                </a:effectLst>
              </a:rPr>
              <a:t>para las </a:t>
            </a:r>
            <a:r>
              <a:rPr lang="es-AR" sz="2400" b="1" i="1" dirty="0" smtClean="0">
                <a:solidFill>
                  <a:schemeClr val="accent3">
                    <a:lumMod val="75000"/>
                  </a:schemeClr>
                </a:solidFill>
                <a:effectLst>
                  <a:outerShdw blurRad="38100" dist="38100" dir="2700000" algn="tl">
                    <a:srgbClr val="000000">
                      <a:alpha val="43137"/>
                    </a:srgbClr>
                  </a:outerShdw>
                </a:effectLst>
              </a:rPr>
              <a:t>experiencias </a:t>
            </a:r>
            <a:r>
              <a:rPr lang="es-AR" sz="2400" b="1" i="1" dirty="0">
                <a:solidFill>
                  <a:schemeClr val="accent3">
                    <a:lumMod val="75000"/>
                  </a:schemeClr>
                </a:solidFill>
                <a:effectLst>
                  <a:outerShdw blurRad="38100" dist="38100" dir="2700000" algn="tl">
                    <a:srgbClr val="000000">
                      <a:alpha val="43137"/>
                    </a:srgbClr>
                  </a:outerShdw>
                </a:effectLst>
              </a:rPr>
              <a:t>de </a:t>
            </a:r>
            <a:r>
              <a:rPr lang="es-AR" sz="2400" b="1" i="1" dirty="0" smtClean="0">
                <a:solidFill>
                  <a:schemeClr val="accent3">
                    <a:lumMod val="75000"/>
                  </a:schemeClr>
                </a:solidFill>
                <a:effectLst>
                  <a:outerShdw blurRad="38100" dist="38100" dir="2700000" algn="tl">
                    <a:srgbClr val="000000">
                      <a:alpha val="43137"/>
                    </a:srgbClr>
                  </a:outerShdw>
                </a:effectLst>
              </a:rPr>
              <a:t>aprendizaje</a:t>
            </a:r>
            <a:r>
              <a:rPr lang="es-AR" sz="2400" b="1" i="1" dirty="0">
                <a:solidFill>
                  <a:schemeClr val="accent3">
                    <a:lumMod val="75000"/>
                  </a:schemeClr>
                </a:solidFill>
                <a:effectLst>
                  <a:outerShdw blurRad="38100" dist="38100" dir="2700000" algn="tl">
                    <a:srgbClr val="000000">
                      <a:alpha val="43137"/>
                    </a:srgbClr>
                  </a:outerShdw>
                </a:effectLst>
              </a:rPr>
              <a:t>, las características de las </a:t>
            </a:r>
            <a:r>
              <a:rPr lang="es-AR" sz="2400" b="1" i="1" dirty="0" smtClean="0">
                <a:solidFill>
                  <a:schemeClr val="accent3">
                    <a:lumMod val="75000"/>
                  </a:schemeClr>
                </a:solidFill>
                <a:effectLst>
                  <a:outerShdw blurRad="38100" dist="38100" dir="2700000" algn="tl">
                    <a:srgbClr val="000000">
                      <a:alpha val="43137"/>
                    </a:srgbClr>
                  </a:outerShdw>
                </a:effectLst>
              </a:rPr>
              <a:t>instituciones </a:t>
            </a:r>
            <a:r>
              <a:rPr lang="es-AR" sz="2400" b="1" i="1" dirty="0">
                <a:solidFill>
                  <a:schemeClr val="accent3">
                    <a:lumMod val="75000"/>
                  </a:schemeClr>
                </a:solidFill>
                <a:effectLst>
                  <a:outerShdw blurRad="38100" dist="38100" dir="2700000" algn="tl">
                    <a:srgbClr val="000000">
                      <a:alpha val="43137"/>
                    </a:srgbClr>
                  </a:outerShdw>
                </a:effectLst>
              </a:rPr>
              <a:t>de </a:t>
            </a:r>
            <a:r>
              <a:rPr lang="es-AR" sz="2400" b="1" i="1" dirty="0" smtClean="0">
                <a:solidFill>
                  <a:schemeClr val="accent3">
                    <a:lumMod val="75000"/>
                  </a:schemeClr>
                </a:solidFill>
                <a:effectLst>
                  <a:outerShdw blurRad="38100" dist="38100" dir="2700000" algn="tl">
                    <a:srgbClr val="000000">
                      <a:alpha val="43137"/>
                    </a:srgbClr>
                  </a:outerShdw>
                </a:effectLst>
              </a:rPr>
              <a:t>enseñanza, </a:t>
            </a:r>
            <a:r>
              <a:rPr lang="es-AR" sz="2400" b="1" i="1" dirty="0">
                <a:solidFill>
                  <a:schemeClr val="accent3">
                    <a:lumMod val="75000"/>
                  </a:schemeClr>
                </a:solidFill>
                <a:effectLst>
                  <a:outerShdw blurRad="38100" dist="38100" dir="2700000" algn="tl">
                    <a:srgbClr val="000000">
                      <a:alpha val="43137"/>
                    </a:srgbClr>
                  </a:outerShdw>
                </a:effectLst>
              </a:rPr>
              <a:t>las características de las </a:t>
            </a:r>
            <a:r>
              <a:rPr lang="es-AR" sz="2400" b="1" i="1" dirty="0" smtClean="0">
                <a:solidFill>
                  <a:schemeClr val="accent3">
                    <a:lumMod val="75000"/>
                  </a:schemeClr>
                </a:solidFill>
                <a:effectLst>
                  <a:outerShdw blurRad="38100" dist="38100" dir="2700000" algn="tl">
                    <a:srgbClr val="000000">
                      <a:alpha val="43137"/>
                    </a:srgbClr>
                  </a:outerShdw>
                </a:effectLst>
              </a:rPr>
              <a:t>experiencias educativas, </a:t>
            </a:r>
            <a:r>
              <a:rPr lang="es-AR" sz="2400" b="1" i="1" dirty="0">
                <a:solidFill>
                  <a:schemeClr val="accent3">
                    <a:lumMod val="75000"/>
                  </a:schemeClr>
                </a:solidFill>
                <a:effectLst>
                  <a:outerShdw blurRad="38100" dist="38100" dir="2700000" algn="tl">
                    <a:srgbClr val="000000">
                      <a:alpha val="43137"/>
                    </a:srgbClr>
                  </a:outerShdw>
                </a:effectLst>
              </a:rPr>
              <a:t>en particular desde la </a:t>
            </a:r>
            <a:r>
              <a:rPr lang="es-AR" sz="2400" b="1" i="1" dirty="0" smtClean="0">
                <a:solidFill>
                  <a:schemeClr val="accent3">
                    <a:lumMod val="75000"/>
                  </a:schemeClr>
                </a:solidFill>
                <a:effectLst>
                  <a:outerShdw blurRad="38100" dist="38100" dir="2700000" algn="tl">
                    <a:srgbClr val="000000">
                      <a:alpha val="43137"/>
                    </a:srgbClr>
                  </a:outerShdw>
                </a:effectLst>
              </a:rPr>
              <a:t>perspectiva </a:t>
            </a:r>
            <a:r>
              <a:rPr lang="es-AR" sz="2400" b="1" i="1" dirty="0">
                <a:solidFill>
                  <a:schemeClr val="accent3">
                    <a:lumMod val="75000"/>
                  </a:schemeClr>
                </a:solidFill>
                <a:effectLst>
                  <a:outerShdw blurRad="38100" dist="38100" dir="2700000" algn="tl">
                    <a:srgbClr val="000000">
                      <a:alpha val="43137"/>
                    </a:srgbClr>
                  </a:outerShdw>
                </a:effectLst>
              </a:rPr>
              <a:t>de las </a:t>
            </a:r>
            <a:r>
              <a:rPr lang="es-AR" sz="2400" b="1" i="1" dirty="0" smtClean="0">
                <a:solidFill>
                  <a:schemeClr val="accent3">
                    <a:lumMod val="75000"/>
                  </a:schemeClr>
                </a:solidFill>
                <a:effectLst>
                  <a:outerShdw blurRad="38100" dist="38100" dir="2700000" algn="tl">
                    <a:srgbClr val="000000">
                      <a:alpha val="43137"/>
                    </a:srgbClr>
                  </a:outerShdw>
                </a:effectLst>
              </a:rPr>
              <a:t>metodologías que </a:t>
            </a:r>
            <a:r>
              <a:rPr lang="es-AR" sz="2400" b="1" i="1" dirty="0">
                <a:solidFill>
                  <a:schemeClr val="accent3">
                    <a:lumMod val="75000"/>
                  </a:schemeClr>
                </a:solidFill>
                <a:effectLst>
                  <a:outerShdw blurRad="38100" dist="38100" dir="2700000" algn="tl">
                    <a:srgbClr val="000000">
                      <a:alpha val="43137"/>
                    </a:srgbClr>
                  </a:outerShdw>
                </a:effectLst>
              </a:rPr>
              <a:t>habrán de emplearse, los </a:t>
            </a:r>
            <a:r>
              <a:rPr lang="es-AR" sz="2400" b="1" i="1" dirty="0" smtClean="0">
                <a:solidFill>
                  <a:schemeClr val="accent3">
                    <a:lumMod val="75000"/>
                  </a:schemeClr>
                </a:solidFill>
                <a:effectLst>
                  <a:outerShdw blurRad="38100" dist="38100" dir="2700000" algn="tl">
                    <a:srgbClr val="000000">
                      <a:alpha val="43137"/>
                    </a:srgbClr>
                  </a:outerShdw>
                </a:effectLst>
              </a:rPr>
              <a:t>recursos para </a:t>
            </a:r>
            <a:r>
              <a:rPr lang="es-AR" sz="2400" b="1" i="1" dirty="0">
                <a:solidFill>
                  <a:schemeClr val="accent3">
                    <a:lumMod val="75000"/>
                  </a:schemeClr>
                </a:solidFill>
                <a:effectLst>
                  <a:outerShdw blurRad="38100" dist="38100" dir="2700000" algn="tl">
                    <a:srgbClr val="000000">
                      <a:alpha val="43137"/>
                    </a:srgbClr>
                  </a:outerShdw>
                </a:effectLst>
              </a:rPr>
              <a:t>el </a:t>
            </a:r>
            <a:r>
              <a:rPr lang="es-AR" sz="2400" b="1" i="1" dirty="0" smtClean="0">
                <a:solidFill>
                  <a:schemeClr val="accent3">
                    <a:lumMod val="75000"/>
                  </a:schemeClr>
                </a:solidFill>
                <a:effectLst>
                  <a:outerShdw blurRad="38100" dist="38100" dir="2700000" algn="tl">
                    <a:srgbClr val="000000">
                      <a:alpha val="43137"/>
                    </a:srgbClr>
                  </a:outerShdw>
                </a:effectLst>
              </a:rPr>
              <a:t>aprendizaje </a:t>
            </a:r>
            <a:r>
              <a:rPr lang="es-AR" sz="2400" b="1" i="1" dirty="0">
                <a:solidFill>
                  <a:schemeClr val="accent3">
                    <a:lumMod val="75000"/>
                  </a:schemeClr>
                </a:solidFill>
                <a:effectLst>
                  <a:outerShdw blurRad="38100" dist="38100" dir="2700000" algn="tl">
                    <a:srgbClr val="000000">
                      <a:alpha val="43137"/>
                    </a:srgbClr>
                  </a:outerShdw>
                </a:effectLst>
              </a:rPr>
              <a:t>y  la enseñanza (como, por </a:t>
            </a:r>
            <a:r>
              <a:rPr lang="es-AR" sz="2400" b="1" i="1" dirty="0" smtClean="0">
                <a:solidFill>
                  <a:schemeClr val="accent3">
                    <a:lumMod val="75000"/>
                  </a:schemeClr>
                </a:solidFill>
                <a:effectLst>
                  <a:outerShdw blurRad="38100" dist="38100" dir="2700000" algn="tl">
                    <a:srgbClr val="000000">
                      <a:alpha val="43137"/>
                    </a:srgbClr>
                  </a:outerShdw>
                </a:effectLst>
              </a:rPr>
              <a:t>ejemplo</a:t>
            </a:r>
            <a:r>
              <a:rPr lang="es-AR" sz="2400" b="1" i="1" dirty="0">
                <a:solidFill>
                  <a:schemeClr val="accent3">
                    <a:lumMod val="75000"/>
                  </a:schemeClr>
                </a:solidFill>
                <a:effectLst>
                  <a:outerShdw blurRad="38100" dist="38100" dir="2700000" algn="tl">
                    <a:srgbClr val="000000">
                      <a:alpha val="43137"/>
                    </a:srgbClr>
                  </a:outerShdw>
                </a:effectLst>
              </a:rPr>
              <a:t>, los libros de </a:t>
            </a:r>
            <a:r>
              <a:rPr lang="es-AR" sz="2400" b="1" i="1" dirty="0" smtClean="0">
                <a:solidFill>
                  <a:schemeClr val="accent3">
                    <a:lumMod val="75000"/>
                  </a:schemeClr>
                </a:solidFill>
                <a:effectLst>
                  <a:outerShdw blurRad="38100" dist="38100" dir="2700000" algn="tl">
                    <a:srgbClr val="000000">
                      <a:alpha val="43137"/>
                    </a:srgbClr>
                  </a:outerShdw>
                </a:effectLst>
              </a:rPr>
              <a:t>texto </a:t>
            </a:r>
            <a:r>
              <a:rPr lang="es-AR" sz="2400" b="1" i="1" dirty="0">
                <a:solidFill>
                  <a:schemeClr val="accent3">
                    <a:lumMod val="75000"/>
                  </a:schemeClr>
                </a:solidFill>
                <a:effectLst>
                  <a:outerShdw blurRad="38100" dist="38100" dir="2700000" algn="tl">
                    <a:srgbClr val="000000">
                      <a:alpha val="43137"/>
                    </a:srgbClr>
                  </a:outerShdw>
                </a:effectLst>
              </a:rPr>
              <a:t>y  las </a:t>
            </a:r>
            <a:r>
              <a:rPr lang="es-AR" sz="2400" b="1" i="1" dirty="0" smtClean="0">
                <a:solidFill>
                  <a:schemeClr val="accent3">
                    <a:lumMod val="75000"/>
                  </a:schemeClr>
                </a:solidFill>
                <a:effectLst>
                  <a:outerShdw blurRad="38100" dist="38100" dir="2700000" algn="tl">
                    <a:srgbClr val="000000">
                      <a:alpha val="43137"/>
                    </a:srgbClr>
                  </a:outerShdw>
                </a:effectLst>
              </a:rPr>
              <a:t>nuevas tecnologías </a:t>
            </a:r>
            <a:r>
              <a:rPr lang="es-AR" sz="2400" b="1" i="1" dirty="0">
                <a:solidFill>
                  <a:schemeClr val="accent3">
                    <a:lumMod val="75000"/>
                  </a:schemeClr>
                </a:solidFill>
                <a:effectLst>
                  <a:outerShdw blurRad="38100" dist="38100" dir="2700000" algn="tl">
                    <a:srgbClr val="000000">
                      <a:alpha val="43137"/>
                    </a:srgbClr>
                  </a:outerShdw>
                </a:effectLst>
              </a:rPr>
              <a:t>de la </a:t>
            </a:r>
            <a:r>
              <a:rPr lang="es-AR" sz="2400" b="1" i="1" dirty="0" smtClean="0">
                <a:solidFill>
                  <a:schemeClr val="accent3">
                    <a:lumMod val="75000"/>
                  </a:schemeClr>
                </a:solidFill>
                <a:effectLst>
                  <a:outerShdw blurRad="38100" dist="38100" dir="2700000" algn="tl">
                    <a:srgbClr val="000000">
                      <a:alpha val="43137"/>
                    </a:srgbClr>
                  </a:outerShdw>
                </a:effectLst>
              </a:rPr>
              <a:t>información </a:t>
            </a:r>
            <a:r>
              <a:rPr lang="es-AR" sz="2400" b="1" i="1" dirty="0">
                <a:solidFill>
                  <a:schemeClr val="accent3">
                    <a:lumMod val="75000"/>
                  </a:schemeClr>
                </a:solidFill>
                <a:effectLst>
                  <a:outerShdw blurRad="38100" dist="38100" dir="2700000" algn="tl">
                    <a:srgbClr val="000000">
                      <a:alpha val="43137"/>
                    </a:srgbClr>
                  </a:outerShdw>
                </a:effectLst>
              </a:rPr>
              <a:t>y  la comunicación), la </a:t>
            </a:r>
            <a:r>
              <a:rPr lang="es-AR" sz="2400" b="1" i="1" dirty="0" smtClean="0">
                <a:solidFill>
                  <a:schemeClr val="accent3">
                    <a:lumMod val="75000"/>
                  </a:schemeClr>
                </a:solidFill>
                <a:effectLst>
                  <a:outerShdw blurRad="38100" dist="38100" dir="2700000" algn="tl">
                    <a:srgbClr val="000000">
                      <a:alpha val="43137"/>
                    </a:srgbClr>
                  </a:outerShdw>
                </a:effectLst>
              </a:rPr>
              <a:t>evaluación, </a:t>
            </a:r>
            <a:r>
              <a:rPr lang="es-AR" sz="2400" b="1" i="1" dirty="0">
                <a:solidFill>
                  <a:schemeClr val="accent3">
                    <a:lumMod val="75000"/>
                  </a:schemeClr>
                </a:solidFill>
                <a:effectLst>
                  <a:outerShdw blurRad="38100" dist="38100" dir="2700000" algn="tl">
                    <a:srgbClr val="000000">
                      <a:alpha val="43137"/>
                    </a:srgbClr>
                  </a:outerShdw>
                </a:effectLst>
              </a:rPr>
              <a:t>y  el </a:t>
            </a:r>
            <a:r>
              <a:rPr lang="es-AR" sz="2400" b="1" i="1" dirty="0" smtClean="0">
                <a:solidFill>
                  <a:schemeClr val="accent3">
                    <a:lumMod val="75000"/>
                  </a:schemeClr>
                </a:solidFill>
                <a:effectLst>
                  <a:outerShdw blurRad="38100" dist="38100" dir="2700000" algn="tl">
                    <a:srgbClr val="000000">
                      <a:alpha val="43137"/>
                    </a:srgbClr>
                  </a:outerShdw>
                </a:effectLst>
              </a:rPr>
              <a:t> perﬁl </a:t>
            </a:r>
            <a:r>
              <a:rPr lang="es-AR" sz="2400" b="1" i="1" dirty="0">
                <a:solidFill>
                  <a:schemeClr val="accent3">
                    <a:lumMod val="75000"/>
                  </a:schemeClr>
                </a:solidFill>
                <a:effectLst>
                  <a:outerShdw blurRad="38100" dist="38100" dir="2700000" algn="tl">
                    <a:srgbClr val="000000">
                      <a:alpha val="43137"/>
                    </a:srgbClr>
                  </a:outerShdw>
                </a:effectLst>
              </a:rPr>
              <a:t>de los docentes</a:t>
            </a:r>
            <a:r>
              <a:rPr lang="es-AR" sz="2400" b="1" i="1" dirty="0" smtClean="0">
                <a:solidFill>
                  <a:schemeClr val="accent3">
                    <a:lumMod val="75000"/>
                  </a:schemeClr>
                </a:solidFill>
                <a:effectLst>
                  <a:outerShdw blurRad="38100" dist="38100" dir="2700000" algn="tl">
                    <a:srgbClr val="000000">
                      <a:alpha val="43137"/>
                    </a:srgbClr>
                  </a:outerShdw>
                </a:effectLst>
              </a:rPr>
              <a:t>”</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Cecilia </a:t>
            </a:r>
            <a:r>
              <a:rPr lang="es-AR" sz="2000" b="1" dirty="0" err="1" smtClean="0">
                <a:solidFill>
                  <a:schemeClr val="accent3">
                    <a:lumMod val="75000"/>
                  </a:schemeClr>
                </a:solidFill>
                <a:effectLst>
                  <a:outerShdw blurRad="38100" dist="38100" dir="2700000" algn="tl">
                    <a:srgbClr val="000000">
                      <a:alpha val="43137"/>
                    </a:srgbClr>
                  </a:outerShdw>
                </a:effectLst>
              </a:rPr>
              <a:t>Braslavsky</a:t>
            </a:r>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err="1" smtClean="0">
                <a:solidFill>
                  <a:schemeClr val="accent3">
                    <a:lumMod val="75000"/>
                  </a:schemeClr>
                </a:solidFill>
                <a:effectLst>
                  <a:outerShdw blurRad="38100" dist="38100" dir="2700000" algn="tl">
                    <a:srgbClr val="000000">
                      <a:alpha val="43137"/>
                    </a:srgbClr>
                  </a:outerShdw>
                </a:effectLst>
              </a:rPr>
              <a:t>The</a:t>
            </a:r>
            <a:r>
              <a:rPr lang="es-AR" sz="2000" b="1" i="1" dirty="0" smtClean="0">
                <a:solidFill>
                  <a:schemeClr val="accent3">
                    <a:lumMod val="75000"/>
                  </a:schemeClr>
                </a:solidFill>
                <a:effectLst>
                  <a:outerShdw blurRad="38100" dist="38100" dir="2700000" algn="tl">
                    <a:srgbClr val="000000">
                      <a:alpha val="43137"/>
                    </a:srgbClr>
                  </a:outerShdw>
                </a:effectLst>
              </a:rPr>
              <a:t> curriculum</a:t>
            </a:r>
            <a:r>
              <a:rPr lang="es-AR" sz="2000" b="1" dirty="0" smtClean="0">
                <a:solidFill>
                  <a:schemeClr val="accent3">
                    <a:lumMod val="75000"/>
                  </a:schemeClr>
                </a:solidFill>
                <a:effectLst>
                  <a:outerShdw blurRad="38100" dist="38100" dir="2700000" algn="tl">
                    <a:srgbClr val="000000">
                      <a:alpha val="43137"/>
                    </a:srgbClr>
                  </a:outerShdw>
                </a:effectLst>
              </a:rPr>
              <a:t>, 1999 </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617" y="5589240"/>
            <a:ext cx="1000125" cy="102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95456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1916832"/>
            <a:ext cx="6984776"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Desde </a:t>
            </a:r>
            <a:r>
              <a:rPr lang="es-AR" sz="2400" b="1" dirty="0">
                <a:solidFill>
                  <a:schemeClr val="accent3">
                    <a:lumMod val="75000"/>
                  </a:schemeClr>
                </a:solidFill>
                <a:effectLst>
                  <a:outerShdw blurRad="38100" dist="38100" dir="2700000" algn="tl">
                    <a:srgbClr val="000000">
                      <a:alpha val="43137"/>
                    </a:srgbClr>
                  </a:outerShdw>
                </a:effectLst>
              </a:rPr>
              <a:t>estas posiciones podemos asimilar los procesos de cambio curricular a las trayectorias revolucionarias que propone </a:t>
            </a:r>
            <a:r>
              <a:rPr lang="es-AR" sz="2400" b="1" dirty="0" err="1">
                <a:solidFill>
                  <a:schemeClr val="accent3">
                    <a:lumMod val="75000"/>
                  </a:schemeClr>
                </a:solidFill>
                <a:effectLst>
                  <a:outerShdw blurRad="38100" dist="38100" dir="2700000" algn="tl">
                    <a:srgbClr val="000000">
                      <a:alpha val="43137"/>
                    </a:srgbClr>
                  </a:outerShdw>
                </a:effectLst>
              </a:rPr>
              <a:t>Ardoino</a:t>
            </a:r>
            <a:r>
              <a:rPr lang="es-AR" sz="2400" b="1" dirty="0">
                <a:solidFill>
                  <a:schemeClr val="accent3">
                    <a:lumMod val="75000"/>
                  </a:schemeClr>
                </a:solidFill>
                <a:effectLst>
                  <a:outerShdw blurRad="38100" dist="38100" dir="2700000" algn="tl">
                    <a:srgbClr val="000000">
                      <a:alpha val="43137"/>
                    </a:srgbClr>
                  </a:outerShdw>
                </a:effectLst>
              </a:rPr>
              <a:t>.</a:t>
            </a:r>
          </a:p>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a:solidFill>
                  <a:schemeClr val="accent3">
                    <a:lumMod val="75000"/>
                  </a:schemeClr>
                </a:solidFill>
                <a:effectLst>
                  <a:outerShdw blurRad="38100" dist="38100" dir="2700000" algn="tl">
                    <a:srgbClr val="000000">
                      <a:alpha val="43137"/>
                    </a:srgbClr>
                  </a:outerShdw>
                </a:effectLst>
              </a:rPr>
              <a:t>este autor, todo proceso de auténtica transformación social es complejo y abarca tres momentos: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d</a:t>
            </a:r>
            <a:r>
              <a:rPr lang="es-AR" sz="2400" b="1" dirty="0" smtClean="0">
                <a:solidFill>
                  <a:schemeClr val="accent3">
                    <a:lumMod val="75000"/>
                  </a:schemeClr>
                </a:solidFill>
                <a:effectLst>
                  <a:outerShdw blurRad="38100" dist="38100" dir="2700000" algn="tl">
                    <a:srgbClr val="000000">
                      <a:alpha val="43137"/>
                    </a:srgbClr>
                  </a:outerShdw>
                </a:effectLst>
              </a:rPr>
              <a:t>enuncia y crítica,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proyecto </a:t>
            </a:r>
            <a:r>
              <a:rPr lang="es-AR" sz="2400" b="1" dirty="0">
                <a:solidFill>
                  <a:schemeClr val="accent3">
                    <a:lumMod val="75000"/>
                  </a:schemeClr>
                </a:solidFill>
                <a:effectLst>
                  <a:outerShdw blurRad="38100" dist="38100" dir="2700000" algn="tl">
                    <a:srgbClr val="000000">
                      <a:alpha val="43137"/>
                    </a:srgbClr>
                  </a:outerShdw>
                </a:effectLst>
              </a:rPr>
              <a:t>e invención y </a:t>
            </a:r>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realización </a:t>
            </a:r>
            <a:r>
              <a:rPr lang="es-AR" sz="2400" b="1" dirty="0">
                <a:solidFill>
                  <a:schemeClr val="accent3">
                    <a:lumMod val="75000"/>
                  </a:schemeClr>
                </a:solidFill>
                <a:effectLst>
                  <a:outerShdw blurRad="38100" dist="38100" dir="2700000" algn="tl">
                    <a:srgbClr val="000000">
                      <a:alpha val="43137"/>
                    </a:srgbClr>
                  </a:outerShdw>
                </a:effectLst>
              </a:rPr>
              <a:t>en la acción.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420300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23171" y="2060848"/>
            <a:ext cx="6768752"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1. </a:t>
            </a:r>
            <a:r>
              <a:rPr lang="es-AR" sz="2400" b="1" i="1" dirty="0" smtClean="0">
                <a:solidFill>
                  <a:srgbClr val="FF0000"/>
                </a:solidFill>
                <a:effectLst>
                  <a:outerShdw blurRad="38100" dist="38100" dir="2700000" algn="tl">
                    <a:srgbClr val="000000">
                      <a:alpha val="43137"/>
                    </a:srgbClr>
                  </a:outerShdw>
                </a:effectLst>
              </a:rPr>
              <a:t>Denuncia y crítica</a:t>
            </a:r>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proceso se inicia como respuesta a una necesidad sentida por la comunidad </a:t>
            </a:r>
            <a:r>
              <a:rPr lang="es-AR" sz="2400" b="1" dirty="0" smtClean="0">
                <a:solidFill>
                  <a:schemeClr val="accent3">
                    <a:lumMod val="75000"/>
                  </a:schemeClr>
                </a:solidFill>
                <a:effectLst>
                  <a:outerShdw blurRad="38100" dist="38100" dir="2700000" algn="tl">
                    <a:srgbClr val="000000">
                      <a:alpha val="43137"/>
                    </a:srgbClr>
                  </a:outerShdw>
                </a:effectLst>
              </a:rPr>
              <a:t>educativa que pone en cuestión lo que está establecido y se ha enmascarado hasta entonces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contradicciones y conflictos derivados de la implementación del curriculum hacen necesario revisarlo para </a:t>
            </a:r>
            <a:r>
              <a:rPr lang="es-AR" sz="2400" b="1" dirty="0" smtClean="0">
                <a:solidFill>
                  <a:schemeClr val="accent3">
                    <a:lumMod val="75000"/>
                  </a:schemeClr>
                </a:solidFill>
                <a:effectLst>
                  <a:outerShdw blurRad="38100" dist="38100" dir="2700000" algn="tl">
                    <a:srgbClr val="000000">
                      <a:alpha val="43137"/>
                    </a:srgbClr>
                  </a:outerShdw>
                </a:effectLst>
              </a:rPr>
              <a:t>superar una realidad que ya no se quiere.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401378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060848"/>
            <a:ext cx="806489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2. </a:t>
            </a:r>
            <a:r>
              <a:rPr lang="es-AR" sz="2400" b="1" i="1" dirty="0" smtClean="0">
                <a:solidFill>
                  <a:srgbClr val="FF0000"/>
                </a:solidFill>
                <a:effectLst>
                  <a:outerShdw blurRad="38100" dist="38100" dir="2700000" algn="tl">
                    <a:srgbClr val="000000">
                      <a:alpha val="43137"/>
                    </a:srgbClr>
                  </a:outerShdw>
                </a:effectLst>
              </a:rPr>
              <a:t>Proyecto e invención </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representa un verdadero trabajo participativo, científicamente fundamentado, </a:t>
            </a:r>
            <a:r>
              <a:rPr lang="es-AR" sz="2400" b="1" dirty="0" smtClean="0">
                <a:solidFill>
                  <a:schemeClr val="accent3">
                    <a:lumMod val="75000"/>
                  </a:schemeClr>
                </a:solidFill>
                <a:effectLst>
                  <a:outerShdw blurRad="38100" dist="38100" dir="2700000" algn="tl">
                    <a:srgbClr val="000000">
                      <a:alpha val="43137"/>
                    </a:srgbClr>
                  </a:outerShdw>
                </a:effectLst>
              </a:rPr>
              <a:t>una exploración desde la “denuncia fundada” por el método crítico que </a:t>
            </a:r>
            <a:r>
              <a:rPr lang="es-AR" sz="2400" b="1" dirty="0">
                <a:solidFill>
                  <a:schemeClr val="accent3">
                    <a:lumMod val="75000"/>
                  </a:schemeClr>
                </a:solidFill>
                <a:effectLst>
                  <a:outerShdw blurRad="38100" dist="38100" dir="2700000" algn="tl">
                    <a:srgbClr val="000000">
                      <a:alpha val="43137"/>
                    </a:srgbClr>
                  </a:outerShdw>
                </a:effectLst>
              </a:rPr>
              <a:t>dará cuenta de las relaciones conocimiento / sociedad, escuela / sociedad, problemas sociales / currículum y los criterios pedagógicos que, en consecuencia, deben tomarse en cuenta para la instrumentación didáctica.</a:t>
            </a:r>
          </a:p>
        </p:txBody>
      </p:sp>
    </p:spTree>
    <p:extLst>
      <p:ext uri="{BB962C8B-B14F-4D97-AF65-F5344CB8AC3E}">
        <p14:creationId xmlns:p14="http://schemas.microsoft.com/office/powerpoint/2010/main" val="538196511"/>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1412776"/>
            <a:ext cx="6912768" cy="4708981"/>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3. </a:t>
            </a:r>
            <a:r>
              <a:rPr lang="es-AR" sz="2400" b="1" i="1" dirty="0" smtClean="0">
                <a:solidFill>
                  <a:srgbClr val="FF0000"/>
                </a:solidFill>
                <a:effectLst>
                  <a:outerShdw blurRad="38100" dist="38100" dir="2700000" algn="tl">
                    <a:srgbClr val="000000">
                      <a:alpha val="43137"/>
                    </a:srgbClr>
                  </a:outerShdw>
                </a:effectLst>
              </a:rPr>
              <a:t>Realización en la acción</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en ella se hacen evidentes las contradicciones, las lagunas y los aciertos del </a:t>
            </a:r>
            <a:r>
              <a:rPr lang="es-AR" sz="2400" b="1" dirty="0" smtClean="0">
                <a:solidFill>
                  <a:schemeClr val="accent3">
                    <a:lumMod val="75000"/>
                  </a:schemeClr>
                </a:solidFill>
                <a:effectLst>
                  <a:outerShdw blurRad="38100" dist="38100" dir="2700000" algn="tl">
                    <a:srgbClr val="000000">
                      <a:alpha val="43137"/>
                    </a:srgbClr>
                  </a:outerShdw>
                </a:effectLst>
              </a:rPr>
              <a:t>modelo experimentado en la cotidianeidad</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En este momento de realización de la “utopía proyectada” es necesario someter </a:t>
            </a:r>
            <a:r>
              <a:rPr lang="es-AR" sz="2400" b="1" dirty="0">
                <a:solidFill>
                  <a:schemeClr val="accent3">
                    <a:lumMod val="75000"/>
                  </a:schemeClr>
                </a:solidFill>
                <a:effectLst>
                  <a:outerShdw blurRad="38100" dist="38100" dir="2700000" algn="tl">
                    <a:srgbClr val="000000">
                      <a:alpha val="43137"/>
                    </a:srgbClr>
                  </a:outerShdw>
                </a:effectLst>
              </a:rPr>
              <a:t>el proceso a evaluaciones sistemáticas por parte de los diferentes actores, </a:t>
            </a:r>
            <a:r>
              <a:rPr lang="es-AR" sz="2400" b="1" dirty="0" smtClean="0">
                <a:solidFill>
                  <a:schemeClr val="accent3">
                    <a:lumMod val="75000"/>
                  </a:schemeClr>
                </a:solidFill>
                <a:effectLst>
                  <a:outerShdw blurRad="38100" dist="38100" dir="2700000" algn="tl">
                    <a:srgbClr val="000000">
                      <a:alpha val="43137"/>
                    </a:srgbClr>
                  </a:outerShdw>
                </a:effectLst>
              </a:rPr>
              <a:t>para </a:t>
            </a:r>
            <a:r>
              <a:rPr lang="es-AR" sz="2400" b="1" dirty="0">
                <a:solidFill>
                  <a:schemeClr val="accent3">
                    <a:lumMod val="75000"/>
                  </a:schemeClr>
                </a:solidFill>
                <a:effectLst>
                  <a:outerShdw blurRad="38100" dist="38100" dir="2700000" algn="tl">
                    <a:srgbClr val="000000">
                      <a:alpha val="43137"/>
                    </a:srgbClr>
                  </a:outerShdw>
                </a:effectLst>
              </a:rPr>
              <a:t>optimizar cada vez más el proceso, de modo que resulte un trabajo científicamente </a:t>
            </a:r>
            <a:r>
              <a:rPr lang="es-AR" sz="2400" b="1" dirty="0" smtClean="0">
                <a:solidFill>
                  <a:schemeClr val="accent3">
                    <a:lumMod val="75000"/>
                  </a:schemeClr>
                </a:solidFill>
                <a:effectLst>
                  <a:outerShdw blurRad="38100" dist="38100" dir="2700000" algn="tl">
                    <a:srgbClr val="000000">
                      <a:alpha val="43137"/>
                    </a:srgbClr>
                  </a:outerShdw>
                </a:effectLst>
              </a:rPr>
              <a:t>fundamentado.</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Jacques </a:t>
            </a:r>
            <a:r>
              <a:rPr lang="es-AR" sz="2000" b="1" dirty="0" err="1" smtClean="0">
                <a:solidFill>
                  <a:schemeClr val="accent3">
                    <a:lumMod val="75000"/>
                  </a:schemeClr>
                </a:solidFill>
                <a:effectLst>
                  <a:outerShdw blurRad="38100" dist="38100" dir="2700000" algn="tl">
                    <a:srgbClr val="000000">
                      <a:alpha val="43137"/>
                    </a:srgbClr>
                  </a:outerShdw>
                </a:effectLst>
              </a:rPr>
              <a:t>Ardoino</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Perspectiva política </a:t>
            </a:r>
          </a:p>
          <a:p>
            <a:pPr algn="r"/>
            <a:r>
              <a:rPr lang="es-AR" sz="2000" b="1" i="1" dirty="0" smtClean="0">
                <a:solidFill>
                  <a:schemeClr val="accent3">
                    <a:lumMod val="75000"/>
                  </a:schemeClr>
                </a:solidFill>
                <a:effectLst>
                  <a:outerShdw blurRad="38100" dist="38100" dir="2700000" algn="tl">
                    <a:srgbClr val="000000">
                      <a:alpha val="43137"/>
                    </a:srgbClr>
                  </a:outerShdw>
                </a:effectLst>
              </a:rPr>
              <a:t>de la educación</a:t>
            </a:r>
            <a:r>
              <a:rPr lang="es-AR" sz="2000" b="1" dirty="0" smtClean="0">
                <a:solidFill>
                  <a:schemeClr val="accent3">
                    <a:lumMod val="75000"/>
                  </a:schemeClr>
                </a:solidFill>
                <a:effectLst>
                  <a:outerShdw blurRad="38100" dist="38100" dir="2700000" algn="tl">
                    <a:srgbClr val="000000">
                      <a:alpha val="43137"/>
                    </a:srgbClr>
                  </a:outerShdw>
                </a:effectLst>
              </a:rPr>
              <a:t>, 1980</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229200"/>
            <a:ext cx="1177304" cy="151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d:\Users\fernando\Downloads\20190129_225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5221016"/>
            <a:ext cx="1136586" cy="151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3304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340768"/>
            <a:ext cx="7920880" cy="5447645"/>
          </a:xfrm>
          <a:prstGeom prst="rect">
            <a:avLst/>
          </a:prstGeom>
        </p:spPr>
        <p:txBody>
          <a:bodyPr wrap="square">
            <a:spAutoFit/>
          </a:bodyPr>
          <a:lstStyle/>
          <a:p>
            <a:pPr algn="just"/>
            <a:r>
              <a:rPr lang="es-AR" sz="2400" b="1" i="1" dirty="0" smtClean="0">
                <a:solidFill>
                  <a:schemeClr val="accent3">
                    <a:lumMod val="75000"/>
                  </a:schemeClr>
                </a:solidFill>
                <a:effectLst>
                  <a:outerShdw blurRad="38100" dist="38100" dir="2700000" algn="tl">
                    <a:srgbClr val="000000">
                      <a:alpha val="43137"/>
                    </a:srgbClr>
                  </a:outerShdw>
                </a:effectLst>
              </a:rPr>
              <a:t>     “Hoy </a:t>
            </a:r>
            <a:r>
              <a:rPr lang="es-AR" sz="2400" b="1" i="1" dirty="0">
                <a:solidFill>
                  <a:schemeClr val="accent3">
                    <a:lumMod val="75000"/>
                  </a:schemeClr>
                </a:solidFill>
                <a:effectLst>
                  <a:outerShdw blurRad="38100" dist="38100" dir="2700000" algn="tl">
                    <a:srgbClr val="000000">
                      <a:alpha val="43137"/>
                    </a:srgbClr>
                  </a:outerShdw>
                </a:effectLst>
              </a:rPr>
              <a:t>tal vez más que nunca, la revolución es educación o no es nada. Los cambios </a:t>
            </a:r>
            <a:r>
              <a:rPr lang="es-AR" sz="2400" b="1" i="1" dirty="0" err="1">
                <a:solidFill>
                  <a:schemeClr val="accent3">
                    <a:lumMod val="75000"/>
                  </a:schemeClr>
                </a:solidFill>
                <a:effectLst>
                  <a:outerShdw blurRad="38100" dist="38100" dir="2700000" algn="tl">
                    <a:srgbClr val="000000">
                      <a:alpha val="43137"/>
                    </a:srgbClr>
                  </a:outerShdw>
                </a:effectLst>
              </a:rPr>
              <a:t>macrosociales</a:t>
            </a:r>
            <a:r>
              <a:rPr lang="es-AR" sz="2400" b="1" i="1" dirty="0">
                <a:solidFill>
                  <a:schemeClr val="accent3">
                    <a:lumMod val="75000"/>
                  </a:schemeClr>
                </a:solidFill>
                <a:effectLst>
                  <a:outerShdw blurRad="38100" dist="38100" dir="2700000" algn="tl">
                    <a:srgbClr val="000000">
                      <a:alpha val="43137"/>
                    </a:srgbClr>
                  </a:outerShdw>
                </a:effectLst>
              </a:rPr>
              <a:t>, una vez instruidos por un cuadro institucional y legal, después de haber sido impulsados sucesivamente por una utopía y por una práctica militante, deben encarnarse en las masas, es decir al nivel de las personas, sin lo cual se quedarían en el estado de principios impuestos por un “aparato” de tutela. Se trata naturalmente de una educación en y por la práctica real que hay que distinguir de una cierta simulación pedagógica”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Jacques </a:t>
            </a:r>
            <a:r>
              <a:rPr lang="es-AR" sz="2000" b="1" dirty="0" err="1">
                <a:solidFill>
                  <a:schemeClr val="accent3">
                    <a:lumMod val="75000"/>
                  </a:schemeClr>
                </a:solidFill>
                <a:effectLst>
                  <a:outerShdw blurRad="38100" dist="38100" dir="2700000" algn="tl">
                    <a:srgbClr val="000000">
                      <a:alpha val="43137"/>
                    </a:srgbClr>
                  </a:outerShdw>
                </a:effectLst>
              </a:rPr>
              <a:t>Ard</a:t>
            </a:r>
            <a:r>
              <a:rPr lang="es-AR" sz="2000" b="1" i="1" dirty="0" err="1">
                <a:solidFill>
                  <a:schemeClr val="accent3">
                    <a:lumMod val="75000"/>
                  </a:schemeClr>
                </a:solidFill>
                <a:effectLst>
                  <a:outerShdw blurRad="38100" dist="38100" dir="2700000" algn="tl">
                    <a:srgbClr val="000000">
                      <a:alpha val="43137"/>
                    </a:srgbClr>
                  </a:outerShdw>
                </a:effectLst>
              </a:rPr>
              <a:t>oino</a:t>
            </a:r>
            <a:r>
              <a:rPr lang="es-AR" sz="2000" b="1" i="1" dirty="0">
                <a:solidFill>
                  <a:schemeClr val="accent3">
                    <a:lumMod val="75000"/>
                  </a:schemeClr>
                </a:solidFill>
                <a:effectLst>
                  <a:outerShdw blurRad="38100" dist="38100" dir="2700000" algn="tl">
                    <a:srgbClr val="000000">
                      <a:alpha val="43137"/>
                    </a:srgbClr>
                  </a:outerShdw>
                </a:effectLst>
              </a:rPr>
              <a:t>, Perspectiva política </a:t>
            </a:r>
          </a:p>
          <a:p>
            <a:pPr algn="r"/>
            <a:r>
              <a:rPr lang="es-AR" sz="2000" b="1" i="1" dirty="0">
                <a:solidFill>
                  <a:schemeClr val="accent3">
                    <a:lumMod val="75000"/>
                  </a:schemeClr>
                </a:solidFill>
                <a:effectLst>
                  <a:outerShdw blurRad="38100" dist="38100" dir="2700000" algn="tl">
                    <a:srgbClr val="000000">
                      <a:alpha val="43137"/>
                    </a:srgbClr>
                  </a:outerShdw>
                </a:effectLst>
              </a:rPr>
              <a:t>de la educación, </a:t>
            </a:r>
            <a:r>
              <a:rPr lang="es-AR" sz="2000" b="1" dirty="0">
                <a:solidFill>
                  <a:schemeClr val="accent3">
                    <a:lumMod val="75000"/>
                  </a:schemeClr>
                </a:solidFill>
                <a:effectLst>
                  <a:outerShdw blurRad="38100" dist="38100" dir="2700000" algn="tl">
                    <a:srgbClr val="000000">
                      <a:alpha val="43137"/>
                    </a:srgbClr>
                  </a:outerShdw>
                </a:effectLst>
              </a:rPr>
              <a:t>1980</a:t>
            </a:r>
          </a:p>
          <a:p>
            <a:pPr algn="just"/>
            <a:endParaRPr lang="es-ES" sz="24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8346045"/>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71082" y="1124744"/>
            <a:ext cx="8064896" cy="5262979"/>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Para los enfoques técnicos, la innovación se identifica con el cambio perfectivo y planificado. Lo que interesa es la situación terminal o resultado. La planificación es el factor determinante del proceso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perspectiva práctica se fija en el contexto, en la estructuración del trabajo y en el sistema de </a:t>
            </a:r>
            <a:r>
              <a:rPr lang="es-AR" sz="2400" b="1" dirty="0" smtClean="0">
                <a:solidFill>
                  <a:schemeClr val="accent3">
                    <a:lumMod val="75000"/>
                  </a:schemeClr>
                </a:solidFill>
                <a:effectLst>
                  <a:outerShdw blurRad="38100" dist="38100" dir="2700000" algn="tl">
                    <a:srgbClr val="000000">
                      <a:alpha val="43137"/>
                    </a:srgbClr>
                  </a:outerShdw>
                </a:effectLst>
              </a:rPr>
              <a:t>vida; </a:t>
            </a:r>
            <a:r>
              <a:rPr lang="es-AR" sz="2400" b="1" dirty="0">
                <a:solidFill>
                  <a:schemeClr val="accent3">
                    <a:lumMod val="75000"/>
                  </a:schemeClr>
                </a:solidFill>
                <a:effectLst>
                  <a:outerShdw blurRad="38100" dist="38100" dir="2700000" algn="tl">
                    <a:srgbClr val="000000">
                      <a:alpha val="43137"/>
                    </a:srgbClr>
                  </a:outerShdw>
                </a:effectLst>
              </a:rPr>
              <a:t>en el modo en que se interpreta la innovación y se reconfiguran las relaciones. Lo más importante son los significados y los valores.</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perspectiva crítica </a:t>
            </a:r>
            <a:r>
              <a:rPr lang="es-AR" sz="2400" b="1" dirty="0" smtClean="0">
                <a:solidFill>
                  <a:schemeClr val="accent3">
                    <a:lumMod val="75000"/>
                  </a:schemeClr>
                </a:solidFill>
                <a:effectLst>
                  <a:outerShdw blurRad="38100" dist="38100" dir="2700000" algn="tl">
                    <a:srgbClr val="000000">
                      <a:alpha val="43137"/>
                    </a:srgbClr>
                  </a:outerShdw>
                </a:effectLst>
              </a:rPr>
              <a:t>centra la </a:t>
            </a:r>
            <a:r>
              <a:rPr lang="es-AR" sz="2400" b="1" dirty="0">
                <a:solidFill>
                  <a:schemeClr val="accent3">
                    <a:lumMod val="75000"/>
                  </a:schemeClr>
                </a:solidFill>
                <a:effectLst>
                  <a:outerShdw blurRad="38100" dist="38100" dir="2700000" algn="tl">
                    <a:srgbClr val="000000">
                      <a:alpha val="43137"/>
                    </a:srgbClr>
                  </a:outerShdw>
                </a:effectLst>
              </a:rPr>
              <a:t>innovación en su </a:t>
            </a:r>
            <a:r>
              <a:rPr lang="es-AR" sz="2400" b="1" dirty="0" smtClean="0">
                <a:solidFill>
                  <a:schemeClr val="accent3">
                    <a:lumMod val="75000"/>
                  </a:schemeClr>
                </a:solidFill>
                <a:effectLst>
                  <a:outerShdw blurRad="38100" dist="38100" dir="2700000" algn="tl">
                    <a:srgbClr val="000000">
                      <a:alpha val="43137"/>
                    </a:srgbClr>
                  </a:outerShdw>
                </a:effectLst>
              </a:rPr>
              <a:t>contexto sociocultural, </a:t>
            </a:r>
            <a:r>
              <a:rPr lang="es-AR" sz="2400" b="1" dirty="0">
                <a:solidFill>
                  <a:schemeClr val="accent3">
                    <a:lumMod val="75000"/>
                  </a:schemeClr>
                </a:solidFill>
                <a:effectLst>
                  <a:outerShdw blurRad="38100" dist="38100" dir="2700000" algn="tl">
                    <a:srgbClr val="000000">
                      <a:alpha val="43137"/>
                    </a:srgbClr>
                  </a:outerShdw>
                </a:effectLst>
              </a:rPr>
              <a:t>en las relaciones de poder entre patrocinadores y </a:t>
            </a:r>
            <a:r>
              <a:rPr lang="es-AR" sz="2400" b="1" dirty="0" smtClean="0">
                <a:solidFill>
                  <a:schemeClr val="accent3">
                    <a:lumMod val="75000"/>
                  </a:schemeClr>
                </a:solidFill>
                <a:effectLst>
                  <a:outerShdw blurRad="38100" dist="38100" dir="2700000" algn="tl">
                    <a:srgbClr val="000000">
                      <a:alpha val="43137"/>
                    </a:srgbClr>
                  </a:outerShdw>
                </a:effectLst>
              </a:rPr>
              <a:t>receptores y en </a:t>
            </a:r>
            <a:r>
              <a:rPr lang="es-AR" sz="2400" b="1" dirty="0">
                <a:solidFill>
                  <a:schemeClr val="accent3">
                    <a:lumMod val="75000"/>
                  </a:schemeClr>
                </a:solidFill>
                <a:effectLst>
                  <a:outerShdw blurRad="38100" dist="38100" dir="2700000" algn="tl">
                    <a:srgbClr val="000000">
                      <a:alpha val="43137"/>
                    </a:srgbClr>
                  </a:outerShdw>
                </a:effectLst>
              </a:rPr>
              <a:t>la vinculación entre innovación, investigación y transformación social</a:t>
            </a:r>
          </a:p>
        </p:txBody>
      </p:sp>
    </p:spTree>
    <p:extLst>
      <p:ext uri="{BB962C8B-B14F-4D97-AF65-F5344CB8AC3E}">
        <p14:creationId xmlns:p14="http://schemas.microsoft.com/office/powerpoint/2010/main" val="229962436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179512" y="1844824"/>
            <a:ext cx="2736304" cy="2179320"/>
          </a:xfrm>
        </p:spPr>
        <p:txBody>
          <a:bodyPr>
            <a:noAutofit/>
          </a:bodyPr>
          <a:lstStyle/>
          <a:p>
            <a:pPr algn="ctr"/>
            <a:r>
              <a:rPr lang="es-AR" sz="3200" b="1" dirty="0" smtClean="0">
                <a:solidFill>
                  <a:schemeClr val="accent3">
                    <a:lumMod val="75000"/>
                  </a:schemeClr>
                </a:solidFill>
                <a:effectLst>
                  <a:outerShdw blurRad="38100" dist="38100" dir="2700000" algn="tl">
                    <a:srgbClr val="000000">
                      <a:alpha val="43137"/>
                    </a:srgbClr>
                  </a:outerShdw>
                </a:effectLst>
              </a:rPr>
              <a:t>6.3. Factores que consolidan las innovaciones</a:t>
            </a:r>
            <a:endParaRPr lang="es-ES" sz="32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254" r="525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59478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3733" y="1556792"/>
            <a:ext cx="8208912"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Carbonell </a:t>
            </a:r>
            <a:r>
              <a:rPr lang="es-AR" sz="2400" b="1" dirty="0">
                <a:solidFill>
                  <a:schemeClr val="accent3">
                    <a:lumMod val="75000"/>
                  </a:schemeClr>
                </a:solidFill>
                <a:effectLst>
                  <a:outerShdw blurRad="38100" dist="38100" dir="2700000" algn="tl">
                    <a:srgbClr val="000000">
                      <a:alpha val="43137"/>
                    </a:srgbClr>
                  </a:outerShdw>
                </a:effectLst>
              </a:rPr>
              <a:t>(2014) identifica los siguientes factores que promueven y afianzan las innovaciones curriculares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Instituciones con equipos docentes estables y con una actitud receptiva y abierta al cambio, con la voluntad de mejorar o transformar las prácticas;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Existencia de redes de escuelas conectadas para facilitar el intercambio de experiencias y la reflexión crítica en torno a ellas, así como de asesoramiento externo para estimular la toma de decisiones pertinentes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802890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132856"/>
            <a:ext cx="7776864" cy="3416320"/>
          </a:xfrm>
          <a:prstGeom prst="rect">
            <a:avLst/>
          </a:prstGeom>
        </p:spPr>
        <p:txBody>
          <a:bodyPr wrap="square">
            <a:spAutoFit/>
          </a:bodyPr>
          <a:lstStyle/>
          <a:p>
            <a:pPr marL="285750" indent="-28575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Institucionalización de las innovaciones, antes que limitarse a algunas acciones aisladas y esporádicas;</a:t>
            </a:r>
          </a:p>
          <a:p>
            <a:pPr marL="285750" indent="-28575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Existencia de tiempos y espacios para la reflexión en y sobre la acción;</a:t>
            </a:r>
          </a:p>
          <a:p>
            <a:pPr marL="285750" indent="-28575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Creación de oportunidades y posibilidades para un seguimiento y evaluación sostenidos que permitan detectar los avances y retrocesos que se van logrando y las distintas variables que confluyen en la innovación.</a:t>
            </a:r>
          </a:p>
        </p:txBody>
      </p:sp>
    </p:spTree>
    <p:extLst>
      <p:ext uri="{BB962C8B-B14F-4D97-AF65-F5344CB8AC3E}">
        <p14:creationId xmlns:p14="http://schemas.microsoft.com/office/powerpoint/2010/main" val="168741814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179512" y="1772816"/>
            <a:ext cx="2736304" cy="2179320"/>
          </a:xfrm>
        </p:spPr>
        <p:txBody>
          <a:bodyPr>
            <a:noAutofit/>
          </a:bodyPr>
          <a:lstStyle/>
          <a:p>
            <a:pPr algn="ctr"/>
            <a:r>
              <a:rPr lang="es-AR" sz="3200" b="1" dirty="0" smtClean="0">
                <a:solidFill>
                  <a:schemeClr val="accent3">
                    <a:lumMod val="75000"/>
                  </a:schemeClr>
                </a:solidFill>
                <a:effectLst>
                  <a:outerShdw blurRad="38100" dist="38100" dir="2700000" algn="tl">
                    <a:srgbClr val="000000">
                      <a:alpha val="43137"/>
                    </a:srgbClr>
                  </a:outerShdw>
                </a:effectLst>
              </a:rPr>
              <a:t>6.4. Factores que obstaculizan las innovaciones</a:t>
            </a:r>
            <a:endParaRPr lang="es-ES" sz="32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5355" r="5355"/>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889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100" y="908720"/>
            <a:ext cx="8305800" cy="722344"/>
          </a:xfrm>
        </p:spPr>
        <p:txBody>
          <a:bodyPr>
            <a:normAutofit/>
          </a:bodyPr>
          <a:lstStyle/>
          <a:p>
            <a:pPr algn="ctr"/>
            <a:r>
              <a:rPr lang="es-AR" sz="4400" b="1" dirty="0" smtClean="0">
                <a:solidFill>
                  <a:schemeClr val="accent3">
                    <a:lumMod val="75000"/>
                  </a:schemeClr>
                </a:solidFill>
                <a:effectLst>
                  <a:outerShdw blurRad="38100" dist="38100" dir="2700000" algn="tl">
                    <a:srgbClr val="000000">
                      <a:alpha val="43137"/>
                    </a:srgbClr>
                  </a:outerShdw>
                </a:effectLst>
              </a:rPr>
              <a:t>Actividad 2</a:t>
            </a:r>
            <a:endParaRPr lang="es-ES" sz="44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23528" y="2492896"/>
            <a:ext cx="8496944"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Reformule </a:t>
            </a:r>
            <a:r>
              <a:rPr lang="es-AR" sz="2400" b="1" dirty="0">
                <a:solidFill>
                  <a:schemeClr val="accent3">
                    <a:lumMod val="75000"/>
                  </a:schemeClr>
                </a:solidFill>
                <a:effectLst>
                  <a:outerShdw blurRad="38100" dist="38100" dir="2700000" algn="tl">
                    <a:srgbClr val="000000">
                      <a:alpha val="43137"/>
                    </a:srgbClr>
                  </a:outerShdw>
                </a:effectLst>
              </a:rPr>
              <a:t>su definición </a:t>
            </a:r>
            <a:r>
              <a:rPr lang="es-AR" sz="2400" b="1" dirty="0" smtClean="0">
                <a:solidFill>
                  <a:schemeClr val="accent3">
                    <a:lumMod val="75000"/>
                  </a:schemeClr>
                </a:solidFill>
                <a:effectLst>
                  <a:outerShdw blurRad="38100" dist="38100" dir="2700000" algn="tl">
                    <a:srgbClr val="000000">
                      <a:alpha val="43137"/>
                    </a:srgbClr>
                  </a:outerShdw>
                </a:effectLst>
              </a:rPr>
              <a:t>de </a:t>
            </a:r>
            <a:r>
              <a:rPr lang="es-AR" sz="2400" b="1" dirty="0">
                <a:solidFill>
                  <a:schemeClr val="accent3">
                    <a:lumMod val="75000"/>
                  </a:schemeClr>
                </a:solidFill>
                <a:effectLst>
                  <a:outerShdw blurRad="38100" dist="38100" dir="2700000" algn="tl">
                    <a:srgbClr val="000000">
                      <a:alpha val="43137"/>
                    </a:srgbClr>
                  </a:outerShdw>
                </a:effectLst>
              </a:rPr>
              <a:t>curriculum con base en</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Los aportes del seminario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Gimeno Sacristán, J. (</a:t>
            </a:r>
            <a:r>
              <a:rPr lang="es-AR" sz="2400" b="1" dirty="0" err="1">
                <a:solidFill>
                  <a:schemeClr val="accent3">
                    <a:lumMod val="75000"/>
                  </a:schemeClr>
                </a:solidFill>
                <a:effectLst>
                  <a:outerShdw blurRad="38100" dist="38100" dir="2700000" algn="tl">
                    <a:srgbClr val="000000">
                      <a:alpha val="43137"/>
                    </a:srgbClr>
                  </a:outerShdw>
                </a:effectLst>
              </a:rPr>
              <a:t>comp.</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Saberes e incertidumbres sobre el curriculum</a:t>
            </a:r>
            <a:r>
              <a:rPr lang="es-AR" sz="2400" b="1" dirty="0">
                <a:solidFill>
                  <a:schemeClr val="accent3">
                    <a:lumMod val="75000"/>
                  </a:schemeClr>
                </a:solidFill>
                <a:effectLst>
                  <a:outerShdw blurRad="38100" dist="38100" dir="2700000" algn="tl">
                    <a:srgbClr val="000000">
                      <a:alpha val="43137"/>
                    </a:srgbClr>
                  </a:outerShdw>
                </a:effectLst>
              </a:rPr>
              <a:t>, Madrid: Morata, 2010 (fragmentos)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Vera, </a:t>
            </a:r>
            <a:r>
              <a:rPr lang="es-AR" sz="2400" b="1" dirty="0" smtClean="0">
                <a:solidFill>
                  <a:schemeClr val="accent3">
                    <a:lumMod val="75000"/>
                  </a:schemeClr>
                </a:solidFill>
                <a:effectLst>
                  <a:outerShdw blurRad="38100" dist="38100" dir="2700000" algn="tl">
                    <a:srgbClr val="000000">
                      <a:alpha val="43137"/>
                    </a:srgbClr>
                  </a:outerShdw>
                </a:effectLst>
              </a:rPr>
              <a:t>M.T. </a:t>
            </a:r>
            <a:r>
              <a:rPr lang="es-AR" sz="2400" b="1" i="1" dirty="0" smtClean="0">
                <a:solidFill>
                  <a:schemeClr val="accent3">
                    <a:lumMod val="75000"/>
                  </a:schemeClr>
                </a:solidFill>
                <a:effectLst>
                  <a:outerShdw blurRad="38100" dist="38100" dir="2700000" algn="tl">
                    <a:srgbClr val="000000">
                      <a:alpha val="43137"/>
                    </a:srgbClr>
                  </a:outerShdw>
                </a:effectLst>
              </a:rPr>
              <a:t>El curriculum como proyecto integrador</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a:solidFill>
                  <a:schemeClr val="accent3">
                    <a:lumMod val="75000"/>
                  </a:schemeClr>
                </a:solidFill>
                <a:effectLst>
                  <a:outerShdw blurRad="38100" dist="38100" dir="2700000" algn="tl">
                    <a:srgbClr val="000000">
                      <a:alpha val="43137"/>
                    </a:srgbClr>
                  </a:outerShdw>
                </a:effectLst>
              </a:rPr>
              <a:t>Rosario: Homo Sapiens, 1997 (fragmentos)</a:t>
            </a:r>
          </a:p>
        </p:txBody>
      </p:sp>
      <p:pic>
        <p:nvPicPr>
          <p:cNvPr id="5122" name="Picture 2" descr="D:\Users\fernando\Pictures\teclado y plu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5373216"/>
            <a:ext cx="1868612" cy="117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9832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772816"/>
            <a:ext cx="8280920"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Carbonell </a:t>
            </a:r>
            <a:r>
              <a:rPr lang="es-AR" sz="2400" b="1" dirty="0">
                <a:solidFill>
                  <a:schemeClr val="accent3">
                    <a:lumMod val="75000"/>
                  </a:schemeClr>
                </a:solidFill>
                <a:effectLst>
                  <a:outerShdw blurRad="38100" dist="38100" dir="2700000" algn="tl">
                    <a:srgbClr val="000000">
                      <a:alpha val="43137"/>
                    </a:srgbClr>
                  </a:outerShdw>
                </a:effectLst>
              </a:rPr>
              <a:t>(</a:t>
            </a:r>
            <a:r>
              <a:rPr lang="es-AR" sz="2400" b="1" dirty="0" smtClean="0">
                <a:solidFill>
                  <a:schemeClr val="accent3">
                    <a:lumMod val="75000"/>
                  </a:schemeClr>
                </a:solidFill>
                <a:effectLst>
                  <a:outerShdw blurRad="38100" dist="38100" dir="2700000" algn="tl">
                    <a:srgbClr val="000000">
                      <a:alpha val="43137"/>
                    </a:srgbClr>
                  </a:outerShdw>
                </a:effectLst>
              </a:rPr>
              <a:t>2014) </a:t>
            </a:r>
            <a:r>
              <a:rPr lang="es-AR" sz="2400" b="1" dirty="0">
                <a:solidFill>
                  <a:schemeClr val="accent3">
                    <a:lumMod val="75000"/>
                  </a:schemeClr>
                </a:solidFill>
                <a:effectLst>
                  <a:outerShdw blurRad="38100" dist="38100" dir="2700000" algn="tl">
                    <a:srgbClr val="000000">
                      <a:alpha val="43137"/>
                    </a:srgbClr>
                  </a:outerShdw>
                </a:effectLst>
              </a:rPr>
              <a:t>identifica los siguientes factores que dificultan o frustran las innovaciones curriculares</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Las resistencias explícitas y ocultas y la </a:t>
            </a:r>
            <a:r>
              <a:rPr lang="es-AR" sz="2400" b="1" dirty="0" err="1">
                <a:solidFill>
                  <a:schemeClr val="accent3">
                    <a:lumMod val="75000"/>
                  </a:schemeClr>
                </a:solidFill>
                <a:effectLst>
                  <a:outerShdw blurRad="38100" dist="38100" dir="2700000" algn="tl">
                    <a:srgbClr val="000000">
                      <a:alpha val="43137"/>
                    </a:srgbClr>
                  </a:outerShdw>
                </a:effectLst>
              </a:rPr>
              <a:t>rutinización</a:t>
            </a:r>
            <a:r>
              <a:rPr lang="es-AR" sz="2400" b="1" dirty="0">
                <a:solidFill>
                  <a:schemeClr val="accent3">
                    <a:lumMod val="75000"/>
                  </a:schemeClr>
                </a:solidFill>
                <a:effectLst>
                  <a:outerShdw blurRad="38100" dist="38100" dir="2700000" algn="tl">
                    <a:srgbClr val="000000">
                      <a:alpha val="43137"/>
                    </a:srgbClr>
                  </a:outerShdw>
                </a:effectLst>
              </a:rPr>
              <a:t> de las prácticas profesionales de los docentes,</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El individualismo y la </a:t>
            </a:r>
            <a:r>
              <a:rPr lang="es-AR" sz="2400" b="1" dirty="0" smtClean="0">
                <a:solidFill>
                  <a:schemeClr val="accent3">
                    <a:lumMod val="75000"/>
                  </a:schemeClr>
                </a:solidFill>
                <a:effectLst>
                  <a:outerShdw blurRad="38100" dist="38100" dir="2700000" algn="tl">
                    <a:srgbClr val="000000">
                      <a:alpha val="43137"/>
                    </a:srgbClr>
                  </a:outerShdw>
                </a:effectLst>
              </a:rPr>
              <a:t>colegialidad </a:t>
            </a:r>
            <a:r>
              <a:rPr lang="es-AR" sz="2400" b="1" dirty="0">
                <a:solidFill>
                  <a:schemeClr val="accent3">
                    <a:lumMod val="75000"/>
                  </a:schemeClr>
                </a:solidFill>
                <a:effectLst>
                  <a:outerShdw blurRad="38100" dist="38100" dir="2700000" algn="tl">
                    <a:srgbClr val="000000">
                      <a:alpha val="43137"/>
                    </a:srgbClr>
                  </a:outerShdw>
                </a:effectLst>
              </a:rPr>
              <a:t>artificial que fomenta el encapsulamiento corporativo de pequeños grupos dentro de la </a:t>
            </a:r>
            <a:r>
              <a:rPr lang="es-AR" sz="2400" b="1" dirty="0" smtClean="0">
                <a:solidFill>
                  <a:schemeClr val="accent3">
                    <a:lumMod val="75000"/>
                  </a:schemeClr>
                </a:solidFill>
                <a:effectLst>
                  <a:outerShdw blurRad="38100" dist="38100" dir="2700000" algn="tl">
                    <a:srgbClr val="000000">
                      <a:alpha val="43137"/>
                    </a:srgbClr>
                  </a:outerShdw>
                </a:effectLst>
              </a:rPr>
              <a:t>escuela, rivales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enfrentados </a:t>
            </a:r>
            <a:r>
              <a:rPr lang="es-AR" sz="2400" b="1" dirty="0">
                <a:solidFill>
                  <a:schemeClr val="accent3">
                    <a:lumMod val="75000"/>
                  </a:schemeClr>
                </a:solidFill>
                <a:effectLst>
                  <a:outerShdw blurRad="38100" dist="38100" dir="2700000" algn="tl">
                    <a:srgbClr val="000000">
                      <a:alpha val="43137"/>
                    </a:srgbClr>
                  </a:outerShdw>
                </a:effectLst>
              </a:rPr>
              <a:t>entre </a:t>
            </a:r>
            <a:r>
              <a:rPr lang="es-AR" sz="2400" b="1" dirty="0" smtClean="0">
                <a:solidFill>
                  <a:schemeClr val="accent3">
                    <a:lumMod val="75000"/>
                  </a:schemeClr>
                </a:solidFill>
                <a:effectLst>
                  <a:outerShdw blurRad="38100" dist="38100" dir="2700000" algn="tl">
                    <a:srgbClr val="000000">
                      <a:alpha val="43137"/>
                    </a:srgbClr>
                  </a:outerShdw>
                </a:effectLst>
              </a:rPr>
              <a:t>sí, </a:t>
            </a:r>
            <a:r>
              <a:rPr lang="es-AR" sz="2400" b="1" dirty="0">
                <a:solidFill>
                  <a:schemeClr val="accent3">
                    <a:lumMod val="75000"/>
                  </a:schemeClr>
                </a:solidFill>
                <a:effectLst>
                  <a:outerShdw blurRad="38100" dist="38100" dir="2700000" algn="tl">
                    <a:srgbClr val="000000">
                      <a:alpha val="43137"/>
                    </a:srgbClr>
                  </a:outerShdw>
                </a:effectLst>
              </a:rPr>
              <a:t>para conservar u obtener una mayor cuota de poder</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052022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844824"/>
            <a:ext cx="8136904" cy="3785652"/>
          </a:xfrm>
          <a:prstGeom prst="rect">
            <a:avLst/>
          </a:prstGeom>
        </p:spPr>
        <p:txBody>
          <a:bodyPr wrap="square">
            <a:spAutoFit/>
          </a:bodyPr>
          <a:lstStyle/>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El pesimismo y el malestar de los docentes que se sienten abrumados ante la complejidad de los nuevos roles y funciones que exige el cambio,</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Los efectos perversos de algunas reformas con su excesiva regulación y burocratización que condiciona enormemente la autonomía y creatividad del profesorado, </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La escasa sensibilidad y preocupación de la investigación universitaria para indagar qué ocurre en los otros tramos del sistema educativo.</a:t>
            </a:r>
          </a:p>
        </p:txBody>
      </p:sp>
    </p:spTree>
    <p:extLst>
      <p:ext uri="{BB962C8B-B14F-4D97-AF65-F5344CB8AC3E}">
        <p14:creationId xmlns:p14="http://schemas.microsoft.com/office/powerpoint/2010/main" val="110201917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279088"/>
            <a:ext cx="7560840"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un libro anterior, Carbonell también se preguntaba por qué fracasaban las innovaciones y reconocía los siguientes escollos donde los sistemas educativos casi siempre tropiezan</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Ausencia de un diagnóstico real y profundo de la realidad educativa que dé cuenta de los alcances y </a:t>
            </a:r>
            <a:r>
              <a:rPr lang="es-AR" sz="2400" b="1" dirty="0" smtClean="0">
                <a:solidFill>
                  <a:schemeClr val="accent3">
                    <a:lumMod val="75000"/>
                  </a:schemeClr>
                </a:solidFill>
                <a:effectLst>
                  <a:outerShdw blurRad="38100" dist="38100" dir="2700000" algn="tl">
                    <a:srgbClr val="000000">
                      <a:alpha val="43137"/>
                    </a:srgbClr>
                  </a:outerShdw>
                </a:effectLst>
              </a:rPr>
              <a:t>límites que deberán tener las innovaciones;</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Nula o escasa financiación específica para sostener las innovaciones en el tiempo</a:t>
            </a:r>
            <a:r>
              <a:rPr lang="es-AR" sz="24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Formación inicial y continua del profesorado sin consonancia con los requerimientos de las innovaciones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927605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582341"/>
            <a:ext cx="8352928" cy="4339650"/>
          </a:xfrm>
          <a:prstGeom prst="rect">
            <a:avLst/>
          </a:prstGeom>
        </p:spPr>
        <p:txBody>
          <a:bodyPr wrap="square">
            <a:spAutoFit/>
          </a:bodyPr>
          <a:lstStyle/>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Existencia </a:t>
            </a:r>
            <a:r>
              <a:rPr lang="es-AR" sz="2400" b="1" dirty="0">
                <a:solidFill>
                  <a:schemeClr val="accent3">
                    <a:lumMod val="75000"/>
                  </a:schemeClr>
                </a:solidFill>
                <a:effectLst>
                  <a:outerShdw blurRad="38100" dist="38100" dir="2700000" algn="tl">
                    <a:srgbClr val="000000">
                      <a:alpha val="43137"/>
                    </a:srgbClr>
                  </a:outerShdw>
                </a:effectLst>
              </a:rPr>
              <a:t>de diseños uniformes para realidades distintas, especialmente aquellos que se importan de otros países;</a:t>
            </a:r>
          </a:p>
          <a:p>
            <a:pPr marL="285750" indent="-28575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Circunscripción de las innovaciones a lo meramente escolar sin atender a la variedad, riqueza e influencia de otros entornos de aprendizaje y socialización cada vez más influyentes;</a:t>
            </a:r>
          </a:p>
          <a:p>
            <a:pPr marL="285750" indent="-28575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Desarticulación de las innovaciones con </a:t>
            </a:r>
            <a:r>
              <a:rPr lang="es-AR" sz="2400" b="1" dirty="0" smtClean="0">
                <a:solidFill>
                  <a:schemeClr val="accent3">
                    <a:lumMod val="75000"/>
                  </a:schemeClr>
                </a:solidFill>
                <a:effectLst>
                  <a:outerShdw blurRad="38100" dist="38100" dir="2700000" algn="tl">
                    <a:srgbClr val="000000">
                      <a:alpha val="43137"/>
                    </a:srgbClr>
                  </a:outerShdw>
                </a:effectLst>
              </a:rPr>
              <a:t>otras </a:t>
            </a:r>
            <a:r>
              <a:rPr lang="es-AR" sz="2400" b="1" dirty="0">
                <a:solidFill>
                  <a:schemeClr val="accent3">
                    <a:lumMod val="75000"/>
                  </a:schemeClr>
                </a:solidFill>
                <a:effectLst>
                  <a:outerShdw blurRad="38100" dist="38100" dir="2700000" algn="tl">
                    <a:srgbClr val="000000">
                      <a:alpha val="43137"/>
                    </a:srgbClr>
                  </a:outerShdw>
                </a:effectLst>
              </a:rPr>
              <a:t>políticas sociales y culturales públicas</a:t>
            </a:r>
            <a:r>
              <a:rPr lang="es-AR" sz="2400" b="1" dirty="0" smtClean="0">
                <a:solidFill>
                  <a:schemeClr val="accent3">
                    <a:lumMod val="75000"/>
                  </a:schemeClr>
                </a:solidFill>
                <a:effectLst>
                  <a:outerShdw blurRad="38100" dist="38100" dir="2700000" algn="tl">
                    <a:srgbClr val="000000">
                      <a:alpha val="43137"/>
                    </a:srgbClr>
                  </a:outerShdw>
                </a:effectLst>
              </a:rPr>
              <a:t>.</a:t>
            </a:r>
            <a:endParaRPr lang="es-AR" sz="2000" b="1" dirty="0" smtClean="0">
              <a:solidFill>
                <a:schemeClr val="accent3">
                  <a:lumMod val="75000"/>
                </a:schemeClr>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Jaume Carbonell, </a:t>
            </a:r>
            <a:r>
              <a:rPr lang="es-AR" sz="2000" b="1" i="1" dirty="0" smtClean="0">
                <a:solidFill>
                  <a:schemeClr val="accent3">
                    <a:lumMod val="75000"/>
                  </a:schemeClr>
                </a:solidFill>
                <a:effectLst>
                  <a:outerShdw blurRad="38100" dist="38100" dir="2700000" algn="tl">
                    <a:srgbClr val="000000">
                      <a:alpha val="43137"/>
                    </a:srgbClr>
                  </a:outerShdw>
                </a:effectLst>
              </a:rPr>
              <a:t>Una educación </a:t>
            </a:r>
          </a:p>
          <a:p>
            <a:pPr algn="r"/>
            <a:r>
              <a:rPr lang="es-AR" sz="2000" b="1" i="1" dirty="0" smtClean="0">
                <a:solidFill>
                  <a:schemeClr val="accent3">
                    <a:lumMod val="75000"/>
                  </a:schemeClr>
                </a:solidFill>
                <a:effectLst>
                  <a:outerShdw blurRad="38100" dist="38100" dir="2700000" algn="tl">
                    <a:srgbClr val="000000">
                      <a:alpha val="43137"/>
                    </a:srgbClr>
                  </a:outerShdw>
                </a:effectLst>
              </a:rPr>
              <a:t>para mañana, </a:t>
            </a:r>
            <a:r>
              <a:rPr lang="es-AR" sz="2000" b="1" dirty="0" smtClean="0">
                <a:solidFill>
                  <a:schemeClr val="accent3">
                    <a:lumMod val="75000"/>
                  </a:schemeClr>
                </a:solidFill>
                <a:effectLst>
                  <a:outerShdw blurRad="38100" dist="38100" dir="2700000" algn="tl">
                    <a:srgbClr val="000000">
                      <a:alpha val="43137"/>
                    </a:srgbClr>
                  </a:outerShdw>
                </a:effectLst>
              </a:rPr>
              <a:t>2008.</a:t>
            </a:r>
            <a:endParaRPr lang="es-AR" sz="2400" b="1" dirty="0">
              <a:solidFill>
                <a:schemeClr val="accent3">
                  <a:lumMod val="75000"/>
                </a:schemeClr>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5157192"/>
            <a:ext cx="961281"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8218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484784"/>
            <a:ext cx="7992888" cy="452431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consecuencia muchas innovaciones se quedan en la periferia y afectan sólo al “envoltorio”: materiales curriculares más modernos y sofisticados, supresión o introducción de nuevos </a:t>
            </a:r>
            <a:r>
              <a:rPr lang="es-AR" sz="2400" b="1" dirty="0" smtClean="0">
                <a:solidFill>
                  <a:schemeClr val="accent3">
                    <a:lumMod val="75000"/>
                  </a:schemeClr>
                </a:solidFill>
                <a:effectLst>
                  <a:outerShdw blurRad="38100" dist="38100" dir="2700000" algn="tl">
                    <a:srgbClr val="000000">
                      <a:alpha val="43137"/>
                    </a:srgbClr>
                  </a:outerShdw>
                </a:effectLst>
              </a:rPr>
              <a:t>contenidos</a:t>
            </a:r>
            <a:r>
              <a:rPr lang="es-AR" sz="2400" b="1" dirty="0">
                <a:solidFill>
                  <a:schemeClr val="accent3">
                    <a:lumMod val="75000"/>
                  </a:schemeClr>
                </a:solidFill>
                <a:effectLst>
                  <a:outerShdw blurRad="38100" dist="38100" dir="2700000" algn="tl">
                    <a:srgbClr val="000000">
                      <a:alpha val="43137"/>
                    </a:srgbClr>
                  </a:outerShdw>
                </a:effectLst>
              </a:rPr>
              <a:t>, realización de actividades renovadoras pero </a:t>
            </a:r>
            <a:r>
              <a:rPr lang="es-AR" sz="2400" b="1" dirty="0" smtClean="0">
                <a:solidFill>
                  <a:schemeClr val="accent3">
                    <a:lumMod val="75000"/>
                  </a:schemeClr>
                </a:solidFill>
                <a:effectLst>
                  <a:outerShdw blurRad="38100" dist="38100" dir="2700000" algn="tl">
                    <a:srgbClr val="000000">
                      <a:alpha val="43137"/>
                    </a:srgbClr>
                  </a:outerShdw>
                </a:effectLst>
              </a:rPr>
              <a:t>descontextualizadas, etc.     </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Todas </a:t>
            </a:r>
            <a:r>
              <a:rPr lang="es-AR" sz="2400" b="1" dirty="0">
                <a:solidFill>
                  <a:schemeClr val="accent3">
                    <a:lumMod val="75000"/>
                  </a:schemeClr>
                </a:solidFill>
                <a:effectLst>
                  <a:outerShdw blurRad="38100" dist="38100" dir="2700000" algn="tl">
                    <a:srgbClr val="000000">
                      <a:alpha val="43137"/>
                    </a:srgbClr>
                  </a:outerShdw>
                </a:effectLst>
              </a:rPr>
              <a:t>estas reformas sin </a:t>
            </a:r>
            <a:r>
              <a:rPr lang="es-AR" sz="2400" b="1" dirty="0" smtClean="0">
                <a:solidFill>
                  <a:schemeClr val="accent3">
                    <a:lumMod val="75000"/>
                  </a:schemeClr>
                </a:solidFill>
                <a:effectLst>
                  <a:outerShdw blurRad="38100" dist="38100" dir="2700000" algn="tl">
                    <a:srgbClr val="000000">
                      <a:alpha val="43137"/>
                    </a:srgbClr>
                  </a:outerShdw>
                </a:effectLst>
              </a:rPr>
              <a:t>cambio resultan “descafeinadas” pues </a:t>
            </a:r>
            <a:r>
              <a:rPr lang="es-AR" sz="2400" b="1" dirty="0">
                <a:solidFill>
                  <a:schemeClr val="accent3">
                    <a:lumMod val="75000"/>
                  </a:schemeClr>
                </a:solidFill>
                <a:effectLst>
                  <a:outerShdw blurRad="38100" dist="38100" dir="2700000" algn="tl">
                    <a:srgbClr val="000000">
                      <a:alpha val="43137"/>
                    </a:srgbClr>
                  </a:outerShdw>
                </a:effectLst>
              </a:rPr>
              <a:t>no cuestionan la cultura escolar vigente, no proporcionan otro tipo de conocimientos más relevantes, no alteran la vida cotidiana en </a:t>
            </a:r>
            <a:r>
              <a:rPr lang="es-AR" sz="2400" b="1" dirty="0" smtClean="0">
                <a:solidFill>
                  <a:schemeClr val="accent3">
                    <a:lumMod val="75000"/>
                  </a:schemeClr>
                </a:solidFill>
                <a:effectLst>
                  <a:outerShdw blurRad="38100" dist="38100" dir="2700000" algn="tl">
                    <a:srgbClr val="000000">
                      <a:alpha val="43137"/>
                    </a:srgbClr>
                  </a:outerShdw>
                </a:effectLst>
              </a:rPr>
              <a:t>las </a:t>
            </a:r>
            <a:r>
              <a:rPr lang="es-AR" sz="2400" b="1" dirty="0">
                <a:solidFill>
                  <a:schemeClr val="accent3">
                    <a:lumMod val="75000"/>
                  </a:schemeClr>
                </a:solidFill>
                <a:effectLst>
                  <a:outerShdw blurRad="38100" dist="38100" dir="2700000" algn="tl">
                    <a:srgbClr val="000000">
                      <a:alpha val="43137"/>
                    </a:srgbClr>
                  </a:outerShdw>
                </a:effectLst>
              </a:rPr>
              <a:t>aulas, no modifican la rigidez de los factores </a:t>
            </a:r>
            <a:r>
              <a:rPr lang="es-AR" sz="2400" b="1" dirty="0" smtClean="0">
                <a:solidFill>
                  <a:schemeClr val="accent3">
                    <a:lumMod val="75000"/>
                  </a:schemeClr>
                </a:solidFill>
                <a:effectLst>
                  <a:outerShdw blurRad="38100" dist="38100" dir="2700000" algn="tl">
                    <a:srgbClr val="000000">
                      <a:alpha val="43137"/>
                    </a:srgbClr>
                  </a:outerShdw>
                </a:effectLst>
              </a:rPr>
              <a:t>estructurantes </a:t>
            </a:r>
            <a:r>
              <a:rPr lang="es-AR" sz="2400" b="1" dirty="0">
                <a:solidFill>
                  <a:schemeClr val="accent3">
                    <a:lumMod val="75000"/>
                  </a:schemeClr>
                </a:solidFill>
                <a:effectLst>
                  <a:outerShdw blurRad="38100" dist="38100" dir="2700000" algn="tl">
                    <a:srgbClr val="000000">
                      <a:alpha val="43137"/>
                    </a:srgbClr>
                  </a:outerShdw>
                </a:effectLst>
              </a:rPr>
              <a:t>de la organización escolar…</a:t>
            </a:r>
          </a:p>
        </p:txBody>
      </p:sp>
    </p:spTree>
    <p:extLst>
      <p:ext uri="{BB962C8B-B14F-4D97-AF65-F5344CB8AC3E}">
        <p14:creationId xmlns:p14="http://schemas.microsoft.com/office/powerpoint/2010/main" val="141073618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124744"/>
            <a:ext cx="4392488" cy="500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70164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844848"/>
            <a:ext cx="4814540" cy="591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4332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028343"/>
            <a:ext cx="8856984" cy="526297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innovaciones verticales, basadas exclusivamente en el saber de los expertos y en las prescripciones legales, reproducen en la escuela la división técnica y social del trabajo entre los que piensan y planifican y los que se limitan a recibir instrucciones y a ejecutarlas mecánica y pasivamente.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Las que </a:t>
            </a:r>
            <a:r>
              <a:rPr lang="es-AR" sz="2400" b="1" dirty="0">
                <a:solidFill>
                  <a:schemeClr val="accent3">
                    <a:lumMod val="75000"/>
                  </a:schemeClr>
                </a:solidFill>
                <a:effectLst>
                  <a:outerShdw blurRad="38100" dist="38100" dir="2700000" algn="tl">
                    <a:srgbClr val="000000">
                      <a:alpha val="43137"/>
                    </a:srgbClr>
                  </a:outerShdw>
                </a:effectLst>
              </a:rPr>
              <a:t>se piensan, gestionan y realizan autónomamente desde el propio colectivo docente tienen más posibilidades de éxito y continuidad.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papel del Estado consiste en tomar las medidas necesarias de política educativa y dotar a la escuela pública de los recursos suficientes para que los actores involucrados puedan encarar las innovaciones con las necesarias condiciones de calidad. </a:t>
            </a:r>
          </a:p>
        </p:txBody>
      </p:sp>
    </p:spTree>
    <p:extLst>
      <p:ext uri="{BB962C8B-B14F-4D97-AF65-F5344CB8AC3E}">
        <p14:creationId xmlns:p14="http://schemas.microsoft.com/office/powerpoint/2010/main" val="265454178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80728"/>
            <a:ext cx="6984776" cy="553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52504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57250"/>
            <a:ext cx="4739606"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948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2060848"/>
            <a:ext cx="2952328" cy="2179320"/>
          </a:xfrm>
        </p:spPr>
        <p:txBody>
          <a:bodyPr>
            <a:normAutofit/>
          </a:bodyPr>
          <a:lstStyle/>
          <a:p>
            <a:pPr algn="ctr"/>
            <a:r>
              <a:rPr lang="es-AR" sz="3200" b="1" dirty="0">
                <a:solidFill>
                  <a:schemeClr val="accent3">
                    <a:lumMod val="75000"/>
                  </a:schemeClr>
                </a:solidFill>
                <a:effectLst>
                  <a:outerShdw blurRad="38100" dist="38100" dir="2700000" algn="tl">
                    <a:srgbClr val="000000">
                      <a:alpha val="43137"/>
                    </a:srgbClr>
                  </a:outerShdw>
                </a:effectLst>
              </a:rPr>
              <a:t>3</a:t>
            </a:r>
            <a:r>
              <a:rPr lang="es-AR" sz="2400" b="1" dirty="0" smtClean="0">
                <a:solidFill>
                  <a:schemeClr val="accent3">
                    <a:lumMod val="75000"/>
                  </a:schemeClr>
                </a:solidFill>
                <a:effectLst>
                  <a:outerShdw blurRad="38100" dist="38100" dir="2700000" algn="tl">
                    <a:srgbClr val="000000">
                      <a:alpha val="43137"/>
                    </a:srgbClr>
                  </a:outerShdw>
                </a:effectLst>
              </a:rPr>
              <a:t>. EL ESTATUTO EPISTEMOLÓGICO DEL </a:t>
            </a:r>
          </a:p>
          <a:p>
            <a:pPr algn="ctr"/>
            <a:r>
              <a:rPr lang="es-AR" sz="2400" b="1" dirty="0" smtClean="0">
                <a:solidFill>
                  <a:schemeClr val="accent3">
                    <a:lumMod val="75000"/>
                  </a:schemeClr>
                </a:solidFill>
                <a:effectLst>
                  <a:outerShdw blurRad="38100" dist="38100" dir="2700000" algn="tl">
                    <a:srgbClr val="000000">
                      <a:alpha val="43137"/>
                    </a:srgbClr>
                  </a:outerShdw>
                </a:effectLst>
              </a:rPr>
              <a:t>CURRICULUM</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299" r="1529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01100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5489" y="548680"/>
            <a:ext cx="8305800" cy="926976"/>
          </a:xfrm>
        </p:spPr>
        <p:txBody>
          <a:bodyPr>
            <a:normAutofit/>
          </a:bodyPr>
          <a:lstStyle/>
          <a:p>
            <a:pPr algn="ctr"/>
            <a:r>
              <a:rPr lang="es-AR" sz="4800" b="1" dirty="0" smtClean="0">
                <a:solidFill>
                  <a:schemeClr val="accent3">
                    <a:lumMod val="75000"/>
                  </a:schemeClr>
                </a:solidFill>
                <a:effectLst>
                  <a:outerShdw blurRad="38100" dist="38100" dir="2700000" algn="tl">
                    <a:srgbClr val="000000">
                      <a:alpha val="43137"/>
                    </a:srgbClr>
                  </a:outerShdw>
                </a:effectLst>
              </a:rPr>
              <a:t>Actividad 8</a:t>
            </a:r>
            <a:endParaRPr lang="es-ES" sz="48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35716" y="1484784"/>
            <a:ext cx="8424936" cy="517064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b="1" dirty="0" smtClean="0">
                <a:solidFill>
                  <a:schemeClr val="accent3">
                    <a:lumMod val="75000"/>
                  </a:schemeClr>
                </a:solidFill>
                <a:effectLst>
                  <a:outerShdw blurRad="38100" dist="38100" dir="2700000" algn="tl">
                    <a:srgbClr val="000000">
                      <a:alpha val="43137"/>
                    </a:srgbClr>
                  </a:outerShdw>
                </a:effectLst>
              </a:rPr>
              <a:t>De </a:t>
            </a:r>
            <a:r>
              <a:rPr lang="es-AR" b="1" dirty="0">
                <a:solidFill>
                  <a:schemeClr val="accent3">
                    <a:lumMod val="75000"/>
                  </a:schemeClr>
                </a:solidFill>
                <a:effectLst>
                  <a:outerShdw blurRad="38100" dist="38100" dir="2700000" algn="tl">
                    <a:srgbClr val="000000">
                      <a:alpha val="43137"/>
                    </a:srgbClr>
                  </a:outerShdw>
                </a:effectLst>
              </a:rPr>
              <a:t>acuerdo con la siguiente afirmación de Jaume Martínez </a:t>
            </a:r>
            <a:r>
              <a:rPr lang="es-AR" b="1" dirty="0" err="1">
                <a:solidFill>
                  <a:schemeClr val="accent3">
                    <a:lumMod val="75000"/>
                  </a:schemeClr>
                </a:solidFill>
                <a:effectLst>
                  <a:outerShdw blurRad="38100" dist="38100" dir="2700000" algn="tl">
                    <a:srgbClr val="000000">
                      <a:alpha val="43137"/>
                    </a:srgbClr>
                  </a:outerShdw>
                </a:effectLst>
              </a:rPr>
              <a:t>Bonafé</a:t>
            </a:r>
            <a:r>
              <a:rPr lang="es-AR" b="1" dirty="0">
                <a:solidFill>
                  <a:schemeClr val="accent3">
                    <a:lumMod val="75000"/>
                  </a:schemeClr>
                </a:solidFill>
                <a:effectLst>
                  <a:outerShdw blurRad="38100" dist="38100" dir="2700000" algn="tl">
                    <a:srgbClr val="000000">
                      <a:alpha val="43137"/>
                    </a:srgbClr>
                  </a:outerShdw>
                </a:effectLst>
              </a:rPr>
              <a:t>:</a:t>
            </a:r>
          </a:p>
          <a:p>
            <a:pPr algn="just"/>
            <a:r>
              <a:rPr lang="es-AR" b="1" dirty="0" smtClean="0">
                <a:solidFill>
                  <a:schemeClr val="accent3">
                    <a:lumMod val="75000"/>
                  </a:schemeClr>
                </a:solidFill>
                <a:effectLst>
                  <a:outerShdw blurRad="38100" dist="38100" dir="2700000" algn="tl">
                    <a:srgbClr val="000000">
                      <a:alpha val="43137"/>
                    </a:srgbClr>
                  </a:outerShdw>
                </a:effectLst>
              </a:rPr>
              <a:t>     </a:t>
            </a:r>
          </a:p>
          <a:p>
            <a:pPr algn="just"/>
            <a:r>
              <a:rPr lang="es-AR" b="1" i="1" dirty="0" smtClean="0">
                <a:solidFill>
                  <a:schemeClr val="accent3">
                    <a:lumMod val="75000"/>
                  </a:schemeClr>
                </a:solidFill>
                <a:effectLst>
                  <a:outerShdw blurRad="38100" dist="38100" dir="2700000" algn="tl">
                    <a:srgbClr val="000000">
                      <a:alpha val="43137"/>
                    </a:srgbClr>
                  </a:outerShdw>
                </a:effectLst>
              </a:rPr>
              <a:t>“</a:t>
            </a:r>
            <a:r>
              <a:rPr lang="es-AR" b="1" i="1" dirty="0">
                <a:solidFill>
                  <a:schemeClr val="accent3">
                    <a:lumMod val="75000"/>
                  </a:schemeClr>
                </a:solidFill>
                <a:effectLst>
                  <a:outerShdw blurRad="38100" dist="38100" dir="2700000" algn="tl">
                    <a:srgbClr val="000000">
                      <a:alpha val="43137"/>
                    </a:srgbClr>
                  </a:outerShdw>
                </a:effectLst>
              </a:rPr>
              <a:t>Las políticas de la Administración pueden modificar los marcos curriculares y pueden incorporar elementos locales que ayuden – si no dificultan – los procesos de cambio. Pero no son el cambio</a:t>
            </a:r>
            <a:r>
              <a:rPr lang="es-AR" b="1" i="1" dirty="0" smtClean="0">
                <a:solidFill>
                  <a:schemeClr val="accent3">
                    <a:lumMod val="75000"/>
                  </a:schemeClr>
                </a:solidFill>
                <a:effectLst>
                  <a:outerShdw blurRad="38100" dist="38100" dir="2700000" algn="tl">
                    <a:srgbClr val="000000">
                      <a:alpha val="43137"/>
                    </a:srgbClr>
                  </a:outerShdw>
                </a:effectLst>
              </a:rPr>
              <a:t>”,  (*)</a:t>
            </a:r>
            <a:endParaRPr lang="es-AR" b="1" i="1" dirty="0">
              <a:solidFill>
                <a:schemeClr val="accent3">
                  <a:lumMod val="75000"/>
                </a:schemeClr>
              </a:solidFill>
              <a:effectLst>
                <a:outerShdw blurRad="38100" dist="38100" dir="2700000" algn="tl">
                  <a:srgbClr val="000000">
                    <a:alpha val="43137"/>
                  </a:srgbClr>
                </a:outerShdw>
              </a:effectLst>
            </a:endParaRPr>
          </a:p>
          <a:p>
            <a:pPr algn="just"/>
            <a:endParaRPr lang="es-AR" b="1" dirty="0">
              <a:solidFill>
                <a:schemeClr val="accent3">
                  <a:lumMod val="75000"/>
                </a:schemeClr>
              </a:solidFill>
              <a:effectLst>
                <a:outerShdw blurRad="38100" dist="38100" dir="2700000" algn="tl">
                  <a:srgbClr val="000000">
                    <a:alpha val="43137"/>
                  </a:srgbClr>
                </a:outerShdw>
              </a:effectLst>
            </a:endParaRPr>
          </a:p>
          <a:p>
            <a:pPr algn="just"/>
            <a:r>
              <a:rPr lang="es-AR" b="1" dirty="0" smtClean="0">
                <a:solidFill>
                  <a:schemeClr val="accent3">
                    <a:lumMod val="75000"/>
                  </a:schemeClr>
                </a:solidFill>
                <a:effectLst>
                  <a:outerShdw blurRad="38100" dist="38100" dir="2700000" algn="tl">
                    <a:srgbClr val="000000">
                      <a:alpha val="43137"/>
                    </a:srgbClr>
                  </a:outerShdw>
                </a:effectLst>
              </a:rPr>
              <a:t>los </a:t>
            </a:r>
            <a:r>
              <a:rPr lang="es-AR" b="1" dirty="0">
                <a:solidFill>
                  <a:schemeClr val="accent3">
                    <a:lumMod val="75000"/>
                  </a:schemeClr>
                </a:solidFill>
                <a:effectLst>
                  <a:outerShdw blurRad="38100" dist="38100" dir="2700000" algn="tl">
                    <a:srgbClr val="000000">
                      <a:alpha val="43137"/>
                    </a:srgbClr>
                  </a:outerShdw>
                </a:effectLst>
              </a:rPr>
              <a:t>aportes del Seminario, </a:t>
            </a:r>
            <a:r>
              <a:rPr lang="es-AR" b="1" dirty="0" smtClean="0">
                <a:solidFill>
                  <a:schemeClr val="accent3">
                    <a:lumMod val="75000"/>
                  </a:schemeClr>
                </a:solidFill>
                <a:effectLst>
                  <a:outerShdw blurRad="38100" dist="38100" dir="2700000" algn="tl">
                    <a:srgbClr val="000000">
                      <a:alpha val="43137"/>
                    </a:srgbClr>
                  </a:outerShdw>
                </a:effectLst>
              </a:rPr>
              <a:t>y el texto:</a:t>
            </a:r>
          </a:p>
          <a:p>
            <a:pPr algn="just"/>
            <a:r>
              <a:rPr lang="es-AR" b="1" dirty="0">
                <a:solidFill>
                  <a:schemeClr val="accent3">
                    <a:lumMod val="75000"/>
                  </a:schemeClr>
                </a:solidFill>
                <a:effectLst>
                  <a:outerShdw blurRad="38100" dist="38100" dir="2700000" algn="tl">
                    <a:srgbClr val="000000">
                      <a:alpha val="43137"/>
                    </a:srgbClr>
                  </a:outerShdw>
                </a:effectLst>
              </a:rPr>
              <a:t>Díaz Barriga Arceo, F. et al Modelos </a:t>
            </a:r>
            <a:r>
              <a:rPr lang="es-AR" b="1" dirty="0" smtClean="0">
                <a:solidFill>
                  <a:schemeClr val="accent3">
                    <a:lumMod val="75000"/>
                  </a:schemeClr>
                </a:solidFill>
                <a:effectLst>
                  <a:outerShdw blurRad="38100" dist="38100" dir="2700000" algn="tl">
                    <a:srgbClr val="000000">
                      <a:alpha val="43137"/>
                    </a:srgbClr>
                  </a:outerShdw>
                </a:effectLst>
              </a:rPr>
              <a:t>curriculares e </a:t>
            </a:r>
            <a:r>
              <a:rPr lang="es-AR" b="1" dirty="0">
                <a:solidFill>
                  <a:schemeClr val="accent3">
                    <a:lumMod val="75000"/>
                  </a:schemeClr>
                </a:solidFill>
                <a:effectLst>
                  <a:outerShdw blurRad="38100" dist="38100" dir="2700000" algn="tl">
                    <a:srgbClr val="000000">
                      <a:alpha val="43137"/>
                    </a:srgbClr>
                  </a:outerShdw>
                </a:effectLst>
              </a:rPr>
              <a:t>innovación, XI Congreso Nacional </a:t>
            </a:r>
            <a:r>
              <a:rPr lang="es-AR" b="1" dirty="0" smtClean="0">
                <a:solidFill>
                  <a:schemeClr val="accent3">
                    <a:lumMod val="75000"/>
                  </a:schemeClr>
                </a:solidFill>
                <a:effectLst>
                  <a:outerShdw blurRad="38100" dist="38100" dir="2700000" algn="tl">
                    <a:srgbClr val="000000">
                      <a:alpha val="43137"/>
                    </a:srgbClr>
                  </a:outerShdw>
                </a:effectLst>
              </a:rPr>
              <a:t>de Investigación </a:t>
            </a:r>
            <a:r>
              <a:rPr lang="es-AR" b="1" dirty="0">
                <a:solidFill>
                  <a:schemeClr val="accent3">
                    <a:lumMod val="75000"/>
                  </a:schemeClr>
                </a:solidFill>
                <a:effectLst>
                  <a:outerShdw blurRad="38100" dist="38100" dir="2700000" algn="tl">
                    <a:srgbClr val="000000">
                      <a:alpha val="43137"/>
                    </a:srgbClr>
                  </a:outerShdw>
                </a:effectLst>
              </a:rPr>
              <a:t>Educativa / 2. Currículum </a:t>
            </a:r>
            <a:r>
              <a:rPr lang="es-AR" b="1" dirty="0" smtClean="0">
                <a:solidFill>
                  <a:schemeClr val="accent3">
                    <a:lumMod val="75000"/>
                  </a:schemeClr>
                </a:solidFill>
                <a:effectLst>
                  <a:outerShdw blurRad="38100" dist="38100" dir="2700000" algn="tl">
                    <a:srgbClr val="000000">
                      <a:alpha val="43137"/>
                    </a:srgbClr>
                  </a:outerShdw>
                </a:effectLst>
              </a:rPr>
              <a:t>/ Ponencia </a:t>
            </a:r>
            <a:r>
              <a:rPr lang="es-AR" b="1" dirty="0">
                <a:solidFill>
                  <a:schemeClr val="accent3">
                    <a:lumMod val="75000"/>
                  </a:schemeClr>
                </a:solidFill>
                <a:effectLst>
                  <a:outerShdw blurRad="38100" dist="38100" dir="2700000" algn="tl">
                    <a:srgbClr val="000000">
                      <a:alpha val="43137"/>
                    </a:srgbClr>
                  </a:outerShdw>
                </a:effectLst>
              </a:rPr>
              <a:t>(fragmentos)</a:t>
            </a:r>
            <a:endParaRPr lang="es-AR" b="1" dirty="0" smtClean="0">
              <a:solidFill>
                <a:schemeClr val="accent3">
                  <a:lumMod val="75000"/>
                </a:schemeClr>
              </a:solidFill>
              <a:effectLst>
                <a:outerShdw blurRad="38100" dist="38100" dir="2700000" algn="tl">
                  <a:srgbClr val="000000">
                    <a:alpha val="43137"/>
                  </a:srgbClr>
                </a:outerShdw>
              </a:effectLst>
            </a:endParaRPr>
          </a:p>
          <a:p>
            <a:pPr algn="just"/>
            <a:endParaRPr lang="es-AR" b="1" dirty="0" smtClean="0">
              <a:solidFill>
                <a:schemeClr val="accent3">
                  <a:lumMod val="75000"/>
                </a:schemeClr>
              </a:solidFill>
              <a:effectLst>
                <a:outerShdw blurRad="38100" dist="38100" dir="2700000" algn="tl">
                  <a:srgbClr val="000000">
                    <a:alpha val="43137"/>
                  </a:srgbClr>
                </a:outerShdw>
              </a:effectLst>
            </a:endParaRPr>
          </a:p>
          <a:p>
            <a:pPr algn="just"/>
            <a:r>
              <a:rPr lang="es-AR" b="1" dirty="0" smtClean="0">
                <a:solidFill>
                  <a:schemeClr val="accent3">
                    <a:lumMod val="75000"/>
                  </a:schemeClr>
                </a:solidFill>
                <a:effectLst>
                  <a:outerShdw blurRad="38100" dist="38100" dir="2700000" algn="tl">
                    <a:srgbClr val="000000">
                      <a:alpha val="43137"/>
                    </a:srgbClr>
                  </a:outerShdw>
                </a:effectLst>
              </a:rPr>
              <a:t>Responda:</a:t>
            </a:r>
            <a:endParaRPr lang="es-AR"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b="1" dirty="0">
                <a:solidFill>
                  <a:schemeClr val="accent3">
                    <a:lumMod val="75000"/>
                  </a:schemeClr>
                </a:solidFill>
                <a:effectLst>
                  <a:outerShdw blurRad="38100" dist="38100" dir="2700000" algn="tl">
                    <a:srgbClr val="000000">
                      <a:alpha val="43137"/>
                    </a:srgbClr>
                  </a:outerShdw>
                </a:effectLst>
              </a:rPr>
              <a:t>¿Por qué las innovaciones curriculares son discutibles?</a:t>
            </a:r>
          </a:p>
          <a:p>
            <a:pPr marL="342900" indent="-342900" algn="just">
              <a:buFont typeface="Arial" panose="020B0604020202020204" pitchFamily="34" charset="0"/>
              <a:buChar char="•"/>
            </a:pPr>
            <a:r>
              <a:rPr lang="es-AR" b="1" dirty="0">
                <a:solidFill>
                  <a:schemeClr val="accent3">
                    <a:lumMod val="75000"/>
                  </a:schemeClr>
                </a:solidFill>
                <a:effectLst>
                  <a:outerShdw blurRad="38100" dist="38100" dir="2700000" algn="tl">
                    <a:srgbClr val="000000">
                      <a:alpha val="43137"/>
                    </a:srgbClr>
                  </a:outerShdw>
                </a:effectLst>
              </a:rPr>
              <a:t>¿Por qué puede afirmarse que las innovaciones curriculares son procesos culturales?</a:t>
            </a:r>
          </a:p>
          <a:p>
            <a:pPr marL="342900" indent="-342900" algn="just">
              <a:buFont typeface="Arial" panose="020B0604020202020204" pitchFamily="34" charset="0"/>
              <a:buChar char="•"/>
            </a:pPr>
            <a:r>
              <a:rPr lang="es-AR" b="1" dirty="0">
                <a:solidFill>
                  <a:schemeClr val="accent3">
                    <a:lumMod val="75000"/>
                  </a:schemeClr>
                </a:solidFill>
                <a:effectLst>
                  <a:outerShdw blurRad="38100" dist="38100" dir="2700000" algn="tl">
                    <a:srgbClr val="000000">
                      <a:alpha val="43137"/>
                    </a:srgbClr>
                  </a:outerShdw>
                </a:effectLst>
              </a:rPr>
              <a:t>¿Por qué las innovaciones curriculares son prácticas políticas</a:t>
            </a:r>
            <a:r>
              <a:rPr lang="es-AR"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endParaRPr lang="es-AR" b="1" dirty="0">
              <a:solidFill>
                <a:schemeClr val="accent3">
                  <a:lumMod val="75000"/>
                </a:schemeClr>
              </a:solidFill>
              <a:effectLst>
                <a:outerShdw blurRad="38100" dist="38100" dir="2700000" algn="tl">
                  <a:srgbClr val="000000">
                    <a:alpha val="43137"/>
                  </a:srgbClr>
                </a:outerShdw>
              </a:effectLst>
            </a:endParaRPr>
          </a:p>
          <a:p>
            <a:pPr algn="r"/>
            <a:r>
              <a:rPr lang="es-AR" b="1" dirty="0" smtClean="0">
                <a:solidFill>
                  <a:schemeClr val="accent3">
                    <a:lumMod val="75000"/>
                  </a:schemeClr>
                </a:solidFill>
                <a:effectLst>
                  <a:outerShdw blurRad="38100" dist="38100" dir="2700000" algn="tl">
                    <a:srgbClr val="000000">
                      <a:alpha val="43137"/>
                    </a:srgbClr>
                  </a:outerShdw>
                </a:effectLst>
              </a:rPr>
              <a:t>(*)Jaume Martínez </a:t>
            </a:r>
            <a:r>
              <a:rPr lang="es-AR" b="1" dirty="0" err="1" smtClean="0">
                <a:solidFill>
                  <a:schemeClr val="accent3">
                    <a:lumMod val="75000"/>
                  </a:schemeClr>
                </a:solidFill>
                <a:effectLst>
                  <a:outerShdw blurRad="38100" dist="38100" dir="2700000" algn="tl">
                    <a:srgbClr val="000000">
                      <a:alpha val="43137"/>
                    </a:srgbClr>
                  </a:outerShdw>
                </a:effectLst>
              </a:rPr>
              <a:t>Bonafé</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smtClean="0">
                <a:solidFill>
                  <a:schemeClr val="accent3">
                    <a:lumMod val="75000"/>
                  </a:schemeClr>
                </a:solidFill>
                <a:effectLst>
                  <a:outerShdw blurRad="38100" dist="38100" dir="2700000" algn="tl">
                    <a:srgbClr val="000000">
                      <a:alpha val="43137"/>
                    </a:srgbClr>
                  </a:outerShdw>
                </a:effectLst>
              </a:rPr>
              <a:t>Pero ¿qué es la </a:t>
            </a:r>
          </a:p>
          <a:p>
            <a:pPr algn="r"/>
            <a:r>
              <a:rPr lang="es-AR" b="1" i="1" dirty="0" smtClean="0">
                <a:solidFill>
                  <a:schemeClr val="accent3">
                    <a:lumMod val="75000"/>
                  </a:schemeClr>
                </a:solidFill>
                <a:effectLst>
                  <a:outerShdw blurRad="38100" dist="38100" dir="2700000" algn="tl">
                    <a:srgbClr val="000000">
                      <a:alpha val="43137"/>
                    </a:srgbClr>
                  </a:outerShdw>
                </a:effectLst>
              </a:rPr>
              <a:t>innovación educativa?, </a:t>
            </a:r>
            <a:r>
              <a:rPr lang="es-AR" b="1" dirty="0" smtClean="0">
                <a:solidFill>
                  <a:schemeClr val="accent3">
                    <a:lumMod val="75000"/>
                  </a:schemeClr>
                </a:solidFill>
                <a:effectLst>
                  <a:outerShdw blurRad="38100" dist="38100" dir="2700000" algn="tl">
                    <a:srgbClr val="000000">
                      <a:alpha val="43137"/>
                    </a:srgbClr>
                  </a:outerShdw>
                </a:effectLst>
              </a:rPr>
              <a:t>2008</a:t>
            </a:r>
            <a:endParaRPr lang="es-AR"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284" y="5877272"/>
            <a:ext cx="792088" cy="90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354767"/>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107504" y="1052736"/>
            <a:ext cx="4752528" cy="2179320"/>
          </a:xfrm>
        </p:spPr>
        <p:txBody>
          <a:bodyPr>
            <a:noAutofit/>
          </a:bodyPr>
          <a:lstStyle/>
          <a:p>
            <a:r>
              <a:rPr lang="es-AR" sz="1600" b="1" dirty="0">
                <a:solidFill>
                  <a:schemeClr val="accent3">
                    <a:lumMod val="75000"/>
                  </a:schemeClr>
                </a:solidFill>
                <a:effectLst>
                  <a:outerShdw blurRad="38100" dist="38100" dir="2700000" algn="tl">
                    <a:srgbClr val="000000">
                      <a:alpha val="43137"/>
                    </a:srgbClr>
                  </a:outerShdw>
                </a:effectLst>
              </a:rPr>
              <a:t>Educar es lo </a:t>
            </a:r>
            <a:r>
              <a:rPr lang="es-AR" sz="1600" b="1" dirty="0" smtClean="0">
                <a:solidFill>
                  <a:schemeClr val="accent3">
                    <a:lumMod val="75000"/>
                  </a:schemeClr>
                </a:solidFill>
                <a:effectLst>
                  <a:outerShdw blurRad="38100" dist="38100" dir="2700000" algn="tl">
                    <a:srgbClr val="000000">
                      <a:alpha val="43137"/>
                    </a:srgbClr>
                  </a:outerShdw>
                </a:effectLst>
              </a:rPr>
              <a:t>mismo</a:t>
            </a:r>
          </a:p>
          <a:p>
            <a:r>
              <a:rPr lang="es-AR" sz="1600" b="1" dirty="0" smtClean="0">
                <a:solidFill>
                  <a:schemeClr val="accent3">
                    <a:lumMod val="75000"/>
                  </a:schemeClr>
                </a:solidFill>
                <a:effectLst>
                  <a:outerShdw blurRad="38100" dist="38100" dir="2700000" algn="tl">
                    <a:srgbClr val="000000">
                      <a:alpha val="43137"/>
                    </a:srgbClr>
                  </a:outerShdw>
                </a:effectLst>
              </a:rPr>
              <a:t>que </a:t>
            </a:r>
            <a:r>
              <a:rPr lang="es-AR" sz="1600" b="1" dirty="0">
                <a:solidFill>
                  <a:schemeClr val="accent3">
                    <a:lumMod val="75000"/>
                  </a:schemeClr>
                </a:solidFill>
                <a:effectLst>
                  <a:outerShdw blurRad="38100" dist="38100" dir="2700000" algn="tl">
                    <a:srgbClr val="000000">
                      <a:alpha val="43137"/>
                    </a:srgbClr>
                  </a:outerShdw>
                </a:effectLst>
              </a:rPr>
              <a:t>poner motor a una barca…</a:t>
            </a:r>
          </a:p>
          <a:p>
            <a:r>
              <a:rPr lang="es-AR" sz="1600" b="1" dirty="0">
                <a:solidFill>
                  <a:schemeClr val="accent3">
                    <a:lumMod val="75000"/>
                  </a:schemeClr>
                </a:solidFill>
                <a:effectLst>
                  <a:outerShdw blurRad="38100" dist="38100" dir="2700000" algn="tl">
                    <a:srgbClr val="000000">
                      <a:alpha val="43137"/>
                    </a:srgbClr>
                  </a:outerShdw>
                </a:effectLst>
              </a:rPr>
              <a:t>hay que medir, pesar, equilibrar…</a:t>
            </a:r>
          </a:p>
          <a:p>
            <a:r>
              <a:rPr lang="es-AR" sz="1600" b="1" dirty="0">
                <a:solidFill>
                  <a:schemeClr val="accent3">
                    <a:lumMod val="75000"/>
                  </a:schemeClr>
                </a:solidFill>
                <a:effectLst>
                  <a:outerShdw blurRad="38100" dist="38100" dir="2700000" algn="tl">
                    <a:srgbClr val="000000">
                      <a:alpha val="43137"/>
                    </a:srgbClr>
                  </a:outerShdw>
                </a:effectLst>
              </a:rPr>
              <a:t>…y poner todo en marcha</a:t>
            </a:r>
            <a:r>
              <a:rPr lang="es-AR" sz="1600" b="1" dirty="0" smtClean="0">
                <a:solidFill>
                  <a:schemeClr val="accent3">
                    <a:lumMod val="75000"/>
                  </a:schemeClr>
                </a:solidFill>
                <a:effectLst>
                  <a:outerShdw blurRad="38100" dist="38100" dir="2700000" algn="tl">
                    <a:srgbClr val="000000">
                      <a:alpha val="43137"/>
                    </a:srgbClr>
                  </a:outerShdw>
                </a:effectLst>
              </a:rPr>
              <a:t>.</a:t>
            </a:r>
          </a:p>
          <a:p>
            <a:endParaRPr lang="es-AR" sz="1600" b="1" dirty="0">
              <a:solidFill>
                <a:schemeClr val="accent3">
                  <a:lumMod val="75000"/>
                </a:schemeClr>
              </a:solidFill>
              <a:effectLst>
                <a:outerShdw blurRad="38100" dist="38100" dir="2700000" algn="tl">
                  <a:srgbClr val="000000">
                    <a:alpha val="43137"/>
                  </a:srgbClr>
                </a:outerShdw>
              </a:effectLst>
            </a:endParaRPr>
          </a:p>
          <a:p>
            <a:r>
              <a:rPr lang="es-AR" sz="1600" b="1" dirty="0">
                <a:solidFill>
                  <a:schemeClr val="accent3">
                    <a:lumMod val="75000"/>
                  </a:schemeClr>
                </a:solidFill>
                <a:effectLst>
                  <a:outerShdw blurRad="38100" dist="38100" dir="2700000" algn="tl">
                    <a:srgbClr val="000000">
                      <a:alpha val="43137"/>
                    </a:srgbClr>
                  </a:outerShdw>
                </a:effectLst>
              </a:rPr>
              <a:t>Para eso, uno tiene que llevar en el alma</a:t>
            </a:r>
          </a:p>
          <a:p>
            <a:r>
              <a:rPr lang="es-AR" sz="1600" b="1" dirty="0">
                <a:solidFill>
                  <a:schemeClr val="accent3">
                    <a:lumMod val="75000"/>
                  </a:schemeClr>
                </a:solidFill>
                <a:effectLst>
                  <a:outerShdw blurRad="38100" dist="38100" dir="2700000" algn="tl">
                    <a:srgbClr val="000000">
                      <a:alpha val="43137"/>
                    </a:srgbClr>
                  </a:outerShdw>
                </a:effectLst>
              </a:rPr>
              <a:t>un poco de marino…</a:t>
            </a:r>
          </a:p>
          <a:p>
            <a:r>
              <a:rPr lang="es-AR" sz="1600" b="1" dirty="0">
                <a:solidFill>
                  <a:schemeClr val="accent3">
                    <a:lumMod val="75000"/>
                  </a:schemeClr>
                </a:solidFill>
                <a:effectLst>
                  <a:outerShdw blurRad="38100" dist="38100" dir="2700000" algn="tl">
                    <a:srgbClr val="000000">
                      <a:alpha val="43137"/>
                    </a:srgbClr>
                  </a:outerShdw>
                </a:effectLst>
              </a:rPr>
              <a:t>un poco de pirata…</a:t>
            </a:r>
          </a:p>
          <a:p>
            <a:r>
              <a:rPr lang="es-AR" sz="1600" b="1" dirty="0">
                <a:solidFill>
                  <a:schemeClr val="accent3">
                    <a:lumMod val="75000"/>
                  </a:schemeClr>
                </a:solidFill>
                <a:effectLst>
                  <a:outerShdw blurRad="38100" dist="38100" dir="2700000" algn="tl">
                    <a:srgbClr val="000000">
                      <a:alpha val="43137"/>
                    </a:srgbClr>
                  </a:outerShdw>
                </a:effectLst>
              </a:rPr>
              <a:t>un poco de poeta…</a:t>
            </a:r>
          </a:p>
          <a:p>
            <a:r>
              <a:rPr lang="es-AR" sz="1600" b="1" dirty="0">
                <a:solidFill>
                  <a:schemeClr val="accent3">
                    <a:lumMod val="75000"/>
                  </a:schemeClr>
                </a:solidFill>
                <a:effectLst>
                  <a:outerShdw blurRad="38100" dist="38100" dir="2700000" algn="tl">
                    <a:srgbClr val="000000">
                      <a:alpha val="43137"/>
                    </a:srgbClr>
                  </a:outerShdw>
                </a:effectLst>
              </a:rPr>
              <a:t>y un kilo y medio de paciencia concentrada.</a:t>
            </a:r>
          </a:p>
          <a:p>
            <a:r>
              <a:rPr lang="es-AR" sz="1600" b="1" dirty="0">
                <a:solidFill>
                  <a:schemeClr val="accent3">
                    <a:lumMod val="75000"/>
                  </a:schemeClr>
                </a:solidFill>
                <a:effectLst>
                  <a:outerShdw blurRad="38100" dist="38100" dir="2700000" algn="tl">
                    <a:srgbClr val="000000">
                      <a:alpha val="43137"/>
                    </a:srgbClr>
                  </a:outerShdw>
                </a:effectLst>
              </a:rPr>
              <a:t> </a:t>
            </a:r>
          </a:p>
          <a:p>
            <a:r>
              <a:rPr lang="es-AR" sz="1600" b="1" dirty="0">
                <a:solidFill>
                  <a:schemeClr val="accent3">
                    <a:lumMod val="75000"/>
                  </a:schemeClr>
                </a:solidFill>
                <a:effectLst>
                  <a:outerShdw blurRad="38100" dist="38100" dir="2700000" algn="tl">
                    <a:srgbClr val="000000">
                      <a:alpha val="43137"/>
                    </a:srgbClr>
                  </a:outerShdw>
                </a:effectLst>
              </a:rPr>
              <a:t>Pero es consolador</a:t>
            </a:r>
          </a:p>
          <a:p>
            <a:r>
              <a:rPr lang="es-AR" sz="1600" b="1" dirty="0">
                <a:solidFill>
                  <a:schemeClr val="accent3">
                    <a:lumMod val="75000"/>
                  </a:schemeClr>
                </a:solidFill>
                <a:effectLst>
                  <a:outerShdw blurRad="38100" dist="38100" dir="2700000" algn="tl">
                    <a:srgbClr val="000000">
                      <a:alpha val="43137"/>
                    </a:srgbClr>
                  </a:outerShdw>
                </a:effectLst>
              </a:rPr>
              <a:t>soñar mientras uno trabaja,</a:t>
            </a:r>
          </a:p>
          <a:p>
            <a:r>
              <a:rPr lang="es-AR" sz="1600" b="1" dirty="0">
                <a:solidFill>
                  <a:schemeClr val="accent3">
                    <a:lumMod val="75000"/>
                  </a:schemeClr>
                </a:solidFill>
                <a:effectLst>
                  <a:outerShdw blurRad="38100" dist="38100" dir="2700000" algn="tl">
                    <a:srgbClr val="000000">
                      <a:alpha val="43137"/>
                    </a:srgbClr>
                  </a:outerShdw>
                </a:effectLst>
              </a:rPr>
              <a:t>que ese barco, ese niño</a:t>
            </a:r>
          </a:p>
          <a:p>
            <a:r>
              <a:rPr lang="es-AR" sz="1600" b="1" dirty="0">
                <a:solidFill>
                  <a:schemeClr val="accent3">
                    <a:lumMod val="75000"/>
                  </a:schemeClr>
                </a:solidFill>
                <a:effectLst>
                  <a:outerShdw blurRad="38100" dist="38100" dir="2700000" algn="tl">
                    <a:srgbClr val="000000">
                      <a:alpha val="43137"/>
                    </a:srgbClr>
                  </a:outerShdw>
                </a:effectLst>
              </a:rPr>
              <a:t>irá muy lejos por el agua</a:t>
            </a:r>
            <a:r>
              <a:rPr lang="es-AR" sz="1600" b="1" dirty="0" smtClean="0">
                <a:solidFill>
                  <a:schemeClr val="accent3">
                    <a:lumMod val="75000"/>
                  </a:schemeClr>
                </a:solidFill>
                <a:effectLst>
                  <a:outerShdw blurRad="38100" dist="38100" dir="2700000" algn="tl">
                    <a:srgbClr val="000000">
                      <a:alpha val="43137"/>
                    </a:srgbClr>
                  </a:outerShdw>
                </a:effectLst>
              </a:rPr>
              <a:t>.</a:t>
            </a:r>
          </a:p>
          <a:p>
            <a:endParaRPr lang="es-AR" sz="1600" b="1" dirty="0">
              <a:solidFill>
                <a:schemeClr val="accent3">
                  <a:lumMod val="75000"/>
                </a:schemeClr>
              </a:solidFill>
              <a:effectLst>
                <a:outerShdw blurRad="38100" dist="38100" dir="2700000" algn="tl">
                  <a:srgbClr val="000000">
                    <a:alpha val="43137"/>
                  </a:srgbClr>
                </a:outerShdw>
              </a:effectLst>
            </a:endParaRPr>
          </a:p>
          <a:p>
            <a:r>
              <a:rPr lang="es-AR" sz="1600" b="1" dirty="0" smtClean="0">
                <a:solidFill>
                  <a:schemeClr val="accent3">
                    <a:lumMod val="75000"/>
                  </a:schemeClr>
                </a:solidFill>
                <a:effectLst>
                  <a:outerShdw blurRad="38100" dist="38100" dir="2700000" algn="tl">
                    <a:srgbClr val="000000">
                      <a:alpha val="43137"/>
                    </a:srgbClr>
                  </a:outerShdw>
                </a:effectLst>
              </a:rPr>
              <a:t>[…]</a:t>
            </a:r>
          </a:p>
          <a:p>
            <a:r>
              <a:rPr lang="es-AR" sz="1600" b="1" i="1" dirty="0" smtClean="0">
                <a:solidFill>
                  <a:schemeClr val="accent3">
                    <a:lumMod val="75000"/>
                  </a:schemeClr>
                </a:solidFill>
                <a:effectLst>
                  <a:outerShdw blurRad="38100" dist="38100" dir="2700000" algn="tl">
                    <a:srgbClr val="000000">
                      <a:alpha val="43137"/>
                    </a:srgbClr>
                  </a:outerShdw>
                </a:effectLst>
              </a:rPr>
              <a:t>                                                               Gabriel Celaya</a:t>
            </a:r>
            <a:endParaRPr lang="es-AR" sz="1600" b="1" i="1" dirty="0">
              <a:solidFill>
                <a:schemeClr val="accent3">
                  <a:lumMod val="75000"/>
                </a:schemeClr>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40768"/>
            <a:ext cx="30003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7949130"/>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251520" y="980728"/>
            <a:ext cx="3168352" cy="2179320"/>
          </a:xfrm>
        </p:spPr>
        <p:txBody>
          <a:bodyPr>
            <a:noAutofit/>
          </a:bodyPr>
          <a:lstStyle/>
          <a:p>
            <a:r>
              <a:rPr lang="es-AR" sz="1600" b="1" dirty="0">
                <a:solidFill>
                  <a:schemeClr val="accent3">
                    <a:lumMod val="75000"/>
                  </a:schemeClr>
                </a:solidFill>
                <a:effectLst>
                  <a:outerShdw blurRad="38100" dist="38100" dir="2700000" algn="tl">
                    <a:srgbClr val="000000">
                      <a:alpha val="43137"/>
                    </a:srgbClr>
                  </a:outerShdw>
                </a:effectLst>
              </a:rPr>
              <a:t>la historia tañe sonora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su lección como campana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para gozar el mañana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hay que pelear el ahora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con tu puedo y con mi quiero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vamos juntos compañero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ya no somos inocentes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ni en la mala ni en la buena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cada cual en su faena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porque en esto no hay suplentes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con tu puedo y con mi quiero </a:t>
            </a:r>
            <a:br>
              <a:rPr lang="es-AR" sz="1600" b="1" dirty="0">
                <a:solidFill>
                  <a:schemeClr val="accent3">
                    <a:lumMod val="75000"/>
                  </a:schemeClr>
                </a:solidFill>
                <a:effectLst>
                  <a:outerShdw blurRad="38100" dist="38100" dir="2700000" algn="tl">
                    <a:srgbClr val="000000">
                      <a:alpha val="43137"/>
                    </a:srgbClr>
                  </a:outerShdw>
                </a:effectLst>
              </a:rPr>
            </a:br>
            <a:r>
              <a:rPr lang="es-AR" sz="1600" b="1" dirty="0">
                <a:solidFill>
                  <a:schemeClr val="accent3">
                    <a:lumMod val="75000"/>
                  </a:schemeClr>
                </a:solidFill>
                <a:effectLst>
                  <a:outerShdw blurRad="38100" dist="38100" dir="2700000" algn="tl">
                    <a:srgbClr val="000000">
                      <a:alpha val="43137"/>
                    </a:srgbClr>
                  </a:outerShdw>
                </a:effectLst>
              </a:rPr>
              <a:t>vamos juntos compañero </a:t>
            </a:r>
            <a:endParaRPr lang="es-AR" sz="1600" b="1" dirty="0" smtClean="0">
              <a:solidFill>
                <a:schemeClr val="accent3">
                  <a:lumMod val="75000"/>
                </a:schemeClr>
              </a:solidFill>
              <a:effectLst>
                <a:outerShdw blurRad="38100" dist="38100" dir="2700000" algn="tl">
                  <a:srgbClr val="000000">
                    <a:alpha val="43137"/>
                  </a:srgbClr>
                </a:outerShdw>
              </a:effectLst>
            </a:endParaRPr>
          </a:p>
          <a:p>
            <a:endParaRPr lang="es-AR" sz="1600" b="1" dirty="0">
              <a:solidFill>
                <a:schemeClr val="accent3">
                  <a:lumMod val="75000"/>
                </a:schemeClr>
              </a:solidFill>
              <a:effectLst>
                <a:outerShdw blurRad="38100" dist="38100" dir="2700000" algn="tl">
                  <a:srgbClr val="000000">
                    <a:alpha val="43137"/>
                  </a:srgbClr>
                </a:outerShdw>
              </a:effectLst>
            </a:endParaRPr>
          </a:p>
          <a:p>
            <a:pPr algn="r"/>
            <a:r>
              <a:rPr lang="es-AR" sz="1600" b="1" i="1" dirty="0" smtClean="0">
                <a:solidFill>
                  <a:schemeClr val="accent3">
                    <a:lumMod val="75000"/>
                  </a:schemeClr>
                </a:solidFill>
                <a:effectLst>
                  <a:outerShdw blurRad="38100" dist="38100" dir="2700000" algn="tl">
                    <a:srgbClr val="000000">
                      <a:alpha val="43137"/>
                    </a:srgbClr>
                  </a:outerShdw>
                </a:effectLst>
              </a:rPr>
              <a:t>Mario Benedetti</a:t>
            </a:r>
            <a:r>
              <a:rPr lang="es-AR" sz="1600" b="1" i="1" dirty="0">
                <a:solidFill>
                  <a:schemeClr val="accent3">
                    <a:lumMod val="75000"/>
                  </a:schemeClr>
                </a:solidFill>
                <a:effectLst>
                  <a:outerShdw blurRad="38100" dist="38100" dir="2700000" algn="tl">
                    <a:srgbClr val="000000">
                      <a:alpha val="43137"/>
                    </a:srgbClr>
                  </a:outerShdw>
                </a:effectLst>
              </a:rPr>
              <a:t/>
            </a:r>
            <a:br>
              <a:rPr lang="es-AR" sz="1600" b="1" i="1" dirty="0">
                <a:solidFill>
                  <a:schemeClr val="accent3">
                    <a:lumMod val="75000"/>
                  </a:schemeClr>
                </a:solidFill>
                <a:effectLst>
                  <a:outerShdw blurRad="38100" dist="38100" dir="2700000" algn="tl">
                    <a:srgbClr val="000000">
                      <a:alpha val="43137"/>
                    </a:srgbClr>
                  </a:outerShdw>
                </a:effectLst>
              </a:rPr>
            </a:br>
            <a:endParaRPr lang="es-ES" sz="1600" b="1" i="1" dirty="0">
              <a:solidFill>
                <a:schemeClr val="accent3">
                  <a:lumMod val="75000"/>
                </a:schemeClr>
              </a:solidFill>
              <a:effectLst>
                <a:outerShdw blurRad="38100" dist="38100" dir="2700000" algn="tl">
                  <a:srgbClr val="000000">
                    <a:alpha val="43137"/>
                  </a:srgbClr>
                </a:outerShdw>
              </a:effectLst>
            </a:endParaRPr>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004" r="6004"/>
          <a:stretch>
            <a:fillRect/>
          </a:stretch>
        </p:blipFill>
        <p:spPr bwMode="auto">
          <a:xfrm rot="420000">
            <a:off x="3766490" y="1374627"/>
            <a:ext cx="4320347" cy="358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730238"/>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23528" y="1052736"/>
            <a:ext cx="3096344" cy="2179320"/>
          </a:xfrm>
        </p:spPr>
        <p:txBody>
          <a:bodyPr>
            <a:noAutofit/>
          </a:bodyPr>
          <a:lstStyle/>
          <a:p>
            <a:pPr algn="ctr"/>
            <a:r>
              <a:rPr lang="es-AR" sz="1800" b="1" dirty="0">
                <a:solidFill>
                  <a:schemeClr val="accent3">
                    <a:lumMod val="75000"/>
                  </a:schemeClr>
                </a:solidFill>
                <a:effectLst>
                  <a:outerShdw blurRad="38100" dist="38100" dir="2700000" algn="tl">
                    <a:srgbClr val="000000">
                      <a:alpha val="43137"/>
                    </a:srgbClr>
                  </a:outerShdw>
                </a:effectLst>
              </a:rPr>
              <a:t>Utopía</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Ella está en el horizonte.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Me acerco dos pasos,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ella se aleja dos pasos más.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Camino diez pasos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y el horizonte se corre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diez pasos más allá.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Por mucho que yo camine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nunca la voy a alcanzar.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¿Para qué sirve la utopía?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Sirve para eso: </a:t>
            </a:r>
            <a:br>
              <a:rPr lang="es-AR" sz="1800" b="1" dirty="0">
                <a:solidFill>
                  <a:schemeClr val="accent3">
                    <a:lumMod val="75000"/>
                  </a:schemeClr>
                </a:solidFill>
                <a:effectLst>
                  <a:outerShdw blurRad="38100" dist="38100" dir="2700000" algn="tl">
                    <a:srgbClr val="000000">
                      <a:alpha val="43137"/>
                    </a:srgbClr>
                  </a:outerShdw>
                </a:effectLst>
              </a:rPr>
            </a:br>
            <a:r>
              <a:rPr lang="es-AR" sz="1800" b="1" dirty="0">
                <a:solidFill>
                  <a:schemeClr val="accent3">
                    <a:lumMod val="75000"/>
                  </a:schemeClr>
                </a:solidFill>
                <a:effectLst>
                  <a:outerShdw blurRad="38100" dist="38100" dir="2700000" algn="tl">
                    <a:srgbClr val="000000">
                      <a:alpha val="43137"/>
                    </a:srgbClr>
                  </a:outerShdw>
                </a:effectLst>
              </a:rPr>
              <a:t>para caminar</a:t>
            </a:r>
            <a:r>
              <a:rPr lang="es-AR" sz="1800" b="1" dirty="0" smtClean="0">
                <a:solidFill>
                  <a:schemeClr val="accent3">
                    <a:lumMod val="75000"/>
                  </a:schemeClr>
                </a:solidFill>
                <a:effectLst>
                  <a:outerShdw blurRad="38100" dist="38100" dir="2700000" algn="tl">
                    <a:srgbClr val="000000">
                      <a:alpha val="43137"/>
                    </a:srgbClr>
                  </a:outerShdw>
                </a:effectLst>
              </a:rPr>
              <a:t>.</a:t>
            </a:r>
          </a:p>
          <a:p>
            <a:pPr algn="ctr"/>
            <a:endParaRPr lang="es-AR" sz="1800" b="1" dirty="0">
              <a:solidFill>
                <a:schemeClr val="accent3">
                  <a:lumMod val="75000"/>
                </a:schemeClr>
              </a:solidFill>
              <a:effectLst>
                <a:outerShdw blurRad="38100" dist="38100" dir="2700000" algn="tl">
                  <a:srgbClr val="000000">
                    <a:alpha val="43137"/>
                  </a:srgbClr>
                </a:outerShdw>
              </a:effectLst>
            </a:endParaRPr>
          </a:p>
          <a:p>
            <a:pPr algn="ctr"/>
            <a:r>
              <a:rPr lang="es-AR" sz="1800" b="1" i="1" dirty="0" smtClean="0">
                <a:solidFill>
                  <a:schemeClr val="accent3">
                    <a:lumMod val="75000"/>
                  </a:schemeClr>
                </a:solidFill>
                <a:effectLst>
                  <a:outerShdw blurRad="38100" dist="38100" dir="2700000" algn="tl">
                    <a:srgbClr val="000000">
                      <a:alpha val="43137"/>
                    </a:srgbClr>
                  </a:outerShdw>
                </a:effectLst>
              </a:rPr>
              <a:t>       Eduardo Galeano</a:t>
            </a:r>
            <a:endParaRPr lang="es-ES" sz="1800" b="1" i="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547334"/>
            <a:ext cx="3816424" cy="315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30807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268760"/>
            <a:ext cx="2212848" cy="1202825"/>
          </a:xfrm>
        </p:spPr>
        <p:txBody>
          <a:bodyPr>
            <a:normAutofit/>
          </a:bodyPr>
          <a:lstStyle/>
          <a:p>
            <a:pPr algn="ctr"/>
            <a:r>
              <a:rPr lang="es-AR" sz="2400" dirty="0" smtClean="0">
                <a:solidFill>
                  <a:schemeClr val="accent3">
                    <a:lumMod val="75000"/>
                  </a:schemeClr>
                </a:solidFill>
                <a:effectLst>
                  <a:outerShdw blurRad="38100" dist="38100" dir="2700000" algn="tl">
                    <a:srgbClr val="000000">
                      <a:alpha val="43137"/>
                    </a:srgbClr>
                  </a:outerShdw>
                </a:effectLst>
              </a:rPr>
              <a:t>FIN DE LA PRESENTACIÓN</a:t>
            </a:r>
            <a:endParaRPr lang="es-ES" sz="2400" dirty="0">
              <a:solidFill>
                <a:schemeClr val="accent3">
                  <a:lumMod val="75000"/>
                </a:schemeClr>
              </a:solidFill>
              <a:effectLst>
                <a:outerShdw blurRad="38100" dist="38100" dir="2700000" algn="tl">
                  <a:srgbClr val="000000">
                    <a:alpha val="43137"/>
                  </a:srgbClr>
                </a:outerShdw>
              </a:effectLst>
            </a:endParaRPr>
          </a:p>
        </p:txBody>
      </p:sp>
      <p:sp>
        <p:nvSpPr>
          <p:cNvPr id="3" name="2 Marcador de texto"/>
          <p:cNvSpPr>
            <a:spLocks noGrp="1"/>
          </p:cNvSpPr>
          <p:nvPr>
            <p:ph type="body" sz="half" idx="2"/>
          </p:nvPr>
        </p:nvSpPr>
        <p:spPr>
          <a:xfrm>
            <a:off x="620555" y="2708920"/>
            <a:ext cx="2209800" cy="1104271"/>
          </a:xfrm>
        </p:spPr>
        <p:txBody>
          <a:bodyPr>
            <a:normAutofit/>
          </a:bodyPr>
          <a:lstStyle/>
          <a:p>
            <a:pPr algn="ctr"/>
            <a:r>
              <a:rPr lang="es-AR" sz="2800" b="1" dirty="0" smtClean="0">
                <a:solidFill>
                  <a:schemeClr val="accent3">
                    <a:lumMod val="75000"/>
                  </a:schemeClr>
                </a:solidFill>
                <a:effectLst>
                  <a:outerShdw blurRad="38100" dist="38100" dir="2700000" algn="tl">
                    <a:srgbClr val="000000">
                      <a:alpha val="43137"/>
                    </a:srgbClr>
                  </a:outerShdw>
                </a:effectLst>
              </a:rPr>
              <a:t>¡Muchas gracias!</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8082" b="1808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74344"/>
            <a:ext cx="2185416" cy="169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456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636912"/>
            <a:ext cx="7776864"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curriculum debe comprenderse como modelos paradigmáticos o racionalidades de actuación, que comprenden formas de construir e interpretar el conocimiento, la sociedad y los sujetos que la componen, así como los fines y objetivos educativos.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7413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492896"/>
            <a:ext cx="8424936" cy="1938992"/>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El marco de referencia más potente para caracterizar el estatuto epistemológico de las diferentes propuestas curriculares – las racionalidades de actuación –   está construido sobre el discurso </a:t>
            </a:r>
            <a:r>
              <a:rPr lang="es-AR" sz="2400" b="1" dirty="0" err="1" smtClean="0">
                <a:solidFill>
                  <a:schemeClr val="accent3">
                    <a:lumMod val="75000"/>
                  </a:schemeClr>
                </a:solidFill>
                <a:effectLst>
                  <a:outerShdw blurRad="38100" dist="38100" dir="2700000" algn="tl">
                    <a:srgbClr val="000000">
                      <a:alpha val="43137"/>
                    </a:srgbClr>
                  </a:outerShdw>
                </a:effectLst>
              </a:rPr>
              <a:t>habermasiano</a:t>
            </a:r>
            <a:r>
              <a:rPr lang="es-AR" sz="2400" b="1" dirty="0" smtClean="0">
                <a:solidFill>
                  <a:schemeClr val="accent3">
                    <a:lumMod val="75000"/>
                  </a:schemeClr>
                </a:solidFill>
                <a:effectLst>
                  <a:outerShdw blurRad="38100" dist="38100" dir="2700000" algn="tl">
                    <a:srgbClr val="000000">
                      <a:alpha val="43137"/>
                    </a:srgbClr>
                  </a:outerShdw>
                </a:effectLst>
              </a:rPr>
              <a:t> en relación con los intereses constitutivos del conocimiento.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725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95536" y="1844824"/>
            <a:ext cx="2351856" cy="2179320"/>
          </a:xfrm>
        </p:spPr>
        <p:txBody>
          <a:bodyPr>
            <a:noAutofit/>
          </a:bodyPr>
          <a:lstStyle/>
          <a:p>
            <a:pPr algn="ctr"/>
            <a:r>
              <a:rPr lang="es-AR" sz="3600" b="1" dirty="0" smtClean="0">
                <a:solidFill>
                  <a:schemeClr val="accent3">
                    <a:lumMod val="75000"/>
                  </a:schemeClr>
                </a:solidFill>
                <a:effectLst>
                  <a:outerShdw blurRad="38100" dist="38100" dir="2700000" algn="tl">
                    <a:srgbClr val="000000">
                      <a:alpha val="43137"/>
                    </a:srgbClr>
                  </a:outerShdw>
                </a:effectLst>
              </a:rPr>
              <a:t>3.1.</a:t>
            </a:r>
            <a:r>
              <a:rPr lang="es-AR" sz="2800" b="1" dirty="0" smtClean="0">
                <a:solidFill>
                  <a:schemeClr val="accent3">
                    <a:lumMod val="75000"/>
                  </a:schemeClr>
                </a:solidFill>
                <a:effectLst>
                  <a:outerShdw blurRad="38100" dist="38100" dir="2700000" algn="tl">
                    <a:srgbClr val="000000">
                      <a:alpha val="43137"/>
                    </a:srgbClr>
                  </a:outerShdw>
                </a:effectLst>
              </a:rPr>
              <a:t> Intereses cognitivos o constitutivos del saber </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614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423" r="15423"/>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70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6080" y="2492896"/>
            <a:ext cx="8568952"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dirty="0" err="1" smtClean="0">
                <a:solidFill>
                  <a:schemeClr val="accent3">
                    <a:lumMod val="75000"/>
                  </a:schemeClr>
                </a:solidFill>
                <a:effectLst>
                  <a:outerShdw blurRad="38100" dist="38100" dir="2700000" algn="tl">
                    <a:srgbClr val="000000">
                      <a:alpha val="43137"/>
                    </a:srgbClr>
                  </a:outerShdw>
                </a:effectLst>
              </a:rPr>
              <a:t>Habermas</a:t>
            </a:r>
            <a:r>
              <a:rPr lang="es-AR" sz="2400" b="1" dirty="0" smtClean="0">
                <a:solidFill>
                  <a:schemeClr val="accent3">
                    <a:lumMod val="75000"/>
                  </a:schemeClr>
                </a:solidFill>
                <a:effectLst>
                  <a:outerShdw blurRad="38100" dist="38100" dir="2700000" algn="tl">
                    <a:srgbClr val="000000">
                      <a:alpha val="43137"/>
                    </a:srgbClr>
                  </a:outerShdw>
                </a:effectLst>
              </a:rPr>
              <a:t> formula tres tipos de intereses constitutivos del saber: </a:t>
            </a:r>
            <a:r>
              <a:rPr lang="es-AR" sz="2400" b="1" i="1" dirty="0" smtClean="0">
                <a:solidFill>
                  <a:srgbClr val="C00000"/>
                </a:solidFill>
                <a:effectLst>
                  <a:outerShdw blurRad="38100" dist="38100" dir="2700000" algn="tl">
                    <a:srgbClr val="000000">
                      <a:alpha val="43137"/>
                    </a:srgbClr>
                  </a:outerShdw>
                </a:effectLst>
              </a:rPr>
              <a:t>técnico</a:t>
            </a:r>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rgbClr val="C00000"/>
                </a:solidFill>
                <a:effectLst>
                  <a:outerShdw blurRad="38100" dist="38100" dir="2700000" algn="tl">
                    <a:srgbClr val="000000">
                      <a:alpha val="43137"/>
                    </a:srgbClr>
                  </a:outerShdw>
                </a:effectLst>
              </a:rPr>
              <a:t>práctico</a:t>
            </a:r>
            <a:r>
              <a:rPr lang="es-AR" sz="2400" b="1" dirty="0" smtClean="0">
                <a:solidFill>
                  <a:schemeClr val="accent3">
                    <a:lumMod val="75000"/>
                  </a:schemeClr>
                </a:solidFill>
                <a:effectLst>
                  <a:outerShdw blurRad="38100" dist="38100" dir="2700000" algn="tl">
                    <a:srgbClr val="000000">
                      <a:alpha val="43137"/>
                    </a:srgbClr>
                  </a:outerShdw>
                </a:effectLst>
              </a:rPr>
              <a:t> y </a:t>
            </a:r>
            <a:r>
              <a:rPr lang="es-AR" sz="2400" b="1" i="1" dirty="0" smtClean="0">
                <a:solidFill>
                  <a:srgbClr val="C00000"/>
                </a:solidFill>
                <a:effectLst>
                  <a:outerShdw blurRad="38100" dist="38100" dir="2700000" algn="tl">
                    <a:srgbClr val="000000">
                      <a:alpha val="43137"/>
                    </a:srgbClr>
                  </a:outerShdw>
                </a:effectLst>
              </a:rPr>
              <a:t>emancipatorio</a:t>
            </a:r>
            <a:r>
              <a:rPr lang="es-AR" sz="2400" b="1" dirty="0" smtClean="0">
                <a:solidFill>
                  <a:schemeClr val="accent3">
                    <a:lumMod val="75000"/>
                  </a:schemeClr>
                </a:solidFill>
                <a:effectLst>
                  <a:outerShdw blurRad="38100" dist="38100" dir="2700000" algn="tl">
                    <a:srgbClr val="000000">
                      <a:alpha val="43137"/>
                    </a:srgbClr>
                  </a:outerShdw>
                </a:effectLst>
              </a:rPr>
              <a:t>.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Estos modos posibles son plataformas de definición de clases distintas de conocimiento, pues a través de ellos los sujetos construyen su realidad, se apropian de ella y la conocen.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1437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39552" y="1052736"/>
            <a:ext cx="2209800" cy="4536504"/>
          </a:xfrm>
        </p:spPr>
        <p:txBody>
          <a:bodyPr>
            <a:noAutofit/>
          </a:bodyPr>
          <a:lstStyle/>
          <a:p>
            <a:r>
              <a:rPr lang="es-AR" sz="2000" b="1" dirty="0" smtClean="0">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Este </a:t>
            </a:r>
            <a:r>
              <a:rPr lang="es-AR" sz="2000" b="1" dirty="0">
                <a:solidFill>
                  <a:schemeClr val="accent3">
                    <a:lumMod val="75000"/>
                  </a:schemeClr>
                </a:solidFill>
                <a:effectLst>
                  <a:outerShdw blurRad="38100" dist="38100" dir="2700000" algn="tl">
                    <a:srgbClr val="000000">
                      <a:alpha val="43137"/>
                    </a:srgbClr>
                  </a:outerShdw>
                </a:effectLst>
              </a:rPr>
              <a:t>filósofo y sociólogo alemán plantea, en “Conocimiento e interés” (1968) la teoría de que toda acción y conocimiento humano están impregnados de intereses que responden a una cultura y a un momento histórico determinado. </a:t>
            </a:r>
            <a:br>
              <a:rPr lang="es-AR" sz="2000" b="1" dirty="0">
                <a:solidFill>
                  <a:schemeClr val="accent3">
                    <a:lumMod val="75000"/>
                  </a:schemeClr>
                </a:solidFill>
                <a:effectLst>
                  <a:outerShdw blurRad="38100" dist="38100" dir="2700000" algn="tl">
                    <a:srgbClr val="000000">
                      <a:alpha val="43137"/>
                    </a:srgbClr>
                  </a:outerShdw>
                </a:effectLst>
              </a:rPr>
            </a:b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9220" name="Picture 4"/>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9336" b="19336"/>
          <a:stretch>
            <a:fillRect/>
          </a:stretch>
        </p:blipFill>
        <p:spPr bwMode="auto">
          <a:xfrm rot="420000">
            <a:off x="3405297" y="1197221"/>
            <a:ext cx="3769159" cy="353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3140968"/>
            <a:ext cx="1325315" cy="198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707904" y="5661248"/>
            <a:ext cx="3744416" cy="523220"/>
          </a:xfrm>
          <a:prstGeom prst="rect">
            <a:avLst/>
          </a:prstGeom>
        </p:spPr>
        <p:txBody>
          <a:bodyPr wrap="square">
            <a:spAutoFit/>
          </a:bodyPr>
          <a:lstStyle/>
          <a:p>
            <a:r>
              <a:rPr lang="es-ES" sz="2800" b="1" dirty="0" err="1" smtClean="0">
                <a:solidFill>
                  <a:schemeClr val="accent1">
                    <a:lumMod val="50000"/>
                  </a:schemeClr>
                </a:solidFill>
                <a:effectLst>
                  <a:outerShdw blurRad="38100" dist="38100" dir="2700000" algn="tl">
                    <a:srgbClr val="000000">
                      <a:alpha val="43137"/>
                    </a:srgbClr>
                  </a:outerShdw>
                </a:effectLst>
              </a:rPr>
              <a:t>Jürgen</a:t>
            </a:r>
            <a:r>
              <a:rPr lang="es-ES" sz="2800" b="1" dirty="0" smtClean="0">
                <a:solidFill>
                  <a:schemeClr val="accent1">
                    <a:lumMod val="50000"/>
                  </a:schemeClr>
                </a:solidFill>
                <a:effectLst>
                  <a:outerShdw blurRad="38100" dist="38100" dir="2700000" algn="tl">
                    <a:srgbClr val="000000">
                      <a:alpha val="43137"/>
                    </a:srgbClr>
                  </a:outerShdw>
                </a:effectLst>
              </a:rPr>
              <a:t> </a:t>
            </a:r>
            <a:r>
              <a:rPr lang="es-ES" sz="2800" b="1" dirty="0" err="1" smtClean="0">
                <a:solidFill>
                  <a:schemeClr val="accent1">
                    <a:lumMod val="50000"/>
                  </a:schemeClr>
                </a:solidFill>
                <a:effectLst>
                  <a:outerShdw blurRad="38100" dist="38100" dir="2700000" algn="tl">
                    <a:srgbClr val="000000">
                      <a:alpha val="43137"/>
                    </a:srgbClr>
                  </a:outerShdw>
                </a:effectLst>
              </a:rPr>
              <a:t>Habermas</a:t>
            </a:r>
            <a:r>
              <a:rPr lang="es-ES" sz="2800" b="1" dirty="0" smtClean="0">
                <a:solidFill>
                  <a:schemeClr val="accent1">
                    <a:lumMod val="50000"/>
                  </a:schemeClr>
                </a:solidFill>
                <a:effectLst>
                  <a:outerShdw blurRad="38100" dist="38100" dir="2700000" algn="tl">
                    <a:srgbClr val="000000">
                      <a:alpha val="43137"/>
                    </a:srgbClr>
                  </a:outerShdw>
                </a:effectLst>
              </a:rPr>
              <a:t> </a:t>
            </a:r>
            <a:endParaRPr lang="es-ES" sz="28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3960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420888"/>
            <a:ext cx="7920880"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i="1" dirty="0" smtClean="0">
                <a:solidFill>
                  <a:srgbClr val="C00000"/>
                </a:solidFill>
                <a:effectLst>
                  <a:outerShdw blurRad="38100" dist="38100" dir="2700000" algn="tl">
                    <a:srgbClr val="000000">
                      <a:alpha val="43137"/>
                    </a:srgbClr>
                  </a:outerShdw>
                </a:effectLst>
              </a:rPr>
              <a:t>interés técnico </a:t>
            </a:r>
            <a:r>
              <a:rPr lang="es-AR" sz="2400" b="1" dirty="0" smtClean="0">
                <a:solidFill>
                  <a:schemeClr val="accent3">
                    <a:lumMod val="75000"/>
                  </a:schemeClr>
                </a:solidFill>
                <a:effectLst>
                  <a:outerShdw blurRad="38100" dist="38100" dir="2700000" algn="tl">
                    <a:srgbClr val="000000">
                      <a:alpha val="43137"/>
                    </a:srgbClr>
                  </a:outerShdw>
                </a:effectLst>
              </a:rPr>
              <a:t>se refiere a los conocimientos que el hombre adquiere en su contacto con la naturaleza y que le permiten controlarla; adopta la forma de explicaciones sobre los fenómenos naturales y sobre esas explicaciones elabora los saberes, que son de naturaleza técnica e instrumental.</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11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916832"/>
            <a:ext cx="763284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acción técnica involucra la habilidad para hacer algo que ha sido pensado previamente.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Presupone unos fines determinados y, según reglas conocidas, utiliza determinados materiales y medios para lograr esos fines.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La perspectiva técnica no solamente tiene un claro significado instrumental, sino también de control y manipulación del contexto en la medida en que la idea que direcciona el hacer está previamente establecida.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473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988840"/>
            <a:ext cx="7704856"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palabra </a:t>
            </a:r>
            <a:r>
              <a:rPr lang="es-AR" sz="2400" b="1" i="1" dirty="0">
                <a:solidFill>
                  <a:srgbClr val="FF0000"/>
                </a:solidFill>
                <a:effectLst>
                  <a:outerShdw blurRad="38100" dist="38100" dir="2700000" algn="tl">
                    <a:srgbClr val="000000">
                      <a:alpha val="43137"/>
                    </a:srgbClr>
                  </a:outerShdw>
                </a:effectLst>
              </a:rPr>
              <a:t>teoría</a:t>
            </a:r>
            <a:r>
              <a:rPr lang="es-AR" sz="2400" b="1" dirty="0">
                <a:solidFill>
                  <a:schemeClr val="accent3">
                    <a:lumMod val="75000"/>
                  </a:schemeClr>
                </a:solidFill>
                <a:effectLst>
                  <a:outerShdw blurRad="38100" dist="38100" dir="2700000" algn="tl">
                    <a:srgbClr val="000000">
                      <a:alpha val="43137"/>
                    </a:srgbClr>
                  </a:outerShdw>
                </a:effectLst>
              </a:rPr>
              <a:t> tiene su origen en el vocablo griego </a:t>
            </a:r>
            <a:r>
              <a:rPr lang="el-GR" sz="2400" b="1" dirty="0">
                <a:solidFill>
                  <a:schemeClr val="accent3">
                    <a:lumMod val="75000"/>
                  </a:schemeClr>
                </a:solidFill>
                <a:effectLst>
                  <a:outerShdw blurRad="38100" dist="38100" dir="2700000" algn="tl">
                    <a:srgbClr val="000000">
                      <a:alpha val="43137"/>
                    </a:srgbClr>
                  </a:outerShdw>
                </a:effectLst>
              </a:rPr>
              <a:t>θεωρειν </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dirty="0" err="1">
                <a:solidFill>
                  <a:schemeClr val="accent3">
                    <a:lumMod val="75000"/>
                  </a:schemeClr>
                </a:solidFill>
                <a:effectLst>
                  <a:outerShdw blurRad="38100" dist="38100" dir="2700000" algn="tl">
                    <a:srgbClr val="000000">
                      <a:alpha val="43137"/>
                    </a:srgbClr>
                  </a:outerShdw>
                </a:effectLst>
              </a:rPr>
              <a:t>theōrein</a:t>
            </a:r>
            <a:r>
              <a:rPr lang="es-AR" sz="2400" b="1" dirty="0">
                <a:solidFill>
                  <a:schemeClr val="accent3">
                    <a:lumMod val="75000"/>
                  </a:schemeClr>
                </a:solidFill>
                <a:effectLst>
                  <a:outerShdw blurRad="38100" dist="38100" dir="2700000" algn="tl">
                    <a:srgbClr val="000000">
                      <a:alpha val="43137"/>
                    </a:srgbClr>
                  </a:outerShdw>
                </a:effectLst>
              </a:rPr>
              <a:t>) que </a:t>
            </a:r>
            <a:r>
              <a:rPr lang="es-AR" sz="2400" b="1" dirty="0" smtClean="0">
                <a:solidFill>
                  <a:schemeClr val="accent3">
                    <a:lumMod val="75000"/>
                  </a:schemeClr>
                </a:solidFill>
                <a:effectLst>
                  <a:outerShdw blurRad="38100" dist="38100" dir="2700000" algn="tl">
                    <a:srgbClr val="000000">
                      <a:alpha val="43137"/>
                    </a:srgbClr>
                  </a:outerShdw>
                </a:effectLst>
              </a:rPr>
              <a:t>significa </a:t>
            </a:r>
            <a:r>
              <a:rPr lang="es-AR" sz="2400" b="1" dirty="0">
                <a:solidFill>
                  <a:schemeClr val="accent3">
                    <a:lumMod val="75000"/>
                  </a:schemeClr>
                </a:solidFill>
                <a:effectLst>
                  <a:outerShdw blurRad="38100" dist="38100" dir="2700000" algn="tl">
                    <a:srgbClr val="000000">
                      <a:alpha val="43137"/>
                    </a:srgbClr>
                  </a:outerShdw>
                </a:effectLst>
              </a:rPr>
              <a:t>“observar”, “contemplar”</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Actualmente el término se </a:t>
            </a:r>
            <a:r>
              <a:rPr lang="es-AR" sz="2400" b="1" dirty="0">
                <a:solidFill>
                  <a:schemeClr val="accent3">
                    <a:lumMod val="75000"/>
                  </a:schemeClr>
                </a:solidFill>
                <a:effectLst>
                  <a:outerShdw blurRad="38100" dist="38100" dir="2700000" algn="tl">
                    <a:srgbClr val="000000">
                      <a:alpha val="43137"/>
                    </a:srgbClr>
                  </a:outerShdw>
                </a:effectLst>
              </a:rPr>
              <a:t>aplica a una explicación completa y bien fundada de un aspecto </a:t>
            </a:r>
            <a:r>
              <a:rPr lang="es-AR" sz="2400" b="1" dirty="0" smtClean="0">
                <a:solidFill>
                  <a:schemeClr val="accent3">
                    <a:lumMod val="75000"/>
                  </a:schemeClr>
                </a:solidFill>
                <a:effectLst>
                  <a:outerShdw blurRad="38100" dist="38100" dir="2700000" algn="tl">
                    <a:srgbClr val="000000">
                      <a:alpha val="43137"/>
                    </a:srgbClr>
                  </a:outerShdw>
                </a:effectLst>
              </a:rPr>
              <a:t>de la realidad por medio de ideas, conceptos e hipótesis  que permiten describirla, comprenderla y hacer predicciones e inferencias sobre ella, con el respaldo de evidencias.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87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684959"/>
            <a:ext cx="7848872"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i="1" dirty="0">
                <a:solidFill>
                  <a:srgbClr val="C00000"/>
                </a:solidFill>
                <a:effectLst>
                  <a:outerShdw blurRad="38100" dist="38100" dir="2700000" algn="tl">
                    <a:srgbClr val="000000">
                      <a:alpha val="43137"/>
                    </a:srgbClr>
                  </a:outerShdw>
                </a:effectLst>
              </a:rPr>
              <a:t>interés práctico </a:t>
            </a:r>
            <a:r>
              <a:rPr lang="es-AR" sz="2400" b="1" dirty="0">
                <a:solidFill>
                  <a:schemeClr val="accent3">
                    <a:lumMod val="75000"/>
                  </a:schemeClr>
                </a:solidFill>
                <a:effectLst>
                  <a:outerShdw blurRad="38100" dist="38100" dir="2700000" algn="tl">
                    <a:srgbClr val="000000">
                      <a:alpha val="43137"/>
                    </a:srgbClr>
                  </a:outerShdw>
                </a:effectLst>
              </a:rPr>
              <a:t>se centra en la comprensión. No se trata de formular reglas para manipular y manejar el medio como en el interés técnico, sino que </a:t>
            </a:r>
            <a:r>
              <a:rPr lang="es-AR" sz="2400" b="1" dirty="0" smtClean="0">
                <a:solidFill>
                  <a:schemeClr val="accent3">
                    <a:lumMod val="75000"/>
                  </a:schemeClr>
                </a:solidFill>
                <a:effectLst>
                  <a:outerShdw blurRad="38100" dist="38100" dir="2700000" algn="tl">
                    <a:srgbClr val="000000">
                      <a:alpha val="43137"/>
                    </a:srgbClr>
                  </a:outerShdw>
                </a:effectLst>
              </a:rPr>
              <a:t>se busca </a:t>
            </a:r>
            <a:r>
              <a:rPr lang="es-AR" sz="2400" b="1" dirty="0">
                <a:solidFill>
                  <a:schemeClr val="accent3">
                    <a:lumMod val="75000"/>
                  </a:schemeClr>
                </a:solidFill>
                <a:effectLst>
                  <a:outerShdw blurRad="38100" dist="38100" dir="2700000" algn="tl">
                    <a:srgbClr val="000000">
                      <a:alpha val="43137"/>
                    </a:srgbClr>
                  </a:outerShdw>
                </a:effectLst>
              </a:rPr>
              <a:t>comprender el medio de forma tal que el sujeto sea capaz de interactuar en él.</a:t>
            </a:r>
          </a:p>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asimilación de la realidad y la producción del conocimiento están bajo la guía de la comprensión del sentido de los hechos.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 </a:t>
            </a:r>
            <a:r>
              <a:rPr lang="es-AR" sz="2400" b="1" dirty="0">
                <a:solidFill>
                  <a:schemeClr val="accent3">
                    <a:lumMod val="75000"/>
                  </a:schemeClr>
                </a:solidFill>
                <a:effectLst>
                  <a:outerShdw blurRad="38100" dist="38100" dir="2700000" algn="tl">
                    <a:srgbClr val="000000">
                      <a:alpha val="43137"/>
                    </a:srgbClr>
                  </a:outerShdw>
                </a:effectLst>
              </a:rPr>
              <a:t>el interés por llevar  </a:t>
            </a:r>
            <a:r>
              <a:rPr lang="es-AR" sz="2400" b="1" dirty="0" smtClean="0">
                <a:solidFill>
                  <a:schemeClr val="accent3">
                    <a:lumMod val="75000"/>
                  </a:schemeClr>
                </a:solidFill>
                <a:effectLst>
                  <a:outerShdw blurRad="38100" dist="38100" dir="2700000" algn="tl">
                    <a:srgbClr val="000000">
                      <a:alpha val="43137"/>
                    </a:srgbClr>
                  </a:outerShdw>
                </a:effectLst>
              </a:rPr>
              <a:t>a cabo una </a:t>
            </a:r>
            <a:r>
              <a:rPr lang="es-AR" sz="2400" b="1" dirty="0">
                <a:solidFill>
                  <a:schemeClr val="accent3">
                    <a:lumMod val="75000"/>
                  </a:schemeClr>
                </a:solidFill>
                <a:effectLst>
                  <a:outerShdw blurRad="38100" dist="38100" dir="2700000" algn="tl">
                    <a:srgbClr val="000000">
                      <a:alpha val="43137"/>
                    </a:srgbClr>
                  </a:outerShdw>
                </a:effectLst>
              </a:rPr>
              <a:t>acción concreta </a:t>
            </a:r>
            <a:r>
              <a:rPr lang="es-AR" sz="2400" b="1" dirty="0" smtClean="0">
                <a:solidFill>
                  <a:schemeClr val="accent3">
                    <a:lumMod val="75000"/>
                  </a:schemeClr>
                </a:solidFill>
                <a:effectLst>
                  <a:outerShdw blurRad="38100" dist="38100" dir="2700000" algn="tl">
                    <a:srgbClr val="000000">
                      <a:alpha val="43137"/>
                    </a:srgbClr>
                  </a:outerShdw>
                </a:effectLst>
              </a:rPr>
              <a:t>en </a:t>
            </a:r>
            <a:r>
              <a:rPr lang="es-AR" sz="2400" b="1" dirty="0">
                <a:solidFill>
                  <a:schemeClr val="accent3">
                    <a:lumMod val="75000"/>
                  </a:schemeClr>
                </a:solidFill>
                <a:effectLst>
                  <a:outerShdw blurRad="38100" dist="38100" dir="2700000" algn="tl">
                    <a:srgbClr val="000000">
                      <a:alpha val="43137"/>
                    </a:srgbClr>
                  </a:outerShdw>
                </a:effectLst>
              </a:rPr>
              <a:t>un ambiente concreto, es decir, la producción de saber mediante el hecho de dar </a:t>
            </a:r>
            <a:r>
              <a:rPr lang="es-AR" sz="2400" b="1" dirty="0" smtClean="0">
                <a:solidFill>
                  <a:schemeClr val="accent3">
                    <a:lumMod val="75000"/>
                  </a:schemeClr>
                </a:solidFill>
                <a:effectLst>
                  <a:outerShdw blurRad="38100" dist="38100" dir="2700000" algn="tl">
                    <a:srgbClr val="000000">
                      <a:alpha val="43137"/>
                    </a:srgbClr>
                  </a:outerShdw>
                </a:effectLst>
              </a:rPr>
              <a:t>significado.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319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636912"/>
            <a:ext cx="7704856" cy="2308324"/>
          </a:xfrm>
          <a:prstGeom prst="rect">
            <a:avLst/>
          </a:prstGeom>
        </p:spPr>
        <p:txBody>
          <a:bodyPr wrap="square">
            <a:spAutoFit/>
          </a:bodyPr>
          <a:lstStyle/>
          <a:p>
            <a:pPr algn="just"/>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conocimiento se desarrolla en la socialización y en la comunicación.</a:t>
            </a:r>
          </a:p>
          <a:p>
            <a:pPr algn="just"/>
            <a:r>
              <a:rPr lang="es-AR" sz="2400" b="1" dirty="0">
                <a:solidFill>
                  <a:schemeClr val="accent3">
                    <a:lumMod val="75000"/>
                  </a:schemeClr>
                </a:solidFill>
                <a:effectLst>
                  <a:outerShdw blurRad="38100" dist="38100" dir="2700000" algn="tl">
                    <a:srgbClr val="000000">
                      <a:alpha val="43137"/>
                    </a:srgbClr>
                  </a:outerShdw>
                </a:effectLst>
              </a:rPr>
              <a:t>     En nuestra interacción con otros seres humanos, aprendemos a negociar significados y a elaborar juicios acerca de cómo actuar de manera racional y moral.</a:t>
            </a:r>
          </a:p>
        </p:txBody>
      </p:sp>
    </p:spTree>
    <p:extLst>
      <p:ext uri="{BB962C8B-B14F-4D97-AF65-F5344CB8AC3E}">
        <p14:creationId xmlns:p14="http://schemas.microsoft.com/office/powerpoint/2010/main" val="2922323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1916832"/>
            <a:ext cx="7488832" cy="3785652"/>
          </a:xfrm>
          <a:prstGeom prst="rect">
            <a:avLst/>
          </a:prstGeom>
        </p:spPr>
        <p:txBody>
          <a:bodyPr wrap="square">
            <a:spAutoFit/>
          </a:bodyPr>
          <a:lstStyle/>
          <a:p>
            <a:pPr algn="just"/>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i="1" dirty="0">
                <a:solidFill>
                  <a:srgbClr val="C00000"/>
                </a:solidFill>
                <a:effectLst>
                  <a:outerShdw blurRad="38100" dist="38100" dir="2700000" algn="tl">
                    <a:srgbClr val="000000">
                      <a:alpha val="43137"/>
                    </a:srgbClr>
                  </a:outerShdw>
                </a:effectLst>
              </a:rPr>
              <a:t>interés emancipador </a:t>
            </a:r>
            <a:r>
              <a:rPr lang="es-AR" sz="2400" b="1" dirty="0">
                <a:solidFill>
                  <a:schemeClr val="accent3">
                    <a:lumMod val="75000"/>
                  </a:schemeClr>
                </a:solidFill>
                <a:effectLst>
                  <a:outerShdw blurRad="38100" dist="38100" dir="2700000" algn="tl">
                    <a:srgbClr val="000000">
                      <a:alpha val="43137"/>
                    </a:srgbClr>
                  </a:outerShdw>
                </a:effectLst>
              </a:rPr>
              <a:t>se preocupa de la </a:t>
            </a:r>
            <a:r>
              <a:rPr lang="es-AR" sz="2400" b="1" dirty="0" smtClean="0">
                <a:solidFill>
                  <a:schemeClr val="accent3">
                    <a:lumMod val="75000"/>
                  </a:schemeClr>
                </a:solidFill>
                <a:effectLst>
                  <a:outerShdw blurRad="38100" dist="38100" dir="2700000" algn="tl">
                    <a:srgbClr val="000000">
                      <a:alpha val="43137"/>
                    </a:srgbClr>
                  </a:outerShdw>
                </a:effectLst>
              </a:rPr>
              <a:t>potenciación y la </a:t>
            </a:r>
            <a:r>
              <a:rPr lang="es-AR" sz="2400" b="1" dirty="0">
                <a:solidFill>
                  <a:schemeClr val="accent3">
                    <a:lumMod val="75000"/>
                  </a:schemeClr>
                </a:solidFill>
                <a:effectLst>
                  <a:outerShdw blurRad="38100" dist="38100" dir="2700000" algn="tl">
                    <a:srgbClr val="000000">
                      <a:alpha val="43137"/>
                    </a:srgbClr>
                  </a:outerShdw>
                </a:effectLst>
              </a:rPr>
              <a:t>capacitación de </a:t>
            </a:r>
            <a:r>
              <a:rPr lang="es-AR" sz="2400" b="1" dirty="0" smtClean="0">
                <a:solidFill>
                  <a:schemeClr val="accent3">
                    <a:lumMod val="75000"/>
                  </a:schemeClr>
                </a:solidFill>
                <a:effectLst>
                  <a:outerShdw blurRad="38100" dist="38100" dir="2700000" algn="tl">
                    <a:srgbClr val="000000">
                      <a:alpha val="43137"/>
                    </a:srgbClr>
                  </a:outerShdw>
                </a:effectLst>
              </a:rPr>
              <a:t>individuos </a:t>
            </a:r>
            <a:r>
              <a:rPr lang="es-AR" sz="2400" b="1" dirty="0">
                <a:solidFill>
                  <a:schemeClr val="accent3">
                    <a:lumMod val="75000"/>
                  </a:schemeClr>
                </a:solidFill>
                <a:effectLst>
                  <a:outerShdw blurRad="38100" dist="38100" dir="2700000" algn="tl">
                    <a:srgbClr val="000000">
                      <a:alpha val="43137"/>
                    </a:srgbClr>
                  </a:outerShdw>
                </a:effectLst>
              </a:rPr>
              <a:t>y grupos para tomar las riendas de sus propias vidas </a:t>
            </a:r>
            <a:r>
              <a:rPr lang="es-AR" sz="2400" b="1" dirty="0" smtClean="0">
                <a:solidFill>
                  <a:schemeClr val="accent3">
                    <a:lumMod val="75000"/>
                  </a:schemeClr>
                </a:solidFill>
                <a:effectLst>
                  <a:outerShdw blurRad="38100" dist="38100" dir="2700000" algn="tl">
                    <a:srgbClr val="000000">
                      <a:alpha val="43137"/>
                    </a:srgbClr>
                  </a:outerShdw>
                </a:effectLst>
              </a:rPr>
              <a:t>de </a:t>
            </a:r>
            <a:r>
              <a:rPr lang="es-AR" sz="2400" b="1" dirty="0">
                <a:solidFill>
                  <a:schemeClr val="accent3">
                    <a:lumMod val="75000"/>
                  </a:schemeClr>
                </a:solidFill>
                <a:effectLst>
                  <a:outerShdw blurRad="38100" dist="38100" dir="2700000" algn="tl">
                    <a:srgbClr val="000000">
                      <a:alpha val="43137"/>
                    </a:srgbClr>
                  </a:outerShdw>
                </a:effectLst>
              </a:rPr>
              <a:t>manera autónoma y </a:t>
            </a:r>
            <a:r>
              <a:rPr lang="es-AR" sz="2400" b="1" dirty="0" smtClean="0">
                <a:solidFill>
                  <a:schemeClr val="accent3">
                    <a:lumMod val="75000"/>
                  </a:schemeClr>
                </a:solidFill>
                <a:effectLst>
                  <a:outerShdw blurRad="38100" dist="38100" dir="2700000" algn="tl">
                    <a:srgbClr val="000000">
                      <a:alpha val="43137"/>
                    </a:srgbClr>
                  </a:outerShdw>
                </a:effectLst>
              </a:rPr>
              <a:t>responsable a fin de liberarse de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dominación, la represión y </a:t>
            </a:r>
            <a:r>
              <a:rPr lang="es-AR" sz="2400" b="1" dirty="0">
                <a:solidFill>
                  <a:schemeClr val="accent3">
                    <a:lumMod val="75000"/>
                  </a:schemeClr>
                </a:solidFill>
                <a:effectLst>
                  <a:outerShdw blurRad="38100" dist="38100" dir="2700000" algn="tl">
                    <a:srgbClr val="000000">
                      <a:alpha val="43137"/>
                    </a:srgbClr>
                  </a:outerShdw>
                </a:effectLst>
              </a:rPr>
              <a:t>de todos aquellos elementos </a:t>
            </a:r>
            <a:r>
              <a:rPr lang="es-AR" sz="2400" b="1" dirty="0" smtClean="0">
                <a:solidFill>
                  <a:schemeClr val="accent3">
                    <a:lumMod val="75000"/>
                  </a:schemeClr>
                </a:solidFill>
                <a:effectLst>
                  <a:outerShdw blurRad="38100" dist="38100" dir="2700000" algn="tl">
                    <a:srgbClr val="000000">
                      <a:alpha val="43137"/>
                    </a:srgbClr>
                  </a:outerShdw>
                </a:effectLst>
              </a:rPr>
              <a:t>enajenantes </a:t>
            </a:r>
            <a:r>
              <a:rPr lang="es-AR" sz="2400" b="1" dirty="0">
                <a:solidFill>
                  <a:schemeClr val="accent3">
                    <a:lumMod val="75000"/>
                  </a:schemeClr>
                </a:solidFill>
                <a:effectLst>
                  <a:outerShdw blurRad="38100" dist="38100" dir="2700000" algn="tl">
                    <a:srgbClr val="000000">
                      <a:alpha val="43137"/>
                    </a:srgbClr>
                  </a:outerShdw>
                </a:effectLst>
              </a:rPr>
              <a:t>de los que </a:t>
            </a:r>
            <a:r>
              <a:rPr lang="es-AR" sz="2400" b="1" dirty="0" smtClean="0">
                <a:solidFill>
                  <a:schemeClr val="accent3">
                    <a:lumMod val="75000"/>
                  </a:schemeClr>
                </a:solidFill>
                <a:effectLst>
                  <a:outerShdw blurRad="38100" dist="38100" dir="2700000" algn="tl">
                    <a:srgbClr val="000000">
                      <a:alpha val="43137"/>
                    </a:srgbClr>
                  </a:outerShdw>
                </a:effectLst>
              </a:rPr>
              <a:t>son víctimas.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Procura  la </a:t>
            </a:r>
            <a:r>
              <a:rPr lang="es-AR" sz="2400" b="1" dirty="0">
                <a:solidFill>
                  <a:schemeClr val="accent3">
                    <a:lumMod val="75000"/>
                  </a:schemeClr>
                </a:solidFill>
                <a:effectLst>
                  <a:outerShdw blurRad="38100" dist="38100" dir="2700000" algn="tl">
                    <a:srgbClr val="000000">
                      <a:alpha val="43137"/>
                    </a:srgbClr>
                  </a:outerShdw>
                </a:effectLst>
              </a:rPr>
              <a:t>mejor manera de </a:t>
            </a:r>
            <a:r>
              <a:rPr lang="es-AR" sz="2400" b="1" dirty="0" smtClean="0">
                <a:solidFill>
                  <a:schemeClr val="accent3">
                    <a:lumMod val="75000"/>
                  </a:schemeClr>
                </a:solidFill>
                <a:effectLst>
                  <a:outerShdw blurRad="38100" dist="38100" dir="2700000" algn="tl">
                    <a:srgbClr val="000000">
                      <a:alpha val="43137"/>
                    </a:srgbClr>
                  </a:outerShdw>
                </a:effectLst>
              </a:rPr>
              <a:t>lograr libertad, autonomía, autoconocimiento y </a:t>
            </a:r>
            <a:r>
              <a:rPr lang="es-AR" sz="2400" b="1" dirty="0">
                <a:solidFill>
                  <a:schemeClr val="accent3">
                    <a:lumMod val="75000"/>
                  </a:schemeClr>
                </a:solidFill>
                <a:effectLst>
                  <a:outerShdw blurRad="38100" dist="38100" dir="2700000" algn="tl">
                    <a:srgbClr val="000000">
                      <a:alpha val="43137"/>
                    </a:srgbClr>
                  </a:outerShdw>
                </a:effectLst>
              </a:rPr>
              <a:t>participación </a:t>
            </a:r>
            <a:r>
              <a:rPr lang="es-AR" sz="2400" b="1" dirty="0" smtClean="0">
                <a:solidFill>
                  <a:schemeClr val="accent3">
                    <a:lumMod val="75000"/>
                  </a:schemeClr>
                </a:solidFill>
                <a:effectLst>
                  <a:outerShdw blurRad="38100" dist="38100" dir="2700000" algn="tl">
                    <a:srgbClr val="000000">
                      <a:alpha val="43137"/>
                    </a:srgbClr>
                  </a:outerShdw>
                </a:effectLst>
              </a:rPr>
              <a:t>democrática.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1937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492896"/>
            <a:ext cx="770485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Este </a:t>
            </a:r>
            <a:r>
              <a:rPr lang="es-AR" sz="2400" b="1" dirty="0">
                <a:solidFill>
                  <a:schemeClr val="accent3">
                    <a:lumMod val="75000"/>
                  </a:schemeClr>
                </a:solidFill>
                <a:effectLst>
                  <a:outerShdw blurRad="38100" dist="38100" dir="2700000" algn="tl">
                    <a:srgbClr val="000000">
                      <a:alpha val="43137"/>
                    </a:srgbClr>
                  </a:outerShdw>
                </a:effectLst>
              </a:rPr>
              <a:t>estilo de hacer ciencia se preocupa por investigar las relaciones de poder que estructuran la interacción </a:t>
            </a:r>
            <a:r>
              <a:rPr lang="es-AR" sz="2400" b="1" dirty="0" smtClean="0">
                <a:solidFill>
                  <a:schemeClr val="accent3">
                    <a:lumMod val="75000"/>
                  </a:schemeClr>
                </a:solidFill>
                <a:effectLst>
                  <a:outerShdw blurRad="38100" dist="38100" dir="2700000" algn="tl">
                    <a:srgbClr val="000000">
                      <a:alpha val="43137"/>
                    </a:srgbClr>
                  </a:outerShdw>
                </a:effectLst>
              </a:rPr>
              <a:t>social </a:t>
            </a:r>
            <a:r>
              <a:rPr lang="es-AR" sz="2400" b="1" dirty="0">
                <a:solidFill>
                  <a:schemeClr val="accent3">
                    <a:lumMod val="75000"/>
                  </a:schemeClr>
                </a:solidFill>
                <a:effectLst>
                  <a:outerShdw blurRad="38100" dist="38100" dir="2700000" algn="tl">
                    <a:srgbClr val="000000">
                      <a:alpha val="43137"/>
                    </a:srgbClr>
                  </a:outerShdw>
                </a:effectLst>
              </a:rPr>
              <a:t>– que se hacen </a:t>
            </a:r>
            <a:r>
              <a:rPr lang="es-AR" sz="2400" b="1" dirty="0" smtClean="0">
                <a:solidFill>
                  <a:schemeClr val="accent3">
                    <a:lumMod val="75000"/>
                  </a:schemeClr>
                </a:solidFill>
                <a:effectLst>
                  <a:outerShdw blurRad="38100" dist="38100" dir="2700000" algn="tl">
                    <a:srgbClr val="000000">
                      <a:alpha val="43137"/>
                    </a:srgbClr>
                  </a:outerShdw>
                </a:effectLst>
              </a:rPr>
              <a:t>patentes en </a:t>
            </a:r>
            <a:r>
              <a:rPr lang="es-AR" sz="2400" b="1" dirty="0">
                <a:solidFill>
                  <a:schemeClr val="accent3">
                    <a:lumMod val="75000"/>
                  </a:schemeClr>
                </a:solidFill>
                <a:effectLst>
                  <a:outerShdw blurRad="38100" dist="38100" dir="2700000" algn="tl">
                    <a:srgbClr val="000000">
                      <a:alpha val="43137"/>
                    </a:srgbClr>
                  </a:outerShdw>
                </a:effectLst>
              </a:rPr>
              <a:t>las </a:t>
            </a:r>
            <a:r>
              <a:rPr lang="es-AR" sz="2400" b="1" dirty="0" smtClean="0">
                <a:solidFill>
                  <a:schemeClr val="accent3">
                    <a:lumMod val="75000"/>
                  </a:schemeClr>
                </a:solidFill>
                <a:effectLst>
                  <a:outerShdw blurRad="38100" dist="38100" dir="2700000" algn="tl">
                    <a:srgbClr val="000000">
                      <a:alpha val="43137"/>
                    </a:srgbClr>
                  </a:outerShdw>
                </a:effectLst>
              </a:rPr>
              <a:t>alienación en el trabajo </a:t>
            </a:r>
            <a:r>
              <a:rPr lang="es-AR" sz="2400" b="1" dirty="0">
                <a:solidFill>
                  <a:schemeClr val="accent3">
                    <a:lumMod val="75000"/>
                  </a:schemeClr>
                </a:solidFill>
                <a:effectLst>
                  <a:outerShdw blurRad="38100" dist="38100" dir="2700000" algn="tl">
                    <a:srgbClr val="000000">
                      <a:alpha val="43137"/>
                    </a:srgbClr>
                  </a:outerShdw>
                </a:effectLst>
              </a:rPr>
              <a:t>o en las manipulaciones del </a:t>
            </a:r>
            <a:r>
              <a:rPr lang="es-AR" sz="2400" b="1" dirty="0" smtClean="0">
                <a:solidFill>
                  <a:schemeClr val="accent3">
                    <a:lumMod val="75000"/>
                  </a:schemeClr>
                </a:solidFill>
                <a:effectLst>
                  <a:outerShdw blurRad="38100" dist="38100" dir="2700000" algn="tl">
                    <a:srgbClr val="000000">
                      <a:alpha val="43137"/>
                    </a:srgbClr>
                  </a:outerShdw>
                </a:effectLst>
              </a:rPr>
              <a:t>lenguaje – con </a:t>
            </a:r>
            <a:r>
              <a:rPr lang="es-AR" sz="2400" b="1" dirty="0">
                <a:solidFill>
                  <a:schemeClr val="accent3">
                    <a:lumMod val="75000"/>
                  </a:schemeClr>
                </a:solidFill>
                <a:effectLst>
                  <a:outerShdw blurRad="38100" dist="38100" dir="2700000" algn="tl">
                    <a:srgbClr val="000000">
                      <a:alpha val="43137"/>
                    </a:srgbClr>
                  </a:outerShdw>
                </a:effectLst>
              </a:rPr>
              <a:t>el fin de </a:t>
            </a:r>
            <a:r>
              <a:rPr lang="es-AR" sz="2400" b="1" dirty="0" smtClean="0">
                <a:solidFill>
                  <a:schemeClr val="accent3">
                    <a:lumMod val="75000"/>
                  </a:schemeClr>
                </a:solidFill>
                <a:effectLst>
                  <a:outerShdw blurRad="38100" dist="38100" dir="2700000" algn="tl">
                    <a:srgbClr val="000000">
                      <a:alpha val="43137"/>
                    </a:srgbClr>
                  </a:outerShdw>
                </a:effectLst>
              </a:rPr>
              <a:t>desocultarlas y revertirlas.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222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780928"/>
            <a:ext cx="8136904" cy="15696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i="1" dirty="0" smtClean="0">
                <a:solidFill>
                  <a:srgbClr val="C00000"/>
                </a:solidFill>
                <a:effectLst>
                  <a:outerShdw blurRad="38100" dist="38100" dir="2700000" algn="tl">
                    <a:srgbClr val="000000">
                      <a:alpha val="43137"/>
                    </a:srgbClr>
                  </a:outerShdw>
                </a:effectLst>
              </a:rPr>
              <a:t>interés técnico </a:t>
            </a:r>
            <a:r>
              <a:rPr lang="es-AR" sz="2400" b="1" dirty="0" smtClean="0">
                <a:solidFill>
                  <a:schemeClr val="accent3">
                    <a:lumMod val="75000"/>
                  </a:schemeClr>
                </a:solidFill>
                <a:effectLst>
                  <a:outerShdw blurRad="38100" dist="38100" dir="2700000" algn="tl">
                    <a:srgbClr val="000000">
                      <a:alpha val="43137"/>
                    </a:srgbClr>
                  </a:outerShdw>
                </a:effectLst>
              </a:rPr>
              <a:t>apunta </a:t>
            </a:r>
            <a:r>
              <a:rPr lang="es-AR" sz="2400" b="1" dirty="0">
                <a:solidFill>
                  <a:schemeClr val="accent3">
                    <a:lumMod val="75000"/>
                  </a:schemeClr>
                </a:solidFill>
                <a:effectLst>
                  <a:outerShdw blurRad="38100" dist="38100" dir="2700000" algn="tl">
                    <a:srgbClr val="000000">
                      <a:alpha val="43137"/>
                    </a:srgbClr>
                  </a:outerShdw>
                </a:effectLst>
              </a:rPr>
              <a:t>a explicar y describir el </a:t>
            </a:r>
            <a:r>
              <a:rPr lang="es-AR" sz="2400" b="1" dirty="0" smtClean="0">
                <a:solidFill>
                  <a:schemeClr val="accent3">
                    <a:lumMod val="75000"/>
                  </a:schemeClr>
                </a:solidFill>
                <a:effectLst>
                  <a:outerShdw blurRad="38100" dist="38100" dir="2700000" algn="tl">
                    <a:srgbClr val="000000">
                      <a:alpha val="43137"/>
                    </a:srgbClr>
                  </a:outerShdw>
                </a:effectLst>
              </a:rPr>
              <a:t>mundo; el </a:t>
            </a:r>
            <a:r>
              <a:rPr lang="es-AR" sz="2400" b="1" i="1" dirty="0" smtClean="0">
                <a:solidFill>
                  <a:srgbClr val="C00000"/>
                </a:solidFill>
                <a:effectLst>
                  <a:outerShdw blurRad="38100" dist="38100" dir="2700000" algn="tl">
                    <a:srgbClr val="000000">
                      <a:alpha val="43137"/>
                    </a:srgbClr>
                  </a:outerShdw>
                </a:effectLst>
              </a:rPr>
              <a:t>práctico</a:t>
            </a:r>
            <a:r>
              <a:rPr lang="es-AR" sz="2400" b="1" dirty="0" smtClean="0">
                <a:solidFill>
                  <a:schemeClr val="accent3">
                    <a:lumMod val="75000"/>
                  </a:schemeClr>
                </a:solidFill>
                <a:effectLst>
                  <a:outerShdw blurRad="38100" dist="38100" dir="2700000" algn="tl">
                    <a:srgbClr val="000000">
                      <a:alpha val="43137"/>
                    </a:srgbClr>
                  </a:outerShdw>
                </a:effectLst>
              </a:rPr>
              <a:t>, a comprenderlo e interpretarlo </a:t>
            </a:r>
            <a:r>
              <a:rPr lang="es-AR" sz="2400" b="1" dirty="0">
                <a:solidFill>
                  <a:schemeClr val="accent3">
                    <a:lumMod val="75000"/>
                  </a:schemeClr>
                </a:solidFill>
                <a:effectLst>
                  <a:outerShdw blurRad="38100" dist="38100" dir="2700000" algn="tl">
                    <a:srgbClr val="000000">
                      <a:alpha val="43137"/>
                    </a:srgbClr>
                  </a:outerShdw>
                </a:effectLst>
              </a:rPr>
              <a:t>para </a:t>
            </a:r>
            <a:r>
              <a:rPr lang="es-AR" sz="2400" b="1" dirty="0" smtClean="0">
                <a:solidFill>
                  <a:schemeClr val="accent3">
                    <a:lumMod val="75000"/>
                  </a:schemeClr>
                </a:solidFill>
                <a:effectLst>
                  <a:outerShdw blurRad="38100" dist="38100" dir="2700000" algn="tl">
                    <a:srgbClr val="000000">
                      <a:alpha val="43137"/>
                    </a:srgbClr>
                  </a:outerShdw>
                </a:effectLst>
              </a:rPr>
              <a:t>encontrarle significado y el </a:t>
            </a:r>
            <a:r>
              <a:rPr lang="es-AR" sz="2400" b="1" i="1" dirty="0" smtClean="0">
                <a:solidFill>
                  <a:srgbClr val="C00000"/>
                </a:solidFill>
                <a:effectLst>
                  <a:outerShdw blurRad="38100" dist="38100" dir="2700000" algn="tl">
                    <a:srgbClr val="000000">
                      <a:alpha val="43137"/>
                    </a:srgbClr>
                  </a:outerShdw>
                </a:effectLst>
              </a:rPr>
              <a:t>emancipador</a:t>
            </a:r>
            <a:r>
              <a:rPr lang="es-AR" sz="2400" b="1" dirty="0" smtClean="0">
                <a:solidFill>
                  <a:schemeClr val="accent3">
                    <a:lumMod val="75000"/>
                  </a:schemeClr>
                </a:solidFill>
                <a:effectLst>
                  <a:outerShdw blurRad="38100" dist="38100" dir="2700000" algn="tl">
                    <a:srgbClr val="000000">
                      <a:alpha val="43137"/>
                    </a:srgbClr>
                  </a:outerShdw>
                </a:effectLst>
              </a:rPr>
              <a:t> pretende transformarlo.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124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340767"/>
            <a:ext cx="6246440" cy="4524315"/>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En </a:t>
            </a:r>
            <a:r>
              <a:rPr lang="es-AR" sz="2400" b="1" dirty="0" smtClean="0">
                <a:solidFill>
                  <a:schemeClr val="accent3">
                    <a:lumMod val="75000"/>
                  </a:schemeClr>
                </a:solidFill>
                <a:effectLst>
                  <a:outerShdw blurRad="38100" dist="38100" dir="2700000" algn="tl">
                    <a:srgbClr val="000000">
                      <a:alpha val="43137"/>
                    </a:srgbClr>
                  </a:outerShdw>
                </a:effectLst>
              </a:rPr>
              <a:t>síntesis:</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según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rgbClr val="C00000"/>
                </a:solidFill>
                <a:effectLst>
                  <a:outerShdw blurRad="38100" dist="38100" dir="2700000" algn="tl">
                    <a:srgbClr val="000000">
                      <a:alpha val="43137"/>
                    </a:srgbClr>
                  </a:outerShdw>
                </a:effectLst>
              </a:rPr>
              <a:t>interés técnico</a:t>
            </a:r>
            <a:r>
              <a:rPr lang="es-AR" sz="2400" b="1" dirty="0">
                <a:solidFill>
                  <a:schemeClr val="accent3">
                    <a:lumMod val="75000"/>
                  </a:schemeClr>
                </a:solidFill>
                <a:effectLst>
                  <a:outerShdw blurRad="38100" dist="38100" dir="2700000" algn="tl">
                    <a:srgbClr val="000000">
                      <a:alpha val="43137"/>
                    </a:srgbClr>
                  </a:outerShdw>
                </a:effectLst>
              </a:rPr>
              <a:t>, el ser humano percibe la realidad en función de su posible manipulación técnica. </a:t>
            </a: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según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rgbClr val="C00000"/>
                </a:solidFill>
                <a:effectLst>
                  <a:outerShdw blurRad="38100" dist="38100" dir="2700000" algn="tl">
                    <a:srgbClr val="000000">
                      <a:alpha val="43137"/>
                    </a:srgbClr>
                  </a:outerShdw>
                </a:effectLst>
              </a:rPr>
              <a:t>interés </a:t>
            </a:r>
            <a:r>
              <a:rPr lang="es-AR" sz="2400" b="1" i="1" dirty="0" smtClean="0">
                <a:solidFill>
                  <a:srgbClr val="C00000"/>
                </a:solidFill>
                <a:effectLst>
                  <a:outerShdw blurRad="38100" dist="38100" dir="2700000" algn="tl">
                    <a:srgbClr val="000000">
                      <a:alpha val="43137"/>
                    </a:srgbClr>
                  </a:outerShdw>
                </a:effectLst>
              </a:rPr>
              <a:t>práctico </a:t>
            </a:r>
            <a:r>
              <a:rPr lang="es-AR" sz="2400" b="1" dirty="0" smtClean="0">
                <a:solidFill>
                  <a:schemeClr val="accent3">
                    <a:lumMod val="75000"/>
                  </a:schemeClr>
                </a:solidFill>
                <a:effectLst>
                  <a:outerShdw blurRad="38100" dist="38100" dir="2700000" algn="tl">
                    <a:srgbClr val="000000">
                      <a:alpha val="43137"/>
                    </a:srgbClr>
                  </a:outerShdw>
                </a:effectLst>
              </a:rPr>
              <a:t>se procura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aprehensión </a:t>
            </a:r>
            <a:r>
              <a:rPr lang="es-AR" sz="2400" b="1" dirty="0">
                <a:solidFill>
                  <a:schemeClr val="accent3">
                    <a:lumMod val="75000"/>
                  </a:schemeClr>
                </a:solidFill>
                <a:effectLst>
                  <a:outerShdw blurRad="38100" dist="38100" dir="2700000" algn="tl">
                    <a:srgbClr val="000000">
                      <a:alpha val="43137"/>
                    </a:srgbClr>
                  </a:outerShdw>
                </a:effectLst>
              </a:rPr>
              <a:t>de sentido, el acceso al significado de las realidades simbólicas o culturales. </a:t>
            </a:r>
          </a:p>
          <a:p>
            <a:pPr marL="285750" indent="-28575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según </a:t>
            </a:r>
            <a:r>
              <a:rPr lang="es-AR" sz="2400" b="1" dirty="0">
                <a:solidFill>
                  <a:schemeClr val="accent3">
                    <a:lumMod val="75000"/>
                  </a:schemeClr>
                </a:solidFill>
                <a:effectLst>
                  <a:outerShdw blurRad="38100" dist="38100" dir="2700000" algn="tl">
                    <a:srgbClr val="000000">
                      <a:alpha val="43137"/>
                    </a:srgbClr>
                  </a:outerShdw>
                </a:effectLst>
              </a:rPr>
              <a:t>el </a:t>
            </a:r>
            <a:r>
              <a:rPr lang="es-AR" sz="2400" b="1" i="1" dirty="0">
                <a:solidFill>
                  <a:srgbClr val="C00000"/>
                </a:solidFill>
                <a:effectLst>
                  <a:outerShdw blurRad="38100" dist="38100" dir="2700000" algn="tl">
                    <a:srgbClr val="000000">
                      <a:alpha val="43137"/>
                    </a:srgbClr>
                  </a:outerShdw>
                </a:effectLst>
              </a:rPr>
              <a:t>interés emancipatorio</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se busca </a:t>
            </a:r>
            <a:r>
              <a:rPr lang="es-AR" sz="2400" b="1" dirty="0">
                <a:solidFill>
                  <a:schemeClr val="accent3">
                    <a:lumMod val="75000"/>
                  </a:schemeClr>
                </a:solidFill>
                <a:effectLst>
                  <a:outerShdw blurRad="38100" dist="38100" dir="2700000" algn="tl">
                    <a:srgbClr val="000000">
                      <a:alpha val="43137"/>
                    </a:srgbClr>
                  </a:outerShdw>
                </a:effectLst>
              </a:rPr>
              <a:t>conocer la realidad </a:t>
            </a:r>
            <a:r>
              <a:rPr lang="es-AR" sz="2400" b="1" dirty="0" smtClean="0">
                <a:solidFill>
                  <a:schemeClr val="accent3">
                    <a:lumMod val="75000"/>
                  </a:schemeClr>
                </a:solidFill>
                <a:effectLst>
                  <a:outerShdw blurRad="38100" dist="38100" dir="2700000" algn="tl">
                    <a:srgbClr val="000000">
                      <a:alpha val="43137"/>
                    </a:srgbClr>
                  </a:outerShdw>
                </a:effectLst>
              </a:rPr>
              <a:t>social para criticarla </a:t>
            </a:r>
            <a:r>
              <a:rPr lang="es-AR" sz="2400" b="1" dirty="0">
                <a:solidFill>
                  <a:schemeClr val="accent3">
                    <a:lumMod val="75000"/>
                  </a:schemeClr>
                </a:solidFill>
                <a:effectLst>
                  <a:outerShdw blurRad="38100" dist="38100" dir="2700000" algn="tl">
                    <a:srgbClr val="000000">
                      <a:alpha val="43137"/>
                    </a:srgbClr>
                  </a:outerShdw>
                </a:effectLst>
              </a:rPr>
              <a:t>y </a:t>
            </a:r>
            <a:r>
              <a:rPr lang="es-AR" sz="2400" b="1" dirty="0" smtClean="0">
                <a:solidFill>
                  <a:schemeClr val="accent3">
                    <a:lumMod val="75000"/>
                  </a:schemeClr>
                </a:solidFill>
                <a:effectLst>
                  <a:outerShdw blurRad="38100" dist="38100" dir="2700000" algn="tl">
                    <a:srgbClr val="000000">
                      <a:alpha val="43137"/>
                    </a:srgbClr>
                  </a:outerShdw>
                </a:effectLst>
              </a:rPr>
              <a:t>modificarla.  </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5079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179512" y="548680"/>
            <a:ext cx="3168352" cy="5904656"/>
          </a:xfrm>
        </p:spPr>
        <p:txBody>
          <a:bodyPr>
            <a:noAutofit/>
          </a:bodyPr>
          <a:lstStyle/>
          <a:p>
            <a:r>
              <a:rPr lang="es-AR" sz="2000" b="1" dirty="0" smtClean="0">
                <a:effectLst>
                  <a:outerShdw blurRad="38100" dist="38100" dir="2700000" algn="tl">
                    <a:srgbClr val="000000">
                      <a:alpha val="43137"/>
                    </a:srgbClr>
                  </a:outerShdw>
                </a:effectLst>
              </a:rPr>
              <a:t>     </a:t>
            </a:r>
            <a:r>
              <a:rPr lang="es-AR" sz="2000" b="1" dirty="0" smtClean="0">
                <a:solidFill>
                  <a:schemeClr val="accent1">
                    <a:lumMod val="50000"/>
                  </a:schemeClr>
                </a:solidFill>
                <a:effectLst>
                  <a:outerShdw blurRad="38100" dist="38100" dir="2700000" algn="tl">
                    <a:srgbClr val="000000">
                      <a:alpha val="43137"/>
                    </a:srgbClr>
                  </a:outerShdw>
                </a:effectLst>
              </a:rPr>
              <a:t>La </a:t>
            </a:r>
            <a:r>
              <a:rPr lang="es-AR" sz="2000" b="1" dirty="0">
                <a:solidFill>
                  <a:schemeClr val="accent1">
                    <a:lumMod val="50000"/>
                  </a:schemeClr>
                </a:solidFill>
                <a:effectLst>
                  <a:outerShdw blurRad="38100" dist="38100" dir="2700000" algn="tl">
                    <a:srgbClr val="000000">
                      <a:alpha val="43137"/>
                    </a:srgbClr>
                  </a:outerShdw>
                </a:effectLst>
              </a:rPr>
              <a:t>teoría curricular </a:t>
            </a:r>
            <a:r>
              <a:rPr lang="es-AR" sz="2000" b="1" dirty="0" smtClean="0">
                <a:solidFill>
                  <a:schemeClr val="accent1">
                    <a:lumMod val="50000"/>
                  </a:schemeClr>
                </a:solidFill>
                <a:effectLst>
                  <a:outerShdw blurRad="38100" dist="38100" dir="2700000" algn="tl">
                    <a:srgbClr val="000000">
                      <a:alpha val="43137"/>
                    </a:srgbClr>
                  </a:outerShdw>
                </a:effectLst>
              </a:rPr>
              <a:t>contemporánea distingue </a:t>
            </a:r>
            <a:r>
              <a:rPr lang="es-AR" sz="2000" b="1" dirty="0">
                <a:solidFill>
                  <a:schemeClr val="accent1">
                    <a:lumMod val="50000"/>
                  </a:schemeClr>
                </a:solidFill>
                <a:effectLst>
                  <a:outerShdw blurRad="38100" dist="38100" dir="2700000" algn="tl">
                    <a:srgbClr val="000000">
                      <a:alpha val="43137"/>
                    </a:srgbClr>
                  </a:outerShdw>
                </a:effectLst>
              </a:rPr>
              <a:t>tres</a:t>
            </a:r>
          </a:p>
          <a:p>
            <a:r>
              <a:rPr lang="es-AR" sz="2000" b="1" dirty="0">
                <a:solidFill>
                  <a:schemeClr val="accent1">
                    <a:lumMod val="50000"/>
                  </a:schemeClr>
                </a:solidFill>
                <a:effectLst>
                  <a:outerShdw blurRad="38100" dist="38100" dir="2700000" algn="tl">
                    <a:srgbClr val="000000">
                      <a:alpha val="43137"/>
                    </a:srgbClr>
                  </a:outerShdw>
                </a:effectLst>
              </a:rPr>
              <a:t>racionalidades curriculares: </a:t>
            </a:r>
            <a:r>
              <a:rPr lang="es-AR" sz="2000" b="1" i="1" dirty="0" smtClean="0">
                <a:solidFill>
                  <a:srgbClr val="002060"/>
                </a:solidFill>
                <a:effectLst>
                  <a:outerShdw blurRad="38100" dist="38100" dir="2700000" algn="tl">
                    <a:srgbClr val="000000">
                      <a:alpha val="43137"/>
                    </a:srgbClr>
                  </a:outerShdw>
                </a:effectLst>
              </a:rPr>
              <a:t>técnica o tecnocrática</a:t>
            </a:r>
            <a:r>
              <a:rPr lang="es-AR" sz="2000" b="1" dirty="0" smtClean="0">
                <a:solidFill>
                  <a:schemeClr val="accent1">
                    <a:lumMod val="50000"/>
                  </a:schemeClr>
                </a:solidFill>
                <a:effectLst>
                  <a:outerShdw blurRad="38100" dist="38100" dir="2700000" algn="tl">
                    <a:srgbClr val="000000">
                      <a:alpha val="43137"/>
                    </a:srgbClr>
                  </a:outerShdw>
                </a:effectLst>
              </a:rPr>
              <a:t>, </a:t>
            </a:r>
            <a:r>
              <a:rPr lang="es-AR" sz="2000" b="1" i="1" dirty="0" smtClean="0">
                <a:solidFill>
                  <a:srgbClr val="002060"/>
                </a:solidFill>
                <a:effectLst>
                  <a:outerShdw blurRad="38100" dist="38100" dir="2700000" algn="tl">
                    <a:srgbClr val="000000">
                      <a:alpha val="43137"/>
                    </a:srgbClr>
                  </a:outerShdw>
                </a:effectLst>
              </a:rPr>
              <a:t>práctica </a:t>
            </a:r>
            <a:r>
              <a:rPr lang="es-AR" sz="2000" b="1" i="1" dirty="0">
                <a:solidFill>
                  <a:srgbClr val="002060"/>
                </a:solidFill>
                <a:effectLst>
                  <a:outerShdw blurRad="38100" dist="38100" dir="2700000" algn="tl">
                    <a:srgbClr val="000000">
                      <a:alpha val="43137"/>
                    </a:srgbClr>
                  </a:outerShdw>
                </a:effectLst>
              </a:rPr>
              <a:t>o praxiológica </a:t>
            </a:r>
            <a:r>
              <a:rPr lang="es-AR" sz="2000" b="1" dirty="0">
                <a:solidFill>
                  <a:schemeClr val="accent1">
                    <a:lumMod val="50000"/>
                  </a:schemeClr>
                </a:solidFill>
                <a:effectLst>
                  <a:outerShdw blurRad="38100" dist="38100" dir="2700000" algn="tl">
                    <a:srgbClr val="000000">
                      <a:alpha val="43137"/>
                    </a:srgbClr>
                  </a:outerShdw>
                </a:effectLst>
              </a:rPr>
              <a:t>y </a:t>
            </a:r>
            <a:r>
              <a:rPr lang="es-AR" sz="2000" b="1" i="1" dirty="0" smtClean="0">
                <a:solidFill>
                  <a:srgbClr val="002060"/>
                </a:solidFill>
                <a:effectLst>
                  <a:outerShdw blurRad="38100" dist="38100" dir="2700000" algn="tl">
                    <a:srgbClr val="000000">
                      <a:alpha val="43137"/>
                    </a:srgbClr>
                  </a:outerShdw>
                </a:effectLst>
              </a:rPr>
              <a:t>crítica o emancipadora</a:t>
            </a:r>
            <a:r>
              <a:rPr lang="es-AR" sz="2000" b="1" dirty="0" smtClean="0">
                <a:solidFill>
                  <a:schemeClr val="accent1">
                    <a:lumMod val="50000"/>
                  </a:schemeClr>
                </a:solidFill>
                <a:effectLst>
                  <a:outerShdw blurRad="38100" dist="38100" dir="2700000" algn="tl">
                    <a:srgbClr val="000000">
                      <a:alpha val="43137"/>
                    </a:srgbClr>
                  </a:outerShdw>
                </a:effectLst>
              </a:rPr>
              <a:t>.    </a:t>
            </a:r>
          </a:p>
          <a:p>
            <a:r>
              <a:rPr lang="es-AR" sz="2000" b="1" dirty="0">
                <a:solidFill>
                  <a:schemeClr val="accent1">
                    <a:lumMod val="50000"/>
                  </a:schemeClr>
                </a:solidFill>
                <a:effectLst>
                  <a:outerShdw blurRad="38100" dist="38100" dir="2700000" algn="tl">
                    <a:srgbClr val="000000">
                      <a:alpha val="43137"/>
                    </a:srgbClr>
                  </a:outerShdw>
                </a:effectLst>
              </a:rPr>
              <a:t> </a:t>
            </a:r>
            <a:r>
              <a:rPr lang="es-AR" sz="2000" b="1" dirty="0" smtClean="0">
                <a:solidFill>
                  <a:schemeClr val="accent1">
                    <a:lumMod val="50000"/>
                  </a:schemeClr>
                </a:solidFill>
                <a:effectLst>
                  <a:outerShdw blurRad="38100" dist="38100" dir="2700000" algn="tl">
                    <a:srgbClr val="000000">
                      <a:alpha val="43137"/>
                    </a:srgbClr>
                  </a:outerShdw>
                </a:effectLst>
              </a:rPr>
              <a:t>    Este </a:t>
            </a:r>
            <a:r>
              <a:rPr lang="es-AR" sz="2000" b="1" dirty="0">
                <a:solidFill>
                  <a:schemeClr val="accent1">
                    <a:lumMod val="50000"/>
                  </a:schemeClr>
                </a:solidFill>
                <a:effectLst>
                  <a:outerShdw blurRad="38100" dist="38100" dir="2700000" algn="tl">
                    <a:srgbClr val="000000">
                      <a:alpha val="43137"/>
                    </a:srgbClr>
                  </a:outerShdw>
                </a:effectLst>
              </a:rPr>
              <a:t>agrupamiento es</a:t>
            </a:r>
          </a:p>
          <a:p>
            <a:r>
              <a:rPr lang="es-AR" sz="2000" b="1" dirty="0">
                <a:solidFill>
                  <a:schemeClr val="accent1">
                    <a:lumMod val="50000"/>
                  </a:schemeClr>
                </a:solidFill>
                <a:effectLst>
                  <a:outerShdw blurRad="38100" dist="38100" dir="2700000" algn="tl">
                    <a:srgbClr val="000000">
                      <a:alpha val="43137"/>
                    </a:srgbClr>
                  </a:outerShdw>
                </a:effectLst>
              </a:rPr>
              <a:t>propuesto por primera vez en 1987 por la pedagoga</a:t>
            </a:r>
          </a:p>
          <a:p>
            <a:r>
              <a:rPr lang="es-AR" sz="2000" b="1" dirty="0">
                <a:solidFill>
                  <a:schemeClr val="accent1">
                    <a:lumMod val="50000"/>
                  </a:schemeClr>
                </a:solidFill>
                <a:effectLst>
                  <a:outerShdw blurRad="38100" dist="38100" dir="2700000" algn="tl">
                    <a:srgbClr val="000000">
                      <a:alpha val="43137"/>
                    </a:srgbClr>
                  </a:outerShdw>
                </a:effectLst>
              </a:rPr>
              <a:t>australiana Shirley </a:t>
            </a:r>
            <a:r>
              <a:rPr lang="es-AR" sz="2000" b="1" dirty="0" err="1" smtClean="0">
                <a:solidFill>
                  <a:schemeClr val="accent1">
                    <a:lumMod val="50000"/>
                  </a:schemeClr>
                </a:solidFill>
                <a:effectLst>
                  <a:outerShdw blurRad="38100" dist="38100" dir="2700000" algn="tl">
                    <a:srgbClr val="000000">
                      <a:alpha val="43137"/>
                    </a:srgbClr>
                  </a:outerShdw>
                </a:effectLst>
              </a:rPr>
              <a:t>Grundy</a:t>
            </a:r>
            <a:r>
              <a:rPr lang="es-AR" sz="2000" b="1" dirty="0" smtClean="0">
                <a:solidFill>
                  <a:schemeClr val="accent1">
                    <a:lumMod val="50000"/>
                  </a:schemeClr>
                </a:solidFill>
                <a:effectLst>
                  <a:outerShdw blurRad="38100" dist="38100" dir="2700000" algn="tl">
                    <a:srgbClr val="000000">
                      <a:alpha val="43137"/>
                    </a:srgbClr>
                  </a:outerShdw>
                </a:effectLst>
              </a:rPr>
              <a:t>, quien vincula </a:t>
            </a:r>
            <a:r>
              <a:rPr lang="es-AR" sz="2000" b="1" dirty="0">
                <a:solidFill>
                  <a:schemeClr val="accent1">
                    <a:lumMod val="50000"/>
                  </a:schemeClr>
                </a:solidFill>
                <a:effectLst>
                  <a:outerShdw blurRad="38100" dist="38100" dir="2700000" algn="tl">
                    <a:srgbClr val="000000">
                      <a:alpha val="43137"/>
                    </a:srgbClr>
                  </a:outerShdw>
                </a:effectLst>
              </a:rPr>
              <a:t>los fundamentos de</a:t>
            </a:r>
          </a:p>
          <a:p>
            <a:r>
              <a:rPr lang="es-AR" sz="2000" b="1" dirty="0">
                <a:solidFill>
                  <a:schemeClr val="accent1">
                    <a:lumMod val="50000"/>
                  </a:schemeClr>
                </a:solidFill>
                <a:effectLst>
                  <a:outerShdw blurRad="38100" dist="38100" dir="2700000" algn="tl">
                    <a:srgbClr val="000000">
                      <a:alpha val="43137"/>
                    </a:srgbClr>
                  </a:outerShdw>
                </a:effectLst>
              </a:rPr>
              <a:t>los intereses del conocimiento humano con </a:t>
            </a:r>
            <a:r>
              <a:rPr lang="es-AR" sz="2000" b="1" dirty="0" smtClean="0">
                <a:solidFill>
                  <a:schemeClr val="accent1">
                    <a:lumMod val="50000"/>
                  </a:schemeClr>
                </a:solidFill>
                <a:effectLst>
                  <a:outerShdw blurRad="38100" dist="38100" dir="2700000" algn="tl">
                    <a:srgbClr val="000000">
                      <a:alpha val="43137"/>
                    </a:srgbClr>
                  </a:outerShdw>
                </a:effectLst>
              </a:rPr>
              <a:t>los principios </a:t>
            </a:r>
            <a:r>
              <a:rPr lang="es-AR" sz="2000" b="1" dirty="0">
                <a:solidFill>
                  <a:schemeClr val="accent1">
                    <a:lumMod val="50000"/>
                  </a:schemeClr>
                </a:solidFill>
                <a:effectLst>
                  <a:outerShdw blurRad="38100" dist="38100" dir="2700000" algn="tl">
                    <a:srgbClr val="000000">
                      <a:alpha val="43137"/>
                    </a:srgbClr>
                  </a:outerShdw>
                </a:effectLst>
              </a:rPr>
              <a:t>de la </a:t>
            </a:r>
            <a:r>
              <a:rPr lang="es-AR" sz="2000" b="1" dirty="0" smtClean="0">
                <a:solidFill>
                  <a:schemeClr val="accent1">
                    <a:lumMod val="50000"/>
                  </a:schemeClr>
                </a:solidFill>
                <a:effectLst>
                  <a:outerShdw blurRad="38100" dist="38100" dir="2700000" algn="tl">
                    <a:srgbClr val="000000">
                      <a:alpha val="43137"/>
                    </a:srgbClr>
                  </a:outerShdw>
                </a:effectLst>
              </a:rPr>
              <a:t>práctica </a:t>
            </a:r>
            <a:r>
              <a:rPr lang="es-AR" sz="2000" b="1" dirty="0">
                <a:solidFill>
                  <a:schemeClr val="accent1">
                    <a:lumMod val="50000"/>
                  </a:schemeClr>
                </a:solidFill>
                <a:effectLst>
                  <a:outerShdw blurRad="38100" dist="38100" dir="2700000" algn="tl">
                    <a:srgbClr val="000000">
                      <a:alpha val="43137"/>
                    </a:srgbClr>
                  </a:outerShdw>
                </a:effectLst>
              </a:rPr>
              <a:t>curricular.</a:t>
            </a:r>
            <a:endParaRPr lang="es-ES" sz="2000" b="1" dirty="0">
              <a:solidFill>
                <a:schemeClr val="accent1">
                  <a:lumMod val="50000"/>
                </a:schemeClr>
              </a:solidFill>
              <a:effectLst>
                <a:outerShdw blurRad="38100" dist="38100" dir="2700000" algn="tl">
                  <a:srgbClr val="000000">
                    <a:alpha val="43137"/>
                  </a:srgbClr>
                </a:outerShdw>
              </a:effectLst>
            </a:endParaRPr>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329" r="3329"/>
          <a:stretch>
            <a:fillRect/>
          </a:stretch>
        </p:blipFill>
        <p:spPr bwMode="auto">
          <a:xfrm rot="420000">
            <a:off x="3282212" y="1175445"/>
            <a:ext cx="461772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563888" y="5589240"/>
            <a:ext cx="4572000" cy="461665"/>
          </a:xfrm>
          <a:prstGeom prst="rect">
            <a:avLst/>
          </a:prstGeom>
        </p:spPr>
        <p:txBody>
          <a:bodyPr>
            <a:spAutoFit/>
          </a:bodyPr>
          <a:lstStyle/>
          <a:p>
            <a:r>
              <a:rPr lang="es-ES" sz="2400" b="1" dirty="0">
                <a:solidFill>
                  <a:schemeClr val="accent1">
                    <a:lumMod val="50000"/>
                  </a:schemeClr>
                </a:solidFill>
                <a:effectLst>
                  <a:outerShdw blurRad="38100" dist="38100" dir="2700000" algn="tl">
                    <a:srgbClr val="000000">
                      <a:alpha val="43137"/>
                    </a:srgbClr>
                  </a:outerShdw>
                </a:effectLst>
              </a:rPr>
              <a:t>SHIRLEY </a:t>
            </a:r>
            <a:r>
              <a:rPr lang="es-ES" sz="2400" b="1" dirty="0" smtClean="0">
                <a:solidFill>
                  <a:schemeClr val="accent1">
                    <a:lumMod val="50000"/>
                  </a:schemeClr>
                </a:solidFill>
                <a:effectLst>
                  <a:outerShdw blurRad="38100" dist="38100" dir="2700000" algn="tl">
                    <a:srgbClr val="000000">
                      <a:alpha val="43137"/>
                    </a:srgbClr>
                  </a:outerShdw>
                </a:effectLst>
              </a:rPr>
              <a:t>GRUNDY</a:t>
            </a:r>
            <a:endParaRPr lang="es-ES" sz="2400" b="1" dirty="0">
              <a:solidFill>
                <a:schemeClr val="accent1">
                  <a:lumMod val="50000"/>
                </a:schemeClr>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53306"/>
            <a:ext cx="1355973" cy="173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966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251520" y="1988840"/>
            <a:ext cx="2808312" cy="2179320"/>
          </a:xfrm>
        </p:spPr>
        <p:txBody>
          <a:bodyPr>
            <a:normAutofit/>
          </a:bodyPr>
          <a:lstStyle/>
          <a:p>
            <a:pPr algn="ctr"/>
            <a:r>
              <a:rPr lang="es-AR" sz="3600" b="1" dirty="0" smtClean="0">
                <a:solidFill>
                  <a:schemeClr val="accent3">
                    <a:lumMod val="75000"/>
                  </a:schemeClr>
                </a:solidFill>
                <a:effectLst>
                  <a:outerShdw blurRad="38100" dist="38100" dir="2700000" algn="tl">
                    <a:srgbClr val="000000">
                      <a:alpha val="43137"/>
                    </a:srgbClr>
                  </a:outerShdw>
                </a:effectLst>
              </a:rPr>
              <a:t>3.2. </a:t>
            </a:r>
            <a:r>
              <a:rPr lang="es-AR" sz="2800" b="1" dirty="0" smtClean="0">
                <a:solidFill>
                  <a:schemeClr val="accent3">
                    <a:lumMod val="75000"/>
                  </a:schemeClr>
                </a:solidFill>
                <a:effectLst>
                  <a:outerShdw blurRad="38100" dist="38100" dir="2700000" algn="tl">
                    <a:srgbClr val="000000">
                      <a:alpha val="43137"/>
                    </a:srgbClr>
                  </a:outerShdw>
                </a:effectLst>
              </a:rPr>
              <a:t>Racionalidades curriculares</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717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004" r="600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390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12776"/>
            <a:ext cx="8305800" cy="650336"/>
          </a:xfrm>
        </p:spPr>
        <p:txBody>
          <a:bodyPr>
            <a:normAutofit fontScale="90000"/>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RACIONALIDADES CURRICULARES</a:t>
            </a:r>
            <a:endParaRPr lang="es-ES" b="1" dirty="0">
              <a:solidFill>
                <a:schemeClr val="accent3">
                  <a:lumMod val="75000"/>
                </a:schemeClr>
              </a:solidFill>
              <a:effectLst>
                <a:outerShdw blurRad="38100" dist="38100" dir="2700000" algn="tl">
                  <a:srgbClr val="000000">
                    <a:alpha val="43137"/>
                  </a:srgbClr>
                </a:outerShdw>
              </a:effectLst>
            </a:endParaRPr>
          </a:p>
        </p:txBody>
      </p:sp>
      <p:graphicFrame>
        <p:nvGraphicFramePr>
          <p:cNvPr id="3" name="2 Diagrama"/>
          <p:cNvGraphicFramePr/>
          <p:nvPr>
            <p:extLst>
              <p:ext uri="{D42A27DB-BD31-4B8C-83A1-F6EECF244321}">
                <p14:modId xmlns:p14="http://schemas.microsoft.com/office/powerpoint/2010/main" val="2827962270"/>
              </p:ext>
            </p:extLst>
          </p:nvPr>
        </p:nvGraphicFramePr>
        <p:xfrm>
          <a:off x="1475656" y="2492896"/>
          <a:ext cx="6096000"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7984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31640" y="2276872"/>
            <a:ext cx="6480720"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génesis del curriculum como campo de estudio e investigación independiente nace a principios del siglo XX, no como producto de un interés académico, sino de una preocupación social y política por tratar de resolver las necesidades y problemas educativos de un país.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167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61437" y="2420888"/>
            <a:ext cx="7272808"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Una </a:t>
            </a:r>
            <a:r>
              <a:rPr lang="es-AR" sz="2400" b="1" dirty="0">
                <a:solidFill>
                  <a:schemeClr val="accent3">
                    <a:lumMod val="75000"/>
                  </a:schemeClr>
                </a:solidFill>
                <a:effectLst>
                  <a:outerShdw blurRad="38100" dist="38100" dir="2700000" algn="tl">
                    <a:srgbClr val="000000">
                      <a:alpha val="43137"/>
                    </a:srgbClr>
                  </a:outerShdw>
                </a:effectLst>
              </a:rPr>
              <a:t>teoría </a:t>
            </a:r>
            <a:r>
              <a:rPr lang="es-AR" sz="2400" b="1" dirty="0" smtClean="0">
                <a:solidFill>
                  <a:schemeClr val="accent3">
                    <a:lumMod val="75000"/>
                  </a:schemeClr>
                </a:solidFill>
                <a:effectLst>
                  <a:outerShdw blurRad="38100" dist="38100" dir="2700000" algn="tl">
                    <a:srgbClr val="000000">
                      <a:alpha val="43137"/>
                    </a:srgbClr>
                  </a:outerShdw>
                </a:effectLst>
              </a:rPr>
              <a:t>curricular fundamenta la </a:t>
            </a:r>
            <a:r>
              <a:rPr lang="es-AR" sz="2400" b="1" dirty="0">
                <a:solidFill>
                  <a:schemeClr val="accent3">
                    <a:lumMod val="75000"/>
                  </a:schemeClr>
                </a:solidFill>
                <a:effectLst>
                  <a:outerShdw blurRad="38100" dist="38100" dir="2700000" algn="tl">
                    <a:srgbClr val="000000">
                      <a:alpha val="43137"/>
                    </a:srgbClr>
                  </a:outerShdw>
                </a:effectLst>
              </a:rPr>
              <a:t>práctica curricular en un cuerpo coherente y sistemático de ideas, que </a:t>
            </a:r>
            <a:r>
              <a:rPr lang="es-AR" sz="2400" b="1" dirty="0" smtClean="0">
                <a:solidFill>
                  <a:schemeClr val="accent3">
                    <a:lumMod val="75000"/>
                  </a:schemeClr>
                </a:solidFill>
                <a:effectLst>
                  <a:outerShdw blurRad="38100" dist="38100" dir="2700000" algn="tl">
                    <a:srgbClr val="000000">
                      <a:alpha val="43137"/>
                    </a:srgbClr>
                  </a:outerShdw>
                </a:effectLst>
              </a:rPr>
              <a:t>contribuyen a describir y </a:t>
            </a:r>
            <a:r>
              <a:rPr lang="es-AR" sz="2400" b="1" dirty="0">
                <a:solidFill>
                  <a:schemeClr val="accent3">
                    <a:lumMod val="75000"/>
                  </a:schemeClr>
                </a:solidFill>
                <a:effectLst>
                  <a:outerShdw blurRad="38100" dist="38100" dir="2700000" algn="tl">
                    <a:srgbClr val="000000">
                      <a:alpha val="43137"/>
                    </a:srgbClr>
                  </a:outerShdw>
                </a:effectLst>
              </a:rPr>
              <a:t>explicar </a:t>
            </a:r>
            <a:r>
              <a:rPr lang="es-AR" sz="2400" b="1" dirty="0" smtClean="0">
                <a:solidFill>
                  <a:schemeClr val="accent3">
                    <a:lumMod val="75000"/>
                  </a:schemeClr>
                </a:solidFill>
                <a:effectLst>
                  <a:outerShdw blurRad="38100" dist="38100" dir="2700000" algn="tl">
                    <a:srgbClr val="000000">
                      <a:alpha val="43137"/>
                    </a:srgbClr>
                  </a:outerShdw>
                </a:effectLst>
              </a:rPr>
              <a:t>qué </a:t>
            </a:r>
            <a:r>
              <a:rPr lang="es-AR" sz="2400" b="1" dirty="0">
                <a:solidFill>
                  <a:schemeClr val="accent3">
                    <a:lumMod val="75000"/>
                  </a:schemeClr>
                </a:solidFill>
                <a:effectLst>
                  <a:outerShdw blurRad="38100" dist="38100" dir="2700000" algn="tl">
                    <a:srgbClr val="000000">
                      <a:alpha val="43137"/>
                    </a:srgbClr>
                  </a:outerShdw>
                </a:effectLst>
              </a:rPr>
              <a:t>se enseña, a qué personas, </a:t>
            </a:r>
            <a:r>
              <a:rPr lang="es-AR" sz="2400" b="1" dirty="0" smtClean="0">
                <a:solidFill>
                  <a:schemeClr val="accent3">
                    <a:lumMod val="75000"/>
                  </a:schemeClr>
                </a:solidFill>
                <a:effectLst>
                  <a:outerShdw blurRad="38100" dist="38100" dir="2700000" algn="tl">
                    <a:srgbClr val="000000">
                      <a:alpha val="43137"/>
                    </a:srgbClr>
                  </a:outerShdw>
                </a:effectLst>
              </a:rPr>
              <a:t>con qué </a:t>
            </a:r>
            <a:r>
              <a:rPr lang="es-AR" sz="2400" b="1" dirty="0">
                <a:solidFill>
                  <a:schemeClr val="accent3">
                    <a:lumMod val="75000"/>
                  </a:schemeClr>
                </a:solidFill>
                <a:effectLst>
                  <a:outerShdw blurRad="38100" dist="38100" dir="2700000" algn="tl">
                    <a:srgbClr val="000000">
                      <a:alpha val="43137"/>
                    </a:srgbClr>
                  </a:outerShdw>
                </a:effectLst>
              </a:rPr>
              <a:t>reglas de enseñanza y cómo están </a:t>
            </a:r>
            <a:r>
              <a:rPr lang="es-AR" sz="2400" b="1" dirty="0" smtClean="0">
                <a:solidFill>
                  <a:schemeClr val="accent3">
                    <a:lumMod val="75000"/>
                  </a:schemeClr>
                </a:solidFill>
                <a:effectLst>
                  <a:outerShdw blurRad="38100" dist="38100" dir="2700000" algn="tl">
                    <a:srgbClr val="000000">
                      <a:alpha val="43137"/>
                    </a:srgbClr>
                  </a:outerShdw>
                </a:effectLst>
              </a:rPr>
              <a:t>interrelacionados esos aspectos.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410255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2124701"/>
            <a:ext cx="7416824"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inicia como respuesta a las transformaciones económicas y sociales derivadas de la Primera Guerra Mundial. Se plantea la adecuación de los planes de estudio a las necesidades industriales de la economía estadounidense, caracterizada por la producción industrial en masa derivada del “taylorismo”.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6807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492896"/>
            <a:ext cx="7560840"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Los planes de estudio debían responder a la lógica de eficiencia y de organización científica del trabajo: la especialización de los trabajadores, el control del tiempo destinado a cada actividad y la división de tareas con la intención de maximizar la productividad.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343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1"/>
          </p:nvPr>
        </p:nvSpPr>
        <p:spPr>
          <a:xfrm>
            <a:off x="3419872" y="1412776"/>
            <a:ext cx="5399782" cy="4345741"/>
          </a:xfrm>
        </p:spPr>
        <p:txBody>
          <a:bodyPr>
            <a:normAutofit fontScale="70000" lnSpcReduction="20000"/>
          </a:bodyPr>
          <a:lstStyle/>
          <a:p>
            <a:pPr marL="0" indent="0" algn="just">
              <a:buNone/>
            </a:pPr>
            <a:r>
              <a:rPr lang="es-AR" b="1" dirty="0" smtClean="0">
                <a:solidFill>
                  <a:schemeClr val="accent3">
                    <a:lumMod val="75000"/>
                  </a:schemeClr>
                </a:solidFill>
                <a:effectLst>
                  <a:outerShdw blurRad="38100" dist="38100" dir="2700000" algn="tl">
                    <a:srgbClr val="000000">
                      <a:alpha val="43137"/>
                    </a:srgbClr>
                  </a:outerShdw>
                </a:effectLst>
              </a:rPr>
              <a:t>     </a:t>
            </a:r>
            <a:r>
              <a:rPr lang="es-AR" sz="2900" b="1" dirty="0" smtClean="0">
                <a:solidFill>
                  <a:schemeClr val="accent3">
                    <a:lumMod val="75000"/>
                  </a:schemeClr>
                </a:solidFill>
                <a:effectLst>
                  <a:outerShdw blurRad="38100" dist="38100" dir="2700000" algn="tl">
                    <a:srgbClr val="000000">
                      <a:alpha val="43137"/>
                    </a:srgbClr>
                  </a:outerShdw>
                </a:effectLst>
              </a:rPr>
              <a:t>El </a:t>
            </a:r>
            <a:r>
              <a:rPr lang="es-AR" sz="2900" b="1" dirty="0">
                <a:solidFill>
                  <a:schemeClr val="accent3">
                    <a:lumMod val="75000"/>
                  </a:schemeClr>
                </a:solidFill>
                <a:effectLst>
                  <a:outerShdw blurRad="38100" dist="38100" dir="2700000" algn="tl">
                    <a:srgbClr val="000000">
                      <a:alpha val="43137"/>
                    </a:srgbClr>
                  </a:outerShdw>
                </a:effectLst>
              </a:rPr>
              <a:t>taylorismo, </a:t>
            </a:r>
            <a:r>
              <a:rPr lang="es-AR" sz="2900" b="1" dirty="0" smtClean="0">
                <a:solidFill>
                  <a:schemeClr val="accent3">
                    <a:lumMod val="75000"/>
                  </a:schemeClr>
                </a:solidFill>
                <a:effectLst>
                  <a:outerShdw blurRad="38100" dist="38100" dir="2700000" algn="tl">
                    <a:srgbClr val="000000">
                      <a:alpha val="43137"/>
                    </a:srgbClr>
                  </a:outerShdw>
                </a:effectLst>
              </a:rPr>
              <a:t>como sistema de organización racional del trabajo fue </a:t>
            </a:r>
            <a:r>
              <a:rPr lang="es-AR" sz="2900" b="1" dirty="0">
                <a:solidFill>
                  <a:schemeClr val="accent3">
                    <a:lumMod val="75000"/>
                  </a:schemeClr>
                </a:solidFill>
                <a:effectLst>
                  <a:outerShdw blurRad="38100" dist="38100" dir="2700000" algn="tl">
                    <a:srgbClr val="000000">
                      <a:alpha val="43137"/>
                    </a:srgbClr>
                  </a:outerShdw>
                </a:effectLst>
              </a:rPr>
              <a:t>un método de organización </a:t>
            </a:r>
            <a:r>
              <a:rPr lang="es-AR" sz="2900" b="1" dirty="0" smtClean="0">
                <a:solidFill>
                  <a:schemeClr val="accent3">
                    <a:lumMod val="75000"/>
                  </a:schemeClr>
                </a:solidFill>
                <a:effectLst>
                  <a:outerShdw blurRad="38100" dist="38100" dir="2700000" algn="tl">
                    <a:srgbClr val="000000">
                      <a:alpha val="43137"/>
                    </a:srgbClr>
                  </a:outerShdw>
                </a:effectLst>
              </a:rPr>
              <a:t>industrial, relacionado con la producción en cadena, cuyo </a:t>
            </a:r>
            <a:r>
              <a:rPr lang="es-AR" sz="2900" b="1" dirty="0">
                <a:solidFill>
                  <a:schemeClr val="accent3">
                    <a:lumMod val="75000"/>
                  </a:schemeClr>
                </a:solidFill>
                <a:effectLst>
                  <a:outerShdw blurRad="38100" dist="38100" dir="2700000" algn="tl">
                    <a:srgbClr val="000000">
                      <a:alpha val="43137"/>
                    </a:srgbClr>
                  </a:outerShdw>
                </a:effectLst>
              </a:rPr>
              <a:t>fin era aumentar la </a:t>
            </a:r>
            <a:r>
              <a:rPr lang="es-AR" sz="2900" b="1" dirty="0" smtClean="0">
                <a:solidFill>
                  <a:schemeClr val="accent3">
                    <a:lumMod val="75000"/>
                  </a:schemeClr>
                </a:solidFill>
                <a:effectLst>
                  <a:outerShdw blurRad="38100" dist="38100" dir="2700000" algn="tl">
                    <a:srgbClr val="000000">
                      <a:alpha val="43137"/>
                    </a:srgbClr>
                  </a:outerShdw>
                </a:effectLst>
              </a:rPr>
              <a:t>productividad. </a:t>
            </a:r>
          </a:p>
          <a:p>
            <a:pPr marL="0" indent="0" algn="just">
              <a:buNone/>
            </a:pPr>
            <a:r>
              <a:rPr lang="es-AR" sz="2900" b="1" dirty="0" smtClean="0">
                <a:solidFill>
                  <a:schemeClr val="accent3">
                    <a:lumMod val="75000"/>
                  </a:schemeClr>
                </a:solidFill>
                <a:effectLst>
                  <a:outerShdw blurRad="38100" dist="38100" dir="2700000" algn="tl">
                    <a:srgbClr val="000000">
                      <a:alpha val="43137"/>
                    </a:srgbClr>
                  </a:outerShdw>
                </a:effectLst>
              </a:rPr>
              <a:t>     Se basaba </a:t>
            </a:r>
            <a:r>
              <a:rPr lang="es-AR" sz="2900" b="1" dirty="0">
                <a:solidFill>
                  <a:schemeClr val="accent3">
                    <a:lumMod val="75000"/>
                  </a:schemeClr>
                </a:solidFill>
                <a:effectLst>
                  <a:outerShdw blurRad="38100" dist="38100" dir="2700000" algn="tl">
                    <a:srgbClr val="000000">
                      <a:alpha val="43137"/>
                    </a:srgbClr>
                  </a:outerShdw>
                </a:effectLst>
              </a:rPr>
              <a:t>en la aplicación de métodos científicos de orientación positivista y mecanicista al estudio de la relación entre el obrero y las técnicas modernas de producción industrial, con el fin de maximizar la eficiencia de la mano de obra, de las máquinas y herramientas, mediante la división sistemática </a:t>
            </a:r>
            <a:r>
              <a:rPr lang="es-AR" sz="2900" b="1" dirty="0" smtClean="0">
                <a:solidFill>
                  <a:schemeClr val="accent3">
                    <a:lumMod val="75000"/>
                  </a:schemeClr>
                </a:solidFill>
                <a:effectLst>
                  <a:outerShdw blurRad="38100" dist="38100" dir="2700000" algn="tl">
                    <a:srgbClr val="000000">
                      <a:alpha val="43137"/>
                    </a:srgbClr>
                  </a:outerShdw>
                </a:effectLst>
              </a:rPr>
              <a:t>de tareas</a:t>
            </a:r>
            <a:r>
              <a:rPr lang="es-AR" sz="2900" b="1" dirty="0">
                <a:solidFill>
                  <a:schemeClr val="accent3">
                    <a:lumMod val="75000"/>
                  </a:schemeClr>
                </a:solidFill>
                <a:effectLst>
                  <a:outerShdw blurRad="38100" dist="38100" dir="2700000" algn="tl">
                    <a:srgbClr val="000000">
                      <a:alpha val="43137"/>
                    </a:srgbClr>
                  </a:outerShdw>
                </a:effectLst>
              </a:rPr>
              <a:t>, la organización racional del trabajo en sus secuencias y procesos y el cronometraje de las operaciones, </a:t>
            </a:r>
            <a:r>
              <a:rPr lang="es-AR" sz="2900" b="1" dirty="0" smtClean="0">
                <a:solidFill>
                  <a:schemeClr val="accent3">
                    <a:lumMod val="75000"/>
                  </a:schemeClr>
                </a:solidFill>
                <a:effectLst>
                  <a:outerShdw blurRad="38100" dist="38100" dir="2700000" algn="tl">
                    <a:srgbClr val="000000">
                      <a:alpha val="43137"/>
                    </a:srgbClr>
                  </a:outerShdw>
                </a:effectLst>
              </a:rPr>
              <a:t>a fin de evitar toda </a:t>
            </a:r>
            <a:r>
              <a:rPr lang="es-AR" sz="2900" b="1" dirty="0">
                <a:solidFill>
                  <a:schemeClr val="accent3">
                    <a:lumMod val="75000"/>
                  </a:schemeClr>
                </a:solidFill>
                <a:effectLst>
                  <a:outerShdw blurRad="38100" dist="38100" dir="2700000" algn="tl">
                    <a:srgbClr val="000000">
                      <a:alpha val="43137"/>
                    </a:srgbClr>
                  </a:outerShdw>
                </a:effectLst>
              </a:rPr>
              <a:t>improvisación en la actividad industrial.</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361" y="1844824"/>
            <a:ext cx="20955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39552" y="5301208"/>
            <a:ext cx="2778068" cy="338554"/>
          </a:xfrm>
          <a:prstGeom prst="rect">
            <a:avLst/>
          </a:prstGeom>
        </p:spPr>
        <p:txBody>
          <a:bodyPr wrap="none">
            <a:spAutoFit/>
          </a:bodyPr>
          <a:lstStyle/>
          <a:p>
            <a:r>
              <a:rPr lang="es-ES" sz="1600" b="1" dirty="0" smtClean="0">
                <a:solidFill>
                  <a:schemeClr val="accent1">
                    <a:lumMod val="50000"/>
                  </a:schemeClr>
                </a:solidFill>
                <a:effectLst>
                  <a:outerShdw blurRad="38100" dist="38100" dir="2700000" algn="tl">
                    <a:srgbClr val="000000">
                      <a:alpha val="43137"/>
                    </a:srgbClr>
                  </a:outerShdw>
                </a:effectLst>
              </a:rPr>
              <a:t>Frederick Taylor (1856-1915)</a:t>
            </a:r>
            <a:endParaRPr lang="es-ES" dirty="0">
              <a:solidFill>
                <a:schemeClr val="accent1">
                  <a:lumMod val="50000"/>
                </a:schemeClr>
              </a:solidFill>
            </a:endParaRPr>
          </a:p>
        </p:txBody>
      </p:sp>
    </p:spTree>
    <p:extLst>
      <p:ext uri="{BB962C8B-B14F-4D97-AF65-F5344CB8AC3E}">
        <p14:creationId xmlns:p14="http://schemas.microsoft.com/office/powerpoint/2010/main" val="2724008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11560" y="1052736"/>
            <a:ext cx="2209800" cy="3696559"/>
          </a:xfrm>
        </p:spPr>
        <p:txBody>
          <a:bodyPr>
            <a:noAutofit/>
          </a:bodyPr>
          <a:lstStyle/>
          <a:p>
            <a:r>
              <a:rPr lang="es-AR" sz="2000" b="1" i="1" dirty="0">
                <a:solidFill>
                  <a:schemeClr val="accent3">
                    <a:lumMod val="75000"/>
                  </a:schemeClr>
                </a:solidFill>
                <a:effectLst>
                  <a:outerShdw blurRad="38100" dist="38100" dir="2700000" algn="tl">
                    <a:srgbClr val="000000">
                      <a:alpha val="43137"/>
                    </a:srgbClr>
                  </a:outerShdw>
                </a:effectLst>
              </a:rPr>
              <a:t>“Nuestras escuelas son en cierto sentido fábricas, en las cuales los productos brutos - los alumnos - son moldeados y transformados en productos que van a poder satisfacer varias demandas en su vida”</a:t>
            </a:r>
          </a:p>
          <a:p>
            <a:endParaRPr lang="es-AR" sz="2000" b="1" dirty="0">
              <a:solidFill>
                <a:schemeClr val="accent3">
                  <a:lumMod val="75000"/>
                </a:schemeClr>
              </a:solidFill>
              <a:effectLst>
                <a:outerShdw blurRad="38100" dist="38100" dir="2700000" algn="tl">
                  <a:srgbClr val="000000">
                    <a:alpha val="43137"/>
                  </a:srgbClr>
                </a:outerShdw>
              </a:effectLst>
            </a:endParaRPr>
          </a:p>
          <a:p>
            <a:r>
              <a:rPr lang="es-AR" sz="1400" b="1" dirty="0" err="1">
                <a:solidFill>
                  <a:schemeClr val="accent3">
                    <a:lumMod val="75000"/>
                  </a:schemeClr>
                </a:solidFill>
                <a:effectLst>
                  <a:outerShdw blurRad="38100" dist="38100" dir="2700000" algn="tl">
                    <a:srgbClr val="000000">
                      <a:alpha val="43137"/>
                    </a:srgbClr>
                  </a:outerShdw>
                </a:effectLst>
              </a:rPr>
              <a:t>Ellwood</a:t>
            </a:r>
            <a:r>
              <a:rPr lang="es-AR" sz="1400" b="1" dirty="0">
                <a:solidFill>
                  <a:schemeClr val="accent3">
                    <a:lumMod val="75000"/>
                  </a:schemeClr>
                </a:solidFill>
                <a:effectLst>
                  <a:outerShdw blurRad="38100" dist="38100" dir="2700000" algn="tl">
                    <a:srgbClr val="000000">
                      <a:alpha val="43137"/>
                    </a:srgbClr>
                  </a:outerShdw>
                </a:effectLst>
              </a:rPr>
              <a:t> </a:t>
            </a:r>
            <a:r>
              <a:rPr lang="es-AR" sz="1400" b="1" dirty="0" err="1">
                <a:solidFill>
                  <a:schemeClr val="accent3">
                    <a:lumMod val="75000"/>
                  </a:schemeClr>
                </a:solidFill>
                <a:effectLst>
                  <a:outerShdw blurRad="38100" dist="38100" dir="2700000" algn="tl">
                    <a:srgbClr val="000000">
                      <a:alpha val="43137"/>
                    </a:srgbClr>
                  </a:outerShdw>
                </a:effectLst>
              </a:rPr>
              <a:t>Cubberley</a:t>
            </a:r>
            <a:r>
              <a:rPr lang="es-AR" sz="1400" b="1" dirty="0">
                <a:solidFill>
                  <a:schemeClr val="accent3">
                    <a:lumMod val="75000"/>
                  </a:schemeClr>
                </a:solidFill>
                <a:effectLst>
                  <a:outerShdw blurRad="38100" dist="38100" dir="2700000" algn="tl">
                    <a:srgbClr val="000000">
                      <a:alpha val="43137"/>
                    </a:srgbClr>
                  </a:outerShdw>
                </a:effectLst>
              </a:rPr>
              <a:t>: “</a:t>
            </a:r>
            <a:r>
              <a:rPr lang="es-AR" sz="1400" b="1" dirty="0" err="1">
                <a:solidFill>
                  <a:schemeClr val="accent3">
                    <a:lumMod val="75000"/>
                  </a:schemeClr>
                </a:solidFill>
                <a:effectLst>
                  <a:outerShdw blurRad="38100" dist="38100" dir="2700000" algn="tl">
                    <a:srgbClr val="000000">
                      <a:alpha val="43137"/>
                    </a:srgbClr>
                  </a:outerShdw>
                </a:effectLst>
              </a:rPr>
              <a:t>The</a:t>
            </a:r>
            <a:r>
              <a:rPr lang="es-AR" sz="1400" b="1" dirty="0">
                <a:solidFill>
                  <a:schemeClr val="accent3">
                    <a:lumMod val="75000"/>
                  </a:schemeClr>
                </a:solidFill>
                <a:effectLst>
                  <a:outerShdw blurRad="38100" dist="38100" dir="2700000" algn="tl">
                    <a:srgbClr val="000000">
                      <a:alpha val="43137"/>
                    </a:srgbClr>
                  </a:outerShdw>
                </a:effectLst>
              </a:rPr>
              <a:t> </a:t>
            </a:r>
            <a:r>
              <a:rPr lang="es-AR" sz="1400" b="1" dirty="0" err="1">
                <a:solidFill>
                  <a:schemeClr val="accent3">
                    <a:lumMod val="75000"/>
                  </a:schemeClr>
                </a:solidFill>
                <a:effectLst>
                  <a:outerShdw blurRad="38100" dist="38100" dir="2700000" algn="tl">
                    <a:srgbClr val="000000">
                      <a:alpha val="43137"/>
                    </a:srgbClr>
                  </a:outerShdw>
                </a:effectLst>
              </a:rPr>
              <a:t>public</a:t>
            </a:r>
            <a:r>
              <a:rPr lang="es-AR" sz="1400" b="1" dirty="0">
                <a:solidFill>
                  <a:schemeClr val="accent3">
                    <a:lumMod val="75000"/>
                  </a:schemeClr>
                </a:solidFill>
                <a:effectLst>
                  <a:outerShdw blurRad="38100" dist="38100" dir="2700000" algn="tl">
                    <a:srgbClr val="000000">
                      <a:alpha val="43137"/>
                    </a:srgbClr>
                  </a:outerShdw>
                </a:effectLst>
              </a:rPr>
              <a:t> </a:t>
            </a:r>
            <a:r>
              <a:rPr lang="es-AR" sz="1400" b="1" dirty="0" err="1">
                <a:solidFill>
                  <a:schemeClr val="accent3">
                    <a:lumMod val="75000"/>
                  </a:schemeClr>
                </a:solidFill>
                <a:effectLst>
                  <a:outerShdw blurRad="38100" dist="38100" dir="2700000" algn="tl">
                    <a:srgbClr val="000000">
                      <a:alpha val="43137"/>
                    </a:srgbClr>
                  </a:outerShdw>
                </a:effectLst>
              </a:rPr>
              <a:t>school</a:t>
            </a:r>
            <a:r>
              <a:rPr lang="es-AR" sz="1400" b="1" dirty="0">
                <a:solidFill>
                  <a:schemeClr val="accent3">
                    <a:lumMod val="75000"/>
                  </a:schemeClr>
                </a:solidFill>
                <a:effectLst>
                  <a:outerShdw blurRad="38100" dist="38100" dir="2700000" algn="tl">
                    <a:srgbClr val="000000">
                      <a:alpha val="43137"/>
                    </a:srgbClr>
                  </a:outerShdw>
                </a:effectLst>
              </a:rPr>
              <a:t> </a:t>
            </a:r>
            <a:r>
              <a:rPr lang="es-AR" sz="1400" b="1" dirty="0" err="1">
                <a:solidFill>
                  <a:schemeClr val="accent3">
                    <a:lumMod val="75000"/>
                  </a:schemeClr>
                </a:solidFill>
                <a:effectLst>
                  <a:outerShdw blurRad="38100" dist="38100" dir="2700000" algn="tl">
                    <a:srgbClr val="000000">
                      <a:alpha val="43137"/>
                    </a:srgbClr>
                  </a:outerShdw>
                </a:effectLst>
              </a:rPr>
              <a:t>administration</a:t>
            </a:r>
            <a:r>
              <a:rPr lang="es-AR" sz="1400" b="1" dirty="0">
                <a:solidFill>
                  <a:schemeClr val="accent3">
                    <a:lumMod val="75000"/>
                  </a:schemeClr>
                </a:solidFill>
                <a:effectLst>
                  <a:outerShdw blurRad="38100" dist="38100" dir="2700000" algn="tl">
                    <a:srgbClr val="000000">
                      <a:alpha val="43137"/>
                    </a:srgbClr>
                  </a:outerShdw>
                </a:effectLst>
              </a:rPr>
              <a:t>”, 1916</a:t>
            </a:r>
          </a:p>
          <a:p>
            <a:endParaRPr lang="es-ES" sz="2000" dirty="0"/>
          </a:p>
        </p:txBody>
      </p:sp>
      <p:pic>
        <p:nvPicPr>
          <p:cNvPr id="512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156" b="9156"/>
          <a:stretch>
            <a:fillRect/>
          </a:stretch>
        </p:blipFill>
        <p:spPr bwMode="auto">
          <a:xfrm>
            <a:off x="3635896" y="1196752"/>
            <a:ext cx="3312368" cy="3168352"/>
          </a:xfrm>
          <a:prstGeom prst="rect">
            <a:avLst/>
          </a:prstGeom>
          <a:ln/>
        </p:spPr>
        <p:style>
          <a:lnRef idx="3">
            <a:schemeClr val="lt1"/>
          </a:lnRef>
          <a:fillRef idx="1">
            <a:schemeClr val="dk1"/>
          </a:fillRef>
          <a:effectRef idx="1">
            <a:schemeClr val="dk1"/>
          </a:effectRef>
          <a:fontRef idx="minor">
            <a:schemeClr val="lt1"/>
          </a:fontRef>
        </p:style>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501008"/>
            <a:ext cx="1475854" cy="190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992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708920"/>
            <a:ext cx="7632848"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Quien va asentar su teoría en las afirmaciones de </a:t>
            </a:r>
            <a:r>
              <a:rPr lang="es-AR" sz="2400" b="1" dirty="0" err="1" smtClean="0">
                <a:solidFill>
                  <a:schemeClr val="accent3">
                    <a:lumMod val="75000"/>
                  </a:schemeClr>
                </a:solidFill>
                <a:effectLst>
                  <a:outerShdw blurRad="38100" dist="38100" dir="2700000" algn="tl">
                    <a:srgbClr val="000000">
                      <a:alpha val="43137"/>
                    </a:srgbClr>
                  </a:outerShdw>
                </a:effectLst>
              </a:rPr>
              <a:t>Cubberley</a:t>
            </a:r>
            <a:r>
              <a:rPr lang="es-AR" sz="2400" b="1" dirty="0" smtClean="0">
                <a:solidFill>
                  <a:schemeClr val="accent3">
                    <a:lumMod val="75000"/>
                  </a:schemeClr>
                </a:solidFill>
                <a:effectLst>
                  <a:outerShdw blurRad="38100" dist="38100" dir="2700000" algn="tl">
                    <a:srgbClr val="000000">
                      <a:alpha val="43137"/>
                    </a:srgbClr>
                  </a:outerShdw>
                </a:effectLst>
              </a:rPr>
              <a:t> es John Franklin </a:t>
            </a:r>
            <a:r>
              <a:rPr lang="es-AR" sz="2400" b="1" dirty="0" err="1" smtClean="0">
                <a:solidFill>
                  <a:schemeClr val="accent3">
                    <a:lumMod val="75000"/>
                  </a:schemeClr>
                </a:solidFill>
                <a:effectLst>
                  <a:outerShdw blurRad="38100" dist="38100" dir="2700000" algn="tl">
                    <a:srgbClr val="000000">
                      <a:alpha val="43137"/>
                    </a:srgbClr>
                  </a:outerShdw>
                </a:effectLst>
              </a:rPr>
              <a:t>Bobbit</a:t>
            </a:r>
            <a:r>
              <a:rPr lang="es-AR" sz="2400" b="1" dirty="0" smtClean="0">
                <a:solidFill>
                  <a:schemeClr val="accent3">
                    <a:lumMod val="75000"/>
                  </a:schemeClr>
                </a:solidFill>
                <a:effectLst>
                  <a:outerShdw blurRad="38100" dist="38100" dir="2700000" algn="tl">
                    <a:srgbClr val="000000">
                      <a:alpha val="43137"/>
                    </a:srgbClr>
                  </a:outerShdw>
                </a:effectLst>
              </a:rPr>
              <a:t>, estableciendo la tónica y la naturaleza del campo curricular, influenciado por los principios de la gerencia científica usados en la industria.</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5635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11560" y="404664"/>
            <a:ext cx="2209800" cy="3955369"/>
          </a:xfrm>
        </p:spPr>
        <p:txBody>
          <a:bodyPr>
            <a:noAutofit/>
          </a:bodyPr>
          <a:lstStyle/>
          <a:p>
            <a:r>
              <a:rPr lang="es-AR" sz="2000" b="1" dirty="0">
                <a:solidFill>
                  <a:schemeClr val="accent3">
                    <a:lumMod val="75000"/>
                  </a:schemeClr>
                </a:solidFill>
                <a:effectLst>
                  <a:outerShdw blurRad="38100" dist="38100" dir="2700000" algn="tl">
                    <a:srgbClr val="000000">
                      <a:alpha val="43137"/>
                    </a:srgbClr>
                  </a:outerShdw>
                </a:effectLst>
              </a:rPr>
              <a:t>Su libro “</a:t>
            </a:r>
            <a:r>
              <a:rPr lang="es-AR" sz="2000" b="1" dirty="0" err="1">
                <a:solidFill>
                  <a:schemeClr val="accent3">
                    <a:lumMod val="75000"/>
                  </a:schemeClr>
                </a:solidFill>
                <a:effectLst>
                  <a:outerShdw blurRad="38100" dist="38100" dir="2700000" algn="tl">
                    <a:srgbClr val="000000">
                      <a:alpha val="43137"/>
                    </a:srgbClr>
                  </a:outerShdw>
                </a:effectLst>
              </a:rPr>
              <a:t>The</a:t>
            </a:r>
            <a:r>
              <a:rPr lang="es-AR" sz="2000" b="1" dirty="0">
                <a:solidFill>
                  <a:schemeClr val="accent3">
                    <a:lumMod val="75000"/>
                  </a:schemeClr>
                </a:solidFill>
                <a:effectLst>
                  <a:outerShdw blurRad="38100" dist="38100" dir="2700000" algn="tl">
                    <a:srgbClr val="000000">
                      <a:alpha val="43137"/>
                    </a:srgbClr>
                  </a:outerShdw>
                </a:effectLst>
              </a:rPr>
              <a:t> curriculum” (1918), definió el término como la serie de experiencias escolares de entrenamiento dirigidas a completar y </a:t>
            </a:r>
            <a:r>
              <a:rPr lang="es-AR" sz="2000" b="1" dirty="0" smtClean="0">
                <a:solidFill>
                  <a:schemeClr val="accent3">
                    <a:lumMod val="75000"/>
                  </a:schemeClr>
                </a:solidFill>
                <a:effectLst>
                  <a:outerShdw blurRad="38100" dist="38100" dir="2700000" algn="tl">
                    <a:srgbClr val="000000">
                      <a:alpha val="43137"/>
                    </a:srgbClr>
                  </a:outerShdw>
                </a:effectLst>
              </a:rPr>
              <a:t>perfeccionar el </a:t>
            </a:r>
            <a:r>
              <a:rPr lang="es-AR" sz="2000" b="1" dirty="0">
                <a:solidFill>
                  <a:schemeClr val="accent3">
                    <a:lumMod val="75000"/>
                  </a:schemeClr>
                </a:solidFill>
                <a:effectLst>
                  <a:outerShdw blurRad="38100" dist="38100" dir="2700000" algn="tl">
                    <a:srgbClr val="000000">
                      <a:alpha val="43137"/>
                    </a:srgbClr>
                  </a:outerShdw>
                </a:effectLst>
              </a:rPr>
              <a:t>desarrollo de las habilidades que niños y jóvenes deben experimentar para poder decidir asuntos de la vida adulta. </a:t>
            </a:r>
            <a:br>
              <a:rPr lang="es-AR" sz="2000" b="1" dirty="0">
                <a:solidFill>
                  <a:schemeClr val="accent3">
                    <a:lumMod val="75000"/>
                  </a:schemeClr>
                </a:solidFill>
                <a:effectLst>
                  <a:outerShdw blurRad="38100" dist="38100" dir="2700000" algn="tl">
                    <a:srgbClr val="000000">
                      <a:alpha val="43137"/>
                    </a:srgbClr>
                  </a:outerShdw>
                </a:effectLst>
              </a:rPr>
            </a:b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614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220" r="4220"/>
          <a:stretch>
            <a:fillRect/>
          </a:stretch>
        </p:blipFill>
        <p:spPr bwMode="auto">
          <a:xfrm rot="420000">
            <a:off x="3467641" y="1203380"/>
            <a:ext cx="3860895" cy="338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563888" y="5830525"/>
            <a:ext cx="4248472" cy="338554"/>
          </a:xfrm>
          <a:prstGeom prst="rect">
            <a:avLst/>
          </a:prstGeom>
        </p:spPr>
        <p:txBody>
          <a:bodyPr wrap="square">
            <a:spAutoFit/>
          </a:bodyPr>
          <a:lstStyle/>
          <a:p>
            <a:r>
              <a:rPr lang="sv-SE" sz="1600" b="1" dirty="0" smtClean="0">
                <a:solidFill>
                  <a:schemeClr val="accent3">
                    <a:lumMod val="75000"/>
                  </a:schemeClr>
                </a:solidFill>
                <a:effectLst>
                  <a:outerShdw blurRad="38100" dist="38100" dir="2700000" algn="tl">
                    <a:srgbClr val="000000">
                      <a:alpha val="43137"/>
                    </a:srgbClr>
                  </a:outerShdw>
                </a:effectLst>
              </a:rPr>
              <a:t>JOHN FRANKLIN BOBBITT  (1876 – 1956)</a:t>
            </a:r>
            <a:endParaRPr lang="sv-SE" sz="1600" b="1" dirty="0">
              <a:solidFill>
                <a:schemeClr val="accent3">
                  <a:lumMod val="75000"/>
                </a:schemeClr>
              </a:solidFill>
              <a:effectLst>
                <a:outerShdw blurRad="38100" dist="38100" dir="2700000" algn="tl">
                  <a:srgbClr val="000000">
                    <a:alpha val="43137"/>
                  </a:srgbClr>
                </a:outerShdw>
              </a:effectLst>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492896"/>
            <a:ext cx="17145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328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844824"/>
            <a:ext cx="835292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su libro J. F. </a:t>
            </a:r>
            <a:r>
              <a:rPr lang="es-AR" sz="2400" b="1" dirty="0" err="1" smtClean="0">
                <a:solidFill>
                  <a:schemeClr val="accent3">
                    <a:lumMod val="75000"/>
                  </a:schemeClr>
                </a:solidFill>
                <a:effectLst>
                  <a:outerShdw blurRad="38100" dist="38100" dir="2700000" algn="tl">
                    <a:srgbClr val="000000">
                      <a:alpha val="43137"/>
                    </a:srgbClr>
                  </a:outerShdw>
                </a:effectLst>
              </a:rPr>
              <a:t>Bobbitt</a:t>
            </a:r>
            <a:r>
              <a:rPr lang="es-AR" sz="2400" b="1" dirty="0" smtClean="0">
                <a:solidFill>
                  <a:schemeClr val="accent3">
                    <a:lumMod val="75000"/>
                  </a:schemeClr>
                </a:solidFill>
                <a:effectLst>
                  <a:outerShdw blurRad="38100" dist="38100" dir="2700000" algn="tl">
                    <a:srgbClr val="000000">
                      <a:alpha val="43137"/>
                    </a:srgbClr>
                  </a:outerShdw>
                </a:effectLst>
              </a:rPr>
              <a:t> se ocupa de identificar cuidadosamente las necesidades de los niños y jóvenes, con miras a la sociedad industrial y procurar habilidades y conocimientos que atiendan a su buen desempeño en ella.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Este es el comienzo institucionalizado del curriculum, que consiste en ordenar las actividades de la vida humana para proporcionar una preparación en actividades específicas coherente con la división social del trabajo.</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3410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700808"/>
            <a:ext cx="8496944"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err="1" smtClean="0">
                <a:solidFill>
                  <a:schemeClr val="accent3">
                    <a:lumMod val="75000"/>
                  </a:schemeClr>
                </a:solidFill>
                <a:effectLst>
                  <a:outerShdw blurRad="38100" dist="38100" dir="2700000" algn="tl">
                    <a:srgbClr val="000000">
                      <a:alpha val="43137"/>
                    </a:srgbClr>
                  </a:outerShdw>
                </a:effectLst>
              </a:rPr>
              <a:t>Bobbit</a:t>
            </a:r>
            <a:r>
              <a:rPr lang="es-AR" sz="2400" b="1" i="1" dirty="0" smtClean="0">
                <a:solidFill>
                  <a:schemeClr val="accent3">
                    <a:lumMod val="75000"/>
                  </a:schemeClr>
                </a:solidFill>
                <a:effectLst>
                  <a:outerShdw blurRad="38100" dist="38100" dir="2700000" algn="tl">
                    <a:srgbClr val="000000">
                      <a:alpha val="43137"/>
                    </a:srgbClr>
                  </a:outerShdw>
                </a:effectLst>
              </a:rPr>
              <a:t> propugna que la escuela funcionase de la misma forma que cualquier otra empresa comercial o industrial. Tal como una industria, quería que el sistema educativo fuese capaz de especificar precisamente qué resultados pretendía obtener, que pudiese establecer métodos para obtenerlos de forma precisa y formas de evaluación que permitiesen saber con precisión si dichos resultados fueron realmente alcanzados.“</a:t>
            </a:r>
          </a:p>
          <a:p>
            <a:endParaRPr lang="es-AR" dirty="0" smtClean="0"/>
          </a:p>
          <a:p>
            <a:endParaRPr lang="es-AR" dirty="0" smtClean="0"/>
          </a:p>
          <a:p>
            <a:pPr algn="r"/>
            <a:r>
              <a:rPr lang="es-AR" b="1" dirty="0" err="1" smtClean="0">
                <a:solidFill>
                  <a:schemeClr val="accent3">
                    <a:lumMod val="75000"/>
                  </a:schemeClr>
                </a:solidFill>
                <a:effectLst>
                  <a:outerShdw blurRad="38100" dist="38100" dir="2700000" algn="tl">
                    <a:srgbClr val="000000">
                      <a:alpha val="43137"/>
                    </a:srgbClr>
                  </a:outerShdw>
                </a:effectLst>
              </a:rPr>
              <a:t>Tomaz</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err="1" smtClean="0">
                <a:solidFill>
                  <a:schemeClr val="accent3">
                    <a:lumMod val="75000"/>
                  </a:schemeClr>
                </a:solidFill>
                <a:effectLst>
                  <a:outerShdw blurRad="38100" dist="38100" dir="2700000" algn="tl">
                    <a:srgbClr val="000000">
                      <a:alpha val="43137"/>
                    </a:srgbClr>
                  </a:outerShdw>
                </a:effectLst>
              </a:rPr>
              <a:t>Tadeu</a:t>
            </a:r>
            <a:r>
              <a:rPr lang="es-AR" b="1" dirty="0" smtClean="0">
                <a:solidFill>
                  <a:schemeClr val="accent3">
                    <a:lumMod val="75000"/>
                  </a:schemeClr>
                </a:solidFill>
                <a:effectLst>
                  <a:outerShdw blurRad="38100" dist="38100" dir="2700000" algn="tl">
                    <a:srgbClr val="000000">
                      <a:alpha val="43137"/>
                    </a:srgbClr>
                  </a:outerShdw>
                </a:effectLst>
              </a:rPr>
              <a:t> Da Silva, </a:t>
            </a:r>
            <a:r>
              <a:rPr lang="es-AR" b="1" i="1" dirty="0" smtClean="0">
                <a:solidFill>
                  <a:schemeClr val="accent3">
                    <a:lumMod val="75000"/>
                  </a:schemeClr>
                </a:solidFill>
                <a:effectLst>
                  <a:outerShdw blurRad="38100" dist="38100" dir="2700000" algn="tl">
                    <a:srgbClr val="000000">
                      <a:alpha val="43137"/>
                    </a:srgbClr>
                  </a:outerShdw>
                </a:effectLst>
              </a:rPr>
              <a:t>Documentos de identidad. </a:t>
            </a:r>
          </a:p>
          <a:p>
            <a:pPr algn="r"/>
            <a:r>
              <a:rPr lang="es-AR" b="1" i="1" dirty="0" smtClean="0">
                <a:solidFill>
                  <a:schemeClr val="accent3">
                    <a:lumMod val="75000"/>
                  </a:schemeClr>
                </a:solidFill>
                <a:effectLst>
                  <a:outerShdw blurRad="38100" dist="38100" dir="2700000" algn="tl">
                    <a:srgbClr val="000000">
                      <a:alpha val="43137"/>
                    </a:srgbClr>
                  </a:outerShdw>
                </a:effectLst>
              </a:rPr>
              <a:t>Una introducción a las teorías del curriculum</a:t>
            </a:r>
            <a:r>
              <a:rPr lang="es-AR" b="1" dirty="0" smtClean="0">
                <a:solidFill>
                  <a:schemeClr val="accent3">
                    <a:lumMod val="75000"/>
                  </a:schemeClr>
                </a:solidFill>
                <a:effectLst>
                  <a:outerShdw blurRad="38100" dist="38100" dir="2700000" algn="tl">
                    <a:srgbClr val="000000">
                      <a:alpha val="43137"/>
                    </a:srgbClr>
                  </a:outerShdw>
                </a:effectLst>
              </a:rPr>
              <a:t>, 1999.</a:t>
            </a:r>
            <a:endParaRPr lang="es-AR" b="1" dirty="0">
              <a:solidFill>
                <a:schemeClr val="accent3">
                  <a:lumMod val="75000"/>
                </a:schemeClr>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869160"/>
            <a:ext cx="1224136" cy="168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513" y="2636838"/>
            <a:ext cx="22129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409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060848"/>
            <a:ext cx="8064896" cy="3139321"/>
          </a:xfrm>
          <a:prstGeom prst="rect">
            <a:avLst/>
          </a:prstGeom>
        </p:spPr>
        <p:txBody>
          <a:bodyPr wrap="square">
            <a:spAutoFit/>
          </a:bodyPr>
          <a:lstStyle/>
          <a:p>
            <a:pPr algn="just"/>
            <a:r>
              <a:rPr lang="es-AR" dirty="0" smtClean="0"/>
              <a:t>      </a:t>
            </a:r>
            <a:r>
              <a:rPr lang="es-AR" sz="2400" b="1" i="1" dirty="0" smtClean="0">
                <a:solidFill>
                  <a:schemeClr val="accent3">
                    <a:lumMod val="75000"/>
                  </a:schemeClr>
                </a:solidFill>
                <a:effectLst>
                  <a:outerShdw blurRad="38100" dist="38100" dir="2700000" algn="tl">
                    <a:srgbClr val="000000">
                      <a:alpha val="43137"/>
                    </a:srgbClr>
                  </a:outerShdw>
                </a:effectLst>
              </a:rPr>
              <a:t>“El modelo de </a:t>
            </a:r>
            <a:r>
              <a:rPr lang="es-AR" sz="2400" b="1" i="1" dirty="0" err="1" smtClean="0">
                <a:solidFill>
                  <a:schemeClr val="accent3">
                    <a:lumMod val="75000"/>
                  </a:schemeClr>
                </a:solidFill>
                <a:effectLst>
                  <a:outerShdw blurRad="38100" dist="38100" dir="2700000" algn="tl">
                    <a:srgbClr val="000000">
                      <a:alpha val="43137"/>
                    </a:srgbClr>
                  </a:outerShdw>
                </a:effectLst>
              </a:rPr>
              <a:t>Bobbit</a:t>
            </a:r>
            <a:r>
              <a:rPr lang="es-AR" sz="2400" b="1" i="1" dirty="0" smtClean="0">
                <a:solidFill>
                  <a:schemeClr val="accent3">
                    <a:lumMod val="75000"/>
                  </a:schemeClr>
                </a:solidFill>
                <a:effectLst>
                  <a:outerShdw blurRad="38100" dist="38100" dir="2700000" algn="tl">
                    <a:srgbClr val="000000">
                      <a:alpha val="43137"/>
                    </a:srgbClr>
                  </a:outerShdw>
                </a:effectLst>
              </a:rPr>
              <a:t> estaba claramente volcado hacia la economía. Su palabra clave era “eficiencia”. El sistema educacional debería ser tan eficiente como cualquier otra empresa económica. Quería transferir a la escuela el modelo de organización propuesto por Frederick Taylor.”</a:t>
            </a:r>
          </a:p>
          <a:p>
            <a:endParaRPr lang="es-AR" b="1" dirty="0" smtClean="0">
              <a:solidFill>
                <a:schemeClr val="accent3">
                  <a:lumMod val="75000"/>
                </a:schemeClr>
              </a:solidFill>
              <a:effectLst>
                <a:outerShdw blurRad="38100" dist="38100" dir="2700000" algn="tl">
                  <a:srgbClr val="000000">
                    <a:alpha val="43137"/>
                  </a:srgbClr>
                </a:outerShdw>
              </a:effectLst>
            </a:endParaRPr>
          </a:p>
          <a:p>
            <a:pPr algn="r"/>
            <a:r>
              <a:rPr lang="es-AR" b="1" dirty="0" err="1" smtClean="0">
                <a:solidFill>
                  <a:schemeClr val="accent3">
                    <a:lumMod val="75000"/>
                  </a:schemeClr>
                </a:solidFill>
                <a:effectLst>
                  <a:outerShdw blurRad="38100" dist="38100" dir="2700000" algn="tl">
                    <a:srgbClr val="000000">
                      <a:alpha val="43137"/>
                    </a:srgbClr>
                  </a:outerShdw>
                </a:effectLst>
              </a:rPr>
              <a:t>Tomaz</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err="1" smtClean="0">
                <a:solidFill>
                  <a:schemeClr val="accent3">
                    <a:lumMod val="75000"/>
                  </a:schemeClr>
                </a:solidFill>
                <a:effectLst>
                  <a:outerShdw blurRad="38100" dist="38100" dir="2700000" algn="tl">
                    <a:srgbClr val="000000">
                      <a:alpha val="43137"/>
                    </a:srgbClr>
                  </a:outerShdw>
                </a:effectLst>
              </a:rPr>
              <a:t>Tadeu</a:t>
            </a:r>
            <a:r>
              <a:rPr lang="es-AR" b="1" dirty="0" smtClean="0">
                <a:solidFill>
                  <a:schemeClr val="accent3">
                    <a:lumMod val="75000"/>
                  </a:schemeClr>
                </a:solidFill>
                <a:effectLst>
                  <a:outerShdw blurRad="38100" dist="38100" dir="2700000" algn="tl">
                    <a:srgbClr val="000000">
                      <a:alpha val="43137"/>
                    </a:srgbClr>
                  </a:outerShdw>
                </a:effectLst>
              </a:rPr>
              <a:t> Da Silva, </a:t>
            </a:r>
            <a:r>
              <a:rPr lang="es-AR" b="1" i="1" dirty="0" smtClean="0">
                <a:solidFill>
                  <a:schemeClr val="accent3">
                    <a:lumMod val="75000"/>
                  </a:schemeClr>
                </a:solidFill>
                <a:effectLst>
                  <a:outerShdw blurRad="38100" dist="38100" dir="2700000" algn="tl">
                    <a:srgbClr val="000000">
                      <a:alpha val="43137"/>
                    </a:srgbClr>
                  </a:outerShdw>
                </a:effectLst>
              </a:rPr>
              <a:t>Documentos de identidad. </a:t>
            </a:r>
          </a:p>
          <a:p>
            <a:pPr algn="r"/>
            <a:r>
              <a:rPr lang="es-AR" b="1" i="1" dirty="0" smtClean="0">
                <a:solidFill>
                  <a:schemeClr val="accent3">
                    <a:lumMod val="75000"/>
                  </a:schemeClr>
                </a:solidFill>
                <a:effectLst>
                  <a:outerShdw blurRad="38100" dist="38100" dir="2700000" algn="tl">
                    <a:srgbClr val="000000">
                      <a:alpha val="43137"/>
                    </a:srgbClr>
                  </a:outerShdw>
                </a:effectLst>
              </a:rPr>
              <a:t>Una introducción a las teorías del curriculum</a:t>
            </a:r>
            <a:r>
              <a:rPr lang="es-AR" b="1" dirty="0" smtClean="0">
                <a:solidFill>
                  <a:schemeClr val="accent3">
                    <a:lumMod val="75000"/>
                  </a:schemeClr>
                </a:solidFill>
                <a:effectLst>
                  <a:outerShdw blurRad="38100" dist="38100" dir="2700000" algn="tl">
                    <a:srgbClr val="000000">
                      <a:alpha val="43137"/>
                    </a:srgbClr>
                  </a:outerShdw>
                </a:effectLst>
              </a:rPr>
              <a:t>, 1999.</a:t>
            </a:r>
            <a:endParaRPr lang="es-ES" b="1" dirty="0">
              <a:solidFill>
                <a:schemeClr val="accent3">
                  <a:lumMod val="75000"/>
                </a:schemeClr>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581128"/>
            <a:ext cx="122555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674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92282" y="1772816"/>
            <a:ext cx="7632848"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 teoría curricular comienza a consolidarse buscando la articulación entre la educación y las exigencias de la fuerza de trabajo que reclama la industria por su desarrollo, según los siguientes fundamentos:</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Filosofía educativa pragmática,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Sociología de la educación funcionalista,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Psicología conductista,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Teoría de la administración científica.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061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412776"/>
            <a:ext cx="8496944" cy="4401205"/>
          </a:xfrm>
          <a:prstGeom prst="rect">
            <a:avLst/>
          </a:prstGeom>
        </p:spPr>
        <p:txBody>
          <a:bodyPr wrap="square">
            <a:spAutoFit/>
          </a:bodyPr>
          <a:lstStyle/>
          <a:p>
            <a:pPr algn="just"/>
            <a:r>
              <a:rPr lang="es-AR" sz="2000" b="1" dirty="0" smtClean="0">
                <a:solidFill>
                  <a:schemeClr val="accent3">
                    <a:lumMod val="75000"/>
                  </a:schemeClr>
                </a:solidFill>
                <a:effectLst>
                  <a:outerShdw blurRad="38100" dist="38100" dir="2700000" algn="tl">
                    <a:srgbClr val="000000">
                      <a:alpha val="43137"/>
                    </a:srgbClr>
                  </a:outerShdw>
                </a:effectLst>
              </a:rPr>
              <a:t>     Su </a:t>
            </a:r>
            <a:r>
              <a:rPr lang="es-AR" sz="2000" b="1" dirty="0">
                <a:solidFill>
                  <a:schemeClr val="accent3">
                    <a:lumMod val="75000"/>
                  </a:schemeClr>
                </a:solidFill>
                <a:effectLst>
                  <a:outerShdw blurRad="38100" dist="38100" dir="2700000" algn="tl">
                    <a:srgbClr val="000000">
                      <a:alpha val="43137"/>
                    </a:srgbClr>
                  </a:outerShdw>
                </a:effectLst>
              </a:rPr>
              <a:t>propósito es fundamentar la práctica, conceptualizarla y darle significado, al tiempo que contribuye a justificar las decisiones y acciones que se tomen: ¿qué conocimientos y experiencias educativas son más valiosos para llevar adelante el </a:t>
            </a:r>
            <a:r>
              <a:rPr lang="es-AR" sz="2000" b="1" dirty="0" err="1">
                <a:solidFill>
                  <a:schemeClr val="accent3">
                    <a:lumMod val="75000"/>
                  </a:schemeClr>
                </a:solidFill>
                <a:effectLst>
                  <a:outerShdw blurRad="38100" dist="38100" dir="2700000" algn="tl">
                    <a:srgbClr val="000000">
                      <a:alpha val="43137"/>
                    </a:srgbClr>
                  </a:outerShdw>
                </a:effectLst>
              </a:rPr>
              <a:t>curriculo</a:t>
            </a:r>
            <a:r>
              <a:rPr lang="es-AR" sz="2000" b="1" dirty="0">
                <a:solidFill>
                  <a:schemeClr val="accent3">
                    <a:lumMod val="75000"/>
                  </a:schemeClr>
                </a:solidFill>
                <a:effectLst>
                  <a:outerShdw blurRad="38100" dist="38100" dir="2700000" algn="tl">
                    <a:srgbClr val="000000">
                      <a:alpha val="43137"/>
                    </a:srgbClr>
                  </a:outerShdw>
                </a:effectLst>
              </a:rPr>
              <a:t>?, ¿qué relación existe entre los conocimientos encarnados en los currículos formales y los encargados de ponerlos en la práctica?, ¿qué tipos de relaciones educativas y sociales son necesarias o deseables para facilitar la experiencia curricular?, ¿en qué modo los contextos más amplios institucionales, políticos y sociales afectan a las experiencias que los estudiantes tienen del currículo?, ¿cuál es la imagen implícita (y explícita) del ciudadano cómo afecta el currículo en la preparación de los estudiantes para que ejerzan la ciudadanía?, ¿por qué es mejor el currículum A que el B?, ¿por qué se deben adoptar tales o cuales acciones?,</a:t>
            </a:r>
            <a:r>
              <a:rPr lang="es-AR" sz="2000" b="1" dirty="0" err="1">
                <a:solidFill>
                  <a:schemeClr val="accent3">
                    <a:lumMod val="75000"/>
                  </a:schemeClr>
                </a:solidFill>
                <a:effectLst>
                  <a:outerShdw blurRad="38100" dist="38100" dir="2700000" algn="tl">
                    <a:srgbClr val="000000">
                      <a:alpha val="43137"/>
                    </a:srgbClr>
                  </a:outerShdw>
                </a:effectLst>
              </a:rPr>
              <a:t>etc</a:t>
            </a:r>
            <a:r>
              <a:rPr lang="es-AR" sz="2000" b="1" dirty="0">
                <a:solidFill>
                  <a:schemeClr val="accent3">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72809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980728"/>
            <a:ext cx="8784976" cy="5539978"/>
          </a:xfrm>
          <a:prstGeom prst="rect">
            <a:avLst/>
          </a:prstGeom>
        </p:spPr>
        <p:txBody>
          <a:bodyPr wrap="square">
            <a:spAutoFit/>
          </a:bodyPr>
          <a:lstStyle/>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El objetivo general de la </a:t>
            </a:r>
            <a:r>
              <a:rPr lang="es-AR" sz="2400" b="1" i="1" dirty="0" smtClean="0">
                <a:solidFill>
                  <a:srgbClr val="FF0000"/>
                </a:solidFill>
                <a:effectLst>
                  <a:outerShdw blurRad="38100" dist="38100" dir="2700000" algn="tl">
                    <a:srgbClr val="000000">
                      <a:alpha val="43137"/>
                    </a:srgbClr>
                  </a:outerShdw>
                </a:effectLst>
              </a:rPr>
              <a:t>educación pragmática </a:t>
            </a:r>
            <a:r>
              <a:rPr lang="es-AR" sz="2400" b="1" dirty="0" smtClean="0">
                <a:solidFill>
                  <a:schemeClr val="accent3">
                    <a:lumMod val="75000"/>
                  </a:schemeClr>
                </a:solidFill>
                <a:effectLst>
                  <a:outerShdw blurRad="38100" dist="38100" dir="2700000" algn="tl">
                    <a:srgbClr val="000000">
                      <a:alpha val="43137"/>
                    </a:srgbClr>
                  </a:outerShdw>
                </a:effectLst>
              </a:rPr>
              <a:t>es el desarrollo de la eficiencia social en los estudiantes, quienes necesitan oportunidades para solucionar problemas de la vida y aprender cómo ser miembros productivos de la sociedad.</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Para la </a:t>
            </a:r>
            <a:r>
              <a:rPr lang="es-AR" sz="2400" b="1" i="1" dirty="0" smtClean="0">
                <a:solidFill>
                  <a:srgbClr val="FF0000"/>
                </a:solidFill>
                <a:effectLst>
                  <a:outerShdw blurRad="38100" dist="38100" dir="2700000" algn="tl">
                    <a:srgbClr val="000000">
                      <a:alpha val="43137"/>
                    </a:srgbClr>
                  </a:outerShdw>
                </a:effectLst>
              </a:rPr>
              <a:t>educación funcionalista </a:t>
            </a:r>
            <a:r>
              <a:rPr lang="es-AR" sz="2400" b="1" dirty="0" smtClean="0">
                <a:solidFill>
                  <a:schemeClr val="accent3">
                    <a:lumMod val="75000"/>
                  </a:schemeClr>
                </a:solidFill>
                <a:effectLst>
                  <a:outerShdw blurRad="38100" dist="38100" dir="2700000" algn="tl">
                    <a:srgbClr val="000000">
                      <a:alpha val="43137"/>
                    </a:srgbClr>
                  </a:outerShdw>
                </a:effectLst>
              </a:rPr>
              <a:t>el alumno necesita crear activos, es decir, conocimientos y habilidades que le permitan incrementar su productividad en el futuro. </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Para la </a:t>
            </a:r>
            <a:r>
              <a:rPr lang="es-AR" sz="2400" b="1" i="1" dirty="0" smtClean="0">
                <a:solidFill>
                  <a:srgbClr val="FF0000"/>
                </a:solidFill>
                <a:effectLst>
                  <a:outerShdw blurRad="38100" dist="38100" dir="2700000" algn="tl">
                    <a:srgbClr val="000000">
                      <a:alpha val="43137"/>
                    </a:srgbClr>
                  </a:outerShdw>
                </a:effectLst>
              </a:rPr>
              <a:t>psicología experimental </a:t>
            </a:r>
            <a:r>
              <a:rPr lang="es-AR" sz="2400" b="1" dirty="0" smtClean="0">
                <a:solidFill>
                  <a:schemeClr val="accent3">
                    <a:lumMod val="75000"/>
                  </a:schemeClr>
                </a:solidFill>
                <a:effectLst>
                  <a:outerShdw blurRad="38100" dist="38100" dir="2700000" algn="tl">
                    <a:srgbClr val="000000">
                      <a:alpha val="43137"/>
                    </a:srgbClr>
                  </a:outerShdw>
                </a:effectLst>
              </a:rPr>
              <a:t>existe un cuerpo fijo de conocimientos por aprender, que proporciona hechos, habilidades y  conceptos estimulados desde el exterior a través de la práctica guiada.</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i="1" dirty="0" smtClean="0">
                <a:solidFill>
                  <a:srgbClr val="FF0000"/>
                </a:solidFill>
                <a:effectLst>
                  <a:outerShdw blurRad="38100" dist="38100" dir="2700000" algn="tl">
                    <a:srgbClr val="000000">
                      <a:alpha val="43137"/>
                    </a:srgbClr>
                  </a:outerShdw>
                </a:effectLst>
              </a:rPr>
              <a:t>teoría de la administración científica </a:t>
            </a:r>
            <a:r>
              <a:rPr lang="es-AR" sz="2400" b="1" dirty="0" smtClean="0">
                <a:solidFill>
                  <a:schemeClr val="accent3">
                    <a:lumMod val="75000"/>
                  </a:schemeClr>
                </a:solidFill>
                <a:effectLst>
                  <a:outerShdw blurRad="38100" dist="38100" dir="2700000" algn="tl">
                    <a:srgbClr val="000000">
                      <a:alpha val="43137"/>
                    </a:srgbClr>
                  </a:outerShdw>
                </a:effectLst>
              </a:rPr>
              <a:t>se corresponde con el taylorismo.</a:t>
            </a:r>
          </a:p>
          <a:p>
            <a:endParaRPr lang="es-ES" dirty="0"/>
          </a:p>
        </p:txBody>
      </p:sp>
    </p:spTree>
    <p:extLst>
      <p:ext uri="{BB962C8B-B14F-4D97-AF65-F5344CB8AC3E}">
        <p14:creationId xmlns:p14="http://schemas.microsoft.com/office/powerpoint/2010/main" val="921379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100" y="908720"/>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3.2.1.EL CURRICULUM DE RACIONALIDAD TECNOCRÁTICA</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1043608" y="2348880"/>
            <a:ext cx="7272808" cy="1200329"/>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es un plan integral de enseñanza </a:t>
            </a:r>
            <a:r>
              <a:rPr lang="es-AR" sz="2400" b="1" dirty="0" smtClean="0">
                <a:solidFill>
                  <a:schemeClr val="accent3">
                    <a:lumMod val="75000"/>
                  </a:schemeClr>
                </a:solidFill>
                <a:effectLst>
                  <a:outerShdw blurRad="38100" dist="38100" dir="2700000" algn="tl">
                    <a:srgbClr val="000000">
                      <a:alpha val="43137"/>
                    </a:srgbClr>
                  </a:outerShdw>
                </a:effectLst>
              </a:rPr>
              <a:t>científicamente fundamentado </a:t>
            </a:r>
            <a:r>
              <a:rPr lang="es-AR" sz="2400" b="1" dirty="0">
                <a:solidFill>
                  <a:schemeClr val="accent3">
                    <a:lumMod val="75000"/>
                  </a:schemeClr>
                </a:solidFill>
                <a:effectLst>
                  <a:outerShdw blurRad="38100" dist="38100" dir="2700000" algn="tl">
                    <a:srgbClr val="000000">
                      <a:alpha val="43137"/>
                    </a:srgbClr>
                  </a:outerShdw>
                </a:effectLst>
              </a:rPr>
              <a:t>que especifica los resultados de aprendizaje esperados.</a:t>
            </a:r>
          </a:p>
        </p:txBody>
      </p:sp>
      <p:sp>
        <p:nvSpPr>
          <p:cNvPr id="4" name="3 Rectángulo"/>
          <p:cNvSpPr/>
          <p:nvPr/>
        </p:nvSpPr>
        <p:spPr>
          <a:xfrm>
            <a:off x="827584" y="3645024"/>
            <a:ext cx="7488832" cy="2185214"/>
          </a:xfrm>
          <a:prstGeom prst="rect">
            <a:avLst/>
          </a:prstGeom>
        </p:spPr>
        <p:txBody>
          <a:bodyPr wrap="square">
            <a:spAutoFit/>
          </a:bodyPr>
          <a:lstStyle/>
          <a:p>
            <a:pPr algn="just"/>
            <a:r>
              <a:rPr lang="es-AR" sz="2000" b="1" i="1" dirty="0">
                <a:effectLst>
                  <a:outerShdw blurRad="38100" dist="38100" dir="2700000" algn="tl">
                    <a:srgbClr val="000000">
                      <a:alpha val="43137"/>
                    </a:srgbClr>
                  </a:outerShdw>
                </a:effectLst>
              </a:rPr>
              <a:t> </a:t>
            </a:r>
            <a:r>
              <a:rPr lang="es-AR" sz="2000" b="1" i="1" dirty="0" smtClean="0">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s-AR" sz="2000" b="1" i="1" dirty="0">
                <a:solidFill>
                  <a:schemeClr val="accent3">
                    <a:lumMod val="75000"/>
                  </a:schemeClr>
                </a:solidFill>
                <a:effectLst>
                  <a:outerShdw blurRad="38100" dist="38100" dir="2700000" algn="tl">
                    <a:srgbClr val="000000">
                      <a:alpha val="43137"/>
                    </a:srgbClr>
                  </a:outerShdw>
                </a:effectLst>
              </a:rPr>
              <a:t>Planificar el curriculum es el resultado de decisiones que afectan a tres asuntos diferentes: 1) selección y ordenación de contenidos; 2) elección de experiencias de aprendizaje; 3) planes para lograr condiciones óptimas para que se produzca el aprendizaje”</a:t>
            </a:r>
          </a:p>
          <a:p>
            <a:pPr algn="r"/>
            <a:r>
              <a:rPr lang="es-AR" b="1" dirty="0">
                <a:solidFill>
                  <a:schemeClr val="accent3">
                    <a:lumMod val="75000"/>
                  </a:schemeClr>
                </a:solidFill>
                <a:effectLst>
                  <a:outerShdw blurRad="38100" dist="38100" dir="2700000" algn="tl">
                    <a:srgbClr val="000000">
                      <a:alpha val="43137"/>
                    </a:srgbClr>
                  </a:outerShdw>
                </a:effectLst>
              </a:rPr>
              <a:t>Hilda </a:t>
            </a:r>
            <a:r>
              <a:rPr lang="es-AR" b="1" dirty="0" smtClean="0">
                <a:solidFill>
                  <a:schemeClr val="accent3">
                    <a:lumMod val="75000"/>
                  </a:schemeClr>
                </a:solidFill>
                <a:effectLst>
                  <a:outerShdw blurRad="38100" dist="38100" dir="2700000" algn="tl">
                    <a:srgbClr val="000000">
                      <a:alpha val="43137"/>
                    </a:srgbClr>
                  </a:outerShdw>
                </a:effectLst>
              </a:rPr>
              <a:t>Taba</a:t>
            </a:r>
            <a:r>
              <a:rPr lang="es-AR" b="1" i="1" dirty="0" smtClean="0">
                <a:solidFill>
                  <a:schemeClr val="accent3">
                    <a:lumMod val="75000"/>
                  </a:schemeClr>
                </a:solidFill>
                <a:effectLst>
                  <a:outerShdw blurRad="38100" dist="38100" dir="2700000" algn="tl">
                    <a:srgbClr val="000000">
                      <a:alpha val="43137"/>
                    </a:srgbClr>
                  </a:outerShdw>
                </a:effectLst>
              </a:rPr>
              <a:t>, Elaboración </a:t>
            </a:r>
            <a:r>
              <a:rPr lang="es-AR" b="1" i="1" dirty="0">
                <a:solidFill>
                  <a:schemeClr val="accent3">
                    <a:lumMod val="75000"/>
                  </a:schemeClr>
                </a:solidFill>
                <a:effectLst>
                  <a:outerShdw blurRad="38100" dist="38100" dir="2700000" algn="tl">
                    <a:srgbClr val="000000">
                      <a:alpha val="43137"/>
                    </a:srgbClr>
                  </a:outerShdw>
                </a:effectLst>
              </a:rPr>
              <a:t>del currículo. </a:t>
            </a:r>
            <a:endParaRPr lang="es-AR" b="1" i="1" dirty="0" smtClean="0">
              <a:solidFill>
                <a:schemeClr val="accent3">
                  <a:lumMod val="75000"/>
                </a:schemeClr>
              </a:solidFill>
              <a:effectLst>
                <a:outerShdw blurRad="38100" dist="38100" dir="2700000" algn="tl">
                  <a:srgbClr val="000000">
                    <a:alpha val="43137"/>
                  </a:srgbClr>
                </a:outerShdw>
              </a:effectLst>
            </a:endParaRPr>
          </a:p>
          <a:p>
            <a:pPr algn="r"/>
            <a:r>
              <a:rPr lang="es-AR" b="1" i="1" dirty="0" smtClean="0">
                <a:solidFill>
                  <a:schemeClr val="accent3">
                    <a:lumMod val="75000"/>
                  </a:schemeClr>
                </a:solidFill>
                <a:effectLst>
                  <a:outerShdw blurRad="38100" dist="38100" dir="2700000" algn="tl">
                    <a:srgbClr val="000000">
                      <a:alpha val="43137"/>
                    </a:srgbClr>
                  </a:outerShdw>
                </a:effectLst>
              </a:rPr>
              <a:t>Teoría </a:t>
            </a:r>
            <a:r>
              <a:rPr lang="es-AR" b="1" i="1" dirty="0">
                <a:solidFill>
                  <a:schemeClr val="accent3">
                    <a:lumMod val="75000"/>
                  </a:schemeClr>
                </a:solidFill>
                <a:effectLst>
                  <a:outerShdw blurRad="38100" dist="38100" dir="2700000" algn="tl">
                    <a:srgbClr val="000000">
                      <a:alpha val="43137"/>
                    </a:srgbClr>
                  </a:outerShdw>
                </a:effectLst>
              </a:rPr>
              <a:t>y </a:t>
            </a:r>
            <a:r>
              <a:rPr lang="es-AR" b="1" i="1" dirty="0" smtClean="0">
                <a:solidFill>
                  <a:schemeClr val="accent3">
                    <a:lumMod val="75000"/>
                  </a:schemeClr>
                </a:solidFill>
                <a:effectLst>
                  <a:outerShdw blurRad="38100" dist="38100" dir="2700000" algn="tl">
                    <a:srgbClr val="000000">
                      <a:alpha val="43137"/>
                    </a:srgbClr>
                  </a:outerShdw>
                </a:effectLst>
              </a:rPr>
              <a:t>práctica, </a:t>
            </a:r>
            <a:r>
              <a:rPr lang="es-AR" b="1" dirty="0">
                <a:solidFill>
                  <a:schemeClr val="accent3">
                    <a:lumMod val="75000"/>
                  </a:schemeClr>
                </a:solidFill>
                <a:effectLst>
                  <a:outerShdw blurRad="38100" dist="38100" dir="2700000" algn="tl">
                    <a:srgbClr val="000000">
                      <a:alpha val="43137"/>
                    </a:srgbClr>
                  </a:outerShdw>
                </a:effectLst>
              </a:rPr>
              <a:t>1974</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297024"/>
            <a:ext cx="1944216" cy="106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336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36160" y="2492896"/>
            <a:ext cx="7272808"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Se </a:t>
            </a:r>
            <a:r>
              <a:rPr lang="es-AR" sz="2400" b="1" dirty="0">
                <a:solidFill>
                  <a:schemeClr val="accent3">
                    <a:lumMod val="75000"/>
                  </a:schemeClr>
                </a:solidFill>
                <a:effectLst>
                  <a:outerShdw blurRad="38100" dist="38100" dir="2700000" algn="tl">
                    <a:srgbClr val="000000">
                      <a:alpha val="43137"/>
                    </a:srgbClr>
                  </a:outerShdw>
                </a:effectLst>
              </a:rPr>
              <a:t>trata de una perspectiva que considera que la educación debe responder a las exigencias profesionales de la vida adulta. </a:t>
            </a:r>
          </a:p>
          <a:p>
            <a:pPr algn="just"/>
            <a:r>
              <a:rPr lang="es-AR" sz="2400" b="1" dirty="0">
                <a:solidFill>
                  <a:schemeClr val="accent3">
                    <a:lumMod val="75000"/>
                  </a:schemeClr>
                </a:solidFill>
                <a:effectLst>
                  <a:outerShdw blurRad="38100" dist="38100" dir="2700000" algn="tl">
                    <a:srgbClr val="000000">
                      <a:alpha val="43137"/>
                    </a:srgbClr>
                  </a:outerShdw>
                </a:effectLst>
              </a:rPr>
              <a:t>     El curriculum se reduce a una cuestión técnica que se centra en problemas de organización y de desarrollo.</a:t>
            </a:r>
          </a:p>
        </p:txBody>
      </p:sp>
    </p:spTree>
    <p:extLst>
      <p:ext uri="{BB962C8B-B14F-4D97-AF65-F5344CB8AC3E}">
        <p14:creationId xmlns:p14="http://schemas.microsoft.com/office/powerpoint/2010/main" val="2368307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772816"/>
            <a:ext cx="7848872"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modelo técnico está orientado al producto, sobre la base de intenciones bien determinadas y previamente establecidas, es decir, está preocupado por los resultados de aprendizaje deseados en los estudiantes.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tipo de diseño, el currículum es entendido como un plan de instrucción en el que se explicitan los objetivos de aprendizaje y las estrategias de acción que debe seguir el profesor para </a:t>
            </a:r>
            <a:r>
              <a:rPr lang="es-AR" sz="2400" b="1" dirty="0" smtClean="0">
                <a:solidFill>
                  <a:schemeClr val="accent3">
                    <a:lumMod val="75000"/>
                  </a:schemeClr>
                </a:solidFill>
                <a:effectLst>
                  <a:outerShdw blurRad="38100" dist="38100" dir="2700000" algn="tl">
                    <a:srgbClr val="000000">
                      <a:alpha val="43137"/>
                    </a:srgbClr>
                  </a:outerShdw>
                </a:effectLst>
              </a:rPr>
              <a:t>conseguir </a:t>
            </a:r>
            <a:r>
              <a:rPr lang="es-AR" sz="2400" b="1" dirty="0">
                <a:solidFill>
                  <a:schemeClr val="accent3">
                    <a:lumMod val="75000"/>
                  </a:schemeClr>
                </a:solidFill>
                <a:effectLst>
                  <a:outerShdw blurRad="38100" dist="38100" dir="2700000" algn="tl">
                    <a:srgbClr val="000000">
                      <a:alpha val="43137"/>
                    </a:srgbClr>
                  </a:outerShdw>
                </a:effectLst>
              </a:rPr>
              <a:t>los </a:t>
            </a:r>
            <a:r>
              <a:rPr lang="es-AR" sz="2400" b="1" dirty="0" smtClean="0">
                <a:solidFill>
                  <a:schemeClr val="accent3">
                    <a:lumMod val="75000"/>
                  </a:schemeClr>
                </a:solidFill>
                <a:effectLst>
                  <a:outerShdw blurRad="38100" dist="38100" dir="2700000" algn="tl">
                    <a:srgbClr val="000000">
                      <a:alpha val="43137"/>
                    </a:srgbClr>
                  </a:outerShdw>
                </a:effectLst>
              </a:rPr>
              <a:t>resultados esperados. </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8354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628800"/>
            <a:ext cx="7632660"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plan de instrucción es prescripto </a:t>
            </a:r>
            <a:r>
              <a:rPr lang="es-AR" sz="2400" b="1" dirty="0">
                <a:solidFill>
                  <a:schemeClr val="accent3">
                    <a:lumMod val="75000"/>
                  </a:schemeClr>
                </a:solidFill>
                <a:effectLst>
                  <a:outerShdw blurRad="38100" dist="38100" dir="2700000" algn="tl">
                    <a:srgbClr val="000000">
                      <a:alpha val="43137"/>
                    </a:srgbClr>
                  </a:outerShdw>
                </a:effectLst>
              </a:rPr>
              <a:t>por </a:t>
            </a:r>
            <a:r>
              <a:rPr lang="es-AR" sz="2400" b="1" dirty="0" smtClean="0">
                <a:solidFill>
                  <a:schemeClr val="accent3">
                    <a:lumMod val="75000"/>
                  </a:schemeClr>
                </a:solidFill>
                <a:effectLst>
                  <a:outerShdw blurRad="38100" dist="38100" dir="2700000" algn="tl">
                    <a:srgbClr val="000000">
                      <a:alpha val="43137"/>
                    </a:srgbClr>
                  </a:outerShdw>
                </a:effectLst>
              </a:rPr>
              <a:t>expertos; los profesores son meros aplicadores (operarios </a:t>
            </a:r>
            <a:r>
              <a:rPr lang="es-AR" sz="2400" b="1" dirty="0">
                <a:solidFill>
                  <a:schemeClr val="accent3">
                    <a:lumMod val="75000"/>
                  </a:schemeClr>
                </a:solidFill>
                <a:effectLst>
                  <a:outerShdw blurRad="38100" dist="38100" dir="2700000" algn="tl">
                    <a:srgbClr val="000000">
                      <a:alpha val="43137"/>
                    </a:srgbClr>
                  </a:outerShdw>
                </a:effectLst>
              </a:rPr>
              <a:t>o </a:t>
            </a:r>
            <a:r>
              <a:rPr lang="es-AR" sz="2400" b="1" dirty="0" smtClean="0">
                <a:solidFill>
                  <a:schemeClr val="accent3">
                    <a:lumMod val="75000"/>
                  </a:schemeClr>
                </a:solidFill>
                <a:effectLst>
                  <a:outerShdw blurRad="38100" dist="38100" dir="2700000" algn="tl">
                    <a:srgbClr val="000000">
                      <a:alpha val="43137"/>
                    </a:srgbClr>
                  </a:outerShdw>
                </a:effectLst>
              </a:rPr>
              <a:t>técnicos), sólo creadores </a:t>
            </a:r>
            <a:r>
              <a:rPr lang="es-AR" sz="2400" b="1" dirty="0">
                <a:solidFill>
                  <a:schemeClr val="accent3">
                    <a:lumMod val="75000"/>
                  </a:schemeClr>
                </a:solidFill>
                <a:effectLst>
                  <a:outerShdw blurRad="38100" dist="38100" dir="2700000" algn="tl">
                    <a:srgbClr val="000000">
                      <a:alpha val="43137"/>
                    </a:srgbClr>
                  </a:outerShdw>
                </a:effectLst>
              </a:rPr>
              <a:t>de estímulos para generar las respuestas esperables y </a:t>
            </a:r>
            <a:r>
              <a:rPr lang="es-AR" sz="2400" b="1" dirty="0" smtClean="0">
                <a:solidFill>
                  <a:schemeClr val="accent3">
                    <a:lumMod val="75000"/>
                  </a:schemeClr>
                </a:solidFill>
                <a:effectLst>
                  <a:outerShdw blurRad="38100" dist="38100" dir="2700000" algn="tl">
                    <a:srgbClr val="000000">
                      <a:alpha val="43137"/>
                    </a:srgbClr>
                  </a:outerShdw>
                </a:effectLst>
              </a:rPr>
              <a:t>de reforzamiento </a:t>
            </a:r>
            <a:r>
              <a:rPr lang="es-AR" sz="2400" b="1" dirty="0">
                <a:solidFill>
                  <a:schemeClr val="accent3">
                    <a:lumMod val="75000"/>
                  </a:schemeClr>
                </a:solidFill>
                <a:effectLst>
                  <a:outerShdw blurRad="38100" dist="38100" dir="2700000" algn="tl">
                    <a:srgbClr val="000000">
                      <a:alpha val="43137"/>
                    </a:srgbClr>
                  </a:outerShdw>
                </a:effectLst>
              </a:rPr>
              <a:t>de conductas </a:t>
            </a:r>
            <a:r>
              <a:rPr lang="es-AR" sz="2400" b="1" dirty="0" smtClean="0">
                <a:solidFill>
                  <a:schemeClr val="accent3">
                    <a:lumMod val="75000"/>
                  </a:schemeClr>
                </a:solidFill>
                <a:effectLst>
                  <a:outerShdw blurRad="38100" dist="38100" dir="2700000" algn="tl">
                    <a:srgbClr val="000000">
                      <a:alpha val="43137"/>
                    </a:srgbClr>
                  </a:outerShdw>
                </a:effectLst>
              </a:rPr>
              <a:t>deseables </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El planeamiento, por lo general no se adecua </a:t>
            </a:r>
            <a:r>
              <a:rPr lang="es-AR" sz="2400" b="1" dirty="0">
                <a:solidFill>
                  <a:schemeClr val="accent3">
                    <a:lumMod val="75000"/>
                  </a:schemeClr>
                </a:solidFill>
                <a:effectLst>
                  <a:outerShdw blurRad="38100" dist="38100" dir="2700000" algn="tl">
                    <a:srgbClr val="000000">
                      <a:alpha val="43137"/>
                    </a:srgbClr>
                  </a:outerShdw>
                </a:effectLst>
              </a:rPr>
              <a:t>a la realidad </a:t>
            </a:r>
            <a:r>
              <a:rPr lang="es-AR" sz="2400" b="1" dirty="0" smtClean="0">
                <a:solidFill>
                  <a:schemeClr val="accent3">
                    <a:lumMod val="75000"/>
                  </a:schemeClr>
                </a:solidFill>
                <a:effectLst>
                  <a:outerShdw blurRad="38100" dist="38100" dir="2700000" algn="tl">
                    <a:srgbClr val="000000">
                      <a:alpha val="43137"/>
                    </a:srgbClr>
                  </a:outerShdw>
                </a:effectLst>
              </a:rPr>
              <a:t>particular de </a:t>
            </a:r>
            <a:r>
              <a:rPr lang="es-AR" sz="2400" b="1" dirty="0">
                <a:solidFill>
                  <a:schemeClr val="accent3">
                    <a:lumMod val="75000"/>
                  </a:schemeClr>
                </a:solidFill>
                <a:effectLst>
                  <a:outerShdw blurRad="38100" dist="38100" dir="2700000" algn="tl">
                    <a:srgbClr val="000000">
                      <a:alpha val="43137"/>
                    </a:srgbClr>
                  </a:outerShdw>
                </a:effectLst>
              </a:rPr>
              <a:t>cada establecimiento y </a:t>
            </a:r>
            <a:r>
              <a:rPr lang="es-AR" sz="2400" b="1" dirty="0" smtClean="0">
                <a:solidFill>
                  <a:schemeClr val="accent3">
                    <a:lumMod val="75000"/>
                  </a:schemeClr>
                </a:solidFill>
                <a:effectLst>
                  <a:outerShdw blurRad="38100" dist="38100" dir="2700000" algn="tl">
                    <a:srgbClr val="000000">
                      <a:alpha val="43137"/>
                    </a:srgbClr>
                  </a:outerShdw>
                </a:effectLst>
              </a:rPr>
              <a:t>de cada comunidad</a:t>
            </a:r>
            <a:r>
              <a:rPr lang="es-AR" sz="2400" b="1" dirty="0">
                <a:solidFill>
                  <a:schemeClr val="accent3">
                    <a:lumMod val="75000"/>
                  </a:schemeClr>
                </a:solidFill>
                <a:effectLst>
                  <a:outerShdw blurRad="38100" dist="38100" dir="2700000" algn="tl">
                    <a:srgbClr val="000000">
                      <a:alpha val="43137"/>
                    </a:srgbClr>
                  </a:outerShdw>
                </a:effectLst>
              </a:rPr>
              <a:t>, sino que </a:t>
            </a:r>
            <a:r>
              <a:rPr lang="es-AR" sz="2400" b="1" dirty="0" smtClean="0">
                <a:solidFill>
                  <a:schemeClr val="accent3">
                    <a:lumMod val="75000"/>
                  </a:schemeClr>
                </a:solidFill>
                <a:effectLst>
                  <a:outerShdw blurRad="38100" dist="38100" dir="2700000" algn="tl">
                    <a:srgbClr val="000000">
                      <a:alpha val="43137"/>
                    </a:srgbClr>
                  </a:outerShdw>
                </a:effectLst>
              </a:rPr>
              <a:t>se trata de homogeneizar </a:t>
            </a:r>
            <a:r>
              <a:rPr lang="es-AR" sz="2400" b="1" dirty="0">
                <a:solidFill>
                  <a:schemeClr val="accent3">
                    <a:lumMod val="75000"/>
                  </a:schemeClr>
                </a:solidFill>
                <a:effectLst>
                  <a:outerShdw blurRad="38100" dist="38100" dir="2700000" algn="tl">
                    <a:srgbClr val="000000">
                      <a:alpha val="43137"/>
                    </a:srgbClr>
                  </a:outerShdw>
                </a:effectLst>
              </a:rPr>
              <a:t>la </a:t>
            </a:r>
            <a:r>
              <a:rPr lang="es-AR" sz="2400" b="1" dirty="0" smtClean="0">
                <a:solidFill>
                  <a:schemeClr val="accent3">
                    <a:lumMod val="75000"/>
                  </a:schemeClr>
                </a:solidFill>
                <a:effectLst>
                  <a:outerShdw blurRad="38100" dist="38100" dir="2700000" algn="tl">
                    <a:srgbClr val="000000">
                      <a:alpha val="43137"/>
                    </a:srgbClr>
                  </a:outerShdw>
                </a:effectLst>
              </a:rPr>
              <a:t>educación y de que </a:t>
            </a:r>
            <a:r>
              <a:rPr lang="es-AR" sz="2400" b="1" dirty="0">
                <a:solidFill>
                  <a:schemeClr val="accent3">
                    <a:lumMod val="75000"/>
                  </a:schemeClr>
                </a:solidFill>
                <a:effectLst>
                  <a:outerShdw blurRad="38100" dist="38100" dir="2700000" algn="tl">
                    <a:srgbClr val="000000">
                      <a:alpha val="43137"/>
                    </a:srgbClr>
                  </a:outerShdw>
                </a:effectLst>
              </a:rPr>
              <a:t>todos obtengan las </a:t>
            </a:r>
            <a:r>
              <a:rPr lang="es-AR" sz="2400" b="1" dirty="0" smtClean="0">
                <a:solidFill>
                  <a:schemeClr val="accent3">
                    <a:lumMod val="75000"/>
                  </a:schemeClr>
                </a:solidFill>
                <a:effectLst>
                  <a:outerShdw blurRad="38100" dist="38100" dir="2700000" algn="tl">
                    <a:srgbClr val="000000">
                      <a:alpha val="43137"/>
                    </a:srgbClr>
                  </a:outerShdw>
                </a:effectLst>
              </a:rPr>
              <a:t>“mismas herramientas” para alcanzar la movilidad social y responder a la fuerza </a:t>
            </a:r>
            <a:r>
              <a:rPr lang="es-AR" sz="2400" b="1" dirty="0">
                <a:solidFill>
                  <a:schemeClr val="accent3">
                    <a:lumMod val="75000"/>
                  </a:schemeClr>
                </a:solidFill>
                <a:effectLst>
                  <a:outerShdw blurRad="38100" dist="38100" dir="2700000" algn="tl">
                    <a:srgbClr val="000000">
                      <a:alpha val="43137"/>
                    </a:srgbClr>
                  </a:outerShdw>
                </a:effectLst>
              </a:rPr>
              <a:t>de trabajo calificada.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8084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06068" y="1916832"/>
            <a:ext cx="8352928" cy="3416320"/>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proceso </a:t>
            </a:r>
            <a:r>
              <a:rPr lang="es-AR" sz="2400" b="1" dirty="0" smtClean="0">
                <a:solidFill>
                  <a:schemeClr val="accent3">
                    <a:lumMod val="75000"/>
                  </a:schemeClr>
                </a:solidFill>
                <a:effectLst>
                  <a:outerShdw blurRad="38100" dist="38100" dir="2700000" algn="tl">
                    <a:srgbClr val="000000">
                      <a:alpha val="43137"/>
                    </a:srgbClr>
                  </a:outerShdw>
                </a:effectLst>
              </a:rPr>
              <a:t>está </a:t>
            </a:r>
            <a:r>
              <a:rPr lang="es-AR" sz="2400" b="1" dirty="0">
                <a:solidFill>
                  <a:schemeClr val="accent3">
                    <a:lumMod val="75000"/>
                  </a:schemeClr>
                </a:solidFill>
                <a:effectLst>
                  <a:outerShdw blurRad="38100" dist="38100" dir="2700000" algn="tl">
                    <a:srgbClr val="000000">
                      <a:alpha val="43137"/>
                    </a:srgbClr>
                  </a:outerShdw>
                </a:effectLst>
              </a:rPr>
              <a:t>estrictamente planificado en pasos sucesivos </a:t>
            </a:r>
            <a:r>
              <a:rPr lang="es-AR" sz="2400" b="1" dirty="0" smtClean="0">
                <a:solidFill>
                  <a:schemeClr val="accent3">
                    <a:lumMod val="75000"/>
                  </a:schemeClr>
                </a:solidFill>
                <a:effectLst>
                  <a:outerShdw blurRad="38100" dist="38100" dir="2700000" algn="tl">
                    <a:srgbClr val="000000">
                      <a:alpha val="43137"/>
                    </a:srgbClr>
                  </a:outerShdw>
                </a:effectLst>
              </a:rPr>
              <a:t>para lograr el cumplimiento </a:t>
            </a:r>
            <a:r>
              <a:rPr lang="es-AR" sz="2400" b="1" dirty="0">
                <a:solidFill>
                  <a:schemeClr val="accent3">
                    <a:lumMod val="75000"/>
                  </a:schemeClr>
                </a:solidFill>
                <a:effectLst>
                  <a:outerShdw blurRad="38100" dist="38100" dir="2700000" algn="tl">
                    <a:srgbClr val="000000">
                      <a:alpha val="43137"/>
                    </a:srgbClr>
                  </a:outerShdw>
                </a:effectLst>
              </a:rPr>
              <a:t>de los objetivos </a:t>
            </a:r>
            <a:r>
              <a:rPr lang="es-AR" sz="2400" b="1" dirty="0" smtClean="0">
                <a:solidFill>
                  <a:schemeClr val="accent3">
                    <a:lumMod val="75000"/>
                  </a:schemeClr>
                </a:solidFill>
                <a:effectLst>
                  <a:outerShdw blurRad="38100" dist="38100" dir="2700000" algn="tl">
                    <a:srgbClr val="000000">
                      <a:alpha val="43137"/>
                    </a:srgbClr>
                  </a:outerShdw>
                </a:effectLst>
              </a:rPr>
              <a:t>prefijados, supuestamente ausentes de influencias </a:t>
            </a:r>
            <a:r>
              <a:rPr lang="es-AR" sz="2400" b="1" dirty="0">
                <a:solidFill>
                  <a:schemeClr val="accent3">
                    <a:lumMod val="75000"/>
                  </a:schemeClr>
                </a:solidFill>
                <a:effectLst>
                  <a:outerShdw blurRad="38100" dist="38100" dir="2700000" algn="tl">
                    <a:srgbClr val="000000">
                      <a:alpha val="43137"/>
                    </a:srgbClr>
                  </a:outerShdw>
                </a:effectLst>
              </a:rPr>
              <a:t>ideológicas o valorativas.</a:t>
            </a:r>
          </a:p>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necesidad de </a:t>
            </a:r>
            <a:r>
              <a:rPr lang="es-AR" sz="2400" b="1" dirty="0" smtClean="0">
                <a:solidFill>
                  <a:schemeClr val="accent3">
                    <a:lumMod val="75000"/>
                  </a:schemeClr>
                </a:solidFill>
                <a:effectLst>
                  <a:outerShdw blurRad="38100" dist="38100" dir="2700000" algn="tl">
                    <a:srgbClr val="000000">
                      <a:alpha val="43137"/>
                    </a:srgbClr>
                  </a:outerShdw>
                </a:effectLst>
              </a:rPr>
              <a:t>“objetividad” conduce a una evaluación resguardada </a:t>
            </a:r>
            <a:r>
              <a:rPr lang="es-AR" sz="2400" b="1" dirty="0">
                <a:solidFill>
                  <a:schemeClr val="accent3">
                    <a:lumMod val="75000"/>
                  </a:schemeClr>
                </a:solidFill>
                <a:effectLst>
                  <a:outerShdw blurRad="38100" dist="38100" dir="2700000" algn="tl">
                    <a:srgbClr val="000000">
                      <a:alpha val="43137"/>
                    </a:srgbClr>
                  </a:outerShdw>
                </a:effectLst>
              </a:rPr>
              <a:t>de la subjetividad del docente, </a:t>
            </a:r>
            <a:r>
              <a:rPr lang="es-AR" sz="2400" b="1" dirty="0" smtClean="0">
                <a:solidFill>
                  <a:schemeClr val="accent3">
                    <a:lumMod val="75000"/>
                  </a:schemeClr>
                </a:solidFill>
                <a:effectLst>
                  <a:outerShdw blurRad="38100" dist="38100" dir="2700000" algn="tl">
                    <a:srgbClr val="000000">
                      <a:alpha val="43137"/>
                    </a:srgbClr>
                  </a:outerShdw>
                </a:effectLst>
              </a:rPr>
              <a:t>centrada en “pruebas objetivas” destinadas a medir logros </a:t>
            </a:r>
            <a:r>
              <a:rPr lang="es-AR" sz="2400" b="1" dirty="0">
                <a:solidFill>
                  <a:schemeClr val="accent3">
                    <a:lumMod val="75000"/>
                  </a:schemeClr>
                </a:solidFill>
                <a:effectLst>
                  <a:outerShdw blurRad="38100" dist="38100" dir="2700000" algn="tl">
                    <a:srgbClr val="000000">
                      <a:alpha val="43137"/>
                    </a:srgbClr>
                  </a:outerShdw>
                </a:effectLst>
              </a:rPr>
              <a:t>para observar </a:t>
            </a:r>
            <a:r>
              <a:rPr lang="es-AR" sz="2400" b="1" dirty="0" smtClean="0">
                <a:solidFill>
                  <a:schemeClr val="accent3">
                    <a:lumMod val="75000"/>
                  </a:schemeClr>
                </a:solidFill>
                <a:effectLst>
                  <a:outerShdw blurRad="38100" dist="38100" dir="2700000" algn="tl">
                    <a:srgbClr val="000000">
                      <a:alpha val="43137"/>
                    </a:srgbClr>
                  </a:outerShdw>
                </a:effectLst>
              </a:rPr>
              <a:t>la distancia de los mismos con los objetivos propuestos.</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8762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94758" y="2420888"/>
            <a:ext cx="8136904"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peso </a:t>
            </a:r>
            <a:r>
              <a:rPr lang="es-AR" sz="2400" b="1" dirty="0" smtClean="0">
                <a:solidFill>
                  <a:schemeClr val="accent3">
                    <a:lumMod val="75000"/>
                  </a:schemeClr>
                </a:solidFill>
                <a:effectLst>
                  <a:outerShdw blurRad="38100" dist="38100" dir="2700000" algn="tl">
                    <a:srgbClr val="000000">
                      <a:alpha val="43137"/>
                    </a:srgbClr>
                  </a:outerShdw>
                </a:effectLst>
              </a:rPr>
              <a:t>casi exclusivo de </a:t>
            </a:r>
            <a:r>
              <a:rPr lang="es-AR" sz="2400" b="1" dirty="0">
                <a:solidFill>
                  <a:schemeClr val="accent3">
                    <a:lumMod val="75000"/>
                  </a:schemeClr>
                </a:solidFill>
                <a:effectLst>
                  <a:outerShdw blurRad="38100" dist="38100" dir="2700000" algn="tl">
                    <a:srgbClr val="000000">
                      <a:alpha val="43137"/>
                    </a:srgbClr>
                  </a:outerShdw>
                </a:effectLst>
              </a:rPr>
              <a:t>la evaluación son los alumnos; ellos cargan sobre sus espaldas, no sólo el peso de sus propias calificaciones en las diferentes disciplinas académicas, sino que incluso los profesores, instituciones y </a:t>
            </a:r>
            <a:r>
              <a:rPr lang="es-AR" sz="2400" b="1" dirty="0" smtClean="0">
                <a:solidFill>
                  <a:schemeClr val="accent3">
                    <a:lumMod val="75000"/>
                  </a:schemeClr>
                </a:solidFill>
                <a:effectLst>
                  <a:outerShdw blurRad="38100" dist="38100" dir="2700000" algn="tl">
                    <a:srgbClr val="000000">
                      <a:alpha val="43137"/>
                    </a:srgbClr>
                  </a:outerShdw>
                </a:effectLst>
              </a:rPr>
              <a:t>el sistema </a:t>
            </a:r>
            <a:r>
              <a:rPr lang="es-AR" sz="2400" b="1" dirty="0">
                <a:solidFill>
                  <a:schemeClr val="accent3">
                    <a:lumMod val="75000"/>
                  </a:schemeClr>
                </a:solidFill>
                <a:effectLst>
                  <a:outerShdw blurRad="38100" dist="38100" dir="2700000" algn="tl">
                    <a:srgbClr val="000000">
                      <a:alpha val="43137"/>
                    </a:srgbClr>
                  </a:outerShdw>
                </a:effectLst>
              </a:rPr>
              <a:t>educativo se valoran, directa o indirectamente, por </a:t>
            </a:r>
            <a:r>
              <a:rPr lang="es-AR" sz="2400" b="1" dirty="0" smtClean="0">
                <a:solidFill>
                  <a:schemeClr val="accent3">
                    <a:lumMod val="75000"/>
                  </a:schemeClr>
                </a:solidFill>
                <a:effectLst>
                  <a:outerShdw blurRad="38100" dist="38100" dir="2700000" algn="tl">
                    <a:srgbClr val="000000">
                      <a:alpha val="43137"/>
                    </a:srgbClr>
                  </a:outerShdw>
                </a:effectLst>
              </a:rPr>
              <a:t>el “grado </a:t>
            </a:r>
            <a:r>
              <a:rPr lang="es-AR" sz="2400" b="1" dirty="0">
                <a:solidFill>
                  <a:schemeClr val="accent3">
                    <a:lumMod val="75000"/>
                  </a:schemeClr>
                </a:solidFill>
                <a:effectLst>
                  <a:outerShdw blurRad="38100" dist="38100" dir="2700000" algn="tl">
                    <a:srgbClr val="000000">
                      <a:alpha val="43137"/>
                    </a:srgbClr>
                  </a:outerShdw>
                </a:effectLst>
              </a:rPr>
              <a:t>o índice de rendimiento </a:t>
            </a:r>
            <a:r>
              <a:rPr lang="es-AR" sz="2400" b="1" dirty="0" smtClean="0">
                <a:solidFill>
                  <a:schemeClr val="accent3">
                    <a:lumMod val="75000"/>
                  </a:schemeClr>
                </a:solidFill>
                <a:effectLst>
                  <a:outerShdw blurRad="38100" dist="38100" dir="2700000" algn="tl">
                    <a:srgbClr val="000000">
                      <a:alpha val="43137"/>
                    </a:srgbClr>
                  </a:outerShdw>
                </a:effectLst>
              </a:rPr>
              <a:t>escolar”.</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6657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700808"/>
            <a:ext cx="8856984" cy="4154984"/>
          </a:xfrm>
          <a:prstGeom prst="rect">
            <a:avLst/>
          </a:prstGeom>
        </p:spPr>
        <p:txBody>
          <a:bodyPr wrap="square">
            <a:spAutoFit/>
          </a:bodyPr>
          <a:lstStyle/>
          <a:p>
            <a:pPr algn="just"/>
            <a:r>
              <a:rPr lang="es-AR" dirty="0" smtClean="0"/>
              <a:t>     </a:t>
            </a: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dirty="0">
                <a:solidFill>
                  <a:schemeClr val="accent3">
                    <a:lumMod val="75000"/>
                  </a:schemeClr>
                </a:solidFill>
                <a:effectLst>
                  <a:outerShdw blurRad="38100" dist="38100" dir="2700000" algn="tl">
                    <a:srgbClr val="000000">
                      <a:alpha val="43137"/>
                    </a:srgbClr>
                  </a:outerShdw>
                </a:effectLst>
              </a:rPr>
              <a:t>El currículo se entiende como un diseño donde se especifican los resultados pretendidos en un sistema tecnológico de producción. Es por ello una declaración estructurada de objetivos generales, específicos y operativos de aprendizaje. Las actividades son medios para conseguir los objetivos operativos que indican conductas observables, medibles y cuantificables. Como sistema tecnológico, precisa una serie de competencias concretas (conductas medibles y observables) a adquirir por los alumnos. “</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err="1">
                <a:solidFill>
                  <a:schemeClr val="accent3">
                    <a:lumMod val="75000"/>
                  </a:schemeClr>
                </a:solidFill>
                <a:effectLst>
                  <a:outerShdw blurRad="38100" dist="38100" dir="2700000" algn="tl">
                    <a:srgbClr val="000000">
                      <a:alpha val="43137"/>
                    </a:srgbClr>
                  </a:outerShdw>
                </a:effectLst>
              </a:rPr>
              <a:t>Fancy</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smtClean="0">
                <a:solidFill>
                  <a:schemeClr val="accent3">
                    <a:lumMod val="75000"/>
                  </a:schemeClr>
                </a:solidFill>
                <a:effectLst>
                  <a:outerShdw blurRad="38100" dist="38100" dir="2700000" algn="tl">
                    <a:srgbClr val="000000">
                      <a:alpha val="43137"/>
                    </a:srgbClr>
                  </a:outerShdw>
                </a:effectLst>
              </a:rPr>
              <a:t>Castro, </a:t>
            </a:r>
            <a:r>
              <a:rPr lang="es-AR" sz="2000" b="1" i="1" dirty="0" smtClean="0">
                <a:solidFill>
                  <a:schemeClr val="accent3">
                    <a:lumMod val="75000"/>
                  </a:schemeClr>
                </a:solidFill>
                <a:effectLst>
                  <a:outerShdw blurRad="38100" dist="38100" dir="2700000" algn="tl">
                    <a:srgbClr val="000000">
                      <a:alpha val="43137"/>
                    </a:srgbClr>
                  </a:outerShdw>
                </a:effectLst>
              </a:rPr>
              <a:t>Currículo </a:t>
            </a:r>
            <a:r>
              <a:rPr lang="es-AR" sz="2000" b="1" i="1" dirty="0">
                <a:solidFill>
                  <a:schemeClr val="accent3">
                    <a:lumMod val="75000"/>
                  </a:schemeClr>
                </a:solidFill>
                <a:effectLst>
                  <a:outerShdw blurRad="38100" dist="38100" dir="2700000" algn="tl">
                    <a:srgbClr val="000000">
                      <a:alpha val="43137"/>
                    </a:srgbClr>
                  </a:outerShdw>
                </a:effectLst>
              </a:rPr>
              <a:t>y </a:t>
            </a:r>
            <a:r>
              <a:rPr lang="es-AR" sz="2000" b="1" i="1" dirty="0" smtClean="0">
                <a:solidFill>
                  <a:schemeClr val="accent3">
                    <a:lumMod val="75000"/>
                  </a:schemeClr>
                </a:solidFill>
                <a:effectLst>
                  <a:outerShdw blurRad="38100" dist="38100" dir="2700000" algn="tl">
                    <a:srgbClr val="000000">
                      <a:alpha val="43137"/>
                    </a:srgbClr>
                  </a:outerShdw>
                </a:effectLst>
              </a:rPr>
              <a:t>evaluación</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2004</a:t>
            </a: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20" y="5161136"/>
            <a:ext cx="1117278" cy="138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115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28" y="1340768"/>
            <a:ext cx="8784976" cy="5016758"/>
          </a:xfrm>
          <a:prstGeom prst="rect">
            <a:avLst/>
          </a:prstGeom>
        </p:spPr>
        <p:txBody>
          <a:bodyPr wrap="square">
            <a:spAutoFit/>
          </a:bodyPr>
          <a:lstStyle/>
          <a:p>
            <a:pPr algn="just"/>
            <a:r>
              <a:rPr lang="es-AR" dirty="0" smtClean="0"/>
              <a:t>     </a:t>
            </a:r>
            <a:r>
              <a:rPr lang="es-AR" sz="2000" b="1" i="1" dirty="0" smtClean="0">
                <a:solidFill>
                  <a:schemeClr val="accent3">
                    <a:lumMod val="75000"/>
                  </a:schemeClr>
                </a:solidFill>
                <a:effectLst>
                  <a:outerShdw blurRad="38100" dist="38100" dir="2700000" algn="tl">
                    <a:srgbClr val="000000">
                      <a:alpha val="43137"/>
                    </a:srgbClr>
                  </a:outerShdw>
                </a:effectLst>
              </a:rPr>
              <a:t>“</a:t>
            </a:r>
            <a:r>
              <a:rPr lang="es-AR" sz="2000" b="1" i="1" dirty="0">
                <a:solidFill>
                  <a:schemeClr val="accent3">
                    <a:lumMod val="75000"/>
                  </a:schemeClr>
                </a:solidFill>
                <a:effectLst>
                  <a:outerShdw blurRad="38100" dist="38100" dir="2700000" algn="tl">
                    <a:srgbClr val="000000">
                      <a:alpha val="43137"/>
                    </a:srgbClr>
                  </a:outerShdw>
                </a:effectLst>
              </a:rPr>
              <a:t>Se buscó planificar la educación de modo de dotarla de una organización racional capaz de minimizar las interferencias subjetivas que pudieran poner en riesgo su eficiencia. </a:t>
            </a:r>
          </a:p>
          <a:p>
            <a:pPr algn="just"/>
            <a:r>
              <a:rPr lang="es-AR" sz="2000" b="1" i="1" dirty="0">
                <a:solidFill>
                  <a:schemeClr val="accent3">
                    <a:lumMod val="75000"/>
                  </a:schemeClr>
                </a:solidFill>
                <a:effectLst>
                  <a:outerShdw blurRad="38100" dist="38100" dir="2700000" algn="tl">
                    <a:srgbClr val="000000">
                      <a:alpha val="43137"/>
                    </a:srgbClr>
                  </a:outerShdw>
                </a:effectLst>
              </a:rPr>
              <a:t>     De ahí, la parcelación del trabajo pedagógico con especialización en funciones, postulándose la introducción en el sistema de enseñanza de técnicos de los más diferentes matices, supuestamente neutros, objetivos, imparciales.</a:t>
            </a:r>
          </a:p>
          <a:p>
            <a:pPr algn="just"/>
            <a:r>
              <a:rPr lang="es-AR" sz="2000" b="1" i="1" dirty="0">
                <a:solidFill>
                  <a:schemeClr val="accent3">
                    <a:lumMod val="75000"/>
                  </a:schemeClr>
                </a:solidFill>
                <a:effectLst>
                  <a:outerShdw blurRad="38100" dist="38100" dir="2700000" algn="tl">
                    <a:srgbClr val="000000">
                      <a:alpha val="43137"/>
                    </a:srgbClr>
                  </a:outerShdw>
                </a:effectLst>
              </a:rPr>
              <a:t>     De ahí, la programación del sistema de enseñanza a partir de esquemas de planeamientos previamente formulados a los cuales se deben ajustar las diferentes modalidades de disciplinas y prácticas pedagógicas. Es la planificación del proceso de enseñanza la que define lo que profesores y alumnos deben hacer, así como cuándo y cómo lo harán.”</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b="1" dirty="0" err="1">
                <a:solidFill>
                  <a:schemeClr val="accent3">
                    <a:lumMod val="75000"/>
                  </a:schemeClr>
                </a:solidFill>
                <a:effectLst>
                  <a:outerShdw blurRad="38100" dist="38100" dir="2700000" algn="tl">
                    <a:srgbClr val="000000">
                      <a:alpha val="43137"/>
                    </a:srgbClr>
                  </a:outerShdw>
                </a:effectLst>
              </a:rPr>
              <a:t>Dermeval</a:t>
            </a:r>
            <a:r>
              <a:rPr lang="es-AR" b="1" dirty="0">
                <a:solidFill>
                  <a:schemeClr val="accent3">
                    <a:lumMod val="75000"/>
                  </a:schemeClr>
                </a:solidFill>
                <a:effectLst>
                  <a:outerShdw blurRad="38100" dist="38100" dir="2700000" algn="tl">
                    <a:srgbClr val="000000">
                      <a:alpha val="43137"/>
                    </a:srgbClr>
                  </a:outerShdw>
                </a:effectLst>
              </a:rPr>
              <a:t> </a:t>
            </a:r>
            <a:r>
              <a:rPr lang="es-AR" b="1" dirty="0" err="1" smtClean="0">
                <a:solidFill>
                  <a:schemeClr val="accent3">
                    <a:lumMod val="75000"/>
                  </a:schemeClr>
                </a:solidFill>
                <a:effectLst>
                  <a:outerShdw blurRad="38100" dist="38100" dir="2700000" algn="tl">
                    <a:srgbClr val="000000">
                      <a:alpha val="43137"/>
                    </a:srgbClr>
                  </a:outerShdw>
                </a:effectLst>
              </a:rPr>
              <a:t>Saviani</a:t>
            </a:r>
            <a:r>
              <a:rPr lang="es-AR" b="1" i="1" dirty="0" smtClean="0">
                <a:solidFill>
                  <a:schemeClr val="accent3">
                    <a:lumMod val="75000"/>
                  </a:schemeClr>
                </a:solidFill>
                <a:effectLst>
                  <a:outerShdw blurRad="38100" dist="38100" dir="2700000" algn="tl">
                    <a:srgbClr val="000000">
                      <a:alpha val="43137"/>
                    </a:srgbClr>
                  </a:outerShdw>
                </a:effectLst>
              </a:rPr>
              <a:t>, Las </a:t>
            </a:r>
            <a:r>
              <a:rPr lang="es-AR" b="1" i="1" dirty="0">
                <a:solidFill>
                  <a:schemeClr val="accent3">
                    <a:lumMod val="75000"/>
                  </a:schemeClr>
                </a:solidFill>
                <a:effectLst>
                  <a:outerShdw blurRad="38100" dist="38100" dir="2700000" algn="tl">
                    <a:srgbClr val="000000">
                      <a:alpha val="43137"/>
                    </a:srgbClr>
                  </a:outerShdw>
                </a:effectLst>
              </a:rPr>
              <a:t>teorías de la educación y el </a:t>
            </a:r>
            <a:endParaRPr lang="es-AR" b="1" i="1" dirty="0" smtClean="0">
              <a:solidFill>
                <a:schemeClr val="accent3">
                  <a:lumMod val="75000"/>
                </a:schemeClr>
              </a:solidFill>
              <a:effectLst>
                <a:outerShdw blurRad="38100" dist="38100" dir="2700000" algn="tl">
                  <a:srgbClr val="000000">
                    <a:alpha val="43137"/>
                  </a:srgbClr>
                </a:outerShdw>
              </a:effectLst>
            </a:endParaRPr>
          </a:p>
          <a:p>
            <a:pPr algn="r"/>
            <a:r>
              <a:rPr lang="es-AR" b="1" i="1" dirty="0" smtClean="0">
                <a:solidFill>
                  <a:schemeClr val="accent3">
                    <a:lumMod val="75000"/>
                  </a:schemeClr>
                </a:solidFill>
                <a:effectLst>
                  <a:outerShdw blurRad="38100" dist="38100" dir="2700000" algn="tl">
                    <a:srgbClr val="000000">
                      <a:alpha val="43137"/>
                    </a:srgbClr>
                  </a:outerShdw>
                </a:effectLst>
              </a:rPr>
              <a:t>problema </a:t>
            </a:r>
            <a:r>
              <a:rPr lang="es-AR" b="1" i="1" dirty="0">
                <a:solidFill>
                  <a:schemeClr val="accent3">
                    <a:lumMod val="75000"/>
                  </a:schemeClr>
                </a:solidFill>
                <a:effectLst>
                  <a:outerShdw blurRad="38100" dist="38100" dir="2700000" algn="tl">
                    <a:srgbClr val="000000">
                      <a:alpha val="43137"/>
                    </a:srgbClr>
                  </a:outerShdw>
                </a:effectLst>
              </a:rPr>
              <a:t>de la marginalidad en América </a:t>
            </a:r>
            <a:r>
              <a:rPr lang="es-AR" b="1" i="1" dirty="0" smtClean="0">
                <a:solidFill>
                  <a:schemeClr val="accent3">
                    <a:lumMod val="75000"/>
                  </a:schemeClr>
                </a:solidFill>
                <a:effectLst>
                  <a:outerShdw blurRad="38100" dist="38100" dir="2700000" algn="tl">
                    <a:srgbClr val="000000">
                      <a:alpha val="43137"/>
                    </a:srgbClr>
                  </a:outerShdw>
                </a:effectLst>
              </a:rPr>
              <a:t>Latina, </a:t>
            </a:r>
            <a:r>
              <a:rPr lang="es-AR" b="1" dirty="0">
                <a:solidFill>
                  <a:schemeClr val="accent3">
                    <a:lumMod val="75000"/>
                  </a:schemeClr>
                </a:solidFill>
                <a:effectLst>
                  <a:outerShdw blurRad="38100" dist="38100" dir="2700000" algn="tl">
                    <a:srgbClr val="000000">
                      <a:alpha val="43137"/>
                    </a:srgbClr>
                  </a:outerShdw>
                </a:effectLst>
              </a:rPr>
              <a:t>1982</a:t>
            </a:r>
            <a:endParaRPr lang="es-ES" b="1" dirty="0">
              <a:solidFill>
                <a:schemeClr val="accent3">
                  <a:lumMod val="75000"/>
                </a:schemeClr>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5373216"/>
            <a:ext cx="961280" cy="115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017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6985843" cy="529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57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107504" y="2492896"/>
            <a:ext cx="3168352" cy="2179320"/>
          </a:xfrm>
        </p:spPr>
        <p:txBody>
          <a:bodyPr>
            <a:noAutofit/>
          </a:bodyPr>
          <a:lstStyle/>
          <a:p>
            <a:pPr algn="ctr"/>
            <a:r>
              <a:rPr lang="es-AR" sz="3600" b="1" dirty="0">
                <a:solidFill>
                  <a:schemeClr val="accent3">
                    <a:lumMod val="75000"/>
                  </a:schemeClr>
                </a:solidFill>
                <a:effectLst>
                  <a:outerShdw blurRad="38100" dist="38100" dir="2700000" algn="tl">
                    <a:srgbClr val="000000">
                      <a:alpha val="43137"/>
                    </a:srgbClr>
                  </a:outerShdw>
                </a:effectLst>
              </a:rPr>
              <a:t>2</a:t>
            </a:r>
            <a:r>
              <a:rPr lang="es-AR" sz="2400" b="1" dirty="0" smtClean="0">
                <a:solidFill>
                  <a:schemeClr val="accent3">
                    <a:lumMod val="75000"/>
                  </a:schemeClr>
                </a:solidFill>
                <a:effectLst>
                  <a:outerShdw blurRad="38100" dist="38100" dir="2700000" algn="tl">
                    <a:srgbClr val="000000">
                      <a:alpha val="43137"/>
                    </a:srgbClr>
                  </a:outerShdw>
                </a:effectLst>
              </a:rPr>
              <a:t>. ACERCAMIENTO AL </a:t>
            </a:r>
          </a:p>
          <a:p>
            <a:pPr algn="ctr"/>
            <a:r>
              <a:rPr lang="es-AR" sz="2400" b="1" dirty="0" smtClean="0">
                <a:solidFill>
                  <a:schemeClr val="accent3">
                    <a:lumMod val="75000"/>
                  </a:schemeClr>
                </a:solidFill>
                <a:effectLst>
                  <a:outerShdw blurRad="38100" dist="38100" dir="2700000" algn="tl">
                    <a:srgbClr val="000000">
                      <a:alpha val="43137"/>
                    </a:srgbClr>
                  </a:outerShdw>
                </a:effectLst>
              </a:rPr>
              <a:t>CURRICULUM</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3316" r="13316"/>
          <a:stretch>
            <a:fillRect/>
          </a:stretch>
        </p:blipFill>
        <p:spPr bwMode="auto">
          <a:xfrm rot="420000">
            <a:off x="3498237" y="1247454"/>
            <a:ext cx="4617720"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86905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3.2.2.EL CURRICULUM DE RACIONALIDAD PRÁCTICA</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5" name="4 Rectángulo"/>
          <p:cNvSpPr/>
          <p:nvPr/>
        </p:nvSpPr>
        <p:spPr>
          <a:xfrm>
            <a:off x="395536" y="2348880"/>
            <a:ext cx="8424936" cy="15696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es un intento deliberado y explícito, pero abierto, que prescribe con flexibilidad principios </a:t>
            </a:r>
            <a:r>
              <a:rPr lang="es-AR" sz="2400" b="1" dirty="0" smtClean="0">
                <a:solidFill>
                  <a:schemeClr val="accent3">
                    <a:lumMod val="75000"/>
                  </a:schemeClr>
                </a:solidFill>
                <a:effectLst>
                  <a:outerShdw blurRad="38100" dist="38100" dir="2700000" algn="tl">
                    <a:srgbClr val="000000">
                      <a:alpha val="43137"/>
                    </a:srgbClr>
                  </a:outerShdw>
                </a:effectLst>
              </a:rPr>
              <a:t>e indicaciones </a:t>
            </a:r>
            <a:r>
              <a:rPr lang="es-AR" sz="2400" b="1" dirty="0">
                <a:solidFill>
                  <a:schemeClr val="accent3">
                    <a:lumMod val="75000"/>
                  </a:schemeClr>
                </a:solidFill>
                <a:effectLst>
                  <a:outerShdw blurRad="38100" dist="38100" dir="2700000" algn="tl">
                    <a:srgbClr val="000000">
                      <a:alpha val="43137"/>
                    </a:srgbClr>
                  </a:outerShdw>
                </a:effectLst>
              </a:rPr>
              <a:t>para orientar, de manera integrada y coherente la práctica educativa. </a:t>
            </a:r>
            <a:endParaRPr lang="es-ES" sz="2400" b="1" dirty="0">
              <a:solidFill>
                <a:schemeClr val="accent3">
                  <a:lumMod val="75000"/>
                </a:schemeClr>
              </a:solidFill>
              <a:effectLst>
                <a:outerShdw blurRad="38100" dist="38100" dir="2700000" algn="tl">
                  <a:srgbClr val="000000">
                    <a:alpha val="43137"/>
                  </a:srgbClr>
                </a:outerShdw>
              </a:effectLst>
            </a:endParaRPr>
          </a:p>
        </p:txBody>
      </p:sp>
      <p:sp>
        <p:nvSpPr>
          <p:cNvPr id="6" name="5 Rectángulo"/>
          <p:cNvSpPr/>
          <p:nvPr/>
        </p:nvSpPr>
        <p:spPr>
          <a:xfrm>
            <a:off x="557256" y="4065223"/>
            <a:ext cx="8064896" cy="2185214"/>
          </a:xfrm>
          <a:prstGeom prst="rect">
            <a:avLst/>
          </a:prstGeom>
        </p:spPr>
        <p:txBody>
          <a:bodyPr wrap="square">
            <a:spAutoFit/>
          </a:bodyPr>
          <a:lstStyle/>
          <a:p>
            <a:pPr algn="just"/>
            <a:r>
              <a:rPr lang="es-AR" sz="2000" b="1" i="1" dirty="0" smtClean="0">
                <a:solidFill>
                  <a:schemeClr val="accent3">
                    <a:lumMod val="75000"/>
                  </a:schemeClr>
                </a:solidFill>
                <a:effectLst>
                  <a:outerShdw blurRad="38100" dist="38100" dir="2700000" algn="tl">
                    <a:srgbClr val="000000">
                      <a:alpha val="43137"/>
                    </a:srgbClr>
                  </a:outerShdw>
                </a:effectLst>
              </a:rPr>
              <a:t>     “</a:t>
            </a:r>
            <a:r>
              <a:rPr lang="es-AR" sz="2000" b="1" i="1" dirty="0">
                <a:solidFill>
                  <a:schemeClr val="accent3">
                    <a:lumMod val="75000"/>
                  </a:schemeClr>
                </a:solidFill>
                <a:effectLst>
                  <a:outerShdw blurRad="38100" dist="38100" dir="2700000" algn="tl">
                    <a:srgbClr val="000000">
                      <a:alpha val="43137"/>
                    </a:srgbClr>
                  </a:outerShdw>
                </a:effectLst>
              </a:rPr>
              <a:t>Un curriculum es una tentativa para comunicar los principios y los rasgos esenciales de un propósito educativo, de forma tal que permanezca abierto a discusión crítica y pueda ser trasladado efectivamente a la práctica</a:t>
            </a:r>
            <a:r>
              <a:rPr lang="es-AR" sz="2000" b="1" i="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b="1" dirty="0">
                <a:solidFill>
                  <a:schemeClr val="accent3">
                    <a:lumMod val="75000"/>
                  </a:schemeClr>
                </a:solidFill>
                <a:effectLst>
                  <a:outerShdw blurRad="38100" dist="38100" dir="2700000" algn="tl">
                    <a:srgbClr val="000000">
                      <a:alpha val="43137"/>
                    </a:srgbClr>
                  </a:outerShdw>
                </a:effectLst>
              </a:rPr>
              <a:t>Lawrence </a:t>
            </a:r>
            <a:r>
              <a:rPr lang="es-AR" b="1" dirty="0" err="1" smtClean="0">
                <a:solidFill>
                  <a:schemeClr val="accent3">
                    <a:lumMod val="75000"/>
                  </a:schemeClr>
                </a:solidFill>
                <a:effectLst>
                  <a:outerShdw blurRad="38100" dist="38100" dir="2700000" algn="tl">
                    <a:srgbClr val="000000">
                      <a:alpha val="43137"/>
                    </a:srgbClr>
                  </a:outerShdw>
                </a:effectLst>
              </a:rPr>
              <a:t>Stenhouse</a:t>
            </a:r>
            <a:r>
              <a:rPr lang="es-AR" b="1" dirty="0" smtClean="0">
                <a:solidFill>
                  <a:schemeClr val="accent3">
                    <a:lumMod val="75000"/>
                  </a:schemeClr>
                </a:solidFill>
                <a:effectLst>
                  <a:outerShdw blurRad="38100" dist="38100" dir="2700000" algn="tl">
                    <a:srgbClr val="000000">
                      <a:alpha val="43137"/>
                    </a:srgbClr>
                  </a:outerShdw>
                </a:effectLst>
              </a:rPr>
              <a:t>, </a:t>
            </a:r>
            <a:r>
              <a:rPr lang="es-AR" b="1" i="1" dirty="0" smtClean="0">
                <a:solidFill>
                  <a:schemeClr val="accent3">
                    <a:lumMod val="75000"/>
                  </a:schemeClr>
                </a:solidFill>
                <a:effectLst>
                  <a:outerShdw blurRad="38100" dist="38100" dir="2700000" algn="tl">
                    <a:srgbClr val="000000">
                      <a:alpha val="43137"/>
                    </a:srgbClr>
                  </a:outerShdw>
                </a:effectLst>
              </a:rPr>
              <a:t>Investigación </a:t>
            </a:r>
            <a:r>
              <a:rPr lang="es-AR" b="1" i="1" dirty="0">
                <a:solidFill>
                  <a:schemeClr val="accent3">
                    <a:lumMod val="75000"/>
                  </a:schemeClr>
                </a:solidFill>
                <a:effectLst>
                  <a:outerShdw blurRad="38100" dist="38100" dir="2700000" algn="tl">
                    <a:srgbClr val="000000">
                      <a:alpha val="43137"/>
                    </a:srgbClr>
                  </a:outerShdw>
                </a:effectLst>
              </a:rPr>
              <a:t>y desarrollo </a:t>
            </a:r>
            <a:endParaRPr lang="es-AR" b="1" i="1" dirty="0" smtClean="0">
              <a:solidFill>
                <a:schemeClr val="accent3">
                  <a:lumMod val="75000"/>
                </a:schemeClr>
              </a:solidFill>
              <a:effectLst>
                <a:outerShdw blurRad="38100" dist="38100" dir="2700000" algn="tl">
                  <a:srgbClr val="000000">
                    <a:alpha val="43137"/>
                  </a:srgbClr>
                </a:outerShdw>
              </a:effectLst>
            </a:endParaRPr>
          </a:p>
          <a:p>
            <a:pPr algn="r"/>
            <a:r>
              <a:rPr lang="es-AR" b="1" i="1" dirty="0" smtClean="0">
                <a:solidFill>
                  <a:schemeClr val="accent3">
                    <a:lumMod val="75000"/>
                  </a:schemeClr>
                </a:solidFill>
                <a:effectLst>
                  <a:outerShdw blurRad="38100" dist="38100" dir="2700000" algn="tl">
                    <a:srgbClr val="000000">
                      <a:alpha val="43137"/>
                    </a:srgbClr>
                  </a:outerShdw>
                </a:effectLst>
              </a:rPr>
              <a:t>del curriculum</a:t>
            </a:r>
            <a:r>
              <a:rPr lang="es-AR" b="1" dirty="0" smtClean="0">
                <a:solidFill>
                  <a:schemeClr val="accent3">
                    <a:lumMod val="75000"/>
                  </a:schemeClr>
                </a:solidFill>
                <a:effectLst>
                  <a:outerShdw blurRad="38100" dist="38100" dir="2700000" algn="tl">
                    <a:srgbClr val="000000">
                      <a:alpha val="43137"/>
                    </a:srgbClr>
                  </a:outerShdw>
                </a:effectLst>
              </a:rPr>
              <a:t>, </a:t>
            </a:r>
            <a:r>
              <a:rPr lang="es-AR" b="1" dirty="0">
                <a:solidFill>
                  <a:schemeClr val="accent3">
                    <a:lumMod val="75000"/>
                  </a:schemeClr>
                </a:solidFill>
                <a:effectLst>
                  <a:outerShdw blurRad="38100" dist="38100" dir="2700000" algn="tl">
                    <a:srgbClr val="000000">
                      <a:alpha val="43137"/>
                    </a:srgbClr>
                  </a:outerShdw>
                </a:effectLst>
              </a:rPr>
              <a:t>1987.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445224"/>
            <a:ext cx="1198439" cy="117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42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9973" y="2780928"/>
            <a:ext cx="8496944" cy="15696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traduce las ideas educativas en acciones educativas. Es, pues, un procedimiento hipotético, regido por determinadas ideas e intenciones educativas, que los docentes experimentan en clase.</a:t>
            </a:r>
          </a:p>
        </p:txBody>
      </p:sp>
    </p:spTree>
    <p:extLst>
      <p:ext uri="{BB962C8B-B14F-4D97-AF65-F5344CB8AC3E}">
        <p14:creationId xmlns:p14="http://schemas.microsoft.com/office/powerpoint/2010/main" val="3337370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700808"/>
            <a:ext cx="8496944" cy="4154984"/>
          </a:xfrm>
          <a:prstGeom prst="rect">
            <a:avLst/>
          </a:prstGeom>
        </p:spPr>
        <p:txBody>
          <a:bodyPr wrap="square">
            <a:spAutoFit/>
          </a:bodyPr>
          <a:lstStyle/>
          <a:p>
            <a:pPr algn="just"/>
            <a:r>
              <a:rPr lang="es-AR" dirty="0" smtClean="0"/>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Los profesores ni quieren ni pueden limitar su quehacer a lo que les digan. Los especialistas en distintas materias lo han intentado… Los administradores lo han intentado. Los legisladores lo han intentado. Sin embargo los profesores no son operarios de una línea de montaje y no se comportan así… Los profesores practican un arte. (…) Por tanto los profesores tienen que implicarse en el debate, deliberación y decisión sobre qué y cómo enseñar.”</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Joseph </a:t>
            </a:r>
            <a:r>
              <a:rPr lang="es-AR" sz="2000" b="1" dirty="0" smtClean="0">
                <a:solidFill>
                  <a:schemeClr val="accent3">
                    <a:lumMod val="75000"/>
                  </a:schemeClr>
                </a:solidFill>
                <a:effectLst>
                  <a:outerShdw blurRad="38100" dist="38100" dir="2700000" algn="tl">
                    <a:srgbClr val="000000">
                      <a:alpha val="43137"/>
                    </a:srgbClr>
                  </a:outerShdw>
                </a:effectLst>
              </a:rPr>
              <a:t>Schwab, </a:t>
            </a:r>
            <a:r>
              <a:rPr lang="es-AR" sz="2000" b="1" i="1" dirty="0" smtClean="0">
                <a:solidFill>
                  <a:schemeClr val="accent3">
                    <a:lumMod val="75000"/>
                  </a:schemeClr>
                </a:solidFill>
                <a:effectLst>
                  <a:outerShdw blurRad="38100" dist="38100" dir="2700000" algn="tl">
                    <a:srgbClr val="000000">
                      <a:alpha val="43137"/>
                    </a:srgbClr>
                  </a:outerShdw>
                </a:effectLst>
              </a:rPr>
              <a:t>Un </a:t>
            </a:r>
            <a:r>
              <a:rPr lang="es-AR" sz="2000" b="1" i="1" dirty="0">
                <a:solidFill>
                  <a:schemeClr val="accent3">
                    <a:lumMod val="75000"/>
                  </a:schemeClr>
                </a:solidFill>
                <a:effectLst>
                  <a:outerShdw blurRad="38100" dist="38100" dir="2700000" algn="tl">
                    <a:srgbClr val="000000">
                      <a:alpha val="43137"/>
                    </a:srgbClr>
                  </a:outerShdw>
                </a:effectLst>
              </a:rPr>
              <a:t>enfoque práctico como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a:solidFill>
                  <a:schemeClr val="accent3">
                    <a:lumMod val="75000"/>
                  </a:schemeClr>
                </a:solidFill>
                <a:effectLst>
                  <a:outerShdw blurRad="38100" dist="38100" dir="2700000" algn="tl">
                    <a:srgbClr val="000000">
                      <a:alpha val="43137"/>
                    </a:srgbClr>
                  </a:outerShdw>
                </a:effectLst>
              </a:rPr>
              <a:t>l</a:t>
            </a:r>
            <a:r>
              <a:rPr lang="es-AR" sz="2000" b="1" i="1" dirty="0" smtClean="0">
                <a:solidFill>
                  <a:schemeClr val="accent3">
                    <a:lumMod val="75000"/>
                  </a:schemeClr>
                </a:solidFill>
                <a:effectLst>
                  <a:outerShdw blurRad="38100" dist="38100" dir="2700000" algn="tl">
                    <a:srgbClr val="000000">
                      <a:alpha val="43137"/>
                    </a:srgbClr>
                  </a:outerShdw>
                </a:effectLst>
              </a:rPr>
              <a:t>enguaje </a:t>
            </a:r>
            <a:r>
              <a:rPr lang="es-AR" sz="2000" b="1" i="1" dirty="0">
                <a:solidFill>
                  <a:schemeClr val="accent3">
                    <a:lumMod val="75000"/>
                  </a:schemeClr>
                </a:solidFill>
                <a:effectLst>
                  <a:outerShdw blurRad="38100" dist="38100" dir="2700000" algn="tl">
                    <a:srgbClr val="000000">
                      <a:alpha val="43137"/>
                    </a:srgbClr>
                  </a:outerShdw>
                </a:effectLst>
              </a:rPr>
              <a:t>para el </a:t>
            </a:r>
            <a:r>
              <a:rPr lang="es-AR" sz="2000" b="1" i="1" dirty="0" smtClean="0">
                <a:solidFill>
                  <a:schemeClr val="accent3">
                    <a:lumMod val="75000"/>
                  </a:schemeClr>
                </a:solidFill>
                <a:effectLst>
                  <a:outerShdw blurRad="38100" dist="38100" dir="2700000" algn="tl">
                    <a:srgbClr val="000000">
                      <a:alpha val="43137"/>
                    </a:srgbClr>
                  </a:outerShdw>
                </a:effectLst>
              </a:rPr>
              <a:t>currículum</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1989</a:t>
            </a: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5013176"/>
            <a:ext cx="1245518"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220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413338"/>
            <a:ext cx="7848872"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a:t>
            </a:r>
            <a:r>
              <a:rPr lang="es-AR" sz="2400" b="1" dirty="0" smtClean="0">
                <a:solidFill>
                  <a:schemeClr val="accent3">
                    <a:lumMod val="75000"/>
                  </a:schemeClr>
                </a:solidFill>
                <a:effectLst>
                  <a:outerShdw blurRad="38100" dist="38100" dir="2700000" algn="tl">
                    <a:srgbClr val="000000">
                      <a:alpha val="43137"/>
                    </a:srgbClr>
                  </a:outerShdw>
                </a:effectLst>
              </a:rPr>
              <a:t>es dinámico</a:t>
            </a:r>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es decir, un proceso </a:t>
            </a:r>
            <a:r>
              <a:rPr lang="es-AR" sz="2400" b="1" dirty="0">
                <a:solidFill>
                  <a:schemeClr val="accent3">
                    <a:lumMod val="75000"/>
                  </a:schemeClr>
                </a:solidFill>
                <a:effectLst>
                  <a:outerShdw blurRad="38100" dist="38100" dir="2700000" algn="tl">
                    <a:srgbClr val="000000">
                      <a:alpha val="43137"/>
                    </a:srgbClr>
                  </a:outerShdw>
                </a:effectLst>
              </a:rPr>
              <a:t>de construcción y </a:t>
            </a:r>
            <a:r>
              <a:rPr lang="es-AR" sz="2400" b="1" dirty="0" smtClean="0">
                <a:solidFill>
                  <a:schemeClr val="accent3">
                    <a:lumMod val="75000"/>
                  </a:schemeClr>
                </a:solidFill>
                <a:effectLst>
                  <a:outerShdw blurRad="38100" dist="38100" dir="2700000" algn="tl">
                    <a:srgbClr val="000000">
                      <a:alpha val="43137"/>
                    </a:srgbClr>
                  </a:outerShdw>
                </a:effectLst>
              </a:rPr>
              <a:t>realización, </a:t>
            </a:r>
            <a:r>
              <a:rPr lang="es-AR" sz="2400" b="1" dirty="0">
                <a:solidFill>
                  <a:schemeClr val="accent3">
                    <a:lumMod val="75000"/>
                  </a:schemeClr>
                </a:solidFill>
                <a:effectLst>
                  <a:outerShdw blurRad="38100" dist="38100" dir="2700000" algn="tl">
                    <a:srgbClr val="000000">
                      <a:alpha val="43137"/>
                    </a:srgbClr>
                  </a:outerShdw>
                </a:effectLst>
              </a:rPr>
              <a:t>frente a la visión anterior muy extendida, como la aplicación más o menos fiel en la práctica de la enseñanza de un producto construido en forma de diseño o planificación de la acción. </a:t>
            </a:r>
          </a:p>
        </p:txBody>
      </p:sp>
    </p:spTree>
    <p:extLst>
      <p:ext uri="{BB962C8B-B14F-4D97-AF65-F5344CB8AC3E}">
        <p14:creationId xmlns:p14="http://schemas.microsoft.com/office/powerpoint/2010/main" val="2668531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276872"/>
            <a:ext cx="7920880"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Esta </a:t>
            </a:r>
            <a:r>
              <a:rPr lang="es-AR" sz="2400" b="1" dirty="0">
                <a:solidFill>
                  <a:schemeClr val="accent3">
                    <a:lumMod val="75000"/>
                  </a:schemeClr>
                </a:solidFill>
                <a:effectLst>
                  <a:outerShdw blurRad="38100" dist="38100" dir="2700000" algn="tl">
                    <a:srgbClr val="000000">
                      <a:alpha val="43137"/>
                    </a:srgbClr>
                  </a:outerShdw>
                </a:effectLst>
              </a:rPr>
              <a:t>propuesta apela a la responsabilidad de los profesores y los compromete en el análisis de sus propias prácticas. Dejan de convertirse en aplicadores pasivos de recetas para convertirse en miembros de equipos de trabajo sobre el curriculum, disponiendo de capacidad de decisión y pasando a ser creadores de nuevas prácticas y de pensamiento curricular.</a:t>
            </a:r>
          </a:p>
        </p:txBody>
      </p:sp>
    </p:spTree>
    <p:extLst>
      <p:ext uri="{BB962C8B-B14F-4D97-AF65-F5344CB8AC3E}">
        <p14:creationId xmlns:p14="http://schemas.microsoft.com/office/powerpoint/2010/main" val="1593630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600" y="2420888"/>
            <a:ext cx="7200800"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consecuencia, la ejecución del curriculum es un proceso de </a:t>
            </a:r>
            <a:r>
              <a:rPr lang="es-AR" sz="2400" b="1" dirty="0" smtClean="0">
                <a:solidFill>
                  <a:schemeClr val="accent3">
                    <a:lumMod val="75000"/>
                  </a:schemeClr>
                </a:solidFill>
                <a:effectLst>
                  <a:outerShdw blurRad="38100" dist="38100" dir="2700000" algn="tl">
                    <a:srgbClr val="000000">
                      <a:alpha val="43137"/>
                    </a:srgbClr>
                  </a:outerShdw>
                </a:effectLst>
              </a:rPr>
              <a:t>construcción y la </a:t>
            </a:r>
            <a:r>
              <a:rPr lang="es-AR" sz="2400" b="1" dirty="0">
                <a:solidFill>
                  <a:schemeClr val="accent3">
                    <a:lumMod val="75000"/>
                  </a:schemeClr>
                </a:solidFill>
                <a:effectLst>
                  <a:outerShdw blurRad="38100" dist="38100" dir="2700000" algn="tl">
                    <a:srgbClr val="000000">
                      <a:alpha val="43137"/>
                    </a:srgbClr>
                  </a:outerShdw>
                </a:effectLst>
              </a:rPr>
              <a:t>evaluación no puede concebirse como algo separado de los procesos didácticos ni del desarrollo del </a:t>
            </a:r>
            <a:r>
              <a:rPr lang="es-AR" sz="2400" b="1" dirty="0" smtClean="0">
                <a:solidFill>
                  <a:schemeClr val="accent3">
                    <a:lumMod val="75000"/>
                  </a:schemeClr>
                </a:solidFill>
                <a:effectLst>
                  <a:outerShdw blurRad="38100" dist="38100" dir="2700000" algn="tl">
                    <a:srgbClr val="000000">
                      <a:alpha val="43137"/>
                    </a:srgbClr>
                  </a:outerShdw>
                </a:effectLst>
              </a:rPr>
              <a:t>mismo.</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Se evalúa con la intención de perfeccionar los procesos educativos y en esto todos son participantes activos y responsables directos. </a:t>
            </a:r>
          </a:p>
        </p:txBody>
      </p:sp>
    </p:spTree>
    <p:extLst>
      <p:ext uri="{BB962C8B-B14F-4D97-AF65-F5344CB8AC3E}">
        <p14:creationId xmlns:p14="http://schemas.microsoft.com/office/powerpoint/2010/main" val="1849965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4992" y="836712"/>
            <a:ext cx="8305800" cy="1143000"/>
          </a:xfrm>
        </p:spPr>
        <p:txBody>
          <a:bodyPr>
            <a:noAutofit/>
          </a:bodyPr>
          <a:lstStyle/>
          <a:p>
            <a:pPr algn="ctr"/>
            <a:r>
              <a:rPr lang="es-AR" sz="4000" b="1" dirty="0" smtClean="0">
                <a:solidFill>
                  <a:schemeClr val="accent3">
                    <a:lumMod val="75000"/>
                  </a:schemeClr>
                </a:solidFill>
                <a:effectLst>
                  <a:outerShdw blurRad="38100" dist="38100" dir="2700000" algn="tl">
                    <a:srgbClr val="000000">
                      <a:alpha val="43137"/>
                    </a:srgbClr>
                  </a:outerShdw>
                </a:effectLst>
              </a:rPr>
              <a:t>3.2.3. EL CURRICULUM DE RACIONALIDAD CRÍTICA</a:t>
            </a:r>
            <a:endParaRPr lang="es-ES" sz="40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350223" y="2060848"/>
            <a:ext cx="8424936" cy="2308324"/>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currículum </a:t>
            </a:r>
            <a:r>
              <a:rPr lang="es-AR" sz="2400" b="1" dirty="0" smtClean="0">
                <a:solidFill>
                  <a:schemeClr val="accent3">
                    <a:lumMod val="75000"/>
                  </a:schemeClr>
                </a:solidFill>
                <a:effectLst>
                  <a:outerShdw blurRad="38100" dist="38100" dir="2700000" algn="tl">
                    <a:srgbClr val="000000">
                      <a:alpha val="43137"/>
                    </a:srgbClr>
                  </a:outerShdw>
                </a:effectLst>
              </a:rPr>
              <a:t>es una producción social y cultural dirigida </a:t>
            </a:r>
            <a:r>
              <a:rPr lang="es-AR" sz="2400" b="1" dirty="0">
                <a:solidFill>
                  <a:schemeClr val="accent3">
                    <a:lumMod val="75000"/>
                  </a:schemeClr>
                </a:solidFill>
                <a:effectLst>
                  <a:outerShdw blurRad="38100" dist="38100" dir="2700000" algn="tl">
                    <a:srgbClr val="000000">
                      <a:alpha val="43137"/>
                    </a:srgbClr>
                  </a:outerShdw>
                </a:effectLst>
              </a:rPr>
              <a:t>a la construcción conjunta del conocimiento entre los participantes activos del mismo a través de la praxis, con una explícita orientación a la transformación, en la que la acción y la reflexión, la teoría y la práctica, se unifican en un proceso dialéctico. </a:t>
            </a:r>
            <a:endParaRPr lang="es-ES" sz="2400" b="1" dirty="0">
              <a:solidFill>
                <a:schemeClr val="accent3">
                  <a:lumMod val="75000"/>
                </a:schemeClr>
              </a:solidFill>
              <a:effectLst>
                <a:outerShdw blurRad="38100" dist="38100" dir="2700000" algn="tl">
                  <a:srgbClr val="000000">
                    <a:alpha val="43137"/>
                  </a:srgbClr>
                </a:outerShdw>
              </a:effectLst>
            </a:endParaRPr>
          </a:p>
        </p:txBody>
      </p:sp>
      <p:sp>
        <p:nvSpPr>
          <p:cNvPr id="4" name="3 Rectángulo"/>
          <p:cNvSpPr/>
          <p:nvPr/>
        </p:nvSpPr>
        <p:spPr>
          <a:xfrm>
            <a:off x="179512" y="4512241"/>
            <a:ext cx="8784976" cy="1631216"/>
          </a:xfrm>
          <a:prstGeom prst="rect">
            <a:avLst/>
          </a:prstGeom>
        </p:spPr>
        <p:txBody>
          <a:bodyPr wrap="square">
            <a:spAutoFit/>
          </a:bodyPr>
          <a:lstStyle/>
          <a:p>
            <a:pPr algn="just"/>
            <a:r>
              <a:rPr lang="es-AR" b="1" i="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“El curriculum </a:t>
            </a:r>
            <a:r>
              <a:rPr lang="es-AR" sz="2000" b="1" i="1" dirty="0">
                <a:solidFill>
                  <a:schemeClr val="accent3">
                    <a:lumMod val="75000"/>
                  </a:schemeClr>
                </a:solidFill>
                <a:effectLst>
                  <a:outerShdw blurRad="38100" dist="38100" dir="2700000" algn="tl">
                    <a:srgbClr val="000000">
                      <a:alpha val="43137"/>
                    </a:srgbClr>
                  </a:outerShdw>
                </a:effectLst>
              </a:rPr>
              <a:t>oficial </a:t>
            </a:r>
            <a:r>
              <a:rPr lang="es-AR" sz="2000" b="1" i="1" dirty="0" smtClean="0">
                <a:solidFill>
                  <a:schemeClr val="accent3">
                    <a:lumMod val="75000"/>
                  </a:schemeClr>
                </a:solidFill>
                <a:effectLst>
                  <a:outerShdw blurRad="38100" dist="38100" dir="2700000" algn="tl">
                    <a:srgbClr val="000000">
                      <a:alpha val="43137"/>
                    </a:srgbClr>
                  </a:outerShdw>
                </a:effectLst>
              </a:rPr>
              <a:t>es un instrumento de reproducción </a:t>
            </a:r>
            <a:r>
              <a:rPr lang="es-AR" sz="2000" b="1" i="1" dirty="0">
                <a:solidFill>
                  <a:schemeClr val="accent3">
                    <a:lumMod val="75000"/>
                  </a:schemeClr>
                </a:solidFill>
                <a:effectLst>
                  <a:outerShdw blurRad="38100" dist="38100" dir="2700000" algn="tl">
                    <a:srgbClr val="000000">
                      <a:alpha val="43137"/>
                    </a:srgbClr>
                  </a:outerShdw>
                </a:effectLst>
              </a:rPr>
              <a:t>de los modelos de </a:t>
            </a:r>
            <a:r>
              <a:rPr lang="es-AR" sz="2000" b="1" i="1" dirty="0" smtClean="0">
                <a:solidFill>
                  <a:schemeClr val="accent3">
                    <a:lumMod val="75000"/>
                  </a:schemeClr>
                </a:solidFill>
                <a:effectLst>
                  <a:outerShdw blurRad="38100" dist="38100" dir="2700000" algn="tl">
                    <a:srgbClr val="000000">
                      <a:alpha val="43137"/>
                    </a:srgbClr>
                  </a:outerShdw>
                </a:effectLst>
              </a:rPr>
              <a:t>relación y poder </a:t>
            </a:r>
            <a:r>
              <a:rPr lang="es-AR" sz="2000" b="1" i="1" dirty="0">
                <a:solidFill>
                  <a:schemeClr val="accent3">
                    <a:lumMod val="75000"/>
                  </a:schemeClr>
                </a:solidFill>
                <a:effectLst>
                  <a:outerShdw blurRad="38100" dist="38100" dir="2700000" algn="tl">
                    <a:srgbClr val="000000">
                      <a:alpha val="43137"/>
                    </a:srgbClr>
                  </a:outerShdw>
                </a:effectLst>
              </a:rPr>
              <a:t>para mantener las desigualdades </a:t>
            </a:r>
            <a:r>
              <a:rPr lang="es-AR" sz="2000" b="1" i="1" dirty="0" smtClean="0">
                <a:solidFill>
                  <a:schemeClr val="accent3">
                    <a:lumMod val="75000"/>
                  </a:schemeClr>
                </a:solidFill>
                <a:effectLst>
                  <a:outerShdw blurRad="38100" dist="38100" dir="2700000" algn="tl">
                    <a:srgbClr val="000000">
                      <a:alpha val="43137"/>
                    </a:srgbClr>
                  </a:outerShdw>
                </a:effectLst>
              </a:rPr>
              <a:t>existentes en la sociedad</a:t>
            </a:r>
            <a:r>
              <a:rPr lang="es-AR" sz="2000" b="1" i="1" dirty="0">
                <a:solidFill>
                  <a:schemeClr val="accent3">
                    <a:lumMod val="75000"/>
                  </a:schemeClr>
                </a:solidFill>
                <a:effectLst>
                  <a:outerShdw blurRad="38100" dist="38100" dir="2700000" algn="tl">
                    <a:srgbClr val="000000">
                      <a:alpha val="43137"/>
                    </a:srgbClr>
                  </a:outerShdw>
                </a:effectLst>
              </a:rPr>
              <a:t>. Su papel es </a:t>
            </a:r>
            <a:r>
              <a:rPr lang="es-AR" sz="2000" b="1" i="1" dirty="0" smtClean="0">
                <a:solidFill>
                  <a:schemeClr val="accent3">
                    <a:lumMod val="75000"/>
                  </a:schemeClr>
                </a:solidFill>
                <a:effectLst>
                  <a:outerShdw blurRad="38100" dist="38100" dir="2700000" algn="tl">
                    <a:srgbClr val="000000">
                      <a:alpha val="43137"/>
                    </a:srgbClr>
                  </a:outerShdw>
                </a:effectLst>
              </a:rPr>
              <a:t>ideológico </a:t>
            </a:r>
            <a:r>
              <a:rPr lang="es-AR" sz="2000" b="1" i="1" dirty="0">
                <a:solidFill>
                  <a:schemeClr val="accent3">
                    <a:lumMod val="75000"/>
                  </a:schemeClr>
                </a:solidFill>
                <a:effectLst>
                  <a:outerShdw blurRad="38100" dist="38100" dir="2700000" algn="tl">
                    <a:srgbClr val="000000">
                      <a:alpha val="43137"/>
                    </a:srgbClr>
                  </a:outerShdw>
                </a:effectLst>
              </a:rPr>
              <a:t>y es </a:t>
            </a:r>
            <a:r>
              <a:rPr lang="es-AR" sz="2000" b="1" i="1" dirty="0" smtClean="0">
                <a:solidFill>
                  <a:schemeClr val="accent3">
                    <a:lumMod val="75000"/>
                  </a:schemeClr>
                </a:solidFill>
                <a:effectLst>
                  <a:outerShdw blurRad="38100" dist="38100" dir="2700000" algn="tl">
                    <a:srgbClr val="000000">
                      <a:alpha val="43137"/>
                    </a:srgbClr>
                  </a:outerShdw>
                </a:effectLst>
              </a:rPr>
              <a:t>necesario desenmascararlo”.</a:t>
            </a: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dirty="0" err="1" smtClean="0">
                <a:solidFill>
                  <a:schemeClr val="accent3">
                    <a:lumMod val="75000"/>
                  </a:schemeClr>
                </a:solidFill>
                <a:effectLst>
                  <a:outerShdw blurRad="38100" dist="38100" dir="2700000" algn="tl">
                    <a:srgbClr val="000000">
                      <a:alpha val="43137"/>
                    </a:srgbClr>
                  </a:outerShdw>
                </a:effectLst>
              </a:rPr>
              <a:t>Fancy</a:t>
            </a:r>
            <a:r>
              <a:rPr lang="es-AR" sz="2000" b="1" dirty="0" smtClean="0">
                <a:solidFill>
                  <a:schemeClr val="accent3">
                    <a:lumMod val="75000"/>
                  </a:schemeClr>
                </a:solidFill>
                <a:effectLst>
                  <a:outerShdw blurRad="38100" dist="38100" dir="2700000" algn="tl">
                    <a:srgbClr val="000000">
                      <a:alpha val="43137"/>
                    </a:srgbClr>
                  </a:outerShdw>
                </a:effectLst>
              </a:rPr>
              <a:t> Castro</a:t>
            </a:r>
            <a:r>
              <a:rPr lang="es-AR" sz="2000" b="1" i="1" dirty="0" smtClean="0">
                <a:solidFill>
                  <a:schemeClr val="accent3">
                    <a:lumMod val="75000"/>
                  </a:schemeClr>
                </a:solidFill>
                <a:effectLst>
                  <a:outerShdw blurRad="38100" dist="38100" dir="2700000" algn="tl">
                    <a:srgbClr val="000000">
                      <a:alpha val="43137"/>
                    </a:srgbClr>
                  </a:outerShdw>
                </a:effectLst>
              </a:rPr>
              <a:t>, Curriculum y evaluación, </a:t>
            </a:r>
            <a:r>
              <a:rPr lang="es-AR" sz="2000" b="1" dirty="0" smtClean="0">
                <a:solidFill>
                  <a:schemeClr val="accent3">
                    <a:lumMod val="75000"/>
                  </a:schemeClr>
                </a:solidFill>
                <a:effectLst>
                  <a:outerShdw blurRad="38100" dist="38100" dir="2700000" algn="tl">
                    <a:srgbClr val="000000">
                      <a:alpha val="43137"/>
                    </a:srgbClr>
                  </a:outerShdw>
                </a:effectLst>
              </a:rPr>
              <a:t>2004</a:t>
            </a:r>
            <a:r>
              <a:rPr lang="es-AR" sz="2000" b="1" i="1" dirty="0" smtClean="0">
                <a:solidFill>
                  <a:schemeClr val="accent3">
                    <a:lumMod val="75000"/>
                  </a:schemeClr>
                </a:solidFill>
                <a:effectLst>
                  <a:outerShdw blurRad="38100" dist="38100" dir="2700000" algn="tl">
                    <a:srgbClr val="000000">
                      <a:alpha val="43137"/>
                    </a:srgbClr>
                  </a:outerShdw>
                </a:effectLst>
              </a:rPr>
              <a:t> </a:t>
            </a:r>
            <a:endParaRPr lang="es-ES" sz="2000" b="1" i="1" dirty="0">
              <a:solidFill>
                <a:schemeClr val="accent3">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589239"/>
            <a:ext cx="899989" cy="109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1623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413338"/>
            <a:ext cx="7920880" cy="230832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curriculum tiene que contribuir a que los actores comprometidos, especialmente los que pertenecen a los colectivos sociales más desfavorecidos, puedan involucrarse como personas corresponsables de un proyecto de intervención sociopolítica destinado a producir el cambio social.</a:t>
            </a:r>
          </a:p>
        </p:txBody>
      </p:sp>
    </p:spTree>
    <p:extLst>
      <p:ext uri="{BB962C8B-B14F-4D97-AF65-F5344CB8AC3E}">
        <p14:creationId xmlns:p14="http://schemas.microsoft.com/office/powerpoint/2010/main" val="852395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700808"/>
            <a:ext cx="8208912" cy="4154984"/>
          </a:xfrm>
          <a:prstGeom prst="rect">
            <a:avLst/>
          </a:prstGeom>
        </p:spPr>
        <p:txBody>
          <a:bodyPr wrap="square">
            <a:spAutoFit/>
          </a:bodyPr>
          <a:lstStyle/>
          <a:p>
            <a:pPr algn="just"/>
            <a:r>
              <a:rPr lang="es-AR" dirty="0"/>
              <a:t> </a:t>
            </a:r>
            <a:r>
              <a:rPr lang="es-AR" dirty="0" smtClean="0"/>
              <a:t>     </a:t>
            </a:r>
            <a:r>
              <a:rPr lang="es-AR" sz="2400" b="1" i="1" dirty="0" smtClean="0">
                <a:solidFill>
                  <a:schemeClr val="accent3">
                    <a:lumMod val="75000"/>
                  </a:schemeClr>
                </a:solidFill>
                <a:effectLst>
                  <a:outerShdw blurRad="38100" dist="38100" dir="2700000" algn="tl">
                    <a:srgbClr val="000000">
                      <a:alpha val="43137"/>
                    </a:srgbClr>
                  </a:outerShdw>
                </a:effectLst>
              </a:rPr>
              <a:t>"</a:t>
            </a:r>
            <a:r>
              <a:rPr lang="es-AR" sz="2400" b="1" i="1" dirty="0">
                <a:solidFill>
                  <a:schemeClr val="accent3">
                    <a:lumMod val="75000"/>
                  </a:schemeClr>
                </a:solidFill>
                <a:effectLst>
                  <a:outerShdw blurRad="38100" dist="38100" dir="2700000" algn="tl">
                    <a:srgbClr val="000000">
                      <a:alpha val="43137"/>
                    </a:srgbClr>
                  </a:outerShdw>
                </a:effectLst>
              </a:rPr>
              <a:t>Esto exige de los profesores ... que no se vean a sí mismos como quienes tienen que decidir en la educación en nombre de la sociedad, sino como participantes en la vasta lucha de la sociedad hacia formas de vida social más racionales, justas y satisfactorias. Esto requiere que los educadores tengan en su mano el poder de adoptar decisiones educativas con aquellos cuyas vidas se ven afectadas por ellas...“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Stephen </a:t>
            </a:r>
            <a:r>
              <a:rPr lang="es-AR" sz="2000" b="1" dirty="0" err="1" smtClean="0">
                <a:solidFill>
                  <a:schemeClr val="accent3">
                    <a:lumMod val="75000"/>
                  </a:schemeClr>
                </a:solidFill>
                <a:effectLst>
                  <a:outerShdw blurRad="38100" dist="38100" dir="2700000" algn="tl">
                    <a:srgbClr val="000000">
                      <a:alpha val="43137"/>
                    </a:srgbClr>
                  </a:outerShdw>
                </a:effectLst>
              </a:rPr>
              <a:t>Kemmis</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El </a:t>
            </a:r>
            <a:r>
              <a:rPr lang="es-AR" sz="2000" b="1" i="1" dirty="0">
                <a:solidFill>
                  <a:schemeClr val="accent3">
                    <a:lumMod val="75000"/>
                  </a:schemeClr>
                </a:solidFill>
                <a:effectLst>
                  <a:outerShdw blurRad="38100" dist="38100" dir="2700000" algn="tl">
                    <a:srgbClr val="000000">
                      <a:alpha val="43137"/>
                    </a:srgbClr>
                  </a:outerShdw>
                </a:effectLst>
              </a:rPr>
              <a:t>curriculum: más allá de </a:t>
            </a:r>
            <a:endParaRPr lang="es-AR" sz="2000" b="1" i="1" dirty="0" smtClean="0">
              <a:solidFill>
                <a:schemeClr val="accent3">
                  <a:lumMod val="75000"/>
                </a:schemeClr>
              </a:solidFill>
              <a:effectLst>
                <a:outerShdw blurRad="38100" dist="38100" dir="2700000" algn="tl">
                  <a:srgbClr val="000000">
                    <a:alpha val="43137"/>
                  </a:srgbClr>
                </a:outerShdw>
              </a:effectLst>
            </a:endParaRPr>
          </a:p>
          <a:p>
            <a:pPr algn="r"/>
            <a:r>
              <a:rPr lang="es-AR" sz="2000" b="1" i="1" dirty="0">
                <a:solidFill>
                  <a:schemeClr val="accent3">
                    <a:lumMod val="75000"/>
                  </a:schemeClr>
                </a:solidFill>
                <a:effectLst>
                  <a:outerShdw blurRad="38100" dist="38100" dir="2700000" algn="tl">
                    <a:srgbClr val="000000">
                      <a:alpha val="43137"/>
                    </a:srgbClr>
                  </a:outerShdw>
                </a:effectLst>
              </a:rPr>
              <a:t>l</a:t>
            </a:r>
            <a:r>
              <a:rPr lang="es-AR" sz="2000" b="1" i="1" dirty="0" smtClean="0">
                <a:solidFill>
                  <a:schemeClr val="accent3">
                    <a:lumMod val="75000"/>
                  </a:schemeClr>
                </a:solidFill>
                <a:effectLst>
                  <a:outerShdw blurRad="38100" dist="38100" dir="2700000" algn="tl">
                    <a:srgbClr val="000000">
                      <a:alpha val="43137"/>
                    </a:srgbClr>
                  </a:outerShdw>
                </a:effectLst>
              </a:rPr>
              <a:t>a </a:t>
            </a:r>
            <a:r>
              <a:rPr lang="es-AR" sz="2000" b="1" i="1" dirty="0">
                <a:solidFill>
                  <a:schemeClr val="accent3">
                    <a:lumMod val="75000"/>
                  </a:schemeClr>
                </a:solidFill>
                <a:effectLst>
                  <a:outerShdw blurRad="38100" dist="38100" dir="2700000" algn="tl">
                    <a:srgbClr val="000000">
                      <a:alpha val="43137"/>
                    </a:srgbClr>
                  </a:outerShdw>
                </a:effectLst>
              </a:rPr>
              <a:t>teoría de la </a:t>
            </a:r>
            <a:r>
              <a:rPr lang="es-AR" sz="2000" b="1" i="1" dirty="0" smtClean="0">
                <a:solidFill>
                  <a:schemeClr val="accent3">
                    <a:lumMod val="75000"/>
                  </a:schemeClr>
                </a:solidFill>
                <a:effectLst>
                  <a:outerShdw blurRad="38100" dist="38100" dir="2700000" algn="tl">
                    <a:srgbClr val="000000">
                      <a:alpha val="43137"/>
                    </a:srgbClr>
                  </a:outerShdw>
                </a:effectLst>
              </a:rPr>
              <a:t>reproducción</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dirty="0">
                <a:solidFill>
                  <a:schemeClr val="accent3">
                    <a:lumMod val="75000"/>
                  </a:schemeClr>
                </a:solidFill>
                <a:effectLst>
                  <a:outerShdw blurRad="38100" dist="38100" dir="2700000" algn="tl">
                    <a:srgbClr val="000000">
                      <a:alpha val="43137"/>
                    </a:srgbClr>
                  </a:outerShdw>
                </a:effectLst>
              </a:rPr>
              <a:t>1986. </a:t>
            </a:r>
            <a:endParaRPr lang="es-ES" sz="2000" b="1" dirty="0">
              <a:solidFill>
                <a:schemeClr val="accent3">
                  <a:lumMod val="75000"/>
                </a:schemeClr>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905075"/>
            <a:ext cx="1321321" cy="162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853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2551837"/>
            <a:ext cx="7056784"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instituciones educativas, con base en la investigación crítica,  tienen que ser espacios de resistencia y de denuncia de aquellos discursos y prácticas que legitiman la imposición de ideas, prácticas sociales y valores hegemónicos. </a:t>
            </a:r>
          </a:p>
        </p:txBody>
      </p:sp>
    </p:spTree>
    <p:extLst>
      <p:ext uri="{BB962C8B-B14F-4D97-AF65-F5344CB8AC3E}">
        <p14:creationId xmlns:p14="http://schemas.microsoft.com/office/powerpoint/2010/main" val="2130585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63268" y="2132856"/>
            <a:ext cx="734481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término </a:t>
            </a:r>
            <a:r>
              <a:rPr lang="es-AR" sz="2400" b="1" i="1" dirty="0" smtClean="0">
                <a:solidFill>
                  <a:schemeClr val="accent3">
                    <a:lumMod val="50000"/>
                  </a:schemeClr>
                </a:solidFill>
                <a:effectLst>
                  <a:outerShdw blurRad="38100" dist="38100" dir="2700000" algn="tl">
                    <a:srgbClr val="000000">
                      <a:alpha val="43137"/>
                    </a:srgbClr>
                  </a:outerShdw>
                </a:effectLst>
              </a:rPr>
              <a:t>curriculum</a:t>
            </a:r>
            <a:r>
              <a:rPr lang="es-AR" sz="2400" b="1" dirty="0" smtClean="0">
                <a:solidFill>
                  <a:schemeClr val="accent3">
                    <a:lumMod val="75000"/>
                  </a:schemeClr>
                </a:solidFill>
                <a:effectLst>
                  <a:outerShdw blurRad="38100" dist="38100" dir="2700000" algn="tl">
                    <a:srgbClr val="000000">
                      <a:alpha val="43137"/>
                    </a:srgbClr>
                  </a:outerShdw>
                </a:effectLst>
              </a:rPr>
              <a:t> procede del vocablo latino </a:t>
            </a:r>
            <a:r>
              <a:rPr lang="es-AR" sz="2400" b="1" i="1" dirty="0" err="1" smtClean="0">
                <a:solidFill>
                  <a:schemeClr val="accent3">
                    <a:lumMod val="75000"/>
                  </a:schemeClr>
                </a:solidFill>
                <a:effectLst>
                  <a:outerShdw blurRad="38100" dist="38100" dir="2700000" algn="tl">
                    <a:srgbClr val="000000">
                      <a:alpha val="43137"/>
                    </a:srgbClr>
                  </a:outerShdw>
                </a:effectLst>
              </a:rPr>
              <a:t>currere</a:t>
            </a:r>
            <a:r>
              <a:rPr lang="es-AR" sz="2400" b="1" dirty="0" smtClean="0">
                <a:solidFill>
                  <a:schemeClr val="accent3">
                    <a:lumMod val="75000"/>
                  </a:schemeClr>
                </a:solidFill>
                <a:effectLst>
                  <a:outerShdw blurRad="38100" dist="38100" dir="2700000" algn="tl">
                    <a:srgbClr val="000000">
                      <a:alpha val="43137"/>
                    </a:srgbClr>
                  </a:outerShdw>
                </a:effectLst>
              </a:rPr>
              <a:t>, que significa carrera. Se refiere a un recorrido realizado. </a:t>
            </a:r>
          </a:p>
          <a:p>
            <a:pPr algn="just"/>
            <a:r>
              <a:rPr lang="es-AR" sz="2400" b="1" dirty="0" smtClean="0">
                <a:solidFill>
                  <a:schemeClr val="accent3">
                    <a:lumMod val="75000"/>
                  </a:schemeClr>
                </a:solidFill>
                <a:effectLst>
                  <a:outerShdw blurRad="38100" dist="38100" dir="2700000" algn="tl">
                    <a:srgbClr val="000000">
                      <a:alpha val="43137"/>
                    </a:srgbClr>
                  </a:outerShdw>
                </a:effectLst>
              </a:rPr>
              <a:t>     A esta interpretación (“experiencias vividas”) asociamos el término tan conocido por todos “</a:t>
            </a:r>
            <a:r>
              <a:rPr lang="es-AR" sz="2400" b="1" i="1" dirty="0" smtClean="0">
                <a:solidFill>
                  <a:schemeClr val="accent3">
                    <a:lumMod val="75000"/>
                  </a:schemeClr>
                </a:solidFill>
                <a:effectLst>
                  <a:outerShdw blurRad="38100" dist="38100" dir="2700000" algn="tl">
                    <a:srgbClr val="000000">
                      <a:alpha val="43137"/>
                    </a:srgbClr>
                  </a:outerShdw>
                </a:effectLst>
              </a:rPr>
              <a:t>curriculum vitae</a:t>
            </a:r>
            <a:r>
              <a:rPr lang="es-AR" sz="2400" b="1" dirty="0" smtClean="0">
                <a:solidFill>
                  <a:schemeClr val="accent3">
                    <a:lumMod val="75000"/>
                  </a:schemeClr>
                </a:solidFill>
                <a:effectLst>
                  <a:outerShdw blurRad="38100" dist="38100" dir="2700000" algn="tl">
                    <a:srgbClr val="000000">
                      <a:alpha val="43137"/>
                    </a:srgbClr>
                  </a:outerShdw>
                </a:effectLst>
              </a:rPr>
              <a:t>”, en el cual se recogen las diferentes vivencias profesionales que ha ido teniendo cada persona.</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495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859340"/>
            <a:ext cx="7920880"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este enfoque curricular el proceso didáctico se centra en la praxis: no sólo la realización de una acción sobre la cual se ha reflexionado críticamente, sino también en la cual se toman decisiones libres para actuar, orientadas por reconstrucciones del mundo social. </a:t>
            </a:r>
          </a:p>
          <a:p>
            <a:pPr algn="just"/>
            <a:r>
              <a:rPr lang="es-AR" sz="2400" b="1" dirty="0">
                <a:solidFill>
                  <a:schemeClr val="accent3">
                    <a:lumMod val="75000"/>
                  </a:schemeClr>
                </a:solidFill>
                <a:effectLst>
                  <a:outerShdw blurRad="38100" dist="38100" dir="2700000" algn="tl">
                    <a:srgbClr val="000000">
                      <a:alpha val="43137"/>
                    </a:srgbClr>
                  </a:outerShdw>
                </a:effectLst>
              </a:rPr>
              <a:t>     La praxis no es una acción que mantiene una situación tal como existe en el presente, sino que cambia tanto el mundo como la propia comprensión de él.</a:t>
            </a:r>
          </a:p>
        </p:txBody>
      </p:sp>
    </p:spTree>
    <p:extLst>
      <p:ext uri="{BB962C8B-B14F-4D97-AF65-F5344CB8AC3E}">
        <p14:creationId xmlns:p14="http://schemas.microsoft.com/office/powerpoint/2010/main" val="20793291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1820869"/>
            <a:ext cx="6624736" cy="3785652"/>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praxis adopta la espiral de ciclos de la “investigación acción”: planificación, acción, observación,  reflexión.</a:t>
            </a:r>
          </a:p>
          <a:p>
            <a:pPr algn="just"/>
            <a:r>
              <a:rPr lang="es-AR" sz="2400" b="1" dirty="0">
                <a:solidFill>
                  <a:schemeClr val="accent3">
                    <a:lumMod val="75000"/>
                  </a:schemeClr>
                </a:solidFill>
                <a:effectLst>
                  <a:outerShdw blurRad="38100" dist="38100" dir="2700000" algn="tl">
                    <a:srgbClr val="000000">
                      <a:alpha val="43137"/>
                    </a:srgbClr>
                  </a:outerShdw>
                </a:effectLst>
              </a:rPr>
              <a:t>     El </a:t>
            </a:r>
            <a:r>
              <a:rPr lang="es-AR" sz="2400" b="1" dirty="0" smtClean="0">
                <a:solidFill>
                  <a:schemeClr val="accent3">
                    <a:lumMod val="75000"/>
                  </a:schemeClr>
                </a:solidFill>
                <a:effectLst>
                  <a:outerShdw blurRad="38100" dist="38100" dir="2700000" algn="tl">
                    <a:srgbClr val="000000">
                      <a:alpha val="43137"/>
                    </a:srgbClr>
                  </a:outerShdw>
                </a:effectLst>
              </a:rPr>
              <a:t>término describe </a:t>
            </a:r>
            <a:r>
              <a:rPr lang="es-AR" sz="2400" b="1" dirty="0">
                <a:solidFill>
                  <a:schemeClr val="accent3">
                    <a:lumMod val="75000"/>
                  </a:schemeClr>
                </a:solidFill>
                <a:effectLst>
                  <a:outerShdw blurRad="38100" dist="38100" dir="2700000" algn="tl">
                    <a:srgbClr val="000000">
                      <a:alpha val="43137"/>
                    </a:srgbClr>
                  </a:outerShdw>
                </a:effectLst>
              </a:rPr>
              <a:t>una forma de investigación que puede ligar el enfoque experimental de las ciencias sociales con programas de acción social que respondan a los problemas más candentes del entorno. a fin de lograr en forma simultáneas avances teóricos y transformaciones sociales. </a:t>
            </a:r>
          </a:p>
        </p:txBody>
      </p:sp>
    </p:spTree>
    <p:extLst>
      <p:ext uri="{BB962C8B-B14F-4D97-AF65-F5344CB8AC3E}">
        <p14:creationId xmlns:p14="http://schemas.microsoft.com/office/powerpoint/2010/main" val="1725044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268760"/>
            <a:ext cx="7560840" cy="4401205"/>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John </a:t>
            </a:r>
            <a:r>
              <a:rPr lang="es-AR" sz="2400" b="1" dirty="0" err="1" smtClean="0">
                <a:solidFill>
                  <a:schemeClr val="accent3">
                    <a:lumMod val="75000"/>
                  </a:schemeClr>
                </a:solidFill>
                <a:effectLst>
                  <a:outerShdw blurRad="38100" dist="38100" dir="2700000" algn="tl">
                    <a:srgbClr val="000000">
                      <a:alpha val="43137"/>
                    </a:srgbClr>
                  </a:outerShdw>
                </a:effectLst>
              </a:rPr>
              <a:t>Elliott</a:t>
            </a:r>
            <a:r>
              <a:rPr lang="es-AR" sz="2400" b="1" dirty="0" smtClean="0">
                <a:solidFill>
                  <a:schemeClr val="accent3">
                    <a:lumMod val="75000"/>
                  </a:schemeClr>
                </a:solidFill>
                <a:effectLst>
                  <a:outerShdw blurRad="38100" dist="38100" dir="2700000" algn="tl">
                    <a:srgbClr val="000000">
                      <a:alpha val="43137"/>
                    </a:srgbClr>
                  </a:outerShdw>
                </a:effectLst>
              </a:rPr>
              <a:t> define </a:t>
            </a:r>
            <a:r>
              <a:rPr lang="es-AR" sz="2400" b="1" dirty="0">
                <a:solidFill>
                  <a:schemeClr val="accent3">
                    <a:lumMod val="75000"/>
                  </a:schemeClr>
                </a:solidFill>
                <a:effectLst>
                  <a:outerShdw blurRad="38100" dist="38100" dir="2700000" algn="tl">
                    <a:srgbClr val="000000">
                      <a:alpha val="43137"/>
                    </a:srgbClr>
                  </a:outerShdw>
                </a:effectLst>
              </a:rPr>
              <a:t>la investigación-acción como </a:t>
            </a:r>
            <a:r>
              <a:rPr lang="es-AR" sz="2400" b="1" i="1" dirty="0">
                <a:solidFill>
                  <a:schemeClr val="accent3">
                    <a:lumMod val="75000"/>
                  </a:schemeClr>
                </a:solidFill>
                <a:effectLst>
                  <a:outerShdw blurRad="38100" dist="38100" dir="2700000" algn="tl">
                    <a:srgbClr val="000000">
                      <a:alpha val="43137"/>
                    </a:srgbClr>
                  </a:outerShdw>
                </a:effectLst>
              </a:rPr>
              <a:t>«un estudio de una </a:t>
            </a:r>
            <a:r>
              <a:rPr lang="es-AR" sz="2400" b="1" i="1" dirty="0" smtClean="0">
                <a:solidFill>
                  <a:schemeClr val="accent3">
                    <a:lumMod val="75000"/>
                  </a:schemeClr>
                </a:solidFill>
                <a:effectLst>
                  <a:outerShdw blurRad="38100" dist="38100" dir="2700000" algn="tl">
                    <a:srgbClr val="000000">
                      <a:alpha val="43137"/>
                    </a:srgbClr>
                  </a:outerShdw>
                </a:effectLst>
              </a:rPr>
              <a:t>situación social </a:t>
            </a:r>
            <a:r>
              <a:rPr lang="es-AR" sz="2400" b="1" i="1" dirty="0">
                <a:solidFill>
                  <a:schemeClr val="accent3">
                    <a:lumMod val="75000"/>
                  </a:schemeClr>
                </a:solidFill>
                <a:effectLst>
                  <a:outerShdw blurRad="38100" dist="38100" dir="2700000" algn="tl">
                    <a:srgbClr val="000000">
                      <a:alpha val="43137"/>
                    </a:srgbClr>
                  </a:outerShdw>
                </a:effectLst>
              </a:rPr>
              <a:t>con el fin de mejorar la calidad de la acción dentro de la misma». </a:t>
            </a:r>
            <a:endParaRPr lang="es-AR" sz="2400" b="1" i="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La entiende como </a:t>
            </a:r>
            <a:r>
              <a:rPr lang="es-AR" sz="2400" b="1" dirty="0">
                <a:solidFill>
                  <a:schemeClr val="accent3">
                    <a:lumMod val="75000"/>
                  </a:schemeClr>
                </a:solidFill>
                <a:effectLst>
                  <a:outerShdw blurRad="38100" dist="38100" dir="2700000" algn="tl">
                    <a:srgbClr val="000000">
                      <a:alpha val="43137"/>
                    </a:srgbClr>
                  </a:outerShdw>
                </a:effectLst>
              </a:rPr>
              <a:t>una reflexión sobre las acciones humanas y las situaciones sociales vividas </a:t>
            </a:r>
            <a:r>
              <a:rPr lang="es-AR" sz="2400" b="1" dirty="0" smtClean="0">
                <a:solidFill>
                  <a:schemeClr val="accent3">
                    <a:lumMod val="75000"/>
                  </a:schemeClr>
                </a:solidFill>
                <a:effectLst>
                  <a:outerShdw blurRad="38100" dist="38100" dir="2700000" algn="tl">
                    <a:srgbClr val="000000">
                      <a:alpha val="43137"/>
                    </a:srgbClr>
                  </a:outerShdw>
                </a:effectLst>
              </a:rPr>
              <a:t>por una comunidad para ampliar </a:t>
            </a:r>
            <a:r>
              <a:rPr lang="es-AR" sz="2400" b="1" dirty="0">
                <a:solidFill>
                  <a:schemeClr val="accent3">
                    <a:lumMod val="75000"/>
                  </a:schemeClr>
                </a:solidFill>
                <a:effectLst>
                  <a:outerShdw blurRad="38100" dist="38100" dir="2700000" algn="tl">
                    <a:srgbClr val="000000">
                      <a:alpha val="43137"/>
                    </a:srgbClr>
                  </a:outerShdw>
                </a:effectLst>
              </a:rPr>
              <a:t>la comprensión </a:t>
            </a:r>
            <a:r>
              <a:rPr lang="es-AR" sz="2400" b="1" dirty="0" smtClean="0">
                <a:solidFill>
                  <a:schemeClr val="accent3">
                    <a:lumMod val="75000"/>
                  </a:schemeClr>
                </a:solidFill>
                <a:effectLst>
                  <a:outerShdw blurRad="38100" dist="38100" dir="2700000" algn="tl">
                    <a:srgbClr val="000000">
                      <a:alpha val="43137"/>
                    </a:srgbClr>
                  </a:outerShdw>
                </a:effectLst>
              </a:rPr>
              <a:t>de los problemas prácticos que las mismas acarrean y tomar decisiones encaminadas </a:t>
            </a:r>
            <a:r>
              <a:rPr lang="es-AR" sz="2400" b="1" dirty="0">
                <a:solidFill>
                  <a:schemeClr val="accent3">
                    <a:lumMod val="75000"/>
                  </a:schemeClr>
                </a:solidFill>
                <a:effectLst>
                  <a:outerShdw blurRad="38100" dist="38100" dir="2700000" algn="tl">
                    <a:srgbClr val="000000">
                      <a:alpha val="43137"/>
                    </a:srgbClr>
                  </a:outerShdw>
                </a:effectLst>
              </a:rPr>
              <a:t>a </a:t>
            </a:r>
            <a:r>
              <a:rPr lang="es-AR" sz="2400" b="1" dirty="0" smtClean="0">
                <a:solidFill>
                  <a:schemeClr val="accent3">
                    <a:lumMod val="75000"/>
                  </a:schemeClr>
                </a:solidFill>
                <a:effectLst>
                  <a:outerShdw blurRad="38100" dist="38100" dir="2700000" algn="tl">
                    <a:srgbClr val="000000">
                      <a:alpha val="43137"/>
                    </a:srgbClr>
                  </a:outerShdw>
                </a:effectLst>
              </a:rPr>
              <a:t>modificarlas.</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algn="r"/>
            <a:r>
              <a:rPr lang="es-AR" sz="2000" b="1" dirty="0" smtClean="0">
                <a:solidFill>
                  <a:schemeClr val="accent3">
                    <a:lumMod val="75000"/>
                  </a:schemeClr>
                </a:solidFill>
                <a:effectLst>
                  <a:outerShdw blurRad="38100" dist="38100" dir="2700000" algn="tl">
                    <a:srgbClr val="000000">
                      <a:alpha val="43137"/>
                    </a:srgbClr>
                  </a:outerShdw>
                </a:effectLst>
              </a:rPr>
              <a:t>John </a:t>
            </a:r>
            <a:r>
              <a:rPr lang="es-AR" sz="2000" b="1" dirty="0" err="1" smtClean="0">
                <a:solidFill>
                  <a:schemeClr val="accent3">
                    <a:lumMod val="75000"/>
                  </a:schemeClr>
                </a:solidFill>
                <a:effectLst>
                  <a:outerShdw blurRad="38100" dist="38100" dir="2700000" algn="tl">
                    <a:srgbClr val="000000">
                      <a:alpha val="43137"/>
                    </a:srgbClr>
                  </a:outerShdw>
                </a:effectLst>
              </a:rPr>
              <a:t>Elliot</a:t>
            </a:r>
            <a:r>
              <a:rPr lang="es-AR" sz="2000" b="1" dirty="0" smtClean="0">
                <a:solidFill>
                  <a:schemeClr val="accent3">
                    <a:lumMod val="75000"/>
                  </a:schemeClr>
                </a:solidFill>
                <a:effectLst>
                  <a:outerShdw blurRad="38100" dist="38100" dir="2700000" algn="tl">
                    <a:srgbClr val="000000">
                      <a:alpha val="43137"/>
                    </a:srgbClr>
                  </a:outerShdw>
                </a:effectLst>
              </a:rPr>
              <a:t>, </a:t>
            </a:r>
            <a:r>
              <a:rPr lang="es-AR" sz="2000" b="1" i="1" dirty="0" smtClean="0">
                <a:solidFill>
                  <a:schemeClr val="accent3">
                    <a:lumMod val="75000"/>
                  </a:schemeClr>
                </a:solidFill>
                <a:effectLst>
                  <a:outerShdw blurRad="38100" dist="38100" dir="2700000" algn="tl">
                    <a:srgbClr val="000000">
                      <a:alpha val="43137"/>
                    </a:srgbClr>
                  </a:outerShdw>
                </a:effectLst>
              </a:rPr>
              <a:t>La investigación-acción </a:t>
            </a:r>
          </a:p>
          <a:p>
            <a:pPr algn="r"/>
            <a:r>
              <a:rPr lang="es-AR" sz="2000" b="1" i="1" dirty="0" smtClean="0">
                <a:solidFill>
                  <a:schemeClr val="accent3">
                    <a:lumMod val="75000"/>
                  </a:schemeClr>
                </a:solidFill>
                <a:effectLst>
                  <a:outerShdw blurRad="38100" dist="38100" dir="2700000" algn="tl">
                    <a:srgbClr val="000000">
                      <a:alpha val="43137"/>
                    </a:srgbClr>
                  </a:outerShdw>
                </a:effectLst>
              </a:rPr>
              <a:t>en educación, </a:t>
            </a:r>
            <a:r>
              <a:rPr lang="es-AR" sz="2000" b="1" dirty="0" smtClean="0">
                <a:solidFill>
                  <a:schemeClr val="accent3">
                    <a:lumMod val="75000"/>
                  </a:schemeClr>
                </a:solidFill>
                <a:effectLst>
                  <a:outerShdw blurRad="38100" dist="38100" dir="2700000" algn="tl">
                    <a:srgbClr val="000000">
                      <a:alpha val="43137"/>
                    </a:srgbClr>
                  </a:outerShdw>
                </a:effectLst>
              </a:rPr>
              <a:t>2000</a:t>
            </a:r>
            <a:r>
              <a:rPr lang="es-AR" sz="2400" b="1" dirty="0" smtClean="0">
                <a:solidFill>
                  <a:schemeClr val="accent3">
                    <a:lumMod val="75000"/>
                  </a:schemeClr>
                </a:solidFill>
                <a:effectLst>
                  <a:outerShdw blurRad="38100" dist="38100" dir="2700000" algn="tl">
                    <a:srgbClr val="000000">
                      <a:alpha val="43137"/>
                    </a:srgbClr>
                  </a:outerShdw>
                </a:effectLst>
              </a:rPr>
              <a:t>  </a:t>
            </a:r>
            <a:endParaRPr lang="es-ES" sz="2400" b="1" dirty="0">
              <a:solidFill>
                <a:schemeClr val="accent3">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4830612"/>
            <a:ext cx="1105297" cy="167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830612"/>
            <a:ext cx="1313309" cy="167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6474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2741" y="1916832"/>
            <a:ext cx="8352928" cy="372409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Para </a:t>
            </a:r>
            <a:r>
              <a:rPr lang="es-AR" sz="2400" b="1" dirty="0" err="1" smtClean="0">
                <a:solidFill>
                  <a:schemeClr val="accent3">
                    <a:lumMod val="75000"/>
                  </a:schemeClr>
                </a:solidFill>
                <a:effectLst>
                  <a:outerShdw blurRad="38100" dist="38100" dir="2700000" algn="tl">
                    <a:srgbClr val="000000">
                      <a:alpha val="43137"/>
                    </a:srgbClr>
                  </a:outerShdw>
                </a:effectLst>
              </a:rPr>
              <a:t>Kemmis</a:t>
            </a:r>
            <a:r>
              <a:rPr lang="es-AR" sz="2400" b="1" dirty="0" smtClean="0">
                <a:solidFill>
                  <a:schemeClr val="accent3">
                    <a:lumMod val="75000"/>
                  </a:schemeClr>
                </a:solidFill>
                <a:effectLst>
                  <a:outerShdw blurRad="38100" dist="38100" dir="2700000" algn="tl">
                    <a:srgbClr val="000000">
                      <a:alpha val="43137"/>
                    </a:srgbClr>
                  </a:outerShdw>
                </a:effectLst>
              </a:rPr>
              <a:t> la investigación-acción es: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una forma de indagación </a:t>
            </a:r>
            <a:r>
              <a:rPr lang="es-AR" sz="2400" b="1" i="1" dirty="0" err="1">
                <a:solidFill>
                  <a:schemeClr val="accent3">
                    <a:lumMod val="75000"/>
                  </a:schemeClr>
                </a:solidFill>
                <a:effectLst>
                  <a:outerShdw blurRad="38100" dist="38100" dir="2700000" algn="tl">
                    <a:srgbClr val="000000">
                      <a:alpha val="43137"/>
                    </a:srgbClr>
                  </a:outerShdw>
                </a:effectLst>
              </a:rPr>
              <a:t>autorreflexiva</a:t>
            </a:r>
            <a:r>
              <a:rPr lang="es-AR" sz="2400" b="1" i="1" dirty="0">
                <a:solidFill>
                  <a:schemeClr val="accent3">
                    <a:lumMod val="75000"/>
                  </a:schemeClr>
                </a:solidFill>
                <a:effectLst>
                  <a:outerShdw blurRad="38100" dist="38100" dir="2700000" algn="tl">
                    <a:srgbClr val="000000">
                      <a:alpha val="43137"/>
                    </a:srgbClr>
                  </a:outerShdw>
                </a:effectLst>
              </a:rPr>
              <a:t> realizada por quienes participan (</a:t>
            </a:r>
            <a:r>
              <a:rPr lang="es-AR" sz="2400" b="1" i="1" dirty="0" smtClean="0">
                <a:solidFill>
                  <a:schemeClr val="accent3">
                    <a:lumMod val="75000"/>
                  </a:schemeClr>
                </a:solidFill>
                <a:effectLst>
                  <a:outerShdw blurRad="38100" dist="38100" dir="2700000" algn="tl">
                    <a:srgbClr val="000000">
                      <a:alpha val="43137"/>
                    </a:srgbClr>
                  </a:outerShdw>
                </a:effectLst>
              </a:rPr>
              <a:t>profesorado, alumnado</a:t>
            </a:r>
            <a:r>
              <a:rPr lang="es-AR" sz="2400" b="1" i="1" dirty="0">
                <a:solidFill>
                  <a:schemeClr val="accent3">
                    <a:lumMod val="75000"/>
                  </a:schemeClr>
                </a:solidFill>
                <a:effectLst>
                  <a:outerShdw blurRad="38100" dist="38100" dir="2700000" algn="tl">
                    <a:srgbClr val="000000">
                      <a:alpha val="43137"/>
                    </a:srgbClr>
                  </a:outerShdw>
                </a:effectLst>
              </a:rPr>
              <a:t>, o dirección por ejemplo) en las situaciones sociales (incluyendo </a:t>
            </a:r>
            <a:r>
              <a:rPr lang="es-AR" sz="2400" b="1" i="1" dirty="0" smtClean="0">
                <a:solidFill>
                  <a:schemeClr val="accent3">
                    <a:lumMod val="75000"/>
                  </a:schemeClr>
                </a:solidFill>
                <a:effectLst>
                  <a:outerShdw blurRad="38100" dist="38100" dir="2700000" algn="tl">
                    <a:srgbClr val="000000">
                      <a:alpha val="43137"/>
                    </a:srgbClr>
                  </a:outerShdw>
                </a:effectLst>
              </a:rPr>
              <a:t>las educativas</a:t>
            </a:r>
            <a:r>
              <a:rPr lang="es-AR" sz="2400" b="1" i="1" dirty="0">
                <a:solidFill>
                  <a:schemeClr val="accent3">
                    <a:lumMod val="75000"/>
                  </a:schemeClr>
                </a:solidFill>
                <a:effectLst>
                  <a:outerShdw blurRad="38100" dist="38100" dir="2700000" algn="tl">
                    <a:srgbClr val="000000">
                      <a:alpha val="43137"/>
                    </a:srgbClr>
                  </a:outerShdw>
                </a:effectLst>
              </a:rPr>
              <a:t>) para mejorar la racionalidad y la justicia de: a) sus propias prácticas </a:t>
            </a:r>
            <a:r>
              <a:rPr lang="es-AR" sz="2400" b="1" i="1" dirty="0" smtClean="0">
                <a:solidFill>
                  <a:schemeClr val="accent3">
                    <a:lumMod val="75000"/>
                  </a:schemeClr>
                </a:solidFill>
                <a:effectLst>
                  <a:outerShdw blurRad="38100" dist="38100" dir="2700000" algn="tl">
                    <a:srgbClr val="000000">
                      <a:alpha val="43137"/>
                    </a:srgbClr>
                  </a:outerShdw>
                </a:effectLst>
              </a:rPr>
              <a:t>sociales o </a:t>
            </a:r>
            <a:r>
              <a:rPr lang="es-AR" sz="2400" b="1" i="1" dirty="0">
                <a:solidFill>
                  <a:schemeClr val="accent3">
                    <a:lumMod val="75000"/>
                  </a:schemeClr>
                </a:solidFill>
                <a:effectLst>
                  <a:outerShdw blurRad="38100" dist="38100" dir="2700000" algn="tl">
                    <a:srgbClr val="000000">
                      <a:alpha val="43137"/>
                    </a:srgbClr>
                  </a:outerShdw>
                </a:effectLst>
              </a:rPr>
              <a:t>educativas; b) su comprensión sobre las mismas; y c) las situaciones e </a:t>
            </a:r>
            <a:r>
              <a:rPr lang="es-AR" sz="2400" b="1" i="1" dirty="0" smtClean="0">
                <a:solidFill>
                  <a:schemeClr val="accent3">
                    <a:lumMod val="75000"/>
                  </a:schemeClr>
                </a:solidFill>
                <a:effectLst>
                  <a:outerShdw blurRad="38100" dist="38100" dir="2700000" algn="tl">
                    <a:srgbClr val="000000">
                      <a:alpha val="43137"/>
                    </a:srgbClr>
                  </a:outerShdw>
                </a:effectLst>
              </a:rPr>
              <a:t>instituciones en </a:t>
            </a:r>
            <a:r>
              <a:rPr lang="es-AR" sz="2400" b="1" i="1" dirty="0">
                <a:solidFill>
                  <a:schemeClr val="accent3">
                    <a:lumMod val="75000"/>
                  </a:schemeClr>
                </a:solidFill>
                <a:effectLst>
                  <a:outerShdw blurRad="38100" dist="38100" dir="2700000" algn="tl">
                    <a:srgbClr val="000000">
                      <a:alpha val="43137"/>
                    </a:srgbClr>
                  </a:outerShdw>
                </a:effectLst>
              </a:rPr>
              <a:t>que estas prácticas se </a:t>
            </a:r>
            <a:r>
              <a:rPr lang="es-AR" sz="2400" b="1" i="1" dirty="0" smtClean="0">
                <a:solidFill>
                  <a:schemeClr val="accent3">
                    <a:lumMod val="75000"/>
                  </a:schemeClr>
                </a:solidFill>
                <a:effectLst>
                  <a:outerShdw blurRad="38100" dist="38100" dir="2700000" algn="tl">
                    <a:srgbClr val="000000">
                      <a:alpha val="43137"/>
                    </a:srgbClr>
                  </a:outerShdw>
                </a:effectLst>
              </a:rPr>
              <a:t>realizan… “ </a:t>
            </a:r>
            <a:endParaRPr lang="es-AR" sz="2000" b="1" dirty="0" smtClean="0">
              <a:solidFill>
                <a:schemeClr val="accent3">
                  <a:lumMod val="75000"/>
                </a:schemeClr>
              </a:solidFill>
              <a:effectLst>
                <a:outerShdw blurRad="38100" dist="38100" dir="2700000" algn="tl">
                  <a:srgbClr val="000000">
                    <a:alpha val="43137"/>
                  </a:srgbClr>
                </a:outerShdw>
              </a:effectLst>
            </a:endParaRPr>
          </a:p>
          <a:p>
            <a:pPr algn="just"/>
            <a:endParaRPr lang="es-AR" sz="2000" b="1" i="1" dirty="0">
              <a:solidFill>
                <a:schemeClr val="accent3">
                  <a:lumMod val="75000"/>
                </a:schemeClr>
              </a:solidFill>
              <a:effectLst>
                <a:outerShdw blurRad="38100" dist="38100" dir="2700000" algn="tl">
                  <a:srgbClr val="000000">
                    <a:alpha val="43137"/>
                  </a:srgbClr>
                </a:outerShdw>
              </a:effectLst>
            </a:endParaRPr>
          </a:p>
          <a:p>
            <a:pPr algn="r"/>
            <a:r>
              <a:rPr lang="es-AR" sz="2000" b="1" i="1" dirty="0" smtClean="0">
                <a:solidFill>
                  <a:schemeClr val="accent3">
                    <a:lumMod val="75000"/>
                  </a:schemeClr>
                </a:solidFill>
                <a:effectLst>
                  <a:outerShdw blurRad="38100" dist="38100" dir="2700000" algn="tl">
                    <a:srgbClr val="000000">
                      <a:alpha val="43137"/>
                    </a:srgbClr>
                  </a:outerShdw>
                </a:effectLst>
              </a:rPr>
              <a:t>Stephen </a:t>
            </a:r>
            <a:r>
              <a:rPr lang="es-AR" sz="2000" b="1" i="1" dirty="0" err="1" smtClean="0">
                <a:solidFill>
                  <a:schemeClr val="accent3">
                    <a:lumMod val="75000"/>
                  </a:schemeClr>
                </a:solidFill>
                <a:effectLst>
                  <a:outerShdw blurRad="38100" dist="38100" dir="2700000" algn="tl">
                    <a:srgbClr val="000000">
                      <a:alpha val="43137"/>
                    </a:srgbClr>
                  </a:outerShdw>
                </a:effectLst>
              </a:rPr>
              <a:t>Kemmis</a:t>
            </a:r>
            <a:r>
              <a:rPr lang="es-AR" sz="2000" b="1" i="1" dirty="0" smtClean="0">
                <a:solidFill>
                  <a:schemeClr val="accent3">
                    <a:lumMod val="75000"/>
                  </a:schemeClr>
                </a:solidFill>
                <a:effectLst>
                  <a:outerShdw blurRad="38100" dist="38100" dir="2700000" algn="tl">
                    <a:srgbClr val="000000">
                      <a:alpha val="43137"/>
                    </a:srgbClr>
                  </a:outerShdw>
                </a:effectLst>
              </a:rPr>
              <a:t>, Investigación en la acción, </a:t>
            </a:r>
            <a:r>
              <a:rPr lang="es-AR" sz="2000" b="1" dirty="0" smtClean="0">
                <a:solidFill>
                  <a:schemeClr val="accent3">
                    <a:lumMod val="75000"/>
                  </a:schemeClr>
                </a:solidFill>
                <a:effectLst>
                  <a:outerShdw blurRad="38100" dist="38100" dir="2700000" algn="tl">
                    <a:srgbClr val="000000">
                      <a:alpha val="43137"/>
                    </a:srgbClr>
                  </a:outerShdw>
                </a:effectLst>
              </a:rPr>
              <a:t>1989</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7063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208912" cy="532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254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85649" y="1556792"/>
            <a:ext cx="6984776" cy="3785652"/>
          </a:xfrm>
          <a:prstGeom prst="rect">
            <a:avLst/>
          </a:prstGeom>
        </p:spPr>
        <p:txBody>
          <a:bodyPr wrap="square">
            <a:spAutoFit/>
          </a:bodyPr>
          <a:lstStyle/>
          <a:p>
            <a:pPr algn="just"/>
            <a:r>
              <a:rPr lang="es-AR" sz="2400" b="1" dirty="0" smtClean="0">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El </a:t>
            </a:r>
            <a:r>
              <a:rPr lang="es-AR" sz="2400" b="1" dirty="0">
                <a:solidFill>
                  <a:schemeClr val="accent3">
                    <a:lumMod val="75000"/>
                  </a:schemeClr>
                </a:solidFill>
                <a:effectLst>
                  <a:outerShdw blurRad="38100" dist="38100" dir="2700000" algn="tl">
                    <a:srgbClr val="000000">
                      <a:alpha val="43137"/>
                    </a:srgbClr>
                  </a:outerShdw>
                </a:effectLst>
              </a:rPr>
              <a:t>juicio sobre la calidad de los procesos educativos ha de ser realizado por los participantes en ellos y sólo adquiere su verdadera dimensión mediante la negociación de los significados libremente expresados y críticamente valorados. Estos mismos juicios, personal y colectivamente ejercidos, son actos de aprendizaje, de formación y de educación de los participantes, que tienen lugar en el marco de la práctica educativa</a:t>
            </a:r>
            <a:r>
              <a:rPr lang="es-AR" sz="2400" b="1" dirty="0">
                <a:effectLst>
                  <a:outerShdw blurRad="38100" dist="38100" dir="2700000" algn="tl">
                    <a:srgbClr val="000000">
                      <a:alpha val="43137"/>
                    </a:srgbClr>
                  </a:outerShdw>
                </a:effectLst>
              </a:rPr>
              <a:t>. </a:t>
            </a:r>
            <a:endParaRPr lang="es-E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5650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204864"/>
            <a:ext cx="8347022" cy="2677656"/>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Cada una </a:t>
            </a:r>
            <a:r>
              <a:rPr lang="es-AR" sz="2400" b="1" dirty="0">
                <a:solidFill>
                  <a:schemeClr val="accent3">
                    <a:lumMod val="75000"/>
                  </a:schemeClr>
                </a:solidFill>
                <a:effectLst>
                  <a:outerShdw blurRad="38100" dist="38100" dir="2700000" algn="tl">
                    <a:srgbClr val="000000">
                      <a:alpha val="43137"/>
                    </a:srgbClr>
                  </a:outerShdw>
                </a:effectLst>
              </a:rPr>
              <a:t>de estas racionalidades disputan el </a:t>
            </a:r>
            <a:r>
              <a:rPr lang="es-AR" sz="2400" b="1" dirty="0" smtClean="0">
                <a:solidFill>
                  <a:schemeClr val="accent3">
                    <a:lumMod val="75000"/>
                  </a:schemeClr>
                </a:solidFill>
                <a:effectLst>
                  <a:outerShdw blurRad="38100" dist="38100" dir="2700000" algn="tl">
                    <a:srgbClr val="000000">
                      <a:alpha val="43137"/>
                    </a:srgbClr>
                  </a:outerShdw>
                </a:effectLst>
              </a:rPr>
              <a:t>predominio en </a:t>
            </a:r>
            <a:r>
              <a:rPr lang="es-AR" sz="2400" b="1" dirty="0">
                <a:solidFill>
                  <a:schemeClr val="accent3">
                    <a:lumMod val="75000"/>
                  </a:schemeClr>
                </a:solidFill>
                <a:effectLst>
                  <a:outerShdw blurRad="38100" dist="38100" dir="2700000" algn="tl">
                    <a:srgbClr val="000000">
                      <a:alpha val="43137"/>
                    </a:srgbClr>
                  </a:outerShdw>
                </a:effectLst>
              </a:rPr>
              <a:t>el campo del </a:t>
            </a:r>
            <a:r>
              <a:rPr lang="es-AR" sz="2400" b="1" dirty="0" smtClean="0">
                <a:solidFill>
                  <a:schemeClr val="accent3">
                    <a:lumMod val="75000"/>
                  </a:schemeClr>
                </a:solidFill>
                <a:effectLst>
                  <a:outerShdw blurRad="38100" dist="38100" dir="2700000" algn="tl">
                    <a:srgbClr val="000000">
                      <a:alpha val="43137"/>
                    </a:srgbClr>
                  </a:outerShdw>
                </a:effectLst>
              </a:rPr>
              <a:t>curriculum, se </a:t>
            </a:r>
            <a:r>
              <a:rPr lang="es-AR" sz="2400" b="1" dirty="0">
                <a:solidFill>
                  <a:schemeClr val="accent3">
                    <a:lumMod val="75000"/>
                  </a:schemeClr>
                </a:solidFill>
                <a:effectLst>
                  <a:outerShdw blurRad="38100" dist="38100" dir="2700000" algn="tl">
                    <a:srgbClr val="000000">
                      <a:alpha val="43137"/>
                    </a:srgbClr>
                  </a:outerShdw>
                </a:effectLst>
              </a:rPr>
              <a:t>expresan en </a:t>
            </a:r>
            <a:r>
              <a:rPr lang="es-AR" sz="2400" b="1" dirty="0" smtClean="0">
                <a:solidFill>
                  <a:schemeClr val="accent3">
                    <a:lumMod val="75000"/>
                  </a:schemeClr>
                </a:solidFill>
                <a:effectLst>
                  <a:outerShdw blurRad="38100" dist="38100" dir="2700000" algn="tl">
                    <a:srgbClr val="000000">
                      <a:alpha val="43137"/>
                    </a:srgbClr>
                  </a:outerShdw>
                </a:effectLst>
              </a:rPr>
              <a:t>conceptualizaciones diferentes </a:t>
            </a:r>
            <a:r>
              <a:rPr lang="es-AR" sz="2400" b="1" dirty="0">
                <a:solidFill>
                  <a:schemeClr val="accent3">
                    <a:lumMod val="75000"/>
                  </a:schemeClr>
                </a:solidFill>
                <a:effectLst>
                  <a:outerShdw blurRad="38100" dist="38100" dir="2700000" algn="tl">
                    <a:srgbClr val="000000">
                      <a:alpha val="43137"/>
                    </a:srgbClr>
                  </a:outerShdw>
                </a:effectLst>
              </a:rPr>
              <a:t>y proyectan, </a:t>
            </a:r>
            <a:r>
              <a:rPr lang="es-AR" sz="2400" b="1" dirty="0" smtClean="0">
                <a:solidFill>
                  <a:schemeClr val="accent3">
                    <a:lumMod val="75000"/>
                  </a:schemeClr>
                </a:solidFill>
                <a:effectLst>
                  <a:outerShdw blurRad="38100" dist="38100" dir="2700000" algn="tl">
                    <a:srgbClr val="000000">
                      <a:alpha val="43137"/>
                    </a:srgbClr>
                  </a:outerShdw>
                </a:effectLst>
              </a:rPr>
              <a:t>también, entendimientos </a:t>
            </a:r>
            <a:r>
              <a:rPr lang="es-AR" sz="2400" b="1" dirty="0">
                <a:solidFill>
                  <a:schemeClr val="accent3">
                    <a:lumMod val="75000"/>
                  </a:schemeClr>
                </a:solidFill>
                <a:effectLst>
                  <a:outerShdw blurRad="38100" dist="38100" dir="2700000" algn="tl">
                    <a:srgbClr val="000000">
                      <a:alpha val="43137"/>
                    </a:srgbClr>
                  </a:outerShdw>
                </a:effectLst>
              </a:rPr>
              <a:t>distintos respecto de la </a:t>
            </a:r>
            <a:r>
              <a:rPr lang="es-AR" sz="2400" b="1" dirty="0" smtClean="0">
                <a:solidFill>
                  <a:schemeClr val="accent3">
                    <a:lumMod val="75000"/>
                  </a:schemeClr>
                </a:solidFill>
                <a:effectLst>
                  <a:outerShdw blurRad="38100" dist="38100" dir="2700000" algn="tl">
                    <a:srgbClr val="000000">
                      <a:alpha val="43137"/>
                    </a:srgbClr>
                  </a:outerShdw>
                </a:effectLst>
              </a:rPr>
              <a:t>producción, interpretación </a:t>
            </a:r>
            <a:r>
              <a:rPr lang="es-AR" sz="2400" b="1" dirty="0">
                <a:solidFill>
                  <a:schemeClr val="accent3">
                    <a:lumMod val="75000"/>
                  </a:schemeClr>
                </a:solidFill>
                <a:effectLst>
                  <a:outerShdw blurRad="38100" dist="38100" dir="2700000" algn="tl">
                    <a:srgbClr val="000000">
                      <a:alpha val="43137"/>
                    </a:srgbClr>
                  </a:outerShdw>
                </a:effectLst>
              </a:rPr>
              <a:t>y distribución del conocimiento, </a:t>
            </a:r>
            <a:r>
              <a:rPr lang="es-AR" sz="2400" b="1" dirty="0" smtClean="0">
                <a:solidFill>
                  <a:schemeClr val="accent3">
                    <a:lumMod val="75000"/>
                  </a:schemeClr>
                </a:solidFill>
                <a:effectLst>
                  <a:outerShdw blurRad="38100" dist="38100" dir="2700000" algn="tl">
                    <a:srgbClr val="000000">
                      <a:alpha val="43137"/>
                    </a:srgbClr>
                  </a:outerShdw>
                </a:effectLst>
              </a:rPr>
              <a:t>y las </a:t>
            </a:r>
            <a:r>
              <a:rPr lang="es-AR" sz="2400" b="1" dirty="0">
                <a:solidFill>
                  <a:schemeClr val="accent3">
                    <a:lumMod val="75000"/>
                  </a:schemeClr>
                </a:solidFill>
                <a:effectLst>
                  <a:outerShdw blurRad="38100" dist="38100" dir="2700000" algn="tl">
                    <a:srgbClr val="000000">
                      <a:alpha val="43137"/>
                    </a:srgbClr>
                  </a:outerShdw>
                </a:effectLst>
              </a:rPr>
              <a:t>relaciones entre los actores educativos en </a:t>
            </a:r>
            <a:r>
              <a:rPr lang="es-AR" sz="2400" b="1" dirty="0" smtClean="0">
                <a:solidFill>
                  <a:schemeClr val="accent3">
                    <a:lumMod val="75000"/>
                  </a:schemeClr>
                </a:solidFill>
                <a:effectLst>
                  <a:outerShdw blurRad="38100" dist="38100" dir="2700000" algn="tl">
                    <a:srgbClr val="000000">
                      <a:alpha val="43137"/>
                    </a:srgbClr>
                  </a:outerShdw>
                </a:effectLst>
              </a:rPr>
              <a:t>los procesos </a:t>
            </a:r>
            <a:r>
              <a:rPr lang="es-AR" sz="2400" b="1" dirty="0">
                <a:solidFill>
                  <a:schemeClr val="accent3">
                    <a:lumMod val="75000"/>
                  </a:schemeClr>
                </a:solidFill>
                <a:effectLst>
                  <a:outerShdw blurRad="38100" dist="38100" dir="2700000" algn="tl">
                    <a:srgbClr val="000000">
                      <a:alpha val="43137"/>
                    </a:srgbClr>
                  </a:outerShdw>
                </a:effectLst>
              </a:rPr>
              <a:t>de formación.</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75711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980728"/>
            <a:ext cx="8305800" cy="866360"/>
          </a:xfrm>
        </p:spPr>
        <p:txBody>
          <a:bodyPr/>
          <a:lstStyle/>
          <a:p>
            <a:pPr algn="ctr"/>
            <a:r>
              <a:rPr lang="es-AR" b="1" dirty="0" smtClean="0">
                <a:solidFill>
                  <a:schemeClr val="accent3">
                    <a:lumMod val="75000"/>
                  </a:schemeClr>
                </a:solidFill>
                <a:effectLst>
                  <a:outerShdw blurRad="38100" dist="38100" dir="2700000" algn="tl">
                    <a:srgbClr val="000000">
                      <a:alpha val="43137"/>
                    </a:srgbClr>
                  </a:outerShdw>
                </a:effectLst>
              </a:rPr>
              <a:t>Actividad 3</a:t>
            </a:r>
            <a:endParaRPr lang="es-ES"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107504" y="1988840"/>
            <a:ext cx="8856984" cy="4462760"/>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Responda</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¿A qué racionalidad curricular responde su primera definición de curriculum?</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¿Por qué</a:t>
            </a:r>
            <a:r>
              <a:rPr lang="es-AR" sz="24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000" b="1" dirty="0">
                <a:solidFill>
                  <a:schemeClr val="accent3">
                    <a:lumMod val="75000"/>
                  </a:schemeClr>
                </a:solidFill>
                <a:effectLst>
                  <a:outerShdw blurRad="38100" dist="38100" dir="2700000" algn="tl">
                    <a:srgbClr val="000000">
                      <a:alpha val="43137"/>
                    </a:srgbClr>
                  </a:outerShdw>
                </a:effectLst>
              </a:rPr>
              <a:t>Fundamente su respuesta a partir de </a:t>
            </a:r>
            <a:r>
              <a:rPr lang="es-AR" sz="2000" b="1" dirty="0" smtClean="0">
                <a:solidFill>
                  <a:schemeClr val="accent3">
                    <a:lumMod val="75000"/>
                  </a:schemeClr>
                </a:solidFill>
                <a:effectLst>
                  <a:outerShdw blurRad="38100" dist="38100" dir="2700000" algn="tl">
                    <a:srgbClr val="000000">
                      <a:alpha val="43137"/>
                    </a:srgbClr>
                  </a:outerShdw>
                </a:effectLst>
              </a:rPr>
              <a:t>la </a:t>
            </a:r>
            <a:r>
              <a:rPr lang="es-AR" sz="2000" b="1" dirty="0">
                <a:solidFill>
                  <a:schemeClr val="accent3">
                    <a:lumMod val="75000"/>
                  </a:schemeClr>
                </a:solidFill>
                <a:effectLst>
                  <a:outerShdw blurRad="38100" dist="38100" dir="2700000" algn="tl">
                    <a:srgbClr val="000000">
                      <a:alpha val="43137"/>
                    </a:srgbClr>
                  </a:outerShdw>
                </a:effectLst>
              </a:rPr>
              <a:t>lectura de los siguientes textos</a:t>
            </a:r>
            <a:r>
              <a:rPr lang="es-AR" sz="2000" b="1" dirty="0" smtClean="0">
                <a:solidFill>
                  <a:schemeClr val="accent3">
                    <a:lumMod val="75000"/>
                  </a:schemeClr>
                </a:solidFill>
                <a:effectLst>
                  <a:outerShdw blurRad="38100" dist="38100" dir="2700000" algn="tl">
                    <a:srgbClr val="000000">
                      <a:alpha val="43137"/>
                    </a:srgbClr>
                  </a:outerShdw>
                </a:effectLst>
              </a:rPr>
              <a:t>:</a:t>
            </a:r>
          </a:p>
          <a:p>
            <a:pPr algn="just"/>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Malangón, L. (2008) El currículo: perspectivas para su interpretación. </a:t>
            </a:r>
            <a:r>
              <a:rPr lang="es-AR" sz="2000" b="1" dirty="0" err="1">
                <a:solidFill>
                  <a:schemeClr val="accent3">
                    <a:lumMod val="75000"/>
                  </a:schemeClr>
                </a:solidFill>
                <a:effectLst>
                  <a:outerShdw blurRad="38100" dist="38100" dir="2700000" algn="tl">
                    <a:srgbClr val="000000">
                      <a:alpha val="43137"/>
                    </a:srgbClr>
                  </a:outerShdw>
                </a:effectLst>
              </a:rPr>
              <a:t>Invest</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Educ</a:t>
            </a:r>
            <a:r>
              <a:rPr lang="es-AR" sz="2000" b="1" dirty="0">
                <a:solidFill>
                  <a:schemeClr val="accent3">
                    <a:lumMod val="75000"/>
                  </a:schemeClr>
                </a:solidFill>
                <a:effectLst>
                  <a:outerShdw blurRad="38100" dist="38100" dir="2700000" algn="tl">
                    <a:srgbClr val="000000">
                      <a:alpha val="43137"/>
                    </a:srgbClr>
                  </a:outerShdw>
                </a:effectLst>
              </a:rPr>
              <a:t> </a:t>
            </a:r>
            <a:r>
              <a:rPr lang="es-AR" sz="2000" b="1" dirty="0" err="1">
                <a:solidFill>
                  <a:schemeClr val="accent3">
                    <a:lumMod val="75000"/>
                  </a:schemeClr>
                </a:solidFill>
                <a:effectLst>
                  <a:outerShdw blurRad="38100" dist="38100" dir="2700000" algn="tl">
                    <a:srgbClr val="000000">
                      <a:alpha val="43137"/>
                    </a:srgbClr>
                  </a:outerShdw>
                </a:effectLst>
              </a:rPr>
              <a:t>Enferm</a:t>
            </a:r>
            <a:r>
              <a:rPr lang="es-AR" sz="2000" b="1" dirty="0">
                <a:solidFill>
                  <a:schemeClr val="accent3">
                    <a:lumMod val="75000"/>
                  </a:schemeClr>
                </a:solidFill>
                <a:effectLst>
                  <a:outerShdw blurRad="38100" dist="38100" dir="2700000" algn="tl">
                    <a:srgbClr val="000000">
                      <a:alpha val="43137"/>
                    </a:srgbClr>
                  </a:outerShdw>
                </a:effectLst>
              </a:rPr>
              <a:t>. Nro. </a:t>
            </a:r>
            <a:r>
              <a:rPr lang="es-AR" sz="2000" b="1" dirty="0" smtClean="0">
                <a:solidFill>
                  <a:schemeClr val="accent3">
                    <a:lumMod val="75000"/>
                  </a:schemeClr>
                </a:solidFill>
                <a:effectLst>
                  <a:outerShdw blurRad="38100" dist="38100" dir="2700000" algn="tl">
                    <a:srgbClr val="000000">
                      <a:alpha val="43137"/>
                    </a:srgbClr>
                  </a:outerShdw>
                </a:effectLst>
              </a:rPr>
              <a:t>26 (fragmentos)</a:t>
            </a:r>
            <a:endParaRPr lang="es-AR" sz="20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000" b="1" dirty="0">
                <a:solidFill>
                  <a:schemeClr val="accent3">
                    <a:lumMod val="75000"/>
                  </a:schemeClr>
                </a:solidFill>
                <a:effectLst>
                  <a:outerShdw blurRad="38100" dist="38100" dir="2700000" algn="tl">
                    <a:srgbClr val="000000">
                      <a:alpha val="43137"/>
                    </a:srgbClr>
                  </a:outerShdw>
                </a:effectLst>
              </a:rPr>
              <a:t>Valdés Vera, M. y O. Turra-Díaz (2017) Racionalidades curriculares en la formación del profesorado de Historia en Chile, Santiago de Chile: Diálogo Andino Nro. </a:t>
            </a:r>
            <a:r>
              <a:rPr lang="es-AR" sz="2000" b="1" dirty="0" smtClean="0">
                <a:solidFill>
                  <a:schemeClr val="accent3">
                    <a:lumMod val="75000"/>
                  </a:schemeClr>
                </a:solidFill>
                <a:effectLst>
                  <a:outerShdw blurRad="38100" dist="38100" dir="2700000" algn="tl">
                    <a:srgbClr val="000000">
                      <a:alpha val="43137"/>
                    </a:srgbClr>
                  </a:outerShdw>
                </a:effectLst>
              </a:rPr>
              <a:t>53 (fragmentos)</a:t>
            </a:r>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76262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11560" y="2204864"/>
            <a:ext cx="2209800" cy="1584176"/>
          </a:xfrm>
        </p:spPr>
        <p:txBody>
          <a:bodyPr>
            <a:normAutofit/>
          </a:bodyPr>
          <a:lstStyle/>
          <a:p>
            <a:pPr algn="ctr"/>
            <a:r>
              <a:rPr lang="es-AR" sz="3600" b="1" dirty="0">
                <a:solidFill>
                  <a:schemeClr val="accent3">
                    <a:lumMod val="75000"/>
                  </a:schemeClr>
                </a:solidFill>
                <a:effectLst>
                  <a:outerShdw blurRad="38100" dist="38100" dir="2700000" algn="tl">
                    <a:srgbClr val="000000">
                      <a:alpha val="43137"/>
                    </a:srgbClr>
                  </a:outerShdw>
                </a:effectLst>
              </a:rPr>
              <a:t>4</a:t>
            </a:r>
            <a:r>
              <a:rPr lang="es-AR" sz="2800" b="1" dirty="0" smtClean="0">
                <a:solidFill>
                  <a:schemeClr val="accent3">
                    <a:lumMod val="75000"/>
                  </a:schemeClr>
                </a:solidFill>
                <a:effectLst>
                  <a:outerShdw blurRad="38100" dist="38100" dir="2700000" algn="tl">
                    <a:srgbClr val="000000">
                      <a:alpha val="43137"/>
                    </a:srgbClr>
                  </a:outerShdw>
                </a:effectLst>
              </a:rPr>
              <a:t>. Los modelos curriculares</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082" r="1108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6736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132856"/>
            <a:ext cx="7416824" cy="3046988"/>
          </a:xfrm>
          <a:prstGeom prst="rect">
            <a:avLst/>
          </a:prstGeom>
        </p:spPr>
        <p:txBody>
          <a:bodyPr wrap="square">
            <a:spAutoFit/>
          </a:bodyPr>
          <a:lstStyle/>
          <a:p>
            <a:pPr algn="just"/>
            <a:r>
              <a:rPr lang="es-ES" sz="2400" b="1" dirty="0" smtClean="0">
                <a:solidFill>
                  <a:schemeClr val="accent3">
                    <a:lumMod val="75000"/>
                  </a:schemeClr>
                </a:solidFill>
                <a:effectLst>
                  <a:outerShdw blurRad="38100" dist="38100" dir="2700000" algn="tl">
                    <a:srgbClr val="000000">
                      <a:alpha val="43137"/>
                    </a:srgbClr>
                  </a:outerShdw>
                </a:effectLst>
              </a:rPr>
              <a:t>     Un modelo </a:t>
            </a:r>
            <a:r>
              <a:rPr lang="es-ES" sz="2400" b="1" dirty="0">
                <a:solidFill>
                  <a:schemeClr val="accent3">
                    <a:lumMod val="75000"/>
                  </a:schemeClr>
                </a:solidFill>
                <a:effectLst>
                  <a:outerShdw blurRad="38100" dist="38100" dir="2700000" algn="tl">
                    <a:srgbClr val="000000">
                      <a:alpha val="43137"/>
                    </a:srgbClr>
                  </a:outerShdw>
                </a:effectLst>
              </a:rPr>
              <a:t>de </a:t>
            </a:r>
            <a:r>
              <a:rPr lang="es-ES" sz="2400" b="1" dirty="0" smtClean="0">
                <a:solidFill>
                  <a:schemeClr val="accent3">
                    <a:lumMod val="75000"/>
                  </a:schemeClr>
                </a:solidFill>
                <a:effectLst>
                  <a:outerShdw blurRad="38100" dist="38100" dir="2700000" algn="tl">
                    <a:srgbClr val="000000">
                      <a:alpha val="43137"/>
                    </a:srgbClr>
                  </a:outerShdw>
                </a:effectLst>
              </a:rPr>
              <a:t>diseño curricular es una representación  de ideas, acciones </a:t>
            </a:r>
            <a:r>
              <a:rPr lang="es-ES" sz="2400" b="1" dirty="0">
                <a:solidFill>
                  <a:schemeClr val="accent3">
                    <a:lumMod val="75000"/>
                  </a:schemeClr>
                </a:solidFill>
                <a:effectLst>
                  <a:outerShdw blurRad="38100" dist="38100" dir="2700000" algn="tl">
                    <a:srgbClr val="000000">
                      <a:alpha val="43137"/>
                    </a:srgbClr>
                  </a:outerShdw>
                </a:effectLst>
              </a:rPr>
              <a:t>y objetos, de modo </a:t>
            </a:r>
            <a:r>
              <a:rPr lang="es-ES" sz="2400" b="1" dirty="0" smtClean="0">
                <a:solidFill>
                  <a:schemeClr val="accent3">
                    <a:lumMod val="75000"/>
                  </a:schemeClr>
                </a:solidFill>
                <a:effectLst>
                  <a:outerShdw blurRad="38100" dist="38100" dir="2700000" algn="tl">
                    <a:srgbClr val="000000">
                      <a:alpha val="43137"/>
                    </a:srgbClr>
                  </a:outerShdw>
                </a:effectLst>
              </a:rPr>
              <a:t>tal </a:t>
            </a:r>
            <a:r>
              <a:rPr lang="es-ES" sz="2400" b="1" dirty="0">
                <a:solidFill>
                  <a:schemeClr val="accent3">
                    <a:lumMod val="75000"/>
                  </a:schemeClr>
                </a:solidFill>
                <a:effectLst>
                  <a:outerShdw blurRad="38100" dist="38100" dir="2700000" algn="tl">
                    <a:srgbClr val="000000">
                      <a:alpha val="43137"/>
                    </a:srgbClr>
                  </a:outerShdw>
                </a:effectLst>
              </a:rPr>
              <a:t>que </a:t>
            </a:r>
            <a:r>
              <a:rPr lang="es-ES" sz="2400" b="1" dirty="0" smtClean="0">
                <a:solidFill>
                  <a:schemeClr val="accent3">
                    <a:lumMod val="75000"/>
                  </a:schemeClr>
                </a:solidFill>
                <a:effectLst>
                  <a:outerShdw blurRad="38100" dist="38100" dir="2700000" algn="tl">
                    <a:srgbClr val="000000">
                      <a:alpha val="43137"/>
                    </a:srgbClr>
                  </a:outerShdw>
                </a:effectLst>
              </a:rPr>
              <a:t>sirva </a:t>
            </a:r>
            <a:r>
              <a:rPr lang="es-ES" sz="2400" b="1" dirty="0">
                <a:solidFill>
                  <a:schemeClr val="accent3">
                    <a:lumMod val="75000"/>
                  </a:schemeClr>
                </a:solidFill>
                <a:effectLst>
                  <a:outerShdw blurRad="38100" dist="38100" dir="2700000" algn="tl">
                    <a:srgbClr val="000000">
                      <a:alpha val="43137"/>
                    </a:srgbClr>
                  </a:outerShdw>
                </a:effectLst>
              </a:rPr>
              <a:t>como </a:t>
            </a:r>
            <a:r>
              <a:rPr lang="es-ES" sz="2400" b="1" dirty="0" smtClean="0">
                <a:solidFill>
                  <a:schemeClr val="accent3">
                    <a:lumMod val="75000"/>
                  </a:schemeClr>
                </a:solidFill>
                <a:effectLst>
                  <a:outerShdw blurRad="38100" dist="38100" dir="2700000" algn="tl">
                    <a:srgbClr val="000000">
                      <a:alpha val="43137"/>
                    </a:srgbClr>
                  </a:outerShdw>
                </a:effectLst>
              </a:rPr>
              <a:t>guía a la hora de llevar </a:t>
            </a:r>
            <a:r>
              <a:rPr lang="es-ES" sz="2400" b="1" dirty="0">
                <a:solidFill>
                  <a:schemeClr val="accent3">
                    <a:lumMod val="75000"/>
                  </a:schemeClr>
                </a:solidFill>
                <a:effectLst>
                  <a:outerShdw blurRad="38100" dist="38100" dir="2700000" algn="tl">
                    <a:srgbClr val="000000">
                      <a:alpha val="43137"/>
                    </a:srgbClr>
                  </a:outerShdw>
                </a:effectLst>
              </a:rPr>
              <a:t>el proyecto </a:t>
            </a:r>
            <a:r>
              <a:rPr lang="es-ES" sz="2400" b="1" dirty="0" smtClean="0">
                <a:solidFill>
                  <a:schemeClr val="accent3">
                    <a:lumMod val="75000"/>
                  </a:schemeClr>
                </a:solidFill>
                <a:effectLst>
                  <a:outerShdw blurRad="38100" dist="38100" dir="2700000" algn="tl">
                    <a:srgbClr val="000000">
                      <a:alpha val="43137"/>
                    </a:srgbClr>
                  </a:outerShdw>
                </a:effectLst>
              </a:rPr>
              <a:t>curricular a la práctica. </a:t>
            </a:r>
          </a:p>
          <a:p>
            <a:pPr algn="just"/>
            <a:r>
              <a:rPr lang="es-ES" sz="2400" b="1" dirty="0">
                <a:solidFill>
                  <a:schemeClr val="accent3">
                    <a:lumMod val="75000"/>
                  </a:schemeClr>
                </a:solidFill>
                <a:effectLst>
                  <a:outerShdw blurRad="38100" dist="38100" dir="2700000" algn="tl">
                    <a:srgbClr val="000000">
                      <a:alpha val="43137"/>
                    </a:srgbClr>
                  </a:outerShdw>
                </a:effectLst>
              </a:rPr>
              <a:t> </a:t>
            </a:r>
            <a:r>
              <a:rPr lang="es-ES" sz="2400" b="1" dirty="0" smtClean="0">
                <a:solidFill>
                  <a:schemeClr val="accent3">
                    <a:lumMod val="75000"/>
                  </a:schemeClr>
                </a:solidFill>
                <a:effectLst>
                  <a:outerShdw blurRad="38100" dist="38100" dir="2700000" algn="tl">
                    <a:srgbClr val="000000">
                      <a:alpha val="43137"/>
                    </a:srgbClr>
                  </a:outerShdw>
                </a:effectLst>
              </a:rPr>
              <a:t>    El modelo constituye un andamiaje intelectual, una </a:t>
            </a:r>
            <a:r>
              <a:rPr lang="es-ES" sz="2400" b="1" dirty="0">
                <a:solidFill>
                  <a:schemeClr val="accent3">
                    <a:lumMod val="75000"/>
                  </a:schemeClr>
                </a:solidFill>
                <a:effectLst>
                  <a:outerShdw blurRad="38100" dist="38100" dir="2700000" algn="tl">
                    <a:srgbClr val="000000">
                      <a:alpha val="43137"/>
                    </a:srgbClr>
                  </a:outerShdw>
                </a:effectLst>
              </a:rPr>
              <a:t>especie de </a:t>
            </a:r>
            <a:r>
              <a:rPr lang="es-ES" sz="2400" b="1" dirty="0" smtClean="0">
                <a:solidFill>
                  <a:schemeClr val="accent3">
                    <a:lumMod val="75000"/>
                  </a:schemeClr>
                </a:solidFill>
                <a:effectLst>
                  <a:outerShdw blurRad="38100" dist="38100" dir="2700000" algn="tl">
                    <a:srgbClr val="000000">
                      <a:alpha val="43137"/>
                    </a:srgbClr>
                  </a:outerShdw>
                </a:effectLst>
              </a:rPr>
              <a:t>esquema </a:t>
            </a:r>
            <a:r>
              <a:rPr lang="es-ES" sz="2400" b="1" dirty="0">
                <a:solidFill>
                  <a:schemeClr val="accent3">
                    <a:lumMod val="75000"/>
                  </a:schemeClr>
                </a:solidFill>
                <a:effectLst>
                  <a:outerShdw blurRad="38100" dist="38100" dir="2700000" algn="tl">
                    <a:srgbClr val="000000">
                      <a:alpha val="43137"/>
                    </a:srgbClr>
                  </a:outerShdw>
                </a:effectLst>
              </a:rPr>
              <a:t>en </a:t>
            </a:r>
            <a:r>
              <a:rPr lang="es-ES" sz="2400" b="1" dirty="0" smtClean="0">
                <a:solidFill>
                  <a:schemeClr val="accent3">
                    <a:lumMod val="75000"/>
                  </a:schemeClr>
                </a:solidFill>
                <a:effectLst>
                  <a:outerShdw blurRad="38100" dist="38100" dir="2700000" algn="tl">
                    <a:srgbClr val="000000">
                      <a:alpha val="43137"/>
                    </a:srgbClr>
                  </a:outerShdw>
                </a:effectLst>
              </a:rPr>
              <a:t>donde incorporar </a:t>
            </a:r>
            <a:r>
              <a:rPr lang="es-ES" sz="2400" b="1" dirty="0">
                <a:solidFill>
                  <a:schemeClr val="accent3">
                    <a:lumMod val="75000"/>
                  </a:schemeClr>
                </a:solidFill>
                <a:effectLst>
                  <a:outerShdw blurRad="38100" dist="38100" dir="2700000" algn="tl">
                    <a:srgbClr val="000000">
                      <a:alpha val="43137"/>
                    </a:srgbClr>
                  </a:outerShdw>
                </a:effectLst>
              </a:rPr>
              <a:t>todos </a:t>
            </a:r>
            <a:r>
              <a:rPr lang="es-ES" sz="2400" b="1" dirty="0" smtClean="0">
                <a:solidFill>
                  <a:schemeClr val="accent3">
                    <a:lumMod val="75000"/>
                  </a:schemeClr>
                </a:solidFill>
                <a:effectLst>
                  <a:outerShdw blurRad="38100" dist="38100" dir="2700000" algn="tl">
                    <a:srgbClr val="000000">
                      <a:alpha val="43137"/>
                    </a:srgbClr>
                  </a:outerShdw>
                </a:effectLst>
              </a:rPr>
              <a:t>aquellos aspectos considerados </a:t>
            </a:r>
            <a:r>
              <a:rPr lang="es-ES" sz="2400" b="1" dirty="0">
                <a:solidFill>
                  <a:schemeClr val="accent3">
                    <a:lumMod val="75000"/>
                  </a:schemeClr>
                </a:solidFill>
                <a:effectLst>
                  <a:outerShdw blurRad="38100" dist="38100" dir="2700000" algn="tl">
                    <a:srgbClr val="000000">
                      <a:alpha val="43137"/>
                    </a:srgbClr>
                  </a:outerShdw>
                </a:effectLst>
              </a:rPr>
              <a:t>pertinentes desde </a:t>
            </a:r>
            <a:r>
              <a:rPr lang="es-ES" sz="2400" b="1" dirty="0" smtClean="0">
                <a:solidFill>
                  <a:schemeClr val="accent3">
                    <a:lumMod val="75000"/>
                  </a:schemeClr>
                </a:solidFill>
                <a:effectLst>
                  <a:outerShdw blurRad="38100" dist="38100" dir="2700000" algn="tl">
                    <a:srgbClr val="000000">
                      <a:alpha val="43137"/>
                    </a:srgbClr>
                  </a:outerShdw>
                </a:effectLst>
              </a:rPr>
              <a:t>la concepción de curriculum que se tenga.</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3007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2949930"/>
            <a:ext cx="6336704" cy="1200329"/>
          </a:xfrm>
          <a:prstGeom prst="rect">
            <a:avLst/>
          </a:prstGeom>
        </p:spPr>
        <p:txBody>
          <a:bodyPr wrap="square">
            <a:spAutoFit/>
          </a:bodyPr>
          <a:lstStyle/>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En el campo de la educación </a:t>
            </a:r>
            <a:r>
              <a:rPr lang="es-AR" sz="2400" b="1" i="1" dirty="0" err="1" smtClean="0">
                <a:solidFill>
                  <a:schemeClr val="accent3">
                    <a:lumMod val="50000"/>
                  </a:schemeClr>
                </a:solidFill>
                <a:effectLst>
                  <a:outerShdw blurRad="38100" dist="38100" dir="2700000" algn="tl">
                    <a:srgbClr val="000000">
                      <a:alpha val="43137"/>
                    </a:srgbClr>
                  </a:outerShdw>
                </a:effectLst>
              </a:rPr>
              <a:t>curiculum</a:t>
            </a:r>
            <a:r>
              <a:rPr lang="es-AR" sz="2400" b="1" dirty="0" smtClean="0">
                <a:solidFill>
                  <a:schemeClr val="accent3">
                    <a:lumMod val="75000"/>
                  </a:schemeClr>
                </a:solidFill>
                <a:effectLst>
                  <a:outerShdw blurRad="38100" dist="38100" dir="2700000" algn="tl">
                    <a:srgbClr val="000000">
                      <a:alpha val="43137"/>
                    </a:srgbClr>
                  </a:outerShdw>
                </a:effectLst>
              </a:rPr>
              <a:t> es un término polisémico, una palabra asociada a una pluralidad de significados.</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9768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395536" y="1772816"/>
            <a:ext cx="2423864" cy="2179320"/>
          </a:xfrm>
        </p:spPr>
        <p:txBody>
          <a:bodyPr>
            <a:noAutofit/>
          </a:bodyPr>
          <a:lstStyle/>
          <a:p>
            <a:pPr algn="ctr"/>
            <a:r>
              <a:rPr lang="es-AR" sz="3600" b="1" dirty="0" smtClean="0">
                <a:solidFill>
                  <a:schemeClr val="accent3">
                    <a:lumMod val="75000"/>
                  </a:schemeClr>
                </a:solidFill>
                <a:effectLst>
                  <a:outerShdw blurRad="38100" dist="38100" dir="2700000" algn="tl">
                    <a:srgbClr val="000000">
                      <a:alpha val="43137"/>
                    </a:srgbClr>
                  </a:outerShdw>
                </a:effectLst>
              </a:rPr>
              <a:t>4.1</a:t>
            </a:r>
            <a:r>
              <a:rPr lang="es-AR" sz="2800" b="1" dirty="0" smtClean="0">
                <a:solidFill>
                  <a:schemeClr val="accent3">
                    <a:lumMod val="75000"/>
                  </a:schemeClr>
                </a:solidFill>
                <a:effectLst>
                  <a:outerShdw blurRad="38100" dist="38100" dir="2700000" algn="tl">
                    <a:srgbClr val="000000">
                      <a:alpha val="43137"/>
                    </a:srgbClr>
                  </a:outerShdw>
                </a:effectLst>
              </a:rPr>
              <a:t>. Modelo de racionalidad tecnocrática y experta</a:t>
            </a:r>
            <a:endParaRPr lang="es-ES" sz="2800" b="1" dirty="0">
              <a:solidFill>
                <a:schemeClr val="accent3">
                  <a:lumMod val="75000"/>
                </a:schemeClr>
              </a:solidFill>
              <a:effectLst>
                <a:outerShdw blurRad="38100" dist="38100" dir="2700000" algn="tl">
                  <a:srgbClr val="000000">
                    <a:alpha val="43137"/>
                  </a:srgbClr>
                </a:outerShdw>
              </a:effectLst>
            </a:endParaRPr>
          </a:p>
        </p:txBody>
      </p:sp>
      <p:pic>
        <p:nvPicPr>
          <p:cNvPr id="8195"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004" r="600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898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44542" y="2204864"/>
            <a:ext cx="8064896" cy="3046988"/>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Pueden </a:t>
            </a:r>
            <a:r>
              <a:rPr lang="es-AR" sz="2400" b="1" dirty="0">
                <a:solidFill>
                  <a:schemeClr val="accent3">
                    <a:lumMod val="75000"/>
                  </a:schemeClr>
                </a:solidFill>
                <a:effectLst>
                  <a:outerShdw blurRad="38100" dist="38100" dir="2700000" algn="tl">
                    <a:srgbClr val="000000">
                      <a:alpha val="43137"/>
                    </a:srgbClr>
                  </a:outerShdw>
                </a:effectLst>
              </a:rPr>
              <a:t>distinguirse cuatro etapas en su desarrollo:</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Racionalización </a:t>
            </a:r>
            <a:r>
              <a:rPr lang="es-AR" sz="2400" b="1" dirty="0">
                <a:solidFill>
                  <a:schemeClr val="accent3">
                    <a:lumMod val="75000"/>
                  </a:schemeClr>
                </a:solidFill>
                <a:effectLst>
                  <a:outerShdw blurRad="38100" dist="38100" dir="2700000" algn="tl">
                    <a:srgbClr val="000000">
                      <a:alpha val="43137"/>
                    </a:srgbClr>
                  </a:outerShdw>
                </a:effectLst>
              </a:rPr>
              <a:t>inicial: Ralph Tyler</a:t>
            </a:r>
          </a:p>
          <a:p>
            <a:pPr marL="342900" indent="-342900">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Mejora técnica del modelo: Robert </a:t>
            </a:r>
            <a:r>
              <a:rPr lang="es-AR" sz="2400" b="1" dirty="0" err="1">
                <a:solidFill>
                  <a:schemeClr val="accent3">
                    <a:lumMod val="75000"/>
                  </a:schemeClr>
                </a:solidFill>
                <a:effectLst>
                  <a:outerShdw blurRad="38100" dist="38100" dir="2700000" algn="tl">
                    <a:srgbClr val="000000">
                      <a:alpha val="43137"/>
                    </a:srgbClr>
                  </a:outerShdw>
                </a:effectLst>
              </a:rPr>
              <a:t>Mager</a:t>
            </a:r>
            <a:r>
              <a:rPr lang="es-AR" sz="2400" b="1" dirty="0">
                <a:solidFill>
                  <a:schemeClr val="accent3">
                    <a:lumMod val="75000"/>
                  </a:schemeClr>
                </a:solidFill>
                <a:effectLst>
                  <a:outerShdw blurRad="38100" dist="38100" dir="2700000" algn="tl">
                    <a:srgbClr val="000000">
                      <a:alpha val="43137"/>
                    </a:srgbClr>
                  </a:outerShdw>
                </a:effectLst>
              </a:rPr>
              <a:t> y </a:t>
            </a:r>
            <a:r>
              <a:rPr lang="es-AR" sz="2400" b="1" dirty="0" err="1">
                <a:solidFill>
                  <a:schemeClr val="accent3">
                    <a:lumMod val="75000"/>
                  </a:schemeClr>
                </a:solidFill>
                <a:effectLst>
                  <a:outerShdw blurRad="38100" dist="38100" dir="2700000" algn="tl">
                    <a:srgbClr val="000000">
                      <a:alpha val="43137"/>
                    </a:srgbClr>
                  </a:outerShdw>
                </a:effectLst>
              </a:rPr>
              <a:t>Benjamin</a:t>
            </a:r>
            <a:r>
              <a:rPr lang="es-AR" sz="2400" b="1" dirty="0">
                <a:solidFill>
                  <a:schemeClr val="accent3">
                    <a:lumMod val="75000"/>
                  </a:schemeClr>
                </a:solidFill>
                <a:effectLst>
                  <a:outerShdw blurRad="38100" dist="38100" dir="2700000" algn="tl">
                    <a:srgbClr val="000000">
                      <a:alpha val="43137"/>
                    </a:srgbClr>
                  </a:outerShdw>
                </a:effectLst>
              </a:rPr>
              <a:t> Bloom</a:t>
            </a:r>
          </a:p>
          <a:p>
            <a:pPr marL="342900" indent="-342900">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Mejora teórica del diseño: Robert </a:t>
            </a:r>
            <a:r>
              <a:rPr lang="es-AR" sz="2400" b="1" dirty="0" err="1">
                <a:solidFill>
                  <a:schemeClr val="accent3">
                    <a:lumMod val="75000"/>
                  </a:schemeClr>
                </a:solidFill>
                <a:effectLst>
                  <a:outerShdw blurRad="38100" dist="38100" dir="2700000" algn="tl">
                    <a:srgbClr val="000000">
                      <a:alpha val="43137"/>
                    </a:srgbClr>
                  </a:outerShdw>
                </a:effectLst>
              </a:rPr>
              <a:t>Gagné</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Concepción sistémico-cibernética: Alexander </a:t>
            </a:r>
            <a:r>
              <a:rPr lang="es-AR" sz="2400" b="1" dirty="0" err="1">
                <a:solidFill>
                  <a:schemeClr val="accent3">
                    <a:lumMod val="75000"/>
                  </a:schemeClr>
                </a:solidFill>
                <a:effectLst>
                  <a:outerShdw blurRad="38100" dist="38100" dir="2700000" algn="tl">
                    <a:srgbClr val="000000">
                      <a:alpha val="43137"/>
                    </a:srgbClr>
                  </a:outerShdw>
                </a:effectLst>
              </a:rPr>
              <a:t>Romiszowsky</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1315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800" b="1" dirty="0">
                <a:solidFill>
                  <a:schemeClr val="accent3">
                    <a:lumMod val="75000"/>
                  </a:schemeClr>
                </a:solidFill>
                <a:effectLst>
                  <a:outerShdw blurRad="38100" dist="38100" dir="2700000" algn="tl">
                    <a:srgbClr val="000000">
                      <a:alpha val="43137"/>
                    </a:srgbClr>
                  </a:outerShdw>
                </a:effectLst>
              </a:rPr>
              <a:t>4</a:t>
            </a:r>
            <a:r>
              <a:rPr lang="es-AR" sz="4800" b="1" dirty="0" smtClean="0">
                <a:solidFill>
                  <a:schemeClr val="accent3">
                    <a:lumMod val="75000"/>
                  </a:schemeClr>
                </a:solidFill>
                <a:effectLst>
                  <a:outerShdw blurRad="38100" dist="38100" dir="2700000" algn="tl">
                    <a:srgbClr val="000000">
                      <a:alpha val="43137"/>
                    </a:srgbClr>
                  </a:outerShdw>
                </a:effectLst>
              </a:rPr>
              <a:t>.1.1. Ralph Tyler</a:t>
            </a:r>
            <a:endParaRPr lang="es-ES" sz="4800" b="1" dirty="0">
              <a:solidFill>
                <a:schemeClr val="accent3">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276872"/>
            <a:ext cx="2281808"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614" y="4437112"/>
            <a:ext cx="2029780"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627633" y="2996952"/>
            <a:ext cx="5040560"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Su </a:t>
            </a:r>
            <a:r>
              <a:rPr lang="es-AR" sz="2400" b="1" dirty="0">
                <a:solidFill>
                  <a:schemeClr val="accent3">
                    <a:lumMod val="75000"/>
                  </a:schemeClr>
                </a:solidFill>
                <a:effectLst>
                  <a:outerShdw blurRad="38100" dist="38100" dir="2700000" algn="tl">
                    <a:srgbClr val="000000">
                      <a:alpha val="43137"/>
                    </a:srgbClr>
                  </a:outerShdw>
                </a:effectLst>
              </a:rPr>
              <a:t>libro “Principios básicos del currículo”, publicado en 1949, sentó las bases del modelo y por eso fue considerado la </a:t>
            </a:r>
            <a:r>
              <a:rPr lang="es-AR" sz="2400" b="1" dirty="0" smtClean="0">
                <a:solidFill>
                  <a:schemeClr val="accent3">
                    <a:lumMod val="75000"/>
                  </a:schemeClr>
                </a:solidFill>
                <a:effectLst>
                  <a:outerShdw blurRad="38100" dist="38100" dir="2700000" algn="tl">
                    <a:srgbClr val="000000">
                      <a:alpha val="43137"/>
                    </a:srgbClr>
                  </a:outerShdw>
                </a:effectLst>
              </a:rPr>
              <a:t>“biblia” </a:t>
            </a:r>
            <a:r>
              <a:rPr lang="es-AR" sz="2400" b="1" dirty="0">
                <a:solidFill>
                  <a:schemeClr val="accent3">
                    <a:lumMod val="75000"/>
                  </a:schemeClr>
                </a:solidFill>
                <a:effectLst>
                  <a:outerShdw blurRad="38100" dist="38100" dir="2700000" algn="tl">
                    <a:srgbClr val="000000">
                      <a:alpha val="43137"/>
                    </a:srgbClr>
                  </a:outerShdw>
                </a:effectLst>
              </a:rPr>
              <a:t>del curriculum.</a:t>
            </a:r>
          </a:p>
        </p:txBody>
      </p:sp>
    </p:spTree>
    <p:extLst>
      <p:ext uri="{BB962C8B-B14F-4D97-AF65-F5344CB8AC3E}">
        <p14:creationId xmlns:p14="http://schemas.microsoft.com/office/powerpoint/2010/main" val="610809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268760"/>
            <a:ext cx="7848872" cy="4893647"/>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la exposición de su método comienza formulando cuatro </a:t>
            </a:r>
            <a:r>
              <a:rPr lang="es-AR" sz="2400" b="1" dirty="0">
                <a:solidFill>
                  <a:schemeClr val="accent3">
                    <a:lumMod val="75000"/>
                  </a:schemeClr>
                </a:solidFill>
                <a:effectLst>
                  <a:outerShdw blurRad="38100" dist="38100" dir="2700000" algn="tl">
                    <a:srgbClr val="000000">
                      <a:alpha val="43137"/>
                    </a:srgbClr>
                  </a:outerShdw>
                </a:effectLst>
              </a:rPr>
              <a:t>preguntas centrales que </a:t>
            </a:r>
            <a:r>
              <a:rPr lang="es-AR" sz="2400" b="1" dirty="0" smtClean="0">
                <a:solidFill>
                  <a:schemeClr val="accent3">
                    <a:lumMod val="75000"/>
                  </a:schemeClr>
                </a:solidFill>
                <a:effectLst>
                  <a:outerShdw blurRad="38100" dist="38100" dir="2700000" algn="tl">
                    <a:srgbClr val="000000">
                      <a:alpha val="43137"/>
                    </a:srgbClr>
                  </a:outerShdw>
                </a:effectLst>
              </a:rPr>
              <a:t>según él deben </a:t>
            </a:r>
            <a:r>
              <a:rPr lang="es-AR" sz="2400" b="1" dirty="0">
                <a:solidFill>
                  <a:schemeClr val="accent3">
                    <a:lumMod val="75000"/>
                  </a:schemeClr>
                </a:solidFill>
                <a:effectLst>
                  <a:outerShdw blurRad="38100" dist="38100" dir="2700000" algn="tl">
                    <a:srgbClr val="000000">
                      <a:alpha val="43137"/>
                    </a:srgbClr>
                  </a:outerShdw>
                </a:effectLst>
              </a:rPr>
              <a:t>ser respondidas </a:t>
            </a:r>
            <a:r>
              <a:rPr lang="es-AR" sz="2400" b="1" dirty="0" smtClean="0">
                <a:solidFill>
                  <a:schemeClr val="accent3">
                    <a:lumMod val="75000"/>
                  </a:schemeClr>
                </a:solidFill>
                <a:effectLst>
                  <a:outerShdw blurRad="38100" dist="38100" dir="2700000" algn="tl">
                    <a:srgbClr val="000000">
                      <a:alpha val="43137"/>
                    </a:srgbClr>
                  </a:outerShdw>
                </a:effectLst>
              </a:rPr>
              <a:t>antes de encarar el </a:t>
            </a:r>
            <a:r>
              <a:rPr lang="es-AR" sz="2400" b="1" dirty="0">
                <a:solidFill>
                  <a:schemeClr val="accent3">
                    <a:lumMod val="75000"/>
                  </a:schemeClr>
                </a:solidFill>
                <a:effectLst>
                  <a:outerShdw blurRad="38100" dist="38100" dir="2700000" algn="tl">
                    <a:srgbClr val="000000">
                      <a:alpha val="43137"/>
                    </a:srgbClr>
                  </a:outerShdw>
                </a:effectLst>
              </a:rPr>
              <a:t>proceso de elaboración </a:t>
            </a:r>
            <a:r>
              <a:rPr lang="es-AR" sz="2400" b="1" dirty="0" smtClean="0">
                <a:solidFill>
                  <a:schemeClr val="accent3">
                    <a:lumMod val="75000"/>
                  </a:schemeClr>
                </a:solidFill>
                <a:effectLst>
                  <a:outerShdw blurRad="38100" dist="38100" dir="2700000" algn="tl">
                    <a:srgbClr val="000000">
                      <a:alpha val="43137"/>
                    </a:srgbClr>
                  </a:outerShdw>
                </a:effectLst>
              </a:rPr>
              <a:t>de un curriculum:</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¿Qué </a:t>
            </a:r>
            <a:r>
              <a:rPr lang="es-AR" sz="2400" b="1" dirty="0">
                <a:solidFill>
                  <a:schemeClr val="accent3">
                    <a:lumMod val="75000"/>
                  </a:schemeClr>
                </a:solidFill>
                <a:effectLst>
                  <a:outerShdw blurRad="38100" dist="38100" dir="2700000" algn="tl">
                    <a:srgbClr val="000000">
                      <a:alpha val="43137"/>
                    </a:srgbClr>
                  </a:outerShdw>
                </a:effectLst>
              </a:rPr>
              <a:t>objetivos educativos debe </a:t>
            </a:r>
            <a:r>
              <a:rPr lang="es-AR" sz="2400" b="1" dirty="0" smtClean="0">
                <a:solidFill>
                  <a:schemeClr val="accent3">
                    <a:lumMod val="75000"/>
                  </a:schemeClr>
                </a:solidFill>
                <a:effectLst>
                  <a:outerShdw blurRad="38100" dist="38100" dir="2700000" algn="tl">
                    <a:srgbClr val="000000">
                      <a:alpha val="43137"/>
                    </a:srgbClr>
                  </a:outerShdw>
                </a:effectLst>
              </a:rPr>
              <a:t>alcanzar </a:t>
            </a:r>
            <a:r>
              <a:rPr lang="es-AR" sz="2400" b="1" dirty="0">
                <a:solidFill>
                  <a:schemeClr val="accent3">
                    <a:lumMod val="75000"/>
                  </a:schemeClr>
                </a:solidFill>
                <a:effectLst>
                  <a:outerShdw blurRad="38100" dist="38100" dir="2700000" algn="tl">
                    <a:srgbClr val="000000">
                      <a:alpha val="43137"/>
                    </a:srgbClr>
                  </a:outerShdw>
                </a:effectLst>
              </a:rPr>
              <a:t>la escuela</a:t>
            </a:r>
            <a:r>
              <a:rPr lang="es-AR" sz="2400" b="1" dirty="0" smtClean="0">
                <a:solidFill>
                  <a:schemeClr val="accent3">
                    <a:lumMod val="75000"/>
                  </a:schemeClr>
                </a:solidFill>
                <a:effectLst>
                  <a:outerShdw blurRad="38100" dist="38100" dir="2700000" algn="tl">
                    <a:srgbClr val="000000">
                      <a:alpha val="43137"/>
                    </a:srgbClr>
                  </a:outerShdw>
                </a:effectLst>
              </a:rPr>
              <a:t>?</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¿Qué </a:t>
            </a:r>
            <a:r>
              <a:rPr lang="es-AR" sz="2400" b="1" dirty="0">
                <a:solidFill>
                  <a:schemeClr val="accent3">
                    <a:lumMod val="75000"/>
                  </a:schemeClr>
                </a:solidFill>
                <a:effectLst>
                  <a:outerShdw blurRad="38100" dist="38100" dir="2700000" algn="tl">
                    <a:srgbClr val="000000">
                      <a:alpha val="43137"/>
                    </a:srgbClr>
                  </a:outerShdw>
                </a:effectLst>
              </a:rPr>
              <a:t>experiencias educativas </a:t>
            </a:r>
            <a:r>
              <a:rPr lang="es-AR" sz="2400" b="1" dirty="0" smtClean="0">
                <a:solidFill>
                  <a:schemeClr val="accent3">
                    <a:lumMod val="75000"/>
                  </a:schemeClr>
                </a:solidFill>
                <a:effectLst>
                  <a:outerShdw blurRad="38100" dist="38100" dir="2700000" algn="tl">
                    <a:srgbClr val="000000">
                      <a:alpha val="43137"/>
                    </a:srgbClr>
                  </a:outerShdw>
                </a:effectLst>
              </a:rPr>
              <a:t>ofrecen mayores probabilidades de alcanzar </a:t>
            </a:r>
            <a:r>
              <a:rPr lang="es-AR" sz="2400" b="1" dirty="0">
                <a:solidFill>
                  <a:schemeClr val="accent3">
                    <a:lumMod val="75000"/>
                  </a:schemeClr>
                </a:solidFill>
                <a:effectLst>
                  <a:outerShdw blurRad="38100" dist="38100" dir="2700000" algn="tl">
                    <a:srgbClr val="000000">
                      <a:alpha val="43137"/>
                    </a:srgbClr>
                  </a:outerShdw>
                </a:effectLst>
              </a:rPr>
              <a:t>esos objetivos?</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a:t>
            </a:r>
            <a:r>
              <a:rPr lang="es-AR" sz="2400" b="1" dirty="0">
                <a:solidFill>
                  <a:schemeClr val="accent3">
                    <a:lumMod val="75000"/>
                  </a:schemeClr>
                </a:solidFill>
                <a:effectLst>
                  <a:outerShdw blurRad="38100" dist="38100" dir="2700000" algn="tl">
                    <a:srgbClr val="000000">
                      <a:alpha val="43137"/>
                    </a:srgbClr>
                  </a:outerShdw>
                </a:effectLst>
              </a:rPr>
              <a:t>Cómo pueden </a:t>
            </a:r>
            <a:r>
              <a:rPr lang="es-AR" sz="2400" b="1" dirty="0" smtClean="0">
                <a:solidFill>
                  <a:schemeClr val="accent3">
                    <a:lumMod val="75000"/>
                  </a:schemeClr>
                </a:solidFill>
                <a:effectLst>
                  <a:outerShdw blurRad="38100" dist="38100" dir="2700000" algn="tl">
                    <a:srgbClr val="000000">
                      <a:alpha val="43137"/>
                    </a:srgbClr>
                  </a:outerShdw>
                </a:effectLst>
              </a:rPr>
              <a:t>organizarse </a:t>
            </a:r>
            <a:r>
              <a:rPr lang="es-AR" sz="2400" b="1" dirty="0">
                <a:solidFill>
                  <a:schemeClr val="accent3">
                    <a:lumMod val="75000"/>
                  </a:schemeClr>
                </a:solidFill>
                <a:effectLst>
                  <a:outerShdw blurRad="38100" dist="38100" dir="2700000" algn="tl">
                    <a:srgbClr val="000000">
                      <a:alpha val="43137"/>
                    </a:srgbClr>
                  </a:outerShdw>
                </a:effectLst>
              </a:rPr>
              <a:t>de modo </a:t>
            </a:r>
            <a:r>
              <a:rPr lang="es-AR" sz="2400" b="1" dirty="0" smtClean="0">
                <a:solidFill>
                  <a:schemeClr val="accent3">
                    <a:lumMod val="75000"/>
                  </a:schemeClr>
                </a:solidFill>
                <a:effectLst>
                  <a:outerShdw blurRad="38100" dist="38100" dir="2700000" algn="tl">
                    <a:srgbClr val="000000">
                      <a:alpha val="43137"/>
                    </a:srgbClr>
                  </a:outerShdw>
                </a:effectLst>
              </a:rPr>
              <a:t>eficaz esas </a:t>
            </a:r>
            <a:r>
              <a:rPr lang="es-AR" sz="2400" b="1" dirty="0">
                <a:solidFill>
                  <a:schemeClr val="accent3">
                    <a:lumMod val="75000"/>
                  </a:schemeClr>
                </a:solidFill>
                <a:effectLst>
                  <a:outerShdw blurRad="38100" dist="38100" dir="2700000" algn="tl">
                    <a:srgbClr val="000000">
                      <a:alpha val="43137"/>
                    </a:srgbClr>
                  </a:outerShdw>
                </a:effectLst>
              </a:rPr>
              <a:t>experiencias educativas?</a:t>
            </a: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¿Cómo </a:t>
            </a:r>
            <a:r>
              <a:rPr lang="es-AR" sz="2400" b="1" dirty="0">
                <a:solidFill>
                  <a:schemeClr val="accent3">
                    <a:lumMod val="75000"/>
                  </a:schemeClr>
                </a:solidFill>
                <a:effectLst>
                  <a:outerShdw blurRad="38100" dist="38100" dir="2700000" algn="tl">
                    <a:srgbClr val="000000">
                      <a:alpha val="43137"/>
                    </a:srgbClr>
                  </a:outerShdw>
                </a:effectLst>
              </a:rPr>
              <a:t>podemos </a:t>
            </a:r>
            <a:r>
              <a:rPr lang="es-AR" sz="2400" b="1" dirty="0" smtClean="0">
                <a:solidFill>
                  <a:schemeClr val="accent3">
                    <a:lumMod val="75000"/>
                  </a:schemeClr>
                </a:solidFill>
                <a:effectLst>
                  <a:outerShdw blurRad="38100" dist="38100" dir="2700000" algn="tl">
                    <a:srgbClr val="000000">
                      <a:alpha val="43137"/>
                    </a:srgbClr>
                  </a:outerShdw>
                </a:effectLst>
              </a:rPr>
              <a:t>comprobar </a:t>
            </a:r>
            <a:r>
              <a:rPr lang="es-AR" sz="2400" b="1" dirty="0">
                <a:solidFill>
                  <a:schemeClr val="accent3">
                    <a:lumMod val="75000"/>
                  </a:schemeClr>
                </a:solidFill>
                <a:effectLst>
                  <a:outerShdw blurRad="38100" dist="38100" dir="2700000" algn="tl">
                    <a:srgbClr val="000000">
                      <a:alpha val="43137"/>
                    </a:srgbClr>
                  </a:outerShdw>
                </a:effectLst>
              </a:rPr>
              <a:t>si </a:t>
            </a:r>
            <a:r>
              <a:rPr lang="es-AR" sz="2400" b="1" dirty="0" smtClean="0">
                <a:solidFill>
                  <a:schemeClr val="accent3">
                    <a:lumMod val="75000"/>
                  </a:schemeClr>
                </a:solidFill>
                <a:effectLst>
                  <a:outerShdw blurRad="38100" dist="38100" dir="2700000" algn="tl">
                    <a:srgbClr val="000000">
                      <a:alpha val="43137"/>
                    </a:srgbClr>
                  </a:outerShdw>
                </a:effectLst>
              </a:rPr>
              <a:t>los objetivos propuestos se han alcanzado?</a:t>
            </a:r>
            <a:endParaRPr lang="es-AR"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4233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582341"/>
            <a:ext cx="7992888" cy="4154984"/>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Esas </a:t>
            </a:r>
            <a:r>
              <a:rPr lang="es-AR" sz="2400" b="1" dirty="0">
                <a:solidFill>
                  <a:schemeClr val="accent3">
                    <a:lumMod val="75000"/>
                  </a:schemeClr>
                </a:solidFill>
                <a:effectLst>
                  <a:outerShdw blurRad="38100" dist="38100" dir="2700000" algn="tl">
                    <a:srgbClr val="000000">
                      <a:alpha val="43137"/>
                    </a:srgbClr>
                  </a:outerShdw>
                </a:effectLst>
              </a:rPr>
              <a:t>preguntas </a:t>
            </a:r>
            <a:r>
              <a:rPr lang="es-AR" sz="2400" b="1" dirty="0" smtClean="0">
                <a:solidFill>
                  <a:schemeClr val="accent3">
                    <a:lumMod val="75000"/>
                  </a:schemeClr>
                </a:solidFill>
                <a:effectLst>
                  <a:outerShdw blurRad="38100" dist="38100" dir="2700000" algn="tl">
                    <a:srgbClr val="000000">
                      <a:alpha val="43137"/>
                    </a:srgbClr>
                  </a:outerShdw>
                </a:effectLst>
              </a:rPr>
              <a:t>dan lugar a cuatro </a:t>
            </a:r>
            <a:r>
              <a:rPr lang="es-AR" sz="2400" b="1" dirty="0">
                <a:solidFill>
                  <a:schemeClr val="accent3">
                    <a:lumMod val="75000"/>
                  </a:schemeClr>
                </a:solidFill>
                <a:effectLst>
                  <a:outerShdw blurRad="38100" dist="38100" dir="2700000" algn="tl">
                    <a:srgbClr val="000000">
                      <a:alpha val="43137"/>
                    </a:srgbClr>
                  </a:outerShdw>
                </a:effectLst>
              </a:rPr>
              <a:t>fases </a:t>
            </a:r>
            <a:r>
              <a:rPr lang="es-AR" sz="2400" b="1" dirty="0" smtClean="0">
                <a:solidFill>
                  <a:schemeClr val="accent3">
                    <a:lumMod val="75000"/>
                  </a:schemeClr>
                </a:solidFill>
                <a:effectLst>
                  <a:outerShdw blurRad="38100" dist="38100" dir="2700000" algn="tl">
                    <a:srgbClr val="000000">
                      <a:alpha val="43137"/>
                    </a:srgbClr>
                  </a:outerShdw>
                </a:effectLst>
              </a:rPr>
              <a:t>para la elaboración del curriculum: </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enunciar </a:t>
            </a:r>
            <a:r>
              <a:rPr lang="es-AR" sz="2400" b="1" dirty="0">
                <a:solidFill>
                  <a:schemeClr val="accent3">
                    <a:lumMod val="75000"/>
                  </a:schemeClr>
                </a:solidFill>
                <a:effectLst>
                  <a:outerShdw blurRad="38100" dist="38100" dir="2700000" algn="tl">
                    <a:srgbClr val="000000">
                      <a:alpha val="43137"/>
                    </a:srgbClr>
                  </a:outerShdw>
                </a:effectLst>
              </a:rPr>
              <a:t>objetivos, </a:t>
            </a: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seleccionar </a:t>
            </a:r>
            <a:r>
              <a:rPr lang="es-AR" sz="2400" b="1" dirty="0" smtClean="0">
                <a:solidFill>
                  <a:schemeClr val="accent3">
                    <a:lumMod val="75000"/>
                  </a:schemeClr>
                </a:solidFill>
                <a:effectLst>
                  <a:outerShdw blurRad="38100" dist="38100" dir="2700000" algn="tl">
                    <a:srgbClr val="000000">
                      <a:alpha val="43137"/>
                    </a:srgbClr>
                  </a:outerShdw>
                </a:effectLst>
              </a:rPr>
              <a:t>experiencias, </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organizar </a:t>
            </a:r>
            <a:r>
              <a:rPr lang="es-AR" sz="2400" b="1" dirty="0" smtClean="0">
                <a:solidFill>
                  <a:schemeClr val="accent3">
                    <a:lumMod val="75000"/>
                  </a:schemeClr>
                </a:solidFill>
                <a:effectLst>
                  <a:outerShdw blurRad="38100" dist="38100" dir="2700000" algn="tl">
                    <a:srgbClr val="000000">
                      <a:alpha val="43137"/>
                    </a:srgbClr>
                  </a:outerShdw>
                </a:effectLst>
              </a:rPr>
              <a:t>experiencias, </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evaluar.</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smtClean="0">
                <a:solidFill>
                  <a:schemeClr val="accent3">
                    <a:lumMod val="75000"/>
                  </a:schemeClr>
                </a:solidFill>
                <a:effectLst>
                  <a:outerShdw blurRad="38100" dist="38100" dir="2700000" algn="tl">
                    <a:srgbClr val="000000">
                      <a:alpha val="43137"/>
                    </a:srgbClr>
                  </a:outerShdw>
                </a:effectLst>
              </a:rPr>
              <a:t>     La </a:t>
            </a:r>
            <a:r>
              <a:rPr lang="es-AR" sz="2400" b="1" dirty="0">
                <a:solidFill>
                  <a:schemeClr val="accent3">
                    <a:lumMod val="75000"/>
                  </a:schemeClr>
                </a:solidFill>
                <a:effectLst>
                  <a:outerShdw blurRad="38100" dist="38100" dir="2700000" algn="tl">
                    <a:srgbClr val="000000">
                      <a:alpha val="43137"/>
                    </a:srgbClr>
                  </a:outerShdw>
                </a:effectLst>
              </a:rPr>
              <a:t>fase más crí­tica, en esa doctrina, es, obviamente, la primera, ya que todas las demás </a:t>
            </a:r>
            <a:r>
              <a:rPr lang="es-AR" sz="2400" b="1" dirty="0" smtClean="0">
                <a:solidFill>
                  <a:schemeClr val="accent3">
                    <a:lumMod val="75000"/>
                  </a:schemeClr>
                </a:solidFill>
                <a:effectLst>
                  <a:outerShdw blurRad="38100" dist="38100" dir="2700000" algn="tl">
                    <a:srgbClr val="000000">
                      <a:alpha val="43137"/>
                    </a:srgbClr>
                  </a:outerShdw>
                </a:effectLst>
              </a:rPr>
              <a:t>se derivan </a:t>
            </a:r>
            <a:r>
              <a:rPr lang="es-AR" sz="2400" b="1" dirty="0">
                <a:solidFill>
                  <a:schemeClr val="accent3">
                    <a:lumMod val="75000"/>
                  </a:schemeClr>
                </a:solidFill>
                <a:effectLst>
                  <a:outerShdw blurRad="38100" dist="38100" dir="2700000" algn="tl">
                    <a:srgbClr val="000000">
                      <a:alpha val="43137"/>
                    </a:srgbClr>
                  </a:outerShdw>
                </a:effectLst>
              </a:rPr>
              <a:t>y se fundamentan en el enunciado de los objetivos.</a:t>
            </a:r>
          </a:p>
        </p:txBody>
      </p:sp>
    </p:spTree>
    <p:extLst>
      <p:ext uri="{BB962C8B-B14F-4D97-AF65-F5344CB8AC3E}">
        <p14:creationId xmlns:p14="http://schemas.microsoft.com/office/powerpoint/2010/main" val="2398415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800" b="1" dirty="0" smtClean="0">
                <a:solidFill>
                  <a:schemeClr val="accent3">
                    <a:lumMod val="75000"/>
                  </a:schemeClr>
                </a:solidFill>
                <a:effectLst>
                  <a:outerShdw blurRad="38100" dist="38100" dir="2700000" algn="tl">
                    <a:srgbClr val="000000">
                      <a:alpha val="43137"/>
                    </a:srgbClr>
                  </a:outerShdw>
                </a:effectLst>
              </a:rPr>
              <a:t>Enunciar objetivos</a:t>
            </a:r>
            <a:endParaRPr lang="es-ES" sz="4800" b="1" dirty="0">
              <a:solidFill>
                <a:schemeClr val="accent3">
                  <a:lumMod val="75000"/>
                </a:schemeClr>
              </a:solidFill>
              <a:effectLst>
                <a:outerShdw blurRad="38100" dist="38100" dir="2700000" algn="tl">
                  <a:srgbClr val="000000">
                    <a:alpha val="43137"/>
                  </a:srgbClr>
                </a:outerShdw>
              </a:effectLst>
            </a:endParaRPr>
          </a:p>
        </p:txBody>
      </p:sp>
      <p:sp>
        <p:nvSpPr>
          <p:cNvPr id="3" name="2 Rectángulo"/>
          <p:cNvSpPr/>
          <p:nvPr/>
        </p:nvSpPr>
        <p:spPr>
          <a:xfrm>
            <a:off x="899592" y="2136339"/>
            <a:ext cx="7344816" cy="378565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Tyler </a:t>
            </a:r>
            <a:r>
              <a:rPr lang="es-AR" sz="2400" b="1" dirty="0">
                <a:solidFill>
                  <a:schemeClr val="accent3">
                    <a:lumMod val="75000"/>
                  </a:schemeClr>
                </a:solidFill>
                <a:effectLst>
                  <a:outerShdw blurRad="38100" dist="38100" dir="2700000" algn="tl">
                    <a:srgbClr val="000000">
                      <a:alpha val="43137"/>
                    </a:srgbClr>
                  </a:outerShdw>
                </a:effectLst>
              </a:rPr>
              <a:t>sostiene que los objetivos de la educación surgen de explorar tres fuentes:</a:t>
            </a:r>
          </a:p>
          <a:p>
            <a:pPr algn="just"/>
            <a:endParaRPr lang="es-AR" sz="2400" b="1" dirty="0" smtClean="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los estudiantes,</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smtClean="0">
                <a:solidFill>
                  <a:schemeClr val="accent3">
                    <a:lumMod val="75000"/>
                  </a:schemeClr>
                </a:solidFill>
                <a:effectLst>
                  <a:outerShdw blurRad="38100" dist="38100" dir="2700000" algn="tl">
                    <a:srgbClr val="000000">
                      <a:alpha val="43137"/>
                    </a:srgbClr>
                  </a:outerShdw>
                </a:effectLst>
              </a:rPr>
              <a:t>la </a:t>
            </a:r>
            <a:r>
              <a:rPr lang="es-AR" sz="2400" b="1" dirty="0">
                <a:solidFill>
                  <a:schemeClr val="accent3">
                    <a:lumMod val="75000"/>
                  </a:schemeClr>
                </a:solidFill>
                <a:effectLst>
                  <a:outerShdw blurRad="38100" dist="38100" dir="2700000" algn="tl">
                    <a:srgbClr val="000000">
                      <a:alpha val="43137"/>
                    </a:srgbClr>
                  </a:outerShdw>
                </a:effectLst>
              </a:rPr>
              <a:t>vida contemporánea fuera de la </a:t>
            </a:r>
            <a:r>
              <a:rPr lang="es-AR" sz="2400" b="1" dirty="0" smtClean="0">
                <a:solidFill>
                  <a:schemeClr val="accent3">
                    <a:lumMod val="75000"/>
                  </a:schemeClr>
                </a:solidFill>
                <a:effectLst>
                  <a:outerShdw blurRad="38100" dist="38100" dir="2700000" algn="tl">
                    <a:srgbClr val="000000">
                      <a:alpha val="43137"/>
                    </a:srgbClr>
                  </a:outerShdw>
                </a:effectLst>
              </a:rPr>
              <a:t>escuela,</a:t>
            </a:r>
            <a:endParaRPr lang="es-AR" sz="2400" b="1" dirty="0">
              <a:solidFill>
                <a:schemeClr val="accent3">
                  <a:lumMod val="75000"/>
                </a:schemeClr>
              </a:solidFill>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AR" sz="2400" b="1" dirty="0">
                <a:solidFill>
                  <a:schemeClr val="accent3">
                    <a:lumMod val="75000"/>
                  </a:schemeClr>
                </a:solidFill>
                <a:effectLst>
                  <a:outerShdw blurRad="38100" dist="38100" dir="2700000" algn="tl">
                    <a:srgbClr val="000000">
                      <a:alpha val="43137"/>
                    </a:srgbClr>
                  </a:outerShdw>
                </a:effectLst>
              </a:rPr>
              <a:t>l</a:t>
            </a:r>
            <a:r>
              <a:rPr lang="es-AR" sz="2400" b="1" dirty="0" smtClean="0">
                <a:solidFill>
                  <a:schemeClr val="accent3">
                    <a:lumMod val="75000"/>
                  </a:schemeClr>
                </a:solidFill>
                <a:effectLst>
                  <a:outerShdw blurRad="38100" dist="38100" dir="2700000" algn="tl">
                    <a:srgbClr val="000000">
                      <a:alpha val="43137"/>
                    </a:srgbClr>
                  </a:outerShdw>
                </a:effectLst>
              </a:rPr>
              <a:t>as </a:t>
            </a:r>
            <a:r>
              <a:rPr lang="es-AR" sz="2400" b="1" dirty="0">
                <a:solidFill>
                  <a:schemeClr val="accent3">
                    <a:lumMod val="75000"/>
                  </a:schemeClr>
                </a:solidFill>
                <a:effectLst>
                  <a:outerShdw blurRad="38100" dist="38100" dir="2700000" algn="tl">
                    <a:srgbClr val="000000">
                      <a:alpha val="43137"/>
                    </a:srgbClr>
                  </a:outerShdw>
                </a:effectLst>
              </a:rPr>
              <a:t>recomendaciones de los especialistas de las </a:t>
            </a:r>
            <a:r>
              <a:rPr lang="es-AR" sz="2400" b="1" dirty="0" smtClean="0">
                <a:solidFill>
                  <a:schemeClr val="accent3">
                    <a:lumMod val="75000"/>
                  </a:schemeClr>
                </a:solidFill>
                <a:effectLst>
                  <a:outerShdw blurRad="38100" dist="38100" dir="2700000" algn="tl">
                    <a:srgbClr val="000000">
                      <a:alpha val="43137"/>
                    </a:srgbClr>
                  </a:outerShdw>
                </a:effectLst>
              </a:rPr>
              <a:t>asignaturas.</a:t>
            </a:r>
            <a:endParaRPr lang="es-AR" sz="2400" b="1" dirty="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endParaRPr lang="es-AR" sz="2400" b="1" dirty="0" smtClean="0">
              <a:solidFill>
                <a:schemeClr val="accent3">
                  <a:lumMod val="75000"/>
                </a:schemeClr>
              </a:solidFill>
              <a:effectLst>
                <a:outerShdw blurRad="38100" dist="38100" dir="2700000" algn="tl">
                  <a:srgbClr val="000000">
                    <a:alpha val="43137"/>
                  </a:srgbClr>
                </a:outerShdw>
              </a:effectLst>
            </a:endParaRP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dirty="0" smtClean="0">
                <a:solidFill>
                  <a:schemeClr val="accent3">
                    <a:lumMod val="75000"/>
                  </a:schemeClr>
                </a:solidFill>
                <a:effectLst>
                  <a:outerShdw blurRad="38100" dist="38100" dir="2700000" algn="tl">
                    <a:srgbClr val="000000">
                      <a:alpha val="43137"/>
                    </a:srgbClr>
                  </a:outerShdw>
                </a:effectLst>
              </a:rPr>
              <a:t>    A </a:t>
            </a:r>
            <a:r>
              <a:rPr lang="es-AR" sz="2400" b="1" dirty="0">
                <a:solidFill>
                  <a:schemeClr val="accent3">
                    <a:lumMod val="75000"/>
                  </a:schemeClr>
                </a:solidFill>
                <a:effectLst>
                  <a:outerShdw blurRad="38100" dist="38100" dir="2700000" algn="tl">
                    <a:srgbClr val="000000">
                      <a:alpha val="43137"/>
                    </a:srgbClr>
                  </a:outerShdw>
                </a:effectLst>
              </a:rPr>
              <a:t>su vez, los objetivos deben ser “depurados” a través de los “filtros” filosófico y psicológico.</a:t>
            </a:r>
          </a:p>
        </p:txBody>
      </p:sp>
    </p:spTree>
    <p:extLst>
      <p:ext uri="{BB962C8B-B14F-4D97-AF65-F5344CB8AC3E}">
        <p14:creationId xmlns:p14="http://schemas.microsoft.com/office/powerpoint/2010/main" val="3466162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3081" y="2204864"/>
            <a:ext cx="7920880" cy="341632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Tyler </a:t>
            </a:r>
            <a:r>
              <a:rPr lang="es-AR" sz="2400" b="1" dirty="0">
                <a:solidFill>
                  <a:schemeClr val="accent3">
                    <a:lumMod val="75000"/>
                  </a:schemeClr>
                </a:solidFill>
                <a:effectLst>
                  <a:outerShdw blurRad="38100" dist="38100" dir="2700000" algn="tl">
                    <a:srgbClr val="000000">
                      <a:alpha val="43137"/>
                    </a:srgbClr>
                  </a:outerShdw>
                </a:effectLst>
              </a:rPr>
              <a:t>parte del presupuesto de que la </a:t>
            </a:r>
            <a:r>
              <a:rPr lang="es-AR" sz="2400" b="1" i="1" dirty="0">
                <a:solidFill>
                  <a:schemeClr val="accent3">
                    <a:lumMod val="75000"/>
                  </a:schemeClr>
                </a:solidFill>
                <a:effectLst>
                  <a:outerShdw blurRad="38100" dist="38100" dir="2700000" algn="tl">
                    <a:srgbClr val="000000">
                      <a:alpha val="43137"/>
                    </a:srgbClr>
                  </a:outerShdw>
                </a:effectLst>
              </a:rPr>
              <a:t>“… educación es un proceso de cambio en los patrones de comportamiento de las personas”</a:t>
            </a:r>
            <a:r>
              <a:rPr lang="es-AR" sz="2400" b="1" dirty="0">
                <a:solidFill>
                  <a:schemeClr val="accent3">
                    <a:lumMod val="75000"/>
                  </a:schemeClr>
                </a:solidFill>
                <a:effectLst>
                  <a:outerShdw blurRad="38100" dist="38100" dir="2700000" algn="tl">
                    <a:srgbClr val="000000">
                      <a:alpha val="43137"/>
                    </a:srgbClr>
                  </a:outerShdw>
                </a:effectLst>
              </a:rPr>
              <a:t>.</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“Un estudio de los propios alumnos serviría para identificar los cambios necesarios en los patrones de comportamiento de los estudiantes que la institución educativa debe intentar producir”</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Ralph Tyler, </a:t>
            </a:r>
            <a:r>
              <a:rPr lang="es-AR" sz="2000" b="1" i="1" dirty="0">
                <a:solidFill>
                  <a:schemeClr val="accent3">
                    <a:lumMod val="75000"/>
                  </a:schemeClr>
                </a:solidFill>
                <a:effectLst>
                  <a:outerShdw blurRad="38100" dist="38100" dir="2700000" algn="tl">
                    <a:srgbClr val="000000">
                      <a:alpha val="43137"/>
                    </a:srgbClr>
                  </a:outerShdw>
                </a:effectLst>
              </a:rPr>
              <a:t>Principios básicos del </a:t>
            </a:r>
            <a:r>
              <a:rPr lang="es-AR" sz="2000" b="1" i="1" dirty="0" smtClean="0">
                <a:solidFill>
                  <a:schemeClr val="accent3">
                    <a:lumMod val="75000"/>
                  </a:schemeClr>
                </a:solidFill>
                <a:effectLst>
                  <a:outerShdw blurRad="38100" dist="38100" dir="2700000" algn="tl">
                    <a:srgbClr val="000000">
                      <a:alpha val="43137"/>
                    </a:srgbClr>
                  </a:outerShdw>
                </a:effectLst>
              </a:rPr>
              <a:t>currículo, </a:t>
            </a:r>
            <a:r>
              <a:rPr lang="es-AR" sz="2000" b="1" dirty="0" smtClean="0">
                <a:solidFill>
                  <a:schemeClr val="accent3">
                    <a:lumMod val="75000"/>
                  </a:schemeClr>
                </a:solidFill>
                <a:effectLst>
                  <a:outerShdw blurRad="38100" dist="38100" dir="2700000" algn="tl">
                    <a:srgbClr val="000000">
                      <a:alpha val="43137"/>
                    </a:srgbClr>
                  </a:outerShdw>
                </a:effectLst>
              </a:rPr>
              <a:t>2003</a:t>
            </a:r>
            <a:endParaRPr lang="es-AR"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04383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420888"/>
            <a:ext cx="7992888" cy="2616101"/>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El </a:t>
            </a:r>
            <a:r>
              <a:rPr lang="es-AR" sz="2400" b="1" dirty="0">
                <a:solidFill>
                  <a:schemeClr val="accent3">
                    <a:lumMod val="75000"/>
                  </a:schemeClr>
                </a:solidFill>
                <a:effectLst>
                  <a:outerShdw blurRad="38100" dist="38100" dir="2700000" algn="tl">
                    <a:srgbClr val="000000">
                      <a:alpha val="43137"/>
                    </a:srgbClr>
                  </a:outerShdw>
                </a:effectLst>
              </a:rPr>
              <a:t>tipo de estudio considerado necesario es un proceso, en esencia, de dos fases: </a:t>
            </a:r>
          </a:p>
          <a:p>
            <a:pPr algn="just"/>
            <a:r>
              <a:rPr lang="es-AR" sz="2400" b="1" dirty="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“Primero, descubrir el status actual de los alumnos, después comparar ese status con normas aceptables para identificar las lagu­nas o deficiencias”.</a:t>
            </a:r>
          </a:p>
          <a:p>
            <a:pPr algn="just"/>
            <a:endParaRPr lang="es-AR" sz="2400" b="1" dirty="0">
              <a:solidFill>
                <a:schemeClr val="accent3">
                  <a:lumMod val="75000"/>
                </a:schemeClr>
              </a:solidFill>
              <a:effectLst>
                <a:outerShdw blurRad="38100" dist="38100" dir="2700000" algn="tl">
                  <a:srgbClr val="000000">
                    <a:alpha val="43137"/>
                  </a:srgbClr>
                </a:outerShdw>
              </a:effectLst>
            </a:endParaRPr>
          </a:p>
          <a:p>
            <a:pPr algn="r"/>
            <a:r>
              <a:rPr lang="es-AR" sz="2000" b="1" dirty="0">
                <a:solidFill>
                  <a:schemeClr val="accent3">
                    <a:lumMod val="75000"/>
                  </a:schemeClr>
                </a:solidFill>
                <a:effectLst>
                  <a:outerShdw blurRad="38100" dist="38100" dir="2700000" algn="tl">
                    <a:srgbClr val="000000">
                      <a:alpha val="43137"/>
                    </a:srgbClr>
                  </a:outerShdw>
                </a:effectLst>
              </a:rPr>
              <a:t>Ralph Tyler, </a:t>
            </a:r>
            <a:r>
              <a:rPr lang="es-AR" sz="2000" b="1" i="1" dirty="0">
                <a:solidFill>
                  <a:schemeClr val="accent3">
                    <a:lumMod val="75000"/>
                  </a:schemeClr>
                </a:solidFill>
                <a:effectLst>
                  <a:outerShdw blurRad="38100" dist="38100" dir="2700000" algn="tl">
                    <a:srgbClr val="000000">
                      <a:alpha val="43137"/>
                    </a:srgbClr>
                  </a:outerShdw>
                </a:effectLst>
              </a:rPr>
              <a:t>Principios básicos del </a:t>
            </a:r>
            <a:r>
              <a:rPr lang="es-AR" sz="2000" b="1" i="1" dirty="0" smtClean="0">
                <a:solidFill>
                  <a:schemeClr val="accent3">
                    <a:lumMod val="75000"/>
                  </a:schemeClr>
                </a:solidFill>
                <a:effectLst>
                  <a:outerShdw blurRad="38100" dist="38100" dir="2700000" algn="tl">
                    <a:srgbClr val="000000">
                      <a:alpha val="43137"/>
                    </a:srgbClr>
                  </a:outerShdw>
                </a:effectLst>
              </a:rPr>
              <a:t>currículo, </a:t>
            </a:r>
            <a:r>
              <a:rPr lang="es-AR" sz="2000" b="1" dirty="0" smtClean="0">
                <a:solidFill>
                  <a:schemeClr val="accent3">
                    <a:lumMod val="75000"/>
                  </a:schemeClr>
                </a:solidFill>
                <a:effectLst>
                  <a:outerShdw blurRad="38100" dist="38100" dir="2700000" algn="tl">
                    <a:srgbClr val="000000">
                      <a:alpha val="43137"/>
                    </a:srgbClr>
                  </a:outerShdw>
                </a:effectLst>
              </a:rPr>
              <a:t>2003</a:t>
            </a:r>
            <a:endParaRPr lang="es-AR" sz="2000" b="1" i="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95124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8352928" cy="4462760"/>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En </a:t>
            </a:r>
            <a:r>
              <a:rPr lang="es-AR" sz="2400" b="1" dirty="0">
                <a:solidFill>
                  <a:schemeClr val="accent3">
                    <a:lumMod val="75000"/>
                  </a:schemeClr>
                </a:solidFill>
                <a:effectLst>
                  <a:outerShdw blurRad="38100" dist="38100" dir="2700000" algn="tl">
                    <a:srgbClr val="000000">
                      <a:alpha val="43137"/>
                    </a:srgbClr>
                  </a:outerShdw>
                </a:effectLst>
              </a:rPr>
              <a:t>relación con los estudios sobre la vida contemporánea como fuente de los objetivos, Tyler propone que se </a:t>
            </a:r>
            <a:r>
              <a:rPr lang="es-AR" sz="2400" b="1" dirty="0" smtClean="0">
                <a:solidFill>
                  <a:schemeClr val="accent3">
                    <a:lumMod val="75000"/>
                  </a:schemeClr>
                </a:solidFill>
                <a:effectLst>
                  <a:outerShdw blurRad="38100" dist="38100" dir="2700000" algn="tl">
                    <a:srgbClr val="000000">
                      <a:alpha val="43137"/>
                    </a:srgbClr>
                  </a:outerShdw>
                </a:effectLst>
              </a:rPr>
              <a:t>enseñen conocimientos actualizados y útiles para la sociedad. </a:t>
            </a:r>
          </a:p>
          <a:p>
            <a:pPr algn="just"/>
            <a:r>
              <a:rPr lang="es-AR" sz="2400" b="1" i="1" dirty="0">
                <a:solidFill>
                  <a:schemeClr val="accent3">
                    <a:lumMod val="75000"/>
                  </a:schemeClr>
                </a:solidFill>
                <a:effectLst>
                  <a:outerShdw blurRad="38100" dist="38100" dir="2700000" algn="tl">
                    <a:srgbClr val="000000">
                      <a:alpha val="43137"/>
                    </a:srgbClr>
                  </a:outerShdw>
                </a:effectLst>
              </a:rPr>
              <a:t> </a:t>
            </a:r>
            <a:r>
              <a:rPr lang="es-AR" sz="2400" b="1" i="1" dirty="0" smtClean="0">
                <a:solidFill>
                  <a:schemeClr val="accent3">
                    <a:lumMod val="75000"/>
                  </a:schemeClr>
                </a:solidFill>
                <a:effectLst>
                  <a:outerShdw blurRad="38100" dist="38100" dir="2700000" algn="tl">
                    <a:srgbClr val="000000">
                      <a:alpha val="43137"/>
                    </a:srgbClr>
                  </a:outerShdw>
                </a:effectLst>
              </a:rPr>
              <a:t>    “</a:t>
            </a:r>
            <a:r>
              <a:rPr lang="es-AR" sz="2400" b="1" i="1" dirty="0">
                <a:solidFill>
                  <a:schemeClr val="accent3">
                    <a:lumMod val="75000"/>
                  </a:schemeClr>
                </a:solidFill>
                <a:effectLst>
                  <a:outerShdw blurRad="38100" dist="38100" dir="2700000" algn="tl">
                    <a:srgbClr val="000000">
                      <a:alpha val="43137"/>
                    </a:srgbClr>
                  </a:outerShdw>
                </a:effectLst>
              </a:rPr>
              <a:t>Durante varios días, los alumnos … preguntaron a sus padres acerca de los problemas que tenían que resolver que implicasen aritmé­tica. La recolección y el análisis de ese conjunto de problemas indicó las operaciones … y los tipos de problemas … más comúnmente enfrentados por los adultos, y se volvieron la base del curriculum de aritmética</a:t>
            </a:r>
            <a:r>
              <a:rPr lang="es-AR" sz="2400" b="1" i="1" dirty="0" smtClean="0">
                <a:solidFill>
                  <a:schemeClr val="accent3">
                    <a:lumMod val="75000"/>
                  </a:schemeClr>
                </a:solidFill>
                <a:effectLst>
                  <a:outerShdw blurRad="38100" dist="38100" dir="2700000" algn="tl">
                    <a:srgbClr val="000000">
                      <a:alpha val="43137"/>
                    </a:srgbClr>
                  </a:outerShdw>
                </a:effectLst>
              </a:rPr>
              <a:t>”</a:t>
            </a:r>
          </a:p>
          <a:p>
            <a:pPr algn="r"/>
            <a:r>
              <a:rPr lang="es-AR" sz="2000" b="1" dirty="0" smtClean="0">
                <a:solidFill>
                  <a:schemeClr val="accent3">
                    <a:lumMod val="75000"/>
                  </a:schemeClr>
                </a:solidFill>
                <a:effectLst>
                  <a:outerShdw blurRad="38100" dist="38100" dir="2700000" algn="tl">
                    <a:srgbClr val="000000">
                      <a:alpha val="43137"/>
                    </a:srgbClr>
                  </a:outerShdw>
                </a:effectLst>
              </a:rPr>
              <a:t>Ralph Tyler, </a:t>
            </a:r>
            <a:r>
              <a:rPr lang="es-AR" sz="2000" b="1" i="1" dirty="0" smtClean="0">
                <a:solidFill>
                  <a:schemeClr val="accent3">
                    <a:lumMod val="75000"/>
                  </a:schemeClr>
                </a:solidFill>
                <a:effectLst>
                  <a:outerShdw blurRad="38100" dist="38100" dir="2700000" algn="tl">
                    <a:srgbClr val="000000">
                      <a:alpha val="43137"/>
                    </a:srgbClr>
                  </a:outerShdw>
                </a:effectLst>
              </a:rPr>
              <a:t>Principios básicos del currículo, </a:t>
            </a:r>
            <a:r>
              <a:rPr lang="es-AR" sz="2000" b="1" dirty="0" smtClean="0">
                <a:solidFill>
                  <a:schemeClr val="accent3">
                    <a:lumMod val="75000"/>
                  </a:schemeClr>
                </a:solidFill>
                <a:effectLst>
                  <a:outerShdw blurRad="38100" dist="38100" dir="2700000" algn="tl">
                    <a:srgbClr val="000000">
                      <a:alpha val="43137"/>
                    </a:srgbClr>
                  </a:outerShdw>
                </a:effectLst>
              </a:rPr>
              <a:t>2003</a:t>
            </a:r>
            <a:endParaRPr lang="es-AR" sz="20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5339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780928"/>
            <a:ext cx="6984776" cy="1938992"/>
          </a:xfrm>
          <a:prstGeom prst="rect">
            <a:avLst/>
          </a:prstGeom>
        </p:spPr>
        <p:txBody>
          <a:bodyPr wrap="square">
            <a:spAutoFit/>
          </a:bodyPr>
          <a:lstStyle/>
          <a:p>
            <a:pPr algn="just"/>
            <a:r>
              <a:rPr lang="es-AR" sz="2400" b="1" dirty="0" smtClean="0">
                <a:solidFill>
                  <a:schemeClr val="accent3">
                    <a:lumMod val="75000"/>
                  </a:schemeClr>
                </a:solidFill>
                <a:effectLst>
                  <a:outerShdw blurRad="38100" dist="38100" dir="2700000" algn="tl">
                    <a:srgbClr val="000000">
                      <a:alpha val="43137"/>
                    </a:srgbClr>
                  </a:outerShdw>
                </a:effectLst>
              </a:rPr>
              <a:t>     Las </a:t>
            </a:r>
            <a:r>
              <a:rPr lang="es-AR" sz="2400" b="1" dirty="0">
                <a:solidFill>
                  <a:schemeClr val="accent3">
                    <a:lumMod val="75000"/>
                  </a:schemeClr>
                </a:solidFill>
                <a:effectLst>
                  <a:outerShdw blurRad="38100" dist="38100" dir="2700000" algn="tl">
                    <a:srgbClr val="000000">
                      <a:alpha val="43137"/>
                    </a:srgbClr>
                  </a:outerShdw>
                </a:effectLst>
              </a:rPr>
              <a:t>sugerencias de </a:t>
            </a:r>
            <a:r>
              <a:rPr lang="es-AR" sz="2400" b="1" dirty="0" smtClean="0">
                <a:solidFill>
                  <a:schemeClr val="accent3">
                    <a:lumMod val="75000"/>
                  </a:schemeClr>
                </a:solidFill>
                <a:effectLst>
                  <a:outerShdw blurRad="38100" dist="38100" dir="2700000" algn="tl">
                    <a:srgbClr val="000000">
                      <a:alpha val="43137"/>
                    </a:srgbClr>
                  </a:outerShdw>
                </a:effectLst>
              </a:rPr>
              <a:t>los especialistas sirven </a:t>
            </a:r>
            <a:r>
              <a:rPr lang="es-AR" sz="2400" b="1" dirty="0">
                <a:solidFill>
                  <a:schemeClr val="accent3">
                    <a:lumMod val="75000"/>
                  </a:schemeClr>
                </a:solidFill>
                <a:effectLst>
                  <a:outerShdw blurRad="38100" dist="38100" dir="2700000" algn="tl">
                    <a:srgbClr val="000000">
                      <a:alpha val="43137"/>
                    </a:srgbClr>
                  </a:outerShdw>
                </a:effectLst>
              </a:rPr>
              <a:t>como instrumento </a:t>
            </a:r>
            <a:r>
              <a:rPr lang="es-AR" sz="2400" b="1" dirty="0" smtClean="0">
                <a:solidFill>
                  <a:schemeClr val="accent3">
                    <a:lumMod val="75000"/>
                  </a:schemeClr>
                </a:solidFill>
                <a:effectLst>
                  <a:outerShdw blurRad="38100" dist="38100" dir="2700000" algn="tl">
                    <a:srgbClr val="000000">
                      <a:alpha val="43137"/>
                    </a:srgbClr>
                  </a:outerShdw>
                </a:effectLst>
              </a:rPr>
              <a:t>para fijar los objetivos de carácter técnico y especializado de las distintas asignaturas que contribuyen a la formación del ciudadano</a:t>
            </a:r>
            <a:endParaRPr lang="es-ES" sz="24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414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6738</TotalTime>
  <Words>21864</Words>
  <Application>Microsoft Office PowerPoint</Application>
  <PresentationFormat>Presentación en pantalla (4:3)</PresentationFormat>
  <Paragraphs>1228</Paragraphs>
  <Slides>324</Slides>
  <Notes>116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324</vt:i4>
      </vt:variant>
    </vt:vector>
  </HeadingPairs>
  <TitlesOfParts>
    <vt:vector size="329" baseType="lpstr">
      <vt:lpstr>Arial</vt:lpstr>
      <vt:lpstr>Calibri</vt:lpstr>
      <vt:lpstr>Constantia</vt:lpstr>
      <vt:lpstr>Wingdings 2</vt:lpstr>
      <vt:lpstr>Flujo</vt:lpstr>
      <vt:lpstr>TEORÍA CURRICULAR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Precisiones etimológicas y ortográficas</vt:lpstr>
      <vt:lpstr>Actividad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RACIONALIDADES CURRICULARES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3.2.1.EL CURRICULUM DE RACIONALIDAD TECNOCRÁTICA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3.2.2.EL CURRICULUM DE RACIONALIDAD PRÁCTICA</vt:lpstr>
      <vt:lpstr>Presentación de PowerPoint</vt:lpstr>
      <vt:lpstr>Presentación de PowerPoint</vt:lpstr>
      <vt:lpstr>Presentación de PowerPoint</vt:lpstr>
      <vt:lpstr>Presentación de PowerPoint</vt:lpstr>
      <vt:lpstr>Presentación de PowerPoint</vt:lpstr>
      <vt:lpstr>3.2.3. EL CURRICULUM DE RACIONALIDAD CRÍTICA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3</vt:lpstr>
      <vt:lpstr>Presentación de PowerPoint</vt:lpstr>
      <vt:lpstr>Presentación de PowerPoint</vt:lpstr>
      <vt:lpstr>Presentación de PowerPoint</vt:lpstr>
      <vt:lpstr>Presentación de PowerPoint</vt:lpstr>
      <vt:lpstr>4.1.1. Ralph Tyler</vt:lpstr>
      <vt:lpstr>Presentación de PowerPoint</vt:lpstr>
      <vt:lpstr>Presentación de PowerPoint</vt:lpstr>
      <vt:lpstr>Enunciar objetivos</vt:lpstr>
      <vt:lpstr>Presentación de PowerPoint</vt:lpstr>
      <vt:lpstr>Presentación de PowerPoint</vt:lpstr>
      <vt:lpstr>Presentación de PowerPoint</vt:lpstr>
      <vt:lpstr>Presentación de PowerPoint</vt:lpstr>
      <vt:lpstr>Presentación de PowerPoint</vt:lpstr>
      <vt:lpstr>Presentación de PowerPoint</vt:lpstr>
      <vt:lpstr>Seleccionar las experiencias de aprendizaje</vt:lpstr>
      <vt:lpstr>Organizar las experiencias para lograr un aprendizaje efectivo</vt:lpstr>
      <vt:lpstr>Presentación de PowerPoint</vt:lpstr>
      <vt:lpstr>Evaluar la eficacia de las experiencias de aprendizaje</vt:lpstr>
      <vt:lpstr>Presentación de PowerPoint</vt:lpstr>
      <vt:lpstr>Presentación de PowerPoint</vt:lpstr>
      <vt:lpstr>4.1.2. Benjamin Bloom</vt:lpstr>
      <vt:lpstr>Presentación de PowerPoint</vt:lpstr>
      <vt:lpstr>Presentación de PowerPoint</vt:lpstr>
      <vt:lpstr>4.1.3. Robert Mager</vt:lpstr>
      <vt:lpstr>Presentación de PowerPoint</vt:lpstr>
      <vt:lpstr>Presentación de PowerPoint</vt:lpstr>
      <vt:lpstr>Presentación de PowerPoint</vt:lpstr>
      <vt:lpstr>4.1.4. Robert Gagné </vt:lpstr>
      <vt:lpstr>Presentación de PowerPoint</vt:lpstr>
      <vt:lpstr>Presentación de PowerPoint</vt:lpstr>
      <vt:lpstr>     La relación entre los factores internos y externos es la siguiente:</vt:lpstr>
      <vt:lpstr>Presentación de PowerPoint</vt:lpstr>
      <vt:lpstr>4.1.5. Alexander Romiszowsky</vt:lpstr>
      <vt:lpstr>Presentación de PowerPoint</vt:lpstr>
      <vt:lpstr>Presentación de PowerPoint</vt:lpstr>
      <vt:lpstr>Presentación de PowerPoint</vt:lpstr>
      <vt:lpstr>4.1.6. La propuesta de César Coll para la elaboración del curriculum</vt:lpstr>
      <vt:lpstr>Presentación de PowerPoint</vt:lpstr>
      <vt:lpstr>Presentación de PowerPoint</vt:lpstr>
      <vt:lpstr>Presentación de PowerPoint</vt:lpstr>
      <vt:lpstr>Presentación de PowerPoint</vt:lpstr>
      <vt:lpstr>4.1.7. Las competencias como fundamento organizador del curriculum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4</vt:lpstr>
      <vt:lpstr>Presentación de PowerPoint</vt:lpstr>
      <vt:lpstr>Presentación de PowerPoint</vt:lpstr>
      <vt:lpstr>4.2.1. Joseph Schwab</vt:lpstr>
      <vt:lpstr>Presentación de PowerPoint</vt:lpstr>
      <vt:lpstr>Presentación de PowerPoint</vt:lpstr>
      <vt:lpstr>4.2.2. Lawrence Stenhouse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4.3.1. Antecedentes del modelo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4.3.2. Stephen Kemmis</vt:lpstr>
      <vt:lpstr>Presentación de PowerPoint</vt:lpstr>
      <vt:lpstr>Presentación de PowerPoint</vt:lpstr>
      <vt:lpstr>Presentación de PowerPoint</vt:lpstr>
      <vt:lpstr>Presentación de PowerPoint</vt:lpstr>
      <vt:lpstr>Presentación de PowerPoint</vt:lpstr>
      <vt:lpstr>Actividad 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7</vt:lpstr>
      <vt:lpstr>Presentación de PowerPoint</vt:lpstr>
      <vt:lpstr>Presentación de PowerPoint</vt:lpstr>
      <vt:lpstr>Presentación de PowerPoint</vt:lpstr>
      <vt:lpstr>Innovación / mejora</vt:lpstr>
      <vt:lpstr>Innovación / estabilidad</vt:lpstr>
      <vt:lpstr>Innovación / perfeccionamiento</vt:lpstr>
      <vt:lpstr>Presentación de PowerPoint</vt:lpstr>
      <vt:lpstr>Presentación de PowerPoint</vt:lpstr>
      <vt:lpstr>Presentación de PowerPoint</vt:lpstr>
      <vt:lpstr>6.1.1. Según su centralidad</vt:lpstr>
      <vt:lpstr>Presentación de PowerPoint</vt:lpstr>
      <vt:lpstr>Presentación de PowerPoint</vt:lpstr>
      <vt:lpstr>6.1.2. Según los procedimientos </vt:lpstr>
      <vt:lpstr>Presentación de PowerPoint</vt:lpstr>
      <vt:lpstr>Presentación de PowerPoint</vt:lpstr>
      <vt:lpstr>6.1.3. Según la intensidad</vt:lpstr>
      <vt:lpstr>Presentación de PowerPoint</vt:lpstr>
      <vt:lpstr>Presentación de PowerPoint</vt:lpstr>
      <vt:lpstr>Presentación de PowerPoint</vt:lpstr>
      <vt:lpstr>Presentación de PowerPoint</vt:lpstr>
      <vt:lpstr>6.2.1. El enfoque técnico-científico</vt:lpstr>
      <vt:lpstr>Presentación de PowerPoint</vt:lpstr>
      <vt:lpstr>Presentación de PowerPoint</vt:lpstr>
      <vt:lpstr>Presentación de PowerPoint</vt:lpstr>
      <vt:lpstr>Presentación de PowerPoint</vt:lpstr>
      <vt:lpstr>Presentación de PowerPoint</vt:lpstr>
      <vt:lpstr>6.2.2. El enfoque deliberativo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6.2.3. El enfoque socio-político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8</vt:lpstr>
      <vt:lpstr>Presentación de PowerPoint</vt:lpstr>
      <vt:lpstr>Presentación de PowerPoint</vt:lpstr>
      <vt:lpstr>Presentación de PowerPoint</vt:lpstr>
      <vt:lpstr>FIN DE LA PRESENTACIÓN</vt:lpstr>
    </vt:vector>
  </TitlesOfParts>
  <Company>Luffi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TEORÍA CURRICULAR</dc:title>
  <dc:creator>Luffi</dc:creator>
  <cp:lastModifiedBy>monica</cp:lastModifiedBy>
  <cp:revision>602</cp:revision>
  <dcterms:created xsi:type="dcterms:W3CDTF">2018-06-26T00:02:16Z</dcterms:created>
  <dcterms:modified xsi:type="dcterms:W3CDTF">2019-03-27T03:36:40Z</dcterms:modified>
</cp:coreProperties>
</file>