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5" r:id="rId2"/>
    <p:sldId id="276" r:id="rId3"/>
    <p:sldId id="277" r:id="rId4"/>
    <p:sldId id="278" r:id="rId5"/>
    <p:sldId id="279" r:id="rId6"/>
    <p:sldId id="280" r:id="rId7"/>
    <p:sldId id="282" r:id="rId8"/>
    <p:sldId id="283" r:id="rId9"/>
    <p:sldId id="281"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4" r:id="rId48"/>
    <p:sldId id="325" r:id="rId49"/>
    <p:sldId id="326" r:id="rId50"/>
    <p:sldId id="327" r:id="rId51"/>
    <p:sldId id="329" r:id="rId52"/>
    <p:sldId id="328" r:id="rId53"/>
    <p:sldId id="331" r:id="rId54"/>
    <p:sldId id="332" r:id="rId55"/>
    <p:sldId id="322" r:id="rId56"/>
    <p:sldId id="323" r:id="rId57"/>
    <p:sldId id="330" r:id="rId5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CE910-0DF4-4E85-949A-12BC9F80AA92}"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E43C160E-F6BA-4B2D-9C6B-944500CA626E}">
      <dgm:prSet phldrT="[Texto]"/>
      <dgm:spPr/>
      <dgm:t>
        <a:bodyPr/>
        <a:lstStyle/>
        <a:p>
          <a:r>
            <a:rPr lang="es-ES" b="0" i="0" u="none" strike="noStrike" baseline="0">
              <a:latin typeface="AGaramondPro-Regular"/>
            </a:rPr>
            <a:t>La variación es parte de nuestra vida diaria:</a:t>
          </a:r>
          <a:endParaRPr lang="es-ES" dirty="0"/>
        </a:p>
      </dgm:t>
    </dgm:pt>
    <dgm:pt modelId="{BDB359F9-BA31-43E0-B5BF-868258119B4E}" type="parTrans" cxnId="{F3636E17-E43A-4665-9109-9DBE0AD94FE6}">
      <dgm:prSet/>
      <dgm:spPr/>
      <dgm:t>
        <a:bodyPr/>
        <a:lstStyle/>
        <a:p>
          <a:endParaRPr lang="es-ES"/>
        </a:p>
      </dgm:t>
    </dgm:pt>
    <dgm:pt modelId="{C4FC92A5-5DE0-4B90-80BF-0AE8321601D3}" type="sibTrans" cxnId="{F3636E17-E43A-4665-9109-9DBE0AD94FE6}">
      <dgm:prSet/>
      <dgm:spPr/>
      <dgm:t>
        <a:bodyPr/>
        <a:lstStyle/>
        <a:p>
          <a:endParaRPr lang="es-ES"/>
        </a:p>
      </dgm:t>
    </dgm:pt>
    <dgm:pt modelId="{C354148E-139F-44DE-9225-D1CB0A3824D3}">
      <dgm:prSet phldrT="[Texto]"/>
      <dgm:spPr/>
      <dgm:t>
        <a:bodyPr/>
        <a:lstStyle/>
        <a:p>
          <a:r>
            <a:rPr lang="es-ES" b="0" i="0" u="none" strike="noStrike" baseline="0">
              <a:latin typeface="AGaramondPro-Regular"/>
            </a:rPr>
            <a:t>El tiempo que tardamos de la casa a la universidad es diferente de una día a otro</a:t>
          </a:r>
          <a:endParaRPr lang="es-ES" dirty="0"/>
        </a:p>
      </dgm:t>
    </dgm:pt>
    <dgm:pt modelId="{E275EC52-B48A-4EA0-A227-A7474CA68667}" type="parTrans" cxnId="{1EAAD280-0BF1-4E51-81F2-D3145CF7B354}">
      <dgm:prSet/>
      <dgm:spPr/>
      <dgm:t>
        <a:bodyPr/>
        <a:lstStyle/>
        <a:p>
          <a:endParaRPr lang="es-ES"/>
        </a:p>
      </dgm:t>
    </dgm:pt>
    <dgm:pt modelId="{06352646-E2E5-4643-B7AD-A5CD2A8E3313}" type="sibTrans" cxnId="{1EAAD280-0BF1-4E51-81F2-D3145CF7B354}">
      <dgm:prSet/>
      <dgm:spPr/>
      <dgm:t>
        <a:bodyPr/>
        <a:lstStyle/>
        <a:p>
          <a:endParaRPr lang="es-ES"/>
        </a:p>
      </dgm:t>
    </dgm:pt>
    <dgm:pt modelId="{5984DD4C-718B-4A17-A07B-808E52D36FC5}">
      <dgm:prSet phldrT="[Texto]"/>
      <dgm:spPr/>
      <dgm:t>
        <a:bodyPr/>
        <a:lstStyle/>
        <a:p>
          <a:r>
            <a:rPr lang="es-ES" b="0" i="0" u="none" strike="noStrike" baseline="0">
              <a:latin typeface="AGaramondPro-Regular"/>
            </a:rPr>
            <a:t>La temperatura del ambiente es diferente de una hora a otra;</a:t>
          </a:r>
          <a:endParaRPr lang="es-ES" dirty="0"/>
        </a:p>
      </dgm:t>
    </dgm:pt>
    <dgm:pt modelId="{09EF569C-7084-4DD7-8F1F-AAC84F4A463B}" type="parTrans" cxnId="{51D56207-7CA9-4742-AC25-55AFECC44132}">
      <dgm:prSet/>
      <dgm:spPr/>
      <dgm:t>
        <a:bodyPr/>
        <a:lstStyle/>
        <a:p>
          <a:endParaRPr lang="es-ES"/>
        </a:p>
      </dgm:t>
    </dgm:pt>
    <dgm:pt modelId="{0B9E12C1-60F2-4F85-A103-8C295C101507}" type="sibTrans" cxnId="{51D56207-7CA9-4742-AC25-55AFECC44132}">
      <dgm:prSet/>
      <dgm:spPr/>
      <dgm:t>
        <a:bodyPr/>
        <a:lstStyle/>
        <a:p>
          <a:endParaRPr lang="es-ES"/>
        </a:p>
      </dgm:t>
    </dgm:pt>
    <dgm:pt modelId="{30FF655F-292F-4B06-94EF-961261F13746}">
      <dgm:prSet phldrT="[Texto]"/>
      <dgm:spPr/>
      <dgm:t>
        <a:bodyPr/>
        <a:lstStyle/>
        <a:p>
          <a:r>
            <a:rPr lang="es-ES" b="0" i="0" u="none" strike="noStrike" baseline="0">
              <a:latin typeface="AGaramondPro-Regular"/>
            </a:rPr>
            <a:t>Lo dulce de una bebida preparada en casa es diferente de un día a otro aunque aparentemente se preparó igual, etc. </a:t>
          </a:r>
          <a:endParaRPr lang="es-ES" dirty="0"/>
        </a:p>
      </dgm:t>
    </dgm:pt>
    <dgm:pt modelId="{438CC3B8-9060-4644-904D-877ED2331F74}" type="parTrans" cxnId="{B1794CD8-F2CE-455C-B38E-806BE798A8C7}">
      <dgm:prSet/>
      <dgm:spPr/>
      <dgm:t>
        <a:bodyPr/>
        <a:lstStyle/>
        <a:p>
          <a:endParaRPr lang="es-ES"/>
        </a:p>
      </dgm:t>
    </dgm:pt>
    <dgm:pt modelId="{B30B2FEC-5BCB-4387-A46C-AB299E551ABE}" type="sibTrans" cxnId="{B1794CD8-F2CE-455C-B38E-806BE798A8C7}">
      <dgm:prSet/>
      <dgm:spPr/>
      <dgm:t>
        <a:bodyPr/>
        <a:lstStyle/>
        <a:p>
          <a:endParaRPr lang="es-ES"/>
        </a:p>
      </dgm:t>
    </dgm:pt>
    <dgm:pt modelId="{0FA11F20-B5CF-40EF-94D8-1157E72712A2}">
      <dgm:prSet phldrT="[Texto]"/>
      <dgm:spPr/>
      <dgm:t>
        <a:bodyPr/>
        <a:lstStyle/>
        <a:p>
          <a:r>
            <a:rPr lang="es-ES" b="0" i="0" u="none" strike="noStrike" baseline="0" dirty="0">
              <a:latin typeface="AGaramondPro-Regular"/>
            </a:rPr>
            <a:t>Esta </a:t>
          </a:r>
          <a:r>
            <a:rPr lang="es-ES" b="1" i="0" u="none" strike="noStrike" baseline="0" dirty="0">
              <a:latin typeface="AGaramondPro-Bold"/>
            </a:rPr>
            <a:t>variación </a:t>
          </a:r>
          <a:r>
            <a:rPr lang="es-ES" b="0" i="0" u="none" strike="noStrike" baseline="0" dirty="0">
              <a:latin typeface="AGaramondPro-Regular"/>
            </a:rPr>
            <a:t>que ocurre en nuestras vidas, también ocurre en los resultados de los procesos</a:t>
          </a:r>
          <a:endParaRPr lang="es-ES" dirty="0"/>
        </a:p>
      </dgm:t>
    </dgm:pt>
    <dgm:pt modelId="{0CCCCA07-0BC1-428F-BF69-44624970F3E6}" type="parTrans" cxnId="{60E15B16-CD59-4B2E-B6C9-A09C5EC398E5}">
      <dgm:prSet/>
      <dgm:spPr/>
      <dgm:t>
        <a:bodyPr/>
        <a:lstStyle/>
        <a:p>
          <a:endParaRPr lang="es-ES"/>
        </a:p>
      </dgm:t>
    </dgm:pt>
    <dgm:pt modelId="{0A5A2193-6A87-4843-950B-26B3B7E36D6A}" type="sibTrans" cxnId="{60E15B16-CD59-4B2E-B6C9-A09C5EC398E5}">
      <dgm:prSet/>
      <dgm:spPr/>
      <dgm:t>
        <a:bodyPr/>
        <a:lstStyle/>
        <a:p>
          <a:endParaRPr lang="es-ES"/>
        </a:p>
      </dgm:t>
    </dgm:pt>
    <dgm:pt modelId="{A04B00BA-7EFA-44E2-845A-B2D53A478283}">
      <dgm:prSet phldrT="[Texto]"/>
      <dgm:spPr/>
      <dgm:t>
        <a:bodyPr/>
        <a:lstStyle/>
        <a:p>
          <a:r>
            <a:rPr lang="es-ES" b="0" i="0" u="none" strike="noStrike" baseline="0" dirty="0">
              <a:latin typeface="AGaramondPro-Regular"/>
            </a:rPr>
            <a:t>Los procesos son generados por la interacción de materiales, máquinas, mano o mente de obra (gente), mediciones, medio ambiente y métodos.</a:t>
          </a:r>
          <a:endParaRPr lang="es-ES" dirty="0"/>
        </a:p>
      </dgm:t>
    </dgm:pt>
    <dgm:pt modelId="{B189E20D-782D-4D19-A0BA-C491799C7D9C}" type="parTrans" cxnId="{89AFEAC8-0130-4B58-A809-2117CD78FE55}">
      <dgm:prSet/>
      <dgm:spPr/>
      <dgm:t>
        <a:bodyPr/>
        <a:lstStyle/>
        <a:p>
          <a:endParaRPr lang="es-ES"/>
        </a:p>
      </dgm:t>
    </dgm:pt>
    <dgm:pt modelId="{79957A0B-CE28-46EB-AE25-44D6A3B9B214}" type="sibTrans" cxnId="{89AFEAC8-0130-4B58-A809-2117CD78FE55}">
      <dgm:prSet/>
      <dgm:spPr/>
      <dgm:t>
        <a:bodyPr/>
        <a:lstStyle/>
        <a:p>
          <a:endParaRPr lang="es-ES"/>
        </a:p>
      </dgm:t>
    </dgm:pt>
    <dgm:pt modelId="{59E130A1-9C76-4E0D-B6D0-0054CA36F847}">
      <dgm:prSet phldrT="[Texto]"/>
      <dgm:spPr/>
      <dgm:t>
        <a:bodyPr/>
        <a:lstStyle/>
        <a:p>
          <a:r>
            <a:rPr lang="es-ES" b="0" i="0" u="none" strike="noStrike" baseline="0" dirty="0">
              <a:latin typeface="AGaramondPro-Regular"/>
            </a:rPr>
            <a:t>Las </a:t>
          </a:r>
          <a:r>
            <a:rPr lang="es-ES" b="1" i="0" u="none" strike="noStrike" baseline="0" dirty="0">
              <a:latin typeface="AGaramondPro-Bold"/>
            </a:rPr>
            <a:t>6 M</a:t>
          </a:r>
          <a:r>
            <a:rPr lang="es-ES" b="0" i="0" u="none" strike="noStrike" baseline="0" dirty="0">
              <a:latin typeface="AGaramondPro-Regular"/>
            </a:rPr>
            <a:t>, determinan de manera global todo proceso, y cada uno aporta parte de la variabilidad (y de la calidad) de los resultados de un proceso,</a:t>
          </a:r>
          <a:endParaRPr lang="es-ES" dirty="0"/>
        </a:p>
      </dgm:t>
    </dgm:pt>
    <dgm:pt modelId="{2A933B4A-F8F6-4AFE-BCD6-3FD6A444205A}" type="parTrans" cxnId="{56D6B995-F04A-476F-BB69-DE8B906048CF}">
      <dgm:prSet/>
      <dgm:spPr/>
      <dgm:t>
        <a:bodyPr/>
        <a:lstStyle/>
        <a:p>
          <a:endParaRPr lang="es-ES"/>
        </a:p>
      </dgm:t>
    </dgm:pt>
    <dgm:pt modelId="{477BCF10-0F61-4DF6-92B8-E6025CCE08AD}" type="sibTrans" cxnId="{56D6B995-F04A-476F-BB69-DE8B906048CF}">
      <dgm:prSet/>
      <dgm:spPr/>
      <dgm:t>
        <a:bodyPr/>
        <a:lstStyle/>
        <a:p>
          <a:endParaRPr lang="es-ES"/>
        </a:p>
      </dgm:t>
    </dgm:pt>
    <dgm:pt modelId="{A6F58630-C469-4616-A550-AFE7577FC669}" type="pres">
      <dgm:prSet presAssocID="{7C0CE910-0DF4-4E85-949A-12BC9F80AA92}" presName="diagram" presStyleCnt="0">
        <dgm:presLayoutVars>
          <dgm:dir/>
          <dgm:resizeHandles val="exact"/>
        </dgm:presLayoutVars>
      </dgm:prSet>
      <dgm:spPr/>
    </dgm:pt>
    <dgm:pt modelId="{67F3E58C-4A26-4660-9FFD-F550A5452838}" type="pres">
      <dgm:prSet presAssocID="{E43C160E-F6BA-4B2D-9C6B-944500CA626E}" presName="node" presStyleLbl="node1" presStyleIdx="0" presStyleCnt="4">
        <dgm:presLayoutVars>
          <dgm:bulletEnabled val="1"/>
        </dgm:presLayoutVars>
      </dgm:prSet>
      <dgm:spPr/>
    </dgm:pt>
    <dgm:pt modelId="{0685822E-BCF3-441A-95A3-6C18322F22DE}" type="pres">
      <dgm:prSet presAssocID="{C4FC92A5-5DE0-4B90-80BF-0AE8321601D3}" presName="sibTrans" presStyleCnt="0"/>
      <dgm:spPr/>
    </dgm:pt>
    <dgm:pt modelId="{6FEC8868-1CC8-4393-97A1-68CF538AB64E}" type="pres">
      <dgm:prSet presAssocID="{0FA11F20-B5CF-40EF-94D8-1157E72712A2}" presName="node" presStyleLbl="node1" presStyleIdx="1" presStyleCnt="4">
        <dgm:presLayoutVars>
          <dgm:bulletEnabled val="1"/>
        </dgm:presLayoutVars>
      </dgm:prSet>
      <dgm:spPr/>
    </dgm:pt>
    <dgm:pt modelId="{C054BA0A-20E2-407C-B821-A515CD8990FA}" type="pres">
      <dgm:prSet presAssocID="{0A5A2193-6A87-4843-950B-26B3B7E36D6A}" presName="sibTrans" presStyleCnt="0"/>
      <dgm:spPr/>
    </dgm:pt>
    <dgm:pt modelId="{F992F3D4-E50F-4ED4-A470-130896718DCF}" type="pres">
      <dgm:prSet presAssocID="{A04B00BA-7EFA-44E2-845A-B2D53A478283}" presName="node" presStyleLbl="node1" presStyleIdx="2" presStyleCnt="4">
        <dgm:presLayoutVars>
          <dgm:bulletEnabled val="1"/>
        </dgm:presLayoutVars>
      </dgm:prSet>
      <dgm:spPr/>
    </dgm:pt>
    <dgm:pt modelId="{4F019524-5233-4053-A6DD-D14C8A4EA434}" type="pres">
      <dgm:prSet presAssocID="{79957A0B-CE28-46EB-AE25-44D6A3B9B214}" presName="sibTrans" presStyleCnt="0"/>
      <dgm:spPr/>
    </dgm:pt>
    <dgm:pt modelId="{EC3296FE-6F4C-4272-BF13-D8D6B3BE1405}" type="pres">
      <dgm:prSet presAssocID="{59E130A1-9C76-4E0D-B6D0-0054CA36F847}" presName="node" presStyleLbl="node1" presStyleIdx="3" presStyleCnt="4">
        <dgm:presLayoutVars>
          <dgm:bulletEnabled val="1"/>
        </dgm:presLayoutVars>
      </dgm:prSet>
      <dgm:spPr/>
    </dgm:pt>
  </dgm:ptLst>
  <dgm:cxnLst>
    <dgm:cxn modelId="{88BC6E03-B3A7-4CEA-B5B8-E0C70BEE0A7A}" type="presOf" srcId="{0FA11F20-B5CF-40EF-94D8-1157E72712A2}" destId="{6FEC8868-1CC8-4393-97A1-68CF538AB64E}" srcOrd="0" destOrd="0" presId="urn:microsoft.com/office/officeart/2005/8/layout/default"/>
    <dgm:cxn modelId="{51D56207-7CA9-4742-AC25-55AFECC44132}" srcId="{E43C160E-F6BA-4B2D-9C6B-944500CA626E}" destId="{5984DD4C-718B-4A17-A07B-808E52D36FC5}" srcOrd="1" destOrd="0" parTransId="{09EF569C-7084-4DD7-8F1F-AAC84F4A463B}" sibTransId="{0B9E12C1-60F2-4F85-A103-8C295C101507}"/>
    <dgm:cxn modelId="{60E15B16-CD59-4B2E-B6C9-A09C5EC398E5}" srcId="{7C0CE910-0DF4-4E85-949A-12BC9F80AA92}" destId="{0FA11F20-B5CF-40EF-94D8-1157E72712A2}" srcOrd="1" destOrd="0" parTransId="{0CCCCA07-0BC1-428F-BF69-44624970F3E6}" sibTransId="{0A5A2193-6A87-4843-950B-26B3B7E36D6A}"/>
    <dgm:cxn modelId="{F3636E17-E43A-4665-9109-9DBE0AD94FE6}" srcId="{7C0CE910-0DF4-4E85-949A-12BC9F80AA92}" destId="{E43C160E-F6BA-4B2D-9C6B-944500CA626E}" srcOrd="0" destOrd="0" parTransId="{BDB359F9-BA31-43E0-B5BF-868258119B4E}" sibTransId="{C4FC92A5-5DE0-4B90-80BF-0AE8321601D3}"/>
    <dgm:cxn modelId="{FE9CC51D-43FF-4EE8-97A7-00CD0956AEE8}" type="presOf" srcId="{E43C160E-F6BA-4B2D-9C6B-944500CA626E}" destId="{67F3E58C-4A26-4660-9FFD-F550A5452838}" srcOrd="0" destOrd="0" presId="urn:microsoft.com/office/officeart/2005/8/layout/default"/>
    <dgm:cxn modelId="{14FE6262-0E6F-4283-94B4-416020AA9B29}" type="presOf" srcId="{5984DD4C-718B-4A17-A07B-808E52D36FC5}" destId="{67F3E58C-4A26-4660-9FFD-F550A5452838}" srcOrd="0" destOrd="2" presId="urn:microsoft.com/office/officeart/2005/8/layout/default"/>
    <dgm:cxn modelId="{CC4D4358-4A3A-4F06-A9E6-00C3F76BC7F0}" type="presOf" srcId="{59E130A1-9C76-4E0D-B6D0-0054CA36F847}" destId="{EC3296FE-6F4C-4272-BF13-D8D6B3BE1405}" srcOrd="0" destOrd="0" presId="urn:microsoft.com/office/officeart/2005/8/layout/default"/>
    <dgm:cxn modelId="{1EAAD280-0BF1-4E51-81F2-D3145CF7B354}" srcId="{E43C160E-F6BA-4B2D-9C6B-944500CA626E}" destId="{C354148E-139F-44DE-9225-D1CB0A3824D3}" srcOrd="0" destOrd="0" parTransId="{E275EC52-B48A-4EA0-A227-A7474CA68667}" sibTransId="{06352646-E2E5-4643-B7AD-A5CD2A8E3313}"/>
    <dgm:cxn modelId="{56D6B995-F04A-476F-BB69-DE8B906048CF}" srcId="{7C0CE910-0DF4-4E85-949A-12BC9F80AA92}" destId="{59E130A1-9C76-4E0D-B6D0-0054CA36F847}" srcOrd="3" destOrd="0" parTransId="{2A933B4A-F8F6-4AFE-BCD6-3FD6A444205A}" sibTransId="{477BCF10-0F61-4DF6-92B8-E6025CCE08AD}"/>
    <dgm:cxn modelId="{5353DDAC-6E9B-4687-BB0D-86B6DF641ECD}" type="presOf" srcId="{30FF655F-292F-4B06-94EF-961261F13746}" destId="{67F3E58C-4A26-4660-9FFD-F550A5452838}" srcOrd="0" destOrd="3" presId="urn:microsoft.com/office/officeart/2005/8/layout/default"/>
    <dgm:cxn modelId="{89AFEAC8-0130-4B58-A809-2117CD78FE55}" srcId="{7C0CE910-0DF4-4E85-949A-12BC9F80AA92}" destId="{A04B00BA-7EFA-44E2-845A-B2D53A478283}" srcOrd="2" destOrd="0" parTransId="{B189E20D-782D-4D19-A0BA-C491799C7D9C}" sibTransId="{79957A0B-CE28-46EB-AE25-44D6A3B9B214}"/>
    <dgm:cxn modelId="{4A6183C9-9A2B-4077-87F2-B6A30B3AFBEE}" type="presOf" srcId="{C354148E-139F-44DE-9225-D1CB0A3824D3}" destId="{67F3E58C-4A26-4660-9FFD-F550A5452838}" srcOrd="0" destOrd="1" presId="urn:microsoft.com/office/officeart/2005/8/layout/default"/>
    <dgm:cxn modelId="{83FD88D1-CF48-4E07-9ADC-F68896ED47D6}" type="presOf" srcId="{7C0CE910-0DF4-4E85-949A-12BC9F80AA92}" destId="{A6F58630-C469-4616-A550-AFE7577FC669}" srcOrd="0" destOrd="0" presId="urn:microsoft.com/office/officeart/2005/8/layout/default"/>
    <dgm:cxn modelId="{B1794CD8-F2CE-455C-B38E-806BE798A8C7}" srcId="{E43C160E-F6BA-4B2D-9C6B-944500CA626E}" destId="{30FF655F-292F-4B06-94EF-961261F13746}" srcOrd="2" destOrd="0" parTransId="{438CC3B8-9060-4644-904D-877ED2331F74}" sibTransId="{B30B2FEC-5BCB-4387-A46C-AB299E551ABE}"/>
    <dgm:cxn modelId="{CB1569EF-AEDB-4C9D-B991-F62B791447E8}" type="presOf" srcId="{A04B00BA-7EFA-44E2-845A-B2D53A478283}" destId="{F992F3D4-E50F-4ED4-A470-130896718DCF}" srcOrd="0" destOrd="0" presId="urn:microsoft.com/office/officeart/2005/8/layout/default"/>
    <dgm:cxn modelId="{EE222881-3E2C-40EA-97E5-39338F6B96C5}" type="presParOf" srcId="{A6F58630-C469-4616-A550-AFE7577FC669}" destId="{67F3E58C-4A26-4660-9FFD-F550A5452838}" srcOrd="0" destOrd="0" presId="urn:microsoft.com/office/officeart/2005/8/layout/default"/>
    <dgm:cxn modelId="{172744D7-1245-47C2-8C28-0B1B3A3B70F3}" type="presParOf" srcId="{A6F58630-C469-4616-A550-AFE7577FC669}" destId="{0685822E-BCF3-441A-95A3-6C18322F22DE}" srcOrd="1" destOrd="0" presId="urn:microsoft.com/office/officeart/2005/8/layout/default"/>
    <dgm:cxn modelId="{53F04F04-9AE4-4B51-B645-0FA71217A5DA}" type="presParOf" srcId="{A6F58630-C469-4616-A550-AFE7577FC669}" destId="{6FEC8868-1CC8-4393-97A1-68CF538AB64E}" srcOrd="2" destOrd="0" presId="urn:microsoft.com/office/officeart/2005/8/layout/default"/>
    <dgm:cxn modelId="{4A0A58BC-860C-4288-BCE8-57DF3DEDFDB4}" type="presParOf" srcId="{A6F58630-C469-4616-A550-AFE7577FC669}" destId="{C054BA0A-20E2-407C-B821-A515CD8990FA}" srcOrd="3" destOrd="0" presId="urn:microsoft.com/office/officeart/2005/8/layout/default"/>
    <dgm:cxn modelId="{ECDD66C9-DE59-4D0A-A558-EEBEE9234E19}" type="presParOf" srcId="{A6F58630-C469-4616-A550-AFE7577FC669}" destId="{F992F3D4-E50F-4ED4-A470-130896718DCF}" srcOrd="4" destOrd="0" presId="urn:microsoft.com/office/officeart/2005/8/layout/default"/>
    <dgm:cxn modelId="{6DBC1D96-510E-4C21-A8B0-C9C9CFFECFCD}" type="presParOf" srcId="{A6F58630-C469-4616-A550-AFE7577FC669}" destId="{4F019524-5233-4053-A6DD-D14C8A4EA434}" srcOrd="5" destOrd="0" presId="urn:microsoft.com/office/officeart/2005/8/layout/default"/>
    <dgm:cxn modelId="{019414BC-4151-4A4C-8201-1693B84936EA}" type="presParOf" srcId="{A6F58630-C469-4616-A550-AFE7577FC669}" destId="{EC3296FE-6F4C-4272-BF13-D8D6B3BE140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431E3-43A0-41EC-A2AD-7BEFE2389320}"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s-ES"/>
        </a:p>
      </dgm:t>
    </dgm:pt>
    <dgm:pt modelId="{81CBEB7E-41B6-41EC-BE99-1C9C3DAAE284}">
      <dgm:prSet phldrT="[Texto]"/>
      <dgm:spPr/>
      <dgm:t>
        <a:bodyPr/>
        <a:lstStyle/>
        <a:p>
          <a:r>
            <a:rPr lang="es-ES" b="0" i="0" u="none" strike="noStrike" baseline="0" dirty="0">
              <a:latin typeface="AGaramondPro-Regular"/>
            </a:rPr>
            <a:t>Procesos interconectados: los procesos no operan de manera aislada, más bien interactúan con el resto del sistema</a:t>
          </a:r>
          <a:r>
            <a:rPr lang="es-ES" b="0" i="0" u="none" strike="noStrike" baseline="0">
              <a:latin typeface="AGaramondPro-Regular"/>
            </a:rPr>
            <a:t>. </a:t>
          </a:r>
          <a:endParaRPr lang="es-ES" dirty="0"/>
        </a:p>
      </dgm:t>
    </dgm:pt>
    <dgm:pt modelId="{1C329992-E995-46EF-8D52-D8275DC0AFCD}" type="parTrans" cxnId="{831C3290-8FFD-4DC9-93E6-595B8614C207}">
      <dgm:prSet/>
      <dgm:spPr/>
      <dgm:t>
        <a:bodyPr/>
        <a:lstStyle/>
        <a:p>
          <a:endParaRPr lang="es-ES"/>
        </a:p>
      </dgm:t>
    </dgm:pt>
    <dgm:pt modelId="{B0A42255-18DD-4D7B-B839-AB1715E22827}" type="sibTrans" cxnId="{831C3290-8FFD-4DC9-93E6-595B8614C207}">
      <dgm:prSet/>
      <dgm:spPr/>
      <dgm:t>
        <a:bodyPr/>
        <a:lstStyle/>
        <a:p>
          <a:endParaRPr lang="es-ES"/>
        </a:p>
      </dgm:t>
    </dgm:pt>
    <dgm:pt modelId="{89E78D4E-50B7-485E-9126-39851ACCB7E8}">
      <dgm:prSet/>
      <dgm:spPr/>
      <dgm:t>
        <a:bodyPr/>
        <a:lstStyle/>
        <a:p>
          <a:r>
            <a:rPr lang="es-ES" b="0" i="0" u="none" strike="noStrike" baseline="0" dirty="0">
              <a:latin typeface="AGaramondPro-Regular"/>
            </a:rPr>
            <a:t>Se reconoce que los resultados de todos los procesos son variables</a:t>
          </a:r>
        </a:p>
      </dgm:t>
    </dgm:pt>
    <dgm:pt modelId="{700B3047-6103-49F5-B3DC-BFCCD23A4B8B}" type="parTrans" cxnId="{D0BCFAA8-6C19-4DDC-803B-C7D9FE48D4E3}">
      <dgm:prSet/>
      <dgm:spPr/>
      <dgm:t>
        <a:bodyPr/>
        <a:lstStyle/>
        <a:p>
          <a:endParaRPr lang="es-ES"/>
        </a:p>
      </dgm:t>
    </dgm:pt>
    <dgm:pt modelId="{F21F75AF-87A7-4E3E-A575-FD8780E14508}" type="sibTrans" cxnId="{D0BCFAA8-6C19-4DDC-803B-C7D9FE48D4E3}">
      <dgm:prSet/>
      <dgm:spPr/>
      <dgm:t>
        <a:bodyPr/>
        <a:lstStyle/>
        <a:p>
          <a:endParaRPr lang="es-ES"/>
        </a:p>
      </dgm:t>
    </dgm:pt>
    <dgm:pt modelId="{3E653AD1-FD6A-4C06-8FF3-F6A60D3806C9}">
      <dgm:prSet/>
      <dgm:spPr/>
      <dgm:t>
        <a:bodyPr/>
        <a:lstStyle/>
        <a:p>
          <a:r>
            <a:rPr lang="es-ES" b="0" i="0" u="none" strike="noStrike" baseline="0" dirty="0">
              <a:latin typeface="AGaramondPro-Regular"/>
            </a:rPr>
            <a:t>El reto es que en una organización se profundice la filosofía del pensamiento estadístico para conocer la realidad y direccionar mejor esfuerzos de mejora. </a:t>
          </a:r>
        </a:p>
      </dgm:t>
    </dgm:pt>
    <dgm:pt modelId="{C5A2FB0B-5964-49C6-8C1C-52157BC3E741}" type="parTrans" cxnId="{EF21DDF0-8589-460B-AF86-4D720D814649}">
      <dgm:prSet/>
      <dgm:spPr/>
      <dgm:t>
        <a:bodyPr/>
        <a:lstStyle/>
        <a:p>
          <a:endParaRPr lang="es-ES"/>
        </a:p>
      </dgm:t>
    </dgm:pt>
    <dgm:pt modelId="{796886D7-B306-43BB-858C-3C40F36774DE}" type="sibTrans" cxnId="{EF21DDF0-8589-460B-AF86-4D720D814649}">
      <dgm:prSet/>
      <dgm:spPr/>
      <dgm:t>
        <a:bodyPr/>
        <a:lstStyle/>
        <a:p>
          <a:endParaRPr lang="es-ES"/>
        </a:p>
      </dgm:t>
    </dgm:pt>
    <dgm:pt modelId="{77AFFB79-029B-4E13-ABBA-44EF193E9369}">
      <dgm:prSet/>
      <dgm:spPr/>
      <dgm:t>
        <a:bodyPr/>
        <a:lstStyle/>
        <a:p>
          <a:r>
            <a:rPr lang="es-ES" b="0" i="0" u="none" strike="noStrike" baseline="0" dirty="0">
              <a:latin typeface="AGaramondPro-Regular"/>
            </a:rPr>
            <a:t>Reducir la variabilidad hasta lograr niveles de excelencia en calidad, como el nivel de calidad Seis Sigma</a:t>
          </a:r>
        </a:p>
      </dgm:t>
    </dgm:pt>
    <dgm:pt modelId="{803D6FAF-82B6-4EC6-809A-FEB8CC5156C9}" type="parTrans" cxnId="{1A560F5B-1146-43CC-8341-BF6958CF21F4}">
      <dgm:prSet/>
      <dgm:spPr/>
      <dgm:t>
        <a:bodyPr/>
        <a:lstStyle/>
        <a:p>
          <a:endParaRPr lang="es-ES"/>
        </a:p>
      </dgm:t>
    </dgm:pt>
    <dgm:pt modelId="{93EE4979-B818-4B92-B709-B0981D2BC6AD}" type="sibTrans" cxnId="{1A560F5B-1146-43CC-8341-BF6958CF21F4}">
      <dgm:prSet/>
      <dgm:spPr/>
      <dgm:t>
        <a:bodyPr/>
        <a:lstStyle/>
        <a:p>
          <a:endParaRPr lang="es-ES"/>
        </a:p>
      </dgm:t>
    </dgm:pt>
    <dgm:pt modelId="{1C577CAC-62AC-45B7-A75C-0C36C330F380}" type="pres">
      <dgm:prSet presAssocID="{0C8431E3-43A0-41EC-A2AD-7BEFE2389320}" presName="Name0" presStyleCnt="0">
        <dgm:presLayoutVars>
          <dgm:dir/>
          <dgm:resizeHandles val="exact"/>
        </dgm:presLayoutVars>
      </dgm:prSet>
      <dgm:spPr/>
    </dgm:pt>
    <dgm:pt modelId="{F05A6F48-B7C7-4DB2-85DF-562D8129C16C}" type="pres">
      <dgm:prSet presAssocID="{81CBEB7E-41B6-41EC-BE99-1C9C3DAAE284}" presName="node" presStyleLbl="node1" presStyleIdx="0" presStyleCnt="4">
        <dgm:presLayoutVars>
          <dgm:bulletEnabled val="1"/>
        </dgm:presLayoutVars>
      </dgm:prSet>
      <dgm:spPr/>
    </dgm:pt>
    <dgm:pt modelId="{DB49CE41-903A-4006-BF73-2102D8A40294}" type="pres">
      <dgm:prSet presAssocID="{B0A42255-18DD-4D7B-B839-AB1715E22827}" presName="sibTrans" presStyleLbl="sibTrans2D1" presStyleIdx="0" presStyleCnt="3"/>
      <dgm:spPr/>
    </dgm:pt>
    <dgm:pt modelId="{534F31A6-DC3C-462A-AB43-DA04941EB020}" type="pres">
      <dgm:prSet presAssocID="{B0A42255-18DD-4D7B-B839-AB1715E22827}" presName="connectorText" presStyleLbl="sibTrans2D1" presStyleIdx="0" presStyleCnt="3"/>
      <dgm:spPr/>
    </dgm:pt>
    <dgm:pt modelId="{5C875AE6-119F-4A0A-B4FB-AC1B572DA6A7}" type="pres">
      <dgm:prSet presAssocID="{89E78D4E-50B7-485E-9126-39851ACCB7E8}" presName="node" presStyleLbl="node1" presStyleIdx="1" presStyleCnt="4">
        <dgm:presLayoutVars>
          <dgm:bulletEnabled val="1"/>
        </dgm:presLayoutVars>
      </dgm:prSet>
      <dgm:spPr/>
    </dgm:pt>
    <dgm:pt modelId="{9EA32506-2FC5-45CC-AF5D-7C7F412A7F36}" type="pres">
      <dgm:prSet presAssocID="{F21F75AF-87A7-4E3E-A575-FD8780E14508}" presName="sibTrans" presStyleLbl="sibTrans2D1" presStyleIdx="1" presStyleCnt="3"/>
      <dgm:spPr/>
    </dgm:pt>
    <dgm:pt modelId="{CF39C4F4-DEBF-41FF-BEE9-FFE335ECF80C}" type="pres">
      <dgm:prSet presAssocID="{F21F75AF-87A7-4E3E-A575-FD8780E14508}" presName="connectorText" presStyleLbl="sibTrans2D1" presStyleIdx="1" presStyleCnt="3"/>
      <dgm:spPr/>
    </dgm:pt>
    <dgm:pt modelId="{02B6AEC0-751B-44E3-A027-DD2F66D623BF}" type="pres">
      <dgm:prSet presAssocID="{77AFFB79-029B-4E13-ABBA-44EF193E9369}" presName="node" presStyleLbl="node1" presStyleIdx="2" presStyleCnt="4">
        <dgm:presLayoutVars>
          <dgm:bulletEnabled val="1"/>
        </dgm:presLayoutVars>
      </dgm:prSet>
      <dgm:spPr/>
    </dgm:pt>
    <dgm:pt modelId="{3A72B22D-079C-40EB-A1CB-985A26A0AC5B}" type="pres">
      <dgm:prSet presAssocID="{93EE4979-B818-4B92-B709-B0981D2BC6AD}" presName="sibTrans" presStyleLbl="sibTrans2D1" presStyleIdx="2" presStyleCnt="3"/>
      <dgm:spPr/>
    </dgm:pt>
    <dgm:pt modelId="{1FF7BE34-CFFD-4F0F-BD39-F6F97D8E7985}" type="pres">
      <dgm:prSet presAssocID="{93EE4979-B818-4B92-B709-B0981D2BC6AD}" presName="connectorText" presStyleLbl="sibTrans2D1" presStyleIdx="2" presStyleCnt="3"/>
      <dgm:spPr/>
    </dgm:pt>
    <dgm:pt modelId="{48A672B2-B2D5-43BC-9743-4CD395E33DFA}" type="pres">
      <dgm:prSet presAssocID="{3E653AD1-FD6A-4C06-8FF3-F6A60D3806C9}" presName="node" presStyleLbl="node1" presStyleIdx="3" presStyleCnt="4">
        <dgm:presLayoutVars>
          <dgm:bulletEnabled val="1"/>
        </dgm:presLayoutVars>
      </dgm:prSet>
      <dgm:spPr/>
    </dgm:pt>
  </dgm:ptLst>
  <dgm:cxnLst>
    <dgm:cxn modelId="{BC92EA08-3826-493D-8ABF-165471A1AF6F}" type="presOf" srcId="{F21F75AF-87A7-4E3E-A575-FD8780E14508}" destId="{9EA32506-2FC5-45CC-AF5D-7C7F412A7F36}" srcOrd="0" destOrd="0" presId="urn:microsoft.com/office/officeart/2005/8/layout/process1"/>
    <dgm:cxn modelId="{36481232-1DE3-4A4E-A1D4-5AF64EA8DA27}" type="presOf" srcId="{B0A42255-18DD-4D7B-B839-AB1715E22827}" destId="{DB49CE41-903A-4006-BF73-2102D8A40294}" srcOrd="0" destOrd="0" presId="urn:microsoft.com/office/officeart/2005/8/layout/process1"/>
    <dgm:cxn modelId="{34AF9F33-3605-40A3-A6B3-4FC52B83F33E}" type="presOf" srcId="{77AFFB79-029B-4E13-ABBA-44EF193E9369}" destId="{02B6AEC0-751B-44E3-A027-DD2F66D623BF}" srcOrd="0" destOrd="0" presId="urn:microsoft.com/office/officeart/2005/8/layout/process1"/>
    <dgm:cxn modelId="{1A560F5B-1146-43CC-8341-BF6958CF21F4}" srcId="{0C8431E3-43A0-41EC-A2AD-7BEFE2389320}" destId="{77AFFB79-029B-4E13-ABBA-44EF193E9369}" srcOrd="2" destOrd="0" parTransId="{803D6FAF-82B6-4EC6-809A-FEB8CC5156C9}" sibTransId="{93EE4979-B818-4B92-B709-B0981D2BC6AD}"/>
    <dgm:cxn modelId="{04D76B5C-DEC4-4236-BE48-E66473626960}" type="presOf" srcId="{93EE4979-B818-4B92-B709-B0981D2BC6AD}" destId="{1FF7BE34-CFFD-4F0F-BD39-F6F97D8E7985}" srcOrd="1" destOrd="0" presId="urn:microsoft.com/office/officeart/2005/8/layout/process1"/>
    <dgm:cxn modelId="{F9E69D5C-8AE5-458A-BBBA-32E34563512F}" type="presOf" srcId="{0C8431E3-43A0-41EC-A2AD-7BEFE2389320}" destId="{1C577CAC-62AC-45B7-A75C-0C36C330F380}" srcOrd="0" destOrd="0" presId="urn:microsoft.com/office/officeart/2005/8/layout/process1"/>
    <dgm:cxn modelId="{8939B750-F5A0-4435-B386-7A672EF54387}" type="presOf" srcId="{89E78D4E-50B7-485E-9126-39851ACCB7E8}" destId="{5C875AE6-119F-4A0A-B4FB-AC1B572DA6A7}" srcOrd="0" destOrd="0" presId="urn:microsoft.com/office/officeart/2005/8/layout/process1"/>
    <dgm:cxn modelId="{EE769084-8D06-4781-9EA2-3E544E01EDD8}" type="presOf" srcId="{F21F75AF-87A7-4E3E-A575-FD8780E14508}" destId="{CF39C4F4-DEBF-41FF-BEE9-FFE335ECF80C}" srcOrd="1" destOrd="0" presId="urn:microsoft.com/office/officeart/2005/8/layout/process1"/>
    <dgm:cxn modelId="{831C3290-8FFD-4DC9-93E6-595B8614C207}" srcId="{0C8431E3-43A0-41EC-A2AD-7BEFE2389320}" destId="{81CBEB7E-41B6-41EC-BE99-1C9C3DAAE284}" srcOrd="0" destOrd="0" parTransId="{1C329992-E995-46EF-8D52-D8275DC0AFCD}" sibTransId="{B0A42255-18DD-4D7B-B839-AB1715E22827}"/>
    <dgm:cxn modelId="{A9CC1399-68C9-460C-B2C9-66C9253309B2}" type="presOf" srcId="{3E653AD1-FD6A-4C06-8FF3-F6A60D3806C9}" destId="{48A672B2-B2D5-43BC-9743-4CD395E33DFA}" srcOrd="0" destOrd="0" presId="urn:microsoft.com/office/officeart/2005/8/layout/process1"/>
    <dgm:cxn modelId="{B7340DA8-5363-41ED-BF9B-D8FBE4908BD2}" type="presOf" srcId="{81CBEB7E-41B6-41EC-BE99-1C9C3DAAE284}" destId="{F05A6F48-B7C7-4DB2-85DF-562D8129C16C}" srcOrd="0" destOrd="0" presId="urn:microsoft.com/office/officeart/2005/8/layout/process1"/>
    <dgm:cxn modelId="{D0BCFAA8-6C19-4DDC-803B-C7D9FE48D4E3}" srcId="{0C8431E3-43A0-41EC-A2AD-7BEFE2389320}" destId="{89E78D4E-50B7-485E-9126-39851ACCB7E8}" srcOrd="1" destOrd="0" parTransId="{700B3047-6103-49F5-B3DC-BFCCD23A4B8B}" sibTransId="{F21F75AF-87A7-4E3E-A575-FD8780E14508}"/>
    <dgm:cxn modelId="{52AEB0CB-2561-4C29-816E-0C488CB47B81}" type="presOf" srcId="{93EE4979-B818-4B92-B709-B0981D2BC6AD}" destId="{3A72B22D-079C-40EB-A1CB-985A26A0AC5B}" srcOrd="0" destOrd="0" presId="urn:microsoft.com/office/officeart/2005/8/layout/process1"/>
    <dgm:cxn modelId="{EF21DDF0-8589-460B-AF86-4D720D814649}" srcId="{0C8431E3-43A0-41EC-A2AD-7BEFE2389320}" destId="{3E653AD1-FD6A-4C06-8FF3-F6A60D3806C9}" srcOrd="3" destOrd="0" parTransId="{C5A2FB0B-5964-49C6-8C1C-52157BC3E741}" sibTransId="{796886D7-B306-43BB-858C-3C40F36774DE}"/>
    <dgm:cxn modelId="{E59545F7-B2BB-4CB1-967E-97A40D695FB1}" type="presOf" srcId="{B0A42255-18DD-4D7B-B839-AB1715E22827}" destId="{534F31A6-DC3C-462A-AB43-DA04941EB020}" srcOrd="1" destOrd="0" presId="urn:microsoft.com/office/officeart/2005/8/layout/process1"/>
    <dgm:cxn modelId="{8C1FEE08-B07C-42A3-A0F8-9A2379F8DF92}" type="presParOf" srcId="{1C577CAC-62AC-45B7-A75C-0C36C330F380}" destId="{F05A6F48-B7C7-4DB2-85DF-562D8129C16C}" srcOrd="0" destOrd="0" presId="urn:microsoft.com/office/officeart/2005/8/layout/process1"/>
    <dgm:cxn modelId="{91ECACE7-8D7D-45D1-9EA2-EE48D978A086}" type="presParOf" srcId="{1C577CAC-62AC-45B7-A75C-0C36C330F380}" destId="{DB49CE41-903A-4006-BF73-2102D8A40294}" srcOrd="1" destOrd="0" presId="urn:microsoft.com/office/officeart/2005/8/layout/process1"/>
    <dgm:cxn modelId="{66B5A6E8-1C3E-440B-8EF9-1032FBFEDD34}" type="presParOf" srcId="{DB49CE41-903A-4006-BF73-2102D8A40294}" destId="{534F31A6-DC3C-462A-AB43-DA04941EB020}" srcOrd="0" destOrd="0" presId="urn:microsoft.com/office/officeart/2005/8/layout/process1"/>
    <dgm:cxn modelId="{BB30C8DD-868B-4876-B7BF-7846BFB0AFB3}" type="presParOf" srcId="{1C577CAC-62AC-45B7-A75C-0C36C330F380}" destId="{5C875AE6-119F-4A0A-B4FB-AC1B572DA6A7}" srcOrd="2" destOrd="0" presId="urn:microsoft.com/office/officeart/2005/8/layout/process1"/>
    <dgm:cxn modelId="{DEB72549-B5A5-4BA8-9D2A-7235E2AB0443}" type="presParOf" srcId="{1C577CAC-62AC-45B7-A75C-0C36C330F380}" destId="{9EA32506-2FC5-45CC-AF5D-7C7F412A7F36}" srcOrd="3" destOrd="0" presId="urn:microsoft.com/office/officeart/2005/8/layout/process1"/>
    <dgm:cxn modelId="{47008E6A-9F13-4D2A-B61B-241FF14E09A2}" type="presParOf" srcId="{9EA32506-2FC5-45CC-AF5D-7C7F412A7F36}" destId="{CF39C4F4-DEBF-41FF-BEE9-FFE335ECF80C}" srcOrd="0" destOrd="0" presId="urn:microsoft.com/office/officeart/2005/8/layout/process1"/>
    <dgm:cxn modelId="{881EAFC3-AD70-42F4-B05C-32DC5C7B163B}" type="presParOf" srcId="{1C577CAC-62AC-45B7-A75C-0C36C330F380}" destId="{02B6AEC0-751B-44E3-A027-DD2F66D623BF}" srcOrd="4" destOrd="0" presId="urn:microsoft.com/office/officeart/2005/8/layout/process1"/>
    <dgm:cxn modelId="{770670AB-2970-4959-9CA6-CD1C3EC367BE}" type="presParOf" srcId="{1C577CAC-62AC-45B7-A75C-0C36C330F380}" destId="{3A72B22D-079C-40EB-A1CB-985A26A0AC5B}" srcOrd="5" destOrd="0" presId="urn:microsoft.com/office/officeart/2005/8/layout/process1"/>
    <dgm:cxn modelId="{2809486B-B559-4BD5-9DB7-E5938BB3E2F8}" type="presParOf" srcId="{3A72B22D-079C-40EB-A1CB-985A26A0AC5B}" destId="{1FF7BE34-CFFD-4F0F-BD39-F6F97D8E7985}" srcOrd="0" destOrd="0" presId="urn:microsoft.com/office/officeart/2005/8/layout/process1"/>
    <dgm:cxn modelId="{C32E8A79-D450-45B0-80B7-303047AB2AF0}" type="presParOf" srcId="{1C577CAC-62AC-45B7-A75C-0C36C330F380}" destId="{48A672B2-B2D5-43BC-9743-4CD395E33DF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F9D878-04CF-49E9-B736-3E7C3FC4A601}"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1A90469F-BBDE-4D80-82D2-900616DBBFDA}">
      <dgm:prSet phldrT="[Texto]"/>
      <dgm:spPr/>
      <dgm:t>
        <a:bodyPr/>
        <a:lstStyle/>
        <a:p>
          <a:r>
            <a:rPr lang="es-ES" dirty="0"/>
            <a:t>Los procesos tienen variables de salida, los cuales deben cumplir con ciertas especificaciones para considerar que funciona de manera satisfactoria.</a:t>
          </a:r>
        </a:p>
      </dgm:t>
    </dgm:pt>
    <dgm:pt modelId="{1BDC6BC9-CF32-4F58-B641-551828968964}" type="parTrans" cxnId="{B3ABC1F5-3950-4727-9226-86E30EAE1362}">
      <dgm:prSet/>
      <dgm:spPr/>
      <dgm:t>
        <a:bodyPr/>
        <a:lstStyle/>
        <a:p>
          <a:endParaRPr lang="es-ES"/>
        </a:p>
      </dgm:t>
    </dgm:pt>
    <dgm:pt modelId="{4F489DE4-7F93-4A69-B9C0-FA14E732289F}" type="sibTrans" cxnId="{B3ABC1F5-3950-4727-9226-86E30EAE1362}">
      <dgm:prSet/>
      <dgm:spPr/>
      <dgm:t>
        <a:bodyPr/>
        <a:lstStyle/>
        <a:p>
          <a:endParaRPr lang="es-ES"/>
        </a:p>
      </dgm:t>
    </dgm:pt>
    <dgm:pt modelId="{68310C9D-ADA6-4DC1-AA97-53AE0BE95436}">
      <dgm:prSet phldrT="[Texto]"/>
      <dgm:spPr/>
      <dgm:t>
        <a:bodyPr/>
        <a:lstStyle/>
        <a:p>
          <a:r>
            <a:rPr lang="es-ES" dirty="0"/>
            <a:t> Analizar la capacidad o habilidad de un proceso consiste en conocer la amplitud de la variación natural del proceso para una característica de calidad dada</a:t>
          </a:r>
        </a:p>
      </dgm:t>
    </dgm:pt>
    <dgm:pt modelId="{57EEDA29-B90E-427A-82F4-E7DD4DEFA844}" type="parTrans" cxnId="{7CAF7493-2AD0-42D2-9F58-8D30F143F67D}">
      <dgm:prSet/>
      <dgm:spPr/>
      <dgm:t>
        <a:bodyPr/>
        <a:lstStyle/>
        <a:p>
          <a:endParaRPr lang="es-ES"/>
        </a:p>
      </dgm:t>
    </dgm:pt>
    <dgm:pt modelId="{AE7F3321-EEAF-4F37-949B-2FB9E298A2E9}" type="sibTrans" cxnId="{7CAF7493-2AD0-42D2-9F58-8D30F143F67D}">
      <dgm:prSet/>
      <dgm:spPr/>
      <dgm:t>
        <a:bodyPr/>
        <a:lstStyle/>
        <a:p>
          <a:endParaRPr lang="es-ES"/>
        </a:p>
      </dgm:t>
    </dgm:pt>
    <dgm:pt modelId="{6B94357A-8841-43E4-A075-B56F32F68238}">
      <dgm:prSet phldrT="[Texto]"/>
      <dgm:spPr/>
      <dgm:t>
        <a:bodyPr/>
        <a:lstStyle/>
        <a:p>
          <a:r>
            <a:rPr lang="es-ES" dirty="0"/>
            <a:t>Esto permitirá saber en qué medida tal característica de calidad es satisfactoria. </a:t>
          </a:r>
        </a:p>
      </dgm:t>
    </dgm:pt>
    <dgm:pt modelId="{717D3D5D-33E7-4679-BB19-687B910F29AA}" type="parTrans" cxnId="{EF38E64B-9D0C-49F8-8D20-149E19288C3B}">
      <dgm:prSet/>
      <dgm:spPr/>
      <dgm:t>
        <a:bodyPr/>
        <a:lstStyle/>
        <a:p>
          <a:endParaRPr lang="es-ES"/>
        </a:p>
      </dgm:t>
    </dgm:pt>
    <dgm:pt modelId="{95B42769-3514-434C-A017-C37C7587E7C2}" type="sibTrans" cxnId="{EF38E64B-9D0C-49F8-8D20-149E19288C3B}">
      <dgm:prSet/>
      <dgm:spPr/>
      <dgm:t>
        <a:bodyPr/>
        <a:lstStyle/>
        <a:p>
          <a:endParaRPr lang="es-ES"/>
        </a:p>
      </dgm:t>
    </dgm:pt>
    <dgm:pt modelId="{B0EC7FB2-D51A-46F6-970F-45B17BF831CC}">
      <dgm:prSet phldrT="[Texto]"/>
      <dgm:spPr/>
      <dgm:t>
        <a:bodyPr/>
        <a:lstStyle/>
        <a:p>
          <a:r>
            <a:rPr lang="es-ES" dirty="0"/>
            <a:t>Los índices de capacidad son mediciones especializadas en evaluar la capacidad, que permiten comparar procesos y detectar la necesidad de mejoras. </a:t>
          </a:r>
        </a:p>
      </dgm:t>
    </dgm:pt>
    <dgm:pt modelId="{F34BE8E4-5AF5-4EEE-9DE2-51B579B283F3}" type="parTrans" cxnId="{71F63DCD-878E-42EF-AE66-E89C30064C7A}">
      <dgm:prSet/>
      <dgm:spPr/>
      <dgm:t>
        <a:bodyPr/>
        <a:lstStyle/>
        <a:p>
          <a:endParaRPr lang="es-ES"/>
        </a:p>
      </dgm:t>
    </dgm:pt>
    <dgm:pt modelId="{3AB295E7-DDED-4462-868A-5205C2B6B84B}" type="sibTrans" cxnId="{71F63DCD-878E-42EF-AE66-E89C30064C7A}">
      <dgm:prSet/>
      <dgm:spPr/>
      <dgm:t>
        <a:bodyPr/>
        <a:lstStyle/>
        <a:p>
          <a:endParaRPr lang="es-ES"/>
        </a:p>
      </dgm:t>
    </dgm:pt>
    <dgm:pt modelId="{00CBDB8E-E218-428A-A139-B4AA551E99DF}" type="pres">
      <dgm:prSet presAssocID="{50F9D878-04CF-49E9-B736-3E7C3FC4A601}" presName="diagram" presStyleCnt="0">
        <dgm:presLayoutVars>
          <dgm:dir/>
          <dgm:resizeHandles val="exact"/>
        </dgm:presLayoutVars>
      </dgm:prSet>
      <dgm:spPr/>
    </dgm:pt>
    <dgm:pt modelId="{CDA16619-043F-4281-B91B-1115651E3057}" type="pres">
      <dgm:prSet presAssocID="{1A90469F-BBDE-4D80-82D2-900616DBBFDA}" presName="node" presStyleLbl="node1" presStyleIdx="0" presStyleCnt="4">
        <dgm:presLayoutVars>
          <dgm:bulletEnabled val="1"/>
        </dgm:presLayoutVars>
      </dgm:prSet>
      <dgm:spPr/>
    </dgm:pt>
    <dgm:pt modelId="{D444DEE2-7996-4669-B758-9577E2DB8037}" type="pres">
      <dgm:prSet presAssocID="{4F489DE4-7F93-4A69-B9C0-FA14E732289F}" presName="sibTrans" presStyleCnt="0"/>
      <dgm:spPr/>
    </dgm:pt>
    <dgm:pt modelId="{91BB2563-73CE-4F0F-911A-0D567CE414B8}" type="pres">
      <dgm:prSet presAssocID="{68310C9D-ADA6-4DC1-AA97-53AE0BE95436}" presName="node" presStyleLbl="node1" presStyleIdx="1" presStyleCnt="4">
        <dgm:presLayoutVars>
          <dgm:bulletEnabled val="1"/>
        </dgm:presLayoutVars>
      </dgm:prSet>
      <dgm:spPr/>
    </dgm:pt>
    <dgm:pt modelId="{BD422044-1F5B-41D1-B642-A0E04702888B}" type="pres">
      <dgm:prSet presAssocID="{AE7F3321-EEAF-4F37-949B-2FB9E298A2E9}" presName="sibTrans" presStyleCnt="0"/>
      <dgm:spPr/>
    </dgm:pt>
    <dgm:pt modelId="{E3DE6507-F049-4C5F-BEBD-601611DDEC66}" type="pres">
      <dgm:prSet presAssocID="{6B94357A-8841-43E4-A075-B56F32F68238}" presName="node" presStyleLbl="node1" presStyleIdx="2" presStyleCnt="4">
        <dgm:presLayoutVars>
          <dgm:bulletEnabled val="1"/>
        </dgm:presLayoutVars>
      </dgm:prSet>
      <dgm:spPr/>
    </dgm:pt>
    <dgm:pt modelId="{EDF3510D-D926-4CD4-9FE7-17926158198E}" type="pres">
      <dgm:prSet presAssocID="{95B42769-3514-434C-A017-C37C7587E7C2}" presName="sibTrans" presStyleCnt="0"/>
      <dgm:spPr/>
    </dgm:pt>
    <dgm:pt modelId="{45468896-396A-4A6E-8890-A6BBDF82881B}" type="pres">
      <dgm:prSet presAssocID="{B0EC7FB2-D51A-46F6-970F-45B17BF831CC}" presName="node" presStyleLbl="node1" presStyleIdx="3" presStyleCnt="4">
        <dgm:presLayoutVars>
          <dgm:bulletEnabled val="1"/>
        </dgm:presLayoutVars>
      </dgm:prSet>
      <dgm:spPr/>
    </dgm:pt>
  </dgm:ptLst>
  <dgm:cxnLst>
    <dgm:cxn modelId="{A9E71A23-9EE1-4058-85C6-8685B934CF4A}" type="presOf" srcId="{1A90469F-BBDE-4D80-82D2-900616DBBFDA}" destId="{CDA16619-043F-4281-B91B-1115651E3057}" srcOrd="0" destOrd="0" presId="urn:microsoft.com/office/officeart/2005/8/layout/default"/>
    <dgm:cxn modelId="{5D024335-8B9D-4EEC-8B7C-AFBE3A08A417}" type="presOf" srcId="{B0EC7FB2-D51A-46F6-970F-45B17BF831CC}" destId="{45468896-396A-4A6E-8890-A6BBDF82881B}" srcOrd="0" destOrd="0" presId="urn:microsoft.com/office/officeart/2005/8/layout/default"/>
    <dgm:cxn modelId="{BE457D46-539B-432B-8B4B-24986496DD23}" type="presOf" srcId="{68310C9D-ADA6-4DC1-AA97-53AE0BE95436}" destId="{91BB2563-73CE-4F0F-911A-0D567CE414B8}" srcOrd="0" destOrd="0" presId="urn:microsoft.com/office/officeart/2005/8/layout/default"/>
    <dgm:cxn modelId="{EF38E64B-9D0C-49F8-8D20-149E19288C3B}" srcId="{50F9D878-04CF-49E9-B736-3E7C3FC4A601}" destId="{6B94357A-8841-43E4-A075-B56F32F68238}" srcOrd="2" destOrd="0" parTransId="{717D3D5D-33E7-4679-BB19-687B910F29AA}" sibTransId="{95B42769-3514-434C-A017-C37C7587E7C2}"/>
    <dgm:cxn modelId="{6B3C956F-22CB-46D8-86B0-B2FC991A2359}" type="presOf" srcId="{6B94357A-8841-43E4-A075-B56F32F68238}" destId="{E3DE6507-F049-4C5F-BEBD-601611DDEC66}" srcOrd="0" destOrd="0" presId="urn:microsoft.com/office/officeart/2005/8/layout/default"/>
    <dgm:cxn modelId="{7CAF7493-2AD0-42D2-9F58-8D30F143F67D}" srcId="{50F9D878-04CF-49E9-B736-3E7C3FC4A601}" destId="{68310C9D-ADA6-4DC1-AA97-53AE0BE95436}" srcOrd="1" destOrd="0" parTransId="{57EEDA29-B90E-427A-82F4-E7DD4DEFA844}" sibTransId="{AE7F3321-EEAF-4F37-949B-2FB9E298A2E9}"/>
    <dgm:cxn modelId="{71F63DCD-878E-42EF-AE66-E89C30064C7A}" srcId="{50F9D878-04CF-49E9-B736-3E7C3FC4A601}" destId="{B0EC7FB2-D51A-46F6-970F-45B17BF831CC}" srcOrd="3" destOrd="0" parTransId="{F34BE8E4-5AF5-4EEE-9DE2-51B579B283F3}" sibTransId="{3AB295E7-DDED-4462-868A-5205C2B6B84B}"/>
    <dgm:cxn modelId="{BEDC18EB-5959-4461-AD39-CD0AE7A7CF11}" type="presOf" srcId="{50F9D878-04CF-49E9-B736-3E7C3FC4A601}" destId="{00CBDB8E-E218-428A-A139-B4AA551E99DF}" srcOrd="0" destOrd="0" presId="urn:microsoft.com/office/officeart/2005/8/layout/default"/>
    <dgm:cxn modelId="{B3ABC1F5-3950-4727-9226-86E30EAE1362}" srcId="{50F9D878-04CF-49E9-B736-3E7C3FC4A601}" destId="{1A90469F-BBDE-4D80-82D2-900616DBBFDA}" srcOrd="0" destOrd="0" parTransId="{1BDC6BC9-CF32-4F58-B641-551828968964}" sibTransId="{4F489DE4-7F93-4A69-B9C0-FA14E732289F}"/>
    <dgm:cxn modelId="{94C83B13-5F01-47D5-9A47-CCBCE397B817}" type="presParOf" srcId="{00CBDB8E-E218-428A-A139-B4AA551E99DF}" destId="{CDA16619-043F-4281-B91B-1115651E3057}" srcOrd="0" destOrd="0" presId="urn:microsoft.com/office/officeart/2005/8/layout/default"/>
    <dgm:cxn modelId="{68336F92-4523-4F6F-9886-C7AC95AD5EED}" type="presParOf" srcId="{00CBDB8E-E218-428A-A139-B4AA551E99DF}" destId="{D444DEE2-7996-4669-B758-9577E2DB8037}" srcOrd="1" destOrd="0" presId="urn:microsoft.com/office/officeart/2005/8/layout/default"/>
    <dgm:cxn modelId="{997F814D-49AD-4585-B234-72F5B814BEF4}" type="presParOf" srcId="{00CBDB8E-E218-428A-A139-B4AA551E99DF}" destId="{91BB2563-73CE-4F0F-911A-0D567CE414B8}" srcOrd="2" destOrd="0" presId="urn:microsoft.com/office/officeart/2005/8/layout/default"/>
    <dgm:cxn modelId="{49BF0C2C-6471-49A7-AF97-EE4AC86035B2}" type="presParOf" srcId="{00CBDB8E-E218-428A-A139-B4AA551E99DF}" destId="{BD422044-1F5B-41D1-B642-A0E04702888B}" srcOrd="3" destOrd="0" presId="urn:microsoft.com/office/officeart/2005/8/layout/default"/>
    <dgm:cxn modelId="{8EA09755-40A0-4B2D-B5D8-2E1F9C1C0D0B}" type="presParOf" srcId="{00CBDB8E-E218-428A-A139-B4AA551E99DF}" destId="{E3DE6507-F049-4C5F-BEBD-601611DDEC66}" srcOrd="4" destOrd="0" presId="urn:microsoft.com/office/officeart/2005/8/layout/default"/>
    <dgm:cxn modelId="{53CA3406-0B71-4B4A-8196-7201D27183F9}" type="presParOf" srcId="{00CBDB8E-E218-428A-A139-B4AA551E99DF}" destId="{EDF3510D-D926-4CD4-9FE7-17926158198E}" srcOrd="5" destOrd="0" presId="urn:microsoft.com/office/officeart/2005/8/layout/default"/>
    <dgm:cxn modelId="{16A83339-B119-49F5-8F31-0583C839DC65}" type="presParOf" srcId="{00CBDB8E-E218-428A-A139-B4AA551E99DF}" destId="{45468896-396A-4A6E-8890-A6BBDF8288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3E58C-4A26-4660-9FFD-F550A5452838}">
      <dsp:nvSpPr>
        <dsp:cNvPr id="0" name=""/>
        <dsp:cNvSpPr/>
      </dsp:nvSpPr>
      <dsp:spPr>
        <a:xfrm>
          <a:off x="1053524" y="2440"/>
          <a:ext cx="3718321" cy="22309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0" i="0" u="none" strike="noStrike" kern="1200" baseline="0">
              <a:latin typeface="AGaramondPro-Regular"/>
            </a:rPr>
            <a:t>La variación es parte de nuestra vida diaria:</a:t>
          </a:r>
          <a:endParaRPr lang="es-ES" sz="1800" kern="1200" dirty="0"/>
        </a:p>
        <a:p>
          <a:pPr marL="114300" lvl="1" indent="-114300" algn="l" defTabSz="622300">
            <a:lnSpc>
              <a:spcPct val="90000"/>
            </a:lnSpc>
            <a:spcBef>
              <a:spcPct val="0"/>
            </a:spcBef>
            <a:spcAft>
              <a:spcPct val="15000"/>
            </a:spcAft>
            <a:buChar char="•"/>
          </a:pPr>
          <a:r>
            <a:rPr lang="es-ES" sz="1400" b="0" i="0" u="none" strike="noStrike" kern="1200" baseline="0">
              <a:latin typeface="AGaramondPro-Regular"/>
            </a:rPr>
            <a:t>El tiempo que tardamos de la casa a la universidad es diferente de una día a otro</a:t>
          </a:r>
          <a:endParaRPr lang="es-ES" sz="1400" kern="1200" dirty="0"/>
        </a:p>
        <a:p>
          <a:pPr marL="114300" lvl="1" indent="-114300" algn="l" defTabSz="622300">
            <a:lnSpc>
              <a:spcPct val="90000"/>
            </a:lnSpc>
            <a:spcBef>
              <a:spcPct val="0"/>
            </a:spcBef>
            <a:spcAft>
              <a:spcPct val="15000"/>
            </a:spcAft>
            <a:buChar char="•"/>
          </a:pPr>
          <a:r>
            <a:rPr lang="es-ES" sz="1400" b="0" i="0" u="none" strike="noStrike" kern="1200" baseline="0">
              <a:latin typeface="AGaramondPro-Regular"/>
            </a:rPr>
            <a:t>La temperatura del ambiente es diferente de una hora a otra;</a:t>
          </a:r>
          <a:endParaRPr lang="es-ES" sz="1400" kern="1200" dirty="0"/>
        </a:p>
        <a:p>
          <a:pPr marL="114300" lvl="1" indent="-114300" algn="l" defTabSz="622300">
            <a:lnSpc>
              <a:spcPct val="90000"/>
            </a:lnSpc>
            <a:spcBef>
              <a:spcPct val="0"/>
            </a:spcBef>
            <a:spcAft>
              <a:spcPct val="15000"/>
            </a:spcAft>
            <a:buChar char="•"/>
          </a:pPr>
          <a:r>
            <a:rPr lang="es-ES" sz="1400" b="0" i="0" u="none" strike="noStrike" kern="1200" baseline="0">
              <a:latin typeface="AGaramondPro-Regular"/>
            </a:rPr>
            <a:t>Lo dulce de una bebida preparada en casa es diferente de un día a otro aunque aparentemente se preparó igual, etc. </a:t>
          </a:r>
          <a:endParaRPr lang="es-ES" sz="1400" kern="1200" dirty="0"/>
        </a:p>
      </dsp:txBody>
      <dsp:txXfrm>
        <a:off x="1053524" y="2440"/>
        <a:ext cx="3718321" cy="2230993"/>
      </dsp:txXfrm>
    </dsp:sp>
    <dsp:sp modelId="{6FEC8868-1CC8-4393-97A1-68CF538AB64E}">
      <dsp:nvSpPr>
        <dsp:cNvPr id="0" name=""/>
        <dsp:cNvSpPr/>
      </dsp:nvSpPr>
      <dsp:spPr>
        <a:xfrm>
          <a:off x="5143678" y="2440"/>
          <a:ext cx="3718321" cy="22309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strike="noStrike" kern="1200" baseline="0" dirty="0">
              <a:latin typeface="AGaramondPro-Regular"/>
            </a:rPr>
            <a:t>Esta </a:t>
          </a:r>
          <a:r>
            <a:rPr lang="es-ES" sz="1800" b="1" i="0" u="none" strike="noStrike" kern="1200" baseline="0" dirty="0">
              <a:latin typeface="AGaramondPro-Bold"/>
            </a:rPr>
            <a:t>variación </a:t>
          </a:r>
          <a:r>
            <a:rPr lang="es-ES" sz="1800" b="0" i="0" u="none" strike="noStrike" kern="1200" baseline="0" dirty="0">
              <a:latin typeface="AGaramondPro-Regular"/>
            </a:rPr>
            <a:t>que ocurre en nuestras vidas, también ocurre en los resultados de los procesos</a:t>
          </a:r>
          <a:endParaRPr lang="es-ES" sz="1800" kern="1200" dirty="0"/>
        </a:p>
      </dsp:txBody>
      <dsp:txXfrm>
        <a:off x="5143678" y="2440"/>
        <a:ext cx="3718321" cy="2230993"/>
      </dsp:txXfrm>
    </dsp:sp>
    <dsp:sp modelId="{F992F3D4-E50F-4ED4-A470-130896718DCF}">
      <dsp:nvSpPr>
        <dsp:cNvPr id="0" name=""/>
        <dsp:cNvSpPr/>
      </dsp:nvSpPr>
      <dsp:spPr>
        <a:xfrm>
          <a:off x="1053524" y="2605266"/>
          <a:ext cx="3718321" cy="22309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strike="noStrike" kern="1200" baseline="0" dirty="0">
              <a:latin typeface="AGaramondPro-Regular"/>
            </a:rPr>
            <a:t>Los procesos son generados por la interacción de materiales, máquinas, mano o mente de obra (gente), mediciones, medio ambiente y métodos.</a:t>
          </a:r>
          <a:endParaRPr lang="es-ES" sz="1800" kern="1200" dirty="0"/>
        </a:p>
      </dsp:txBody>
      <dsp:txXfrm>
        <a:off x="1053524" y="2605266"/>
        <a:ext cx="3718321" cy="2230993"/>
      </dsp:txXfrm>
    </dsp:sp>
    <dsp:sp modelId="{EC3296FE-6F4C-4272-BF13-D8D6B3BE1405}">
      <dsp:nvSpPr>
        <dsp:cNvPr id="0" name=""/>
        <dsp:cNvSpPr/>
      </dsp:nvSpPr>
      <dsp:spPr>
        <a:xfrm>
          <a:off x="5143678" y="2605266"/>
          <a:ext cx="3718321" cy="22309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u="none" strike="noStrike" kern="1200" baseline="0" dirty="0">
              <a:latin typeface="AGaramondPro-Regular"/>
            </a:rPr>
            <a:t>Las </a:t>
          </a:r>
          <a:r>
            <a:rPr lang="es-ES" sz="1800" b="1" i="0" u="none" strike="noStrike" kern="1200" baseline="0" dirty="0">
              <a:latin typeface="AGaramondPro-Bold"/>
            </a:rPr>
            <a:t>6 M</a:t>
          </a:r>
          <a:r>
            <a:rPr lang="es-ES" sz="1800" b="0" i="0" u="none" strike="noStrike" kern="1200" baseline="0" dirty="0">
              <a:latin typeface="AGaramondPro-Regular"/>
            </a:rPr>
            <a:t>, determinan de manera global todo proceso, y cada uno aporta parte de la variabilidad (y de la calidad) de los resultados de un proceso,</a:t>
          </a:r>
          <a:endParaRPr lang="es-ES" sz="1800" kern="1200" dirty="0"/>
        </a:p>
      </dsp:txBody>
      <dsp:txXfrm>
        <a:off x="5143678" y="2605266"/>
        <a:ext cx="3718321" cy="2230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A6F48-B7C7-4DB2-85DF-562D8129C16C}">
      <dsp:nvSpPr>
        <dsp:cNvPr id="0" name=""/>
        <dsp:cNvSpPr/>
      </dsp:nvSpPr>
      <dsp:spPr>
        <a:xfrm>
          <a:off x="4374" y="34609"/>
          <a:ext cx="1912476" cy="26401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u="none" strike="noStrike" kern="1200" baseline="0" dirty="0">
              <a:latin typeface="AGaramondPro-Regular"/>
            </a:rPr>
            <a:t>Procesos interconectados: los procesos no operan de manera aislada, más bien interactúan con el resto del sistema</a:t>
          </a:r>
          <a:r>
            <a:rPr lang="es-ES" sz="1700" b="0" i="0" u="none" strike="noStrike" kern="1200" baseline="0">
              <a:latin typeface="AGaramondPro-Regular"/>
            </a:rPr>
            <a:t>. </a:t>
          </a:r>
          <a:endParaRPr lang="es-ES" sz="1700" kern="1200" dirty="0"/>
        </a:p>
      </dsp:txBody>
      <dsp:txXfrm>
        <a:off x="60389" y="90624"/>
        <a:ext cx="1800446" cy="2528083"/>
      </dsp:txXfrm>
    </dsp:sp>
    <dsp:sp modelId="{DB49CE41-903A-4006-BF73-2102D8A40294}">
      <dsp:nvSpPr>
        <dsp:cNvPr id="0" name=""/>
        <dsp:cNvSpPr/>
      </dsp:nvSpPr>
      <dsp:spPr>
        <a:xfrm>
          <a:off x="2108098" y="1117519"/>
          <a:ext cx="405444" cy="47429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108098" y="1212378"/>
        <a:ext cx="283811" cy="284576"/>
      </dsp:txXfrm>
    </dsp:sp>
    <dsp:sp modelId="{5C875AE6-119F-4A0A-B4FB-AC1B572DA6A7}">
      <dsp:nvSpPr>
        <dsp:cNvPr id="0" name=""/>
        <dsp:cNvSpPr/>
      </dsp:nvSpPr>
      <dsp:spPr>
        <a:xfrm>
          <a:off x="2681840" y="34609"/>
          <a:ext cx="1912476" cy="26401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u="none" strike="noStrike" kern="1200" baseline="0" dirty="0">
              <a:latin typeface="AGaramondPro-Regular"/>
            </a:rPr>
            <a:t>Se reconoce que los resultados de todos los procesos son variables</a:t>
          </a:r>
        </a:p>
      </dsp:txBody>
      <dsp:txXfrm>
        <a:off x="2737855" y="90624"/>
        <a:ext cx="1800446" cy="2528083"/>
      </dsp:txXfrm>
    </dsp:sp>
    <dsp:sp modelId="{9EA32506-2FC5-45CC-AF5D-7C7F412A7F36}">
      <dsp:nvSpPr>
        <dsp:cNvPr id="0" name=""/>
        <dsp:cNvSpPr/>
      </dsp:nvSpPr>
      <dsp:spPr>
        <a:xfrm>
          <a:off x="4785564" y="1117519"/>
          <a:ext cx="405444" cy="47429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4785564" y="1212378"/>
        <a:ext cx="283811" cy="284576"/>
      </dsp:txXfrm>
    </dsp:sp>
    <dsp:sp modelId="{02B6AEC0-751B-44E3-A027-DD2F66D623BF}">
      <dsp:nvSpPr>
        <dsp:cNvPr id="0" name=""/>
        <dsp:cNvSpPr/>
      </dsp:nvSpPr>
      <dsp:spPr>
        <a:xfrm>
          <a:off x="5359307" y="34609"/>
          <a:ext cx="1912476" cy="26401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u="none" strike="noStrike" kern="1200" baseline="0" dirty="0">
              <a:latin typeface="AGaramondPro-Regular"/>
            </a:rPr>
            <a:t>Reducir la variabilidad hasta lograr niveles de excelencia en calidad, como el nivel de calidad Seis Sigma</a:t>
          </a:r>
        </a:p>
      </dsp:txBody>
      <dsp:txXfrm>
        <a:off x="5415322" y="90624"/>
        <a:ext cx="1800446" cy="2528083"/>
      </dsp:txXfrm>
    </dsp:sp>
    <dsp:sp modelId="{3A72B22D-079C-40EB-A1CB-985A26A0AC5B}">
      <dsp:nvSpPr>
        <dsp:cNvPr id="0" name=""/>
        <dsp:cNvSpPr/>
      </dsp:nvSpPr>
      <dsp:spPr>
        <a:xfrm>
          <a:off x="7463031" y="1117519"/>
          <a:ext cx="405444" cy="47429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463031" y="1212378"/>
        <a:ext cx="283811" cy="284576"/>
      </dsp:txXfrm>
    </dsp:sp>
    <dsp:sp modelId="{48A672B2-B2D5-43BC-9743-4CD395E33DFA}">
      <dsp:nvSpPr>
        <dsp:cNvPr id="0" name=""/>
        <dsp:cNvSpPr/>
      </dsp:nvSpPr>
      <dsp:spPr>
        <a:xfrm>
          <a:off x="8036774" y="34609"/>
          <a:ext cx="1912476" cy="26401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u="none" strike="noStrike" kern="1200" baseline="0" dirty="0">
              <a:latin typeface="AGaramondPro-Regular"/>
            </a:rPr>
            <a:t>El reto es que en una organización se profundice la filosofía del pensamiento estadístico para conocer la realidad y direccionar mejor esfuerzos de mejora. </a:t>
          </a:r>
        </a:p>
      </dsp:txBody>
      <dsp:txXfrm>
        <a:off x="8092789" y="90624"/>
        <a:ext cx="1800446" cy="2528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16619-043F-4281-B91B-1115651E3057}">
      <dsp:nvSpPr>
        <dsp:cNvPr id="0" name=""/>
        <dsp:cNvSpPr/>
      </dsp:nvSpPr>
      <dsp:spPr>
        <a:xfrm>
          <a:off x="246427" y="2266"/>
          <a:ext cx="4146807" cy="2488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Los procesos tienen variables de salida, los cuales deben cumplir con ciertas especificaciones para considerar que funciona de manera satisfactoria.</a:t>
          </a:r>
        </a:p>
      </dsp:txBody>
      <dsp:txXfrm>
        <a:off x="246427" y="2266"/>
        <a:ext cx="4146807" cy="2488084"/>
      </dsp:txXfrm>
    </dsp:sp>
    <dsp:sp modelId="{91BB2563-73CE-4F0F-911A-0D567CE414B8}">
      <dsp:nvSpPr>
        <dsp:cNvPr id="0" name=""/>
        <dsp:cNvSpPr/>
      </dsp:nvSpPr>
      <dsp:spPr>
        <a:xfrm>
          <a:off x="4807915" y="2266"/>
          <a:ext cx="4146807" cy="2488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 Analizar la capacidad o habilidad de un proceso consiste en conocer la amplitud de la variación natural del proceso para una característica de calidad dada</a:t>
          </a:r>
        </a:p>
      </dsp:txBody>
      <dsp:txXfrm>
        <a:off x="4807915" y="2266"/>
        <a:ext cx="4146807" cy="2488084"/>
      </dsp:txXfrm>
    </dsp:sp>
    <dsp:sp modelId="{E3DE6507-F049-4C5F-BEBD-601611DDEC66}">
      <dsp:nvSpPr>
        <dsp:cNvPr id="0" name=""/>
        <dsp:cNvSpPr/>
      </dsp:nvSpPr>
      <dsp:spPr>
        <a:xfrm>
          <a:off x="246427" y="2905031"/>
          <a:ext cx="4146807" cy="2488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Esto permitirá saber en qué medida tal característica de calidad es satisfactoria. </a:t>
          </a:r>
        </a:p>
      </dsp:txBody>
      <dsp:txXfrm>
        <a:off x="246427" y="2905031"/>
        <a:ext cx="4146807" cy="2488084"/>
      </dsp:txXfrm>
    </dsp:sp>
    <dsp:sp modelId="{45468896-396A-4A6E-8890-A6BBDF82881B}">
      <dsp:nvSpPr>
        <dsp:cNvPr id="0" name=""/>
        <dsp:cNvSpPr/>
      </dsp:nvSpPr>
      <dsp:spPr>
        <a:xfrm>
          <a:off x="4807915" y="2905031"/>
          <a:ext cx="4146807" cy="24880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Los índices de capacidad son mediciones especializadas en evaluar la capacidad, que permiten comparar procesos y detectar la necesidad de mejoras. </a:t>
          </a:r>
        </a:p>
      </dsp:txBody>
      <dsp:txXfrm>
        <a:off x="4807915" y="2905031"/>
        <a:ext cx="4146807" cy="24880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11234-EB90-4D1C-A2C3-D3D650F68AFF}" type="datetimeFigureOut">
              <a:rPr lang="es-ES" smtClean="0"/>
              <a:t>30/05/2024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6D515-81CC-4E81-B57E-B1561F85EE43}" type="slidenum">
              <a:rPr lang="es-ES" smtClean="0"/>
              <a:t>‹Nº›</a:t>
            </a:fld>
            <a:endParaRPr lang="es-ES"/>
          </a:p>
        </p:txBody>
      </p:sp>
    </p:spTree>
    <p:extLst>
      <p:ext uri="{BB962C8B-B14F-4D97-AF65-F5344CB8AC3E}">
        <p14:creationId xmlns:p14="http://schemas.microsoft.com/office/powerpoint/2010/main" val="12830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el valor nominal indica el valor teórico o ideal de cualquier cosa que pueda ser cuantificable, en oposición al valor real, que es el que se obtiene en una medición dada.</a:t>
            </a:r>
            <a:endParaRPr lang="es-ES" dirty="0"/>
          </a:p>
        </p:txBody>
      </p:sp>
      <p:sp>
        <p:nvSpPr>
          <p:cNvPr id="4" name="Marcador de número de diapositiva 3"/>
          <p:cNvSpPr>
            <a:spLocks noGrp="1"/>
          </p:cNvSpPr>
          <p:nvPr>
            <p:ph type="sldNum" sz="quarter" idx="5"/>
          </p:nvPr>
        </p:nvSpPr>
        <p:spPr/>
        <p:txBody>
          <a:bodyPr/>
          <a:lstStyle/>
          <a:p>
            <a:fld id="{FAE6D515-81CC-4E81-B57E-B1561F85EE43}" type="slidenum">
              <a:rPr lang="es-ES" smtClean="0"/>
              <a:t>23</a:t>
            </a:fld>
            <a:endParaRPr lang="es-ES"/>
          </a:p>
        </p:txBody>
      </p:sp>
    </p:spTree>
    <p:extLst>
      <p:ext uri="{BB962C8B-B14F-4D97-AF65-F5344CB8AC3E}">
        <p14:creationId xmlns:p14="http://schemas.microsoft.com/office/powerpoint/2010/main" val="122404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el valor nominal indica el valor teórico o ideal de cualquier cosa que pueda ser cuantificable, en oposición al valor real, que es el que se obtiene en una medición dada.</a:t>
            </a:r>
            <a:endParaRPr lang="es-ES" dirty="0"/>
          </a:p>
        </p:txBody>
      </p:sp>
      <p:sp>
        <p:nvSpPr>
          <p:cNvPr id="4" name="Marcador de número de diapositiva 3"/>
          <p:cNvSpPr>
            <a:spLocks noGrp="1"/>
          </p:cNvSpPr>
          <p:nvPr>
            <p:ph type="sldNum" sz="quarter" idx="5"/>
          </p:nvPr>
        </p:nvSpPr>
        <p:spPr/>
        <p:txBody>
          <a:bodyPr/>
          <a:lstStyle/>
          <a:p>
            <a:fld id="{FAE6D515-81CC-4E81-B57E-B1561F85EE43}" type="slidenum">
              <a:rPr lang="es-ES" smtClean="0"/>
              <a:t>37</a:t>
            </a:fld>
            <a:endParaRPr lang="es-ES"/>
          </a:p>
        </p:txBody>
      </p:sp>
    </p:spTree>
    <p:extLst>
      <p:ext uri="{BB962C8B-B14F-4D97-AF65-F5344CB8AC3E}">
        <p14:creationId xmlns:p14="http://schemas.microsoft.com/office/powerpoint/2010/main" val="300639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68F0C-5C2E-45A4-8AD8-50A84DCC0F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85F0296-F5B7-4519-B8B1-623A4E411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266535-E66E-46D1-A5DA-D436179C31C4}"/>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28DDA940-5DB4-471D-B1B6-A83C666071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5766A8-E8B1-4DEE-8698-AA3DB22EC8AC}"/>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38570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F1A89-0C61-42EF-9A0B-07BB70523C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C57130-81BA-4A01-A6C6-025CF6A40F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FA3A06-F5CD-4F14-91FF-7800A42F15F6}"/>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98673AB4-F39D-4902-9769-CAD01C9E46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21902-FF33-4EA6-8D6C-F318DC7D9881}"/>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68849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D71F0E-ADF8-4FAC-BC2D-452C5F9315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333758-A941-4374-8BE1-2BA3D6EB46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955D74-CD07-4875-8AC3-E5E74A0BD0EE}"/>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3E5391EC-7AE1-42AE-BEF6-A97702D63C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BAE378-ECA3-4784-AF2A-891EEAB4B60D}"/>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08038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0E1CF-579A-46FB-B5D2-00D67EC017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C59E42-F9B9-45AC-8D17-45F754B667E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286D60-BCC3-4DDB-AF3C-15C653C406CC}"/>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5F32DB66-118B-4A9F-B68D-B1F0FDEDF2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C19A85-FA9F-4704-B2E9-C70D15CD53CA}"/>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3454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A4588-BA82-4E67-B2D5-7DD67DADF3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A0C851E-76C1-434B-9FE9-5DB59E3AA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753542-8F55-4AE6-B33E-CA7571227FC9}"/>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350970E7-5CC3-44FE-B029-0A9D0D1942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DB07570-E5DF-4210-9BEC-C39BDECC1F03}"/>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125649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FB6B9-F277-43BF-96D1-13E76A52F1F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5E3380-2498-4EB7-8604-E79A7317AD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D0F886-FB1D-4F4A-B186-1FF27EAAA8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A8E6E3-6ACC-4CD1-AA5E-1D31A664CAB6}"/>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6" name="Marcador de pie de página 5">
            <a:extLst>
              <a:ext uri="{FF2B5EF4-FFF2-40B4-BE49-F238E27FC236}">
                <a16:creationId xmlns:a16="http://schemas.microsoft.com/office/drawing/2014/main" id="{B16F6AD3-DAFA-453A-A89B-502093246D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A8D2BB-D116-4B97-84A6-799B22B86F14}"/>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85320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4969A-81ED-4F07-85FC-D4CBB9644EC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A271B3-DB7D-4F0D-9F38-53EC7A94C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2C1A6-5158-4C60-844F-749F7B015BD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6179956-6BA3-43D1-875C-6AFC26B68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A44C94-4F82-4C25-932E-1E3897913E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FA4416-4201-45A7-B8CB-A4279AD4D571}"/>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8" name="Marcador de pie de página 7">
            <a:extLst>
              <a:ext uri="{FF2B5EF4-FFF2-40B4-BE49-F238E27FC236}">
                <a16:creationId xmlns:a16="http://schemas.microsoft.com/office/drawing/2014/main" id="{312EB8EC-652B-415E-84CA-2885CFB197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0E9609A-1116-4355-883F-BDAC3278622F}"/>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53748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3F50F-83DA-47AD-AC00-863DBE1DF27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AB8905-4583-432D-8C73-6D7D0E5A8F16}"/>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4" name="Marcador de pie de página 3">
            <a:extLst>
              <a:ext uri="{FF2B5EF4-FFF2-40B4-BE49-F238E27FC236}">
                <a16:creationId xmlns:a16="http://schemas.microsoft.com/office/drawing/2014/main" id="{D68F053C-1663-43B7-9152-70B1A2613D8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A35D82A-374F-43CA-995C-6C38AFAC2941}"/>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38120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F84872-27FD-46FA-8D73-5EB62EDA4773}"/>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3" name="Marcador de pie de página 2">
            <a:extLst>
              <a:ext uri="{FF2B5EF4-FFF2-40B4-BE49-F238E27FC236}">
                <a16:creationId xmlns:a16="http://schemas.microsoft.com/office/drawing/2014/main" id="{A613C227-FE4F-448E-B143-D990721E3B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B01B2A6-9C2B-4F34-9772-8C27D378989E}"/>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426436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E1D6E-EF62-44B8-A60B-4AB5B361E0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2B0D28-F032-4290-943D-158F8849C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7CDE122-552A-4879-B757-66D1F8F23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3D8CB2-670A-40B4-A349-641A54D6BFF4}"/>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6" name="Marcador de pie de página 5">
            <a:extLst>
              <a:ext uri="{FF2B5EF4-FFF2-40B4-BE49-F238E27FC236}">
                <a16:creationId xmlns:a16="http://schemas.microsoft.com/office/drawing/2014/main" id="{70E44E45-4611-426E-9DE2-5D6DF420DE0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13C86B-99F7-415D-8FB0-5F1C62FC44B9}"/>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29856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F1CFC-9909-42A8-ADF5-B7B7368CA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FDAF93A-F92C-4E90-88F4-0E403199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ADC0D9-6B9C-43FE-B007-B45195B51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96B7B7-E740-4275-B1C3-326AACC02F3F}"/>
              </a:ext>
            </a:extLst>
          </p:cNvPr>
          <p:cNvSpPr>
            <a:spLocks noGrp="1"/>
          </p:cNvSpPr>
          <p:nvPr>
            <p:ph type="dt" sz="half" idx="10"/>
          </p:nvPr>
        </p:nvSpPr>
        <p:spPr/>
        <p:txBody>
          <a:bodyPr/>
          <a:lstStyle/>
          <a:p>
            <a:fld id="{6BB69730-F7DE-4813-9417-F1B6B5C79F45}" type="datetimeFigureOut">
              <a:rPr lang="es-ES" smtClean="0"/>
              <a:t>30/05/2024</a:t>
            </a:fld>
            <a:endParaRPr lang="es-ES"/>
          </a:p>
        </p:txBody>
      </p:sp>
      <p:sp>
        <p:nvSpPr>
          <p:cNvPr id="6" name="Marcador de pie de página 5">
            <a:extLst>
              <a:ext uri="{FF2B5EF4-FFF2-40B4-BE49-F238E27FC236}">
                <a16:creationId xmlns:a16="http://schemas.microsoft.com/office/drawing/2014/main" id="{FECC0319-B3AB-4ADC-9E30-1B5D13B26E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C15A7E-B807-43DE-9201-A11DB5CCB355}"/>
              </a:ext>
            </a:extLst>
          </p:cNvPr>
          <p:cNvSpPr>
            <a:spLocks noGrp="1"/>
          </p:cNvSpPr>
          <p:nvPr>
            <p:ph type="sldNum" sz="quarter" idx="12"/>
          </p:nvPr>
        </p:nvSpPr>
        <p:spPr/>
        <p:txBody>
          <a:bodyPr/>
          <a:lstStyle/>
          <a:p>
            <a:fld id="{CCE2ECF3-6C7A-4CCB-94F2-00EB3EFF6420}" type="slidenum">
              <a:rPr lang="es-ES" smtClean="0"/>
              <a:t>‹Nº›</a:t>
            </a:fld>
            <a:endParaRPr lang="es-ES"/>
          </a:p>
        </p:txBody>
      </p:sp>
    </p:spTree>
    <p:extLst>
      <p:ext uri="{BB962C8B-B14F-4D97-AF65-F5344CB8AC3E}">
        <p14:creationId xmlns:p14="http://schemas.microsoft.com/office/powerpoint/2010/main" val="279171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06B80D-7323-4B12-B9AD-99FB740760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D80BFC-99C2-4B34-A652-A0042841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338A4B-6088-41D2-9DFC-52492BBED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69730-F7DE-4813-9417-F1B6B5C79F45}" type="datetimeFigureOut">
              <a:rPr lang="es-ES" smtClean="0"/>
              <a:t>30/05/2024</a:t>
            </a:fld>
            <a:endParaRPr lang="es-ES"/>
          </a:p>
        </p:txBody>
      </p:sp>
      <p:sp>
        <p:nvSpPr>
          <p:cNvPr id="5" name="Marcador de pie de página 4">
            <a:extLst>
              <a:ext uri="{FF2B5EF4-FFF2-40B4-BE49-F238E27FC236}">
                <a16:creationId xmlns:a16="http://schemas.microsoft.com/office/drawing/2014/main" id="{34931CE5-1C6C-4E42-8FF2-4D4798625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88D6404-FBFD-4698-8771-CE096C99E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CF3-6C7A-4CCB-94F2-00EB3EFF6420}" type="slidenum">
              <a:rPr lang="es-ES" smtClean="0"/>
              <a:t>‹Nº›</a:t>
            </a:fld>
            <a:endParaRPr lang="es-ES"/>
          </a:p>
        </p:txBody>
      </p:sp>
    </p:spTree>
    <p:extLst>
      <p:ext uri="{BB962C8B-B14F-4D97-AF65-F5344CB8AC3E}">
        <p14:creationId xmlns:p14="http://schemas.microsoft.com/office/powerpoint/2010/main" val="175389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bwMode="auto">
          <a:xfrm>
            <a:off x="2147888" y="549275"/>
            <a:ext cx="7886700"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eaLnBrk="1" hangingPunct="1"/>
            <a:r>
              <a:rPr lang="es-ES" altLang="en-US" sz="4000"/>
              <a:t>Universidad Nacional de Chimborazo</a:t>
            </a:r>
            <a:br>
              <a:rPr lang="es-ES" altLang="en-US" sz="4000"/>
            </a:br>
            <a:br>
              <a:rPr lang="es-ES" altLang="en-US" sz="4800"/>
            </a:br>
            <a:r>
              <a:rPr lang="es-ES" altLang="en-US" sz="4800"/>
              <a:t>Control de Calidad</a:t>
            </a:r>
            <a:endParaRPr lang="en-US" altLang="en-US" sz="4800"/>
          </a:p>
        </p:txBody>
      </p:sp>
      <p:sp>
        <p:nvSpPr>
          <p:cNvPr id="6" name="Rectangle 1"/>
          <p:cNvSpPr>
            <a:spLocks noGrp="1" noChangeArrowheads="1"/>
          </p:cNvSpPr>
          <p:nvPr>
            <p:ph type="body" idx="1"/>
          </p:nvPr>
        </p:nvSpPr>
        <p:spPr bwMode="auto">
          <a:xfrm>
            <a:off x="2147890" y="3626351"/>
            <a:ext cx="6757986" cy="2142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spcBef>
                <a:spcPct val="0"/>
              </a:spcBef>
              <a:defRPr/>
            </a:pPr>
            <a:r>
              <a:rPr lang="es-ES" sz="3200" b="1" i="0" u="none" strike="noStrike" baseline="0" dirty="0">
                <a:ln w="22225">
                  <a:solidFill>
                    <a:schemeClr val="accent2"/>
                  </a:solidFill>
                  <a:prstDash val="solid"/>
                </a:ln>
                <a:solidFill>
                  <a:schemeClr val="accent2">
                    <a:lumMod val="40000"/>
                    <a:lumOff val="60000"/>
                  </a:schemeClr>
                </a:solidFill>
                <a:latin typeface="ArialNormal"/>
              </a:rPr>
              <a:t>Capacidad de Proceso e </a:t>
            </a:r>
          </a:p>
          <a:p>
            <a:pPr eaLnBrk="1" hangingPunct="1">
              <a:spcBef>
                <a:spcPct val="0"/>
              </a:spcBef>
              <a:defRPr/>
            </a:pPr>
            <a:r>
              <a:rPr lang="es-ES" sz="3200" b="1" i="0" u="none" strike="noStrike" baseline="0" dirty="0">
                <a:ln w="22225">
                  <a:solidFill>
                    <a:schemeClr val="accent2"/>
                  </a:solidFill>
                  <a:prstDash val="solid"/>
                </a:ln>
                <a:solidFill>
                  <a:schemeClr val="accent2">
                    <a:lumMod val="40000"/>
                    <a:lumOff val="60000"/>
                  </a:schemeClr>
                </a:solidFill>
                <a:latin typeface="ArialNormal"/>
              </a:rPr>
              <a:t>Índices de Capacidad de Proceso</a:t>
            </a:r>
          </a:p>
          <a:p>
            <a:pPr eaLnBrk="1" hangingPunct="1">
              <a:spcBef>
                <a:spcPct val="0"/>
              </a:spcBef>
              <a:defRPr/>
            </a:pPr>
            <a:endParaRPr lang="es-ES" altLang="en-US" sz="2800" dirty="0"/>
          </a:p>
          <a:p>
            <a:pPr eaLnBrk="1" hangingPunct="1">
              <a:spcBef>
                <a:spcPct val="0"/>
              </a:spcBef>
              <a:defRPr/>
            </a:pPr>
            <a:r>
              <a:rPr lang="es-ES" altLang="en-US" sz="2800" dirty="0">
                <a:solidFill>
                  <a:schemeClr val="tx1"/>
                </a:solidFill>
              </a:rPr>
              <a:t>Gabriela Serrano Torres</a:t>
            </a:r>
            <a:br>
              <a:rPr lang="es-ES" altLang="en-US" sz="2800" dirty="0"/>
            </a:br>
            <a:endParaRPr lang="es-E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B5E129-AE33-48BD-AE7C-2F02DE00657C}"/>
              </a:ext>
            </a:extLst>
          </p:cNvPr>
          <p:cNvSpPr txBox="1"/>
          <p:nvPr/>
        </p:nvSpPr>
        <p:spPr>
          <a:xfrm>
            <a:off x="1085850" y="963722"/>
            <a:ext cx="10020300" cy="2862322"/>
          </a:xfrm>
          <a:prstGeom prst="rect">
            <a:avLst/>
          </a:prstGeom>
          <a:noFill/>
        </p:spPr>
        <p:txBody>
          <a:bodyPr wrap="square">
            <a:spAutoFit/>
          </a:bodyPr>
          <a:lstStyle/>
          <a:p>
            <a:pPr algn="just"/>
            <a:r>
              <a:rPr lang="es-ES" sz="2000" b="1" i="0" u="none" strike="noStrike" baseline="0" dirty="0">
                <a:latin typeface="AGaramondPro-Bold"/>
              </a:rPr>
              <a:t>Variables de entrada </a:t>
            </a:r>
            <a:r>
              <a:rPr lang="es-ES" sz="2000" b="1" i="0" u="none" strike="noStrike" baseline="0" dirty="0">
                <a:latin typeface="AGaramondPro-Regular"/>
              </a:rPr>
              <a:t>y de salida</a:t>
            </a:r>
            <a:r>
              <a:rPr lang="es-ES" sz="2000" b="0" i="0" u="none" strike="noStrike" baseline="0" dirty="0">
                <a:latin typeface="AGaramondPro-Regular"/>
              </a:rPr>
              <a:t>.</a:t>
            </a:r>
          </a:p>
          <a:p>
            <a:pPr algn="just"/>
            <a:endParaRPr lang="es-ES" sz="200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Las primeras, también llamadas </a:t>
            </a:r>
            <a:r>
              <a:rPr lang="es-ES" sz="2000" b="1" i="0" u="none" strike="noStrike" baseline="0" dirty="0">
                <a:latin typeface="AGaramondPro-Regular"/>
              </a:rPr>
              <a:t>variables independientes </a:t>
            </a:r>
            <a:r>
              <a:rPr lang="es-ES" sz="2000" b="0" i="0" u="none" strike="noStrike" baseline="0" dirty="0">
                <a:latin typeface="AGaramondPro-Regular"/>
              </a:rPr>
              <a:t>(las X), por lo general son variables de control del proceso, como temperatura, velocidad, presión, cantidad y/o características de algún insumo o material, etc. </a:t>
            </a:r>
          </a:p>
          <a:p>
            <a:pPr marL="285750" indent="-285750" algn="just">
              <a:buFont typeface="Arial" panose="020B0604020202020204" pitchFamily="34" charset="0"/>
              <a:buChar char="•"/>
            </a:pPr>
            <a:r>
              <a:rPr lang="es-ES" sz="2000" b="0" i="0" u="none" strike="noStrike" baseline="0" dirty="0">
                <a:latin typeface="AGaramondPro-Regular"/>
              </a:rPr>
              <a:t>En cuanto a las </a:t>
            </a:r>
            <a:r>
              <a:rPr lang="es-ES" sz="2000" b="1" i="0" u="none" strike="noStrike" baseline="0" dirty="0">
                <a:latin typeface="AGaramondPro-Bold"/>
              </a:rPr>
              <a:t>variables de salida</a:t>
            </a:r>
            <a:r>
              <a:rPr lang="es-ES" sz="2000" b="0" i="0" u="none" strike="noStrike" baseline="0" dirty="0">
                <a:latin typeface="AGaramondPro-Regular"/>
              </a:rPr>
              <a:t>, también llamadas variables de respuesta o dependientes (las Y), son características de calidad del producto y, en general, en ellas se reflejan los resultados obtenidos por el proceso; a través de los valores que toman estas variables se evalúa la calidad del desempeño del proceso. </a:t>
            </a:r>
            <a:endParaRPr lang="es-ES" sz="2000" dirty="0"/>
          </a:p>
        </p:txBody>
      </p:sp>
    </p:spTree>
    <p:extLst>
      <p:ext uri="{BB962C8B-B14F-4D97-AF65-F5344CB8AC3E}">
        <p14:creationId xmlns:p14="http://schemas.microsoft.com/office/powerpoint/2010/main" val="66465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9FB95-9A7D-4D66-922D-41ED8BB6D8AB}"/>
              </a:ext>
            </a:extLst>
          </p:cNvPr>
          <p:cNvSpPr txBox="1"/>
          <p:nvPr/>
        </p:nvSpPr>
        <p:spPr>
          <a:xfrm>
            <a:off x="1104900" y="748784"/>
            <a:ext cx="6096000" cy="584775"/>
          </a:xfrm>
          <a:prstGeom prst="rect">
            <a:avLst/>
          </a:prstGeom>
          <a:noFill/>
        </p:spPr>
        <p:txBody>
          <a:bodyPr wrap="square">
            <a:spAutoFit/>
          </a:bodyPr>
          <a:lstStyle/>
          <a:p>
            <a:r>
              <a:rPr lang="es-ES" sz="3200" b="1" i="0" u="none" strike="noStrike" baseline="0" dirty="0">
                <a:ln w="22225">
                  <a:solidFill>
                    <a:schemeClr val="accent2"/>
                  </a:solidFill>
                  <a:prstDash val="solid"/>
                </a:ln>
                <a:solidFill>
                  <a:schemeClr val="accent2">
                    <a:lumMod val="40000"/>
                    <a:lumOff val="60000"/>
                  </a:schemeClr>
                </a:solidFill>
                <a:latin typeface="UniversLTStd-BoldCn"/>
              </a:rPr>
              <a:t>Medidas de tendencia central</a:t>
            </a:r>
            <a:endParaRPr lang="es-ES" sz="4400" b="1" dirty="0">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72FD0A3-9CDA-42A5-9E11-1A599B91E8ED}"/>
              </a:ext>
            </a:extLst>
          </p:cNvPr>
          <p:cNvSpPr txBox="1"/>
          <p:nvPr/>
        </p:nvSpPr>
        <p:spPr>
          <a:xfrm>
            <a:off x="1104900" y="1470958"/>
            <a:ext cx="9782175" cy="1938992"/>
          </a:xfrm>
          <a:prstGeom prst="rect">
            <a:avLst/>
          </a:prstGeom>
          <a:noFill/>
        </p:spPr>
        <p:txBody>
          <a:bodyPr wrap="square">
            <a:spAutoFit/>
          </a:bodyPr>
          <a:lstStyle/>
          <a:p>
            <a:pPr algn="just"/>
            <a:r>
              <a:rPr lang="es-ES" sz="2000" b="0" i="0" u="none" strike="noStrike" baseline="0" dirty="0">
                <a:latin typeface="AGaramondPro-Regular"/>
              </a:rPr>
              <a:t>Con las mediciones de una característica de calidad de tipo cuantitativo, el primer aspecto a investigar es la </a:t>
            </a:r>
            <a:r>
              <a:rPr lang="es-ES" sz="2000" b="1" i="0" u="none" strike="noStrike" baseline="0" dirty="0">
                <a:latin typeface="AGaramondPro-Bold"/>
              </a:rPr>
              <a:t>tendencia central </a:t>
            </a:r>
            <a:r>
              <a:rPr lang="es-ES" sz="2000" b="0" i="0" u="none" strike="noStrike" baseline="0" dirty="0">
                <a:latin typeface="AGaramondPro-Regular"/>
              </a:rPr>
              <a:t>de los datos, es decir, identificar un valor en torno al cual los datos tienden a aglomerarse o concentrarse.</a:t>
            </a:r>
          </a:p>
          <a:p>
            <a:pPr algn="just"/>
            <a:r>
              <a:rPr lang="es-ES" sz="2000" b="0" i="0" u="none" strike="noStrike" baseline="0" dirty="0">
                <a:latin typeface="AGaramondPro-Regular"/>
              </a:rPr>
              <a:t>Esto permitirá saber si el proceso está centrado; es decir, saber si la tendencia central de la variable de salida es igual o está muy próxima a un valor nominal deseado (en el ejemplo, el valor nominal es 500 gramos). </a:t>
            </a:r>
          </a:p>
        </p:txBody>
      </p:sp>
      <p:pic>
        <p:nvPicPr>
          <p:cNvPr id="1026" name="Picture 2" descr="Medidas de tendencia central: media, mediana, moda, rango y eje medio -  Aprendiendo Administración">
            <a:extLst>
              <a:ext uri="{FF2B5EF4-FFF2-40B4-BE49-F238E27FC236}">
                <a16:creationId xmlns:a16="http://schemas.microsoft.com/office/drawing/2014/main" id="{5BBD4902-D477-4496-891F-5979F7F54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04"/>
          <a:stretch/>
        </p:blipFill>
        <p:spPr bwMode="auto">
          <a:xfrm>
            <a:off x="3520678" y="3448051"/>
            <a:ext cx="4950618" cy="295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4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16DC66-1486-4249-A703-5F038E0BD03D}"/>
              </a:ext>
            </a:extLst>
          </p:cNvPr>
          <p:cNvPicPr>
            <a:picLocks noChangeAspect="1"/>
          </p:cNvPicPr>
          <p:nvPr/>
        </p:nvPicPr>
        <p:blipFill>
          <a:blip r:embed="rId2"/>
          <a:stretch>
            <a:fillRect/>
          </a:stretch>
        </p:blipFill>
        <p:spPr>
          <a:xfrm>
            <a:off x="1456752" y="695080"/>
            <a:ext cx="8734998" cy="3505689"/>
          </a:xfrm>
          <a:prstGeom prst="rect">
            <a:avLst/>
          </a:prstGeom>
        </p:spPr>
      </p:pic>
      <p:pic>
        <p:nvPicPr>
          <p:cNvPr id="5" name="Imagen 4">
            <a:extLst>
              <a:ext uri="{FF2B5EF4-FFF2-40B4-BE49-F238E27FC236}">
                <a16:creationId xmlns:a16="http://schemas.microsoft.com/office/drawing/2014/main" id="{630B7D10-35D7-474E-9764-8953068B2168}"/>
              </a:ext>
            </a:extLst>
          </p:cNvPr>
          <p:cNvPicPr>
            <a:picLocks noChangeAspect="1"/>
          </p:cNvPicPr>
          <p:nvPr/>
        </p:nvPicPr>
        <p:blipFill rotWithShape="1">
          <a:blip r:embed="rId3"/>
          <a:srcRect b="74112"/>
          <a:stretch/>
        </p:blipFill>
        <p:spPr>
          <a:xfrm>
            <a:off x="1456752" y="4433681"/>
            <a:ext cx="8734998" cy="766969"/>
          </a:xfrm>
          <a:prstGeom prst="rect">
            <a:avLst/>
          </a:prstGeom>
        </p:spPr>
      </p:pic>
    </p:spTree>
    <p:extLst>
      <p:ext uri="{BB962C8B-B14F-4D97-AF65-F5344CB8AC3E}">
        <p14:creationId xmlns:p14="http://schemas.microsoft.com/office/powerpoint/2010/main" val="230510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1572E8-9258-4DC2-B29F-1B46D6FF02E9}"/>
              </a:ext>
            </a:extLst>
          </p:cNvPr>
          <p:cNvPicPr>
            <a:picLocks noChangeAspect="1"/>
          </p:cNvPicPr>
          <p:nvPr/>
        </p:nvPicPr>
        <p:blipFill rotWithShape="1">
          <a:blip r:embed="rId2"/>
          <a:srcRect l="327" t="24923" r="-327" b="-476"/>
          <a:stretch/>
        </p:blipFill>
        <p:spPr>
          <a:xfrm>
            <a:off x="1115192" y="1362075"/>
            <a:ext cx="9961615" cy="2838450"/>
          </a:xfrm>
          <a:prstGeom prst="rect">
            <a:avLst/>
          </a:prstGeom>
        </p:spPr>
      </p:pic>
    </p:spTree>
    <p:extLst>
      <p:ext uri="{BB962C8B-B14F-4D97-AF65-F5344CB8AC3E}">
        <p14:creationId xmlns:p14="http://schemas.microsoft.com/office/powerpoint/2010/main" val="202453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FB3A53-F764-41F3-BD4E-8CDE6C88CE24}"/>
              </a:ext>
            </a:extLst>
          </p:cNvPr>
          <p:cNvPicPr>
            <a:picLocks noChangeAspect="1"/>
          </p:cNvPicPr>
          <p:nvPr/>
        </p:nvPicPr>
        <p:blipFill>
          <a:blip r:embed="rId2"/>
          <a:stretch>
            <a:fillRect/>
          </a:stretch>
        </p:blipFill>
        <p:spPr>
          <a:xfrm>
            <a:off x="1581150" y="996492"/>
            <a:ext cx="9267894" cy="4693565"/>
          </a:xfrm>
          <a:prstGeom prst="rect">
            <a:avLst/>
          </a:prstGeom>
        </p:spPr>
      </p:pic>
    </p:spTree>
    <p:extLst>
      <p:ext uri="{BB962C8B-B14F-4D97-AF65-F5344CB8AC3E}">
        <p14:creationId xmlns:p14="http://schemas.microsoft.com/office/powerpoint/2010/main" val="128968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FA2643-B818-4AE9-B88B-046AE3B50D11}"/>
              </a:ext>
            </a:extLst>
          </p:cNvPr>
          <p:cNvPicPr>
            <a:picLocks noChangeAspect="1"/>
          </p:cNvPicPr>
          <p:nvPr/>
        </p:nvPicPr>
        <p:blipFill rotWithShape="1">
          <a:blip r:embed="rId2"/>
          <a:srcRect b="61681"/>
          <a:stretch/>
        </p:blipFill>
        <p:spPr>
          <a:xfrm>
            <a:off x="1417450" y="1552290"/>
            <a:ext cx="9357099" cy="1876710"/>
          </a:xfrm>
          <a:prstGeom prst="rect">
            <a:avLst/>
          </a:prstGeom>
        </p:spPr>
      </p:pic>
    </p:spTree>
    <p:extLst>
      <p:ext uri="{BB962C8B-B14F-4D97-AF65-F5344CB8AC3E}">
        <p14:creationId xmlns:p14="http://schemas.microsoft.com/office/powerpoint/2010/main" val="312818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291DA38-F2D7-4340-859E-B0CC9C7C2A58}"/>
              </a:ext>
            </a:extLst>
          </p:cNvPr>
          <p:cNvPicPr>
            <a:picLocks noChangeAspect="1"/>
          </p:cNvPicPr>
          <p:nvPr/>
        </p:nvPicPr>
        <p:blipFill>
          <a:blip r:embed="rId2"/>
          <a:stretch>
            <a:fillRect/>
          </a:stretch>
        </p:blipFill>
        <p:spPr>
          <a:xfrm>
            <a:off x="1163101" y="1352550"/>
            <a:ext cx="9681676" cy="3614948"/>
          </a:xfrm>
          <a:prstGeom prst="rect">
            <a:avLst/>
          </a:prstGeom>
        </p:spPr>
      </p:pic>
    </p:spTree>
    <p:extLst>
      <p:ext uri="{BB962C8B-B14F-4D97-AF65-F5344CB8AC3E}">
        <p14:creationId xmlns:p14="http://schemas.microsoft.com/office/powerpoint/2010/main" val="54411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9FB95-9A7D-4D66-922D-41ED8BB6D8AB}"/>
              </a:ext>
            </a:extLst>
          </p:cNvPr>
          <p:cNvSpPr txBox="1"/>
          <p:nvPr/>
        </p:nvSpPr>
        <p:spPr>
          <a:xfrm>
            <a:off x="1104900" y="748784"/>
            <a:ext cx="7219950" cy="584775"/>
          </a:xfrm>
          <a:prstGeom prst="rect">
            <a:avLst/>
          </a:prstGeom>
          <a:noFill/>
        </p:spPr>
        <p:txBody>
          <a:bodyPr wrap="square">
            <a:spAutoFit/>
          </a:bodyPr>
          <a:lstStyle/>
          <a:p>
            <a:r>
              <a:rPr lang="es-ES" sz="3200" b="1" i="0" u="none" strike="noStrike" baseline="0" dirty="0">
                <a:ln w="22225">
                  <a:solidFill>
                    <a:schemeClr val="accent2"/>
                  </a:solidFill>
                  <a:prstDash val="solid"/>
                </a:ln>
                <a:solidFill>
                  <a:schemeClr val="accent2">
                    <a:lumMod val="40000"/>
                    <a:lumOff val="60000"/>
                  </a:schemeClr>
                </a:solidFill>
                <a:latin typeface="UniversLTStd-BoldCn"/>
              </a:rPr>
              <a:t>Medidas de dispersión o variabilidad</a:t>
            </a:r>
            <a:endParaRPr lang="es-ES" sz="4400" b="1" dirty="0">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72FD0A3-9CDA-42A5-9E11-1A599B91E8ED}"/>
              </a:ext>
            </a:extLst>
          </p:cNvPr>
          <p:cNvSpPr txBox="1"/>
          <p:nvPr/>
        </p:nvSpPr>
        <p:spPr>
          <a:xfrm>
            <a:off x="1104900" y="1470958"/>
            <a:ext cx="9782175" cy="1323439"/>
          </a:xfrm>
          <a:prstGeom prst="rect">
            <a:avLst/>
          </a:prstGeom>
          <a:noFill/>
        </p:spPr>
        <p:txBody>
          <a:bodyPr wrap="square">
            <a:spAutoFit/>
          </a:bodyPr>
          <a:lstStyle/>
          <a:p>
            <a:pPr algn="just"/>
            <a:r>
              <a:rPr lang="es-ES" sz="2000" b="0" i="0" u="none" strike="noStrike" baseline="0" dirty="0">
                <a:latin typeface="AGaramondPro-Regular"/>
              </a:rPr>
              <a:t>Además de la tendencia central de un conjunto de datos, es necesario conocer qué tan diferentes son entre sí, es decir, es importante saber su </a:t>
            </a:r>
            <a:r>
              <a:rPr lang="es-ES" sz="2000" b="1" i="0" u="none" strike="noStrike" baseline="0" dirty="0">
                <a:latin typeface="AGaramondPro-Bold"/>
              </a:rPr>
              <a:t>variabilidad </a:t>
            </a:r>
            <a:r>
              <a:rPr lang="es-ES" sz="2000" b="0" i="0" u="none" strike="noStrike" baseline="0" dirty="0">
                <a:latin typeface="AGaramondPro-Regular"/>
              </a:rPr>
              <a:t>(o </a:t>
            </a:r>
            <a:r>
              <a:rPr lang="es-ES" sz="2000" b="1" i="0" u="none" strike="noStrike" baseline="0" dirty="0">
                <a:latin typeface="AGaramondPro-Bold"/>
              </a:rPr>
              <a:t>dispersión</a:t>
            </a:r>
            <a:r>
              <a:rPr lang="es-ES" sz="2000" b="0" i="0" u="none" strike="noStrike" baseline="0" dirty="0">
                <a:latin typeface="AGaramondPro-Regular"/>
              </a:rPr>
              <a:t>). Esto es un elemento vital en el análisis estadístico de un conjunto de datos, particularmente cuando se quiere hacer un estudio de capacidad de un proceso.</a:t>
            </a:r>
            <a:endParaRPr lang="es-ES" sz="2400" b="0" i="0" u="none" strike="noStrike" baseline="0" dirty="0">
              <a:latin typeface="AGaramondPro-Regular"/>
            </a:endParaRPr>
          </a:p>
        </p:txBody>
      </p:sp>
      <p:pic>
        <p:nvPicPr>
          <p:cNvPr id="2050" name="Picture 2" descr="Medidas de dispersión - hiru">
            <a:extLst>
              <a:ext uri="{FF2B5EF4-FFF2-40B4-BE49-F238E27FC236}">
                <a16:creationId xmlns:a16="http://schemas.microsoft.com/office/drawing/2014/main" id="{569C4F0E-7E9E-410F-A107-92E623303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988" y="3429000"/>
            <a:ext cx="3786187" cy="227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9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57DD7D-1BE8-4EF3-872E-4396497A452B}"/>
              </a:ext>
            </a:extLst>
          </p:cNvPr>
          <p:cNvPicPr>
            <a:picLocks noChangeAspect="1"/>
          </p:cNvPicPr>
          <p:nvPr/>
        </p:nvPicPr>
        <p:blipFill>
          <a:blip r:embed="rId2"/>
          <a:stretch>
            <a:fillRect/>
          </a:stretch>
        </p:blipFill>
        <p:spPr>
          <a:xfrm>
            <a:off x="1172047" y="1466851"/>
            <a:ext cx="9847905" cy="3586366"/>
          </a:xfrm>
          <a:prstGeom prst="rect">
            <a:avLst/>
          </a:prstGeom>
        </p:spPr>
      </p:pic>
    </p:spTree>
    <p:extLst>
      <p:ext uri="{BB962C8B-B14F-4D97-AF65-F5344CB8AC3E}">
        <p14:creationId xmlns:p14="http://schemas.microsoft.com/office/powerpoint/2010/main" val="327536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C379FF-7974-49DB-B339-F5206EFB7530}"/>
              </a:ext>
            </a:extLst>
          </p:cNvPr>
          <p:cNvPicPr>
            <a:picLocks noChangeAspect="1"/>
          </p:cNvPicPr>
          <p:nvPr/>
        </p:nvPicPr>
        <p:blipFill>
          <a:blip r:embed="rId2"/>
          <a:stretch>
            <a:fillRect/>
          </a:stretch>
        </p:blipFill>
        <p:spPr>
          <a:xfrm>
            <a:off x="1171839" y="1485901"/>
            <a:ext cx="9848322" cy="2962274"/>
          </a:xfrm>
          <a:prstGeom prst="rect">
            <a:avLst/>
          </a:prstGeom>
        </p:spPr>
      </p:pic>
      <p:sp>
        <p:nvSpPr>
          <p:cNvPr id="4" name="CuadroTexto 3">
            <a:extLst>
              <a:ext uri="{FF2B5EF4-FFF2-40B4-BE49-F238E27FC236}">
                <a16:creationId xmlns:a16="http://schemas.microsoft.com/office/drawing/2014/main" id="{45627A9B-8B3A-4EB7-BE15-A19C04D5FB4A}"/>
              </a:ext>
            </a:extLst>
          </p:cNvPr>
          <p:cNvSpPr txBox="1"/>
          <p:nvPr/>
        </p:nvSpPr>
        <p:spPr>
          <a:xfrm>
            <a:off x="8391525" y="4048125"/>
            <a:ext cx="2514600" cy="400050"/>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162459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3C724DE-8317-42A2-B4F3-978353BBCECF}"/>
              </a:ext>
            </a:extLst>
          </p:cNvPr>
          <p:cNvSpPr txBox="1"/>
          <p:nvPr/>
        </p:nvSpPr>
        <p:spPr>
          <a:xfrm>
            <a:off x="1304925" y="790575"/>
            <a:ext cx="9820275" cy="1569660"/>
          </a:xfrm>
          <a:prstGeom prst="rect">
            <a:avLst/>
          </a:prstGeom>
          <a:noFill/>
        </p:spPr>
        <p:txBody>
          <a:bodyPr wrap="square">
            <a:spAutoFit/>
          </a:bodyPr>
          <a:lstStyle/>
          <a:p>
            <a:pPr algn="l"/>
            <a:r>
              <a:rPr lang="es-ES" sz="2400" b="0" i="0" u="none" strike="noStrike" baseline="0" dirty="0">
                <a:latin typeface="AGaramondPro-Regular"/>
              </a:rPr>
              <a:t>La mejora de procesos y los sistemas de calidad requieren que la toma de decisiones se apoye en un correcto análisis de los datos y la información.</a:t>
            </a:r>
          </a:p>
          <a:p>
            <a:pPr algn="l"/>
            <a:endParaRPr lang="es-ES" sz="2400" dirty="0">
              <a:latin typeface="AGaramondPro-Regular"/>
            </a:endParaRPr>
          </a:p>
          <a:p>
            <a:pPr algn="l"/>
            <a:r>
              <a:rPr lang="es-ES" sz="2400" dirty="0">
                <a:latin typeface="AGaramondPro-Regular"/>
              </a:rPr>
              <a:t>Deficiencias en la obtención:</a:t>
            </a:r>
            <a:endParaRPr lang="es-ES" sz="2400" dirty="0"/>
          </a:p>
        </p:txBody>
      </p:sp>
      <p:pic>
        <p:nvPicPr>
          <p:cNvPr id="5" name="Imagen 4">
            <a:extLst>
              <a:ext uri="{FF2B5EF4-FFF2-40B4-BE49-F238E27FC236}">
                <a16:creationId xmlns:a16="http://schemas.microsoft.com/office/drawing/2014/main" id="{C4A52E0E-032E-4307-83A8-876621685821}"/>
              </a:ext>
            </a:extLst>
          </p:cNvPr>
          <p:cNvPicPr>
            <a:picLocks noChangeAspect="1"/>
          </p:cNvPicPr>
          <p:nvPr/>
        </p:nvPicPr>
        <p:blipFill>
          <a:blip r:embed="rId2"/>
          <a:stretch>
            <a:fillRect/>
          </a:stretch>
        </p:blipFill>
        <p:spPr>
          <a:xfrm>
            <a:off x="1304924" y="2895438"/>
            <a:ext cx="9316919" cy="2857661"/>
          </a:xfrm>
          <a:prstGeom prst="rect">
            <a:avLst/>
          </a:prstGeom>
        </p:spPr>
      </p:pic>
    </p:spTree>
    <p:extLst>
      <p:ext uri="{BB962C8B-B14F-4D97-AF65-F5344CB8AC3E}">
        <p14:creationId xmlns:p14="http://schemas.microsoft.com/office/powerpoint/2010/main" val="11234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8D64DB-F035-4463-87F6-7D5E24BA1A30}"/>
              </a:ext>
            </a:extLst>
          </p:cNvPr>
          <p:cNvPicPr>
            <a:picLocks noChangeAspect="1"/>
          </p:cNvPicPr>
          <p:nvPr/>
        </p:nvPicPr>
        <p:blipFill>
          <a:blip r:embed="rId2"/>
          <a:stretch>
            <a:fillRect/>
          </a:stretch>
        </p:blipFill>
        <p:spPr>
          <a:xfrm>
            <a:off x="1504950" y="953582"/>
            <a:ext cx="8963610" cy="4685524"/>
          </a:xfrm>
          <a:prstGeom prst="rect">
            <a:avLst/>
          </a:prstGeom>
        </p:spPr>
      </p:pic>
    </p:spTree>
    <p:extLst>
      <p:ext uri="{BB962C8B-B14F-4D97-AF65-F5344CB8AC3E}">
        <p14:creationId xmlns:p14="http://schemas.microsoft.com/office/powerpoint/2010/main" val="129137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CF6AF-961B-4E7A-8C24-4245A1A6F44D}"/>
              </a:ext>
            </a:extLst>
          </p:cNvPr>
          <p:cNvSpPr>
            <a:spLocks noGrp="1"/>
          </p:cNvSpPr>
          <p:nvPr>
            <p:ph type="title"/>
          </p:nvPr>
        </p:nvSpPr>
        <p:spPr>
          <a:xfrm>
            <a:off x="838200" y="1727200"/>
            <a:ext cx="10515600" cy="2673350"/>
          </a:xfrm>
        </p:spPr>
        <p:txBody>
          <a:bodyPr>
            <a:normAutofit/>
          </a:bodyPr>
          <a:lstStyle/>
          <a:p>
            <a:pPr algn="ctr"/>
            <a:r>
              <a:rPr lang="es-ES" sz="8800" b="1" dirty="0">
                <a:ln w="22225">
                  <a:solidFill>
                    <a:schemeClr val="accent2"/>
                  </a:solidFill>
                  <a:prstDash val="solid"/>
                </a:ln>
                <a:solidFill>
                  <a:schemeClr val="accent2">
                    <a:lumMod val="40000"/>
                    <a:lumOff val="60000"/>
                  </a:schemeClr>
                </a:solidFill>
              </a:rPr>
              <a:t>CAPACIDAD DEL PROCESO</a:t>
            </a:r>
          </a:p>
        </p:txBody>
      </p:sp>
    </p:spTree>
    <p:extLst>
      <p:ext uri="{BB962C8B-B14F-4D97-AF65-F5344CB8AC3E}">
        <p14:creationId xmlns:p14="http://schemas.microsoft.com/office/powerpoint/2010/main" val="175809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6F06C06-D3EB-48E5-990D-5370154515AA}"/>
              </a:ext>
            </a:extLst>
          </p:cNvPr>
          <p:cNvGraphicFramePr/>
          <p:nvPr>
            <p:extLst>
              <p:ext uri="{D42A27DB-BD31-4B8C-83A1-F6EECF244321}">
                <p14:modId xmlns:p14="http://schemas.microsoft.com/office/powerpoint/2010/main" val="1794913135"/>
              </p:ext>
            </p:extLst>
          </p:nvPr>
        </p:nvGraphicFramePr>
        <p:xfrm>
          <a:off x="1514475" y="742950"/>
          <a:ext cx="9201150" cy="5395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58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7E5F89-AE1A-4F3B-8F45-8549528FE260}"/>
              </a:ext>
            </a:extLst>
          </p:cNvPr>
          <p:cNvSpPr txBox="1"/>
          <p:nvPr/>
        </p:nvSpPr>
        <p:spPr>
          <a:xfrm>
            <a:off x="1166812" y="809626"/>
            <a:ext cx="9858375" cy="3308598"/>
          </a:xfrm>
          <a:prstGeom prst="rect">
            <a:avLst/>
          </a:prstGeom>
          <a:noFill/>
        </p:spPr>
        <p:txBody>
          <a:bodyPr wrap="square">
            <a:spAutoFit/>
          </a:bodyPr>
          <a:lstStyle/>
          <a:p>
            <a:pPr algn="just"/>
            <a:r>
              <a:rPr lang="es-ES" sz="4000" b="1" i="0" u="none" strike="noStrike" baseline="0" dirty="0">
                <a:solidFill>
                  <a:srgbClr val="434343"/>
                </a:solidFill>
                <a:latin typeface="UniversLTStd-BoldCn"/>
              </a:rPr>
              <a:t>Procesos con doble especificación</a:t>
            </a:r>
          </a:p>
          <a:p>
            <a:pPr algn="just"/>
            <a:endParaRPr lang="es-ES" sz="4000" b="1" i="0" u="none" strike="noStrike" baseline="0" dirty="0">
              <a:solidFill>
                <a:srgbClr val="434343"/>
              </a:solidFill>
              <a:latin typeface="UniversLTStd-BoldCn"/>
            </a:endParaRPr>
          </a:p>
          <a:p>
            <a:pPr algn="just"/>
            <a:endParaRPr lang="es-ES" sz="900" b="1" i="0" u="none" strike="noStrike" baseline="0" dirty="0">
              <a:solidFill>
                <a:srgbClr val="434343"/>
              </a:solidFill>
              <a:latin typeface="UniversLTStd-BoldCn"/>
            </a:endParaRPr>
          </a:p>
          <a:p>
            <a:pPr algn="just"/>
            <a:r>
              <a:rPr lang="es-ES" sz="2400" b="0" i="0" u="none" strike="noStrike" baseline="0" dirty="0">
                <a:solidFill>
                  <a:srgbClr val="000000"/>
                </a:solidFill>
                <a:latin typeface="AGaramondPro-Regular"/>
              </a:rPr>
              <a:t>Se tiene una característica de calidad de un producto o variable de salida de un proceso, del tipo valor nominal es mejor. </a:t>
            </a:r>
          </a:p>
          <a:p>
            <a:pPr algn="just"/>
            <a:r>
              <a:rPr lang="es-ES" sz="2400" b="0" i="0" u="none" strike="noStrike" baseline="0" dirty="0">
                <a:solidFill>
                  <a:srgbClr val="000000"/>
                </a:solidFill>
                <a:latin typeface="AGaramondPro-Regular"/>
              </a:rPr>
              <a:t>Esto es que, para considerar que hay calidad, las mediciones deben ser iguales a cierto valor nominal o ideal (N), o al menos tienen que estar dentro de ciertas especificaciones inferior (EI) y superior (ES).</a:t>
            </a:r>
            <a:endParaRPr lang="es-ES" sz="2400" dirty="0"/>
          </a:p>
        </p:txBody>
      </p:sp>
    </p:spTree>
    <p:extLst>
      <p:ext uri="{BB962C8B-B14F-4D97-AF65-F5344CB8AC3E}">
        <p14:creationId xmlns:p14="http://schemas.microsoft.com/office/powerpoint/2010/main" val="164706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A1EDB2-2F83-4EAD-A8AE-867B5806F046}"/>
              </a:ext>
            </a:extLst>
          </p:cNvPr>
          <p:cNvPicPr>
            <a:picLocks noChangeAspect="1"/>
          </p:cNvPicPr>
          <p:nvPr/>
        </p:nvPicPr>
        <p:blipFill>
          <a:blip r:embed="rId2"/>
          <a:stretch>
            <a:fillRect/>
          </a:stretch>
        </p:blipFill>
        <p:spPr>
          <a:xfrm>
            <a:off x="1361415" y="351868"/>
            <a:ext cx="9265946" cy="6292267"/>
          </a:xfrm>
          <a:prstGeom prst="rect">
            <a:avLst/>
          </a:prstGeom>
        </p:spPr>
      </p:pic>
    </p:spTree>
    <p:extLst>
      <p:ext uri="{BB962C8B-B14F-4D97-AF65-F5344CB8AC3E}">
        <p14:creationId xmlns:p14="http://schemas.microsoft.com/office/powerpoint/2010/main" val="220296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7AC1F1-D79B-47BE-89F2-9166F9E665D1}"/>
              </a:ext>
            </a:extLst>
          </p:cNvPr>
          <p:cNvPicPr>
            <a:picLocks noChangeAspect="1"/>
          </p:cNvPicPr>
          <p:nvPr/>
        </p:nvPicPr>
        <p:blipFill>
          <a:blip r:embed="rId2"/>
          <a:stretch>
            <a:fillRect/>
          </a:stretch>
        </p:blipFill>
        <p:spPr>
          <a:xfrm>
            <a:off x="1807578" y="549969"/>
            <a:ext cx="8373644" cy="3705742"/>
          </a:xfrm>
          <a:prstGeom prst="rect">
            <a:avLst/>
          </a:prstGeom>
        </p:spPr>
      </p:pic>
      <p:sp>
        <p:nvSpPr>
          <p:cNvPr id="5" name="CuadroTexto 4">
            <a:extLst>
              <a:ext uri="{FF2B5EF4-FFF2-40B4-BE49-F238E27FC236}">
                <a16:creationId xmlns:a16="http://schemas.microsoft.com/office/drawing/2014/main" id="{7C5E9BF5-DF14-4BC1-A00F-B6877BA9E36D}"/>
              </a:ext>
            </a:extLst>
          </p:cNvPr>
          <p:cNvSpPr txBox="1"/>
          <p:nvPr/>
        </p:nvSpPr>
        <p:spPr>
          <a:xfrm>
            <a:off x="2010778" y="4469398"/>
            <a:ext cx="8170444" cy="1477328"/>
          </a:xfrm>
          <a:prstGeom prst="rect">
            <a:avLst/>
          </a:prstGeom>
          <a:noFill/>
        </p:spPr>
        <p:txBody>
          <a:bodyPr wrap="square">
            <a:spAutoFit/>
          </a:bodyPr>
          <a:lstStyle/>
          <a:p>
            <a:pPr algn="just"/>
            <a:r>
              <a:rPr lang="es-ES" sz="1800" b="0" i="0" u="none" strike="noStrike" baseline="0" dirty="0">
                <a:latin typeface="AGaramondPro-Regular"/>
              </a:rPr>
              <a:t>Decimos que 6</a:t>
            </a:r>
            <a:r>
              <a:rPr lang="es-ES" sz="1800" b="0" i="0" u="none" strike="noStrike" baseline="0" dirty="0">
                <a:latin typeface="WWPI01"/>
              </a:rPr>
              <a:t>s </a:t>
            </a:r>
            <a:r>
              <a:rPr lang="es-ES" sz="1800" b="0" i="0" u="none" strike="noStrike" baseline="0" dirty="0">
                <a:latin typeface="AGaramondPro-Regular"/>
              </a:rPr>
              <a:t>(seis veces la desviación estándar) es la variación real, debido a las propiedades de la distribución normal, en las que se afirma que entre </a:t>
            </a:r>
            <a:r>
              <a:rPr lang="es-ES" dirty="0">
                <a:latin typeface="WWPI01"/>
              </a:rPr>
              <a:t>µ</a:t>
            </a:r>
            <a:r>
              <a:rPr lang="es-ES" sz="1800" b="0" i="0" u="none" strike="noStrike" baseline="0" dirty="0">
                <a:latin typeface="WWPI01"/>
              </a:rPr>
              <a:t> ± </a:t>
            </a:r>
            <a:r>
              <a:rPr lang="es-ES" sz="1800" b="0" i="0" u="none" strike="noStrike" baseline="0" dirty="0">
                <a:latin typeface="AGaramondPro-Regular"/>
              </a:rPr>
              <a:t>3</a:t>
            </a:r>
            <a:r>
              <a:rPr lang="el-GR" sz="1800" b="0" i="0" u="none" strike="noStrike" baseline="0" dirty="0">
                <a:latin typeface="Times New Roman" panose="02020603050405020304" pitchFamily="18" charset="0"/>
                <a:cs typeface="Times New Roman" panose="02020603050405020304" pitchFamily="18" charset="0"/>
              </a:rPr>
              <a:t>σ</a:t>
            </a:r>
            <a:r>
              <a:rPr lang="es-ES" sz="1800" b="0" i="0" u="none" strike="noStrike" baseline="0" dirty="0">
                <a:latin typeface="WWPI01"/>
              </a:rPr>
              <a:t> </a:t>
            </a:r>
            <a:r>
              <a:rPr lang="es-ES" sz="1800" b="0" i="0" u="none" strike="noStrike" baseline="0" dirty="0">
                <a:latin typeface="AGaramondPro-Regular"/>
              </a:rPr>
              <a:t>se encuentra 99.73% de los valores de una variable con distribución normal (incluso si no hay normalidad,</a:t>
            </a:r>
            <a:r>
              <a:rPr lang="es-ES" sz="800" dirty="0">
                <a:latin typeface="AGaramondPro-Regular"/>
              </a:rPr>
              <a:t> </a:t>
            </a:r>
            <a:r>
              <a:rPr lang="es-ES" sz="1800" b="0" i="0" u="none" strike="noStrike" baseline="0" dirty="0">
                <a:latin typeface="AGaramondPro-Regular"/>
              </a:rPr>
              <a:t>en </a:t>
            </a:r>
            <a:r>
              <a:rPr lang="es-ES" dirty="0">
                <a:latin typeface="WWPI01"/>
              </a:rPr>
              <a:t>µ ±</a:t>
            </a:r>
            <a:r>
              <a:rPr lang="es-ES" sz="1800" b="0" i="0" u="none" strike="noStrike" baseline="0" dirty="0">
                <a:latin typeface="WWPI01"/>
              </a:rPr>
              <a:t> </a:t>
            </a:r>
            <a:r>
              <a:rPr lang="es-ES" sz="1800" b="0" i="0" u="none" strike="noStrike" baseline="0" dirty="0">
                <a:latin typeface="AGaramondPro-Regular"/>
              </a:rPr>
              <a:t>3</a:t>
            </a:r>
            <a:r>
              <a:rPr lang="el-GR" sz="1800" b="0" i="0" u="none" strike="noStrike" baseline="0" dirty="0">
                <a:latin typeface="Times New Roman" panose="02020603050405020304" pitchFamily="18" charset="0"/>
                <a:cs typeface="Times New Roman" panose="02020603050405020304" pitchFamily="18" charset="0"/>
              </a:rPr>
              <a:t>σ</a:t>
            </a:r>
            <a:r>
              <a:rPr lang="es-ES" sz="1800" b="0" i="0" u="none" strike="noStrike" baseline="0" dirty="0">
                <a:latin typeface="WWPI01"/>
              </a:rPr>
              <a:t> </a:t>
            </a:r>
            <a:r>
              <a:rPr lang="es-ES" sz="1800" b="0" i="0" u="none" strike="noStrike" baseline="0" dirty="0">
                <a:latin typeface="AGaramondPro-Regular"/>
              </a:rPr>
              <a:t>se encuentra un gran porcentaje de la distribución debido a la desigualdad de </a:t>
            </a:r>
            <a:r>
              <a:rPr lang="es-ES" sz="1800" b="0" i="0" u="none" strike="noStrike" baseline="0" dirty="0" err="1">
                <a:latin typeface="AGaramondPro-Regular"/>
              </a:rPr>
              <a:t>Chebyshev</a:t>
            </a:r>
            <a:endParaRPr lang="es-ES" dirty="0"/>
          </a:p>
        </p:txBody>
      </p:sp>
    </p:spTree>
    <p:extLst>
      <p:ext uri="{BB962C8B-B14F-4D97-AF65-F5344CB8AC3E}">
        <p14:creationId xmlns:p14="http://schemas.microsoft.com/office/powerpoint/2010/main" val="111577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BA5E3E-67A9-4E7C-A44B-560C3821DF01}"/>
              </a:ext>
            </a:extLst>
          </p:cNvPr>
          <p:cNvSpPr txBox="1"/>
          <p:nvPr/>
        </p:nvSpPr>
        <p:spPr>
          <a:xfrm>
            <a:off x="1056640" y="304800"/>
            <a:ext cx="10109200" cy="1908215"/>
          </a:xfrm>
          <a:prstGeom prst="rect">
            <a:avLst/>
          </a:prstGeom>
          <a:noFill/>
        </p:spPr>
        <p:txBody>
          <a:bodyPr wrap="square">
            <a:spAutoFit/>
          </a:bodyPr>
          <a:lstStyle/>
          <a:p>
            <a:pPr algn="just"/>
            <a:r>
              <a:rPr lang="es-ES" sz="3200" b="1" i="0" u="none" strike="noStrike" baseline="0" dirty="0">
                <a:solidFill>
                  <a:srgbClr val="717171"/>
                </a:solidFill>
                <a:latin typeface="UniversLTStd-BoldCn"/>
              </a:rPr>
              <a:t>Interpretación del índice </a:t>
            </a:r>
            <a:r>
              <a:rPr lang="es-ES" sz="3200" b="1" i="0" u="none" strike="noStrike" baseline="0" dirty="0" err="1">
                <a:solidFill>
                  <a:srgbClr val="717171"/>
                </a:solidFill>
                <a:latin typeface="UniversLTStd-BoldCnObl"/>
              </a:rPr>
              <a:t>C</a:t>
            </a:r>
            <a:r>
              <a:rPr lang="es-ES" sz="1400" b="1" i="0" u="none" strike="noStrike" baseline="0" dirty="0" err="1">
                <a:solidFill>
                  <a:srgbClr val="717171"/>
                </a:solidFill>
                <a:latin typeface="UniversLTStd-BoldCnObl"/>
              </a:rPr>
              <a:t>p</a:t>
            </a:r>
            <a:endParaRPr lang="es-ES" sz="1400" b="1" i="0" u="none" strike="noStrike" baseline="0" dirty="0">
              <a:solidFill>
                <a:srgbClr val="717171"/>
              </a:solidFill>
              <a:latin typeface="UniversLTStd-BoldCnObl"/>
            </a:endParaRPr>
          </a:p>
          <a:p>
            <a:pPr algn="just"/>
            <a:endParaRPr lang="es-ES" sz="1400" b="1" i="0" u="none" strike="noStrike" baseline="0" dirty="0">
              <a:solidFill>
                <a:srgbClr val="717171"/>
              </a:solidFill>
              <a:latin typeface="UniversLTStd-BoldCnObl"/>
            </a:endParaRPr>
          </a:p>
          <a:p>
            <a:pPr algn="just"/>
            <a:r>
              <a:rPr lang="es-ES" sz="1800" b="0" i="0" u="none" strike="noStrike" baseline="0" dirty="0">
                <a:solidFill>
                  <a:srgbClr val="000000"/>
                </a:solidFill>
                <a:latin typeface="AGaramondPro-Regular"/>
              </a:rPr>
              <a:t>Para que el proceso pueda considerarse potencialmente capaz de cumplir con especificaciones, se requiere que la variación real (natural) siempre sea menor que la variación tolerada. </a:t>
            </a:r>
          </a:p>
          <a:p>
            <a:pPr algn="just"/>
            <a:r>
              <a:rPr lang="es-ES" sz="1800" b="0" i="0" u="none" strike="noStrike" baseline="0" dirty="0">
                <a:solidFill>
                  <a:srgbClr val="000000"/>
                </a:solidFill>
                <a:latin typeface="AGaramondPro-Regular"/>
              </a:rPr>
              <a:t>De aquí que lo deseable es que el índice </a:t>
            </a:r>
            <a:r>
              <a:rPr lang="es-ES" sz="1800" b="0" i="1" u="none" strike="noStrike" baseline="0" dirty="0" err="1">
                <a:solidFill>
                  <a:srgbClr val="000000"/>
                </a:solidFill>
                <a:latin typeface="AGaramondPro-Italic"/>
              </a:rPr>
              <a:t>C</a:t>
            </a:r>
            <a:r>
              <a:rPr lang="es-ES" sz="800" b="0" i="1" u="none" strike="noStrike" baseline="0" dirty="0" err="1">
                <a:solidFill>
                  <a:srgbClr val="000000"/>
                </a:solidFill>
                <a:latin typeface="AGaramondPro-Italic"/>
              </a:rPr>
              <a:t>p</a:t>
            </a:r>
            <a:r>
              <a:rPr lang="es-ES" sz="800" b="0" i="1" u="none" strike="noStrike" baseline="0" dirty="0">
                <a:solidFill>
                  <a:srgbClr val="000000"/>
                </a:solidFill>
                <a:latin typeface="AGaramondPro-Italic"/>
              </a:rPr>
              <a:t> </a:t>
            </a:r>
            <a:r>
              <a:rPr lang="es-ES" sz="1800" b="0" i="0" u="none" strike="noStrike" baseline="0" dirty="0">
                <a:solidFill>
                  <a:srgbClr val="000000"/>
                </a:solidFill>
                <a:latin typeface="AGaramondPro-Regular"/>
              </a:rPr>
              <a:t>sea mayor que 1, y si el valor del índice </a:t>
            </a:r>
            <a:r>
              <a:rPr lang="es-ES" sz="1800" b="0" i="1" u="none" strike="noStrike" baseline="0" dirty="0" err="1">
                <a:solidFill>
                  <a:srgbClr val="000000"/>
                </a:solidFill>
                <a:latin typeface="AGaramondPro-Italic"/>
              </a:rPr>
              <a:t>C</a:t>
            </a:r>
            <a:r>
              <a:rPr lang="es-ES" sz="800" b="0" i="1" u="none" strike="noStrike" baseline="0" dirty="0" err="1">
                <a:solidFill>
                  <a:srgbClr val="000000"/>
                </a:solidFill>
                <a:latin typeface="AGaramondPro-Italic"/>
              </a:rPr>
              <a:t>p</a:t>
            </a:r>
            <a:r>
              <a:rPr lang="es-ES" sz="800" b="0" i="1" u="none" strike="noStrike" baseline="0" dirty="0">
                <a:solidFill>
                  <a:srgbClr val="000000"/>
                </a:solidFill>
                <a:latin typeface="AGaramondPro-Italic"/>
              </a:rPr>
              <a:t> </a:t>
            </a:r>
            <a:r>
              <a:rPr lang="es-ES" sz="1800" b="0" i="0" u="none" strike="noStrike" baseline="0" dirty="0">
                <a:solidFill>
                  <a:srgbClr val="000000"/>
                </a:solidFill>
                <a:latin typeface="AGaramondPro-Regular"/>
              </a:rPr>
              <a:t>es menor que uno, es una evidencia de que no cumple con especificaciones. </a:t>
            </a:r>
          </a:p>
        </p:txBody>
      </p:sp>
      <p:pic>
        <p:nvPicPr>
          <p:cNvPr id="5" name="Imagen 4">
            <a:extLst>
              <a:ext uri="{FF2B5EF4-FFF2-40B4-BE49-F238E27FC236}">
                <a16:creationId xmlns:a16="http://schemas.microsoft.com/office/drawing/2014/main" id="{B0D156A1-0486-468F-BBE6-B3CED3E57C13}"/>
              </a:ext>
            </a:extLst>
          </p:cNvPr>
          <p:cNvPicPr>
            <a:picLocks noChangeAspect="1"/>
          </p:cNvPicPr>
          <p:nvPr/>
        </p:nvPicPr>
        <p:blipFill>
          <a:blip r:embed="rId2"/>
          <a:stretch>
            <a:fillRect/>
          </a:stretch>
        </p:blipFill>
        <p:spPr>
          <a:xfrm>
            <a:off x="2105418" y="2570869"/>
            <a:ext cx="8011643" cy="3524742"/>
          </a:xfrm>
          <a:prstGeom prst="rect">
            <a:avLst/>
          </a:prstGeom>
        </p:spPr>
      </p:pic>
    </p:spTree>
    <p:extLst>
      <p:ext uri="{BB962C8B-B14F-4D97-AF65-F5344CB8AC3E}">
        <p14:creationId xmlns:p14="http://schemas.microsoft.com/office/powerpoint/2010/main" val="3802326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540A6C-BAAA-4DA7-9750-E2123CEC65CF}"/>
              </a:ext>
            </a:extLst>
          </p:cNvPr>
          <p:cNvPicPr>
            <a:picLocks noChangeAspect="1"/>
          </p:cNvPicPr>
          <p:nvPr/>
        </p:nvPicPr>
        <p:blipFill>
          <a:blip r:embed="rId2"/>
          <a:stretch>
            <a:fillRect/>
          </a:stretch>
        </p:blipFill>
        <p:spPr>
          <a:xfrm>
            <a:off x="2625048" y="1219201"/>
            <a:ext cx="6372112" cy="1236732"/>
          </a:xfrm>
          <a:prstGeom prst="rect">
            <a:avLst/>
          </a:prstGeom>
        </p:spPr>
      </p:pic>
      <p:sp>
        <p:nvSpPr>
          <p:cNvPr id="5" name="CuadroTexto 4">
            <a:extLst>
              <a:ext uri="{FF2B5EF4-FFF2-40B4-BE49-F238E27FC236}">
                <a16:creationId xmlns:a16="http://schemas.microsoft.com/office/drawing/2014/main" id="{0ADBF6AB-65B8-4CCF-99A4-6EF1E5C42A8E}"/>
              </a:ext>
            </a:extLst>
          </p:cNvPr>
          <p:cNvSpPr txBox="1"/>
          <p:nvPr/>
        </p:nvSpPr>
        <p:spPr>
          <a:xfrm>
            <a:off x="1681480" y="2921168"/>
            <a:ext cx="8829040" cy="1015663"/>
          </a:xfrm>
          <a:prstGeom prst="rect">
            <a:avLst/>
          </a:prstGeom>
          <a:noFill/>
        </p:spPr>
        <p:txBody>
          <a:bodyPr wrap="square">
            <a:spAutoFit/>
          </a:bodyPr>
          <a:lstStyle/>
          <a:p>
            <a:pPr algn="just"/>
            <a:r>
              <a:rPr lang="es-ES" sz="2000" b="0" i="0" u="none" strike="noStrike" baseline="0" dirty="0">
                <a:latin typeface="AGaramondPro-Regular"/>
              </a:rPr>
              <a:t>La variación tolerada es de 2, y la variación real es mayor, ya que es de 3.06 .</a:t>
            </a:r>
          </a:p>
          <a:p>
            <a:pPr algn="just"/>
            <a:r>
              <a:rPr lang="es-ES" sz="2000" b="0" i="0" u="none" strike="noStrike" baseline="0" dirty="0">
                <a:latin typeface="AGaramondPro-Regular"/>
              </a:rPr>
              <a:t>De acuerdo con la tabla </a:t>
            </a:r>
            <a:r>
              <a:rPr lang="es-ES" sz="2000" dirty="0">
                <a:latin typeface="AGaramondPro-Regular"/>
              </a:rPr>
              <a:t>anterior</a:t>
            </a:r>
            <a:r>
              <a:rPr lang="es-ES" sz="2000" b="0" i="0" u="none" strike="noStrike" baseline="0" dirty="0">
                <a:latin typeface="AGaramondPro-Regular"/>
              </a:rPr>
              <a:t>, el proceso es de cuarta categoría, con una capacidad totalmente inadecuada y requiere modificaciones muy serias.</a:t>
            </a:r>
            <a:endParaRPr lang="es-ES" sz="2000" dirty="0"/>
          </a:p>
        </p:txBody>
      </p:sp>
    </p:spTree>
    <p:extLst>
      <p:ext uri="{BB962C8B-B14F-4D97-AF65-F5344CB8AC3E}">
        <p14:creationId xmlns:p14="http://schemas.microsoft.com/office/powerpoint/2010/main" val="162012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26C90A-0D2B-4A44-9C0F-C44D2544F3FA}"/>
              </a:ext>
            </a:extLst>
          </p:cNvPr>
          <p:cNvPicPr>
            <a:picLocks noChangeAspect="1"/>
          </p:cNvPicPr>
          <p:nvPr/>
        </p:nvPicPr>
        <p:blipFill>
          <a:blip r:embed="rId2"/>
          <a:stretch>
            <a:fillRect/>
          </a:stretch>
        </p:blipFill>
        <p:spPr>
          <a:xfrm>
            <a:off x="2260366" y="105173"/>
            <a:ext cx="7671268" cy="6647653"/>
          </a:xfrm>
          <a:prstGeom prst="rect">
            <a:avLst/>
          </a:prstGeom>
        </p:spPr>
      </p:pic>
    </p:spTree>
    <p:extLst>
      <p:ext uri="{BB962C8B-B14F-4D97-AF65-F5344CB8AC3E}">
        <p14:creationId xmlns:p14="http://schemas.microsoft.com/office/powerpoint/2010/main" val="408804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04EB90-B0B0-4C21-817D-977B828859B5}"/>
              </a:ext>
            </a:extLst>
          </p:cNvPr>
          <p:cNvSpPr txBox="1"/>
          <p:nvPr/>
        </p:nvSpPr>
        <p:spPr>
          <a:xfrm>
            <a:off x="1315720" y="1041052"/>
            <a:ext cx="9560560" cy="4401205"/>
          </a:xfrm>
          <a:prstGeom prst="rect">
            <a:avLst/>
          </a:prstGeom>
          <a:noFill/>
        </p:spPr>
        <p:txBody>
          <a:bodyPr wrap="square">
            <a:spAutoFit/>
          </a:bodyPr>
          <a:lstStyle/>
          <a:p>
            <a:pPr algn="just"/>
            <a:r>
              <a:rPr lang="es-ES" sz="2000" b="0" i="0" u="none" strike="noStrike" baseline="0" dirty="0">
                <a:latin typeface="AGaramondPro-Regular"/>
              </a:rPr>
              <a:t>Un aspecto a destacar es que esta interpretación se fundamenta en tres supuestos: que la característica de calidad se distribuye de modo normal, que el proceso es estable (está en control estadístico) y que se conoce la desviación estándar del proceso, es decir, la desviación estándar no es una estimación con base en una muestra. </a:t>
            </a:r>
          </a:p>
          <a:p>
            <a:pPr algn="just"/>
            <a:r>
              <a:rPr lang="es-ES" sz="2000" b="0" i="0" u="none" strike="noStrike" baseline="0" dirty="0">
                <a:latin typeface="AGaramondPro-Regular"/>
              </a:rPr>
              <a:t>La violación de alguno de estos supuestos, sobre todo de los últimos dos, afecta sensiblemente la interpretación de los índices. </a:t>
            </a:r>
          </a:p>
          <a:p>
            <a:pPr algn="just"/>
            <a:endParaRPr lang="es-ES" sz="2000" b="0" i="0" u="none" strike="noStrike" baseline="0" dirty="0">
              <a:latin typeface="AGaramondPro-Regular"/>
            </a:endParaRPr>
          </a:p>
          <a:p>
            <a:pPr algn="just"/>
            <a:r>
              <a:rPr lang="es-ES" sz="2000" b="0" i="0" u="none" strike="noStrike" baseline="0" dirty="0">
                <a:latin typeface="AGaramondPro-Regular"/>
              </a:rPr>
              <a:t>Si al analizar el proceso se encuentra que su capacidad no es compatible con las tolerancias, existen tres opciones: mejorar el proceso, cambiar las tolerancias o inspeccionar 100% de los productos. </a:t>
            </a:r>
          </a:p>
          <a:p>
            <a:pPr algn="just"/>
            <a:endParaRPr lang="es-ES" sz="2000" dirty="0">
              <a:latin typeface="AGaramondPro-Regular"/>
            </a:endParaRPr>
          </a:p>
          <a:p>
            <a:pPr algn="just"/>
            <a:r>
              <a:rPr lang="es-ES" sz="2000" b="0" i="0" u="none" strike="noStrike" baseline="0" dirty="0">
                <a:latin typeface="AGaramondPro-Regular"/>
              </a:rPr>
              <a:t>Por el contrario, si hay capacidad excesiva, ésta se puede aprovechar, por ejemplo, reasignando productos a máquinas menos precisas, acelerando el proceso y reduciendo la cantidad de inspección.</a:t>
            </a:r>
            <a:endParaRPr lang="es-ES" sz="2000" dirty="0"/>
          </a:p>
        </p:txBody>
      </p:sp>
    </p:spTree>
    <p:extLst>
      <p:ext uri="{BB962C8B-B14F-4D97-AF65-F5344CB8AC3E}">
        <p14:creationId xmlns:p14="http://schemas.microsoft.com/office/powerpoint/2010/main" val="406529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C916A4E-CB82-4145-8E06-8FE726D2B2E0}"/>
              </a:ext>
            </a:extLst>
          </p:cNvPr>
          <p:cNvPicPr>
            <a:picLocks noChangeAspect="1"/>
          </p:cNvPicPr>
          <p:nvPr/>
        </p:nvPicPr>
        <p:blipFill>
          <a:blip r:embed="rId2"/>
          <a:stretch>
            <a:fillRect/>
          </a:stretch>
        </p:blipFill>
        <p:spPr>
          <a:xfrm>
            <a:off x="1000591" y="1047750"/>
            <a:ext cx="10190817" cy="4591050"/>
          </a:xfrm>
          <a:prstGeom prst="rect">
            <a:avLst/>
          </a:prstGeom>
        </p:spPr>
      </p:pic>
    </p:spTree>
    <p:extLst>
      <p:ext uri="{BB962C8B-B14F-4D97-AF65-F5344CB8AC3E}">
        <p14:creationId xmlns:p14="http://schemas.microsoft.com/office/powerpoint/2010/main" val="360605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7CDC49-294F-4D8B-8950-EB5B604C643E}"/>
              </a:ext>
            </a:extLst>
          </p:cNvPr>
          <p:cNvPicPr>
            <a:picLocks noChangeAspect="1"/>
          </p:cNvPicPr>
          <p:nvPr/>
        </p:nvPicPr>
        <p:blipFill>
          <a:blip r:embed="rId2"/>
          <a:stretch>
            <a:fillRect/>
          </a:stretch>
        </p:blipFill>
        <p:spPr>
          <a:xfrm>
            <a:off x="1093763" y="568960"/>
            <a:ext cx="10004473" cy="1882864"/>
          </a:xfrm>
          <a:prstGeom prst="rect">
            <a:avLst/>
          </a:prstGeom>
        </p:spPr>
      </p:pic>
      <p:pic>
        <p:nvPicPr>
          <p:cNvPr id="5" name="Imagen 4">
            <a:extLst>
              <a:ext uri="{FF2B5EF4-FFF2-40B4-BE49-F238E27FC236}">
                <a16:creationId xmlns:a16="http://schemas.microsoft.com/office/drawing/2014/main" id="{9F73AE6F-D8AF-4FB9-B2D5-35A1C03AEE1F}"/>
              </a:ext>
            </a:extLst>
          </p:cNvPr>
          <p:cNvPicPr>
            <a:picLocks noChangeAspect="1"/>
          </p:cNvPicPr>
          <p:nvPr/>
        </p:nvPicPr>
        <p:blipFill rotWithShape="1">
          <a:blip r:embed="rId3"/>
          <a:srcRect l="102" t="9048" r="-102" b="7642"/>
          <a:stretch/>
        </p:blipFill>
        <p:spPr>
          <a:xfrm>
            <a:off x="941960" y="2451824"/>
            <a:ext cx="10002918" cy="1882864"/>
          </a:xfrm>
          <a:prstGeom prst="rect">
            <a:avLst/>
          </a:prstGeom>
        </p:spPr>
      </p:pic>
    </p:spTree>
    <p:extLst>
      <p:ext uri="{BB962C8B-B14F-4D97-AF65-F5344CB8AC3E}">
        <p14:creationId xmlns:p14="http://schemas.microsoft.com/office/powerpoint/2010/main" val="177145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6D8502-D7A2-4CF5-A7FC-D01A4EFABF4D}"/>
              </a:ext>
            </a:extLst>
          </p:cNvPr>
          <p:cNvPicPr>
            <a:picLocks noChangeAspect="1"/>
          </p:cNvPicPr>
          <p:nvPr/>
        </p:nvPicPr>
        <p:blipFill>
          <a:blip r:embed="rId2"/>
          <a:stretch>
            <a:fillRect/>
          </a:stretch>
        </p:blipFill>
        <p:spPr>
          <a:xfrm>
            <a:off x="1126577" y="416560"/>
            <a:ext cx="9938846" cy="4071500"/>
          </a:xfrm>
          <a:prstGeom prst="rect">
            <a:avLst/>
          </a:prstGeom>
        </p:spPr>
      </p:pic>
      <p:pic>
        <p:nvPicPr>
          <p:cNvPr id="4" name="Imagen 3">
            <a:extLst>
              <a:ext uri="{FF2B5EF4-FFF2-40B4-BE49-F238E27FC236}">
                <a16:creationId xmlns:a16="http://schemas.microsoft.com/office/drawing/2014/main" id="{687E7828-E478-41EE-A572-019D72EC0343}"/>
              </a:ext>
            </a:extLst>
          </p:cNvPr>
          <p:cNvPicPr>
            <a:picLocks noChangeAspect="1"/>
          </p:cNvPicPr>
          <p:nvPr/>
        </p:nvPicPr>
        <p:blipFill>
          <a:blip r:embed="rId3"/>
          <a:stretch>
            <a:fillRect/>
          </a:stretch>
        </p:blipFill>
        <p:spPr>
          <a:xfrm>
            <a:off x="1059583" y="4592320"/>
            <a:ext cx="10072833" cy="1635760"/>
          </a:xfrm>
          <a:prstGeom prst="rect">
            <a:avLst/>
          </a:prstGeom>
        </p:spPr>
      </p:pic>
    </p:spTree>
    <p:extLst>
      <p:ext uri="{BB962C8B-B14F-4D97-AF65-F5344CB8AC3E}">
        <p14:creationId xmlns:p14="http://schemas.microsoft.com/office/powerpoint/2010/main" val="131414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A1CB70-E390-4A88-B851-16EF444F178C}"/>
              </a:ext>
            </a:extLst>
          </p:cNvPr>
          <p:cNvPicPr>
            <a:picLocks noChangeAspect="1"/>
          </p:cNvPicPr>
          <p:nvPr/>
        </p:nvPicPr>
        <p:blipFill>
          <a:blip r:embed="rId2"/>
          <a:stretch>
            <a:fillRect/>
          </a:stretch>
        </p:blipFill>
        <p:spPr>
          <a:xfrm>
            <a:off x="1694451" y="691463"/>
            <a:ext cx="8803098" cy="1823499"/>
          </a:xfrm>
          <a:prstGeom prst="rect">
            <a:avLst/>
          </a:prstGeom>
        </p:spPr>
      </p:pic>
      <p:pic>
        <p:nvPicPr>
          <p:cNvPr id="5" name="Imagen 4">
            <a:extLst>
              <a:ext uri="{FF2B5EF4-FFF2-40B4-BE49-F238E27FC236}">
                <a16:creationId xmlns:a16="http://schemas.microsoft.com/office/drawing/2014/main" id="{8B72E7BD-9CA4-4BE5-BE4C-A294A4107869}"/>
              </a:ext>
            </a:extLst>
          </p:cNvPr>
          <p:cNvPicPr>
            <a:picLocks noChangeAspect="1"/>
          </p:cNvPicPr>
          <p:nvPr/>
        </p:nvPicPr>
        <p:blipFill>
          <a:blip r:embed="rId3"/>
          <a:stretch>
            <a:fillRect/>
          </a:stretch>
        </p:blipFill>
        <p:spPr>
          <a:xfrm>
            <a:off x="1907264" y="2425776"/>
            <a:ext cx="8377471" cy="4237856"/>
          </a:xfrm>
          <a:prstGeom prst="rect">
            <a:avLst/>
          </a:prstGeom>
        </p:spPr>
      </p:pic>
    </p:spTree>
    <p:extLst>
      <p:ext uri="{BB962C8B-B14F-4D97-AF65-F5344CB8AC3E}">
        <p14:creationId xmlns:p14="http://schemas.microsoft.com/office/powerpoint/2010/main" val="348821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DB451F-0DC7-45F8-9AEE-B01D254FEF08}"/>
              </a:ext>
            </a:extLst>
          </p:cNvPr>
          <p:cNvPicPr>
            <a:picLocks noChangeAspect="1"/>
          </p:cNvPicPr>
          <p:nvPr/>
        </p:nvPicPr>
        <p:blipFill>
          <a:blip r:embed="rId2"/>
          <a:stretch>
            <a:fillRect/>
          </a:stretch>
        </p:blipFill>
        <p:spPr>
          <a:xfrm>
            <a:off x="1174469" y="1259840"/>
            <a:ext cx="9843061" cy="3667022"/>
          </a:xfrm>
          <a:prstGeom prst="rect">
            <a:avLst/>
          </a:prstGeom>
        </p:spPr>
      </p:pic>
    </p:spTree>
    <p:extLst>
      <p:ext uri="{BB962C8B-B14F-4D97-AF65-F5344CB8AC3E}">
        <p14:creationId xmlns:p14="http://schemas.microsoft.com/office/powerpoint/2010/main" val="178649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B03744-CC34-4ED2-B6CE-2918DCF5260E}"/>
              </a:ext>
            </a:extLst>
          </p:cNvPr>
          <p:cNvPicPr>
            <a:picLocks noChangeAspect="1"/>
          </p:cNvPicPr>
          <p:nvPr/>
        </p:nvPicPr>
        <p:blipFill>
          <a:blip r:embed="rId2"/>
          <a:stretch>
            <a:fillRect/>
          </a:stretch>
        </p:blipFill>
        <p:spPr>
          <a:xfrm>
            <a:off x="1437951" y="1534160"/>
            <a:ext cx="9316098" cy="3175191"/>
          </a:xfrm>
          <a:prstGeom prst="rect">
            <a:avLst/>
          </a:prstGeom>
        </p:spPr>
      </p:pic>
    </p:spTree>
    <p:extLst>
      <p:ext uri="{BB962C8B-B14F-4D97-AF65-F5344CB8AC3E}">
        <p14:creationId xmlns:p14="http://schemas.microsoft.com/office/powerpoint/2010/main" val="30503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FDB31A-D99B-4010-8BD4-42249BC98494}"/>
              </a:ext>
            </a:extLst>
          </p:cNvPr>
          <p:cNvPicPr>
            <a:picLocks noChangeAspect="1"/>
          </p:cNvPicPr>
          <p:nvPr/>
        </p:nvPicPr>
        <p:blipFill>
          <a:blip r:embed="rId2"/>
          <a:stretch>
            <a:fillRect/>
          </a:stretch>
        </p:blipFill>
        <p:spPr>
          <a:xfrm>
            <a:off x="1243843" y="944880"/>
            <a:ext cx="9704313" cy="4556709"/>
          </a:xfrm>
          <a:prstGeom prst="rect">
            <a:avLst/>
          </a:prstGeom>
        </p:spPr>
      </p:pic>
    </p:spTree>
    <p:extLst>
      <p:ext uri="{BB962C8B-B14F-4D97-AF65-F5344CB8AC3E}">
        <p14:creationId xmlns:p14="http://schemas.microsoft.com/office/powerpoint/2010/main" val="201979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C8B58D-1C39-4CBE-9FB0-6E0EFF4DBD69}"/>
              </a:ext>
            </a:extLst>
          </p:cNvPr>
          <p:cNvPicPr>
            <a:picLocks noChangeAspect="1"/>
          </p:cNvPicPr>
          <p:nvPr/>
        </p:nvPicPr>
        <p:blipFill>
          <a:blip r:embed="rId2"/>
          <a:stretch>
            <a:fillRect/>
          </a:stretch>
        </p:blipFill>
        <p:spPr>
          <a:xfrm>
            <a:off x="1322977" y="1229360"/>
            <a:ext cx="9546045" cy="3276158"/>
          </a:xfrm>
          <a:prstGeom prst="rect">
            <a:avLst/>
          </a:prstGeom>
        </p:spPr>
      </p:pic>
    </p:spTree>
    <p:extLst>
      <p:ext uri="{BB962C8B-B14F-4D97-AF65-F5344CB8AC3E}">
        <p14:creationId xmlns:p14="http://schemas.microsoft.com/office/powerpoint/2010/main" val="1014555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7E5F89-AE1A-4F3B-8F45-8549528FE260}"/>
              </a:ext>
            </a:extLst>
          </p:cNvPr>
          <p:cNvSpPr txBox="1"/>
          <p:nvPr/>
        </p:nvSpPr>
        <p:spPr>
          <a:xfrm>
            <a:off x="1166812" y="809626"/>
            <a:ext cx="9858375" cy="707886"/>
          </a:xfrm>
          <a:prstGeom prst="rect">
            <a:avLst/>
          </a:prstGeom>
          <a:noFill/>
        </p:spPr>
        <p:txBody>
          <a:bodyPr wrap="square">
            <a:spAutoFit/>
          </a:bodyPr>
          <a:lstStyle/>
          <a:p>
            <a:pPr algn="just"/>
            <a:r>
              <a:rPr lang="es-ES" sz="4000" b="1" i="0" u="none" strike="noStrike" baseline="0" dirty="0">
                <a:solidFill>
                  <a:srgbClr val="434343"/>
                </a:solidFill>
                <a:latin typeface="UniversLTStd-BoldCn"/>
              </a:rPr>
              <a:t>Procesos una sola especificación</a:t>
            </a:r>
          </a:p>
        </p:txBody>
      </p:sp>
      <p:pic>
        <p:nvPicPr>
          <p:cNvPr id="4" name="Imagen 3">
            <a:extLst>
              <a:ext uri="{FF2B5EF4-FFF2-40B4-BE49-F238E27FC236}">
                <a16:creationId xmlns:a16="http://schemas.microsoft.com/office/drawing/2014/main" id="{D1866DD2-1925-4BA3-A50A-B036609EAD93}"/>
              </a:ext>
            </a:extLst>
          </p:cNvPr>
          <p:cNvPicPr>
            <a:picLocks noChangeAspect="1"/>
          </p:cNvPicPr>
          <p:nvPr/>
        </p:nvPicPr>
        <p:blipFill>
          <a:blip r:embed="rId3"/>
          <a:stretch>
            <a:fillRect/>
          </a:stretch>
        </p:blipFill>
        <p:spPr>
          <a:xfrm>
            <a:off x="1166812" y="2103120"/>
            <a:ext cx="10303828" cy="2235200"/>
          </a:xfrm>
          <a:prstGeom prst="rect">
            <a:avLst/>
          </a:prstGeom>
        </p:spPr>
      </p:pic>
    </p:spTree>
    <p:extLst>
      <p:ext uri="{BB962C8B-B14F-4D97-AF65-F5344CB8AC3E}">
        <p14:creationId xmlns:p14="http://schemas.microsoft.com/office/powerpoint/2010/main" val="145697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CEFBC9-ADE9-4272-9828-B048D3B01557}"/>
              </a:ext>
            </a:extLst>
          </p:cNvPr>
          <p:cNvPicPr>
            <a:picLocks noChangeAspect="1"/>
          </p:cNvPicPr>
          <p:nvPr/>
        </p:nvPicPr>
        <p:blipFill>
          <a:blip r:embed="rId2"/>
          <a:stretch>
            <a:fillRect/>
          </a:stretch>
        </p:blipFill>
        <p:spPr>
          <a:xfrm>
            <a:off x="804792" y="883920"/>
            <a:ext cx="10582415" cy="4521199"/>
          </a:xfrm>
          <a:prstGeom prst="rect">
            <a:avLst/>
          </a:prstGeom>
        </p:spPr>
      </p:pic>
    </p:spTree>
    <p:extLst>
      <p:ext uri="{BB962C8B-B14F-4D97-AF65-F5344CB8AC3E}">
        <p14:creationId xmlns:p14="http://schemas.microsoft.com/office/powerpoint/2010/main" val="3161911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B5D7C6-C38C-4325-9355-7861E33E7724}"/>
              </a:ext>
            </a:extLst>
          </p:cNvPr>
          <p:cNvPicPr>
            <a:picLocks noChangeAspect="1"/>
          </p:cNvPicPr>
          <p:nvPr/>
        </p:nvPicPr>
        <p:blipFill>
          <a:blip r:embed="rId2"/>
          <a:stretch>
            <a:fillRect/>
          </a:stretch>
        </p:blipFill>
        <p:spPr>
          <a:xfrm>
            <a:off x="1060761" y="1026160"/>
            <a:ext cx="10070478" cy="4409440"/>
          </a:xfrm>
          <a:prstGeom prst="rect">
            <a:avLst/>
          </a:prstGeom>
        </p:spPr>
      </p:pic>
    </p:spTree>
    <p:extLst>
      <p:ext uri="{BB962C8B-B14F-4D97-AF65-F5344CB8AC3E}">
        <p14:creationId xmlns:p14="http://schemas.microsoft.com/office/powerpoint/2010/main" val="168508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31C132-A24C-409B-A053-A2DC34A98682}"/>
              </a:ext>
            </a:extLst>
          </p:cNvPr>
          <p:cNvSpPr txBox="1"/>
          <p:nvPr/>
        </p:nvSpPr>
        <p:spPr>
          <a:xfrm>
            <a:off x="933450" y="762000"/>
            <a:ext cx="10153650" cy="584775"/>
          </a:xfrm>
          <a:prstGeom prst="rect">
            <a:avLst/>
          </a:prstGeom>
          <a:noFill/>
        </p:spPr>
        <p:txBody>
          <a:bodyPr wrap="square">
            <a:spAutoFit/>
          </a:bodyPr>
          <a:lstStyle/>
          <a:p>
            <a:pPr algn="l"/>
            <a:r>
              <a:rPr lang="es-ES" sz="3200" b="1" i="0" u="none" strike="noStrike" baseline="0" dirty="0">
                <a:ln w="22225">
                  <a:solidFill>
                    <a:schemeClr val="accent2"/>
                  </a:solidFill>
                  <a:prstDash val="solid"/>
                </a:ln>
                <a:solidFill>
                  <a:schemeClr val="accent2">
                    <a:lumMod val="40000"/>
                    <a:lumOff val="60000"/>
                  </a:schemeClr>
                </a:solidFill>
                <a:latin typeface="UniversLTStd-BoldCn"/>
              </a:rPr>
              <a:t>La variabilidad y el pensamiento estadístico</a:t>
            </a:r>
          </a:p>
        </p:txBody>
      </p:sp>
      <p:graphicFrame>
        <p:nvGraphicFramePr>
          <p:cNvPr id="4" name="Diagrama 3">
            <a:extLst>
              <a:ext uri="{FF2B5EF4-FFF2-40B4-BE49-F238E27FC236}">
                <a16:creationId xmlns:a16="http://schemas.microsoft.com/office/drawing/2014/main" id="{8B49F885-9638-45CE-860A-B3DA464845B5}"/>
              </a:ext>
            </a:extLst>
          </p:cNvPr>
          <p:cNvGraphicFramePr/>
          <p:nvPr>
            <p:extLst>
              <p:ext uri="{D42A27DB-BD31-4B8C-83A1-F6EECF244321}">
                <p14:modId xmlns:p14="http://schemas.microsoft.com/office/powerpoint/2010/main" val="310982044"/>
              </p:ext>
            </p:extLst>
          </p:nvPr>
        </p:nvGraphicFramePr>
        <p:xfrm>
          <a:off x="1047750" y="1485900"/>
          <a:ext cx="9915525"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500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840AFB-C16A-4A5B-BB99-D4053D1B1146}"/>
              </a:ext>
            </a:extLst>
          </p:cNvPr>
          <p:cNvPicPr>
            <a:picLocks noChangeAspect="1"/>
          </p:cNvPicPr>
          <p:nvPr/>
        </p:nvPicPr>
        <p:blipFill>
          <a:blip r:embed="rId2"/>
          <a:stretch>
            <a:fillRect/>
          </a:stretch>
        </p:blipFill>
        <p:spPr>
          <a:xfrm>
            <a:off x="1165121" y="914400"/>
            <a:ext cx="9861757" cy="4541152"/>
          </a:xfrm>
          <a:prstGeom prst="rect">
            <a:avLst/>
          </a:prstGeom>
        </p:spPr>
      </p:pic>
    </p:spTree>
    <p:extLst>
      <p:ext uri="{BB962C8B-B14F-4D97-AF65-F5344CB8AC3E}">
        <p14:creationId xmlns:p14="http://schemas.microsoft.com/office/powerpoint/2010/main" val="4046317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6131BC-A30E-4180-A056-3F521B2F3994}"/>
              </a:ext>
            </a:extLst>
          </p:cNvPr>
          <p:cNvPicPr>
            <a:picLocks noChangeAspect="1"/>
          </p:cNvPicPr>
          <p:nvPr/>
        </p:nvPicPr>
        <p:blipFill>
          <a:blip r:embed="rId2"/>
          <a:stretch>
            <a:fillRect/>
          </a:stretch>
        </p:blipFill>
        <p:spPr>
          <a:xfrm>
            <a:off x="668643" y="782321"/>
            <a:ext cx="10893438" cy="3827026"/>
          </a:xfrm>
          <a:prstGeom prst="rect">
            <a:avLst/>
          </a:prstGeom>
        </p:spPr>
      </p:pic>
    </p:spTree>
    <p:extLst>
      <p:ext uri="{BB962C8B-B14F-4D97-AF65-F5344CB8AC3E}">
        <p14:creationId xmlns:p14="http://schemas.microsoft.com/office/powerpoint/2010/main" val="257347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7BED74-FE7E-418E-9B39-3973223D0402}"/>
              </a:ext>
            </a:extLst>
          </p:cNvPr>
          <p:cNvPicPr>
            <a:picLocks noChangeAspect="1"/>
          </p:cNvPicPr>
          <p:nvPr/>
        </p:nvPicPr>
        <p:blipFill>
          <a:blip r:embed="rId2"/>
          <a:stretch>
            <a:fillRect/>
          </a:stretch>
        </p:blipFill>
        <p:spPr>
          <a:xfrm>
            <a:off x="1696720" y="492079"/>
            <a:ext cx="8955030" cy="5873841"/>
          </a:xfrm>
          <a:prstGeom prst="rect">
            <a:avLst/>
          </a:prstGeom>
        </p:spPr>
      </p:pic>
    </p:spTree>
    <p:extLst>
      <p:ext uri="{BB962C8B-B14F-4D97-AF65-F5344CB8AC3E}">
        <p14:creationId xmlns:p14="http://schemas.microsoft.com/office/powerpoint/2010/main" val="72608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9CCCBA-6415-49B5-8F94-8663E4B52B21}"/>
              </a:ext>
            </a:extLst>
          </p:cNvPr>
          <p:cNvPicPr>
            <a:picLocks noChangeAspect="1"/>
          </p:cNvPicPr>
          <p:nvPr/>
        </p:nvPicPr>
        <p:blipFill>
          <a:blip r:embed="rId2"/>
          <a:stretch>
            <a:fillRect/>
          </a:stretch>
        </p:blipFill>
        <p:spPr>
          <a:xfrm>
            <a:off x="972726" y="1717040"/>
            <a:ext cx="9818402" cy="2651760"/>
          </a:xfrm>
          <a:prstGeom prst="rect">
            <a:avLst/>
          </a:prstGeom>
        </p:spPr>
      </p:pic>
    </p:spTree>
    <p:extLst>
      <p:ext uri="{BB962C8B-B14F-4D97-AF65-F5344CB8AC3E}">
        <p14:creationId xmlns:p14="http://schemas.microsoft.com/office/powerpoint/2010/main" val="3986920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39604A-5125-44B4-B361-15BD4A702318}"/>
              </a:ext>
            </a:extLst>
          </p:cNvPr>
          <p:cNvPicPr>
            <a:picLocks noChangeAspect="1"/>
          </p:cNvPicPr>
          <p:nvPr/>
        </p:nvPicPr>
        <p:blipFill>
          <a:blip r:embed="rId2"/>
          <a:stretch>
            <a:fillRect/>
          </a:stretch>
        </p:blipFill>
        <p:spPr>
          <a:xfrm>
            <a:off x="4227604" y="680720"/>
            <a:ext cx="3736792" cy="2535681"/>
          </a:xfrm>
          <a:prstGeom prst="rect">
            <a:avLst/>
          </a:prstGeom>
        </p:spPr>
      </p:pic>
      <p:pic>
        <p:nvPicPr>
          <p:cNvPr id="5" name="Imagen 4">
            <a:extLst>
              <a:ext uri="{FF2B5EF4-FFF2-40B4-BE49-F238E27FC236}">
                <a16:creationId xmlns:a16="http://schemas.microsoft.com/office/drawing/2014/main" id="{0A001BAA-9C26-4B52-B8DF-FC1D37A11A74}"/>
              </a:ext>
            </a:extLst>
          </p:cNvPr>
          <p:cNvPicPr>
            <a:picLocks noChangeAspect="1"/>
          </p:cNvPicPr>
          <p:nvPr/>
        </p:nvPicPr>
        <p:blipFill>
          <a:blip r:embed="rId3"/>
          <a:stretch>
            <a:fillRect/>
          </a:stretch>
        </p:blipFill>
        <p:spPr>
          <a:xfrm>
            <a:off x="1050013" y="2987040"/>
            <a:ext cx="9382333" cy="3057401"/>
          </a:xfrm>
          <a:prstGeom prst="rect">
            <a:avLst/>
          </a:prstGeom>
        </p:spPr>
      </p:pic>
    </p:spTree>
    <p:extLst>
      <p:ext uri="{BB962C8B-B14F-4D97-AF65-F5344CB8AC3E}">
        <p14:creationId xmlns:p14="http://schemas.microsoft.com/office/powerpoint/2010/main" val="40629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F6686A0-3236-4D99-B3D1-42DA258B5C05}"/>
              </a:ext>
            </a:extLst>
          </p:cNvPr>
          <p:cNvPicPr>
            <a:picLocks noChangeAspect="1"/>
          </p:cNvPicPr>
          <p:nvPr/>
        </p:nvPicPr>
        <p:blipFill>
          <a:blip r:embed="rId2"/>
          <a:stretch>
            <a:fillRect/>
          </a:stretch>
        </p:blipFill>
        <p:spPr>
          <a:xfrm>
            <a:off x="1353461" y="1259840"/>
            <a:ext cx="9688277" cy="3643840"/>
          </a:xfrm>
          <a:prstGeom prst="rect">
            <a:avLst/>
          </a:prstGeom>
        </p:spPr>
      </p:pic>
    </p:spTree>
    <p:extLst>
      <p:ext uri="{BB962C8B-B14F-4D97-AF65-F5344CB8AC3E}">
        <p14:creationId xmlns:p14="http://schemas.microsoft.com/office/powerpoint/2010/main" val="3973764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73C9A8-8218-4B92-A745-7531C7AEAD73}"/>
              </a:ext>
            </a:extLst>
          </p:cNvPr>
          <p:cNvPicPr>
            <a:picLocks noChangeAspect="1"/>
          </p:cNvPicPr>
          <p:nvPr/>
        </p:nvPicPr>
        <p:blipFill>
          <a:blip r:embed="rId2"/>
          <a:stretch>
            <a:fillRect/>
          </a:stretch>
        </p:blipFill>
        <p:spPr>
          <a:xfrm>
            <a:off x="1217579" y="822960"/>
            <a:ext cx="9983548" cy="5006675"/>
          </a:xfrm>
          <a:prstGeom prst="rect">
            <a:avLst/>
          </a:prstGeom>
        </p:spPr>
      </p:pic>
    </p:spTree>
    <p:extLst>
      <p:ext uri="{BB962C8B-B14F-4D97-AF65-F5344CB8AC3E}">
        <p14:creationId xmlns:p14="http://schemas.microsoft.com/office/powerpoint/2010/main" val="536656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CED9CF-6FF8-4CEA-9A41-F3BC25C365BF}"/>
              </a:ext>
            </a:extLst>
          </p:cNvPr>
          <p:cNvPicPr>
            <a:picLocks noChangeAspect="1"/>
          </p:cNvPicPr>
          <p:nvPr/>
        </p:nvPicPr>
        <p:blipFill>
          <a:blip r:embed="rId2"/>
          <a:stretch>
            <a:fillRect/>
          </a:stretch>
        </p:blipFill>
        <p:spPr>
          <a:xfrm>
            <a:off x="675518" y="1766655"/>
            <a:ext cx="10840963" cy="3324689"/>
          </a:xfrm>
          <a:prstGeom prst="rect">
            <a:avLst/>
          </a:prstGeom>
        </p:spPr>
      </p:pic>
    </p:spTree>
    <p:extLst>
      <p:ext uri="{BB962C8B-B14F-4D97-AF65-F5344CB8AC3E}">
        <p14:creationId xmlns:p14="http://schemas.microsoft.com/office/powerpoint/2010/main" val="3086120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BAFACD-04C3-487D-8707-68EB5141F992}"/>
              </a:ext>
            </a:extLst>
          </p:cNvPr>
          <p:cNvPicPr>
            <a:picLocks noChangeAspect="1"/>
          </p:cNvPicPr>
          <p:nvPr/>
        </p:nvPicPr>
        <p:blipFill>
          <a:blip r:embed="rId2"/>
          <a:stretch>
            <a:fillRect/>
          </a:stretch>
        </p:blipFill>
        <p:spPr>
          <a:xfrm>
            <a:off x="937492" y="980733"/>
            <a:ext cx="10317015" cy="4896533"/>
          </a:xfrm>
          <a:prstGeom prst="rect">
            <a:avLst/>
          </a:prstGeom>
        </p:spPr>
      </p:pic>
    </p:spTree>
    <p:extLst>
      <p:ext uri="{BB962C8B-B14F-4D97-AF65-F5344CB8AC3E}">
        <p14:creationId xmlns:p14="http://schemas.microsoft.com/office/powerpoint/2010/main" val="1481858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E985DB-CFDB-46BC-824A-D31264034056}"/>
              </a:ext>
            </a:extLst>
          </p:cNvPr>
          <p:cNvPicPr>
            <a:picLocks noChangeAspect="1"/>
          </p:cNvPicPr>
          <p:nvPr/>
        </p:nvPicPr>
        <p:blipFill>
          <a:blip r:embed="rId2"/>
          <a:stretch>
            <a:fillRect/>
          </a:stretch>
        </p:blipFill>
        <p:spPr>
          <a:xfrm>
            <a:off x="1035861" y="290026"/>
            <a:ext cx="9672779" cy="6425733"/>
          </a:xfrm>
          <a:prstGeom prst="rect">
            <a:avLst/>
          </a:prstGeom>
        </p:spPr>
      </p:pic>
    </p:spTree>
    <p:extLst>
      <p:ext uri="{BB962C8B-B14F-4D97-AF65-F5344CB8AC3E}">
        <p14:creationId xmlns:p14="http://schemas.microsoft.com/office/powerpoint/2010/main" val="183118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FAA245-7DB7-4017-8FE9-999DA027A952}"/>
              </a:ext>
            </a:extLst>
          </p:cNvPr>
          <p:cNvPicPr>
            <a:picLocks noChangeAspect="1"/>
          </p:cNvPicPr>
          <p:nvPr/>
        </p:nvPicPr>
        <p:blipFill>
          <a:blip r:embed="rId2"/>
          <a:stretch>
            <a:fillRect/>
          </a:stretch>
        </p:blipFill>
        <p:spPr>
          <a:xfrm>
            <a:off x="1237572" y="747338"/>
            <a:ext cx="9716856" cy="5363323"/>
          </a:xfrm>
          <a:prstGeom prst="rect">
            <a:avLst/>
          </a:prstGeom>
        </p:spPr>
      </p:pic>
    </p:spTree>
    <p:extLst>
      <p:ext uri="{BB962C8B-B14F-4D97-AF65-F5344CB8AC3E}">
        <p14:creationId xmlns:p14="http://schemas.microsoft.com/office/powerpoint/2010/main" val="149005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6CE235-CB12-42E5-82A8-FF13D4958A72}"/>
              </a:ext>
            </a:extLst>
          </p:cNvPr>
          <p:cNvSpPr txBox="1"/>
          <p:nvPr/>
        </p:nvSpPr>
        <p:spPr>
          <a:xfrm>
            <a:off x="1127760" y="894080"/>
            <a:ext cx="9977120" cy="4770537"/>
          </a:xfrm>
          <a:prstGeom prst="rect">
            <a:avLst/>
          </a:prstGeom>
          <a:noFill/>
        </p:spPr>
        <p:txBody>
          <a:bodyPr wrap="square">
            <a:spAutoFit/>
          </a:bodyPr>
          <a:lstStyle/>
          <a:p>
            <a:pPr algn="just"/>
            <a:r>
              <a:rPr lang="es-ES" sz="1900" b="0" i="0" u="none" strike="noStrike" baseline="0" dirty="0">
                <a:latin typeface="AGaramondPro-Regular"/>
              </a:rPr>
              <a:t>La </a:t>
            </a:r>
            <a:r>
              <a:rPr lang="es-ES" sz="1900" b="1" i="0" u="none" strike="noStrike" baseline="0" dirty="0">
                <a:latin typeface="AGaramondPro-Bold"/>
              </a:rPr>
              <a:t>variación por causas comunes (o por azar) </a:t>
            </a:r>
            <a:r>
              <a:rPr lang="es-ES" sz="1900" b="0" i="0" u="none" strike="noStrike" baseline="0" dirty="0">
                <a:latin typeface="AGaramondPro-Regular"/>
              </a:rPr>
              <a:t>es aquella que permanece día a día, lote a lote; la aportan en forma natural las actuales condiciones de las 6M. Esta variación es inherente a las actuales características del proceso y es resultado de la acumulación y combinación de diferentes causas difíciles de identificar y eliminar, debido a que son inherentes al sistema y porque la contribución individual de cada causa es pequeña; no obstante, a largo plazo representan la mayor</a:t>
            </a:r>
          </a:p>
          <a:p>
            <a:pPr algn="just"/>
            <a:r>
              <a:rPr lang="es-ES" sz="1900" b="0" i="0" u="none" strike="noStrike" baseline="0" dirty="0">
                <a:latin typeface="AGaramondPro-Regular"/>
              </a:rPr>
              <a:t>oportunidad de mejora.</a:t>
            </a:r>
          </a:p>
          <a:p>
            <a:pPr algn="just"/>
            <a:endParaRPr lang="es-ES" sz="1900" b="0" i="0" u="none" strike="noStrike" baseline="0" dirty="0">
              <a:latin typeface="AGaramondPro-Regular"/>
            </a:endParaRPr>
          </a:p>
          <a:p>
            <a:pPr algn="just"/>
            <a:r>
              <a:rPr lang="es-ES" sz="1900" b="0" i="0" u="none" strike="noStrike" baseline="0" dirty="0">
                <a:latin typeface="AGaramondPro-Regular"/>
              </a:rPr>
              <a:t>La </a:t>
            </a:r>
            <a:r>
              <a:rPr lang="es-ES" sz="1900" b="1" i="0" u="none" strike="noStrike" baseline="0" dirty="0">
                <a:latin typeface="AGaramondPro-Bold"/>
              </a:rPr>
              <a:t>variación por causas especiales (o atribuibles) </a:t>
            </a:r>
            <a:r>
              <a:rPr lang="es-ES" sz="1900" b="0" i="0" u="none" strike="noStrike" baseline="0" dirty="0">
                <a:latin typeface="AGaramondPro-Regular"/>
              </a:rPr>
              <a:t>es generada por situaciones o circunstancias especiales que no están permanentemente en el proceso. Por ejemplo, la falla ocasionada por el mal funcionamiento de una pieza de la máquina, el empleo de materiales no habituales o el descuido no frecuente de un operario. Las causas especiales, por su naturaleza relativamente discreta, a menudo pueden ser identificadas y eliminadas si se cuenta con los conocimientos y condiciones para ello.</a:t>
            </a:r>
          </a:p>
          <a:p>
            <a:pPr algn="just"/>
            <a:endParaRPr lang="es-ES" sz="1900" b="0" i="0" u="none" strike="noStrike" baseline="0" dirty="0">
              <a:latin typeface="AGaramondPro-Regular"/>
            </a:endParaRPr>
          </a:p>
          <a:p>
            <a:pPr algn="just"/>
            <a:r>
              <a:rPr lang="es-ES" sz="1900" b="0" i="0" u="none" strike="noStrike" baseline="0" dirty="0">
                <a:solidFill>
                  <a:schemeClr val="accent2">
                    <a:lumMod val="75000"/>
                  </a:schemeClr>
                </a:solidFill>
                <a:latin typeface="AGaramondPro-Regular"/>
              </a:rPr>
              <a:t>Se dice que un proceso que trabaja sólo con causas comunes de variación está en control estadístico</a:t>
            </a:r>
          </a:p>
          <a:p>
            <a:pPr algn="just"/>
            <a:r>
              <a:rPr lang="es-ES" sz="1900" b="0" i="0" u="none" strike="noStrike" baseline="0" dirty="0">
                <a:solidFill>
                  <a:schemeClr val="accent2">
                    <a:lumMod val="75000"/>
                  </a:schemeClr>
                </a:solidFill>
                <a:latin typeface="AGaramondPro-Regular"/>
              </a:rPr>
              <a:t>o es estable, porque su variación a través del tiempo es predecible.</a:t>
            </a:r>
            <a:endParaRPr lang="es-ES" sz="1900" dirty="0">
              <a:solidFill>
                <a:schemeClr val="accent2">
                  <a:lumMod val="75000"/>
                </a:schemeClr>
              </a:solidFill>
            </a:endParaRPr>
          </a:p>
        </p:txBody>
      </p:sp>
    </p:spTree>
    <p:extLst>
      <p:ext uri="{BB962C8B-B14F-4D97-AF65-F5344CB8AC3E}">
        <p14:creationId xmlns:p14="http://schemas.microsoft.com/office/powerpoint/2010/main" val="202361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F75B2A2-3DD7-47B6-9E59-2D8AB101FA4D}"/>
              </a:ext>
            </a:extLst>
          </p:cNvPr>
          <p:cNvPicPr>
            <a:picLocks noChangeAspect="1"/>
          </p:cNvPicPr>
          <p:nvPr/>
        </p:nvPicPr>
        <p:blipFill>
          <a:blip r:embed="rId2"/>
          <a:stretch>
            <a:fillRect/>
          </a:stretch>
        </p:blipFill>
        <p:spPr>
          <a:xfrm>
            <a:off x="1651967" y="1199839"/>
            <a:ext cx="8888065" cy="4458322"/>
          </a:xfrm>
          <a:prstGeom prst="rect">
            <a:avLst/>
          </a:prstGeom>
        </p:spPr>
      </p:pic>
    </p:spTree>
    <p:extLst>
      <p:ext uri="{BB962C8B-B14F-4D97-AF65-F5344CB8AC3E}">
        <p14:creationId xmlns:p14="http://schemas.microsoft.com/office/powerpoint/2010/main" val="4096039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0E5406-6026-42B7-AAD0-CA2F13A03220}"/>
              </a:ext>
            </a:extLst>
          </p:cNvPr>
          <p:cNvSpPr txBox="1"/>
          <p:nvPr/>
        </p:nvSpPr>
        <p:spPr>
          <a:xfrm>
            <a:off x="1229360" y="1249679"/>
            <a:ext cx="9662160" cy="4093428"/>
          </a:xfrm>
          <a:prstGeom prst="rect">
            <a:avLst/>
          </a:prstGeom>
          <a:noFill/>
        </p:spPr>
        <p:txBody>
          <a:bodyPr wrap="square">
            <a:spAutoFit/>
          </a:bodyPr>
          <a:lstStyle/>
          <a:p>
            <a:pPr algn="just"/>
            <a:r>
              <a:rPr lang="es-ES" sz="2000" b="0" i="0" u="none" strike="noStrike" baseline="0" dirty="0">
                <a:latin typeface="AGaramondPro-Regular"/>
              </a:rPr>
              <a:t>No distinguir entre estos dos tipos de variabilidad lleva a cometer dos errores en la actuación sobre los procesos. </a:t>
            </a:r>
          </a:p>
          <a:p>
            <a:pPr algn="just"/>
            <a:endParaRPr lang="es-ES" sz="2000" dirty="0">
              <a:latin typeface="AGaramondPro-Regular"/>
            </a:endParaRPr>
          </a:p>
          <a:p>
            <a:pPr algn="just"/>
            <a:r>
              <a:rPr lang="es-ES" sz="2000" b="0" i="0" u="none" strike="noStrike" baseline="0" dirty="0">
                <a:latin typeface="AGaramondPro-Regular"/>
              </a:rPr>
              <a:t>Error 1: reaccionar ante un cambio o variación (efecto o problema) como si proviniera de una causa especial, cuando en realidad surge de algo más profundo en el proceso, como las causas comunes de variación. </a:t>
            </a:r>
          </a:p>
          <a:p>
            <a:pPr algn="just"/>
            <a:r>
              <a:rPr lang="es-ES" sz="2000" b="0" i="0" u="none" strike="noStrike" baseline="0" dirty="0">
                <a:latin typeface="AGaramondPro-Regular"/>
              </a:rPr>
              <a:t>Error 2: tratar un efecto o cambio como si proviniera de causas comunes de variación, cuando en realidad se debe a una causa especial.</a:t>
            </a:r>
          </a:p>
          <a:p>
            <a:pPr algn="just"/>
            <a:endParaRPr lang="es-ES" sz="2000" b="0" i="0" u="none" strike="noStrike" baseline="0" dirty="0">
              <a:latin typeface="AGaramondPro-Regular"/>
            </a:endParaRPr>
          </a:p>
          <a:p>
            <a:pPr algn="just"/>
            <a:r>
              <a:rPr lang="es-ES" sz="2000" b="0" i="0" u="none" strike="noStrike" baseline="0" dirty="0">
                <a:latin typeface="AGaramondPro-Regular"/>
              </a:rPr>
              <a:t>Cada uno de estos dos errores causa pérdida. </a:t>
            </a:r>
          </a:p>
          <a:p>
            <a:pPr algn="just"/>
            <a:r>
              <a:rPr lang="es-ES" sz="2000" b="0" i="0" u="none" strike="noStrike" baseline="0" dirty="0">
                <a:latin typeface="AGaramondPro-Regular"/>
              </a:rPr>
              <a:t>Se puede evitar uno u otro, pero no ambos. </a:t>
            </a:r>
          </a:p>
          <a:p>
            <a:pPr algn="just"/>
            <a:r>
              <a:rPr lang="es-ES" sz="2000" b="0" i="0" u="none" strike="noStrike" baseline="0" dirty="0">
                <a:latin typeface="AGaramondPro-Regular"/>
              </a:rPr>
              <a:t>No es posible reducir a cero ambos errores. Lo mejor que se puede hacer es tratar de cometer rara vez ambos, y para ello Walter Shewhart ideó las cartas de control en 1924.</a:t>
            </a:r>
            <a:endParaRPr lang="es-ES" sz="2000" dirty="0"/>
          </a:p>
        </p:txBody>
      </p:sp>
    </p:spTree>
    <p:extLst>
      <p:ext uri="{BB962C8B-B14F-4D97-AF65-F5344CB8AC3E}">
        <p14:creationId xmlns:p14="http://schemas.microsoft.com/office/powerpoint/2010/main" val="323100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209461-440F-4414-A553-C6543104B8CC}"/>
              </a:ext>
            </a:extLst>
          </p:cNvPr>
          <p:cNvPicPr>
            <a:picLocks noChangeAspect="1"/>
          </p:cNvPicPr>
          <p:nvPr/>
        </p:nvPicPr>
        <p:blipFill>
          <a:blip r:embed="rId2"/>
          <a:stretch>
            <a:fillRect/>
          </a:stretch>
        </p:blipFill>
        <p:spPr>
          <a:xfrm>
            <a:off x="1776028" y="351886"/>
            <a:ext cx="8639944" cy="6154227"/>
          </a:xfrm>
          <a:prstGeom prst="rect">
            <a:avLst/>
          </a:prstGeom>
        </p:spPr>
      </p:pic>
    </p:spTree>
    <p:extLst>
      <p:ext uri="{BB962C8B-B14F-4D97-AF65-F5344CB8AC3E}">
        <p14:creationId xmlns:p14="http://schemas.microsoft.com/office/powerpoint/2010/main" val="847362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A20D71-B174-4006-ABE0-56A412790904}"/>
              </a:ext>
            </a:extLst>
          </p:cNvPr>
          <p:cNvPicPr>
            <a:picLocks noChangeAspect="1"/>
          </p:cNvPicPr>
          <p:nvPr/>
        </p:nvPicPr>
        <p:blipFill>
          <a:blip r:embed="rId2"/>
          <a:stretch>
            <a:fillRect/>
          </a:stretch>
        </p:blipFill>
        <p:spPr>
          <a:xfrm>
            <a:off x="1123269" y="242443"/>
            <a:ext cx="5210902" cy="6373114"/>
          </a:xfrm>
          <a:prstGeom prst="rect">
            <a:avLst/>
          </a:prstGeom>
        </p:spPr>
      </p:pic>
      <p:sp>
        <p:nvSpPr>
          <p:cNvPr id="5" name="CuadroTexto 4">
            <a:extLst>
              <a:ext uri="{FF2B5EF4-FFF2-40B4-BE49-F238E27FC236}">
                <a16:creationId xmlns:a16="http://schemas.microsoft.com/office/drawing/2014/main" id="{B05E650D-A331-4D7C-9D9B-0D34B309C772}"/>
              </a:ext>
            </a:extLst>
          </p:cNvPr>
          <p:cNvSpPr txBox="1"/>
          <p:nvPr/>
        </p:nvSpPr>
        <p:spPr>
          <a:xfrm>
            <a:off x="6563360" y="197346"/>
            <a:ext cx="4998720" cy="6463308"/>
          </a:xfrm>
          <a:prstGeom prst="rect">
            <a:avLst/>
          </a:prstGeom>
          <a:noFill/>
        </p:spPr>
        <p:txBody>
          <a:bodyPr wrap="square">
            <a:spAutoFit/>
          </a:bodyPr>
          <a:lstStyle/>
          <a:p>
            <a:pPr algn="just"/>
            <a:r>
              <a:rPr lang="es-ES" b="1" i="0" u="none" strike="noStrike" baseline="0" dirty="0">
                <a:latin typeface="UniversLTStd-BoldCn"/>
              </a:rPr>
              <a:t>Falta de variabilidad (estatificación)</a:t>
            </a:r>
          </a:p>
          <a:p>
            <a:pPr algn="just"/>
            <a:r>
              <a:rPr lang="es-ES" b="0" i="0" u="none" strike="noStrike" baseline="0" dirty="0">
                <a:latin typeface="AGaramondPro-Regular"/>
              </a:rPr>
              <a:t>Una señal de que hay algo especial en el proceso es que prácticamente todos los puntos se concentren en la parte central de la carta, es decir, que los puntos reflejen poca variabilidad o estatificación.</a:t>
            </a:r>
          </a:p>
          <a:p>
            <a:pPr algn="just"/>
            <a:endParaRPr lang="es-ES" b="0" i="0" u="none" strike="noStrike" baseline="0" dirty="0">
              <a:latin typeface="AGaramondPro-Regular"/>
            </a:endParaRPr>
          </a:p>
          <a:p>
            <a:pPr algn="just"/>
            <a:r>
              <a:rPr lang="es-ES" dirty="0">
                <a:latin typeface="AGaramondPro-Regular"/>
              </a:rPr>
              <a:t>Causas:</a:t>
            </a:r>
          </a:p>
          <a:p>
            <a:pPr marL="285750" indent="-285750" algn="just">
              <a:buFont typeface="Arial" panose="020B0604020202020204" pitchFamily="34" charset="0"/>
              <a:buChar char="•"/>
            </a:pPr>
            <a:r>
              <a:rPr lang="es-ES" b="0" i="0" u="none" strike="noStrike" baseline="0" dirty="0">
                <a:latin typeface="UniversLTStd-Light"/>
              </a:rPr>
              <a:t>Equivocación en el cálculo de los límites de control.</a:t>
            </a:r>
          </a:p>
          <a:p>
            <a:pPr marL="285750" indent="-285750" algn="just">
              <a:buFont typeface="Arial" panose="020B0604020202020204" pitchFamily="34" charset="0"/>
              <a:buChar char="•"/>
            </a:pPr>
            <a:r>
              <a:rPr lang="es-ES" b="0" i="0" u="none" strike="noStrike" baseline="0" dirty="0">
                <a:latin typeface="UniversLTStd-Light"/>
              </a:rPr>
              <a:t>Agrupamiento en una misma muestra a datos provenientes de universos con medias bastantes diferentes, que al combinarse se compensan unos con otros.</a:t>
            </a:r>
          </a:p>
          <a:p>
            <a:pPr marL="285750" indent="-285750" algn="just">
              <a:buFont typeface="Arial" panose="020B0604020202020204" pitchFamily="34" charset="0"/>
              <a:buChar char="•"/>
            </a:pPr>
            <a:r>
              <a:rPr lang="es-ES" b="0" i="0" u="none" strike="noStrike" baseline="0" dirty="0">
                <a:latin typeface="UniversLTStd-Light"/>
              </a:rPr>
              <a:t>“Cuchareo” de los resultados.</a:t>
            </a:r>
          </a:p>
          <a:p>
            <a:pPr marL="285750" indent="-285750" algn="just">
              <a:buFont typeface="Arial" panose="020B0604020202020204" pitchFamily="34" charset="0"/>
              <a:buChar char="•"/>
            </a:pPr>
            <a:r>
              <a:rPr lang="es-ES" b="0" i="0" u="none" strike="noStrike" baseline="0" dirty="0">
                <a:latin typeface="UniversLTStd-Light"/>
              </a:rPr>
              <a:t>Carta de control inapropiada para el estadístico graficado.</a:t>
            </a:r>
          </a:p>
          <a:p>
            <a:pPr algn="just"/>
            <a:endParaRPr lang="es-ES" b="0" i="0" u="none" strike="noStrike" baseline="0" dirty="0">
              <a:latin typeface="UniversLTStd-Light"/>
            </a:endParaRPr>
          </a:p>
          <a:p>
            <a:pPr algn="just"/>
            <a:r>
              <a:rPr lang="es-ES" b="0" i="0" u="none" strike="noStrike" baseline="0" dirty="0">
                <a:latin typeface="AGaramondPro-Regular"/>
              </a:rPr>
              <a:t>Para detectar falta de variabilidad se tienen los siguientes criterios:</a:t>
            </a:r>
          </a:p>
          <a:p>
            <a:pPr marL="285750" indent="-285750" algn="just">
              <a:buFont typeface="Arial" panose="020B0604020202020204" pitchFamily="34" charset="0"/>
              <a:buChar char="•"/>
            </a:pPr>
            <a:r>
              <a:rPr lang="es-ES" b="0" i="0" u="none" strike="noStrike" baseline="0" dirty="0">
                <a:latin typeface="UniversLTStd-Light"/>
              </a:rPr>
              <a:t>Quince puntos consecutivos en la zona </a:t>
            </a:r>
            <a:r>
              <a:rPr lang="es-ES" b="0" i="0" u="none" strike="noStrike" baseline="0" dirty="0">
                <a:latin typeface="UniversLTStd-LightObl"/>
              </a:rPr>
              <a:t>C</a:t>
            </a:r>
            <a:r>
              <a:rPr lang="es-ES" b="0" i="0" u="none" strike="noStrike" baseline="0" dirty="0">
                <a:latin typeface="UniversLTStd-Light"/>
              </a:rPr>
              <a:t>, arriba o abajo de la línea central. </a:t>
            </a:r>
          </a:p>
          <a:p>
            <a:pPr marL="285750" indent="-285750" algn="just">
              <a:buFont typeface="Arial" panose="020B0604020202020204" pitchFamily="34" charset="0"/>
              <a:buChar char="•"/>
            </a:pPr>
            <a:r>
              <a:rPr lang="es-ES" b="0" i="0" u="none" strike="noStrike" baseline="0" dirty="0">
                <a:latin typeface="UniversLTStd-Light"/>
              </a:rPr>
              <a:t>Una imagen similar a la mostrada en la fi gura 14.10</a:t>
            </a:r>
            <a:r>
              <a:rPr lang="es-ES" b="0" i="0" u="none" strike="noStrike" baseline="0" dirty="0">
                <a:latin typeface="UniversLTStd-LightObl"/>
              </a:rPr>
              <a:t>c</a:t>
            </a:r>
            <a:r>
              <a:rPr lang="es-ES" b="0" i="0" u="none" strike="noStrike" baseline="0" dirty="0">
                <a:latin typeface="UniversLTStd-Light"/>
              </a:rPr>
              <a:t>.</a:t>
            </a:r>
            <a:endParaRPr lang="es-ES" dirty="0"/>
          </a:p>
        </p:txBody>
      </p:sp>
    </p:spTree>
    <p:extLst>
      <p:ext uri="{BB962C8B-B14F-4D97-AF65-F5344CB8AC3E}">
        <p14:creationId xmlns:p14="http://schemas.microsoft.com/office/powerpoint/2010/main" val="614768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751023B-41C1-4CC5-9528-9F8403CE61E1}"/>
              </a:ext>
            </a:extLst>
          </p:cNvPr>
          <p:cNvPicPr>
            <a:picLocks noChangeAspect="1"/>
          </p:cNvPicPr>
          <p:nvPr/>
        </p:nvPicPr>
        <p:blipFill>
          <a:blip r:embed="rId2"/>
          <a:stretch>
            <a:fillRect/>
          </a:stretch>
        </p:blipFill>
        <p:spPr>
          <a:xfrm>
            <a:off x="916517" y="321929"/>
            <a:ext cx="9741323" cy="6214141"/>
          </a:xfrm>
          <a:prstGeom prst="rect">
            <a:avLst/>
          </a:prstGeom>
        </p:spPr>
      </p:pic>
    </p:spTree>
    <p:extLst>
      <p:ext uri="{BB962C8B-B14F-4D97-AF65-F5344CB8AC3E}">
        <p14:creationId xmlns:p14="http://schemas.microsoft.com/office/powerpoint/2010/main" val="2682743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78681D9-DD49-47CA-9970-239DC3302A37}"/>
              </a:ext>
            </a:extLst>
          </p:cNvPr>
          <p:cNvPicPr>
            <a:picLocks noChangeAspect="1"/>
          </p:cNvPicPr>
          <p:nvPr/>
        </p:nvPicPr>
        <p:blipFill>
          <a:blip r:embed="rId2"/>
          <a:stretch>
            <a:fillRect/>
          </a:stretch>
        </p:blipFill>
        <p:spPr>
          <a:xfrm>
            <a:off x="1088483" y="269618"/>
            <a:ext cx="9508398" cy="6318763"/>
          </a:xfrm>
          <a:prstGeom prst="rect">
            <a:avLst/>
          </a:prstGeom>
        </p:spPr>
      </p:pic>
    </p:spTree>
    <p:extLst>
      <p:ext uri="{BB962C8B-B14F-4D97-AF65-F5344CB8AC3E}">
        <p14:creationId xmlns:p14="http://schemas.microsoft.com/office/powerpoint/2010/main" val="1296135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398232-98A8-4711-9D32-81D823990314}"/>
              </a:ext>
            </a:extLst>
          </p:cNvPr>
          <p:cNvSpPr txBox="1"/>
          <p:nvPr/>
        </p:nvSpPr>
        <p:spPr>
          <a:xfrm>
            <a:off x="1539240" y="944881"/>
            <a:ext cx="9113520" cy="1569660"/>
          </a:xfrm>
          <a:prstGeom prst="rect">
            <a:avLst/>
          </a:prstGeom>
          <a:noFill/>
        </p:spPr>
        <p:txBody>
          <a:bodyPr wrap="square">
            <a:spAutoFit/>
          </a:bodyPr>
          <a:lstStyle/>
          <a:p>
            <a:pPr algn="just"/>
            <a:r>
              <a:rPr lang="es-ES" sz="2400" b="0" i="0" u="none" strike="noStrike" baseline="0" dirty="0">
                <a:latin typeface="UniversLTStd-LightObl"/>
              </a:rPr>
              <a:t>p </a:t>
            </a:r>
            <a:r>
              <a:rPr lang="es-ES" sz="2400" b="0" i="0" u="none" strike="noStrike" baseline="0" dirty="0">
                <a:latin typeface="UniversLTStd-Light"/>
              </a:rPr>
              <a:t>(proporción o fracción de artículos defectuosos),</a:t>
            </a:r>
          </a:p>
          <a:p>
            <a:pPr algn="just"/>
            <a:r>
              <a:rPr lang="es-ES" sz="2400" b="0" i="0" u="none" strike="noStrike" baseline="0" dirty="0" err="1">
                <a:latin typeface="UniversLTStd-LightObl"/>
              </a:rPr>
              <a:t>np</a:t>
            </a:r>
            <a:r>
              <a:rPr lang="es-ES" sz="2400" b="0" i="0" u="none" strike="noStrike" baseline="0" dirty="0">
                <a:latin typeface="UniversLTStd-LightObl"/>
              </a:rPr>
              <a:t> </a:t>
            </a:r>
            <a:r>
              <a:rPr lang="es-ES" sz="2400" b="0" i="0" u="none" strike="noStrike" baseline="0" dirty="0">
                <a:latin typeface="UniversLTStd-Light"/>
              </a:rPr>
              <a:t>(número de unidades defectuosas),</a:t>
            </a:r>
          </a:p>
          <a:p>
            <a:pPr algn="just"/>
            <a:r>
              <a:rPr lang="es-ES" sz="2400" b="0" i="0" u="none" strike="noStrike" baseline="0" dirty="0">
                <a:latin typeface="UniversLTStd-LightObl"/>
              </a:rPr>
              <a:t>c </a:t>
            </a:r>
            <a:r>
              <a:rPr lang="es-ES" sz="2400" b="0" i="0" u="none" strike="noStrike" baseline="0" dirty="0">
                <a:latin typeface="UniversLTStd-Light"/>
              </a:rPr>
              <a:t>(número de defectos) y</a:t>
            </a:r>
          </a:p>
          <a:p>
            <a:pPr algn="just"/>
            <a:r>
              <a:rPr lang="es-ES" sz="2400" b="0" i="0" u="none" strike="noStrike" baseline="0" dirty="0">
                <a:latin typeface="UniversLTStd-LightObl"/>
              </a:rPr>
              <a:t>u </a:t>
            </a:r>
            <a:r>
              <a:rPr lang="es-ES" sz="2400" b="0" i="0" u="none" strike="noStrike" baseline="0" dirty="0">
                <a:latin typeface="UniversLTStd-Light"/>
              </a:rPr>
              <a:t>(número promedio de defectos por unidad).</a:t>
            </a:r>
          </a:p>
        </p:txBody>
      </p:sp>
      <p:pic>
        <p:nvPicPr>
          <p:cNvPr id="1026" name="Picture 2" descr="Defectos de fabricación: tipos, ejemplos y consejos | MRPeasy">
            <a:extLst>
              <a:ext uri="{FF2B5EF4-FFF2-40B4-BE49-F238E27FC236}">
                <a16:creationId xmlns:a16="http://schemas.microsoft.com/office/drawing/2014/main" id="{4736622A-0DA9-45ED-998A-271700159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240" y="3077245"/>
            <a:ext cx="4541520" cy="253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2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CCD561-77E0-463A-847F-E9841BC6BBB6}"/>
              </a:ext>
            </a:extLst>
          </p:cNvPr>
          <p:cNvSpPr txBox="1"/>
          <p:nvPr/>
        </p:nvSpPr>
        <p:spPr>
          <a:xfrm>
            <a:off x="1233487" y="723900"/>
            <a:ext cx="9725025" cy="1631216"/>
          </a:xfrm>
          <a:prstGeom prst="rect">
            <a:avLst/>
          </a:prstGeom>
          <a:noFill/>
        </p:spPr>
        <p:txBody>
          <a:bodyPr wrap="square">
            <a:spAutoFit/>
          </a:bodyPr>
          <a:lstStyle/>
          <a:p>
            <a:pPr algn="just"/>
            <a:r>
              <a:rPr lang="es-ES" sz="2000" b="0" i="0" u="none" strike="noStrike" baseline="0" dirty="0">
                <a:latin typeface="AGaramondPro-Regular"/>
              </a:rPr>
              <a:t>La </a:t>
            </a:r>
            <a:r>
              <a:rPr lang="es-ES" sz="2000" b="1" i="0" u="none" strike="noStrike" baseline="0" dirty="0">
                <a:latin typeface="AGaramondPro-Bold"/>
              </a:rPr>
              <a:t>estadística </a:t>
            </a:r>
            <a:r>
              <a:rPr lang="es-ES" sz="2000" b="0" i="0" u="none" strike="noStrike" baseline="0" dirty="0">
                <a:latin typeface="AGaramondPro-Regular"/>
              </a:rPr>
              <a:t>es vital en el control y monitoreo de procesos, y en la mejora e innovación de la calidad, ya que está conformada de un conjunto de técnicas y conceptos orientados a la recolección y el análisis de datos tomando en cuenta la variación en los mismos.</a:t>
            </a:r>
          </a:p>
          <a:p>
            <a:pPr algn="just"/>
            <a:r>
              <a:rPr lang="es-ES" sz="2000" b="0" i="0" u="none" strike="noStrike" baseline="0" dirty="0">
                <a:latin typeface="AGaramondPro-Regular"/>
              </a:rPr>
              <a:t>Las técnicas estadísticas son de gran importancia en todo tipo de empresas y en una gran diversidad de situaciones. Por ejemplo, son útiles para:</a:t>
            </a:r>
            <a:endParaRPr lang="es-ES" sz="2000" dirty="0"/>
          </a:p>
        </p:txBody>
      </p:sp>
      <p:pic>
        <p:nvPicPr>
          <p:cNvPr id="5" name="Imagen 4">
            <a:extLst>
              <a:ext uri="{FF2B5EF4-FFF2-40B4-BE49-F238E27FC236}">
                <a16:creationId xmlns:a16="http://schemas.microsoft.com/office/drawing/2014/main" id="{069F90DF-5E28-4AB8-83F3-A91F24406442}"/>
              </a:ext>
            </a:extLst>
          </p:cNvPr>
          <p:cNvPicPr>
            <a:picLocks noChangeAspect="1"/>
          </p:cNvPicPr>
          <p:nvPr/>
        </p:nvPicPr>
        <p:blipFill>
          <a:blip r:embed="rId2"/>
          <a:stretch>
            <a:fillRect/>
          </a:stretch>
        </p:blipFill>
        <p:spPr>
          <a:xfrm>
            <a:off x="1969293" y="2642976"/>
            <a:ext cx="8253413" cy="3214813"/>
          </a:xfrm>
          <a:prstGeom prst="rect">
            <a:avLst/>
          </a:prstGeom>
        </p:spPr>
      </p:pic>
    </p:spTree>
    <p:extLst>
      <p:ext uri="{BB962C8B-B14F-4D97-AF65-F5344CB8AC3E}">
        <p14:creationId xmlns:p14="http://schemas.microsoft.com/office/powerpoint/2010/main" val="311042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DE3488-C49F-46D8-A231-DDE7CF7ECBDB}"/>
              </a:ext>
            </a:extLst>
          </p:cNvPr>
          <p:cNvSpPr txBox="1"/>
          <p:nvPr/>
        </p:nvSpPr>
        <p:spPr>
          <a:xfrm>
            <a:off x="1104900" y="748784"/>
            <a:ext cx="6096000" cy="523220"/>
          </a:xfrm>
          <a:prstGeom prst="rect">
            <a:avLst/>
          </a:prstGeom>
          <a:noFill/>
        </p:spPr>
        <p:txBody>
          <a:bodyPr wrap="square">
            <a:spAutoFit/>
          </a:bodyPr>
          <a:lstStyle/>
          <a:p>
            <a:r>
              <a:rPr lang="es-ES" sz="2800" b="1" i="0" u="none" strike="noStrike" baseline="0" dirty="0">
                <a:ln w="22225">
                  <a:solidFill>
                    <a:schemeClr val="accent2"/>
                  </a:solidFill>
                  <a:prstDash val="solid"/>
                </a:ln>
                <a:solidFill>
                  <a:schemeClr val="accent2">
                    <a:lumMod val="40000"/>
                    <a:lumOff val="60000"/>
                  </a:schemeClr>
                </a:solidFill>
                <a:latin typeface="UniversLTStd-BoldCn"/>
              </a:rPr>
              <a:t>Pensamiento estadístico</a:t>
            </a:r>
            <a:endParaRPr lang="es-ES" sz="2800" b="1"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19E8D382-21DF-436B-9EE7-B43CC2CFBEA7}"/>
              </a:ext>
            </a:extLst>
          </p:cNvPr>
          <p:cNvSpPr txBox="1"/>
          <p:nvPr/>
        </p:nvSpPr>
        <p:spPr>
          <a:xfrm>
            <a:off x="1190625" y="1603087"/>
            <a:ext cx="9867900" cy="1631216"/>
          </a:xfrm>
          <a:prstGeom prst="rect">
            <a:avLst/>
          </a:prstGeom>
          <a:noFill/>
        </p:spPr>
        <p:txBody>
          <a:bodyPr wrap="square">
            <a:spAutoFit/>
          </a:bodyPr>
          <a:lstStyle/>
          <a:p>
            <a:pPr algn="l"/>
            <a:r>
              <a:rPr lang="es-ES" sz="2000" b="0" i="0" u="none" strike="noStrike" baseline="0" dirty="0">
                <a:latin typeface="AGaramondPro-Regular"/>
              </a:rPr>
              <a:t>Filosofía de aprendizaje y acción basada en los siguientes principios: </a:t>
            </a:r>
          </a:p>
          <a:p>
            <a:pPr algn="l"/>
            <a:endParaRPr lang="es-ES" sz="2000" b="0" i="0" u="none" strike="noStrike" baseline="0" dirty="0">
              <a:latin typeface="AGaramondPro-Regular"/>
            </a:endParaRPr>
          </a:p>
          <a:p>
            <a:pPr marL="342900" indent="-342900" algn="l">
              <a:buAutoNum type="arabicParenR"/>
            </a:pPr>
            <a:r>
              <a:rPr lang="es-ES" sz="2000" b="0" i="0" u="none" strike="noStrike" baseline="0" dirty="0">
                <a:latin typeface="AGaramondPro-Regular"/>
              </a:rPr>
              <a:t>todo el trabajo ocurre en un sistema de procesos interconectados</a:t>
            </a:r>
          </a:p>
          <a:p>
            <a:pPr marL="342900" indent="-342900" algn="l">
              <a:buAutoNum type="arabicParenR"/>
            </a:pPr>
            <a:r>
              <a:rPr lang="es-ES" sz="2000" b="0" i="0" u="none" strike="noStrike" baseline="0" dirty="0">
                <a:latin typeface="AGaramondPro-Regular"/>
              </a:rPr>
              <a:t>la variación existe en todos los procesos, y</a:t>
            </a:r>
          </a:p>
          <a:p>
            <a:pPr marL="342900" indent="-342900" algn="l">
              <a:buAutoNum type="arabicParenR"/>
            </a:pPr>
            <a:r>
              <a:rPr lang="es-ES" sz="2000" b="0" i="0" u="none" strike="noStrike" baseline="0" dirty="0">
                <a:latin typeface="AGaramondPro-Regular"/>
              </a:rPr>
              <a:t>entender y reducir la variación son claves para el éxito</a:t>
            </a:r>
            <a:endParaRPr lang="es-ES" sz="2000" dirty="0"/>
          </a:p>
        </p:txBody>
      </p:sp>
      <p:graphicFrame>
        <p:nvGraphicFramePr>
          <p:cNvPr id="6" name="Diagrama 5">
            <a:extLst>
              <a:ext uri="{FF2B5EF4-FFF2-40B4-BE49-F238E27FC236}">
                <a16:creationId xmlns:a16="http://schemas.microsoft.com/office/drawing/2014/main" id="{79EEAAA0-C56B-42CA-9C1B-3429AB7E9B60}"/>
              </a:ext>
            </a:extLst>
          </p:cNvPr>
          <p:cNvGraphicFramePr/>
          <p:nvPr>
            <p:extLst>
              <p:ext uri="{D42A27DB-BD31-4B8C-83A1-F6EECF244321}">
                <p14:modId xmlns:p14="http://schemas.microsoft.com/office/powerpoint/2010/main" val="1046719630"/>
              </p:ext>
            </p:extLst>
          </p:nvPr>
        </p:nvGraphicFramePr>
        <p:xfrm>
          <a:off x="1190625" y="3429000"/>
          <a:ext cx="9953625"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02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FDEDB9-1CB7-49C4-A0C1-EAE08F68561E}"/>
              </a:ext>
            </a:extLst>
          </p:cNvPr>
          <p:cNvPicPr>
            <a:picLocks noChangeAspect="1"/>
          </p:cNvPicPr>
          <p:nvPr/>
        </p:nvPicPr>
        <p:blipFill>
          <a:blip r:embed="rId2"/>
          <a:stretch>
            <a:fillRect/>
          </a:stretch>
        </p:blipFill>
        <p:spPr>
          <a:xfrm>
            <a:off x="2133047" y="275785"/>
            <a:ext cx="7925906" cy="6306430"/>
          </a:xfrm>
          <a:prstGeom prst="rect">
            <a:avLst/>
          </a:prstGeom>
        </p:spPr>
      </p:pic>
    </p:spTree>
    <p:extLst>
      <p:ext uri="{BB962C8B-B14F-4D97-AF65-F5344CB8AC3E}">
        <p14:creationId xmlns:p14="http://schemas.microsoft.com/office/powerpoint/2010/main" val="296453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368654-61E0-4A4E-B94B-63A7593A5796}"/>
              </a:ext>
            </a:extLst>
          </p:cNvPr>
          <p:cNvSpPr txBox="1"/>
          <p:nvPr/>
        </p:nvSpPr>
        <p:spPr>
          <a:xfrm>
            <a:off x="1104900" y="748784"/>
            <a:ext cx="6096000" cy="523220"/>
          </a:xfrm>
          <a:prstGeom prst="rect">
            <a:avLst/>
          </a:prstGeom>
          <a:noFill/>
        </p:spPr>
        <p:txBody>
          <a:bodyPr wrap="square">
            <a:spAutoFit/>
          </a:bodyPr>
          <a:lstStyle/>
          <a:p>
            <a:r>
              <a:rPr lang="es-ES" sz="2800" b="1" i="0" u="none" strike="noStrike" baseline="0" dirty="0">
                <a:ln w="22225">
                  <a:solidFill>
                    <a:schemeClr val="accent2"/>
                  </a:solidFill>
                  <a:prstDash val="solid"/>
                </a:ln>
                <a:solidFill>
                  <a:schemeClr val="accent2">
                    <a:lumMod val="40000"/>
                    <a:lumOff val="60000"/>
                  </a:schemeClr>
                </a:solidFill>
                <a:latin typeface="UniversLTStd-BoldCn"/>
              </a:rPr>
              <a:t>Tipos de variables</a:t>
            </a:r>
            <a:endParaRPr lang="es-ES" sz="2800" b="1" dirty="0">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E498F8BB-A8C1-46BA-9410-D3B98D35AB48}"/>
              </a:ext>
            </a:extLst>
          </p:cNvPr>
          <p:cNvSpPr txBox="1"/>
          <p:nvPr/>
        </p:nvSpPr>
        <p:spPr>
          <a:xfrm>
            <a:off x="1104900" y="1380262"/>
            <a:ext cx="9705975" cy="5078313"/>
          </a:xfrm>
          <a:prstGeom prst="rect">
            <a:avLst/>
          </a:prstGeom>
          <a:noFill/>
        </p:spPr>
        <p:txBody>
          <a:bodyPr wrap="square">
            <a:spAutoFit/>
          </a:bodyPr>
          <a:lstStyle/>
          <a:p>
            <a:pPr algn="just"/>
            <a:r>
              <a:rPr lang="es-ES" sz="1800" b="0" i="0" u="none" strike="noStrike" baseline="0" dirty="0">
                <a:latin typeface="AGaramondPro-Regular"/>
              </a:rPr>
              <a:t>Cualitativas o cuantitativas. </a:t>
            </a:r>
          </a:p>
          <a:p>
            <a:pPr marL="285750" indent="-285750" algn="just">
              <a:buFont typeface="Arial" panose="020B0604020202020204" pitchFamily="34" charset="0"/>
              <a:buChar char="•"/>
            </a:pPr>
            <a:endParaRPr lang="es-ES" sz="1800" b="0" i="0" u="none" strike="noStrike" baseline="0" dirty="0">
              <a:latin typeface="AGaramondPro-Regular"/>
            </a:endParaRPr>
          </a:p>
          <a:p>
            <a:pPr marL="285750" indent="-285750" algn="just">
              <a:buFont typeface="Arial" panose="020B0604020202020204" pitchFamily="34" charset="0"/>
              <a:buChar char="•"/>
            </a:pPr>
            <a:r>
              <a:rPr lang="es-ES" sz="1800" b="0" i="0" u="none" strike="noStrike" baseline="0" dirty="0">
                <a:latin typeface="AGaramondPro-Regular"/>
              </a:rPr>
              <a:t>Las </a:t>
            </a:r>
            <a:r>
              <a:rPr lang="es-ES" sz="1800" b="1" i="0" u="none" strike="noStrike" baseline="0" dirty="0">
                <a:latin typeface="AGaramondPro-Bold"/>
              </a:rPr>
              <a:t>variables cualitativas (nominales o de atributos) </a:t>
            </a:r>
            <a:r>
              <a:rPr lang="es-ES" sz="1800" b="0" i="0" u="none" strike="noStrike" baseline="0" dirty="0">
                <a:latin typeface="AGaramondPro-Regular"/>
              </a:rPr>
              <a:t>son aquellas cuyas características que se estudian no son numéricas. Por ejemplo, el tipo de producto, si éste funciona o no, etc.</a:t>
            </a:r>
          </a:p>
          <a:p>
            <a:pPr marL="285750" indent="-285750" algn="just">
              <a:buFont typeface="Arial" panose="020B0604020202020204" pitchFamily="34" charset="0"/>
              <a:buChar char="•"/>
            </a:pPr>
            <a:r>
              <a:rPr lang="es-ES" sz="1800" b="0" i="0" u="none" strike="noStrike" baseline="0" dirty="0">
                <a:latin typeface="AGaramondPro-Regular"/>
              </a:rPr>
              <a:t>Mientras que las </a:t>
            </a:r>
            <a:r>
              <a:rPr lang="es-ES" sz="1800" b="1" i="0" u="none" strike="noStrike" baseline="0" dirty="0">
                <a:latin typeface="AGaramondPro-Bold"/>
              </a:rPr>
              <a:t>variables cuantitativas </a:t>
            </a:r>
            <a:r>
              <a:rPr lang="es-ES" sz="1800" b="0" i="0" u="none" strike="noStrike" baseline="0" dirty="0">
                <a:latin typeface="AGaramondPro-Regular"/>
              </a:rPr>
              <a:t>son aquellas cuyas características pueden registrarse numéricamente. Por ejemplo, peso de un lote, número de clientes atendidos, número de productos defectuosos.</a:t>
            </a:r>
          </a:p>
          <a:p>
            <a:pPr algn="just"/>
            <a:endParaRPr lang="es-ES" sz="1800" b="0" i="0" u="none" strike="noStrike" baseline="0" dirty="0">
              <a:latin typeface="AGaramondPro-Regular"/>
            </a:endParaRPr>
          </a:p>
          <a:p>
            <a:pPr marL="285750" indent="-285750" algn="just">
              <a:buFont typeface="Arial" panose="020B0604020202020204" pitchFamily="34" charset="0"/>
              <a:buChar char="•"/>
            </a:pPr>
            <a:r>
              <a:rPr lang="es-ES" sz="1800" b="0" i="0" u="none" strike="noStrike" baseline="0" dirty="0">
                <a:latin typeface="AGaramondPro-Regular"/>
              </a:rPr>
              <a:t>Las variables cuantitativas se clasifican como discretas o continuas.</a:t>
            </a:r>
          </a:p>
          <a:p>
            <a:pPr marL="285750" indent="-285750" algn="just">
              <a:buFont typeface="Arial" panose="020B0604020202020204" pitchFamily="34" charset="0"/>
              <a:buChar char="•"/>
            </a:pPr>
            <a:r>
              <a:rPr lang="es-ES" sz="1800" b="0" i="0" u="none" strike="noStrike" baseline="0" dirty="0">
                <a:latin typeface="AGaramondPro-Regular"/>
              </a:rPr>
              <a:t>Las </a:t>
            </a:r>
            <a:r>
              <a:rPr lang="es-ES" sz="1800" b="1" i="0" u="none" strike="noStrike" baseline="0" dirty="0">
                <a:latin typeface="AGaramondPro-Bold"/>
              </a:rPr>
              <a:t>discretas </a:t>
            </a:r>
            <a:r>
              <a:rPr lang="es-ES" sz="1800" b="0" i="0" u="none" strike="noStrike" baseline="0" dirty="0">
                <a:latin typeface="AGaramondPro-Regular"/>
              </a:rPr>
              <a:t>sólo pueden adquirir ciertos valores y casi siempre hay “brechas” entre esos valores. Por ejemplo: número de clientes atendidos (0, 1, 2, 3, ..., etc.), número de artículos defectuosos por lote, número de quejas, número de servicios de mantenimiento. </a:t>
            </a:r>
          </a:p>
          <a:p>
            <a:pPr marL="285750" indent="-285750" algn="just">
              <a:buFont typeface="Arial" panose="020B0604020202020204" pitchFamily="34" charset="0"/>
              <a:buChar char="•"/>
            </a:pPr>
            <a:r>
              <a:rPr lang="es-ES" dirty="0">
                <a:latin typeface="AGaramondPro-Regular"/>
              </a:rPr>
              <a:t>L</a:t>
            </a:r>
            <a:r>
              <a:rPr lang="es-ES" sz="1800" b="0" i="0" u="none" strike="noStrike" baseline="0" dirty="0">
                <a:latin typeface="AGaramondPro-Regular"/>
              </a:rPr>
              <a:t>as variables </a:t>
            </a:r>
            <a:r>
              <a:rPr lang="es-ES" sz="1800" b="1" i="0" u="none" strike="noStrike" baseline="0" dirty="0">
                <a:latin typeface="AGaramondPro-Bold"/>
              </a:rPr>
              <a:t>continuas </a:t>
            </a:r>
            <a:r>
              <a:rPr lang="es-ES" sz="1800" b="0" i="0" u="none" strike="noStrike" baseline="0" dirty="0">
                <a:latin typeface="AGaramondPro-Regular"/>
              </a:rPr>
              <a:t>pueden tomar cualquier valor dentro de un intervalo específico. Por ejemplo, el tiempo en el que un cliente es atendido. </a:t>
            </a:r>
          </a:p>
          <a:p>
            <a:pPr marL="285750" indent="-285750" algn="just">
              <a:buFont typeface="Arial" panose="020B0604020202020204" pitchFamily="34" charset="0"/>
              <a:buChar char="•"/>
            </a:pPr>
            <a:r>
              <a:rPr lang="es-ES" dirty="0">
                <a:latin typeface="AGaramondPro-Regular"/>
              </a:rPr>
              <a:t>L</a:t>
            </a:r>
            <a:r>
              <a:rPr lang="es-ES" sz="1800" b="0" i="0" u="none" strike="noStrike" baseline="0" dirty="0">
                <a:latin typeface="AGaramondPro-Regular"/>
              </a:rPr>
              <a:t>as variables de tipo continuo son aquellas que requieren un instrumento de medición para cuantificarse, como peso, volumen, voltaje, longitud, resistencia, temperatura, humedad, tiempo, dimensiones varias, etcétera.</a:t>
            </a:r>
          </a:p>
          <a:p>
            <a:pPr marL="285750" indent="-285750" algn="just">
              <a:buFont typeface="Arial" panose="020B0604020202020204" pitchFamily="34" charset="0"/>
              <a:buChar char="•"/>
            </a:pPr>
            <a:endParaRPr lang="es-ES" dirty="0"/>
          </a:p>
        </p:txBody>
      </p:sp>
      <p:sp>
        <p:nvSpPr>
          <p:cNvPr id="5" name="Rectángulo 4">
            <a:extLst>
              <a:ext uri="{FF2B5EF4-FFF2-40B4-BE49-F238E27FC236}">
                <a16:creationId xmlns:a16="http://schemas.microsoft.com/office/drawing/2014/main" id="{46D55776-BCCF-4152-9082-4B206CECCF6A}"/>
              </a:ext>
            </a:extLst>
          </p:cNvPr>
          <p:cNvSpPr/>
          <p:nvPr/>
        </p:nvSpPr>
        <p:spPr>
          <a:xfrm>
            <a:off x="1104900" y="1882466"/>
            <a:ext cx="9858375" cy="154653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1DC82D2E-5E1A-4355-9C9E-D150264B59E9}"/>
              </a:ext>
            </a:extLst>
          </p:cNvPr>
          <p:cNvSpPr/>
          <p:nvPr/>
        </p:nvSpPr>
        <p:spPr>
          <a:xfrm>
            <a:off x="1104899" y="3556306"/>
            <a:ext cx="9858375" cy="27301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800957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1953</Words>
  <Application>Microsoft Office PowerPoint</Application>
  <PresentationFormat>Panorámica</PresentationFormat>
  <Paragraphs>106</Paragraphs>
  <Slides>57</Slides>
  <Notes>2</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57</vt:i4>
      </vt:variant>
    </vt:vector>
  </HeadingPairs>
  <TitlesOfParts>
    <vt:vector size="72" baseType="lpstr">
      <vt:lpstr>AGaramondPro-Bold</vt:lpstr>
      <vt:lpstr>AGaramondPro-Italic</vt:lpstr>
      <vt:lpstr>AGaramondPro-Regular</vt:lpstr>
      <vt:lpstr>Arial</vt:lpstr>
      <vt:lpstr>Arial</vt:lpstr>
      <vt:lpstr>ArialNormal</vt:lpstr>
      <vt:lpstr>Calibri</vt:lpstr>
      <vt:lpstr>Calibri Light</vt:lpstr>
      <vt:lpstr>Times New Roman</vt:lpstr>
      <vt:lpstr>UniversLTStd-BoldCn</vt:lpstr>
      <vt:lpstr>UniversLTStd-BoldCnObl</vt:lpstr>
      <vt:lpstr>UniversLTStd-Light</vt:lpstr>
      <vt:lpstr>UniversLTStd-LightObl</vt:lpstr>
      <vt:lpstr>WWPI01</vt:lpstr>
      <vt:lpstr>Tema de Office</vt:lpstr>
      <vt:lpstr>Universidad Nacional de Chimborazo  Control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CAPACIDAD DEL PROCESO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  Control de Calidad</dc:title>
  <dc:creator>Gabriela Serrano</dc:creator>
  <cp:lastModifiedBy>Gabriela Serrano</cp:lastModifiedBy>
  <cp:revision>13</cp:revision>
  <dcterms:created xsi:type="dcterms:W3CDTF">2023-06-27T23:57:10Z</dcterms:created>
  <dcterms:modified xsi:type="dcterms:W3CDTF">2024-05-31T02:08:37Z</dcterms:modified>
</cp:coreProperties>
</file>