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2" r:id="rId5"/>
    <p:sldId id="260" r:id="rId6"/>
    <p:sldId id="259" r:id="rId7"/>
    <p:sldId id="261" r:id="rId8"/>
    <p:sldId id="263" r:id="rId9"/>
    <p:sldId id="268" r:id="rId10"/>
    <p:sldId id="264" r:id="rId11"/>
    <p:sldId id="265" r:id="rId12"/>
    <p:sldId id="267" r:id="rId13"/>
    <p:sldId id="266" r:id="rId14"/>
    <p:sldId id="269" r:id="rId15"/>
    <p:sldId id="270" r:id="rId16"/>
    <p:sldId id="271" r:id="rId17"/>
    <p:sldId id="283" r:id="rId18"/>
    <p:sldId id="284" r:id="rId19"/>
    <p:sldId id="272" r:id="rId20"/>
    <p:sldId id="274" r:id="rId21"/>
    <p:sldId id="275" r:id="rId22"/>
    <p:sldId id="276" r:id="rId23"/>
    <p:sldId id="277" r:id="rId24"/>
    <p:sldId id="273" r:id="rId25"/>
    <p:sldId id="278" r:id="rId26"/>
    <p:sldId id="279" r:id="rId27"/>
    <p:sldId id="280" r:id="rId28"/>
    <p:sldId id="281" r:id="rId29"/>
    <p:sldId id="282"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5" d="100"/>
          <a:sy n="75" d="100"/>
        </p:scale>
        <p:origin x="902" y="43"/>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C3291-8BD5-4984-B590-180BEF06F6D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ADF40FFB-DD78-4C37-87EE-0593599535C2}">
      <dgm:prSet phldrT="[Texto]" custT="1"/>
      <dgm:spPr/>
      <dgm:t>
        <a:bodyPr/>
        <a:lstStyle/>
        <a:p>
          <a:r>
            <a:rPr lang="es-EC" sz="1300" dirty="0"/>
            <a:t>por medio de la identificación temprana</a:t>
          </a:r>
        </a:p>
      </dgm:t>
    </dgm:pt>
    <dgm:pt modelId="{BBB0B6C8-6304-48A4-B051-AABA4D9063B6}" type="parTrans" cxnId="{7177C86D-770A-4E53-8A11-9A076DE03364}">
      <dgm:prSet/>
      <dgm:spPr/>
      <dgm:t>
        <a:bodyPr/>
        <a:lstStyle/>
        <a:p>
          <a:endParaRPr lang="es-EC" sz="1300"/>
        </a:p>
      </dgm:t>
    </dgm:pt>
    <dgm:pt modelId="{DE17E6C0-B7F1-465B-A952-CAD40E906A78}" type="sibTrans" cxnId="{7177C86D-770A-4E53-8A11-9A076DE03364}">
      <dgm:prSet custT="1"/>
      <dgm:spPr/>
      <dgm:t>
        <a:bodyPr/>
        <a:lstStyle/>
        <a:p>
          <a:endParaRPr lang="es-EC" sz="1300"/>
        </a:p>
      </dgm:t>
    </dgm:pt>
    <dgm:pt modelId="{AD757469-3F97-42DD-80D2-22F18108B63A}">
      <dgm:prSet phldrT="[Texto]" custT="1"/>
      <dgm:spPr/>
      <dgm:t>
        <a:bodyPr/>
        <a:lstStyle/>
        <a:p>
          <a:r>
            <a:rPr lang="es-EC" sz="1300" dirty="0"/>
            <a:t>y la impecable evaluación y tratamiento del dolor </a:t>
          </a:r>
        </a:p>
      </dgm:t>
    </dgm:pt>
    <dgm:pt modelId="{00FFAD3C-7738-4DDD-9DD2-555A33A46F8C}" type="parTrans" cxnId="{6DF84497-1905-4AD6-A1AD-B3269FC4BCA4}">
      <dgm:prSet/>
      <dgm:spPr/>
      <dgm:t>
        <a:bodyPr/>
        <a:lstStyle/>
        <a:p>
          <a:endParaRPr lang="es-EC" sz="1300"/>
        </a:p>
      </dgm:t>
    </dgm:pt>
    <dgm:pt modelId="{73367443-37F1-455E-BDAF-9C516186407F}" type="sibTrans" cxnId="{6DF84497-1905-4AD6-A1AD-B3269FC4BCA4}">
      <dgm:prSet custT="1"/>
      <dgm:spPr/>
      <dgm:t>
        <a:bodyPr/>
        <a:lstStyle/>
        <a:p>
          <a:endParaRPr lang="es-EC" sz="1300"/>
        </a:p>
      </dgm:t>
    </dgm:pt>
    <dgm:pt modelId="{F29EC871-E8CD-4529-B126-D9B4487294A5}">
      <dgm:prSet phldrT="[Texto]" custT="1"/>
      <dgm:spPr/>
      <dgm:t>
        <a:bodyPr/>
        <a:lstStyle/>
        <a:p>
          <a:r>
            <a:rPr lang="es-EC" sz="1300" dirty="0"/>
            <a:t>y otros problemas físicos, psicológicos y espirituales</a:t>
          </a:r>
        </a:p>
      </dgm:t>
    </dgm:pt>
    <dgm:pt modelId="{B27EF0FA-BCA0-4390-BEC0-7E8A842C1287}" type="parTrans" cxnId="{F929E4E4-8581-4521-B63B-D25ADA701545}">
      <dgm:prSet/>
      <dgm:spPr/>
      <dgm:t>
        <a:bodyPr/>
        <a:lstStyle/>
        <a:p>
          <a:endParaRPr lang="es-EC" sz="1300"/>
        </a:p>
      </dgm:t>
    </dgm:pt>
    <dgm:pt modelId="{62260FE8-4C6B-41FC-B1BC-36F0B4867005}" type="sibTrans" cxnId="{F929E4E4-8581-4521-B63B-D25ADA701545}">
      <dgm:prSet custT="1"/>
      <dgm:spPr/>
      <dgm:t>
        <a:bodyPr/>
        <a:lstStyle/>
        <a:p>
          <a:endParaRPr lang="es-EC" sz="1300"/>
        </a:p>
      </dgm:t>
    </dgm:pt>
    <dgm:pt modelId="{27F6BC8C-547A-46B6-8810-33ECFD1DBB96}">
      <dgm:prSet custT="1"/>
      <dgm:spPr/>
      <dgm:t>
        <a:bodyPr/>
        <a:lstStyle/>
        <a:p>
          <a:r>
            <a:rPr lang="es-ES" sz="1300" dirty="0"/>
            <a:t>Enfoque que mejora la calidad de vida de pacientes y sus familias </a:t>
          </a:r>
          <a:endParaRPr lang="es-EC" sz="1300" dirty="0"/>
        </a:p>
      </dgm:t>
    </dgm:pt>
    <dgm:pt modelId="{E39AA6B3-86D1-4848-9A5A-310159B783A2}" type="parTrans" cxnId="{F934F0FA-17B9-4B07-8A4C-1E526217236F}">
      <dgm:prSet/>
      <dgm:spPr/>
      <dgm:t>
        <a:bodyPr/>
        <a:lstStyle/>
        <a:p>
          <a:endParaRPr lang="es-EC" sz="1300"/>
        </a:p>
      </dgm:t>
    </dgm:pt>
    <dgm:pt modelId="{20EA9E48-625C-4682-8A37-A08E56EB5F21}" type="sibTrans" cxnId="{F934F0FA-17B9-4B07-8A4C-1E526217236F}">
      <dgm:prSet custT="1"/>
      <dgm:spPr/>
      <dgm:t>
        <a:bodyPr/>
        <a:lstStyle/>
        <a:p>
          <a:endParaRPr lang="es-EC" sz="1300"/>
        </a:p>
      </dgm:t>
    </dgm:pt>
    <dgm:pt modelId="{4B45D53A-95A8-4550-8DF4-45D3575EF503}">
      <dgm:prSet custT="1"/>
      <dgm:spPr/>
      <dgm:t>
        <a:bodyPr/>
        <a:lstStyle/>
        <a:p>
          <a:r>
            <a:rPr lang="es-ES" sz="1300" dirty="0"/>
            <a:t>que se enfrentan a los problemas asociados con enfermedades amenazantes para la vida</a:t>
          </a:r>
          <a:endParaRPr lang="es-EC" sz="1300" dirty="0"/>
        </a:p>
      </dgm:t>
    </dgm:pt>
    <dgm:pt modelId="{38522B2C-773D-46E5-A36B-EBCEA05BC0C3}" type="parTrans" cxnId="{F266F430-77A7-4393-AA91-E1B834E1EC9D}">
      <dgm:prSet/>
      <dgm:spPr/>
      <dgm:t>
        <a:bodyPr/>
        <a:lstStyle/>
        <a:p>
          <a:endParaRPr lang="es-EC" sz="1300"/>
        </a:p>
      </dgm:t>
    </dgm:pt>
    <dgm:pt modelId="{18319069-D843-4581-AC8D-E572023227CF}" type="sibTrans" cxnId="{F266F430-77A7-4393-AA91-E1B834E1EC9D}">
      <dgm:prSet custT="1"/>
      <dgm:spPr/>
      <dgm:t>
        <a:bodyPr/>
        <a:lstStyle/>
        <a:p>
          <a:endParaRPr lang="es-EC" sz="1300"/>
        </a:p>
      </dgm:t>
    </dgm:pt>
    <dgm:pt modelId="{62862DAF-8AF4-45BF-B824-8F44A0346BE2}">
      <dgm:prSet custT="1"/>
      <dgm:spPr/>
      <dgm:t>
        <a:bodyPr/>
        <a:lstStyle/>
        <a:p>
          <a:r>
            <a:rPr lang="es-ES" sz="1300" dirty="0"/>
            <a:t>a través de la prevención y el alivio del sufrimiento</a:t>
          </a:r>
          <a:endParaRPr lang="es-EC" sz="1300" dirty="0"/>
        </a:p>
      </dgm:t>
    </dgm:pt>
    <dgm:pt modelId="{CAD0B15D-C33E-47FE-BDAE-36FFEF1FEDB0}" type="parTrans" cxnId="{5E6D99CA-9293-4509-A98F-CE18F5F9A691}">
      <dgm:prSet/>
      <dgm:spPr/>
      <dgm:t>
        <a:bodyPr/>
        <a:lstStyle/>
        <a:p>
          <a:endParaRPr lang="es-EC" sz="1300"/>
        </a:p>
      </dgm:t>
    </dgm:pt>
    <dgm:pt modelId="{7A790160-5725-42AF-9918-356B71DB2A2A}" type="sibTrans" cxnId="{5E6D99CA-9293-4509-A98F-CE18F5F9A691}">
      <dgm:prSet custT="1"/>
      <dgm:spPr/>
      <dgm:t>
        <a:bodyPr/>
        <a:lstStyle/>
        <a:p>
          <a:endParaRPr lang="es-EC" sz="1300"/>
        </a:p>
      </dgm:t>
    </dgm:pt>
    <dgm:pt modelId="{6B360925-6199-4B8C-9D64-5106FBDFEF1D}" type="pres">
      <dgm:prSet presAssocID="{ECEC3291-8BD5-4984-B590-180BEF06F6D4}" presName="cycle" presStyleCnt="0">
        <dgm:presLayoutVars>
          <dgm:dir/>
          <dgm:resizeHandles val="exact"/>
        </dgm:presLayoutVars>
      </dgm:prSet>
      <dgm:spPr/>
    </dgm:pt>
    <dgm:pt modelId="{1DD1D520-04F5-4DD6-BC08-656DCB1FF39D}" type="pres">
      <dgm:prSet presAssocID="{27F6BC8C-547A-46B6-8810-33ECFD1DBB96}" presName="node" presStyleLbl="node1" presStyleIdx="0" presStyleCnt="6">
        <dgm:presLayoutVars>
          <dgm:bulletEnabled val="1"/>
        </dgm:presLayoutVars>
      </dgm:prSet>
      <dgm:spPr/>
    </dgm:pt>
    <dgm:pt modelId="{48ECC391-3535-49C2-A88C-D5DC6242613B}" type="pres">
      <dgm:prSet presAssocID="{20EA9E48-625C-4682-8A37-A08E56EB5F21}" presName="sibTrans" presStyleLbl="sibTrans2D1" presStyleIdx="0" presStyleCnt="6"/>
      <dgm:spPr/>
    </dgm:pt>
    <dgm:pt modelId="{FD5C5F82-1459-4C83-8033-36EF88B605E7}" type="pres">
      <dgm:prSet presAssocID="{20EA9E48-625C-4682-8A37-A08E56EB5F21}" presName="connectorText" presStyleLbl="sibTrans2D1" presStyleIdx="0" presStyleCnt="6"/>
      <dgm:spPr/>
    </dgm:pt>
    <dgm:pt modelId="{20186A96-4FC6-4D11-B81B-F8C7EB122780}" type="pres">
      <dgm:prSet presAssocID="{4B45D53A-95A8-4550-8DF4-45D3575EF503}" presName="node" presStyleLbl="node1" presStyleIdx="1" presStyleCnt="6">
        <dgm:presLayoutVars>
          <dgm:bulletEnabled val="1"/>
        </dgm:presLayoutVars>
      </dgm:prSet>
      <dgm:spPr/>
    </dgm:pt>
    <dgm:pt modelId="{C138ABE6-07A1-4029-9DFC-B6F388BD6B81}" type="pres">
      <dgm:prSet presAssocID="{18319069-D843-4581-AC8D-E572023227CF}" presName="sibTrans" presStyleLbl="sibTrans2D1" presStyleIdx="1" presStyleCnt="6"/>
      <dgm:spPr/>
    </dgm:pt>
    <dgm:pt modelId="{49CF04A0-3732-4A19-A33C-3154ACCB08B0}" type="pres">
      <dgm:prSet presAssocID="{18319069-D843-4581-AC8D-E572023227CF}" presName="connectorText" presStyleLbl="sibTrans2D1" presStyleIdx="1" presStyleCnt="6"/>
      <dgm:spPr/>
    </dgm:pt>
    <dgm:pt modelId="{F830C998-B3D4-4900-B3A0-C622B1C97ED6}" type="pres">
      <dgm:prSet presAssocID="{62862DAF-8AF4-45BF-B824-8F44A0346BE2}" presName="node" presStyleLbl="node1" presStyleIdx="2" presStyleCnt="6">
        <dgm:presLayoutVars>
          <dgm:bulletEnabled val="1"/>
        </dgm:presLayoutVars>
      </dgm:prSet>
      <dgm:spPr/>
    </dgm:pt>
    <dgm:pt modelId="{B3E06AD4-20EC-4207-A134-B72DD8BFDF32}" type="pres">
      <dgm:prSet presAssocID="{7A790160-5725-42AF-9918-356B71DB2A2A}" presName="sibTrans" presStyleLbl="sibTrans2D1" presStyleIdx="2" presStyleCnt="6"/>
      <dgm:spPr/>
    </dgm:pt>
    <dgm:pt modelId="{C94235F1-EB8D-4C25-8ACC-18F3C5762679}" type="pres">
      <dgm:prSet presAssocID="{7A790160-5725-42AF-9918-356B71DB2A2A}" presName="connectorText" presStyleLbl="sibTrans2D1" presStyleIdx="2" presStyleCnt="6"/>
      <dgm:spPr/>
    </dgm:pt>
    <dgm:pt modelId="{08E1192A-819C-4C0A-956F-1BE0E5E13EF1}" type="pres">
      <dgm:prSet presAssocID="{ADF40FFB-DD78-4C37-87EE-0593599535C2}" presName="node" presStyleLbl="node1" presStyleIdx="3" presStyleCnt="6">
        <dgm:presLayoutVars>
          <dgm:bulletEnabled val="1"/>
        </dgm:presLayoutVars>
      </dgm:prSet>
      <dgm:spPr/>
    </dgm:pt>
    <dgm:pt modelId="{CDAAAC7C-AB51-4B30-940F-C5910A5904B2}" type="pres">
      <dgm:prSet presAssocID="{DE17E6C0-B7F1-465B-A952-CAD40E906A78}" presName="sibTrans" presStyleLbl="sibTrans2D1" presStyleIdx="3" presStyleCnt="6"/>
      <dgm:spPr/>
    </dgm:pt>
    <dgm:pt modelId="{E2F20670-7151-42C4-A9A7-798F3E0254AA}" type="pres">
      <dgm:prSet presAssocID="{DE17E6C0-B7F1-465B-A952-CAD40E906A78}" presName="connectorText" presStyleLbl="sibTrans2D1" presStyleIdx="3" presStyleCnt="6"/>
      <dgm:spPr/>
    </dgm:pt>
    <dgm:pt modelId="{F0A347E6-C12E-48F7-ADD4-4D6BB8077BB5}" type="pres">
      <dgm:prSet presAssocID="{AD757469-3F97-42DD-80D2-22F18108B63A}" presName="node" presStyleLbl="node1" presStyleIdx="4" presStyleCnt="6">
        <dgm:presLayoutVars>
          <dgm:bulletEnabled val="1"/>
        </dgm:presLayoutVars>
      </dgm:prSet>
      <dgm:spPr/>
    </dgm:pt>
    <dgm:pt modelId="{1CF2504B-1C42-4DDA-93D3-B819D73107BA}" type="pres">
      <dgm:prSet presAssocID="{73367443-37F1-455E-BDAF-9C516186407F}" presName="sibTrans" presStyleLbl="sibTrans2D1" presStyleIdx="4" presStyleCnt="6"/>
      <dgm:spPr/>
    </dgm:pt>
    <dgm:pt modelId="{421EC15A-9A8C-4399-94C2-0BA79644723A}" type="pres">
      <dgm:prSet presAssocID="{73367443-37F1-455E-BDAF-9C516186407F}" presName="connectorText" presStyleLbl="sibTrans2D1" presStyleIdx="4" presStyleCnt="6"/>
      <dgm:spPr/>
    </dgm:pt>
    <dgm:pt modelId="{D80EA08D-1FB7-4630-A2FC-2E9AE5C6ED2D}" type="pres">
      <dgm:prSet presAssocID="{F29EC871-E8CD-4529-B126-D9B4487294A5}" presName="node" presStyleLbl="node1" presStyleIdx="5" presStyleCnt="6">
        <dgm:presLayoutVars>
          <dgm:bulletEnabled val="1"/>
        </dgm:presLayoutVars>
      </dgm:prSet>
      <dgm:spPr/>
    </dgm:pt>
    <dgm:pt modelId="{4291BE92-DEBC-489D-A2D6-EEEBA3FFA44A}" type="pres">
      <dgm:prSet presAssocID="{62260FE8-4C6B-41FC-B1BC-36F0B4867005}" presName="sibTrans" presStyleLbl="sibTrans2D1" presStyleIdx="5" presStyleCnt="6"/>
      <dgm:spPr/>
    </dgm:pt>
    <dgm:pt modelId="{BAD75898-9B17-49D3-A854-35FBBFB71992}" type="pres">
      <dgm:prSet presAssocID="{62260FE8-4C6B-41FC-B1BC-36F0B4867005}" presName="connectorText" presStyleLbl="sibTrans2D1" presStyleIdx="5" presStyleCnt="6"/>
      <dgm:spPr/>
    </dgm:pt>
  </dgm:ptLst>
  <dgm:cxnLst>
    <dgm:cxn modelId="{1DD53204-E782-4140-A73E-765D30404F0A}" type="presOf" srcId="{62260FE8-4C6B-41FC-B1BC-36F0B4867005}" destId="{BAD75898-9B17-49D3-A854-35FBBFB71992}" srcOrd="1" destOrd="0" presId="urn:microsoft.com/office/officeart/2005/8/layout/cycle2"/>
    <dgm:cxn modelId="{49967104-A726-4B91-B343-704468A7420A}" type="presOf" srcId="{62862DAF-8AF4-45BF-B824-8F44A0346BE2}" destId="{F830C998-B3D4-4900-B3A0-C622B1C97ED6}" srcOrd="0" destOrd="0" presId="urn:microsoft.com/office/officeart/2005/8/layout/cycle2"/>
    <dgm:cxn modelId="{5233E517-7133-4369-AE51-0161A737C14F}" type="presOf" srcId="{62260FE8-4C6B-41FC-B1BC-36F0B4867005}" destId="{4291BE92-DEBC-489D-A2D6-EEEBA3FFA44A}" srcOrd="0" destOrd="0" presId="urn:microsoft.com/office/officeart/2005/8/layout/cycle2"/>
    <dgm:cxn modelId="{10A24519-35C1-465A-907A-273EAF7C3E89}" type="presOf" srcId="{F29EC871-E8CD-4529-B126-D9B4487294A5}" destId="{D80EA08D-1FB7-4630-A2FC-2E9AE5C6ED2D}" srcOrd="0" destOrd="0" presId="urn:microsoft.com/office/officeart/2005/8/layout/cycle2"/>
    <dgm:cxn modelId="{10518D30-13CE-4ECE-901F-4A5B61791A55}" type="presOf" srcId="{4B45D53A-95A8-4550-8DF4-45D3575EF503}" destId="{20186A96-4FC6-4D11-B81B-F8C7EB122780}" srcOrd="0" destOrd="0" presId="urn:microsoft.com/office/officeart/2005/8/layout/cycle2"/>
    <dgm:cxn modelId="{F266F430-77A7-4393-AA91-E1B834E1EC9D}" srcId="{ECEC3291-8BD5-4984-B590-180BEF06F6D4}" destId="{4B45D53A-95A8-4550-8DF4-45D3575EF503}" srcOrd="1" destOrd="0" parTransId="{38522B2C-773D-46E5-A36B-EBCEA05BC0C3}" sibTransId="{18319069-D843-4581-AC8D-E572023227CF}"/>
    <dgm:cxn modelId="{CE9CD834-D9A6-403D-B6C9-C4B15E1AEEE8}" type="presOf" srcId="{7A790160-5725-42AF-9918-356B71DB2A2A}" destId="{B3E06AD4-20EC-4207-A134-B72DD8BFDF32}" srcOrd="0" destOrd="0" presId="urn:microsoft.com/office/officeart/2005/8/layout/cycle2"/>
    <dgm:cxn modelId="{7177C86D-770A-4E53-8A11-9A076DE03364}" srcId="{ECEC3291-8BD5-4984-B590-180BEF06F6D4}" destId="{ADF40FFB-DD78-4C37-87EE-0593599535C2}" srcOrd="3" destOrd="0" parTransId="{BBB0B6C8-6304-48A4-B051-AABA4D9063B6}" sibTransId="{DE17E6C0-B7F1-465B-A952-CAD40E906A78}"/>
    <dgm:cxn modelId="{C3905B73-5990-4F19-B827-0DC5865A630B}" type="presOf" srcId="{20EA9E48-625C-4682-8A37-A08E56EB5F21}" destId="{FD5C5F82-1459-4C83-8033-36EF88B605E7}" srcOrd="1" destOrd="0" presId="urn:microsoft.com/office/officeart/2005/8/layout/cycle2"/>
    <dgm:cxn modelId="{EE7FB956-79C1-4BE0-9B11-DFD5DD1388C6}" type="presOf" srcId="{AD757469-3F97-42DD-80D2-22F18108B63A}" destId="{F0A347E6-C12E-48F7-ADD4-4D6BB8077BB5}" srcOrd="0" destOrd="0" presId="urn:microsoft.com/office/officeart/2005/8/layout/cycle2"/>
    <dgm:cxn modelId="{22664F57-B433-4540-AD73-D3E1E814FDCC}" type="presOf" srcId="{18319069-D843-4581-AC8D-E572023227CF}" destId="{49CF04A0-3732-4A19-A33C-3154ACCB08B0}" srcOrd="1" destOrd="0" presId="urn:microsoft.com/office/officeart/2005/8/layout/cycle2"/>
    <dgm:cxn modelId="{06660689-FD47-45F0-A309-9492BD3D829F}" type="presOf" srcId="{73367443-37F1-455E-BDAF-9C516186407F}" destId="{421EC15A-9A8C-4399-94C2-0BA79644723A}" srcOrd="1" destOrd="0" presId="urn:microsoft.com/office/officeart/2005/8/layout/cycle2"/>
    <dgm:cxn modelId="{3924C18A-66C1-45C7-AD5E-11D405373612}" type="presOf" srcId="{DE17E6C0-B7F1-465B-A952-CAD40E906A78}" destId="{E2F20670-7151-42C4-A9A7-798F3E0254AA}" srcOrd="1" destOrd="0" presId="urn:microsoft.com/office/officeart/2005/8/layout/cycle2"/>
    <dgm:cxn modelId="{EA53E990-CE55-4E20-92A0-2A38270451A8}" type="presOf" srcId="{18319069-D843-4581-AC8D-E572023227CF}" destId="{C138ABE6-07A1-4029-9DFC-B6F388BD6B81}" srcOrd="0" destOrd="0" presId="urn:microsoft.com/office/officeart/2005/8/layout/cycle2"/>
    <dgm:cxn modelId="{6DF84497-1905-4AD6-A1AD-B3269FC4BCA4}" srcId="{ECEC3291-8BD5-4984-B590-180BEF06F6D4}" destId="{AD757469-3F97-42DD-80D2-22F18108B63A}" srcOrd="4" destOrd="0" parTransId="{00FFAD3C-7738-4DDD-9DD2-555A33A46F8C}" sibTransId="{73367443-37F1-455E-BDAF-9C516186407F}"/>
    <dgm:cxn modelId="{6236C4B0-46A0-409D-8B4E-7A79C6CAB433}" type="presOf" srcId="{20EA9E48-625C-4682-8A37-A08E56EB5F21}" destId="{48ECC391-3535-49C2-A88C-D5DC6242613B}" srcOrd="0" destOrd="0" presId="urn:microsoft.com/office/officeart/2005/8/layout/cycle2"/>
    <dgm:cxn modelId="{30A9E8C0-13D8-47EB-96F9-482784240398}" type="presOf" srcId="{ADF40FFB-DD78-4C37-87EE-0593599535C2}" destId="{08E1192A-819C-4C0A-956F-1BE0E5E13EF1}" srcOrd="0" destOrd="0" presId="urn:microsoft.com/office/officeart/2005/8/layout/cycle2"/>
    <dgm:cxn modelId="{5E6D99CA-9293-4509-A98F-CE18F5F9A691}" srcId="{ECEC3291-8BD5-4984-B590-180BEF06F6D4}" destId="{62862DAF-8AF4-45BF-B824-8F44A0346BE2}" srcOrd="2" destOrd="0" parTransId="{CAD0B15D-C33E-47FE-BDAE-36FFEF1FEDB0}" sibTransId="{7A790160-5725-42AF-9918-356B71DB2A2A}"/>
    <dgm:cxn modelId="{8AB51ACB-4FAE-416F-A2F8-B7802D71695E}" type="presOf" srcId="{7A790160-5725-42AF-9918-356B71DB2A2A}" destId="{C94235F1-EB8D-4C25-8ACC-18F3C5762679}" srcOrd="1" destOrd="0" presId="urn:microsoft.com/office/officeart/2005/8/layout/cycle2"/>
    <dgm:cxn modelId="{631E29E2-3993-408E-9A4D-482C518CAB1F}" type="presOf" srcId="{27F6BC8C-547A-46B6-8810-33ECFD1DBB96}" destId="{1DD1D520-04F5-4DD6-BC08-656DCB1FF39D}" srcOrd="0" destOrd="0" presId="urn:microsoft.com/office/officeart/2005/8/layout/cycle2"/>
    <dgm:cxn modelId="{F929E4E4-8581-4521-B63B-D25ADA701545}" srcId="{ECEC3291-8BD5-4984-B590-180BEF06F6D4}" destId="{F29EC871-E8CD-4529-B126-D9B4487294A5}" srcOrd="5" destOrd="0" parTransId="{B27EF0FA-BCA0-4390-BEC0-7E8A842C1287}" sibTransId="{62260FE8-4C6B-41FC-B1BC-36F0B4867005}"/>
    <dgm:cxn modelId="{6CD89DE7-9EF6-48D7-BF7C-585BFDA9B208}" type="presOf" srcId="{73367443-37F1-455E-BDAF-9C516186407F}" destId="{1CF2504B-1C42-4DDA-93D3-B819D73107BA}" srcOrd="0" destOrd="0" presId="urn:microsoft.com/office/officeart/2005/8/layout/cycle2"/>
    <dgm:cxn modelId="{F934F0FA-17B9-4B07-8A4C-1E526217236F}" srcId="{ECEC3291-8BD5-4984-B590-180BEF06F6D4}" destId="{27F6BC8C-547A-46B6-8810-33ECFD1DBB96}" srcOrd="0" destOrd="0" parTransId="{E39AA6B3-86D1-4848-9A5A-310159B783A2}" sibTransId="{20EA9E48-625C-4682-8A37-A08E56EB5F21}"/>
    <dgm:cxn modelId="{1457B2FD-7E4B-4E4F-8A8D-C5322D71DC8B}" type="presOf" srcId="{DE17E6C0-B7F1-465B-A952-CAD40E906A78}" destId="{CDAAAC7C-AB51-4B30-940F-C5910A5904B2}" srcOrd="0" destOrd="0" presId="urn:microsoft.com/office/officeart/2005/8/layout/cycle2"/>
    <dgm:cxn modelId="{F4CEDAFE-2EC3-409C-A434-22F672F1F94D}" type="presOf" srcId="{ECEC3291-8BD5-4984-B590-180BEF06F6D4}" destId="{6B360925-6199-4B8C-9D64-5106FBDFEF1D}" srcOrd="0" destOrd="0" presId="urn:microsoft.com/office/officeart/2005/8/layout/cycle2"/>
    <dgm:cxn modelId="{F94FB185-0204-4FC2-B28E-24CDC9568948}" type="presParOf" srcId="{6B360925-6199-4B8C-9D64-5106FBDFEF1D}" destId="{1DD1D520-04F5-4DD6-BC08-656DCB1FF39D}" srcOrd="0" destOrd="0" presId="urn:microsoft.com/office/officeart/2005/8/layout/cycle2"/>
    <dgm:cxn modelId="{184ED37B-FB0C-40A7-8BC4-E1FE988A13B3}" type="presParOf" srcId="{6B360925-6199-4B8C-9D64-5106FBDFEF1D}" destId="{48ECC391-3535-49C2-A88C-D5DC6242613B}" srcOrd="1" destOrd="0" presId="urn:microsoft.com/office/officeart/2005/8/layout/cycle2"/>
    <dgm:cxn modelId="{6EE97A35-B846-4CCE-8057-BC2B3A24AE5D}" type="presParOf" srcId="{48ECC391-3535-49C2-A88C-D5DC6242613B}" destId="{FD5C5F82-1459-4C83-8033-36EF88B605E7}" srcOrd="0" destOrd="0" presId="urn:microsoft.com/office/officeart/2005/8/layout/cycle2"/>
    <dgm:cxn modelId="{73ED54E7-9421-4055-A2AD-092BA7CA7446}" type="presParOf" srcId="{6B360925-6199-4B8C-9D64-5106FBDFEF1D}" destId="{20186A96-4FC6-4D11-B81B-F8C7EB122780}" srcOrd="2" destOrd="0" presId="urn:microsoft.com/office/officeart/2005/8/layout/cycle2"/>
    <dgm:cxn modelId="{F290A1BD-F81D-40D9-B3E5-F5905C492CD9}" type="presParOf" srcId="{6B360925-6199-4B8C-9D64-5106FBDFEF1D}" destId="{C138ABE6-07A1-4029-9DFC-B6F388BD6B81}" srcOrd="3" destOrd="0" presId="urn:microsoft.com/office/officeart/2005/8/layout/cycle2"/>
    <dgm:cxn modelId="{5C02DD74-3894-490C-9979-0D9C08DC6A9F}" type="presParOf" srcId="{C138ABE6-07A1-4029-9DFC-B6F388BD6B81}" destId="{49CF04A0-3732-4A19-A33C-3154ACCB08B0}" srcOrd="0" destOrd="0" presId="urn:microsoft.com/office/officeart/2005/8/layout/cycle2"/>
    <dgm:cxn modelId="{709D5615-4BF8-4D44-B69D-02242189FF5D}" type="presParOf" srcId="{6B360925-6199-4B8C-9D64-5106FBDFEF1D}" destId="{F830C998-B3D4-4900-B3A0-C622B1C97ED6}" srcOrd="4" destOrd="0" presId="urn:microsoft.com/office/officeart/2005/8/layout/cycle2"/>
    <dgm:cxn modelId="{9F1DC6AB-66F4-4945-9FD7-0C6CB417BFCD}" type="presParOf" srcId="{6B360925-6199-4B8C-9D64-5106FBDFEF1D}" destId="{B3E06AD4-20EC-4207-A134-B72DD8BFDF32}" srcOrd="5" destOrd="0" presId="urn:microsoft.com/office/officeart/2005/8/layout/cycle2"/>
    <dgm:cxn modelId="{FE7B0B6D-88A8-4364-90BE-980BFDCFD8BB}" type="presParOf" srcId="{B3E06AD4-20EC-4207-A134-B72DD8BFDF32}" destId="{C94235F1-EB8D-4C25-8ACC-18F3C5762679}" srcOrd="0" destOrd="0" presId="urn:microsoft.com/office/officeart/2005/8/layout/cycle2"/>
    <dgm:cxn modelId="{13B4C122-2E9D-4F6D-8753-C49C10EDC6F1}" type="presParOf" srcId="{6B360925-6199-4B8C-9D64-5106FBDFEF1D}" destId="{08E1192A-819C-4C0A-956F-1BE0E5E13EF1}" srcOrd="6" destOrd="0" presId="urn:microsoft.com/office/officeart/2005/8/layout/cycle2"/>
    <dgm:cxn modelId="{E4144580-C917-4EC9-AB44-20BE807B2EBD}" type="presParOf" srcId="{6B360925-6199-4B8C-9D64-5106FBDFEF1D}" destId="{CDAAAC7C-AB51-4B30-940F-C5910A5904B2}" srcOrd="7" destOrd="0" presId="urn:microsoft.com/office/officeart/2005/8/layout/cycle2"/>
    <dgm:cxn modelId="{C5C42C05-4AE7-4FBB-8A5D-998926A0948D}" type="presParOf" srcId="{CDAAAC7C-AB51-4B30-940F-C5910A5904B2}" destId="{E2F20670-7151-42C4-A9A7-798F3E0254AA}" srcOrd="0" destOrd="0" presId="urn:microsoft.com/office/officeart/2005/8/layout/cycle2"/>
    <dgm:cxn modelId="{4E33A9FC-7B62-4EDB-9064-76E84D79F6AD}" type="presParOf" srcId="{6B360925-6199-4B8C-9D64-5106FBDFEF1D}" destId="{F0A347E6-C12E-48F7-ADD4-4D6BB8077BB5}" srcOrd="8" destOrd="0" presId="urn:microsoft.com/office/officeart/2005/8/layout/cycle2"/>
    <dgm:cxn modelId="{9B65426E-1A59-439A-952C-13E9AD213EE5}" type="presParOf" srcId="{6B360925-6199-4B8C-9D64-5106FBDFEF1D}" destId="{1CF2504B-1C42-4DDA-93D3-B819D73107BA}" srcOrd="9" destOrd="0" presId="urn:microsoft.com/office/officeart/2005/8/layout/cycle2"/>
    <dgm:cxn modelId="{BA019507-BB6B-4152-8B84-0DB5256CC0CE}" type="presParOf" srcId="{1CF2504B-1C42-4DDA-93D3-B819D73107BA}" destId="{421EC15A-9A8C-4399-94C2-0BA79644723A}" srcOrd="0" destOrd="0" presId="urn:microsoft.com/office/officeart/2005/8/layout/cycle2"/>
    <dgm:cxn modelId="{7C2CB644-2032-4B88-BD08-B25EEC24EC40}" type="presParOf" srcId="{6B360925-6199-4B8C-9D64-5106FBDFEF1D}" destId="{D80EA08D-1FB7-4630-A2FC-2E9AE5C6ED2D}" srcOrd="10" destOrd="0" presId="urn:microsoft.com/office/officeart/2005/8/layout/cycle2"/>
    <dgm:cxn modelId="{32547C01-BD84-4785-9311-10F2290DC475}" type="presParOf" srcId="{6B360925-6199-4B8C-9D64-5106FBDFEF1D}" destId="{4291BE92-DEBC-489D-A2D6-EEEBA3FFA44A}" srcOrd="11" destOrd="0" presId="urn:microsoft.com/office/officeart/2005/8/layout/cycle2"/>
    <dgm:cxn modelId="{ED75B624-AF2A-4512-BD87-4279CD5DEA73}" type="presParOf" srcId="{4291BE92-DEBC-489D-A2D6-EEEBA3FFA44A}" destId="{BAD75898-9B17-49D3-A854-35FBBFB7199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1D520-04F5-4DD6-BC08-656DCB1FF39D}">
      <dsp:nvSpPr>
        <dsp:cNvPr id="0" name=""/>
        <dsp:cNvSpPr/>
      </dsp:nvSpPr>
      <dsp:spPr>
        <a:xfrm>
          <a:off x="2706013" y="2636"/>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Enfoque que mejora la calidad de vida de pacientes y sus familias </a:t>
          </a:r>
          <a:endParaRPr lang="es-EC" sz="1300" kern="1200" dirty="0"/>
        </a:p>
      </dsp:txBody>
      <dsp:txXfrm>
        <a:off x="2937857" y="234480"/>
        <a:ext cx="1119445" cy="1119445"/>
      </dsp:txXfrm>
    </dsp:sp>
    <dsp:sp modelId="{48ECC391-3535-49C2-A88C-D5DC6242613B}">
      <dsp:nvSpPr>
        <dsp:cNvPr id="0" name=""/>
        <dsp:cNvSpPr/>
      </dsp:nvSpPr>
      <dsp:spPr>
        <a:xfrm rot="1800000">
          <a:off x="4305964" y="1115034"/>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4314406" y="1190390"/>
        <a:ext cx="294048" cy="320585"/>
      </dsp:txXfrm>
    </dsp:sp>
    <dsp:sp modelId="{20186A96-4FC6-4D11-B81B-F8C7EB122780}">
      <dsp:nvSpPr>
        <dsp:cNvPr id="0" name=""/>
        <dsp:cNvSpPr/>
      </dsp:nvSpPr>
      <dsp:spPr>
        <a:xfrm>
          <a:off x="4763444" y="1190495"/>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que se enfrentan a los problemas asociados con enfermedades amenazantes para la vida</a:t>
          </a:r>
          <a:endParaRPr lang="es-EC" sz="1300" kern="1200" dirty="0"/>
        </a:p>
      </dsp:txBody>
      <dsp:txXfrm>
        <a:off x="4995288" y="1422339"/>
        <a:ext cx="1119445" cy="1119445"/>
      </dsp:txXfrm>
    </dsp:sp>
    <dsp:sp modelId="{C138ABE6-07A1-4029-9DFC-B6F388BD6B81}">
      <dsp:nvSpPr>
        <dsp:cNvPr id="0" name=""/>
        <dsp:cNvSpPr/>
      </dsp:nvSpPr>
      <dsp:spPr>
        <a:xfrm rot="5400000">
          <a:off x="5344976" y="2890877"/>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5407987" y="2934728"/>
        <a:ext cx="294048" cy="320585"/>
      </dsp:txXfrm>
    </dsp:sp>
    <dsp:sp modelId="{F830C998-B3D4-4900-B3A0-C622B1C97ED6}">
      <dsp:nvSpPr>
        <dsp:cNvPr id="0" name=""/>
        <dsp:cNvSpPr/>
      </dsp:nvSpPr>
      <dsp:spPr>
        <a:xfrm>
          <a:off x="4763444" y="3566211"/>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a través de la prevención y el alivio del sufrimiento</a:t>
          </a:r>
          <a:endParaRPr lang="es-EC" sz="1300" kern="1200" dirty="0"/>
        </a:p>
      </dsp:txBody>
      <dsp:txXfrm>
        <a:off x="4995288" y="3798055"/>
        <a:ext cx="1119445" cy="1119445"/>
      </dsp:txXfrm>
    </dsp:sp>
    <dsp:sp modelId="{B3E06AD4-20EC-4207-A134-B72DD8BFDF32}">
      <dsp:nvSpPr>
        <dsp:cNvPr id="0" name=""/>
        <dsp:cNvSpPr/>
      </dsp:nvSpPr>
      <dsp:spPr>
        <a:xfrm rot="9000000">
          <a:off x="4326556" y="4678609"/>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10800000">
        <a:off x="4444135" y="4753965"/>
        <a:ext cx="294048" cy="320585"/>
      </dsp:txXfrm>
    </dsp:sp>
    <dsp:sp modelId="{08E1192A-819C-4C0A-956F-1BE0E5E13EF1}">
      <dsp:nvSpPr>
        <dsp:cNvPr id="0" name=""/>
        <dsp:cNvSpPr/>
      </dsp:nvSpPr>
      <dsp:spPr>
        <a:xfrm>
          <a:off x="2706013" y="4754070"/>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por medio de la identificación temprana</a:t>
          </a:r>
        </a:p>
      </dsp:txBody>
      <dsp:txXfrm>
        <a:off x="2937857" y="4985914"/>
        <a:ext cx="1119445" cy="1119445"/>
      </dsp:txXfrm>
    </dsp:sp>
    <dsp:sp modelId="{CDAAAC7C-AB51-4B30-940F-C5910A5904B2}">
      <dsp:nvSpPr>
        <dsp:cNvPr id="0" name=""/>
        <dsp:cNvSpPr/>
      </dsp:nvSpPr>
      <dsp:spPr>
        <a:xfrm rot="12600000">
          <a:off x="2269125" y="4690498"/>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10800000">
        <a:off x="2386704" y="4828864"/>
        <a:ext cx="294048" cy="320585"/>
      </dsp:txXfrm>
    </dsp:sp>
    <dsp:sp modelId="{F0A347E6-C12E-48F7-ADD4-4D6BB8077BB5}">
      <dsp:nvSpPr>
        <dsp:cNvPr id="0" name=""/>
        <dsp:cNvSpPr/>
      </dsp:nvSpPr>
      <dsp:spPr>
        <a:xfrm>
          <a:off x="648582" y="3566211"/>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y la impecable evaluación y tratamiento del dolor </a:t>
          </a:r>
        </a:p>
      </dsp:txBody>
      <dsp:txXfrm>
        <a:off x="880426" y="3798055"/>
        <a:ext cx="1119445" cy="1119445"/>
      </dsp:txXfrm>
    </dsp:sp>
    <dsp:sp modelId="{1CF2504B-1C42-4DDA-93D3-B819D73107BA}">
      <dsp:nvSpPr>
        <dsp:cNvPr id="0" name=""/>
        <dsp:cNvSpPr/>
      </dsp:nvSpPr>
      <dsp:spPr>
        <a:xfrm rot="16200000">
          <a:off x="1230114" y="2914655"/>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1293125" y="3084527"/>
        <a:ext cx="294048" cy="320585"/>
      </dsp:txXfrm>
    </dsp:sp>
    <dsp:sp modelId="{D80EA08D-1FB7-4630-A2FC-2E9AE5C6ED2D}">
      <dsp:nvSpPr>
        <dsp:cNvPr id="0" name=""/>
        <dsp:cNvSpPr/>
      </dsp:nvSpPr>
      <dsp:spPr>
        <a:xfrm>
          <a:off x="648582" y="1190495"/>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y otros problemas físicos, psicológicos y espirituales</a:t>
          </a:r>
        </a:p>
      </dsp:txBody>
      <dsp:txXfrm>
        <a:off x="880426" y="1422339"/>
        <a:ext cx="1119445" cy="1119445"/>
      </dsp:txXfrm>
    </dsp:sp>
    <dsp:sp modelId="{4291BE92-DEBC-489D-A2D6-EEEBA3FFA44A}">
      <dsp:nvSpPr>
        <dsp:cNvPr id="0" name=""/>
        <dsp:cNvSpPr/>
      </dsp:nvSpPr>
      <dsp:spPr>
        <a:xfrm rot="19800000">
          <a:off x="2248533" y="1126923"/>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2256975" y="1265289"/>
        <a:ext cx="294048" cy="3205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322EE-B3F8-4E92-B03C-A8712A86C091}" type="datetimeFigureOut">
              <a:rPr lang="es-EC" smtClean="0"/>
              <a:t>8/6/2025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239E6-BC2F-4BC0-8E1E-E42CB694A29E}" type="slidenum">
              <a:rPr lang="es-EC" smtClean="0"/>
              <a:t>‹Nº›</a:t>
            </a:fld>
            <a:endParaRPr lang="es-EC"/>
          </a:p>
        </p:txBody>
      </p:sp>
    </p:spTree>
    <p:extLst>
      <p:ext uri="{BB962C8B-B14F-4D97-AF65-F5344CB8AC3E}">
        <p14:creationId xmlns:p14="http://schemas.microsoft.com/office/powerpoint/2010/main" val="366492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77239E6-BC2F-4BC0-8E1E-E42CB694A29E}" type="slidenum">
              <a:rPr lang="es-EC" smtClean="0"/>
              <a:t>4</a:t>
            </a:fld>
            <a:endParaRPr lang="es-EC"/>
          </a:p>
        </p:txBody>
      </p:sp>
    </p:spTree>
    <p:extLst>
      <p:ext uri="{BB962C8B-B14F-4D97-AF65-F5344CB8AC3E}">
        <p14:creationId xmlns:p14="http://schemas.microsoft.com/office/powerpoint/2010/main" val="219326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77239E6-BC2F-4BC0-8E1E-E42CB694A29E}" type="slidenum">
              <a:rPr lang="es-EC" smtClean="0"/>
              <a:t>7</a:t>
            </a:fld>
            <a:endParaRPr lang="es-EC"/>
          </a:p>
        </p:txBody>
      </p:sp>
    </p:spTree>
    <p:extLst>
      <p:ext uri="{BB962C8B-B14F-4D97-AF65-F5344CB8AC3E}">
        <p14:creationId xmlns:p14="http://schemas.microsoft.com/office/powerpoint/2010/main" val="119766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39944-46B1-F818-BC88-4738E5EFDFC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AED41039-F426-9003-27CE-0491873F4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7CB2CADB-6FF1-DACE-48FB-CAB300C98C69}"/>
              </a:ext>
            </a:extLst>
          </p:cNvPr>
          <p:cNvSpPr>
            <a:spLocks noGrp="1"/>
          </p:cNvSpPr>
          <p:nvPr>
            <p:ph type="dt" sz="half" idx="10"/>
          </p:nvPr>
        </p:nvSpPr>
        <p:spPr/>
        <p:txBody>
          <a:bodyPr/>
          <a:lstStyle/>
          <a:p>
            <a:fld id="{57A97C4E-807C-4498-B95B-FCB3F1C34FB3}" type="datetimeFigureOut">
              <a:rPr lang="es-EC" smtClean="0"/>
              <a:t>8/6/2025</a:t>
            </a:fld>
            <a:endParaRPr lang="es-EC"/>
          </a:p>
        </p:txBody>
      </p:sp>
      <p:sp>
        <p:nvSpPr>
          <p:cNvPr id="5" name="Marcador de pie de página 4">
            <a:extLst>
              <a:ext uri="{FF2B5EF4-FFF2-40B4-BE49-F238E27FC236}">
                <a16:creationId xmlns:a16="http://schemas.microsoft.com/office/drawing/2014/main" id="{FEBD5422-7325-E03E-7D7B-4AFAEE3367C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C83F446-22B7-F2CF-94F5-3B88F9028E0E}"/>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405390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5E46D3-3A27-7237-4169-17C98898A04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BAA2EE1-9BB1-C082-913D-16713D755E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ADC2FC5-A00D-6A9A-1549-4DA600CC4B83}"/>
              </a:ext>
            </a:extLst>
          </p:cNvPr>
          <p:cNvSpPr>
            <a:spLocks noGrp="1"/>
          </p:cNvSpPr>
          <p:nvPr>
            <p:ph type="dt" sz="half" idx="10"/>
          </p:nvPr>
        </p:nvSpPr>
        <p:spPr/>
        <p:txBody>
          <a:bodyPr/>
          <a:lstStyle/>
          <a:p>
            <a:fld id="{57A97C4E-807C-4498-B95B-FCB3F1C34FB3}" type="datetimeFigureOut">
              <a:rPr lang="es-EC" smtClean="0"/>
              <a:t>8/6/2025</a:t>
            </a:fld>
            <a:endParaRPr lang="es-EC"/>
          </a:p>
        </p:txBody>
      </p:sp>
      <p:sp>
        <p:nvSpPr>
          <p:cNvPr id="5" name="Marcador de pie de página 4">
            <a:extLst>
              <a:ext uri="{FF2B5EF4-FFF2-40B4-BE49-F238E27FC236}">
                <a16:creationId xmlns:a16="http://schemas.microsoft.com/office/drawing/2014/main" id="{24DC7989-7471-74EC-650F-5C1608BDB1E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8C1C157-D7B4-A23A-FF14-A026A6794B4E}"/>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59496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5CFBEE-D3DB-2FAD-D66F-CDC6BE0A96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5BD853F-D916-3DD3-1811-FA8D5E1B94D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054DA1C-2623-485C-8BA2-FAF10CF06D2D}"/>
              </a:ext>
            </a:extLst>
          </p:cNvPr>
          <p:cNvSpPr>
            <a:spLocks noGrp="1"/>
          </p:cNvSpPr>
          <p:nvPr>
            <p:ph type="dt" sz="half" idx="10"/>
          </p:nvPr>
        </p:nvSpPr>
        <p:spPr/>
        <p:txBody>
          <a:bodyPr/>
          <a:lstStyle/>
          <a:p>
            <a:fld id="{57A97C4E-807C-4498-B95B-FCB3F1C34FB3}" type="datetimeFigureOut">
              <a:rPr lang="es-EC" smtClean="0"/>
              <a:t>8/6/2025</a:t>
            </a:fld>
            <a:endParaRPr lang="es-EC"/>
          </a:p>
        </p:txBody>
      </p:sp>
      <p:sp>
        <p:nvSpPr>
          <p:cNvPr id="5" name="Marcador de pie de página 4">
            <a:extLst>
              <a:ext uri="{FF2B5EF4-FFF2-40B4-BE49-F238E27FC236}">
                <a16:creationId xmlns:a16="http://schemas.microsoft.com/office/drawing/2014/main" id="{B284D61B-1BA4-8439-91B5-C9B4D212690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ACD956D-92C0-5C1A-11C6-2F5D9FD06EB4}"/>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129724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7B380-4CDA-97DF-5CF7-B4963838342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1CE9F07-95D1-BC13-8A78-FD31352E852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FDB1D8D-61B2-E7E7-3D7B-F81D57D8677B}"/>
              </a:ext>
            </a:extLst>
          </p:cNvPr>
          <p:cNvSpPr>
            <a:spLocks noGrp="1"/>
          </p:cNvSpPr>
          <p:nvPr>
            <p:ph type="dt" sz="half" idx="10"/>
          </p:nvPr>
        </p:nvSpPr>
        <p:spPr/>
        <p:txBody>
          <a:bodyPr/>
          <a:lstStyle/>
          <a:p>
            <a:fld id="{57A97C4E-807C-4498-B95B-FCB3F1C34FB3}" type="datetimeFigureOut">
              <a:rPr lang="es-EC" smtClean="0"/>
              <a:t>8/6/2025</a:t>
            </a:fld>
            <a:endParaRPr lang="es-EC"/>
          </a:p>
        </p:txBody>
      </p:sp>
      <p:sp>
        <p:nvSpPr>
          <p:cNvPr id="5" name="Marcador de pie de página 4">
            <a:extLst>
              <a:ext uri="{FF2B5EF4-FFF2-40B4-BE49-F238E27FC236}">
                <a16:creationId xmlns:a16="http://schemas.microsoft.com/office/drawing/2014/main" id="{EB9DCBC8-2AC5-22CA-8A45-D170DCDE7D6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1DFE7F0-5BE9-DB0D-8261-FC68BE6B9BE9}"/>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411631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F9E5F-CA7B-F19F-08FE-65C579C1E3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5BA4DAA-7239-46CB-094D-C5B386E903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EB790B0-8BAF-5CD5-6635-91CA14B2D4EE}"/>
              </a:ext>
            </a:extLst>
          </p:cNvPr>
          <p:cNvSpPr>
            <a:spLocks noGrp="1"/>
          </p:cNvSpPr>
          <p:nvPr>
            <p:ph type="dt" sz="half" idx="10"/>
          </p:nvPr>
        </p:nvSpPr>
        <p:spPr/>
        <p:txBody>
          <a:bodyPr/>
          <a:lstStyle/>
          <a:p>
            <a:fld id="{57A97C4E-807C-4498-B95B-FCB3F1C34FB3}" type="datetimeFigureOut">
              <a:rPr lang="es-EC" smtClean="0"/>
              <a:t>8/6/2025</a:t>
            </a:fld>
            <a:endParaRPr lang="es-EC"/>
          </a:p>
        </p:txBody>
      </p:sp>
      <p:sp>
        <p:nvSpPr>
          <p:cNvPr id="5" name="Marcador de pie de página 4">
            <a:extLst>
              <a:ext uri="{FF2B5EF4-FFF2-40B4-BE49-F238E27FC236}">
                <a16:creationId xmlns:a16="http://schemas.microsoft.com/office/drawing/2014/main" id="{00469D55-5B4A-3593-E534-4EC8740801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8DCEE99-B86B-7C65-96F7-B7CAB3370ABD}"/>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391777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880E7-B9D2-B257-6F97-B082EC43303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B8076B2-46C9-4321-430F-801334B6BE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DF1F472A-2004-6C55-755D-40B3B33BE54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30805F98-1E78-86C4-8471-70B9FB16EEF7}"/>
              </a:ext>
            </a:extLst>
          </p:cNvPr>
          <p:cNvSpPr>
            <a:spLocks noGrp="1"/>
          </p:cNvSpPr>
          <p:nvPr>
            <p:ph type="dt" sz="half" idx="10"/>
          </p:nvPr>
        </p:nvSpPr>
        <p:spPr/>
        <p:txBody>
          <a:bodyPr/>
          <a:lstStyle/>
          <a:p>
            <a:fld id="{57A97C4E-807C-4498-B95B-FCB3F1C34FB3}" type="datetimeFigureOut">
              <a:rPr lang="es-EC" smtClean="0"/>
              <a:t>8/6/2025</a:t>
            </a:fld>
            <a:endParaRPr lang="es-EC"/>
          </a:p>
        </p:txBody>
      </p:sp>
      <p:sp>
        <p:nvSpPr>
          <p:cNvPr id="6" name="Marcador de pie de página 5">
            <a:extLst>
              <a:ext uri="{FF2B5EF4-FFF2-40B4-BE49-F238E27FC236}">
                <a16:creationId xmlns:a16="http://schemas.microsoft.com/office/drawing/2014/main" id="{F89AF5D9-3C59-1098-FF82-AAD8C46649A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2B59971-2419-4BAF-B176-3EF320C3811F}"/>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331666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6B3BE-3B68-9815-3868-92EE9658034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7933DA8-6136-045C-6499-312955BCF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AD4162-D375-ABC7-099C-E9B21C02AD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6F1FFD3E-87CA-BCBB-C7FC-18C69934E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FCE390B-0E39-B4E7-E110-15415F6B2A8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D5F06AA-4316-AA9E-6724-2EAA72758D1B}"/>
              </a:ext>
            </a:extLst>
          </p:cNvPr>
          <p:cNvSpPr>
            <a:spLocks noGrp="1"/>
          </p:cNvSpPr>
          <p:nvPr>
            <p:ph type="dt" sz="half" idx="10"/>
          </p:nvPr>
        </p:nvSpPr>
        <p:spPr/>
        <p:txBody>
          <a:bodyPr/>
          <a:lstStyle/>
          <a:p>
            <a:fld id="{57A97C4E-807C-4498-B95B-FCB3F1C34FB3}" type="datetimeFigureOut">
              <a:rPr lang="es-EC" smtClean="0"/>
              <a:t>8/6/2025</a:t>
            </a:fld>
            <a:endParaRPr lang="es-EC"/>
          </a:p>
        </p:txBody>
      </p:sp>
      <p:sp>
        <p:nvSpPr>
          <p:cNvPr id="8" name="Marcador de pie de página 7">
            <a:extLst>
              <a:ext uri="{FF2B5EF4-FFF2-40B4-BE49-F238E27FC236}">
                <a16:creationId xmlns:a16="http://schemas.microsoft.com/office/drawing/2014/main" id="{60973767-F6CE-40A1-CCDD-F4C3D4FC0E93}"/>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B5E40CE1-CA24-70D4-7EFF-F835F188A13E}"/>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206033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330C2-2E9F-8DFA-DA64-F8B3A3A1F2A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3E4DE9FE-C553-0584-0E5D-CE0D920F6956}"/>
              </a:ext>
            </a:extLst>
          </p:cNvPr>
          <p:cNvSpPr>
            <a:spLocks noGrp="1"/>
          </p:cNvSpPr>
          <p:nvPr>
            <p:ph type="dt" sz="half" idx="10"/>
          </p:nvPr>
        </p:nvSpPr>
        <p:spPr/>
        <p:txBody>
          <a:bodyPr/>
          <a:lstStyle/>
          <a:p>
            <a:fld id="{57A97C4E-807C-4498-B95B-FCB3F1C34FB3}" type="datetimeFigureOut">
              <a:rPr lang="es-EC" smtClean="0"/>
              <a:t>8/6/2025</a:t>
            </a:fld>
            <a:endParaRPr lang="es-EC"/>
          </a:p>
        </p:txBody>
      </p:sp>
      <p:sp>
        <p:nvSpPr>
          <p:cNvPr id="4" name="Marcador de pie de página 3">
            <a:extLst>
              <a:ext uri="{FF2B5EF4-FFF2-40B4-BE49-F238E27FC236}">
                <a16:creationId xmlns:a16="http://schemas.microsoft.com/office/drawing/2014/main" id="{182841D1-29A8-9A98-8905-EEC971EB7F4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F1897A91-A3FC-6341-0B91-AE571ABDD890}"/>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60742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DE68E2-B9F1-2F1B-9C4A-BE13EED4363B}"/>
              </a:ext>
            </a:extLst>
          </p:cNvPr>
          <p:cNvSpPr>
            <a:spLocks noGrp="1"/>
          </p:cNvSpPr>
          <p:nvPr>
            <p:ph type="dt" sz="half" idx="10"/>
          </p:nvPr>
        </p:nvSpPr>
        <p:spPr/>
        <p:txBody>
          <a:bodyPr/>
          <a:lstStyle/>
          <a:p>
            <a:fld id="{57A97C4E-807C-4498-B95B-FCB3F1C34FB3}" type="datetimeFigureOut">
              <a:rPr lang="es-EC" smtClean="0"/>
              <a:t>8/6/2025</a:t>
            </a:fld>
            <a:endParaRPr lang="es-EC"/>
          </a:p>
        </p:txBody>
      </p:sp>
      <p:sp>
        <p:nvSpPr>
          <p:cNvPr id="3" name="Marcador de pie de página 2">
            <a:extLst>
              <a:ext uri="{FF2B5EF4-FFF2-40B4-BE49-F238E27FC236}">
                <a16:creationId xmlns:a16="http://schemas.microsoft.com/office/drawing/2014/main" id="{A7FE4BF5-2B42-0D5B-C3D4-D0577DC59EA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2B252C96-93A4-2686-3FE4-7D3892E63C26}"/>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274024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E33E74-C2C1-BBFB-AFEE-63FEF7DE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96E28D2-BA4E-5D56-E66B-1EEA57BD52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5D0D1251-1F59-1AC3-50E0-77C22F6D4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53FCAA-F498-0E67-FB14-249392B12AEC}"/>
              </a:ext>
            </a:extLst>
          </p:cNvPr>
          <p:cNvSpPr>
            <a:spLocks noGrp="1"/>
          </p:cNvSpPr>
          <p:nvPr>
            <p:ph type="dt" sz="half" idx="10"/>
          </p:nvPr>
        </p:nvSpPr>
        <p:spPr/>
        <p:txBody>
          <a:bodyPr/>
          <a:lstStyle/>
          <a:p>
            <a:fld id="{57A97C4E-807C-4498-B95B-FCB3F1C34FB3}" type="datetimeFigureOut">
              <a:rPr lang="es-EC" smtClean="0"/>
              <a:t>8/6/2025</a:t>
            </a:fld>
            <a:endParaRPr lang="es-EC"/>
          </a:p>
        </p:txBody>
      </p:sp>
      <p:sp>
        <p:nvSpPr>
          <p:cNvPr id="6" name="Marcador de pie de página 5">
            <a:extLst>
              <a:ext uri="{FF2B5EF4-FFF2-40B4-BE49-F238E27FC236}">
                <a16:creationId xmlns:a16="http://schemas.microsoft.com/office/drawing/2014/main" id="{2308677D-66C5-14D1-3879-941489C421A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1A73163-2DEB-4677-2122-2E58A1ED3ADA}"/>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318451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6E519-214D-E64E-CAA6-4F14C94E2A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FEA0161A-2220-8DF6-DB81-DA3BE161DD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EF573AC3-65DC-06E0-DC4D-BF6841B4F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5F9BB9-1434-061F-6EE1-EAAD8B301E87}"/>
              </a:ext>
            </a:extLst>
          </p:cNvPr>
          <p:cNvSpPr>
            <a:spLocks noGrp="1"/>
          </p:cNvSpPr>
          <p:nvPr>
            <p:ph type="dt" sz="half" idx="10"/>
          </p:nvPr>
        </p:nvSpPr>
        <p:spPr/>
        <p:txBody>
          <a:bodyPr/>
          <a:lstStyle/>
          <a:p>
            <a:fld id="{57A97C4E-807C-4498-B95B-FCB3F1C34FB3}" type="datetimeFigureOut">
              <a:rPr lang="es-EC" smtClean="0"/>
              <a:t>8/6/2025</a:t>
            </a:fld>
            <a:endParaRPr lang="es-EC"/>
          </a:p>
        </p:txBody>
      </p:sp>
      <p:sp>
        <p:nvSpPr>
          <p:cNvPr id="6" name="Marcador de pie de página 5">
            <a:extLst>
              <a:ext uri="{FF2B5EF4-FFF2-40B4-BE49-F238E27FC236}">
                <a16:creationId xmlns:a16="http://schemas.microsoft.com/office/drawing/2014/main" id="{71A72866-6121-42F6-6269-A035549D1CB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D244A1F-ADD9-50EE-4CCF-D42548E674E0}"/>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344488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E3C974A-9FE4-94DB-FC07-07A49009D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94E12C2-2895-659D-E998-58D46500F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312087D-66CE-E79F-B181-B39469DF07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A97C4E-807C-4498-B95B-FCB3F1C34FB3}" type="datetimeFigureOut">
              <a:rPr lang="es-EC" smtClean="0"/>
              <a:t>8/6/2025</a:t>
            </a:fld>
            <a:endParaRPr lang="es-EC"/>
          </a:p>
        </p:txBody>
      </p:sp>
      <p:sp>
        <p:nvSpPr>
          <p:cNvPr id="5" name="Marcador de pie de página 4">
            <a:extLst>
              <a:ext uri="{FF2B5EF4-FFF2-40B4-BE49-F238E27FC236}">
                <a16:creationId xmlns:a16="http://schemas.microsoft.com/office/drawing/2014/main" id="{AD5D39D7-15AC-D6D8-8834-FFD458BFD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C"/>
          </a:p>
        </p:txBody>
      </p:sp>
      <p:sp>
        <p:nvSpPr>
          <p:cNvPr id="6" name="Marcador de número de diapositiva 5">
            <a:extLst>
              <a:ext uri="{FF2B5EF4-FFF2-40B4-BE49-F238E27FC236}">
                <a16:creationId xmlns:a16="http://schemas.microsoft.com/office/drawing/2014/main" id="{5FCB6AEC-B740-8E0F-66F7-047C9456F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D93F7E-16EE-4ED2-A296-B289F198A6DD}" type="slidenum">
              <a:rPr lang="es-EC" smtClean="0"/>
              <a:t>‹Nº›</a:t>
            </a:fld>
            <a:endParaRPr lang="es-EC"/>
          </a:p>
        </p:txBody>
      </p:sp>
    </p:spTree>
    <p:extLst>
      <p:ext uri="{BB962C8B-B14F-4D97-AF65-F5344CB8AC3E}">
        <p14:creationId xmlns:p14="http://schemas.microsoft.com/office/powerpoint/2010/main" val="1005492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3.jpg"/><Relationship Id="rId4" Type="http://schemas.openxmlformats.org/officeDocument/2006/relationships/image" Target="../media/image8.png"/><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mediately.co/es/icd?chapterCode=Z00-Z99&amp;setCode=Z40-Z53&amp;classificationCode=Z51.5#active"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otasalud.com/cie-10/z51"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aplicaciones.msp.gob.ec/salud/archivosdigitales/documentosDirecciones/dnn/archivos/ac_00004862_2014%2007%20may.pdf"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hyperlink" Target="https://aplicaciones.msp.gob.ec/salud/archivosdigitales/documentosDirecciones/dnn/archivos/ac_00005232_2015%2018%20feb.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ampus.paho.org/es/curso/Cuidado-Paliativo" TargetMode="External"/><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hyperlink" Target="https://campus.paho.org/mooc/enrol/index.php?id=16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91CEDB6-BC01-0B1C-19D0-A78CCF2D9088}"/>
              </a:ext>
            </a:extLst>
          </p:cNvPr>
          <p:cNvPicPr>
            <a:picLocks noChangeAspect="1"/>
          </p:cNvPicPr>
          <p:nvPr/>
        </p:nvPicPr>
        <p:blipFill>
          <a:blip r:embed="rId2"/>
          <a:stretch>
            <a:fillRect/>
          </a:stretch>
        </p:blipFill>
        <p:spPr>
          <a:xfrm>
            <a:off x="2218056" y="1211907"/>
            <a:ext cx="7755887" cy="4678025"/>
          </a:xfrm>
          <a:prstGeom prst="rect">
            <a:avLst/>
          </a:prstGeom>
          <a:ln>
            <a:solidFill>
              <a:schemeClr val="tx1"/>
            </a:solidFill>
          </a:ln>
        </p:spPr>
      </p:pic>
      <p:sp>
        <p:nvSpPr>
          <p:cNvPr id="2" name="Título 1">
            <a:extLst>
              <a:ext uri="{FF2B5EF4-FFF2-40B4-BE49-F238E27FC236}">
                <a16:creationId xmlns:a16="http://schemas.microsoft.com/office/drawing/2014/main" id="{483560B1-928F-2E64-B29D-D40941873047}"/>
              </a:ext>
            </a:extLst>
          </p:cNvPr>
          <p:cNvSpPr>
            <a:spLocks noGrp="1"/>
          </p:cNvSpPr>
          <p:nvPr>
            <p:ph type="ctrTitle"/>
          </p:nvPr>
        </p:nvSpPr>
        <p:spPr>
          <a:xfrm>
            <a:off x="1412240" y="455866"/>
            <a:ext cx="9144000" cy="634683"/>
          </a:xfrm>
        </p:spPr>
        <p:txBody>
          <a:bodyPr>
            <a:normAutofit fontScale="90000"/>
          </a:bodyPr>
          <a:lstStyle/>
          <a:p>
            <a:r>
              <a:rPr lang="es-EC" sz="3000" b="1" dirty="0">
                <a:solidFill>
                  <a:srgbClr val="FF0000"/>
                </a:solidFill>
              </a:rPr>
              <a:t>ENFOQUE DE CUIDADOS PALIATIVOS</a:t>
            </a:r>
            <a:br>
              <a:rPr lang="es-EC" sz="3000" b="1" dirty="0">
                <a:solidFill>
                  <a:srgbClr val="FF0000"/>
                </a:solidFill>
              </a:rPr>
            </a:br>
            <a:r>
              <a:rPr lang="es-EC" sz="3000" b="1" dirty="0">
                <a:solidFill>
                  <a:srgbClr val="FF0000"/>
                </a:solidFill>
              </a:rPr>
              <a:t>ECUADOR</a:t>
            </a:r>
          </a:p>
        </p:txBody>
      </p:sp>
      <p:sp>
        <p:nvSpPr>
          <p:cNvPr id="7" name="CuadroTexto 6">
            <a:extLst>
              <a:ext uri="{FF2B5EF4-FFF2-40B4-BE49-F238E27FC236}">
                <a16:creationId xmlns:a16="http://schemas.microsoft.com/office/drawing/2014/main" id="{1A4B0C6E-9F4E-CA77-18BE-FC43C508B33E}"/>
              </a:ext>
            </a:extLst>
          </p:cNvPr>
          <p:cNvSpPr txBox="1"/>
          <p:nvPr/>
        </p:nvSpPr>
        <p:spPr>
          <a:xfrm>
            <a:off x="0" y="6217467"/>
            <a:ext cx="11877040" cy="369332"/>
          </a:xfrm>
          <a:prstGeom prst="rect">
            <a:avLst/>
          </a:prstGeom>
          <a:noFill/>
        </p:spPr>
        <p:txBody>
          <a:bodyPr wrap="square">
            <a:spAutoFit/>
          </a:bodyPr>
          <a:lstStyle/>
          <a:p>
            <a:pPr algn="ctr"/>
            <a:r>
              <a:rPr lang="es-ES" sz="1800" b="1" i="0" u="none" strike="noStrike" baseline="0" dirty="0">
                <a:solidFill>
                  <a:srgbClr val="000000"/>
                </a:solidFill>
                <a:latin typeface="Arial" panose="020B0604020202020204" pitchFamily="34" charset="0"/>
              </a:rPr>
              <a:t>Política Nacional de Cuidados Paliativos 2022-2026</a:t>
            </a:r>
          </a:p>
        </p:txBody>
      </p:sp>
    </p:spTree>
    <p:extLst>
      <p:ext uri="{BB962C8B-B14F-4D97-AF65-F5344CB8AC3E}">
        <p14:creationId xmlns:p14="http://schemas.microsoft.com/office/powerpoint/2010/main" val="191994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96DA6F3-18A5-CA77-058C-526BBB49B15B}"/>
              </a:ext>
            </a:extLst>
          </p:cNvPr>
          <p:cNvPicPr>
            <a:picLocks noChangeAspect="1"/>
          </p:cNvPicPr>
          <p:nvPr/>
        </p:nvPicPr>
        <p:blipFill>
          <a:blip r:embed="rId2"/>
          <a:stretch>
            <a:fillRect/>
          </a:stretch>
        </p:blipFill>
        <p:spPr>
          <a:xfrm>
            <a:off x="480229" y="642538"/>
            <a:ext cx="11231542" cy="5725324"/>
          </a:xfrm>
          <a:prstGeom prst="rect">
            <a:avLst/>
          </a:prstGeom>
        </p:spPr>
      </p:pic>
      <p:sp>
        <p:nvSpPr>
          <p:cNvPr id="4" name="Flecha: a la derecha 3">
            <a:extLst>
              <a:ext uri="{FF2B5EF4-FFF2-40B4-BE49-F238E27FC236}">
                <a16:creationId xmlns:a16="http://schemas.microsoft.com/office/drawing/2014/main" id="{03B41CC6-8022-CD75-E95B-A7E3D4664240}"/>
              </a:ext>
            </a:extLst>
          </p:cNvPr>
          <p:cNvSpPr/>
          <p:nvPr/>
        </p:nvSpPr>
        <p:spPr>
          <a:xfrm>
            <a:off x="863600" y="2070100"/>
            <a:ext cx="965200" cy="9652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Flecha: a la derecha 4">
            <a:extLst>
              <a:ext uri="{FF2B5EF4-FFF2-40B4-BE49-F238E27FC236}">
                <a16:creationId xmlns:a16="http://schemas.microsoft.com/office/drawing/2014/main" id="{0FFE4185-5215-0833-136D-49666B21E392}"/>
              </a:ext>
            </a:extLst>
          </p:cNvPr>
          <p:cNvSpPr/>
          <p:nvPr/>
        </p:nvSpPr>
        <p:spPr>
          <a:xfrm>
            <a:off x="6616700" y="2044700"/>
            <a:ext cx="965200" cy="9652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5135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95471F-ECB0-0A1E-7951-8FF2D2E19A51}"/>
              </a:ext>
            </a:extLst>
          </p:cNvPr>
          <p:cNvPicPr>
            <a:picLocks noChangeAspect="1"/>
          </p:cNvPicPr>
          <p:nvPr/>
        </p:nvPicPr>
        <p:blipFill>
          <a:blip r:embed="rId2"/>
          <a:stretch>
            <a:fillRect/>
          </a:stretch>
        </p:blipFill>
        <p:spPr>
          <a:xfrm>
            <a:off x="66774" y="266700"/>
            <a:ext cx="8754703" cy="6324600"/>
          </a:xfrm>
          <a:prstGeom prst="rect">
            <a:avLst/>
          </a:prstGeom>
        </p:spPr>
      </p:pic>
      <p:sp>
        <p:nvSpPr>
          <p:cNvPr id="7" name="CuadroTexto 6">
            <a:extLst>
              <a:ext uri="{FF2B5EF4-FFF2-40B4-BE49-F238E27FC236}">
                <a16:creationId xmlns:a16="http://schemas.microsoft.com/office/drawing/2014/main" id="{4BF6D7A5-9CAA-FA23-6C4A-3C2AA934E81B}"/>
              </a:ext>
            </a:extLst>
          </p:cNvPr>
          <p:cNvSpPr txBox="1"/>
          <p:nvPr/>
        </p:nvSpPr>
        <p:spPr>
          <a:xfrm>
            <a:off x="8821477" y="1345774"/>
            <a:ext cx="2684723" cy="4093428"/>
          </a:xfrm>
          <a:prstGeom prst="rect">
            <a:avLst/>
          </a:prstGeom>
          <a:noFill/>
        </p:spPr>
        <p:txBody>
          <a:bodyPr wrap="square">
            <a:spAutoFit/>
          </a:bodyPr>
          <a:lstStyle/>
          <a:p>
            <a:r>
              <a:rPr lang="es-ES" sz="2000" dirty="0"/>
              <a:t>Las personas con enfermedades crónicas, avanzadas, con pronóstico de vida limitado al igual que sus familias tienen múltiples necesidades físicas, psicológicas, sociales y espirituales, que se interrelacionan y potencian, </a:t>
            </a:r>
            <a:r>
              <a:rPr lang="es-ES" sz="2000" b="1" dirty="0"/>
              <a:t>causando dolor total</a:t>
            </a:r>
            <a:r>
              <a:rPr lang="es-ES" sz="2000" dirty="0"/>
              <a:t>  (</a:t>
            </a:r>
            <a:r>
              <a:rPr lang="es-ES" sz="2000" dirty="0" err="1"/>
              <a:t>Cicely</a:t>
            </a:r>
            <a:r>
              <a:rPr lang="es-ES" sz="2000" dirty="0"/>
              <a:t> Saunders)</a:t>
            </a:r>
            <a:endParaRPr lang="es-EC" sz="2000" dirty="0"/>
          </a:p>
        </p:txBody>
      </p:sp>
    </p:spTree>
    <p:extLst>
      <p:ext uri="{BB962C8B-B14F-4D97-AF65-F5344CB8AC3E}">
        <p14:creationId xmlns:p14="http://schemas.microsoft.com/office/powerpoint/2010/main" val="326687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3DE57EF-9A93-E917-ADF2-40C8E9E9F20E}"/>
              </a:ext>
            </a:extLst>
          </p:cNvPr>
          <p:cNvSpPr txBox="1"/>
          <p:nvPr/>
        </p:nvSpPr>
        <p:spPr>
          <a:xfrm>
            <a:off x="2933700" y="1877536"/>
            <a:ext cx="6096000" cy="2677656"/>
          </a:xfrm>
          <a:prstGeom prst="rect">
            <a:avLst/>
          </a:prstGeom>
          <a:noFill/>
        </p:spPr>
        <p:txBody>
          <a:bodyPr wrap="square">
            <a:spAutoFit/>
          </a:bodyPr>
          <a:lstStyle/>
          <a:p>
            <a:pPr algn="l"/>
            <a:r>
              <a:rPr lang="es-ES" sz="2400" b="0" i="0" u="none" strike="noStrike" baseline="0" dirty="0">
                <a:solidFill>
                  <a:srgbClr val="000000"/>
                </a:solidFill>
                <a:latin typeface="Arial" panose="020B0604020202020204" pitchFamily="34" charset="0"/>
              </a:rPr>
              <a:t>Si bien el dolor total se presenta en los pacientes que ameritan atención paliativa, es fundamental que los profesionales identifiquen </a:t>
            </a:r>
            <a:r>
              <a:rPr lang="es-ES" sz="2400" b="0" i="0" u="none" strike="noStrike" baseline="0" dirty="0">
                <a:solidFill>
                  <a:srgbClr val="FF0000"/>
                </a:solidFill>
                <a:latin typeface="Arial" panose="020B0604020202020204" pitchFamily="34" charset="0"/>
              </a:rPr>
              <a:t>todas las necesidades de los pacientes y sus familias</a:t>
            </a:r>
            <a:r>
              <a:rPr lang="es-ES" sz="2400" b="0" i="0" u="none" strike="noStrike" baseline="0" dirty="0">
                <a:solidFill>
                  <a:srgbClr val="000000"/>
                </a:solidFill>
                <a:latin typeface="Arial" panose="020B0604020202020204" pitchFamily="34" charset="0"/>
              </a:rPr>
              <a:t>, que se resumen en el Modelo multidimensional de necesidades.</a:t>
            </a:r>
          </a:p>
        </p:txBody>
      </p:sp>
      <p:sp>
        <p:nvSpPr>
          <p:cNvPr id="5" name="CuadroTexto 4">
            <a:extLst>
              <a:ext uri="{FF2B5EF4-FFF2-40B4-BE49-F238E27FC236}">
                <a16:creationId xmlns:a16="http://schemas.microsoft.com/office/drawing/2014/main" id="{D43C5E8F-C4CB-9F9F-70CD-CC872704F81C}"/>
              </a:ext>
            </a:extLst>
          </p:cNvPr>
          <p:cNvSpPr txBox="1"/>
          <p:nvPr/>
        </p:nvSpPr>
        <p:spPr>
          <a:xfrm>
            <a:off x="723900" y="5964535"/>
            <a:ext cx="11176000" cy="646331"/>
          </a:xfrm>
          <a:prstGeom prst="rect">
            <a:avLst/>
          </a:prstGeom>
          <a:noFill/>
        </p:spPr>
        <p:txBody>
          <a:bodyPr wrap="square">
            <a:spAutoFit/>
          </a:bodyPr>
          <a:lstStyle/>
          <a:p>
            <a:pPr algn="l"/>
            <a:r>
              <a:rPr lang="es-EC" sz="1800" b="0" i="0" u="none" strike="noStrike" baseline="0" dirty="0">
                <a:solidFill>
                  <a:srgbClr val="000009"/>
                </a:solidFill>
                <a:latin typeface="Arial" panose="020B0604020202020204" pitchFamily="34" charset="0"/>
              </a:rPr>
              <a:t>Ferris FD, Balfour HM, Bowen K, </a:t>
            </a:r>
            <a:r>
              <a:rPr lang="es-EC" sz="1800" b="0" i="0" u="none" strike="noStrike" baseline="0" dirty="0" err="1">
                <a:solidFill>
                  <a:srgbClr val="000009"/>
                </a:solidFill>
                <a:latin typeface="Arial" panose="020B0604020202020204" pitchFamily="34" charset="0"/>
              </a:rPr>
              <a:t>Farley</a:t>
            </a:r>
            <a:r>
              <a:rPr lang="es-EC" sz="1800" b="0" i="0" u="none" strike="noStrike" baseline="0" dirty="0">
                <a:solidFill>
                  <a:srgbClr val="000009"/>
                </a:solidFill>
                <a:latin typeface="Arial" panose="020B0604020202020204" pitchFamily="34" charset="0"/>
              </a:rPr>
              <a:t> J, Hardwick M, </a:t>
            </a:r>
            <a:r>
              <a:rPr lang="es-EC" sz="1800" b="0" i="0" u="none" strike="noStrike" baseline="0" dirty="0" err="1">
                <a:solidFill>
                  <a:srgbClr val="000009"/>
                </a:solidFill>
                <a:latin typeface="Arial" panose="020B0604020202020204" pitchFamily="34" charset="0"/>
              </a:rPr>
              <a:t>Lamontagne</a:t>
            </a:r>
            <a:r>
              <a:rPr lang="es-EC" sz="1800" b="0" i="0" u="none" strike="noStrike" baseline="0" dirty="0">
                <a:solidFill>
                  <a:srgbClr val="000009"/>
                </a:solidFill>
                <a:latin typeface="Arial" panose="020B0604020202020204" pitchFamily="34" charset="0"/>
              </a:rPr>
              <a:t> C, et al. </a:t>
            </a:r>
            <a:r>
              <a:rPr lang="es-EC" sz="1800" b="0" i="0" u="none" strike="noStrike" baseline="0" dirty="0" err="1">
                <a:solidFill>
                  <a:srgbClr val="000009"/>
                </a:solidFill>
                <a:latin typeface="Arial" panose="020B0604020202020204" pitchFamily="34" charset="0"/>
              </a:rPr>
              <a:t>Cancer</a:t>
            </a:r>
            <a:r>
              <a:rPr lang="es-EC" sz="1800" b="0" i="0" u="none" strike="noStrike" baseline="0" dirty="0">
                <a:solidFill>
                  <a:srgbClr val="000009"/>
                </a:solidFill>
                <a:latin typeface="Arial" panose="020B0604020202020204" pitchFamily="34" charset="0"/>
              </a:rPr>
              <a:t> </a:t>
            </a:r>
            <a:r>
              <a:rPr lang="es-EC" sz="1800" b="0" i="0" u="none" strike="noStrike" baseline="0" dirty="0" err="1">
                <a:solidFill>
                  <a:srgbClr val="000009"/>
                </a:solidFill>
                <a:latin typeface="Arial" panose="020B0604020202020204" pitchFamily="34" charset="0"/>
              </a:rPr>
              <a:t>Pain</a:t>
            </a:r>
            <a:r>
              <a:rPr lang="es-EC" sz="1800" b="0" i="0" u="none" strike="noStrike" baseline="0" dirty="0">
                <a:solidFill>
                  <a:srgbClr val="000009"/>
                </a:solidFill>
                <a:latin typeface="Arial" panose="020B0604020202020204" pitchFamily="34" charset="0"/>
              </a:rPr>
              <a:t> </a:t>
            </a:r>
            <a:r>
              <a:rPr lang="es-EC" sz="1800" b="0" i="0" u="none" strike="noStrike" baseline="0" dirty="0" err="1">
                <a:solidFill>
                  <a:srgbClr val="000009"/>
                </a:solidFill>
                <a:latin typeface="Arial" panose="020B0604020202020204" pitchFamily="34" charset="0"/>
              </a:rPr>
              <a:t>Relief</a:t>
            </a:r>
            <a:r>
              <a:rPr lang="es-EC" sz="1800" b="0" i="0" u="none" strike="noStrike" baseline="0" dirty="0">
                <a:solidFill>
                  <a:srgbClr val="000009"/>
                </a:solidFill>
                <a:latin typeface="Arial" panose="020B0604020202020204" pitchFamily="34" charset="0"/>
              </a:rPr>
              <a:t> </a:t>
            </a:r>
            <a:r>
              <a:rPr lang="es-EC" sz="1800" b="0" i="0" u="none" strike="noStrike" baseline="0" dirty="0" err="1">
                <a:solidFill>
                  <a:srgbClr val="000009"/>
                </a:solidFill>
                <a:latin typeface="Arial" panose="020B0604020202020204" pitchFamily="34" charset="0"/>
              </a:rPr>
              <a:t>Committee</a:t>
            </a:r>
            <a:r>
              <a:rPr lang="es-EC" sz="1800" b="0" i="0" u="none" strike="noStrike" baseline="0" dirty="0">
                <a:solidFill>
                  <a:srgbClr val="000009"/>
                </a:solidFill>
                <a:latin typeface="Arial" panose="020B0604020202020204" pitchFamily="34" charset="0"/>
              </a:rPr>
              <a:t>. Vol. 24, </a:t>
            </a:r>
            <a:r>
              <a:rPr lang="es-EC" sz="1800" b="0" i="0" u="none" strike="noStrike" baseline="0" dirty="0" err="1">
                <a:solidFill>
                  <a:srgbClr val="000009"/>
                </a:solidFill>
                <a:latin typeface="Arial" panose="020B0604020202020204" pitchFamily="34" charset="0"/>
              </a:rPr>
              <a:t>Journal</a:t>
            </a:r>
            <a:r>
              <a:rPr lang="es-EC" sz="1800" b="0" i="0" u="none" strike="noStrike" baseline="0" dirty="0">
                <a:solidFill>
                  <a:srgbClr val="000009"/>
                </a:solidFill>
                <a:latin typeface="Arial" panose="020B0604020202020204" pitchFamily="34" charset="0"/>
              </a:rPr>
              <a:t> </a:t>
            </a:r>
            <a:r>
              <a:rPr lang="es-EC" sz="1800" b="0" i="0" u="none" strike="noStrike" baseline="0" dirty="0" err="1">
                <a:solidFill>
                  <a:srgbClr val="000009"/>
                </a:solidFill>
                <a:latin typeface="Arial" panose="020B0604020202020204" pitchFamily="34" charset="0"/>
              </a:rPr>
              <a:t>of</a:t>
            </a:r>
            <a:r>
              <a:rPr lang="es-EC" sz="1800" b="0" i="0" u="none" strike="noStrike" baseline="0" dirty="0">
                <a:solidFill>
                  <a:srgbClr val="000009"/>
                </a:solidFill>
                <a:latin typeface="Arial" panose="020B0604020202020204" pitchFamily="34" charset="0"/>
              </a:rPr>
              <a:t> </a:t>
            </a:r>
            <a:r>
              <a:rPr lang="es-EC" sz="1800" b="0" i="0" u="none" strike="noStrike" baseline="0" dirty="0" err="1">
                <a:solidFill>
                  <a:srgbClr val="000009"/>
                </a:solidFill>
                <a:latin typeface="Arial" panose="020B0604020202020204" pitchFamily="34" charset="0"/>
              </a:rPr>
              <a:t>Pain</a:t>
            </a:r>
            <a:r>
              <a:rPr lang="es-EC" sz="1800" b="0" i="0" u="none" strike="noStrike" baseline="0" dirty="0">
                <a:solidFill>
                  <a:srgbClr val="000009"/>
                </a:solidFill>
                <a:latin typeface="Arial" panose="020B0604020202020204" pitchFamily="34" charset="0"/>
              </a:rPr>
              <a:t> and </a:t>
            </a:r>
            <a:r>
              <a:rPr lang="es-EC" sz="1800" b="0" i="0" u="none" strike="noStrike" baseline="0" dirty="0" err="1">
                <a:solidFill>
                  <a:srgbClr val="000009"/>
                </a:solidFill>
                <a:latin typeface="Arial" panose="020B0604020202020204" pitchFamily="34" charset="0"/>
              </a:rPr>
              <a:t>Symptom</a:t>
            </a:r>
            <a:r>
              <a:rPr lang="es-EC" sz="1800" b="0" i="0" u="none" strike="noStrike" baseline="0" dirty="0">
                <a:solidFill>
                  <a:srgbClr val="000009"/>
                </a:solidFill>
                <a:latin typeface="Arial" panose="020B0604020202020204" pitchFamily="34" charset="0"/>
              </a:rPr>
              <a:t> Management. 2002. </a:t>
            </a:r>
          </a:p>
        </p:txBody>
      </p:sp>
    </p:spTree>
    <p:extLst>
      <p:ext uri="{BB962C8B-B14F-4D97-AF65-F5344CB8AC3E}">
        <p14:creationId xmlns:p14="http://schemas.microsoft.com/office/powerpoint/2010/main" val="229431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B539365-C84B-93B0-06F1-7D4A034C6C17}"/>
              </a:ext>
            </a:extLst>
          </p:cNvPr>
          <p:cNvPicPr>
            <a:picLocks noChangeAspect="1"/>
          </p:cNvPicPr>
          <p:nvPr/>
        </p:nvPicPr>
        <p:blipFill>
          <a:blip r:embed="rId2"/>
          <a:srcRect b="5958"/>
          <a:stretch/>
        </p:blipFill>
        <p:spPr>
          <a:xfrm>
            <a:off x="2748274" y="-1"/>
            <a:ext cx="7119626" cy="6858001"/>
          </a:xfrm>
          <a:prstGeom prst="rect">
            <a:avLst/>
          </a:prstGeom>
        </p:spPr>
      </p:pic>
    </p:spTree>
    <p:extLst>
      <p:ext uri="{BB962C8B-B14F-4D97-AF65-F5344CB8AC3E}">
        <p14:creationId xmlns:p14="http://schemas.microsoft.com/office/powerpoint/2010/main" val="1899974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E5F9CD-D3B1-6957-C733-E3EA3FEF099A}"/>
              </a:ext>
            </a:extLst>
          </p:cNvPr>
          <p:cNvSpPr txBox="1"/>
          <p:nvPr/>
        </p:nvSpPr>
        <p:spPr>
          <a:xfrm>
            <a:off x="510990" y="1704260"/>
            <a:ext cx="3479800" cy="3631763"/>
          </a:xfrm>
          <a:prstGeom prst="rect">
            <a:avLst/>
          </a:prstGeom>
          <a:noFill/>
        </p:spPr>
        <p:txBody>
          <a:bodyPr wrap="square">
            <a:spAutoFit/>
          </a:bodyPr>
          <a:lstStyle/>
          <a:p>
            <a:pPr algn="l"/>
            <a:r>
              <a:rPr lang="es-ES" sz="2300" b="1" i="0" u="none" strike="noStrike" baseline="0" dirty="0">
                <a:solidFill>
                  <a:srgbClr val="FF0000"/>
                </a:solidFill>
                <a:latin typeface="Arial" panose="020B0604020202020204" pitchFamily="34" charset="0"/>
              </a:rPr>
              <a:t>La identificación de las necesidades de los pacientes y su familia lleva a planificar estrategias específicas de atención paliativa a realizar por el equipo interdisciplinar en los diferentes niveles de atención</a:t>
            </a:r>
          </a:p>
        </p:txBody>
      </p:sp>
      <p:pic>
        <p:nvPicPr>
          <p:cNvPr id="5" name="Imagen 4" descr="Icono&#10;&#10;Descripción generada automáticamente">
            <a:extLst>
              <a:ext uri="{FF2B5EF4-FFF2-40B4-BE49-F238E27FC236}">
                <a16:creationId xmlns:a16="http://schemas.microsoft.com/office/drawing/2014/main" id="{BDE87AA3-7721-D784-DECA-CB1675D37238}"/>
              </a:ext>
            </a:extLst>
          </p:cNvPr>
          <p:cNvPicPr>
            <a:picLocks noChangeAspect="1"/>
          </p:cNvPicPr>
          <p:nvPr/>
        </p:nvPicPr>
        <p:blipFill>
          <a:blip r:embed="rId2">
            <a:extLst>
              <a:ext uri="{28A0092B-C50C-407E-A947-70E740481C1C}">
                <a14:useLocalDpi xmlns:a14="http://schemas.microsoft.com/office/drawing/2010/main" val="0"/>
              </a:ext>
            </a:extLst>
          </a:blip>
          <a:srcRect l="33950" t="22185" r="36728" b="23960"/>
          <a:stretch/>
        </p:blipFill>
        <p:spPr>
          <a:xfrm>
            <a:off x="7836220" y="2881391"/>
            <a:ext cx="774700" cy="1422897"/>
          </a:xfrm>
          <a:prstGeom prst="rect">
            <a:avLst/>
          </a:prstGeom>
        </p:spPr>
      </p:pic>
      <p:pic>
        <p:nvPicPr>
          <p:cNvPr id="8" name="Imagen 7" descr="Dibujo en blanco y negro de una persona&#10;&#10;Descripción generada automáticamente con confianza baja">
            <a:extLst>
              <a:ext uri="{FF2B5EF4-FFF2-40B4-BE49-F238E27FC236}">
                <a16:creationId xmlns:a16="http://schemas.microsoft.com/office/drawing/2014/main" id="{95543FED-FDC0-2518-2FDD-94DB0AF57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921" y="491410"/>
            <a:ext cx="1422897" cy="1422897"/>
          </a:xfrm>
          <a:prstGeom prst="rect">
            <a:avLst/>
          </a:prstGeom>
        </p:spPr>
      </p:pic>
      <p:pic>
        <p:nvPicPr>
          <p:cNvPr id="10" name="Imagen 9" descr="Dibujo en blanco y negro de una persona&#10;&#10;Descripción generada automáticamente con confianza baja">
            <a:extLst>
              <a:ext uri="{FF2B5EF4-FFF2-40B4-BE49-F238E27FC236}">
                <a16:creationId xmlns:a16="http://schemas.microsoft.com/office/drawing/2014/main" id="{1672D10B-9FC4-1DFB-D74C-903941EBE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290" y="2072560"/>
            <a:ext cx="1617663" cy="1617663"/>
          </a:xfrm>
          <a:prstGeom prst="rect">
            <a:avLst/>
          </a:prstGeom>
        </p:spPr>
      </p:pic>
      <p:pic>
        <p:nvPicPr>
          <p:cNvPr id="12" name="Imagen 11" descr="Diagrama&#10;&#10;Descripción generada automáticamente">
            <a:extLst>
              <a:ext uri="{FF2B5EF4-FFF2-40B4-BE49-F238E27FC236}">
                <a16:creationId xmlns:a16="http://schemas.microsoft.com/office/drawing/2014/main" id="{7412F53C-424E-B73B-4389-53FEE2E870D0}"/>
              </a:ext>
            </a:extLst>
          </p:cNvPr>
          <p:cNvPicPr>
            <a:picLocks noChangeAspect="1"/>
          </p:cNvPicPr>
          <p:nvPr/>
        </p:nvPicPr>
        <p:blipFill>
          <a:blip r:embed="rId5">
            <a:extLst>
              <a:ext uri="{28A0092B-C50C-407E-A947-70E740481C1C}">
                <a14:useLocalDpi xmlns:a14="http://schemas.microsoft.com/office/drawing/2010/main" val="0"/>
              </a:ext>
            </a:extLst>
          </a:blip>
          <a:srcRect l="50000" b="14651"/>
          <a:stretch/>
        </p:blipFill>
        <p:spPr>
          <a:xfrm>
            <a:off x="9626818" y="4459974"/>
            <a:ext cx="1163916" cy="1456281"/>
          </a:xfrm>
          <a:prstGeom prst="rect">
            <a:avLst/>
          </a:prstGeom>
        </p:spPr>
      </p:pic>
      <p:pic>
        <p:nvPicPr>
          <p:cNvPr id="14" name="Imagen 13" descr="Dibujo de una persona&#10;&#10;Descripción generada automáticamente con confianza media">
            <a:extLst>
              <a:ext uri="{FF2B5EF4-FFF2-40B4-BE49-F238E27FC236}">
                <a16:creationId xmlns:a16="http://schemas.microsoft.com/office/drawing/2014/main" id="{1CDFF3F8-D7B2-079A-F1C7-6D246AA8C6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9967" y="5107423"/>
            <a:ext cx="1617663" cy="1617663"/>
          </a:xfrm>
          <a:prstGeom prst="rect">
            <a:avLst/>
          </a:prstGeom>
        </p:spPr>
      </p:pic>
      <p:pic>
        <p:nvPicPr>
          <p:cNvPr id="16" name="Imagen 15" descr="Icono&#10;&#10;Descripción generada automáticamente">
            <a:extLst>
              <a:ext uri="{FF2B5EF4-FFF2-40B4-BE49-F238E27FC236}">
                <a16:creationId xmlns:a16="http://schemas.microsoft.com/office/drawing/2014/main" id="{A6FEF2A2-168F-EFD3-2419-E34EE80B9BC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2778">
                        <a14:foregroundMark x1="12500" y1="23611" x2="12500" y2="23611"/>
                        <a14:foregroundMark x1="26944" y1="33333" x2="26944" y2="33333"/>
                        <a14:foregroundMark x1="18889" y1="44167" x2="18889" y2="44167"/>
                        <a14:foregroundMark x1="46944" y1="73333" x2="46944" y2="73333"/>
                        <a14:foregroundMark x1="92778" y1="61944" x2="92778" y2="61944"/>
                        <a14:foregroundMark x1="88333" y1="49167" x2="88333" y2="49167"/>
                      </a14:backgroundRemoval>
                    </a14:imgEffect>
                  </a14:imgLayer>
                </a14:imgProps>
              </a:ext>
              <a:ext uri="{28A0092B-C50C-407E-A947-70E740481C1C}">
                <a14:useLocalDpi xmlns:a14="http://schemas.microsoft.com/office/drawing/2010/main" val="0"/>
              </a:ext>
            </a:extLst>
          </a:blip>
          <a:stretch>
            <a:fillRect/>
          </a:stretch>
        </p:blipFill>
        <p:spPr>
          <a:xfrm>
            <a:off x="5367859" y="4459974"/>
            <a:ext cx="1456281" cy="1456281"/>
          </a:xfrm>
          <a:prstGeom prst="rect">
            <a:avLst/>
          </a:prstGeom>
        </p:spPr>
      </p:pic>
      <p:pic>
        <p:nvPicPr>
          <p:cNvPr id="18" name="Imagen 17" descr="Dibujo en blanco y negro&#10;&#10;Descripción generada automáticamente con confianza media">
            <a:extLst>
              <a:ext uri="{FF2B5EF4-FFF2-40B4-BE49-F238E27FC236}">
                <a16:creationId xmlns:a16="http://schemas.microsoft.com/office/drawing/2014/main" id="{EFA385C6-6100-19DA-9482-77294F78D0BE}"/>
              </a:ext>
            </a:extLst>
          </p:cNvPr>
          <p:cNvPicPr>
            <a:picLocks noChangeAspect="1"/>
          </p:cNvPicPr>
          <p:nvPr/>
        </p:nvPicPr>
        <p:blipFill>
          <a:blip r:embed="rId9">
            <a:extLst>
              <a:ext uri="{28A0092B-C50C-407E-A947-70E740481C1C}">
                <a14:useLocalDpi xmlns:a14="http://schemas.microsoft.com/office/drawing/2010/main" val="0"/>
              </a:ext>
            </a:extLst>
          </a:blip>
          <a:srcRect b="9976"/>
          <a:stretch/>
        </p:blipFill>
        <p:spPr>
          <a:xfrm>
            <a:off x="4454237" y="2644092"/>
            <a:ext cx="2256214" cy="1456281"/>
          </a:xfrm>
          <a:prstGeom prst="rect">
            <a:avLst/>
          </a:prstGeom>
        </p:spPr>
      </p:pic>
      <p:pic>
        <p:nvPicPr>
          <p:cNvPr id="20" name="Imagen 19" descr="Imagen en blanco y negro de un grupo de personas con instrumentos musicales&#10;&#10;Descripción generada automáticamente con confianza baja">
            <a:extLst>
              <a:ext uri="{FF2B5EF4-FFF2-40B4-BE49-F238E27FC236}">
                <a16:creationId xmlns:a16="http://schemas.microsoft.com/office/drawing/2014/main" id="{A793B80D-6C27-1FA5-9FB2-6EB86F3D36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8365" y="552450"/>
            <a:ext cx="2879698" cy="2134176"/>
          </a:xfrm>
          <a:prstGeom prst="rect">
            <a:avLst/>
          </a:prstGeom>
        </p:spPr>
      </p:pic>
      <p:sp>
        <p:nvSpPr>
          <p:cNvPr id="21" name="Flecha: a la derecha 20">
            <a:extLst>
              <a:ext uri="{FF2B5EF4-FFF2-40B4-BE49-F238E27FC236}">
                <a16:creationId xmlns:a16="http://schemas.microsoft.com/office/drawing/2014/main" id="{6F9A70E6-6B30-A327-BC61-27663F40594D}"/>
              </a:ext>
            </a:extLst>
          </p:cNvPr>
          <p:cNvSpPr/>
          <p:nvPr/>
        </p:nvSpPr>
        <p:spPr>
          <a:xfrm>
            <a:off x="8813769" y="3429000"/>
            <a:ext cx="508031" cy="3683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a la derecha 21">
            <a:extLst>
              <a:ext uri="{FF2B5EF4-FFF2-40B4-BE49-F238E27FC236}">
                <a16:creationId xmlns:a16="http://schemas.microsoft.com/office/drawing/2014/main" id="{CA557EC8-D424-5383-1FD5-D53242B22D2A}"/>
              </a:ext>
            </a:extLst>
          </p:cNvPr>
          <p:cNvSpPr/>
          <p:nvPr/>
        </p:nvSpPr>
        <p:spPr>
          <a:xfrm rot="10800000">
            <a:off x="7173898" y="3423032"/>
            <a:ext cx="508031" cy="3683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lecha: a la derecha 22">
            <a:extLst>
              <a:ext uri="{FF2B5EF4-FFF2-40B4-BE49-F238E27FC236}">
                <a16:creationId xmlns:a16="http://schemas.microsoft.com/office/drawing/2014/main" id="{DBE11982-3370-71F7-5322-496740B63C86}"/>
              </a:ext>
            </a:extLst>
          </p:cNvPr>
          <p:cNvSpPr/>
          <p:nvPr/>
        </p:nvSpPr>
        <p:spPr>
          <a:xfrm rot="5400000">
            <a:off x="7969554" y="4533143"/>
            <a:ext cx="508031" cy="3683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a la derecha 23">
            <a:extLst>
              <a:ext uri="{FF2B5EF4-FFF2-40B4-BE49-F238E27FC236}">
                <a16:creationId xmlns:a16="http://schemas.microsoft.com/office/drawing/2014/main" id="{F7B1015D-4052-A9CF-F251-6156388D4B89}"/>
              </a:ext>
            </a:extLst>
          </p:cNvPr>
          <p:cNvSpPr/>
          <p:nvPr/>
        </p:nvSpPr>
        <p:spPr>
          <a:xfrm rot="16047192">
            <a:off x="8013669" y="2413000"/>
            <a:ext cx="508031" cy="3683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9683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1221CA-B17B-135B-439F-3D220540BBDA}"/>
              </a:ext>
            </a:extLst>
          </p:cNvPr>
          <p:cNvSpPr txBox="1"/>
          <p:nvPr/>
        </p:nvSpPr>
        <p:spPr>
          <a:xfrm>
            <a:off x="3187700" y="635030"/>
            <a:ext cx="6921500" cy="5579028"/>
          </a:xfrm>
          <a:prstGeom prst="rect">
            <a:avLst/>
          </a:prstGeom>
          <a:noFill/>
        </p:spPr>
        <p:txBody>
          <a:bodyPr wrap="square">
            <a:spAutoFit/>
          </a:bodyPr>
          <a:lstStyle/>
          <a:p>
            <a:pPr algn="l">
              <a:lnSpc>
                <a:spcPct val="150000"/>
              </a:lnSpc>
            </a:pPr>
            <a:r>
              <a:rPr lang="es-ES" sz="2400" b="0" i="0" u="none" strike="noStrike" baseline="0" dirty="0">
                <a:solidFill>
                  <a:srgbClr val="000000"/>
                </a:solidFill>
                <a:latin typeface="Aptos" panose="020B0004020202020204" pitchFamily="34" charset="0"/>
              </a:rPr>
              <a:t>Los cuidados paliativos son el medio por el cual se restablece en la práctica de la medicina características que nunca debió perder: </a:t>
            </a:r>
          </a:p>
          <a:p>
            <a:pPr algn="l">
              <a:lnSpc>
                <a:spcPct val="150000"/>
              </a:lnSpc>
            </a:pPr>
            <a:r>
              <a:rPr lang="es-ES" sz="2400" b="0" i="0" u="none" strike="noStrike" baseline="0" dirty="0">
                <a:solidFill>
                  <a:srgbClr val="000000"/>
                </a:solidFill>
                <a:latin typeface="Aptos" panose="020B0004020202020204" pitchFamily="34" charset="0"/>
              </a:rPr>
              <a:t>ser profundamente humanística y humanizada. </a:t>
            </a:r>
          </a:p>
          <a:p>
            <a:pPr algn="l">
              <a:lnSpc>
                <a:spcPct val="150000"/>
              </a:lnSpc>
            </a:pPr>
            <a:r>
              <a:rPr lang="es-ES" sz="2400" b="0" i="0" u="none" strike="noStrike" baseline="0" dirty="0">
                <a:solidFill>
                  <a:srgbClr val="000000"/>
                </a:solidFill>
                <a:latin typeface="Aptos" panose="020B0004020202020204" pitchFamily="34" charset="0"/>
              </a:rPr>
              <a:t>Se basa en el conocimiento científico, la comunicación, el trabajo en equipo, el contacto humano con el que sufre; considerándolo un ser integral, atendiéndolo a él y a su familia, tomando en cuenta el cambio que la enfermedad produce a nivel familiar, social, económico, espiritual </a:t>
            </a:r>
          </a:p>
        </p:txBody>
      </p:sp>
      <p:pic>
        <p:nvPicPr>
          <p:cNvPr id="5" name="Imagen 4" descr="Texto, Aplicación&#10;&#10;Descripción generada automáticamente">
            <a:extLst>
              <a:ext uri="{FF2B5EF4-FFF2-40B4-BE49-F238E27FC236}">
                <a16:creationId xmlns:a16="http://schemas.microsoft.com/office/drawing/2014/main" id="{0028F5B9-FBC7-6DB0-3C6A-7ABFD8C52B9D}"/>
              </a:ext>
            </a:extLst>
          </p:cNvPr>
          <p:cNvPicPr>
            <a:picLocks noChangeAspect="1"/>
          </p:cNvPicPr>
          <p:nvPr/>
        </p:nvPicPr>
        <p:blipFill>
          <a:blip r:embed="rId2">
            <a:extLst>
              <a:ext uri="{28A0092B-C50C-407E-A947-70E740481C1C}">
                <a14:useLocalDpi xmlns:a14="http://schemas.microsoft.com/office/drawing/2010/main" val="0"/>
              </a:ext>
            </a:extLst>
          </a:blip>
          <a:srcRect l="12758" b="9018"/>
          <a:stretch/>
        </p:blipFill>
        <p:spPr>
          <a:xfrm>
            <a:off x="422275" y="1896575"/>
            <a:ext cx="2765425" cy="3055937"/>
          </a:xfrm>
          <a:prstGeom prst="rect">
            <a:avLst/>
          </a:prstGeom>
        </p:spPr>
      </p:pic>
    </p:spTree>
    <p:extLst>
      <p:ext uri="{BB962C8B-B14F-4D97-AF65-F5344CB8AC3E}">
        <p14:creationId xmlns:p14="http://schemas.microsoft.com/office/powerpoint/2010/main" val="345323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8322AD-FD03-68D6-662E-5441957C7BF1}"/>
              </a:ext>
            </a:extLst>
          </p:cNvPr>
          <p:cNvSpPr txBox="1"/>
          <p:nvPr/>
        </p:nvSpPr>
        <p:spPr>
          <a:xfrm>
            <a:off x="2705100" y="449640"/>
            <a:ext cx="7721600" cy="6186309"/>
          </a:xfrm>
          <a:prstGeom prst="rect">
            <a:avLst/>
          </a:prstGeom>
          <a:noFill/>
        </p:spPr>
        <p:txBody>
          <a:bodyPr wrap="square">
            <a:spAutoFit/>
          </a:bodyPr>
          <a:lstStyle/>
          <a:p>
            <a:pPr algn="l"/>
            <a:r>
              <a:rPr lang="es-ES" sz="2200" b="0" i="0" u="none" strike="noStrike" baseline="0" dirty="0">
                <a:solidFill>
                  <a:srgbClr val="000000"/>
                </a:solidFill>
                <a:latin typeface="Aptos" panose="020B0004020202020204" pitchFamily="34" charset="0"/>
              </a:rPr>
              <a:t>La determinación de la prevalencia real de personas con necesidades de atención paliativa en una población requiere de estudios específicos y especializados.</a:t>
            </a:r>
          </a:p>
          <a:p>
            <a:pPr algn="l"/>
            <a:r>
              <a:rPr lang="es-ES" sz="2200" b="0" i="0" u="none" strike="noStrike" baseline="0" dirty="0">
                <a:solidFill>
                  <a:srgbClr val="000000"/>
                </a:solidFill>
                <a:latin typeface="Aptos" panose="020B0004020202020204" pitchFamily="34" charset="0"/>
              </a:rPr>
              <a:t>En el país se estima la necesidad de cuidados paliativos utilizando los datos de mortalidad de las patologías propuestas por </a:t>
            </a:r>
            <a:r>
              <a:rPr lang="es-ES" sz="2200" b="0" i="0" u="none" strike="noStrike" baseline="0" dirty="0" err="1">
                <a:solidFill>
                  <a:srgbClr val="000000"/>
                </a:solidFill>
                <a:latin typeface="Aptos" panose="020B0004020202020204" pitchFamily="34" charset="0"/>
              </a:rPr>
              <a:t>Beverley</a:t>
            </a:r>
            <a:r>
              <a:rPr lang="es-ES" sz="2200" b="0" i="0" u="none" strike="noStrike" baseline="0" dirty="0">
                <a:solidFill>
                  <a:srgbClr val="000000"/>
                </a:solidFill>
                <a:latin typeface="Aptos" panose="020B0004020202020204" pitchFamily="34" charset="0"/>
              </a:rPr>
              <a:t> McNamara, en su estimación de mínimos con: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Cáncer, 	</a:t>
            </a:r>
            <a:endParaRPr lang="es-ES" sz="2200" dirty="0">
              <a:solidFill>
                <a:srgbClr val="000000"/>
              </a:solidFill>
              <a:latin typeface="Aptos" panose="020B0004020202020204" pitchFamily="34" charset="0"/>
            </a:endParaRPr>
          </a:p>
          <a:p>
            <a:pPr marL="342900" indent="-342900" algn="l">
              <a:buFont typeface="Arial" panose="020B0604020202020204" pitchFamily="34" charset="0"/>
              <a:buChar char="•"/>
            </a:pPr>
            <a:r>
              <a:rPr lang="es-ES" sz="2200" dirty="0">
                <a:solidFill>
                  <a:srgbClr val="000000"/>
                </a:solidFill>
                <a:latin typeface="Aptos" panose="020B0004020202020204" pitchFamily="34" charset="0"/>
              </a:rPr>
              <a:t>I</a:t>
            </a:r>
            <a:r>
              <a:rPr lang="es-ES" sz="2200" b="0" i="0" u="none" strike="noStrike" baseline="0" dirty="0">
                <a:solidFill>
                  <a:srgbClr val="000000"/>
                </a:solidFill>
                <a:latin typeface="Aptos" panose="020B0004020202020204" pitchFamily="34" charset="0"/>
              </a:rPr>
              <a:t>nsuficiencia Cardiaca,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Insuficiencia Hepática,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Insuficiencia Renal,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Enfermedad Pulmonar Obstructiva Crónica,</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Esclerosis Lateral Amiotrófica,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Enfermedades de Motoneurona,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Parkinson,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Huntington,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Alzheimer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 SIDA</a:t>
            </a:r>
          </a:p>
        </p:txBody>
      </p:sp>
    </p:spTree>
    <p:extLst>
      <p:ext uri="{BB962C8B-B14F-4D97-AF65-F5344CB8AC3E}">
        <p14:creationId xmlns:p14="http://schemas.microsoft.com/office/powerpoint/2010/main" val="152209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7C083BE-C636-24F5-F6D2-4959081616A6}"/>
              </a:ext>
            </a:extLst>
          </p:cNvPr>
          <p:cNvPicPr>
            <a:picLocks noChangeAspect="1"/>
          </p:cNvPicPr>
          <p:nvPr/>
        </p:nvPicPr>
        <p:blipFill>
          <a:blip r:embed="rId2"/>
          <a:stretch>
            <a:fillRect/>
          </a:stretch>
        </p:blipFill>
        <p:spPr>
          <a:xfrm>
            <a:off x="0" y="313474"/>
            <a:ext cx="12192000" cy="6231052"/>
          </a:xfrm>
          <a:prstGeom prst="rect">
            <a:avLst/>
          </a:prstGeom>
        </p:spPr>
      </p:pic>
      <p:sp>
        <p:nvSpPr>
          <p:cNvPr id="5" name="CuadroTexto 4">
            <a:extLst>
              <a:ext uri="{FF2B5EF4-FFF2-40B4-BE49-F238E27FC236}">
                <a16:creationId xmlns:a16="http://schemas.microsoft.com/office/drawing/2014/main" id="{905B4943-2193-891B-ED0E-4BD135E85BF7}"/>
              </a:ext>
            </a:extLst>
          </p:cNvPr>
          <p:cNvSpPr txBox="1"/>
          <p:nvPr/>
        </p:nvSpPr>
        <p:spPr>
          <a:xfrm>
            <a:off x="6451600" y="6052235"/>
            <a:ext cx="5659120" cy="523220"/>
          </a:xfrm>
          <a:prstGeom prst="rect">
            <a:avLst/>
          </a:prstGeom>
          <a:noFill/>
        </p:spPr>
        <p:txBody>
          <a:bodyPr wrap="square">
            <a:spAutoFit/>
          </a:bodyPr>
          <a:lstStyle/>
          <a:p>
            <a:r>
              <a:rPr lang="es-EC" sz="1400" dirty="0">
                <a:hlinkClick r:id="rId3"/>
              </a:rPr>
              <a:t>https://mediately.co/es/icd?chapterCode=Z00-Z99&amp;setCode=Z40-Z53&amp;classificationCode=Z51.5#active</a:t>
            </a:r>
            <a:r>
              <a:rPr lang="es-EC" sz="1400" dirty="0"/>
              <a:t> </a:t>
            </a:r>
          </a:p>
        </p:txBody>
      </p:sp>
    </p:spTree>
    <p:extLst>
      <p:ext uri="{BB962C8B-B14F-4D97-AF65-F5344CB8AC3E}">
        <p14:creationId xmlns:p14="http://schemas.microsoft.com/office/powerpoint/2010/main" val="56871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C1C9843-6367-DAC6-C01F-F4E2D6DF9EA2}"/>
              </a:ext>
            </a:extLst>
          </p:cNvPr>
          <p:cNvPicPr>
            <a:picLocks noChangeAspect="1"/>
          </p:cNvPicPr>
          <p:nvPr/>
        </p:nvPicPr>
        <p:blipFill>
          <a:blip r:embed="rId2"/>
          <a:stretch>
            <a:fillRect/>
          </a:stretch>
        </p:blipFill>
        <p:spPr>
          <a:xfrm>
            <a:off x="1285203" y="1023602"/>
            <a:ext cx="9621593" cy="4810796"/>
          </a:xfrm>
          <a:prstGeom prst="rect">
            <a:avLst/>
          </a:prstGeom>
        </p:spPr>
      </p:pic>
      <p:sp>
        <p:nvSpPr>
          <p:cNvPr id="5" name="CuadroTexto 4">
            <a:extLst>
              <a:ext uri="{FF2B5EF4-FFF2-40B4-BE49-F238E27FC236}">
                <a16:creationId xmlns:a16="http://schemas.microsoft.com/office/drawing/2014/main" id="{499B1CB1-B1C9-EB7D-EC6C-D9D7B97B470C}"/>
              </a:ext>
            </a:extLst>
          </p:cNvPr>
          <p:cNvSpPr txBox="1"/>
          <p:nvPr/>
        </p:nvSpPr>
        <p:spPr>
          <a:xfrm>
            <a:off x="2905760" y="6007854"/>
            <a:ext cx="6096000" cy="646331"/>
          </a:xfrm>
          <a:prstGeom prst="rect">
            <a:avLst/>
          </a:prstGeom>
          <a:noFill/>
        </p:spPr>
        <p:txBody>
          <a:bodyPr wrap="square">
            <a:spAutoFit/>
          </a:bodyPr>
          <a:lstStyle/>
          <a:p>
            <a:r>
              <a:rPr lang="es-EC" dirty="0">
                <a:hlinkClick r:id="rId3"/>
              </a:rPr>
              <a:t>https://www.notasalud.com/cie-10/z51</a:t>
            </a:r>
            <a:endParaRPr lang="es-EC" dirty="0"/>
          </a:p>
          <a:p>
            <a:endParaRPr lang="es-EC" dirty="0"/>
          </a:p>
        </p:txBody>
      </p:sp>
    </p:spTree>
    <p:extLst>
      <p:ext uri="{BB962C8B-B14F-4D97-AF65-F5344CB8AC3E}">
        <p14:creationId xmlns:p14="http://schemas.microsoft.com/office/powerpoint/2010/main" val="218800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1B0C4D1-60D8-104B-524F-A63FBCD3CD9A}"/>
              </a:ext>
            </a:extLst>
          </p:cNvPr>
          <p:cNvPicPr>
            <a:picLocks noChangeAspect="1"/>
          </p:cNvPicPr>
          <p:nvPr/>
        </p:nvPicPr>
        <p:blipFill>
          <a:blip r:embed="rId2"/>
          <a:srcRect t="788" b="1"/>
          <a:stretch/>
        </p:blipFill>
        <p:spPr>
          <a:xfrm>
            <a:off x="330200" y="279400"/>
            <a:ext cx="11454673" cy="6393275"/>
          </a:xfrm>
          <a:prstGeom prst="rect">
            <a:avLst/>
          </a:prstGeom>
        </p:spPr>
      </p:pic>
    </p:spTree>
    <p:extLst>
      <p:ext uri="{BB962C8B-B14F-4D97-AF65-F5344CB8AC3E}">
        <p14:creationId xmlns:p14="http://schemas.microsoft.com/office/powerpoint/2010/main" val="167755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101468E-C401-95A3-D59B-6C8F02A0C870}"/>
              </a:ext>
            </a:extLst>
          </p:cNvPr>
          <p:cNvSpPr txBox="1"/>
          <p:nvPr/>
        </p:nvSpPr>
        <p:spPr>
          <a:xfrm>
            <a:off x="6646558" y="2741751"/>
            <a:ext cx="5017122" cy="1754326"/>
          </a:xfrm>
          <a:prstGeom prst="rect">
            <a:avLst/>
          </a:prstGeom>
          <a:noFill/>
        </p:spPr>
        <p:txBody>
          <a:bodyPr wrap="square">
            <a:spAutoFit/>
          </a:bodyPr>
          <a:lstStyle/>
          <a:p>
            <a:pPr algn="ctr"/>
            <a:r>
              <a:rPr lang="es-ES" sz="1800" b="0" i="0" u="none" strike="noStrike" baseline="0" dirty="0">
                <a:solidFill>
                  <a:srgbClr val="000000"/>
                </a:solidFill>
                <a:latin typeface="Arial" panose="020B0604020202020204" pitchFamily="34" charset="0"/>
              </a:rPr>
              <a:t>Ministerio de Salud Pública, Política Nacional de Cuidados Paliativos 2022-2026. </a:t>
            </a:r>
          </a:p>
          <a:p>
            <a:pPr algn="ctr"/>
            <a:r>
              <a:rPr lang="es-ES" sz="1800" b="0" i="0" u="none" strike="noStrike" baseline="0" dirty="0">
                <a:solidFill>
                  <a:srgbClr val="000000"/>
                </a:solidFill>
                <a:latin typeface="Arial" panose="020B0604020202020204" pitchFamily="34" charset="0"/>
              </a:rPr>
              <a:t>Dirección Nacional de Políticas y Modelamiento del Sistema Nacional de Salud, </a:t>
            </a:r>
          </a:p>
          <a:p>
            <a:pPr algn="ctr"/>
            <a:r>
              <a:rPr lang="es-ES" sz="1800" b="0" i="0" u="none" strike="noStrike" baseline="0" dirty="0">
                <a:solidFill>
                  <a:srgbClr val="000000"/>
                </a:solidFill>
                <a:latin typeface="Arial" panose="020B0604020202020204" pitchFamily="34" charset="0"/>
              </a:rPr>
              <a:t>julio del 2022, </a:t>
            </a:r>
          </a:p>
          <a:p>
            <a:pPr algn="ctr"/>
            <a:r>
              <a:rPr lang="es-ES" sz="1800" b="0" i="0" u="none" strike="noStrike" baseline="0" dirty="0">
                <a:solidFill>
                  <a:srgbClr val="000000"/>
                </a:solidFill>
                <a:latin typeface="Arial" panose="020B0604020202020204" pitchFamily="34" charset="0"/>
              </a:rPr>
              <a:t>Quito, Ecuador. </a:t>
            </a:r>
          </a:p>
        </p:txBody>
      </p:sp>
      <p:pic>
        <p:nvPicPr>
          <p:cNvPr id="4" name="Imagen 3">
            <a:extLst>
              <a:ext uri="{FF2B5EF4-FFF2-40B4-BE49-F238E27FC236}">
                <a16:creationId xmlns:a16="http://schemas.microsoft.com/office/drawing/2014/main" id="{6950A826-692B-5AD0-F77B-7234859CDAD0}"/>
              </a:ext>
            </a:extLst>
          </p:cNvPr>
          <p:cNvPicPr>
            <a:picLocks noChangeAspect="1"/>
          </p:cNvPicPr>
          <p:nvPr/>
        </p:nvPicPr>
        <p:blipFill>
          <a:blip r:embed="rId2"/>
          <a:stretch>
            <a:fillRect/>
          </a:stretch>
        </p:blipFill>
        <p:spPr>
          <a:xfrm>
            <a:off x="2313922" y="670560"/>
            <a:ext cx="3832238" cy="5516880"/>
          </a:xfrm>
          <a:prstGeom prst="rect">
            <a:avLst/>
          </a:prstGeom>
        </p:spPr>
      </p:pic>
    </p:spTree>
    <p:extLst>
      <p:ext uri="{BB962C8B-B14F-4D97-AF65-F5344CB8AC3E}">
        <p14:creationId xmlns:p14="http://schemas.microsoft.com/office/powerpoint/2010/main" val="1361207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8C97F22-C1AB-98AF-E232-08E03506DF53}"/>
              </a:ext>
            </a:extLst>
          </p:cNvPr>
          <p:cNvPicPr>
            <a:picLocks noChangeAspect="1"/>
          </p:cNvPicPr>
          <p:nvPr/>
        </p:nvPicPr>
        <p:blipFill>
          <a:blip r:embed="rId2"/>
          <a:srcRect b="3518"/>
          <a:stretch/>
        </p:blipFill>
        <p:spPr>
          <a:xfrm>
            <a:off x="1998597" y="101600"/>
            <a:ext cx="8194806" cy="6616700"/>
          </a:xfrm>
          <a:prstGeom prst="rect">
            <a:avLst/>
          </a:prstGeom>
        </p:spPr>
      </p:pic>
    </p:spTree>
    <p:extLst>
      <p:ext uri="{BB962C8B-B14F-4D97-AF65-F5344CB8AC3E}">
        <p14:creationId xmlns:p14="http://schemas.microsoft.com/office/powerpoint/2010/main" val="272827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671026A-1468-BBAA-9288-7BA80A708CDD}"/>
              </a:ext>
            </a:extLst>
          </p:cNvPr>
          <p:cNvPicPr>
            <a:picLocks noChangeAspect="1"/>
          </p:cNvPicPr>
          <p:nvPr/>
        </p:nvPicPr>
        <p:blipFill>
          <a:blip r:embed="rId2"/>
          <a:stretch>
            <a:fillRect/>
          </a:stretch>
        </p:blipFill>
        <p:spPr>
          <a:xfrm>
            <a:off x="1974990" y="0"/>
            <a:ext cx="8242020" cy="6858000"/>
          </a:xfrm>
          <a:prstGeom prst="rect">
            <a:avLst/>
          </a:prstGeom>
        </p:spPr>
      </p:pic>
      <p:pic>
        <p:nvPicPr>
          <p:cNvPr id="4" name="Imagen 3">
            <a:extLst>
              <a:ext uri="{FF2B5EF4-FFF2-40B4-BE49-F238E27FC236}">
                <a16:creationId xmlns:a16="http://schemas.microsoft.com/office/drawing/2014/main" id="{5ECC8968-7649-BA8B-DC84-3F18618E6781}"/>
              </a:ext>
            </a:extLst>
          </p:cNvPr>
          <p:cNvPicPr>
            <a:picLocks noChangeAspect="1"/>
          </p:cNvPicPr>
          <p:nvPr/>
        </p:nvPicPr>
        <p:blipFill>
          <a:blip r:embed="rId2"/>
          <a:srcRect b="85926"/>
          <a:stretch/>
        </p:blipFill>
        <p:spPr>
          <a:xfrm>
            <a:off x="2127390" y="152400"/>
            <a:ext cx="8242020" cy="965200"/>
          </a:xfrm>
          <a:prstGeom prst="rect">
            <a:avLst/>
          </a:prstGeom>
        </p:spPr>
      </p:pic>
    </p:spTree>
    <p:extLst>
      <p:ext uri="{BB962C8B-B14F-4D97-AF65-F5344CB8AC3E}">
        <p14:creationId xmlns:p14="http://schemas.microsoft.com/office/powerpoint/2010/main" val="1637188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A693CC3-CCA3-AD79-41E7-5AC8D9334EE3}"/>
              </a:ext>
            </a:extLst>
          </p:cNvPr>
          <p:cNvPicPr>
            <a:picLocks noChangeAspect="1"/>
          </p:cNvPicPr>
          <p:nvPr/>
        </p:nvPicPr>
        <p:blipFill>
          <a:blip r:embed="rId2"/>
          <a:stretch>
            <a:fillRect/>
          </a:stretch>
        </p:blipFill>
        <p:spPr>
          <a:xfrm>
            <a:off x="1834536" y="1401428"/>
            <a:ext cx="8802328" cy="4791744"/>
          </a:xfrm>
          <a:prstGeom prst="rect">
            <a:avLst/>
          </a:prstGeom>
        </p:spPr>
      </p:pic>
      <p:pic>
        <p:nvPicPr>
          <p:cNvPr id="4" name="Imagen 3">
            <a:extLst>
              <a:ext uri="{FF2B5EF4-FFF2-40B4-BE49-F238E27FC236}">
                <a16:creationId xmlns:a16="http://schemas.microsoft.com/office/drawing/2014/main" id="{D3ABF6B6-0F4C-BBC7-0105-03CB82210D42}"/>
              </a:ext>
            </a:extLst>
          </p:cNvPr>
          <p:cNvPicPr>
            <a:picLocks noChangeAspect="1"/>
          </p:cNvPicPr>
          <p:nvPr/>
        </p:nvPicPr>
        <p:blipFill>
          <a:blip r:embed="rId3"/>
          <a:srcRect b="85926"/>
          <a:stretch/>
        </p:blipFill>
        <p:spPr>
          <a:xfrm>
            <a:off x="1796436" y="431800"/>
            <a:ext cx="8840428" cy="965200"/>
          </a:xfrm>
          <a:prstGeom prst="rect">
            <a:avLst/>
          </a:prstGeom>
        </p:spPr>
      </p:pic>
      <p:sp>
        <p:nvSpPr>
          <p:cNvPr id="5" name="CuadroTexto 4">
            <a:extLst>
              <a:ext uri="{FF2B5EF4-FFF2-40B4-BE49-F238E27FC236}">
                <a16:creationId xmlns:a16="http://schemas.microsoft.com/office/drawing/2014/main" id="{347EFBB0-E946-9DC2-6AD9-738E2326DE02}"/>
              </a:ext>
            </a:extLst>
          </p:cNvPr>
          <p:cNvSpPr txBox="1"/>
          <p:nvPr/>
        </p:nvSpPr>
        <p:spPr>
          <a:xfrm>
            <a:off x="5334000" y="6241534"/>
            <a:ext cx="5156200" cy="369332"/>
          </a:xfrm>
          <a:prstGeom prst="rect">
            <a:avLst/>
          </a:prstGeom>
          <a:noFill/>
        </p:spPr>
        <p:txBody>
          <a:bodyPr wrap="square" rtlCol="0">
            <a:spAutoFit/>
          </a:bodyPr>
          <a:lstStyle/>
          <a:p>
            <a:r>
              <a:rPr lang="es-EC" dirty="0"/>
              <a:t>45% de defunciones ocurren en los domicilios</a:t>
            </a:r>
          </a:p>
        </p:txBody>
      </p:sp>
    </p:spTree>
    <p:extLst>
      <p:ext uri="{BB962C8B-B14F-4D97-AF65-F5344CB8AC3E}">
        <p14:creationId xmlns:p14="http://schemas.microsoft.com/office/powerpoint/2010/main" val="3393074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7373D41-7836-14B0-C759-01BB0B0D78A1}"/>
              </a:ext>
            </a:extLst>
          </p:cNvPr>
          <p:cNvPicPr>
            <a:picLocks noChangeAspect="1"/>
          </p:cNvPicPr>
          <p:nvPr/>
        </p:nvPicPr>
        <p:blipFill>
          <a:blip r:embed="rId2"/>
          <a:stretch>
            <a:fillRect/>
          </a:stretch>
        </p:blipFill>
        <p:spPr>
          <a:xfrm>
            <a:off x="262359" y="1625600"/>
            <a:ext cx="11667281" cy="3240275"/>
          </a:xfrm>
          <a:prstGeom prst="rect">
            <a:avLst/>
          </a:prstGeom>
        </p:spPr>
      </p:pic>
    </p:spTree>
    <p:extLst>
      <p:ext uri="{BB962C8B-B14F-4D97-AF65-F5344CB8AC3E}">
        <p14:creationId xmlns:p14="http://schemas.microsoft.com/office/powerpoint/2010/main" val="396526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64E5F37-0752-CB2B-754F-F5B8F5911156}"/>
              </a:ext>
            </a:extLst>
          </p:cNvPr>
          <p:cNvPicPr>
            <a:picLocks noChangeAspect="1"/>
          </p:cNvPicPr>
          <p:nvPr/>
        </p:nvPicPr>
        <p:blipFill>
          <a:blip r:embed="rId2"/>
          <a:stretch>
            <a:fillRect/>
          </a:stretch>
        </p:blipFill>
        <p:spPr>
          <a:xfrm>
            <a:off x="1632914" y="561575"/>
            <a:ext cx="8926171" cy="5734850"/>
          </a:xfrm>
          <a:prstGeom prst="rect">
            <a:avLst/>
          </a:prstGeom>
        </p:spPr>
      </p:pic>
    </p:spTree>
    <p:extLst>
      <p:ext uri="{BB962C8B-B14F-4D97-AF65-F5344CB8AC3E}">
        <p14:creationId xmlns:p14="http://schemas.microsoft.com/office/powerpoint/2010/main" val="1815631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F522B32-BF63-D830-9551-6BD44460E34D}"/>
              </a:ext>
            </a:extLst>
          </p:cNvPr>
          <p:cNvSpPr txBox="1"/>
          <p:nvPr/>
        </p:nvSpPr>
        <p:spPr>
          <a:xfrm>
            <a:off x="495300" y="868720"/>
            <a:ext cx="11430000" cy="5047536"/>
          </a:xfrm>
          <a:prstGeom prst="rect">
            <a:avLst/>
          </a:prstGeom>
          <a:noFill/>
        </p:spPr>
        <p:txBody>
          <a:bodyPr wrap="square">
            <a:spAutoFit/>
          </a:bodyPr>
          <a:lstStyle/>
          <a:p>
            <a:r>
              <a:rPr lang="es-ES" sz="2300" dirty="0"/>
              <a:t>En el país los profesionales que brindan el servicio en Cuidados paliativos han realizado</a:t>
            </a:r>
          </a:p>
          <a:p>
            <a:r>
              <a:rPr lang="es-ES" sz="2300" dirty="0"/>
              <a:t>maestrías, diplomados, cursos o pasantías. En la SENESCYT se encuentran registrados</a:t>
            </a:r>
          </a:p>
          <a:p>
            <a:r>
              <a:rPr lang="es-ES" sz="2300" dirty="0"/>
              <a:t>28 títulos en Cuidados paliativos (diplomados y maestrías), de los cuales 11 corresponden a médicos y 17 a profesionales de enfermería. No existe ningún título registrado en profesionales de psicología o trabajo social.</a:t>
            </a:r>
          </a:p>
          <a:p>
            <a:endParaRPr lang="es-ES" sz="2300" dirty="0"/>
          </a:p>
          <a:p>
            <a:r>
              <a:rPr lang="es-ES" sz="2300" dirty="0"/>
              <a:t>Ecuador dispone de tres Postgrados de Cuidados paliativos para médicos, uno en la</a:t>
            </a:r>
          </a:p>
          <a:p>
            <a:r>
              <a:rPr lang="es-ES" sz="2300" dirty="0"/>
              <a:t>ciudad de Guayaquil y dos en Quito, los mismos que iniciaron en el 2018 y 2022</a:t>
            </a:r>
          </a:p>
          <a:p>
            <a:r>
              <a:rPr lang="es-ES" sz="2300" dirty="0"/>
              <a:t>respectivamente, al momento 14 especialistas se encuentran egresados.</a:t>
            </a:r>
          </a:p>
          <a:p>
            <a:endParaRPr lang="es-ES" sz="2300" dirty="0"/>
          </a:p>
          <a:p>
            <a:r>
              <a:rPr lang="es-ES" sz="2300" dirty="0"/>
              <a:t>Cuidados Paliativos es materia de pensum en siete programas de postgrado de medicina</a:t>
            </a:r>
          </a:p>
          <a:p>
            <a:r>
              <a:rPr lang="es-ES" sz="2300" dirty="0"/>
              <a:t>en la ciudad de Quito y uno en Loja. Es materia optativa y de pensum en el pregrado de</a:t>
            </a:r>
          </a:p>
          <a:p>
            <a:r>
              <a:rPr lang="es-ES" sz="2300" dirty="0"/>
              <a:t>medicina y enfermería en algunas universidades del país. Se realizan cursos presenciales</a:t>
            </a:r>
          </a:p>
          <a:p>
            <a:r>
              <a:rPr lang="es-ES" sz="2300" dirty="0"/>
              <a:t>y online que involucran a profesionales y no profesionales.</a:t>
            </a:r>
            <a:endParaRPr lang="es-EC" sz="2300" dirty="0"/>
          </a:p>
        </p:txBody>
      </p:sp>
    </p:spTree>
    <p:extLst>
      <p:ext uri="{BB962C8B-B14F-4D97-AF65-F5344CB8AC3E}">
        <p14:creationId xmlns:p14="http://schemas.microsoft.com/office/powerpoint/2010/main" val="209954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800BBF-E64C-D9AB-43E2-C57690AAC5CB}"/>
              </a:ext>
            </a:extLst>
          </p:cNvPr>
          <p:cNvPicPr>
            <a:picLocks noChangeAspect="1"/>
          </p:cNvPicPr>
          <p:nvPr/>
        </p:nvPicPr>
        <p:blipFill>
          <a:blip r:embed="rId2"/>
          <a:srcRect l="3574"/>
          <a:stretch/>
        </p:blipFill>
        <p:spPr>
          <a:xfrm>
            <a:off x="1003300" y="0"/>
            <a:ext cx="10577425" cy="6858000"/>
          </a:xfrm>
          <a:prstGeom prst="rect">
            <a:avLst/>
          </a:prstGeom>
        </p:spPr>
      </p:pic>
    </p:spTree>
    <p:extLst>
      <p:ext uri="{BB962C8B-B14F-4D97-AF65-F5344CB8AC3E}">
        <p14:creationId xmlns:p14="http://schemas.microsoft.com/office/powerpoint/2010/main" val="83111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EDC551B-F45C-73B3-B79E-84F68C2A554F}"/>
              </a:ext>
            </a:extLst>
          </p:cNvPr>
          <p:cNvPicPr>
            <a:picLocks noChangeAspect="1"/>
          </p:cNvPicPr>
          <p:nvPr/>
        </p:nvPicPr>
        <p:blipFill>
          <a:blip r:embed="rId2"/>
          <a:stretch>
            <a:fillRect/>
          </a:stretch>
        </p:blipFill>
        <p:spPr>
          <a:xfrm>
            <a:off x="0" y="795950"/>
            <a:ext cx="12192000" cy="5266099"/>
          </a:xfrm>
          <a:prstGeom prst="rect">
            <a:avLst/>
          </a:prstGeom>
        </p:spPr>
      </p:pic>
    </p:spTree>
    <p:extLst>
      <p:ext uri="{BB962C8B-B14F-4D97-AF65-F5344CB8AC3E}">
        <p14:creationId xmlns:p14="http://schemas.microsoft.com/office/powerpoint/2010/main" val="845668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9E63B8-EEBF-30AE-3B49-CD04A7877CEA}"/>
              </a:ext>
            </a:extLst>
          </p:cNvPr>
          <p:cNvPicPr>
            <a:picLocks noChangeAspect="1"/>
          </p:cNvPicPr>
          <p:nvPr/>
        </p:nvPicPr>
        <p:blipFill>
          <a:blip r:embed="rId2"/>
          <a:stretch>
            <a:fillRect/>
          </a:stretch>
        </p:blipFill>
        <p:spPr>
          <a:xfrm>
            <a:off x="3891675" y="395288"/>
            <a:ext cx="4497844" cy="5994400"/>
          </a:xfrm>
          <a:prstGeom prst="rect">
            <a:avLst/>
          </a:prstGeom>
          <a:ln>
            <a:solidFill>
              <a:schemeClr val="tx1"/>
            </a:solidFill>
          </a:ln>
        </p:spPr>
      </p:pic>
      <p:sp>
        <p:nvSpPr>
          <p:cNvPr id="4" name="CuadroTexto 3">
            <a:extLst>
              <a:ext uri="{FF2B5EF4-FFF2-40B4-BE49-F238E27FC236}">
                <a16:creationId xmlns:a16="http://schemas.microsoft.com/office/drawing/2014/main" id="{9242E5B5-DFF3-6F92-4A02-F93BAE4D30CB}"/>
              </a:ext>
            </a:extLst>
          </p:cNvPr>
          <p:cNvSpPr txBox="1"/>
          <p:nvPr/>
        </p:nvSpPr>
        <p:spPr>
          <a:xfrm>
            <a:off x="502920" y="2317095"/>
            <a:ext cx="2529840" cy="1754326"/>
          </a:xfrm>
          <a:prstGeom prst="rect">
            <a:avLst/>
          </a:prstGeom>
          <a:noFill/>
        </p:spPr>
        <p:txBody>
          <a:bodyPr wrap="square">
            <a:spAutoFit/>
          </a:bodyPr>
          <a:lstStyle/>
          <a:p>
            <a:r>
              <a:rPr lang="es-EC" dirty="0">
                <a:hlinkClick r:id="rId3"/>
              </a:rPr>
              <a:t>https://aplicaciones.msp.gob.ec/salud/archivosdigitales/documentosDirecciones/dnn/archivos/ac_00004862_2014%2007%20may.pdf</a:t>
            </a:r>
            <a:r>
              <a:rPr lang="es-EC" dirty="0"/>
              <a:t> </a:t>
            </a:r>
          </a:p>
        </p:txBody>
      </p:sp>
      <p:sp>
        <p:nvSpPr>
          <p:cNvPr id="6" name="CuadroTexto 5">
            <a:extLst>
              <a:ext uri="{FF2B5EF4-FFF2-40B4-BE49-F238E27FC236}">
                <a16:creationId xmlns:a16="http://schemas.microsoft.com/office/drawing/2014/main" id="{2A6C7734-7283-E03B-B21E-F57F51742F5E}"/>
              </a:ext>
            </a:extLst>
          </p:cNvPr>
          <p:cNvSpPr txBox="1"/>
          <p:nvPr/>
        </p:nvSpPr>
        <p:spPr>
          <a:xfrm>
            <a:off x="9075618" y="2317095"/>
            <a:ext cx="2430582" cy="1754326"/>
          </a:xfrm>
          <a:prstGeom prst="rect">
            <a:avLst/>
          </a:prstGeom>
          <a:noFill/>
        </p:spPr>
        <p:txBody>
          <a:bodyPr wrap="square">
            <a:spAutoFit/>
          </a:bodyPr>
          <a:lstStyle/>
          <a:p>
            <a:r>
              <a:rPr lang="es-EC" dirty="0">
                <a:hlinkClick r:id="rId4"/>
              </a:rPr>
              <a:t>https://aplicaciones.msp.gob.ec/salud/archivosdigitales/documentosDirecciones/dnn/archivos/ac_00005232_2015%2018%20feb.pdf</a:t>
            </a:r>
            <a:r>
              <a:rPr lang="es-EC" dirty="0"/>
              <a:t> </a:t>
            </a:r>
          </a:p>
        </p:txBody>
      </p:sp>
    </p:spTree>
    <p:extLst>
      <p:ext uri="{BB962C8B-B14F-4D97-AF65-F5344CB8AC3E}">
        <p14:creationId xmlns:p14="http://schemas.microsoft.com/office/powerpoint/2010/main" val="1332688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captura de pantalla de un celular con letras&#10;&#10;Descripción generada automáticamente con confianza baja">
            <a:extLst>
              <a:ext uri="{FF2B5EF4-FFF2-40B4-BE49-F238E27FC236}">
                <a16:creationId xmlns:a16="http://schemas.microsoft.com/office/drawing/2014/main" id="{9EA8262B-A6D7-919B-A4E0-717D029BB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2192000" cy="6858000"/>
          </a:xfrm>
          <a:prstGeom prst="rect">
            <a:avLst/>
          </a:prstGeom>
        </p:spPr>
      </p:pic>
      <p:sp>
        <p:nvSpPr>
          <p:cNvPr id="5" name="CuadroTexto 4">
            <a:extLst>
              <a:ext uri="{FF2B5EF4-FFF2-40B4-BE49-F238E27FC236}">
                <a16:creationId xmlns:a16="http://schemas.microsoft.com/office/drawing/2014/main" id="{84F8E514-3E97-BFBE-7E4F-9D8C3580B4CD}"/>
              </a:ext>
            </a:extLst>
          </p:cNvPr>
          <p:cNvSpPr txBox="1"/>
          <p:nvPr/>
        </p:nvSpPr>
        <p:spPr>
          <a:xfrm>
            <a:off x="6057900" y="183634"/>
            <a:ext cx="6096000" cy="369332"/>
          </a:xfrm>
          <a:prstGeom prst="rect">
            <a:avLst/>
          </a:prstGeom>
          <a:solidFill>
            <a:schemeClr val="bg1"/>
          </a:solidFill>
        </p:spPr>
        <p:txBody>
          <a:bodyPr wrap="square">
            <a:spAutoFit/>
          </a:bodyPr>
          <a:lstStyle/>
          <a:p>
            <a:r>
              <a:rPr lang="es-EC" dirty="0">
                <a:hlinkClick r:id="rId3"/>
              </a:rPr>
              <a:t>https://campus.paho.org/es/curso/Cuidado-Paliativo</a:t>
            </a:r>
            <a:r>
              <a:rPr lang="es-EC" dirty="0"/>
              <a:t> </a:t>
            </a:r>
          </a:p>
        </p:txBody>
      </p:sp>
      <p:sp>
        <p:nvSpPr>
          <p:cNvPr id="7" name="CuadroTexto 6">
            <a:extLst>
              <a:ext uri="{FF2B5EF4-FFF2-40B4-BE49-F238E27FC236}">
                <a16:creationId xmlns:a16="http://schemas.microsoft.com/office/drawing/2014/main" id="{C63BAB16-FB7D-D184-ED14-A31FF4B97CEC}"/>
              </a:ext>
            </a:extLst>
          </p:cNvPr>
          <p:cNvSpPr txBox="1"/>
          <p:nvPr/>
        </p:nvSpPr>
        <p:spPr>
          <a:xfrm>
            <a:off x="6057900" y="831334"/>
            <a:ext cx="6096000" cy="369332"/>
          </a:xfrm>
          <a:prstGeom prst="rect">
            <a:avLst/>
          </a:prstGeom>
          <a:solidFill>
            <a:schemeClr val="bg1"/>
          </a:solidFill>
        </p:spPr>
        <p:txBody>
          <a:bodyPr wrap="square">
            <a:spAutoFit/>
          </a:bodyPr>
          <a:lstStyle/>
          <a:p>
            <a:r>
              <a:rPr lang="es-EC" dirty="0">
                <a:hlinkClick r:id="rId4"/>
              </a:rPr>
              <a:t>https://campus.paho.org/mooc/enrol/index.php?id=168</a:t>
            </a:r>
            <a:r>
              <a:rPr lang="es-EC" dirty="0"/>
              <a:t> </a:t>
            </a:r>
          </a:p>
        </p:txBody>
      </p:sp>
    </p:spTree>
    <p:extLst>
      <p:ext uri="{BB962C8B-B14F-4D97-AF65-F5344CB8AC3E}">
        <p14:creationId xmlns:p14="http://schemas.microsoft.com/office/powerpoint/2010/main" val="255058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D68A813-B8F8-08B5-3FAD-D7EA657195F3}"/>
              </a:ext>
            </a:extLst>
          </p:cNvPr>
          <p:cNvSpPr txBox="1"/>
          <p:nvPr/>
        </p:nvSpPr>
        <p:spPr>
          <a:xfrm>
            <a:off x="1676400" y="1211779"/>
            <a:ext cx="8509000" cy="3139321"/>
          </a:xfrm>
          <a:prstGeom prst="rect">
            <a:avLst/>
          </a:prstGeom>
          <a:noFill/>
        </p:spPr>
        <p:txBody>
          <a:bodyPr wrap="square">
            <a:spAutoFit/>
          </a:bodyPr>
          <a:lstStyle/>
          <a:p>
            <a:pPr algn="ctr"/>
            <a:r>
              <a:rPr lang="es-ES" sz="2200" b="1" dirty="0">
                <a:solidFill>
                  <a:srgbClr val="FF0000"/>
                </a:solidFill>
              </a:rPr>
              <a:t>CUIDADOS PALIATIVOS: </a:t>
            </a:r>
          </a:p>
          <a:p>
            <a:endParaRPr lang="es-ES" sz="2200" dirty="0"/>
          </a:p>
          <a:p>
            <a:r>
              <a:rPr lang="es-ES" sz="2200" dirty="0"/>
              <a:t>La OMS define los cuidados paliativos (CP) como «el enfoque que mejora la calidad de vida de pacientes (adultos y niños) y sus familias que se enfrentan a los problemas asociados con enfermedades amenazantes para la vida, a través de la prevención y el alivio del sufrimiento, por medio de la identificación temprana y la impecable evaluación y tratamiento del dolor y otros problemas</a:t>
            </a:r>
          </a:p>
          <a:p>
            <a:r>
              <a:rPr lang="es-ES" sz="2200" dirty="0"/>
              <a:t>físicos, psicosociales y espirituales».</a:t>
            </a:r>
            <a:endParaRPr lang="es-EC" sz="2200" dirty="0"/>
          </a:p>
        </p:txBody>
      </p:sp>
      <p:sp>
        <p:nvSpPr>
          <p:cNvPr id="7" name="CuadroTexto 6">
            <a:extLst>
              <a:ext uri="{FF2B5EF4-FFF2-40B4-BE49-F238E27FC236}">
                <a16:creationId xmlns:a16="http://schemas.microsoft.com/office/drawing/2014/main" id="{180A12D0-D269-46BB-969C-5FC44E863BF1}"/>
              </a:ext>
            </a:extLst>
          </p:cNvPr>
          <p:cNvSpPr txBox="1"/>
          <p:nvPr/>
        </p:nvSpPr>
        <p:spPr>
          <a:xfrm>
            <a:off x="548640" y="6188055"/>
            <a:ext cx="11541760" cy="369332"/>
          </a:xfrm>
          <a:prstGeom prst="rect">
            <a:avLst/>
          </a:prstGeom>
          <a:noFill/>
        </p:spPr>
        <p:txBody>
          <a:bodyPr wrap="square">
            <a:spAutoFit/>
          </a:bodyPr>
          <a:lstStyle/>
          <a:p>
            <a:pPr algn="l"/>
            <a:r>
              <a:rPr lang="pt-BR" sz="1800" b="0" i="0" u="none" strike="noStrike" baseline="0" dirty="0">
                <a:solidFill>
                  <a:srgbClr val="000009"/>
                </a:solidFill>
                <a:latin typeface="Arial" panose="020B0604020202020204" pitchFamily="34" charset="0"/>
              </a:rPr>
              <a:t>OMS. Cuidados paliativos. In: https://www.who.int/es/</a:t>
            </a:r>
            <a:r>
              <a:rPr lang="pt-BR" sz="1800" b="0" i="0" u="none" strike="noStrike" baseline="0" dirty="0" err="1">
                <a:solidFill>
                  <a:srgbClr val="000009"/>
                </a:solidFill>
                <a:latin typeface="Arial" panose="020B0604020202020204" pitchFamily="34" charset="0"/>
              </a:rPr>
              <a:t>news-room</a:t>
            </a:r>
            <a:r>
              <a:rPr lang="pt-BR" sz="1800" b="0" i="0" u="none" strike="noStrike" baseline="0" dirty="0">
                <a:solidFill>
                  <a:srgbClr val="000009"/>
                </a:solidFill>
                <a:latin typeface="Arial" panose="020B0604020202020204" pitchFamily="34" charset="0"/>
              </a:rPr>
              <a:t>/</a:t>
            </a:r>
            <a:r>
              <a:rPr lang="pt-BR" sz="1800" b="0" i="0" u="none" strike="noStrike" baseline="0" dirty="0" err="1">
                <a:solidFill>
                  <a:srgbClr val="000009"/>
                </a:solidFill>
                <a:latin typeface="Arial" panose="020B0604020202020204" pitchFamily="34" charset="0"/>
              </a:rPr>
              <a:t>fact-sheets</a:t>
            </a:r>
            <a:r>
              <a:rPr lang="pt-BR" sz="1800" b="0" i="0" u="none" strike="noStrike" baseline="0" dirty="0">
                <a:solidFill>
                  <a:srgbClr val="000009"/>
                </a:solidFill>
                <a:latin typeface="Arial" panose="020B0604020202020204" pitchFamily="34" charset="0"/>
              </a:rPr>
              <a:t>/</a:t>
            </a:r>
            <a:r>
              <a:rPr lang="pt-BR" sz="1800" b="0" i="0" u="none" strike="noStrike" baseline="0" dirty="0" err="1">
                <a:solidFill>
                  <a:srgbClr val="000009"/>
                </a:solidFill>
                <a:latin typeface="Arial" panose="020B0604020202020204" pitchFamily="34" charset="0"/>
              </a:rPr>
              <a:t>detail</a:t>
            </a:r>
            <a:r>
              <a:rPr lang="pt-BR" sz="1800" b="0" i="0" u="none" strike="noStrike" baseline="0" dirty="0">
                <a:solidFill>
                  <a:srgbClr val="000009"/>
                </a:solidFill>
                <a:latin typeface="Arial" panose="020B0604020202020204" pitchFamily="34" charset="0"/>
              </a:rPr>
              <a:t>/</a:t>
            </a:r>
            <a:r>
              <a:rPr lang="pt-BR" sz="1800" b="0" i="0" u="none" strike="noStrike" baseline="0" dirty="0" err="1">
                <a:solidFill>
                  <a:srgbClr val="000009"/>
                </a:solidFill>
                <a:latin typeface="Arial" panose="020B0604020202020204" pitchFamily="34" charset="0"/>
              </a:rPr>
              <a:t>palliative-care</a:t>
            </a:r>
            <a:r>
              <a:rPr lang="pt-BR" sz="1800" b="0" i="0" u="none" strike="noStrike" baseline="0" dirty="0">
                <a:solidFill>
                  <a:srgbClr val="000009"/>
                </a:solidFill>
                <a:latin typeface="Arial" panose="020B0604020202020204" pitchFamily="34" charset="0"/>
              </a:rPr>
              <a:t>. 2018. p. 1–3. </a:t>
            </a:r>
          </a:p>
        </p:txBody>
      </p:sp>
    </p:spTree>
    <p:extLst>
      <p:ext uri="{BB962C8B-B14F-4D97-AF65-F5344CB8AC3E}">
        <p14:creationId xmlns:p14="http://schemas.microsoft.com/office/powerpoint/2010/main" val="366760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E3742-50F1-D7E1-BD8D-90C6A53AF62A}"/>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8E61FC76-157D-030D-A7D6-B147A8BF7967}"/>
              </a:ext>
            </a:extLst>
          </p:cNvPr>
          <p:cNvGraphicFramePr/>
          <p:nvPr>
            <p:extLst>
              <p:ext uri="{D42A27DB-BD31-4B8C-83A1-F6EECF244321}">
                <p14:modId xmlns:p14="http://schemas.microsoft.com/office/powerpoint/2010/main" val="2593725777"/>
              </p:ext>
            </p:extLst>
          </p:nvPr>
        </p:nvGraphicFramePr>
        <p:xfrm>
          <a:off x="15240" y="259080"/>
          <a:ext cx="6995160" cy="6339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ipse 5">
            <a:extLst>
              <a:ext uri="{FF2B5EF4-FFF2-40B4-BE49-F238E27FC236}">
                <a16:creationId xmlns:a16="http://schemas.microsoft.com/office/drawing/2014/main" id="{F24FD2AC-35B1-71E0-7878-8C55113DBC70}"/>
              </a:ext>
            </a:extLst>
          </p:cNvPr>
          <p:cNvSpPr/>
          <p:nvPr/>
        </p:nvSpPr>
        <p:spPr>
          <a:xfrm>
            <a:off x="2744470" y="2794000"/>
            <a:ext cx="1536700" cy="147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sz="1600" b="1" dirty="0"/>
              <a:t>Cuidados</a:t>
            </a:r>
          </a:p>
          <a:p>
            <a:pPr algn="ctr"/>
            <a:r>
              <a:rPr lang="es-EC" sz="1600" b="1" dirty="0"/>
              <a:t>Paliativos</a:t>
            </a:r>
          </a:p>
        </p:txBody>
      </p:sp>
      <p:sp>
        <p:nvSpPr>
          <p:cNvPr id="9" name="CuadroTexto 8">
            <a:extLst>
              <a:ext uri="{FF2B5EF4-FFF2-40B4-BE49-F238E27FC236}">
                <a16:creationId xmlns:a16="http://schemas.microsoft.com/office/drawing/2014/main" id="{199565BB-2A2D-C4AD-A8D2-E2DC7EDBDD38}"/>
              </a:ext>
            </a:extLst>
          </p:cNvPr>
          <p:cNvSpPr txBox="1"/>
          <p:nvPr/>
        </p:nvSpPr>
        <p:spPr>
          <a:xfrm>
            <a:off x="7518400" y="1167537"/>
            <a:ext cx="4076700" cy="4493538"/>
          </a:xfrm>
          <a:prstGeom prst="rect">
            <a:avLst/>
          </a:prstGeom>
          <a:noFill/>
        </p:spPr>
        <p:txBody>
          <a:bodyPr wrap="square">
            <a:spAutoFit/>
          </a:bodyPr>
          <a:lstStyle/>
          <a:p>
            <a:pPr algn="l"/>
            <a:r>
              <a:rPr lang="es-ES" sz="2200" dirty="0">
                <a:solidFill>
                  <a:srgbClr val="000000"/>
                </a:solidFill>
                <a:latin typeface="Arial" panose="020B0604020202020204" pitchFamily="34" charset="0"/>
              </a:rPr>
              <a:t>L</a:t>
            </a:r>
            <a:r>
              <a:rPr lang="es-ES" sz="2200" b="0" i="0" u="none" strike="noStrike" baseline="0" dirty="0">
                <a:solidFill>
                  <a:srgbClr val="000000"/>
                </a:solidFill>
                <a:latin typeface="Arial" panose="020B0604020202020204" pitchFamily="34" charset="0"/>
              </a:rPr>
              <a:t>os cuidados paliativos son los cuidados holísticos activos de las personas de todas las edades con un sufrimiento grave relacionado con la salud debido a una enfermedad grave y especialmente a las personas que se encuentran cerca del final de la vida. </a:t>
            </a:r>
          </a:p>
          <a:p>
            <a:pPr algn="l"/>
            <a:r>
              <a:rPr lang="es-ES" sz="2200" b="0" i="0" u="none" strike="noStrike" baseline="0" dirty="0">
                <a:solidFill>
                  <a:srgbClr val="000000"/>
                </a:solidFill>
                <a:latin typeface="Arial" panose="020B0604020202020204" pitchFamily="34" charset="0"/>
              </a:rPr>
              <a:t>Su objetivo es mejorar la calidad de vida de los pacientes, sus familias y sus cuidadores </a:t>
            </a:r>
          </a:p>
        </p:txBody>
      </p:sp>
    </p:spTree>
    <p:extLst>
      <p:ext uri="{BB962C8B-B14F-4D97-AF65-F5344CB8AC3E}">
        <p14:creationId xmlns:p14="http://schemas.microsoft.com/office/powerpoint/2010/main" val="387354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569D64D-93FF-C2F5-BCFF-897B06A2B7E9}"/>
              </a:ext>
            </a:extLst>
          </p:cNvPr>
          <p:cNvSpPr txBox="1"/>
          <p:nvPr/>
        </p:nvSpPr>
        <p:spPr>
          <a:xfrm>
            <a:off x="2476500" y="1339364"/>
            <a:ext cx="7759700" cy="3785652"/>
          </a:xfrm>
          <a:prstGeom prst="rect">
            <a:avLst/>
          </a:prstGeom>
          <a:noFill/>
        </p:spPr>
        <p:txBody>
          <a:bodyPr wrap="square">
            <a:spAutoFit/>
          </a:bodyPr>
          <a:lstStyle/>
          <a:p>
            <a:r>
              <a:rPr lang="es-ES" sz="2400" dirty="0"/>
              <a:t>El cuidado paliativo, mediante el modelo de atención integral, proporcionado por un equipo interdisciplinario, mejora la calidad de vida de los pacientes (adultos y niños) y sus allegados cuando afrontan problemas inherentes a una enfermedad potencialmente mortal.</a:t>
            </a:r>
          </a:p>
          <a:p>
            <a:endParaRPr lang="es-ES" sz="2400" dirty="0"/>
          </a:p>
          <a:p>
            <a:r>
              <a:rPr lang="es-ES" sz="2400" dirty="0"/>
              <a:t>Previenen y alivian el sufrimiento a través de la identificación temprana, la evaluación y el</a:t>
            </a:r>
          </a:p>
          <a:p>
            <a:r>
              <a:rPr lang="es-ES" sz="2400" dirty="0"/>
              <a:t>tratamiento correcto del dolor y otros problemas físicos, psicosociales y espirituales</a:t>
            </a:r>
            <a:endParaRPr lang="es-EC" sz="2400" dirty="0"/>
          </a:p>
        </p:txBody>
      </p:sp>
    </p:spTree>
    <p:extLst>
      <p:ext uri="{BB962C8B-B14F-4D97-AF65-F5344CB8AC3E}">
        <p14:creationId xmlns:p14="http://schemas.microsoft.com/office/powerpoint/2010/main" val="318300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317E7-53F1-8CCD-C456-6EC88CB14CE6}"/>
              </a:ext>
            </a:extLst>
          </p:cNvPr>
          <p:cNvSpPr txBox="1"/>
          <p:nvPr/>
        </p:nvSpPr>
        <p:spPr>
          <a:xfrm>
            <a:off x="3048000" y="2097316"/>
            <a:ext cx="6451600" cy="2308324"/>
          </a:xfrm>
          <a:prstGeom prst="rect">
            <a:avLst/>
          </a:prstGeom>
          <a:noFill/>
        </p:spPr>
        <p:txBody>
          <a:bodyPr wrap="square">
            <a:spAutoFit/>
          </a:bodyPr>
          <a:lstStyle/>
          <a:p>
            <a:pPr algn="ctr"/>
            <a:r>
              <a:rPr lang="es-ES" sz="2400" b="1" i="0" u="none" strike="noStrike" baseline="0" dirty="0">
                <a:solidFill>
                  <a:srgbClr val="FF0000"/>
                </a:solidFill>
                <a:latin typeface="Arial" panose="020B0604020202020204" pitchFamily="34" charset="0"/>
              </a:rPr>
              <a:t>Calidad de vida</a:t>
            </a:r>
          </a:p>
          <a:p>
            <a:pPr algn="ctr"/>
            <a:endParaRPr lang="es-ES" sz="2400" b="1" i="0" u="none" strike="noStrike" baseline="0" dirty="0">
              <a:solidFill>
                <a:srgbClr val="FF0000"/>
              </a:solidFill>
              <a:latin typeface="Arial" panose="020B0604020202020204" pitchFamily="34" charset="0"/>
            </a:endParaRPr>
          </a:p>
          <a:p>
            <a:pPr algn="just"/>
            <a:r>
              <a:rPr lang="es-ES" sz="2400" dirty="0">
                <a:solidFill>
                  <a:srgbClr val="000000"/>
                </a:solidFill>
                <a:latin typeface="Arial" panose="020B0604020202020204" pitchFamily="34" charset="0"/>
              </a:rPr>
              <a:t>P</a:t>
            </a:r>
            <a:r>
              <a:rPr lang="es-ES" sz="2400" b="0" i="0" u="none" strike="noStrike" baseline="0" dirty="0">
                <a:solidFill>
                  <a:srgbClr val="000000"/>
                </a:solidFill>
                <a:latin typeface="Arial" panose="020B0604020202020204" pitchFamily="34" charset="0"/>
              </a:rPr>
              <a:t>ercepción subjetiva de un individuo de vivir en condiciones dignas. Responde a las aspiraciones y a los máximos que una persona se quiere dar para sí </a:t>
            </a:r>
          </a:p>
        </p:txBody>
      </p:sp>
      <p:sp>
        <p:nvSpPr>
          <p:cNvPr id="5" name="CuadroTexto 4">
            <a:extLst>
              <a:ext uri="{FF2B5EF4-FFF2-40B4-BE49-F238E27FC236}">
                <a16:creationId xmlns:a16="http://schemas.microsoft.com/office/drawing/2014/main" id="{0335156F-4CD5-E898-57A6-B36737C4377B}"/>
              </a:ext>
            </a:extLst>
          </p:cNvPr>
          <p:cNvSpPr txBox="1"/>
          <p:nvPr/>
        </p:nvSpPr>
        <p:spPr>
          <a:xfrm>
            <a:off x="1371600" y="6296075"/>
            <a:ext cx="10535920" cy="369332"/>
          </a:xfrm>
          <a:prstGeom prst="rect">
            <a:avLst/>
          </a:prstGeom>
          <a:noFill/>
        </p:spPr>
        <p:txBody>
          <a:bodyPr wrap="square">
            <a:spAutoFit/>
          </a:bodyPr>
          <a:lstStyle/>
          <a:p>
            <a:pPr algn="l"/>
            <a:r>
              <a:rPr lang="es-ES" sz="1800" b="0" i="0" u="none" strike="noStrike" baseline="0" dirty="0">
                <a:solidFill>
                  <a:srgbClr val="000009"/>
                </a:solidFill>
                <a:latin typeface="Arial" panose="020B0604020202020204" pitchFamily="34" charset="0"/>
              </a:rPr>
              <a:t>Ministerio de Salud Pública del Ecuador. Cuidados paliativos. Guía de Práctica Clínica. 2014. </a:t>
            </a:r>
          </a:p>
        </p:txBody>
      </p:sp>
    </p:spTree>
    <p:extLst>
      <p:ext uri="{BB962C8B-B14F-4D97-AF65-F5344CB8AC3E}">
        <p14:creationId xmlns:p14="http://schemas.microsoft.com/office/powerpoint/2010/main" val="206150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AE54-D7CF-5C1C-C937-FA6CF2D2FF0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BED8EF2-236C-6EE1-8550-61292AD6E7A1}"/>
              </a:ext>
            </a:extLst>
          </p:cNvPr>
          <p:cNvSpPr txBox="1"/>
          <p:nvPr/>
        </p:nvSpPr>
        <p:spPr>
          <a:xfrm>
            <a:off x="762000" y="411260"/>
            <a:ext cx="3479800" cy="2554545"/>
          </a:xfrm>
          <a:prstGeom prst="rect">
            <a:avLst/>
          </a:prstGeom>
          <a:noFill/>
          <a:ln>
            <a:solidFill>
              <a:schemeClr val="tx1"/>
            </a:solidFill>
          </a:ln>
        </p:spPr>
        <p:txBody>
          <a:bodyPr wrap="square">
            <a:spAutoFit/>
          </a:bodyPr>
          <a:lstStyle/>
          <a:p>
            <a:pPr algn="l"/>
            <a:endParaRPr lang="es-ES" sz="2000" b="1" i="0" u="none" strike="noStrike" baseline="0" dirty="0">
              <a:solidFill>
                <a:schemeClr val="accent4">
                  <a:lumMod val="50000"/>
                </a:schemeClr>
              </a:solidFill>
              <a:latin typeface="Arial" panose="020B0604020202020204" pitchFamily="34" charset="0"/>
            </a:endParaRPr>
          </a:p>
          <a:p>
            <a:pPr algn="l"/>
            <a:r>
              <a:rPr lang="es-ES" sz="2000" b="1" i="0" u="none" strike="noStrike" baseline="0" dirty="0">
                <a:solidFill>
                  <a:schemeClr val="accent4">
                    <a:lumMod val="50000"/>
                  </a:schemeClr>
                </a:solidFill>
                <a:latin typeface="Arial" panose="020B0604020202020204" pitchFamily="34" charset="0"/>
              </a:rPr>
              <a:t>Dolor:</a:t>
            </a:r>
            <a:r>
              <a:rPr lang="es-ES" sz="2000" b="0" i="0" u="none" strike="noStrike" baseline="0" dirty="0">
                <a:solidFill>
                  <a:schemeClr val="accent4">
                    <a:lumMod val="50000"/>
                  </a:schemeClr>
                </a:solidFill>
                <a:latin typeface="Arial" panose="020B0604020202020204" pitchFamily="34" charset="0"/>
              </a:rPr>
              <a:t> experiencia sensorial y emocional desagradable asociada o similar a la asociada con daño tisular real o potencial </a:t>
            </a:r>
          </a:p>
          <a:p>
            <a:pPr algn="l"/>
            <a:endParaRPr lang="es-ES" sz="2000" b="0" i="0" u="none" strike="noStrike" baseline="0" dirty="0">
              <a:solidFill>
                <a:schemeClr val="accent4">
                  <a:lumMod val="50000"/>
                </a:schemeClr>
              </a:solidFill>
              <a:latin typeface="Arial" panose="020B0604020202020204" pitchFamily="34" charset="0"/>
            </a:endParaRPr>
          </a:p>
          <a:p>
            <a:pPr algn="l"/>
            <a:endParaRPr lang="es-ES" sz="2000" b="0" i="0" u="none" strike="noStrike" baseline="0" dirty="0">
              <a:solidFill>
                <a:schemeClr val="accent4">
                  <a:lumMod val="50000"/>
                </a:schemeClr>
              </a:solidFill>
              <a:latin typeface="Arial" panose="020B0604020202020204" pitchFamily="34" charset="0"/>
            </a:endParaRPr>
          </a:p>
        </p:txBody>
      </p:sp>
      <p:sp>
        <p:nvSpPr>
          <p:cNvPr id="8" name="CuadroTexto 7">
            <a:extLst>
              <a:ext uri="{FF2B5EF4-FFF2-40B4-BE49-F238E27FC236}">
                <a16:creationId xmlns:a16="http://schemas.microsoft.com/office/drawing/2014/main" id="{B6A4577C-B8CD-5DB1-9826-A44B5C064467}"/>
              </a:ext>
            </a:extLst>
          </p:cNvPr>
          <p:cNvSpPr txBox="1"/>
          <p:nvPr/>
        </p:nvSpPr>
        <p:spPr>
          <a:xfrm>
            <a:off x="4495800" y="411261"/>
            <a:ext cx="6607628" cy="2554545"/>
          </a:xfrm>
          <a:prstGeom prst="rect">
            <a:avLst/>
          </a:prstGeom>
          <a:noFill/>
          <a:ln>
            <a:solidFill>
              <a:schemeClr val="tx1"/>
            </a:solidFill>
          </a:ln>
        </p:spPr>
        <p:txBody>
          <a:bodyPr wrap="square">
            <a:spAutoFit/>
          </a:bodyPr>
          <a:lstStyle/>
          <a:p>
            <a:pPr algn="l"/>
            <a:endParaRPr lang="es-ES" sz="2000" b="1" i="0" u="none" strike="noStrike" baseline="0" dirty="0">
              <a:solidFill>
                <a:schemeClr val="accent4">
                  <a:lumMod val="50000"/>
                </a:schemeClr>
              </a:solidFill>
              <a:latin typeface="Arial" panose="020B0604020202020204" pitchFamily="34" charset="0"/>
            </a:endParaRPr>
          </a:p>
          <a:p>
            <a:pPr algn="l"/>
            <a:r>
              <a:rPr lang="es-ES" sz="2000" b="1" i="0" u="none" strike="noStrike" baseline="0" dirty="0">
                <a:solidFill>
                  <a:schemeClr val="accent4">
                    <a:lumMod val="50000"/>
                  </a:schemeClr>
                </a:solidFill>
                <a:latin typeface="Arial" panose="020B0604020202020204" pitchFamily="34" charset="0"/>
              </a:rPr>
              <a:t>Sufrimiento: </a:t>
            </a:r>
            <a:r>
              <a:rPr lang="es-ES" sz="2000" b="0" i="0" u="none" strike="noStrike" baseline="0" dirty="0">
                <a:solidFill>
                  <a:schemeClr val="accent4">
                    <a:lumMod val="50000"/>
                  </a:schemeClr>
                </a:solidFill>
                <a:latin typeface="Arial" panose="020B0604020202020204" pitchFamily="34" charset="0"/>
              </a:rPr>
              <a:t>es un complejo estado afectivo y cognitivo negativo, caracterizado por la sensación que tiene el individuo de sentirse amenazado en su integridad, por el sentimiento de impotencia para hacer frente a dicha amenaza y por el agotamiento de los recursos personales y psicosociales que le permitirían afrontarla </a:t>
            </a:r>
          </a:p>
          <a:p>
            <a:pPr algn="l"/>
            <a:endParaRPr lang="es-ES" sz="2000" b="0" i="0" u="none" strike="noStrike" baseline="0" dirty="0">
              <a:solidFill>
                <a:schemeClr val="accent4">
                  <a:lumMod val="50000"/>
                </a:schemeClr>
              </a:solidFill>
              <a:latin typeface="Arial" panose="020B0604020202020204" pitchFamily="34" charset="0"/>
            </a:endParaRPr>
          </a:p>
        </p:txBody>
      </p:sp>
      <p:sp>
        <p:nvSpPr>
          <p:cNvPr id="10" name="CuadroTexto 9">
            <a:extLst>
              <a:ext uri="{FF2B5EF4-FFF2-40B4-BE49-F238E27FC236}">
                <a16:creationId xmlns:a16="http://schemas.microsoft.com/office/drawing/2014/main" id="{A3631276-E7B3-5C3E-DE66-313E15CBA2B2}"/>
              </a:ext>
            </a:extLst>
          </p:cNvPr>
          <p:cNvSpPr txBox="1"/>
          <p:nvPr/>
        </p:nvSpPr>
        <p:spPr>
          <a:xfrm>
            <a:off x="762000" y="3195181"/>
            <a:ext cx="10341428" cy="3477875"/>
          </a:xfrm>
          <a:prstGeom prst="rect">
            <a:avLst/>
          </a:prstGeom>
          <a:noFill/>
          <a:ln>
            <a:solidFill>
              <a:schemeClr val="tx1"/>
            </a:solidFill>
          </a:ln>
        </p:spPr>
        <p:txBody>
          <a:bodyPr wrap="square">
            <a:spAutoFit/>
          </a:bodyPr>
          <a:lstStyle/>
          <a:p>
            <a:pPr algn="l"/>
            <a:endParaRPr lang="es-ES" sz="2200" b="1" i="0" u="none" strike="noStrike" baseline="0" dirty="0">
              <a:solidFill>
                <a:schemeClr val="accent4">
                  <a:lumMod val="50000"/>
                </a:schemeClr>
              </a:solidFill>
              <a:latin typeface="Arial" panose="020B0604020202020204" pitchFamily="34" charset="0"/>
            </a:endParaRPr>
          </a:p>
          <a:p>
            <a:pPr algn="l"/>
            <a:r>
              <a:rPr lang="es-ES" sz="2200" b="1" i="0" u="none" strike="noStrike" baseline="0" dirty="0">
                <a:solidFill>
                  <a:schemeClr val="accent4">
                    <a:lumMod val="50000"/>
                  </a:schemeClr>
                </a:solidFill>
                <a:latin typeface="Arial" panose="020B0604020202020204" pitchFamily="34" charset="0"/>
              </a:rPr>
              <a:t>Agonía: </a:t>
            </a:r>
            <a:r>
              <a:rPr lang="es-ES" sz="2200" b="0" i="0" u="none" strike="noStrike" baseline="0" dirty="0">
                <a:solidFill>
                  <a:schemeClr val="accent4">
                    <a:lumMod val="50000"/>
                  </a:schemeClr>
                </a:solidFill>
                <a:latin typeface="Arial" panose="020B0604020202020204" pitchFamily="34" charset="0"/>
              </a:rPr>
              <a:t>estado que precede a la muerte en aquellas enfermedades en que la vida se extingue gradualmente. Se caracteriza por la aparición de un deterioro físico general, que suele ser rápidamente progresivo, evidenciándose un incremento de la debilidad, postración y disminución del nivel de alerta, con el consecuente aumento del número de horas de cama, disminución de la ingesta y alteración de las constantes vitales; tendencia progresiva a la hipotensión, taquicardia y oliguria, con percepción de muerte inminente por parte del paciente, familia y equipo de profesionales sanitarios </a:t>
            </a:r>
          </a:p>
          <a:p>
            <a:pPr algn="l"/>
            <a:endParaRPr lang="es-ES" sz="2200" b="0" i="0" u="none" strike="noStrike" baseline="0" dirty="0">
              <a:solidFill>
                <a:schemeClr val="accent4">
                  <a:lumMod val="50000"/>
                </a:schemeClr>
              </a:solidFill>
              <a:latin typeface="Arial" panose="020B0604020202020204" pitchFamily="34" charset="0"/>
            </a:endParaRPr>
          </a:p>
        </p:txBody>
      </p:sp>
    </p:spTree>
    <p:extLst>
      <p:ext uri="{BB962C8B-B14F-4D97-AF65-F5344CB8AC3E}">
        <p14:creationId xmlns:p14="http://schemas.microsoft.com/office/powerpoint/2010/main" val="44917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9483B2-CEC0-6C0B-F050-11D6C5CD6BEF}"/>
              </a:ext>
            </a:extLst>
          </p:cNvPr>
          <p:cNvSpPr txBox="1"/>
          <p:nvPr/>
        </p:nvSpPr>
        <p:spPr>
          <a:xfrm>
            <a:off x="647700" y="252949"/>
            <a:ext cx="10896600" cy="6412268"/>
          </a:xfrm>
          <a:prstGeom prst="rect">
            <a:avLst/>
          </a:prstGeom>
          <a:noFill/>
        </p:spPr>
        <p:txBody>
          <a:bodyPr wrap="square">
            <a:spAutoFit/>
          </a:bodyPr>
          <a:lstStyle/>
          <a:p>
            <a:pPr algn="ctr">
              <a:lnSpc>
                <a:spcPct val="150000"/>
              </a:lnSpc>
            </a:pPr>
            <a:r>
              <a:rPr lang="es-ES" sz="2300" b="1" dirty="0">
                <a:solidFill>
                  <a:srgbClr val="FF0000"/>
                </a:solidFill>
              </a:rPr>
              <a:t>PRINCIPIOS DE LOS CUIDADOS PALIATIVOS</a:t>
            </a:r>
          </a:p>
          <a:p>
            <a:pPr marL="342900" indent="-342900">
              <a:lnSpc>
                <a:spcPct val="150000"/>
              </a:lnSpc>
              <a:buFont typeface="Arial" panose="020B0604020202020204" pitchFamily="34" charset="0"/>
              <a:buChar char="•"/>
            </a:pPr>
            <a:r>
              <a:rPr lang="es-ES" sz="2300" dirty="0"/>
              <a:t>Proporcionan alivio del dolor y de otros síntomas</a:t>
            </a:r>
          </a:p>
          <a:p>
            <a:pPr marL="342900" indent="-342900">
              <a:lnSpc>
                <a:spcPct val="150000"/>
              </a:lnSpc>
              <a:buFont typeface="Arial" panose="020B0604020202020204" pitchFamily="34" charset="0"/>
              <a:buChar char="•"/>
            </a:pPr>
            <a:r>
              <a:rPr lang="es-ES" sz="2300" dirty="0"/>
              <a:t>Afirman la vida y consideran la muerte como un proceso normal</a:t>
            </a:r>
          </a:p>
          <a:p>
            <a:pPr marL="342900" indent="-342900">
              <a:lnSpc>
                <a:spcPct val="150000"/>
              </a:lnSpc>
              <a:buFont typeface="Arial" panose="020B0604020202020204" pitchFamily="34" charset="0"/>
              <a:buChar char="•"/>
            </a:pPr>
            <a:r>
              <a:rPr lang="es-ES" sz="2300" dirty="0"/>
              <a:t>No aceleran ni retrasan la muerte</a:t>
            </a:r>
          </a:p>
          <a:p>
            <a:pPr marL="342900" indent="-342900">
              <a:lnSpc>
                <a:spcPct val="150000"/>
              </a:lnSpc>
              <a:buFont typeface="Arial" panose="020B0604020202020204" pitchFamily="34" charset="0"/>
              <a:buChar char="•"/>
            </a:pPr>
            <a:r>
              <a:rPr lang="es-ES" sz="2300" dirty="0"/>
              <a:t>Integran los aspectos espirituales y psicológicos del cuidado del paciente</a:t>
            </a:r>
          </a:p>
          <a:p>
            <a:pPr marL="342900" indent="-342900">
              <a:lnSpc>
                <a:spcPct val="150000"/>
              </a:lnSpc>
              <a:buFont typeface="Arial" panose="020B0604020202020204" pitchFamily="34" charset="0"/>
              <a:buChar char="•"/>
            </a:pPr>
            <a:r>
              <a:rPr lang="es-ES" sz="2300" dirty="0"/>
              <a:t>Ofrecen un sistema de soporte para ayudar a los pacientes a vivir tan activamente  como sea posible hasta la muerte</a:t>
            </a:r>
          </a:p>
          <a:p>
            <a:pPr marL="342900" indent="-342900">
              <a:lnSpc>
                <a:spcPct val="150000"/>
              </a:lnSpc>
              <a:buFont typeface="Arial" panose="020B0604020202020204" pitchFamily="34" charset="0"/>
              <a:buChar char="•"/>
            </a:pPr>
            <a:r>
              <a:rPr lang="es-ES" sz="2300" dirty="0"/>
              <a:t>Ofrecen un sistema de soporte para ayudar a la familia a adaptarse durante la  enfermedad del paciente y en el duelo</a:t>
            </a:r>
          </a:p>
          <a:p>
            <a:pPr marL="342900" indent="-342900">
              <a:lnSpc>
                <a:spcPct val="150000"/>
              </a:lnSpc>
              <a:buFont typeface="Arial" panose="020B0604020202020204" pitchFamily="34" charset="0"/>
              <a:buChar char="•"/>
            </a:pPr>
            <a:r>
              <a:rPr lang="es-ES" sz="2300" dirty="0"/>
              <a:t>Utilizan una aproximación de equipo para responder a las necesidades de los pacientes y sus familias, incluyendo soporte emocional en el duelo, cuando esté indicado</a:t>
            </a:r>
            <a:endParaRPr lang="es-EC" sz="2300" dirty="0"/>
          </a:p>
        </p:txBody>
      </p:sp>
    </p:spTree>
    <p:extLst>
      <p:ext uri="{BB962C8B-B14F-4D97-AF65-F5344CB8AC3E}">
        <p14:creationId xmlns:p14="http://schemas.microsoft.com/office/powerpoint/2010/main" val="64493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236FD-352D-A009-A057-2B2A6A4DA5B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A348969-D0B5-4084-6DF3-9465405F3DEC}"/>
              </a:ext>
            </a:extLst>
          </p:cNvPr>
          <p:cNvSpPr txBox="1"/>
          <p:nvPr/>
        </p:nvSpPr>
        <p:spPr>
          <a:xfrm>
            <a:off x="647700" y="1573749"/>
            <a:ext cx="10896600" cy="322678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s-ES" sz="2300" dirty="0"/>
              <a:t>Mejoran la calidad de vida y pueden también influenciar positivamente en el curso de la enfermedad</a:t>
            </a:r>
          </a:p>
          <a:p>
            <a:pPr marL="342900" indent="-342900">
              <a:lnSpc>
                <a:spcPct val="150000"/>
              </a:lnSpc>
              <a:buFont typeface="Arial" panose="020B0604020202020204" pitchFamily="34" charset="0"/>
              <a:buChar char="•"/>
            </a:pPr>
            <a:r>
              <a:rPr lang="es-ES" sz="2300" dirty="0"/>
              <a:t>Son aplicables de forma precoz en el curso de la enfermedad, en conjunción con otros tratamientos que pueden prolongar la vida, tales como quimioterapia o radioterapia, e incluyen aquellas investigaciones necesarias para comprender mejor y manejar situaciones clínicas complejas</a:t>
            </a:r>
            <a:endParaRPr lang="es-EC" sz="2300" dirty="0"/>
          </a:p>
        </p:txBody>
      </p:sp>
    </p:spTree>
    <p:extLst>
      <p:ext uri="{BB962C8B-B14F-4D97-AF65-F5344CB8AC3E}">
        <p14:creationId xmlns:p14="http://schemas.microsoft.com/office/powerpoint/2010/main" val="32177825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5186</TotalTime>
  <Words>1344</Words>
  <Application>Microsoft Office PowerPoint</Application>
  <PresentationFormat>Panorámica</PresentationFormat>
  <Paragraphs>86</Paragraphs>
  <Slides>29</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Aptos</vt:lpstr>
      <vt:lpstr>Aptos Display</vt:lpstr>
      <vt:lpstr>Arial</vt:lpstr>
      <vt:lpstr>Tema de Office</vt:lpstr>
      <vt:lpstr>ENFOQUE DE CUIDADOS PALIATIVOS ECUADOR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Gonzalo Edmundo Bonilla Pulgar</dc:creator>
  <cp:lastModifiedBy>Gonzalo Edmundo Bonilla Pulgar</cp:lastModifiedBy>
  <cp:revision>36</cp:revision>
  <dcterms:created xsi:type="dcterms:W3CDTF">2025-01-02T13:12:57Z</dcterms:created>
  <dcterms:modified xsi:type="dcterms:W3CDTF">2025-06-09T00:54:08Z</dcterms:modified>
</cp:coreProperties>
</file>