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4" r:id="rId6"/>
    <p:sldId id="265" r:id="rId7"/>
    <p:sldId id="267" r:id="rId8"/>
    <p:sldId id="260" r:id="rId9"/>
    <p:sldId id="261" r:id="rId10"/>
    <p:sldId id="263" r:id="rId11"/>
    <p:sldId id="262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1094" y="15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A28E9-0E26-41FD-8A5C-F60BFC30B646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2321B-BDDE-43C5-8937-4C47ADAE3EF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37216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82321B-BDDE-43C5-8937-4C47ADAE3EF1}" type="slidenum">
              <a:rPr lang="es-EC" smtClean="0"/>
              <a:t>16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86151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488CB-FC1F-87D7-112F-BF319996E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0E729B-138F-F8F1-EFEF-E6BDB6035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11E6C4-59D9-5A62-5527-2A7A0AE6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92EB03-52E5-B95D-F9F9-B3956750F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80E4A3-EA9B-DC5C-E6F1-A9F5D43E5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3761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3D61E-2853-D67A-FA64-FE39D3462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A7EBB6-C002-E40E-9215-6FFDF1552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604CD5-B6D2-3E55-5AE5-40AFEE371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BC88BB-0EC0-80C2-EDD0-A37E9188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BBA42F-2E1C-9D08-4056-DEE33BBC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28101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93946B-48D8-79D3-27D1-ABEEA5777D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A1BA07-C054-E61E-ADB9-7A7EAAED9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DBEBBA-BB95-BC76-6868-DB3F0B21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0B70EC-8DB9-118A-D890-F18CAE2E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4C7F25-1C3F-E81D-E112-AA45610B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554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E885F-F928-40C5-789D-3A8B2E32B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CB27B2-493D-799F-3096-FE0666328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2E6BFF-0E5D-E389-4DF1-C623427C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5D9C2C-50CD-F1BF-5803-F5614055D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F2961A-DC9C-BCAF-F0A5-55D6B838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6209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B65C94-4B19-1A1C-577B-C3C8E0B1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C9055F-4F8E-D8E1-5651-C8DD6C750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7E5987-EB90-7D84-17C3-CB56EFBC7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1CDCB-709A-F227-CBE9-3B6BF8FE9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1B2665-1230-8274-FDB4-2A02BF64B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1632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4230FD-C362-2028-2CFD-7E8EDA22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2EE698-0991-961E-12AF-F3252C179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2CC3B3-25F5-658C-00DC-DCB6BAAA5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A4127-4242-2441-FC23-179586B9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BED55F-DE7E-4BDF-35DA-B5B645E2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3D4265-B1DC-01E2-BC20-A6C7B2D0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0028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6ACE3-7C1D-3EED-7449-79658D0F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3657E3-BE94-EE23-4A13-4C048D1DB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D112CB-AFB2-0449-9CD6-71B3BCB22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A7AD23B-41E8-2EBB-39C9-B6B43FDC08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E7806C-E32E-81D3-C160-D42787D7D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0EFB830-A3FD-FDD9-EE3E-ED3DF925B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BE19F6-FD21-A1F7-5363-D5BFC9D3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A71F6D6-0497-6E37-C6F2-ABA0D2F0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2837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940E5-8FED-0FFC-CE88-647FED7A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1DB1A0-4576-00EB-27EE-306B50A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2D8AE2-B86C-AB37-B8FC-9D154B421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1EEA264-579F-5BBF-F6E8-3516E3660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2462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8306109-8487-85B0-A94A-2E542356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530A067-193C-2860-B165-18620560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1C1E948-FFE6-856B-EA60-FF85FA64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6855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ED4D8E-4BEA-71FB-3CE2-D8E2B5C60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F6BA40-3971-BE5A-A164-730A64930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82AD4F-2EC6-0574-21BE-E85DED193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CFEEC5-1C86-36FA-F5D7-DADE75797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63AE7A-0584-2D32-7D23-C674D0B7B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D0C170-C73B-5AA7-E646-E23E9D06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4071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92FF03-8189-815E-25C1-3A2D2B5C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BAAAC04-0241-7DCC-8A08-7F41710CA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FE239B-57F0-B75A-6D6C-57494F5DA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1A5631-47C2-4F42-3DE1-2619CF676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030097-5AE3-0542-92BE-5ED5A948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6F6AF0-4909-7E04-EA10-59A0EB783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7399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5C476D-A185-C4AD-7034-5AF40C86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A64F16-7246-A13E-E8E4-011629F88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859697-7382-61A5-AD52-D71A35659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8F15E7-C775-4A13-905B-2B7B1AA8AE82}" type="datetimeFigureOut">
              <a:rPr lang="es-EC" smtClean="0"/>
              <a:t>15/12/2024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130874-8BCB-7E16-08C1-606F848F1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FE3668-1956-C546-3833-DD3976E3B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763A7C-B0D8-4090-907C-625FC77F4AC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2811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ejodiscapacidades.gob.ec/wp-content/uploads/downloads/2021/04/Fase-1-Presentacion-Preliminar-Rendicion-de-Cuentas-2020.pdf" TargetMode="External"/><Relationship Id="rId2" Type="http://schemas.openxmlformats.org/officeDocument/2006/relationships/hyperlink" Target="https://www.consejodiscapacidades.gob.ec/estadisticas-de-discapacidad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7EDC9E6-C49E-1DD0-BE03-723E4B9FFCA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608" b="2361"/>
          <a:stretch/>
        </p:blipFill>
        <p:spPr>
          <a:xfrm>
            <a:off x="1581150" y="274320"/>
            <a:ext cx="9486900" cy="596169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F162360-2C61-D826-6D17-DCCB2139F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780" y="975359"/>
            <a:ext cx="11597640" cy="842963"/>
          </a:xfrm>
        </p:spPr>
        <p:txBody>
          <a:bodyPr>
            <a:normAutofit/>
          </a:bodyPr>
          <a:lstStyle/>
          <a:p>
            <a:r>
              <a:rPr lang="es-EC" sz="4500" dirty="0">
                <a:solidFill>
                  <a:srgbClr val="FF0000"/>
                </a:solidFill>
                <a:latin typeface="Aptos Serif" panose="02020604070405020304" pitchFamily="18" charset="0"/>
                <a:cs typeface="Aptos Serif" panose="02020604070405020304" pitchFamily="18" charset="0"/>
              </a:rPr>
              <a:t>ENFOQUE DE DISCAPACIDADES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6F43D52-2450-E61D-92B9-2058E4A2E4F8}"/>
              </a:ext>
            </a:extLst>
          </p:cNvPr>
          <p:cNvSpPr txBox="1"/>
          <p:nvPr/>
        </p:nvSpPr>
        <p:spPr>
          <a:xfrm>
            <a:off x="2103120" y="5964922"/>
            <a:ext cx="77622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4000" dirty="0"/>
              <a:t>Aspectos Legales</a:t>
            </a:r>
          </a:p>
        </p:txBody>
      </p:sp>
    </p:spTree>
    <p:extLst>
      <p:ext uri="{BB962C8B-B14F-4D97-AF65-F5344CB8AC3E}">
        <p14:creationId xmlns:p14="http://schemas.microsoft.com/office/powerpoint/2010/main" val="2507438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FB0548-2363-2724-6635-D11175C99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180AB9C-CBA7-A8F1-584A-BF095879B5D0}"/>
              </a:ext>
            </a:extLst>
          </p:cNvPr>
          <p:cNvSpPr txBox="1"/>
          <p:nvPr/>
        </p:nvSpPr>
        <p:spPr>
          <a:xfrm>
            <a:off x="929640" y="1791405"/>
            <a:ext cx="103327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C" sz="2000" dirty="0"/>
          </a:p>
          <a:p>
            <a:r>
              <a:rPr lang="es-EC" sz="2000" dirty="0"/>
              <a:t>Artículo 20.- Subsistemas de promoción, prevención, habilitación y rehabilitación.- La autoridad sanitaria nacional dentro del Sistema Nacional de Salud, las autoridades nacionales educativa, ambiental, relaciones laborales y otras dentro del ámbito de sus competencias, </a:t>
            </a:r>
            <a:r>
              <a:rPr lang="es-ES" sz="2000" dirty="0"/>
              <a:t>establecerán e informarán de los planes, programas y estrategias de promoción, prevención, detección temprana e intervención oportuna de discapacidades, deficiencias o condiciones </a:t>
            </a:r>
            <a:r>
              <a:rPr lang="es-ES" sz="2000" dirty="0" err="1"/>
              <a:t>discapacitantes</a:t>
            </a:r>
            <a:r>
              <a:rPr lang="es-ES" sz="2000" dirty="0"/>
              <a:t> respecto de factores de riesgo en los distintos niveles de gobierno y planificación</a:t>
            </a:r>
            <a:endParaRPr lang="es-EC" sz="2000" dirty="0"/>
          </a:p>
          <a:p>
            <a:endParaRPr lang="es-EC" sz="20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67F2070-5E4C-C7FD-E062-74BE096B0EC6}"/>
              </a:ext>
            </a:extLst>
          </p:cNvPr>
          <p:cNvSpPr txBox="1"/>
          <p:nvPr/>
        </p:nvSpPr>
        <p:spPr>
          <a:xfrm>
            <a:off x="2103120" y="5964922"/>
            <a:ext cx="7762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Suplemento -- Registro Oficial </a:t>
            </a:r>
            <a:r>
              <a:rPr lang="es-EC" dirty="0" err="1"/>
              <a:t>Nº</a:t>
            </a:r>
            <a:r>
              <a:rPr lang="es-EC" dirty="0"/>
              <a:t> 796 -- Martes 25 de septiembre del 2012</a:t>
            </a:r>
          </a:p>
        </p:txBody>
      </p:sp>
    </p:spTree>
    <p:extLst>
      <p:ext uri="{BB962C8B-B14F-4D97-AF65-F5344CB8AC3E}">
        <p14:creationId xmlns:p14="http://schemas.microsoft.com/office/powerpoint/2010/main" val="624126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8D486AE-8C3E-FDDD-E44F-155B3EB6373E}"/>
              </a:ext>
            </a:extLst>
          </p:cNvPr>
          <p:cNvSpPr txBox="1"/>
          <p:nvPr/>
        </p:nvSpPr>
        <p:spPr>
          <a:xfrm>
            <a:off x="1076960" y="893078"/>
            <a:ext cx="1003808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b="1" dirty="0"/>
              <a:t>TÍTULO III</a:t>
            </a:r>
          </a:p>
          <a:p>
            <a:pPr algn="ctr"/>
            <a:r>
              <a:rPr lang="es-EC" b="1" dirty="0"/>
              <a:t>SISTEMA NACIONAL DE PROTECCIÓN INTEGRAL DE LAS PERSONAS CON DISCAPACIDAD</a:t>
            </a:r>
          </a:p>
          <a:p>
            <a:pPr algn="ctr"/>
            <a:endParaRPr lang="es-EC" b="1" dirty="0"/>
          </a:p>
          <a:p>
            <a:r>
              <a:rPr lang="es-EC" dirty="0"/>
              <a:t>Artículo 88.- Organismos del sistema.- El Sistema Nacional de Protección Integral de las Personas con Discapacidad estará conformado por tres (3) niveles de organismos:</a:t>
            </a:r>
          </a:p>
          <a:p>
            <a:endParaRPr lang="es-EC" dirty="0"/>
          </a:p>
          <a:p>
            <a:pPr marL="342900" indent="-342900">
              <a:buAutoNum type="arabicPeriod"/>
            </a:pPr>
            <a:r>
              <a:rPr lang="es-ES" dirty="0"/>
              <a:t>Consejo Nacional de Igualdad de Discapacidades, encargado de la formulación,  transversalización, observancia, seguimiento y evaluación de políticas públicas;</a:t>
            </a:r>
          </a:p>
          <a:p>
            <a:endParaRPr lang="es-ES" dirty="0"/>
          </a:p>
          <a:p>
            <a:r>
              <a:rPr lang="es-ES" dirty="0"/>
              <a:t>2. Defensoría del Pueblo y órganos de la Administración de Justicia, encargados de la protección, defensa y exigibilidad de derechos; y, </a:t>
            </a:r>
          </a:p>
          <a:p>
            <a:endParaRPr lang="es-ES" dirty="0"/>
          </a:p>
          <a:p>
            <a:r>
              <a:rPr lang="es-ES" dirty="0"/>
              <a:t>3. Organismos de ejecución de políticas, planes, programas y proyectos, tales como autoridades nacionales y gobiernos autónomos descentralizados</a:t>
            </a:r>
          </a:p>
          <a:p>
            <a:r>
              <a:rPr lang="es-ES" dirty="0"/>
              <a:t>competentes en diferentes ámbitos y, entidades públicas y privadas de atención para personas con discapacidad</a:t>
            </a:r>
            <a:endParaRPr lang="es-EC" dirty="0"/>
          </a:p>
          <a:p>
            <a:endParaRPr lang="es-EC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0EF932E-4A29-EEE5-22B2-4AB7B6DA3622}"/>
              </a:ext>
            </a:extLst>
          </p:cNvPr>
          <p:cNvSpPr txBox="1"/>
          <p:nvPr/>
        </p:nvSpPr>
        <p:spPr>
          <a:xfrm>
            <a:off x="2103120" y="5964922"/>
            <a:ext cx="7762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Suplemento -- Registro Oficial </a:t>
            </a:r>
            <a:r>
              <a:rPr lang="es-EC" dirty="0" err="1"/>
              <a:t>Nº</a:t>
            </a:r>
            <a:r>
              <a:rPr lang="es-EC" dirty="0"/>
              <a:t> 796 -- Martes 25 de septiembre del 2012</a:t>
            </a:r>
          </a:p>
        </p:txBody>
      </p:sp>
    </p:spTree>
    <p:extLst>
      <p:ext uri="{BB962C8B-B14F-4D97-AF65-F5344CB8AC3E}">
        <p14:creationId xmlns:p14="http://schemas.microsoft.com/office/powerpoint/2010/main" val="1568387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AE9D246-9841-24F8-4C53-9B770A105D83}"/>
              </a:ext>
            </a:extLst>
          </p:cNvPr>
          <p:cNvSpPr txBox="1"/>
          <p:nvPr/>
        </p:nvSpPr>
        <p:spPr>
          <a:xfrm>
            <a:off x="1436913" y="1644641"/>
            <a:ext cx="919842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/>
              <a:t>Art. 19.- Efectos de los Siniestros.- Los accidentes de trabajo o enfermedades profesionales u ocupacionales pueden producir los siguientes efectos en los asegurados:</a:t>
            </a:r>
          </a:p>
          <a:p>
            <a:endParaRPr lang="es-EC" sz="2000" dirty="0"/>
          </a:p>
          <a:p>
            <a:r>
              <a:rPr lang="es-EC" sz="2000" dirty="0"/>
              <a:t>a) Incapacidad Temporal;</a:t>
            </a:r>
          </a:p>
          <a:p>
            <a:r>
              <a:rPr lang="es-EC" sz="2000" dirty="0"/>
              <a:t>b) Incapacidad Permanente Parcial;</a:t>
            </a:r>
          </a:p>
          <a:p>
            <a:r>
              <a:rPr lang="es-EC" sz="2000" dirty="0"/>
              <a:t>c) Incapacidad Permanente Total;</a:t>
            </a:r>
          </a:p>
          <a:p>
            <a:r>
              <a:rPr lang="es-EC" sz="2000" dirty="0"/>
              <a:t>d) Incapacidad Permanente Absoluta; y,</a:t>
            </a:r>
          </a:p>
          <a:p>
            <a:r>
              <a:rPr lang="es-EC" sz="2000" dirty="0"/>
              <a:t>e) Muerte.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9A1112B-47B0-1701-454E-09F0244C30E9}"/>
              </a:ext>
            </a:extLst>
          </p:cNvPr>
          <p:cNvSpPr txBox="1"/>
          <p:nvPr/>
        </p:nvSpPr>
        <p:spPr>
          <a:xfrm>
            <a:off x="2699658" y="773003"/>
            <a:ext cx="6096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200" dirty="0">
                <a:solidFill>
                  <a:srgbClr val="FF0000"/>
                </a:solidFill>
              </a:rPr>
              <a:t>INCAPACIDAD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CCE224C-95C5-AECE-A993-00BF54882735}"/>
              </a:ext>
            </a:extLst>
          </p:cNvPr>
          <p:cNvSpPr txBox="1"/>
          <p:nvPr/>
        </p:nvSpPr>
        <p:spPr>
          <a:xfrm>
            <a:off x="5529943" y="583814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800" dirty="0"/>
              <a:t>REGLAMENTO DEL SEGURO GENERAL DE RIESGOS DEL TRABAJO  LEXIS FINDER - www.lexis.com.ec</a:t>
            </a:r>
          </a:p>
        </p:txBody>
      </p:sp>
    </p:spTree>
    <p:extLst>
      <p:ext uri="{BB962C8B-B14F-4D97-AF65-F5344CB8AC3E}">
        <p14:creationId xmlns:p14="http://schemas.microsoft.com/office/powerpoint/2010/main" val="1817489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0B30147-9F81-5EC9-A60A-C63BA5622122}"/>
              </a:ext>
            </a:extLst>
          </p:cNvPr>
          <p:cNvSpPr txBox="1"/>
          <p:nvPr/>
        </p:nvSpPr>
        <p:spPr>
          <a:xfrm>
            <a:off x="1219199" y="1997839"/>
            <a:ext cx="988422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/>
              <a:t>Art. 20.- </a:t>
            </a:r>
            <a:r>
              <a:rPr lang="es-EC" sz="2000" b="1" dirty="0"/>
              <a:t>Incapacidad Temporal</a:t>
            </a:r>
            <a:r>
              <a:rPr lang="es-EC" sz="2000" dirty="0"/>
              <a:t>.- Es la que se produce cuando el trabajador, debido a una enfermedad profesional u ocupacional; o accidente de trabajo, se encuentra imposibilitado temporalmente para concurrir a laborar, y recibe atención médica, quirúrgica, hospitalaria o de rehabilitación y tratándose de períodos de observación.</a:t>
            </a:r>
          </a:p>
          <a:p>
            <a:endParaRPr lang="es-EC" sz="2000" dirty="0"/>
          </a:p>
          <a:p>
            <a:r>
              <a:rPr lang="es-EC" sz="2000" dirty="0"/>
              <a:t>Calificada la incapacidad temporal generará derecho a subsidio y a pensión provisional según corresponda.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2336B4A-6648-38ED-0205-FE2CCDC76E5E}"/>
              </a:ext>
            </a:extLst>
          </p:cNvPr>
          <p:cNvSpPr txBox="1"/>
          <p:nvPr/>
        </p:nvSpPr>
        <p:spPr>
          <a:xfrm>
            <a:off x="5529943" y="583814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800" dirty="0"/>
              <a:t>REGLAMENTO DEL SEGURO GENERAL DE RIESGOS DEL TRABAJO  LEXIS FINDER - www.lexis.com.ec</a:t>
            </a:r>
          </a:p>
        </p:txBody>
      </p:sp>
    </p:spTree>
    <p:extLst>
      <p:ext uri="{BB962C8B-B14F-4D97-AF65-F5344CB8AC3E}">
        <p14:creationId xmlns:p14="http://schemas.microsoft.com/office/powerpoint/2010/main" val="3072869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FE3DF1D-D2A6-D4A4-C144-368C8502C789}"/>
              </a:ext>
            </a:extLst>
          </p:cNvPr>
          <p:cNvSpPr txBox="1"/>
          <p:nvPr/>
        </p:nvSpPr>
        <p:spPr>
          <a:xfrm>
            <a:off x="794657" y="1582341"/>
            <a:ext cx="1027611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/>
              <a:t>Art. 28.- </a:t>
            </a:r>
            <a:r>
              <a:rPr lang="es-EC" sz="2000" b="1" dirty="0"/>
              <a:t>Incapacidad Permanente Parcial</a:t>
            </a:r>
            <a:r>
              <a:rPr lang="es-EC" sz="2000" dirty="0"/>
              <a:t>.- Es la que se produce cuando el trabajador, como consecuencia de una enfermedad profesional u ocupacional, o accidente de trabajo; y que debido a que presenta reducciones anatómicas o perturbaciones funcionales definitivas; presenta una secuela de su siniestro para el ejercicio de la profesión u ocupación habitual, sin impedirle realizar las tareas fundamentales.</a:t>
            </a:r>
          </a:p>
          <a:p>
            <a:endParaRPr lang="es-EC" sz="2000" dirty="0"/>
          </a:p>
          <a:p>
            <a:r>
              <a:rPr lang="es-EC" sz="2000" dirty="0"/>
              <a:t>Esta incapacidad es compatible con la realización del mismo trabajo con disminución del</a:t>
            </a:r>
          </a:p>
          <a:p>
            <a:r>
              <a:rPr lang="es-EC" sz="2000" dirty="0"/>
              <a:t>rendimiento, o la ejecución de distinta profesión u ocupación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0A1C2C7-B8BF-6CA2-B67A-BFD462716ADE}"/>
              </a:ext>
            </a:extLst>
          </p:cNvPr>
          <p:cNvSpPr txBox="1"/>
          <p:nvPr/>
        </p:nvSpPr>
        <p:spPr>
          <a:xfrm>
            <a:off x="5529943" y="583814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800" dirty="0"/>
              <a:t>REGLAMENTO DEL SEGURO GENERAL DE RIESGOS DEL TRABAJO  LEXIS FINDER - www.lexis.com.ec</a:t>
            </a:r>
          </a:p>
        </p:txBody>
      </p:sp>
    </p:spTree>
    <p:extLst>
      <p:ext uri="{BB962C8B-B14F-4D97-AF65-F5344CB8AC3E}">
        <p14:creationId xmlns:p14="http://schemas.microsoft.com/office/powerpoint/2010/main" val="908470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C173195-3EA7-FD09-2270-7F2E41DD7FCB}"/>
              </a:ext>
            </a:extLst>
          </p:cNvPr>
          <p:cNvSpPr txBox="1"/>
          <p:nvPr/>
        </p:nvSpPr>
        <p:spPr>
          <a:xfrm>
            <a:off x="1099457" y="1305342"/>
            <a:ext cx="1018902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/>
              <a:t>Art. 33.- </a:t>
            </a:r>
            <a:r>
              <a:rPr lang="es-EC" sz="2000" b="1" dirty="0"/>
              <a:t>Incapacidad Permanente Total</a:t>
            </a:r>
            <a:r>
              <a:rPr lang="es-EC" sz="2000" dirty="0"/>
              <a:t>.- Es aquella que inhabilita al trabajador para la realización de todas o las fundamentales tareas de su profesión u oficio habitual, y es compatible con la realización de una tarea distinta a la que ocasionó esta incapacidad.</a:t>
            </a:r>
          </a:p>
          <a:p>
            <a:r>
              <a:rPr lang="es-EC" sz="2000" dirty="0"/>
              <a:t>Se produce como consecuencia de un accidente de trabajo, o enfermedad profesional u ocupacional debido a que presenta reducciones anatómicas o perturbaciones funcionales definitivas.</a:t>
            </a:r>
          </a:p>
          <a:p>
            <a:endParaRPr lang="es-EC" sz="2000" dirty="0"/>
          </a:p>
          <a:p>
            <a:r>
              <a:rPr lang="es-EC" sz="2000" dirty="0"/>
              <a:t>El asegurado calificado con incapacidad permanente total podrá volver a cotizar al Seguro General Obligatorio, previa autorización expresa del Director del Seguro General de Riesgos conforme a su capacidad laboral remanente, y según lo señalado en el presente  reglamento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EE21918-20E5-3E2F-7320-0A6BBC7D20E9}"/>
              </a:ext>
            </a:extLst>
          </p:cNvPr>
          <p:cNvSpPr txBox="1"/>
          <p:nvPr/>
        </p:nvSpPr>
        <p:spPr>
          <a:xfrm>
            <a:off x="5529943" y="583814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800" dirty="0"/>
              <a:t>REGLAMENTO DEL SEGURO GENERAL DE RIESGOS DEL TRABAJO  LEXIS FINDER - www.lexis.com.ec</a:t>
            </a:r>
          </a:p>
        </p:txBody>
      </p:sp>
    </p:spTree>
    <p:extLst>
      <p:ext uri="{BB962C8B-B14F-4D97-AF65-F5344CB8AC3E}">
        <p14:creationId xmlns:p14="http://schemas.microsoft.com/office/powerpoint/2010/main" val="485933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2DF7583-3B41-4E9E-1CAE-F75DD958C549}"/>
              </a:ext>
            </a:extLst>
          </p:cNvPr>
          <p:cNvSpPr txBox="1"/>
          <p:nvPr/>
        </p:nvSpPr>
        <p:spPr>
          <a:xfrm>
            <a:off x="1086984" y="383737"/>
            <a:ext cx="100910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/>
              <a:t>Art. 36.- </a:t>
            </a:r>
            <a:r>
              <a:rPr lang="es-EC" sz="2000" b="1" dirty="0"/>
              <a:t>Incapacidad Permanente Absoluta</a:t>
            </a:r>
            <a:r>
              <a:rPr lang="es-EC" sz="2000" dirty="0"/>
              <a:t>.- Es aquella que le inhabilita por completo al asegurado para el ejercicio de toda profesión u ocupación, requiriendo de otra persona para su cuidado y atención permanente.</a:t>
            </a:r>
          </a:p>
          <a:p>
            <a:r>
              <a:rPr lang="es-EC" sz="2000" dirty="0"/>
              <a:t>Se produce como consecuencia de un accidente de trabajo, o enfermedad profesional u ocupacional, y que debido a que presente reducciones anatómicas o perturbaciones funcionales definitivas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2635169-1017-53E6-17A0-B93000058874}"/>
              </a:ext>
            </a:extLst>
          </p:cNvPr>
          <p:cNvSpPr txBox="1"/>
          <p:nvPr/>
        </p:nvSpPr>
        <p:spPr>
          <a:xfrm>
            <a:off x="1086984" y="2540004"/>
            <a:ext cx="984068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/>
              <a:t>Art. 37.- Causas de Incapacidad Permanente Absoluta.- También producen incapacidad permanente absoluta, las siguientes lesiones de origen laboral:</a:t>
            </a:r>
          </a:p>
          <a:p>
            <a:r>
              <a:rPr lang="es-EC" sz="2000" dirty="0"/>
              <a:t>a) La alteración orgánica o funcional que produzca: hemiplejía, cuadriplejía o grave ataxia locomotriz;</a:t>
            </a:r>
          </a:p>
          <a:p>
            <a:r>
              <a:rPr lang="es-EC" sz="2000" dirty="0"/>
              <a:t>b) Las lesiones orgánicas o funcionales del cerebro tales como: psicosis crónicas, manías, demencia crónica y estados análogos;</a:t>
            </a:r>
          </a:p>
          <a:p>
            <a:r>
              <a:rPr lang="es-EC" sz="2000" dirty="0"/>
              <a:t>c) Las lesiones orgánicas o funcionales del corazón, de los aparatos respiratorio y circulatorio, de carácter incurable;</a:t>
            </a:r>
          </a:p>
          <a:p>
            <a:r>
              <a:rPr lang="es-EC" sz="2000" dirty="0"/>
              <a:t>d) Las lesiones orgánicas o funcionales del aparato digestivo o urinario de carácter incurable; y,</a:t>
            </a:r>
          </a:p>
          <a:p>
            <a:r>
              <a:rPr lang="es-EC" sz="2000" dirty="0"/>
              <a:t>e) Otras alteraciones o lesiones de carácter definitivo que por su naturaleza no permitan desempeñar actividad laboral rentable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F791EBB-679E-FB06-0F9A-505D0C3FE476}"/>
              </a:ext>
            </a:extLst>
          </p:cNvPr>
          <p:cNvSpPr txBox="1"/>
          <p:nvPr/>
        </p:nvSpPr>
        <p:spPr>
          <a:xfrm>
            <a:off x="6007327" y="6212653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400" dirty="0"/>
              <a:t>REGLAMENTO DEL SEGURO GENERAL DE RIESGOS DEL TRABAJO  LEXIS FINDER - www.lexis.com.ec</a:t>
            </a:r>
          </a:p>
        </p:txBody>
      </p:sp>
    </p:spTree>
    <p:extLst>
      <p:ext uri="{BB962C8B-B14F-4D97-AF65-F5344CB8AC3E}">
        <p14:creationId xmlns:p14="http://schemas.microsoft.com/office/powerpoint/2010/main" val="4179876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02B988B-D9C0-A616-A6C9-7E70C8362447}"/>
              </a:ext>
            </a:extLst>
          </p:cNvPr>
          <p:cNvSpPr txBox="1"/>
          <p:nvPr/>
        </p:nvSpPr>
        <p:spPr>
          <a:xfrm>
            <a:off x="1201285" y="4205292"/>
            <a:ext cx="9448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000" dirty="0">
                <a:hlinkClick r:id="rId2"/>
              </a:rPr>
              <a:t>https://www.consejodiscapacidades.gob.ec/estadisticas-de-discapacidad/</a:t>
            </a:r>
            <a:r>
              <a:rPr lang="es-EC" sz="2000" dirty="0"/>
              <a:t>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6B17C11-75AD-8269-D0CA-F3AE0F9CB299}"/>
              </a:ext>
            </a:extLst>
          </p:cNvPr>
          <p:cNvSpPr txBox="1"/>
          <p:nvPr/>
        </p:nvSpPr>
        <p:spPr>
          <a:xfrm>
            <a:off x="1506085" y="1454221"/>
            <a:ext cx="93508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>
                <a:hlinkClick r:id="rId3"/>
              </a:rPr>
              <a:t>https://www.consejodiscapacidades.gob.ec/wpcontent/uploads/downloads/2021/04/Fase-1-Presentacion-Preliminar-Rendicion-de-Cuentas-2020.pdf</a:t>
            </a:r>
            <a:r>
              <a:rPr lang="es-EC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121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FC1A669-3CA6-48F6-CCD7-D91D1018321F}"/>
              </a:ext>
            </a:extLst>
          </p:cNvPr>
          <p:cNvSpPr txBox="1"/>
          <p:nvPr/>
        </p:nvSpPr>
        <p:spPr>
          <a:xfrm>
            <a:off x="762000" y="751344"/>
            <a:ext cx="1075944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000" b="1" dirty="0"/>
              <a:t>TÍTULO II</a:t>
            </a:r>
          </a:p>
          <a:p>
            <a:pPr algn="ctr"/>
            <a:r>
              <a:rPr lang="es-EC" sz="2000" b="1" dirty="0"/>
              <a:t>DE LAS PERSONAS CON DISCAPACIDAD, SUS DERECHOS, GARANTÍAS Y BENEFICIOS</a:t>
            </a:r>
          </a:p>
          <a:p>
            <a:pPr algn="ctr"/>
            <a:r>
              <a:rPr lang="es-EC" sz="2000" b="1" dirty="0"/>
              <a:t>CAPÍTULO PRIMERO</a:t>
            </a:r>
          </a:p>
          <a:p>
            <a:pPr algn="ctr"/>
            <a:r>
              <a:rPr lang="es-EC" sz="2000" b="1" dirty="0"/>
              <a:t>DE LAS PERSONAS CON DISCAPACIDAD Y DEMÁS SUJETOS DE LEY</a:t>
            </a:r>
          </a:p>
          <a:p>
            <a:pPr algn="ctr"/>
            <a:r>
              <a:rPr lang="es-EC" sz="2000" b="1" dirty="0"/>
              <a:t>SECCIÓN PRIMERA DE LOS SUJETOS</a:t>
            </a:r>
          </a:p>
          <a:p>
            <a:endParaRPr lang="es-EC" sz="2000" dirty="0"/>
          </a:p>
          <a:p>
            <a:r>
              <a:rPr lang="es-EC" sz="2000" dirty="0"/>
              <a:t>Artículo 5.- Sujetos.- Se encuentran amparados por esta Ley:</a:t>
            </a:r>
          </a:p>
          <a:p>
            <a:endParaRPr lang="es-EC" sz="2000" dirty="0"/>
          </a:p>
          <a:p>
            <a:r>
              <a:rPr lang="es-EC" sz="2000" dirty="0"/>
              <a:t>a) Las personas con discapacidad ecuatorianas o extranjeras que se encuentren en el territorio</a:t>
            </a:r>
          </a:p>
          <a:p>
            <a:r>
              <a:rPr lang="es-EC" sz="2000" dirty="0"/>
              <a:t>ecuatoriano;</a:t>
            </a:r>
          </a:p>
          <a:p>
            <a:endParaRPr lang="es-EC" sz="2000" dirty="0"/>
          </a:p>
          <a:p>
            <a:r>
              <a:rPr lang="es-EC" sz="2000" dirty="0"/>
              <a:t>b) Las y los ecuatorianos con discapacidad que se encuentren en el exterior, en lo que fuere aplicable y pertinente de conformidad a esta Ley;</a:t>
            </a:r>
          </a:p>
          <a:p>
            <a:endParaRPr lang="es-EC" sz="2000" dirty="0"/>
          </a:p>
          <a:p>
            <a:r>
              <a:rPr lang="es-EC" sz="2000" dirty="0"/>
              <a:t>c) Las personas con deficiencia o condición </a:t>
            </a:r>
            <a:r>
              <a:rPr lang="es-EC" sz="2000" dirty="0" err="1"/>
              <a:t>discapacitante</a:t>
            </a:r>
            <a:r>
              <a:rPr lang="es-EC" sz="2000" dirty="0"/>
              <a:t>, en los términos que señala la presente Ley;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457B056-0296-8838-9372-9C56CF17250F}"/>
              </a:ext>
            </a:extLst>
          </p:cNvPr>
          <p:cNvSpPr txBox="1"/>
          <p:nvPr/>
        </p:nvSpPr>
        <p:spPr>
          <a:xfrm>
            <a:off x="2103120" y="6066522"/>
            <a:ext cx="7762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Suplemento -- Registro Oficial </a:t>
            </a:r>
            <a:r>
              <a:rPr lang="es-EC" dirty="0" err="1"/>
              <a:t>Nº</a:t>
            </a:r>
            <a:r>
              <a:rPr lang="es-EC" dirty="0"/>
              <a:t> 796 -- Martes 25 de septiembre del 2012</a:t>
            </a:r>
          </a:p>
        </p:txBody>
      </p:sp>
    </p:spTree>
    <p:extLst>
      <p:ext uri="{BB962C8B-B14F-4D97-AF65-F5344CB8AC3E}">
        <p14:creationId xmlns:p14="http://schemas.microsoft.com/office/powerpoint/2010/main" val="1055619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71720C9-4BB2-62D6-6066-B7578285D8D2}"/>
              </a:ext>
            </a:extLst>
          </p:cNvPr>
          <p:cNvSpPr txBox="1"/>
          <p:nvPr/>
        </p:nvSpPr>
        <p:spPr>
          <a:xfrm>
            <a:off x="1503680" y="2136339"/>
            <a:ext cx="950976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/>
              <a:t>d) Las y los parientes hasta cuarto grado de consanguinidad y segundo de afinidad, cónyuge, pareja en unión de hecho, representante legal o las personas que tengan bajo su responsabilidad y/o cuidado a una persona con discapacidad; y,</a:t>
            </a:r>
          </a:p>
          <a:p>
            <a:endParaRPr lang="es-EC" sz="2000" dirty="0"/>
          </a:p>
          <a:p>
            <a:r>
              <a:rPr lang="es-EC" sz="2000" dirty="0"/>
              <a:t>e) Las personas jurídicas públicas, semipúblicas y privadas sin fines de lucro, dedicadas a la atención y cuidado de personas con discapacidad, debidamente</a:t>
            </a:r>
          </a:p>
          <a:p>
            <a:r>
              <a:rPr lang="es-EC" sz="2000" dirty="0"/>
              <a:t>acreditadas por la autoridad competente.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654ED6E-7486-6D48-3610-6C18E4566197}"/>
              </a:ext>
            </a:extLst>
          </p:cNvPr>
          <p:cNvSpPr txBox="1"/>
          <p:nvPr/>
        </p:nvSpPr>
        <p:spPr>
          <a:xfrm>
            <a:off x="1615440" y="5676315"/>
            <a:ext cx="92049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8 -- Suplemento -- Registro Oficial </a:t>
            </a:r>
            <a:r>
              <a:rPr lang="es-EC" dirty="0" err="1"/>
              <a:t>Nº</a:t>
            </a:r>
            <a:r>
              <a:rPr lang="es-EC" dirty="0"/>
              <a:t> 796 -- Martes 25 de septiembre del 2012</a:t>
            </a:r>
          </a:p>
        </p:txBody>
      </p:sp>
    </p:spTree>
    <p:extLst>
      <p:ext uri="{BB962C8B-B14F-4D97-AF65-F5344CB8AC3E}">
        <p14:creationId xmlns:p14="http://schemas.microsoft.com/office/powerpoint/2010/main" val="298009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FADDE69-525B-1314-A92E-1497FC911741}"/>
              </a:ext>
            </a:extLst>
          </p:cNvPr>
          <p:cNvSpPr txBox="1"/>
          <p:nvPr/>
        </p:nvSpPr>
        <p:spPr>
          <a:xfrm>
            <a:off x="1036320" y="1386646"/>
            <a:ext cx="98958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/>
              <a:t>Artículo 6.- </a:t>
            </a:r>
            <a:r>
              <a:rPr lang="es-EC" sz="2000" b="1" dirty="0"/>
              <a:t>Persona con discapacidad.</a:t>
            </a:r>
            <a:r>
              <a:rPr lang="es-EC" sz="2000" dirty="0"/>
              <a:t>- Para los efectos de esta </a:t>
            </a:r>
            <a:r>
              <a:rPr lang="es-EC" sz="2000" u="sng" dirty="0"/>
              <a:t>Ley se considera persona con discapacidad</a:t>
            </a:r>
            <a:r>
              <a:rPr lang="es-EC" sz="2000" dirty="0"/>
              <a:t> a toda aquella que, como consecuencia de una o más deficiencias físicas, mentales, intelectuales o sensoriales, con independencia de la causa que la hubiera originado, </a:t>
            </a:r>
            <a:r>
              <a:rPr lang="es-EC" sz="2000" u="sng" dirty="0">
                <a:solidFill>
                  <a:srgbClr val="FF0000"/>
                </a:solidFill>
              </a:rPr>
              <a:t>ve restringida permanentemente su capacidad biológica,</a:t>
            </a:r>
          </a:p>
          <a:p>
            <a:r>
              <a:rPr lang="es-EC" sz="2000" u="sng" dirty="0">
                <a:solidFill>
                  <a:srgbClr val="FF0000"/>
                </a:solidFill>
              </a:rPr>
              <a:t>sicológica y asociativa para ejercer una o más actividades esenciales de la vida diaria</a:t>
            </a:r>
            <a:r>
              <a:rPr lang="es-EC" sz="2000" dirty="0"/>
              <a:t>, en la proporción que establezca el Reglamento.</a:t>
            </a:r>
          </a:p>
          <a:p>
            <a:endParaRPr lang="es-EC" sz="2000" dirty="0"/>
          </a:p>
          <a:p>
            <a:r>
              <a:rPr lang="es-ES" sz="2000" u="sng" dirty="0">
                <a:solidFill>
                  <a:srgbClr val="FF0000"/>
                </a:solidFill>
              </a:rPr>
              <a:t>En una proporción equivalente al treinta por ciento (30%) de discapacidad, debidamente calificada por la autoridad sanitaria nacional</a:t>
            </a:r>
            <a:endParaRPr lang="es-EC" sz="2000" u="sng" dirty="0">
              <a:solidFill>
                <a:srgbClr val="FF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4ADDCF-D870-F832-6C56-E0D45004E14D}"/>
              </a:ext>
            </a:extLst>
          </p:cNvPr>
          <p:cNvSpPr txBox="1"/>
          <p:nvPr/>
        </p:nvSpPr>
        <p:spPr>
          <a:xfrm>
            <a:off x="2103120" y="5964922"/>
            <a:ext cx="7762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Suplemento -- Registro Oficial </a:t>
            </a:r>
            <a:r>
              <a:rPr lang="es-EC" dirty="0" err="1"/>
              <a:t>Nº</a:t>
            </a:r>
            <a:r>
              <a:rPr lang="es-EC" dirty="0"/>
              <a:t> 796 -- Martes 25 de septiembre del 2012</a:t>
            </a:r>
          </a:p>
        </p:txBody>
      </p:sp>
    </p:spTree>
    <p:extLst>
      <p:ext uri="{BB962C8B-B14F-4D97-AF65-F5344CB8AC3E}">
        <p14:creationId xmlns:p14="http://schemas.microsoft.com/office/powerpoint/2010/main" val="1541019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8672979-4486-3C15-16BF-9FF46957A6DB}"/>
              </a:ext>
            </a:extLst>
          </p:cNvPr>
          <p:cNvSpPr txBox="1"/>
          <p:nvPr/>
        </p:nvSpPr>
        <p:spPr>
          <a:xfrm>
            <a:off x="1230086" y="747155"/>
            <a:ext cx="96774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Se considera discapacidad severa cuando la persona tiene una condición que le impide realizar actividades de la vida diaria, como vestirse, comer, asearse, o evitar riesgos, y requiere de apoyo o cuidados de otra persona la mayor parte del tiempo o de forma permanente.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Los niveles de discapacidad se clasifican de la siguiente manera: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Leve: entre el 1% y el 24% 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0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Moderada: entre el 25% y el 49% 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Grave: entre el 50% y el 70% 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Muy grave o severa: mayor al 75%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C" altLang="es-EC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C" altLang="es-EC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 Serif" panose="02020604070405020304" pitchFamily="18" charset="0"/>
                <a:cs typeface="Aptos Serif" panose="02020604070405020304" pitchFamily="18" charset="0"/>
              </a:rPr>
              <a:t>En Ecuador, los tipos de discapacidad son:  Auditiva, Física, Intelectual, Lenguaje, Psicosocial, Visual. 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F135BDA-4783-9720-C2A0-9CA2DDC5B34A}"/>
              </a:ext>
            </a:extLst>
          </p:cNvPr>
          <p:cNvSpPr txBox="1"/>
          <p:nvPr/>
        </p:nvSpPr>
        <p:spPr>
          <a:xfrm>
            <a:off x="5769428" y="5939135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400" dirty="0"/>
              <a:t>REGLAMENTO A LA LEY ORGANICA DE DISCAPACIDADES </a:t>
            </a:r>
          </a:p>
          <a:p>
            <a:r>
              <a:rPr lang="es-EC" sz="1400" dirty="0"/>
              <a:t>LEXIS FINDER - www.lexis.com.ec</a:t>
            </a:r>
          </a:p>
        </p:txBody>
      </p:sp>
    </p:spTree>
    <p:extLst>
      <p:ext uri="{BB962C8B-B14F-4D97-AF65-F5344CB8AC3E}">
        <p14:creationId xmlns:p14="http://schemas.microsoft.com/office/powerpoint/2010/main" val="71144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F7A74-1D58-BD59-3210-5F66F5F43E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4070A18-8D86-8FAF-275B-C02C838F83AF}"/>
              </a:ext>
            </a:extLst>
          </p:cNvPr>
          <p:cNvSpPr txBox="1"/>
          <p:nvPr/>
        </p:nvSpPr>
        <p:spPr>
          <a:xfrm>
            <a:off x="1206137" y="2087882"/>
            <a:ext cx="100990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Artículo 7.- </a:t>
            </a:r>
            <a:r>
              <a:rPr lang="es-EC" b="1" dirty="0"/>
              <a:t>Persona con deficiencia o condición </a:t>
            </a:r>
            <a:r>
              <a:rPr lang="es-EC" b="1" dirty="0" err="1"/>
              <a:t>discapacitante</a:t>
            </a:r>
            <a:r>
              <a:rPr lang="es-EC" dirty="0"/>
              <a:t>.- Se entiende por persona con deficiencia o condición </a:t>
            </a:r>
            <a:r>
              <a:rPr lang="es-EC" dirty="0" err="1"/>
              <a:t>discapacitante</a:t>
            </a:r>
            <a:r>
              <a:rPr lang="es-EC" dirty="0"/>
              <a:t> a toda aquella</a:t>
            </a:r>
            <a:r>
              <a:rPr lang="es-EC" dirty="0">
                <a:solidFill>
                  <a:srgbClr val="FF0000"/>
                </a:solidFill>
              </a:rPr>
              <a:t> que, presente disminución o supresión temporal de alguna de sus capacidades físicas, sensoriales o intelectuales</a:t>
            </a:r>
            <a:r>
              <a:rPr lang="es-EC" dirty="0"/>
              <a:t> manifestándose en ausencias, anomalías, defectos, pérdidas o dificultades para percibir, desplazarse, oír y/o ver,</a:t>
            </a:r>
          </a:p>
          <a:p>
            <a:r>
              <a:rPr lang="es-EC" dirty="0"/>
              <a:t>comunicarse, o integrarse a las actividades esenciales de la vida diaria limitando el desempeño de sus capacidades; y, en consecuencia el goce y ejercicio pleno de sus derechos.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668A445-C525-FA23-C57E-1DD86E370AF4}"/>
              </a:ext>
            </a:extLst>
          </p:cNvPr>
          <p:cNvSpPr txBox="1"/>
          <p:nvPr/>
        </p:nvSpPr>
        <p:spPr>
          <a:xfrm>
            <a:off x="2103120" y="5964922"/>
            <a:ext cx="7762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Suplemento -- Registro Oficial </a:t>
            </a:r>
            <a:r>
              <a:rPr lang="es-EC" dirty="0" err="1"/>
              <a:t>Nº</a:t>
            </a:r>
            <a:r>
              <a:rPr lang="es-EC" dirty="0"/>
              <a:t> 796 -- Martes 25 de septiembre del 2012</a:t>
            </a:r>
          </a:p>
        </p:txBody>
      </p:sp>
    </p:spTree>
    <p:extLst>
      <p:ext uri="{BB962C8B-B14F-4D97-AF65-F5344CB8AC3E}">
        <p14:creationId xmlns:p14="http://schemas.microsoft.com/office/powerpoint/2010/main" val="4052608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B3B572-B0C1-03A0-109C-6281E3519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142" y="1501287"/>
            <a:ext cx="11342915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Algunas diferencias entre discapacidad e incapacidad son: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Organismo que la reconoce</a:t>
            </a: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discapacidad es reconocida por las comunidades autónomas, mientras que la incapacidad es asignada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por la Seguridad Social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Evaluación</a:t>
            </a: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discapacidad se mide en porcentajes, mientras que la incapacidad se mide en grados.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Beneficios</a:t>
            </a: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incapacidad conlleva una prestación económica, mientras que la discapacidad conlleva beneficios no dinerarios.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 Ecuador, se recomienda decir </a:t>
            </a:r>
            <a:r>
              <a:rPr kumimoji="0" lang="es-EC" altLang="es-EC" sz="1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“personas con discapacidad”</a:t>
            </a:r>
            <a:r>
              <a:rPr kumimoji="0" lang="es-EC" altLang="es-EC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 lugar de “personas con capacidades diferentes”  o “personas especiales”</a:t>
            </a:r>
          </a:p>
        </p:txBody>
      </p:sp>
    </p:spTree>
    <p:extLst>
      <p:ext uri="{BB962C8B-B14F-4D97-AF65-F5344CB8AC3E}">
        <p14:creationId xmlns:p14="http://schemas.microsoft.com/office/powerpoint/2010/main" val="2210722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65CDA07-8A8C-3B0A-4B10-6766B3174992}"/>
              </a:ext>
            </a:extLst>
          </p:cNvPr>
          <p:cNvSpPr txBox="1"/>
          <p:nvPr/>
        </p:nvSpPr>
        <p:spPr>
          <a:xfrm>
            <a:off x="1259840" y="1305342"/>
            <a:ext cx="951992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2000" dirty="0"/>
              <a:t>Artículo 17.- </a:t>
            </a:r>
            <a:r>
              <a:rPr lang="es-EC" sz="2000" b="1" dirty="0"/>
              <a:t>Medidas de acción afirmativa</a:t>
            </a:r>
            <a:r>
              <a:rPr lang="es-EC" sz="2000" dirty="0"/>
              <a:t>.- El Estado, a través de los organismos competentes, adoptará las medidas de acción afirmativa en el diseño y la ejecución de políticas públicas que fueren necesarias para garantizar el ejercicio pleno de los derechos de las personas con discapacidad que se encontraren en situación de desigualdad.</a:t>
            </a:r>
          </a:p>
          <a:p>
            <a:endParaRPr lang="es-EC" sz="2000" dirty="0"/>
          </a:p>
          <a:p>
            <a:r>
              <a:rPr lang="es-EC" sz="2000" dirty="0"/>
              <a:t>Para el reconocimiento y ejercicio de derechos, diseño y ejecución de políticas públicas, así como para el cumplimiento de obligaciones, se observará la situación real y condición humana de vulnerabilidad en la que se encuentre la persona con discapacidad, y se le garantizará los derechos propios de su situación particular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DBCA797-E55B-5377-24E3-976445E7EE5F}"/>
              </a:ext>
            </a:extLst>
          </p:cNvPr>
          <p:cNvSpPr txBox="1"/>
          <p:nvPr/>
        </p:nvSpPr>
        <p:spPr>
          <a:xfrm>
            <a:off x="2103120" y="5964922"/>
            <a:ext cx="7762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Suplemento -- Registro Oficial </a:t>
            </a:r>
            <a:r>
              <a:rPr lang="es-EC" dirty="0" err="1"/>
              <a:t>Nº</a:t>
            </a:r>
            <a:r>
              <a:rPr lang="es-EC" dirty="0"/>
              <a:t> 796 -- Martes 25 de septiembre del 2012</a:t>
            </a:r>
          </a:p>
        </p:txBody>
      </p:sp>
    </p:spTree>
    <p:extLst>
      <p:ext uri="{BB962C8B-B14F-4D97-AF65-F5344CB8AC3E}">
        <p14:creationId xmlns:p14="http://schemas.microsoft.com/office/powerpoint/2010/main" val="1276936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0974390-133C-BCF9-BF32-C8C3460E6B38}"/>
              </a:ext>
            </a:extLst>
          </p:cNvPr>
          <p:cNvSpPr txBox="1"/>
          <p:nvPr/>
        </p:nvSpPr>
        <p:spPr>
          <a:xfrm>
            <a:off x="833120" y="612845"/>
            <a:ext cx="103327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000" b="1" dirty="0"/>
              <a:t>SECCIÓN SEGUNDA</a:t>
            </a:r>
          </a:p>
          <a:p>
            <a:pPr algn="ctr"/>
            <a:r>
              <a:rPr lang="es-EC" sz="2000" b="1" dirty="0"/>
              <a:t>DE LA SALUD</a:t>
            </a:r>
          </a:p>
          <a:p>
            <a:pPr algn="ctr"/>
            <a:endParaRPr lang="es-EC" sz="2000" b="1" dirty="0"/>
          </a:p>
          <a:p>
            <a:r>
              <a:rPr lang="es-EC" sz="2000" dirty="0"/>
              <a:t>Artículo 19.- Derecho a la salud.- El Estado garantizará a las personas con discapacidad el derecho a la salud y asegurará el acceso a los servicios de promoción, prevención, atención especializada permanente y prioritaria, habilitación y rehabilitación funcional e integral de salud, en las entidades públicas y privadas que presten servicios de salud, con enfoque de género, generacional e intercultural.</a:t>
            </a:r>
          </a:p>
          <a:p>
            <a:endParaRPr lang="es-EC" sz="2000" dirty="0"/>
          </a:p>
          <a:p>
            <a:r>
              <a:rPr lang="es-EC" sz="2000" dirty="0"/>
              <a:t>La atención integral a la salud de las personas con discapacidad, con deficiencia o condición </a:t>
            </a:r>
            <a:r>
              <a:rPr lang="es-EC" sz="2000" dirty="0" err="1"/>
              <a:t>discapacitante</a:t>
            </a:r>
            <a:r>
              <a:rPr lang="es-EC" sz="2000" dirty="0"/>
              <a:t> será de responsabilidad de la autoridad sanitaria nacional,</a:t>
            </a:r>
          </a:p>
          <a:p>
            <a:r>
              <a:rPr lang="es-EC" sz="2000" dirty="0"/>
              <a:t>que la prestará a través la red pública integral de salud. </a:t>
            </a:r>
          </a:p>
          <a:p>
            <a:endParaRPr lang="es-EC" sz="2000" dirty="0"/>
          </a:p>
          <a:p>
            <a:endParaRPr lang="es-EC" sz="2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CB65356-DC62-5675-7F50-09DEB3AE2A02}"/>
              </a:ext>
            </a:extLst>
          </p:cNvPr>
          <p:cNvSpPr txBox="1"/>
          <p:nvPr/>
        </p:nvSpPr>
        <p:spPr>
          <a:xfrm>
            <a:off x="2103120" y="5964922"/>
            <a:ext cx="7762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Suplemento -- Registro Oficial </a:t>
            </a:r>
            <a:r>
              <a:rPr lang="es-EC" dirty="0" err="1"/>
              <a:t>Nº</a:t>
            </a:r>
            <a:r>
              <a:rPr lang="es-EC" dirty="0"/>
              <a:t> 796 -- Martes 25 de septiembre del 2012</a:t>
            </a:r>
          </a:p>
        </p:txBody>
      </p:sp>
    </p:spTree>
    <p:extLst>
      <p:ext uri="{BB962C8B-B14F-4D97-AF65-F5344CB8AC3E}">
        <p14:creationId xmlns:p14="http://schemas.microsoft.com/office/powerpoint/2010/main" val="2547621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1793</Words>
  <Application>Microsoft Office PowerPoint</Application>
  <PresentationFormat>Panorámica</PresentationFormat>
  <Paragraphs>117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Aptos Serif</vt:lpstr>
      <vt:lpstr>Arial</vt:lpstr>
      <vt:lpstr>Tema de Office</vt:lpstr>
      <vt:lpstr>ENFOQUE DE DISCAPACIDADES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Gonzalo Edmundo Bonilla Pulgar</dc:creator>
  <cp:lastModifiedBy>Gonzalo Edmundo Bonilla Pulgar</cp:lastModifiedBy>
  <cp:revision>23</cp:revision>
  <dcterms:created xsi:type="dcterms:W3CDTF">2024-12-15T22:40:47Z</dcterms:created>
  <dcterms:modified xsi:type="dcterms:W3CDTF">2024-12-16T01:06:11Z</dcterms:modified>
</cp:coreProperties>
</file>