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569" r:id="rId2"/>
    <p:sldId id="570" r:id="rId3"/>
    <p:sldId id="571" r:id="rId4"/>
    <p:sldId id="565" r:id="rId5"/>
    <p:sldId id="547" r:id="rId6"/>
    <p:sldId id="554" r:id="rId7"/>
    <p:sldId id="549" r:id="rId8"/>
    <p:sldId id="263" r:id="rId9"/>
    <p:sldId id="555" r:id="rId10"/>
    <p:sldId id="264" r:id="rId11"/>
    <p:sldId id="556" r:id="rId12"/>
    <p:sldId id="277" r:id="rId13"/>
    <p:sldId id="279" r:id="rId14"/>
    <p:sldId id="557" r:id="rId15"/>
    <p:sldId id="280" r:id="rId16"/>
    <p:sldId id="558" r:id="rId17"/>
    <p:sldId id="559" r:id="rId18"/>
    <p:sldId id="572" r:id="rId19"/>
    <p:sldId id="561" r:id="rId20"/>
    <p:sldId id="563" r:id="rId21"/>
    <p:sldId id="564" r:id="rId22"/>
    <p:sldId id="566" r:id="rId23"/>
    <p:sldId id="574" r:id="rId24"/>
    <p:sldId id="567" r:id="rId25"/>
    <p:sldId id="568" r:id="rId26"/>
    <p:sldId id="588" r:id="rId27"/>
    <p:sldId id="589" r:id="rId28"/>
    <p:sldId id="590" r:id="rId29"/>
    <p:sldId id="591" r:id="rId30"/>
    <p:sldId id="592" r:id="rId31"/>
    <p:sldId id="593" r:id="rId32"/>
    <p:sldId id="594" r:id="rId33"/>
    <p:sldId id="595" r:id="rId34"/>
    <p:sldId id="596" r:id="rId35"/>
    <p:sldId id="597" r:id="rId36"/>
    <p:sldId id="598" r:id="rId37"/>
    <p:sldId id="599" r:id="rId38"/>
    <p:sldId id="600" r:id="rId39"/>
    <p:sldId id="601" r:id="rId40"/>
    <p:sldId id="602" r:id="rId41"/>
    <p:sldId id="603" r:id="rId42"/>
    <p:sldId id="604" r:id="rId43"/>
    <p:sldId id="605" r:id="rId44"/>
    <p:sldId id="575" r:id="rId45"/>
    <p:sldId id="576" r:id="rId46"/>
    <p:sldId id="577" r:id="rId47"/>
    <p:sldId id="579" r:id="rId48"/>
    <p:sldId id="580" r:id="rId49"/>
    <p:sldId id="581" r:id="rId50"/>
    <p:sldId id="582" r:id="rId51"/>
    <p:sldId id="583" r:id="rId52"/>
    <p:sldId id="584" r:id="rId53"/>
    <p:sldId id="585" r:id="rId54"/>
    <p:sldId id="587" r:id="rId5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p:cViewPr varScale="1">
        <p:scale>
          <a:sx n="69" d="100"/>
          <a:sy n="69" d="100"/>
        </p:scale>
        <p:origin x="13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7E69BA58-7917-4ACC-B812-87E84B8E0D33}" type="datetimeFigureOut">
              <a:rPr lang="es-ES" smtClean="0"/>
              <a:pPr/>
              <a:t>22/04/2020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32AE6E7-7F46-4A9D-825C-3F47D210975E}" type="slidenum">
              <a:rPr lang="es-ES" smtClean="0"/>
              <a:pPr/>
              <a:t>‹Nº›</a:t>
            </a:fld>
            <a:endParaRPr lang="es-ES"/>
          </a:p>
        </p:txBody>
      </p:sp>
    </p:spTree>
    <p:extLst>
      <p:ext uri="{BB962C8B-B14F-4D97-AF65-F5344CB8AC3E}">
        <p14:creationId xmlns:p14="http://schemas.microsoft.com/office/powerpoint/2010/main" val="17431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E69BA58-7917-4ACC-B812-87E84B8E0D33}" type="datetimeFigureOut">
              <a:rPr lang="es-ES" smtClean="0"/>
              <a:pPr/>
              <a:t>22/04/2020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32AE6E7-7F46-4A9D-825C-3F47D210975E}" type="slidenum">
              <a:rPr lang="es-ES" smtClean="0"/>
              <a:pPr/>
              <a:t>‹Nº›</a:t>
            </a:fld>
            <a:endParaRPr lang="es-ES"/>
          </a:p>
        </p:txBody>
      </p:sp>
    </p:spTree>
    <p:extLst>
      <p:ext uri="{BB962C8B-B14F-4D97-AF65-F5344CB8AC3E}">
        <p14:creationId xmlns:p14="http://schemas.microsoft.com/office/powerpoint/2010/main" val="276492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E69BA58-7917-4ACC-B812-87E84B8E0D33}" type="datetimeFigureOut">
              <a:rPr lang="es-ES" smtClean="0"/>
              <a:pPr/>
              <a:t>22/04/2020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32AE6E7-7F46-4A9D-825C-3F47D210975E}" type="slidenum">
              <a:rPr lang="es-ES" smtClean="0"/>
              <a:pPr/>
              <a:t>‹Nº›</a:t>
            </a:fld>
            <a:endParaRPr lang="es-ES"/>
          </a:p>
        </p:txBody>
      </p:sp>
    </p:spTree>
    <p:extLst>
      <p:ext uri="{BB962C8B-B14F-4D97-AF65-F5344CB8AC3E}">
        <p14:creationId xmlns:p14="http://schemas.microsoft.com/office/powerpoint/2010/main" val="272656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Editar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E69BA58-7917-4ACC-B812-87E84B8E0D33}" type="datetimeFigureOut">
              <a:rPr lang="es-ES" smtClean="0"/>
              <a:pPr/>
              <a:t>22/04/2020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32AE6E7-7F46-4A9D-825C-3F47D210975E}" type="slidenum">
              <a:rPr lang="es-ES" smtClean="0"/>
              <a:pPr/>
              <a:t>‹Nº›</a:t>
            </a:fld>
            <a:endParaRPr lang="es-E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592978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E69BA58-7917-4ACC-B812-87E84B8E0D33}" type="datetimeFigureOut">
              <a:rPr lang="es-ES" smtClean="0"/>
              <a:pPr/>
              <a:t>22/04/2020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32AE6E7-7F46-4A9D-825C-3F47D210975E}" type="slidenum">
              <a:rPr lang="es-ES" smtClean="0"/>
              <a:pPr/>
              <a:t>‹Nº›</a:t>
            </a:fld>
            <a:endParaRPr lang="es-ES"/>
          </a:p>
        </p:txBody>
      </p:sp>
    </p:spTree>
    <p:extLst>
      <p:ext uri="{BB962C8B-B14F-4D97-AF65-F5344CB8AC3E}">
        <p14:creationId xmlns:p14="http://schemas.microsoft.com/office/powerpoint/2010/main" val="1553099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69BA58-7917-4ACC-B812-87E84B8E0D33}" type="datetimeFigureOut">
              <a:rPr lang="es-ES" smtClean="0"/>
              <a:pPr/>
              <a:t>22/04/2020</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32AE6E7-7F46-4A9D-825C-3F47D210975E}" type="slidenum">
              <a:rPr lang="es-ES" smtClean="0"/>
              <a:pPr/>
              <a:t>‹Nº›</a:t>
            </a:fld>
            <a:endParaRPr lang="es-ES"/>
          </a:p>
        </p:txBody>
      </p:sp>
    </p:spTree>
    <p:extLst>
      <p:ext uri="{BB962C8B-B14F-4D97-AF65-F5344CB8AC3E}">
        <p14:creationId xmlns:p14="http://schemas.microsoft.com/office/powerpoint/2010/main" val="626755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69BA58-7917-4ACC-B812-87E84B8E0D33}" type="datetimeFigureOut">
              <a:rPr lang="es-ES" smtClean="0"/>
              <a:pPr/>
              <a:t>22/04/2020</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32AE6E7-7F46-4A9D-825C-3F47D210975E}" type="slidenum">
              <a:rPr lang="es-ES" smtClean="0"/>
              <a:pPr/>
              <a:t>‹Nº›</a:t>
            </a:fld>
            <a:endParaRPr lang="es-ES"/>
          </a:p>
        </p:txBody>
      </p:sp>
    </p:spTree>
    <p:extLst>
      <p:ext uri="{BB962C8B-B14F-4D97-AF65-F5344CB8AC3E}">
        <p14:creationId xmlns:p14="http://schemas.microsoft.com/office/powerpoint/2010/main" val="4285432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E69BA58-7917-4ACC-B812-87E84B8E0D33}" type="datetimeFigureOut">
              <a:rPr lang="es-ES" smtClean="0"/>
              <a:pPr/>
              <a:t>22/04/2020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32AE6E7-7F46-4A9D-825C-3F47D210975E}" type="slidenum">
              <a:rPr lang="es-ES" smtClean="0"/>
              <a:pPr/>
              <a:t>‹Nº›</a:t>
            </a:fld>
            <a:endParaRPr lang="es-ES"/>
          </a:p>
        </p:txBody>
      </p:sp>
    </p:spTree>
    <p:extLst>
      <p:ext uri="{BB962C8B-B14F-4D97-AF65-F5344CB8AC3E}">
        <p14:creationId xmlns:p14="http://schemas.microsoft.com/office/powerpoint/2010/main" val="3657704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E69BA58-7917-4ACC-B812-87E84B8E0D33}" type="datetimeFigureOut">
              <a:rPr lang="es-ES" smtClean="0"/>
              <a:pPr/>
              <a:t>22/04/2020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32AE6E7-7F46-4A9D-825C-3F47D210975E}" type="slidenum">
              <a:rPr lang="es-ES" smtClean="0"/>
              <a:pPr/>
              <a:t>‹Nº›</a:t>
            </a:fld>
            <a:endParaRPr lang="es-ES"/>
          </a:p>
        </p:txBody>
      </p:sp>
    </p:spTree>
    <p:extLst>
      <p:ext uri="{BB962C8B-B14F-4D97-AF65-F5344CB8AC3E}">
        <p14:creationId xmlns:p14="http://schemas.microsoft.com/office/powerpoint/2010/main" val="419845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7E69BA58-7917-4ACC-B812-87E84B8E0D33}" type="datetimeFigureOut">
              <a:rPr lang="es-ES" smtClean="0"/>
              <a:pPr/>
              <a:t>22/04/2020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32AE6E7-7F46-4A9D-825C-3F47D210975E}" type="slidenum">
              <a:rPr lang="es-ES" smtClean="0"/>
              <a:pPr/>
              <a:t>‹Nº›</a:t>
            </a:fld>
            <a:endParaRPr lang="es-ES"/>
          </a:p>
        </p:txBody>
      </p:sp>
    </p:spTree>
    <p:extLst>
      <p:ext uri="{BB962C8B-B14F-4D97-AF65-F5344CB8AC3E}">
        <p14:creationId xmlns:p14="http://schemas.microsoft.com/office/powerpoint/2010/main" val="44198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E69BA58-7917-4ACC-B812-87E84B8E0D33}" type="datetimeFigureOut">
              <a:rPr lang="es-ES" smtClean="0"/>
              <a:pPr/>
              <a:t>22/04/2020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32AE6E7-7F46-4A9D-825C-3F47D210975E}" type="slidenum">
              <a:rPr lang="es-ES" smtClean="0"/>
              <a:pPr/>
              <a:t>‹Nº›</a:t>
            </a:fld>
            <a:endParaRPr lang="es-ES"/>
          </a:p>
        </p:txBody>
      </p:sp>
    </p:spTree>
    <p:extLst>
      <p:ext uri="{BB962C8B-B14F-4D97-AF65-F5344CB8AC3E}">
        <p14:creationId xmlns:p14="http://schemas.microsoft.com/office/powerpoint/2010/main" val="61408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E69BA58-7917-4ACC-B812-87E84B8E0D33}" type="datetimeFigureOut">
              <a:rPr lang="es-ES" smtClean="0"/>
              <a:pPr/>
              <a:t>22/04/2020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32AE6E7-7F46-4A9D-825C-3F47D210975E}" type="slidenum">
              <a:rPr lang="es-ES" smtClean="0"/>
              <a:pPr/>
              <a:t>‹Nº›</a:t>
            </a:fld>
            <a:endParaRPr lang="es-ES"/>
          </a:p>
        </p:txBody>
      </p:sp>
    </p:spTree>
    <p:extLst>
      <p:ext uri="{BB962C8B-B14F-4D97-AF65-F5344CB8AC3E}">
        <p14:creationId xmlns:p14="http://schemas.microsoft.com/office/powerpoint/2010/main" val="164492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E69BA58-7917-4ACC-B812-87E84B8E0D33}" type="datetimeFigureOut">
              <a:rPr lang="es-ES" smtClean="0"/>
              <a:pPr/>
              <a:t>22/04/2020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32AE6E7-7F46-4A9D-825C-3F47D210975E}" type="slidenum">
              <a:rPr lang="es-ES" smtClean="0"/>
              <a:pPr/>
              <a:t>‹Nº›</a:t>
            </a:fld>
            <a:endParaRPr lang="es-ES"/>
          </a:p>
        </p:txBody>
      </p:sp>
    </p:spTree>
    <p:extLst>
      <p:ext uri="{BB962C8B-B14F-4D97-AF65-F5344CB8AC3E}">
        <p14:creationId xmlns:p14="http://schemas.microsoft.com/office/powerpoint/2010/main" val="977060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7E69BA58-7917-4ACC-B812-87E84B8E0D33}" type="datetimeFigureOut">
              <a:rPr lang="es-ES" smtClean="0"/>
              <a:pPr/>
              <a:t>22/04/2020</a:t>
            </a:fld>
            <a:endParaRPr lang="es-ES"/>
          </a:p>
        </p:txBody>
      </p:sp>
      <p:sp>
        <p:nvSpPr>
          <p:cNvPr id="5" name="Footer Placeholder 3"/>
          <p:cNvSpPr>
            <a:spLocks noGrp="1"/>
          </p:cNvSpPr>
          <p:nvPr>
            <p:ph type="ftr" sz="quarter" idx="11"/>
          </p:nvPr>
        </p:nvSpPr>
        <p:spPr/>
        <p:txBody>
          <a:bodyPr/>
          <a:lstStyle/>
          <a:p>
            <a:endParaRPr lang="es-ES"/>
          </a:p>
        </p:txBody>
      </p:sp>
      <p:sp>
        <p:nvSpPr>
          <p:cNvPr id="6" name="Slide Number Placeholder 4"/>
          <p:cNvSpPr>
            <a:spLocks noGrp="1"/>
          </p:cNvSpPr>
          <p:nvPr>
            <p:ph type="sldNum" sz="quarter" idx="12"/>
          </p:nvPr>
        </p:nvSpPr>
        <p:spPr/>
        <p:txBody>
          <a:bodyPr/>
          <a:lstStyle/>
          <a:p>
            <a:fld id="{432AE6E7-7F46-4A9D-825C-3F47D210975E}" type="slidenum">
              <a:rPr lang="es-ES" smtClean="0"/>
              <a:pPr/>
              <a:t>‹Nº›</a:t>
            </a:fld>
            <a:endParaRPr lang="es-ES"/>
          </a:p>
        </p:txBody>
      </p:sp>
    </p:spTree>
    <p:extLst>
      <p:ext uri="{BB962C8B-B14F-4D97-AF65-F5344CB8AC3E}">
        <p14:creationId xmlns:p14="http://schemas.microsoft.com/office/powerpoint/2010/main" val="195291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E69BA58-7917-4ACC-B812-87E84B8E0D33}" type="datetimeFigureOut">
              <a:rPr lang="es-ES" smtClean="0"/>
              <a:pPr/>
              <a:t>22/04/2020</a:t>
            </a:fld>
            <a:endParaRPr lang="es-ES"/>
          </a:p>
        </p:txBody>
      </p:sp>
      <p:sp>
        <p:nvSpPr>
          <p:cNvPr id="5" name="Footer Placeholder 2"/>
          <p:cNvSpPr>
            <a:spLocks noGrp="1"/>
          </p:cNvSpPr>
          <p:nvPr>
            <p:ph type="ftr" sz="quarter" idx="11"/>
          </p:nvPr>
        </p:nvSpPr>
        <p:spPr/>
        <p:txBody>
          <a:bodyPr/>
          <a:lstStyle/>
          <a:p>
            <a:endParaRPr lang="es-ES"/>
          </a:p>
        </p:txBody>
      </p:sp>
      <p:sp>
        <p:nvSpPr>
          <p:cNvPr id="6" name="Slide Number Placeholder 3"/>
          <p:cNvSpPr>
            <a:spLocks noGrp="1"/>
          </p:cNvSpPr>
          <p:nvPr>
            <p:ph type="sldNum" sz="quarter" idx="12"/>
          </p:nvPr>
        </p:nvSpPr>
        <p:spPr/>
        <p:txBody>
          <a:bodyPr/>
          <a:lstStyle/>
          <a:p>
            <a:fld id="{432AE6E7-7F46-4A9D-825C-3F47D210975E}" type="slidenum">
              <a:rPr lang="es-ES" smtClean="0"/>
              <a:pPr/>
              <a:t>‹Nº›</a:t>
            </a:fld>
            <a:endParaRPr lang="es-ES"/>
          </a:p>
        </p:txBody>
      </p:sp>
    </p:spTree>
    <p:extLst>
      <p:ext uri="{BB962C8B-B14F-4D97-AF65-F5344CB8AC3E}">
        <p14:creationId xmlns:p14="http://schemas.microsoft.com/office/powerpoint/2010/main" val="418660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7E69BA58-7917-4ACC-B812-87E84B8E0D33}" type="datetimeFigureOut">
              <a:rPr lang="es-ES" smtClean="0"/>
              <a:pPr/>
              <a:t>22/04/2020</a:t>
            </a:fld>
            <a:endParaRPr lang="es-ES"/>
          </a:p>
        </p:txBody>
      </p:sp>
      <p:sp>
        <p:nvSpPr>
          <p:cNvPr id="5" name="Footer Placeholder 5"/>
          <p:cNvSpPr>
            <a:spLocks noGrp="1"/>
          </p:cNvSpPr>
          <p:nvPr>
            <p:ph type="ftr" sz="quarter" idx="11"/>
          </p:nvPr>
        </p:nvSpPr>
        <p:spPr/>
        <p:txBody>
          <a:bodyPr/>
          <a:lstStyle/>
          <a:p>
            <a:endParaRPr lang="es-ES"/>
          </a:p>
        </p:txBody>
      </p:sp>
      <p:sp>
        <p:nvSpPr>
          <p:cNvPr id="6" name="Slide Number Placeholder 6"/>
          <p:cNvSpPr>
            <a:spLocks noGrp="1"/>
          </p:cNvSpPr>
          <p:nvPr>
            <p:ph type="sldNum" sz="quarter" idx="12"/>
          </p:nvPr>
        </p:nvSpPr>
        <p:spPr/>
        <p:txBody>
          <a:bodyPr/>
          <a:lstStyle/>
          <a:p>
            <a:fld id="{432AE6E7-7F46-4A9D-825C-3F47D210975E}" type="slidenum">
              <a:rPr lang="es-ES" smtClean="0"/>
              <a:pPr/>
              <a:t>‹Nº›</a:t>
            </a:fld>
            <a:endParaRPr lang="es-ES"/>
          </a:p>
        </p:txBody>
      </p:sp>
    </p:spTree>
    <p:extLst>
      <p:ext uri="{BB962C8B-B14F-4D97-AF65-F5344CB8AC3E}">
        <p14:creationId xmlns:p14="http://schemas.microsoft.com/office/powerpoint/2010/main" val="196463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E69BA58-7917-4ACC-B812-87E84B8E0D33}" type="datetimeFigureOut">
              <a:rPr lang="es-ES" smtClean="0"/>
              <a:pPr/>
              <a:t>22/04/2020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32AE6E7-7F46-4A9D-825C-3F47D210975E}" type="slidenum">
              <a:rPr lang="es-ES" smtClean="0"/>
              <a:pPr/>
              <a:t>‹Nº›</a:t>
            </a:fld>
            <a:endParaRPr lang="es-ES"/>
          </a:p>
        </p:txBody>
      </p:sp>
    </p:spTree>
    <p:extLst>
      <p:ext uri="{BB962C8B-B14F-4D97-AF65-F5344CB8AC3E}">
        <p14:creationId xmlns:p14="http://schemas.microsoft.com/office/powerpoint/2010/main" val="156545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E69BA58-7917-4ACC-B812-87E84B8E0D33}" type="datetimeFigureOut">
              <a:rPr lang="es-ES" smtClean="0"/>
              <a:pPr/>
              <a:t>22/04/2020</a:t>
            </a:fld>
            <a:endParaRPr lang="es-E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2AE6E7-7F46-4A9D-825C-3F47D210975E}" type="slidenum">
              <a:rPr lang="es-ES" smtClean="0"/>
              <a:pPr/>
              <a:t>‹Nº›</a:t>
            </a:fld>
            <a:endParaRPr lang="es-ES"/>
          </a:p>
        </p:txBody>
      </p:sp>
    </p:spTree>
    <p:extLst>
      <p:ext uri="{BB962C8B-B14F-4D97-AF65-F5344CB8AC3E}">
        <p14:creationId xmlns:p14="http://schemas.microsoft.com/office/powerpoint/2010/main" val="224172662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histologia de la piel de los anim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10" y="620688"/>
            <a:ext cx="9067674" cy="4896544"/>
          </a:xfrm>
          <a:prstGeom prst="rect">
            <a:avLst/>
          </a:prstGeom>
          <a:noFill/>
          <a:extLst>
            <a:ext uri="{909E8E84-426E-40DD-AFC4-6F175D3DCCD1}">
              <a14:hiddenFill xmlns:a14="http://schemas.microsoft.com/office/drawing/2010/main">
                <a:solidFill>
                  <a:srgbClr val="FFFFFF"/>
                </a:solidFill>
              </a14:hiddenFill>
            </a:ext>
          </a:extLst>
        </p:spPr>
      </p:pic>
      <p:sp>
        <p:nvSpPr>
          <p:cNvPr id="4" name="6 CuadroTexto"/>
          <p:cNvSpPr txBox="1"/>
          <p:nvPr/>
        </p:nvSpPr>
        <p:spPr>
          <a:xfrm rot="18364355">
            <a:off x="244933" y="2914425"/>
            <a:ext cx="7848872" cy="769441"/>
          </a:xfrm>
          <a:prstGeom prst="rect">
            <a:avLst/>
          </a:prstGeom>
          <a:noFill/>
        </p:spPr>
        <p:txBody>
          <a:bodyPr wrap="square" rtlCol="0">
            <a:spAutoFit/>
          </a:bodyPr>
          <a:lstStyle/>
          <a:p>
            <a:pPr algn="ctr"/>
            <a:r>
              <a:rPr lang="es-E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HISTOLOGÍA DE LA PIEL</a:t>
            </a:r>
            <a:endParaRPr lang="es-E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4603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93455"/>
            <a:ext cx="8229600" cy="3351569"/>
          </a:xfrm>
        </p:spPr>
        <p:txBody>
          <a:bodyPr>
            <a:normAutofit fontScale="92500" lnSpcReduction="10000"/>
          </a:bodyPr>
          <a:lstStyle/>
          <a:p>
            <a:pPr algn="just"/>
            <a:r>
              <a:rPr lang="es-ES" sz="2800" dirty="0" smtClean="0"/>
              <a:t>A partir de la capa granular y a medida que ascienden las células, éstas se van secando </a:t>
            </a:r>
            <a:r>
              <a:rPr lang="es-ES" sz="2800" dirty="0" err="1" smtClean="0"/>
              <a:t>granularmente</a:t>
            </a:r>
            <a:r>
              <a:rPr lang="es-ES" sz="2800" dirty="0" smtClean="0"/>
              <a:t> para formar la densa capa </a:t>
            </a:r>
            <a:r>
              <a:rPr lang="es-ES" sz="2800" dirty="0" err="1" smtClean="0"/>
              <a:t>queratinizada</a:t>
            </a:r>
            <a:r>
              <a:rPr lang="es-ES" sz="2800" dirty="0" smtClean="0"/>
              <a:t> del estrato corneo.</a:t>
            </a:r>
            <a:endParaRPr lang="es-ES" sz="2800" dirty="0"/>
          </a:p>
          <a:p>
            <a:pPr algn="just"/>
            <a:r>
              <a:rPr lang="es-ES" sz="2800" dirty="0" smtClean="0"/>
              <a:t>Durante la vida del animal, esta capa cornea se va desprendiendo en forma de finas láminas o costras las cuales van siendo reemplazadas por otras. </a:t>
            </a:r>
            <a:endParaRPr lang="es-ES" sz="2800" dirty="0"/>
          </a:p>
        </p:txBody>
      </p:sp>
      <p:pic>
        <p:nvPicPr>
          <p:cNvPr id="5" name="Picture 2"/>
          <p:cNvPicPr>
            <a:picLocks noChangeAspect="1" noChangeArrowheads="1"/>
          </p:cNvPicPr>
          <p:nvPr/>
        </p:nvPicPr>
        <p:blipFill rotWithShape="1">
          <a:blip r:embed="rId2" cstate="print"/>
          <a:srcRect l="16916" t="13541" b="18054"/>
          <a:stretch/>
        </p:blipFill>
        <p:spPr bwMode="auto">
          <a:xfrm>
            <a:off x="2627784" y="3356992"/>
            <a:ext cx="4921690" cy="309634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290348"/>
            <a:ext cx="8424936" cy="4176464"/>
          </a:xfrm>
        </p:spPr>
        <p:txBody>
          <a:bodyPr>
            <a:normAutofit/>
          </a:bodyPr>
          <a:lstStyle/>
          <a:p>
            <a:pPr algn="just"/>
            <a:r>
              <a:rPr lang="es-MX" b="1" dirty="0">
                <a:solidFill>
                  <a:srgbClr val="0070C0"/>
                </a:solidFill>
              </a:rPr>
              <a:t>El tejido conjuntivo </a:t>
            </a:r>
            <a:r>
              <a:rPr lang="es-MX" b="1" dirty="0" smtClean="0">
                <a:solidFill>
                  <a:srgbClr val="0070C0"/>
                </a:solidFill>
              </a:rPr>
              <a:t>laxo </a:t>
            </a:r>
            <a:r>
              <a:rPr lang="es-MX" dirty="0" smtClean="0"/>
              <a:t>que </a:t>
            </a:r>
            <a:r>
              <a:rPr lang="es-MX" dirty="0"/>
              <a:t>relaciona la piel con la fascia subyacente y a los músculos esqueléticos se denomina </a:t>
            </a:r>
            <a:r>
              <a:rPr lang="es-MX" dirty="0" smtClean="0"/>
              <a:t>tejido subcutáneo o </a:t>
            </a:r>
            <a:r>
              <a:rPr lang="es-MX" dirty="0"/>
              <a:t>hipodermis, esta estructura no pertenece a la piel pero guarda mucha relación con ésta y tiene </a:t>
            </a:r>
            <a:r>
              <a:rPr lang="es-MX" dirty="0" smtClean="0"/>
              <a:t>importancia</a:t>
            </a:r>
            <a:r>
              <a:rPr lang="es-MX" dirty="0"/>
              <a:t> debido a la estructura de este tejido, suele acumularse gran cantidad de líquido (</a:t>
            </a:r>
            <a:r>
              <a:rPr lang="es-MX" dirty="0" smtClean="0"/>
              <a:t>edema) una </a:t>
            </a:r>
            <a:r>
              <a:rPr lang="es-MX" dirty="0"/>
              <a:t>vía muy usada para administrar medicamentos. Este tejido </a:t>
            </a:r>
            <a:r>
              <a:rPr lang="es-MX" dirty="0" smtClean="0"/>
              <a:t>consta </a:t>
            </a:r>
            <a:r>
              <a:rPr lang="es-MX" dirty="0"/>
              <a:t>de fibras colágenas y elásticas laxamente dispuestas, además de células del tejido conjuntivo y grandes </a:t>
            </a:r>
            <a:r>
              <a:rPr lang="es-MX" dirty="0" smtClean="0"/>
              <a:t>espacios.</a:t>
            </a:r>
            <a:endParaRPr lang="en-US" dirty="0"/>
          </a:p>
        </p:txBody>
      </p:sp>
      <p:pic>
        <p:nvPicPr>
          <p:cNvPr id="4" name="Picture 2"/>
          <p:cNvPicPr>
            <a:picLocks noChangeAspect="1" noChangeArrowheads="1"/>
          </p:cNvPicPr>
          <p:nvPr/>
        </p:nvPicPr>
        <p:blipFill rotWithShape="1">
          <a:blip r:embed="rId2" cstate="print"/>
          <a:srcRect t="3409" b="4545"/>
          <a:stretch/>
        </p:blipFill>
        <p:spPr bwMode="auto">
          <a:xfrm>
            <a:off x="2411760" y="4005064"/>
            <a:ext cx="4680520" cy="2380456"/>
          </a:xfrm>
          <a:prstGeom prst="rect">
            <a:avLst/>
          </a:prstGeom>
          <a:noFill/>
          <a:ln w="9525">
            <a:noFill/>
            <a:miter lim="800000"/>
            <a:headEnd/>
            <a:tailEnd/>
          </a:ln>
        </p:spPr>
      </p:pic>
    </p:spTree>
    <p:extLst>
      <p:ext uri="{BB962C8B-B14F-4D97-AF65-F5344CB8AC3E}">
        <p14:creationId xmlns:p14="http://schemas.microsoft.com/office/powerpoint/2010/main" val="185204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32657"/>
            <a:ext cx="8424936" cy="4104456"/>
          </a:xfrm>
        </p:spPr>
        <p:txBody>
          <a:bodyPr>
            <a:normAutofit/>
          </a:bodyPr>
          <a:lstStyle/>
          <a:p>
            <a:pPr algn="just"/>
            <a:r>
              <a:rPr lang="es-ES" dirty="0" smtClean="0"/>
              <a:t>15 % Aproximado del espesor  total de la piel en bruto</a:t>
            </a:r>
          </a:p>
          <a:p>
            <a:pPr algn="just"/>
            <a:r>
              <a:rPr lang="es-ES" dirty="0" smtClean="0"/>
              <a:t>Se elimina mecánicamente en la rivera mediante  la operación del descarnado.</a:t>
            </a:r>
          </a:p>
          <a:p>
            <a:pPr algn="just"/>
            <a:r>
              <a:rPr lang="es-ES" dirty="0" smtClean="0"/>
              <a:t>Asegura la unión con el cuerpo del animal</a:t>
            </a:r>
          </a:p>
          <a:p>
            <a:pPr algn="just"/>
            <a:r>
              <a:rPr lang="es-ES" dirty="0" smtClean="0"/>
              <a:t>Constituido de fibras largas dispuestas paralelamente a la superficie de la flor.</a:t>
            </a:r>
          </a:p>
          <a:p>
            <a:pPr algn="just"/>
            <a:r>
              <a:rPr lang="es-ES" dirty="0" smtClean="0"/>
              <a:t>Encontramos vasos sanguíneos, nervios (en combinación forman la carnaza</a:t>
            </a:r>
            <a:endParaRPr lang="es-ES" dirty="0"/>
          </a:p>
        </p:txBody>
      </p:sp>
      <p:pic>
        <p:nvPicPr>
          <p:cNvPr id="4" name="Picture 2"/>
          <p:cNvPicPr>
            <a:picLocks noChangeAspect="1" noChangeArrowheads="1"/>
          </p:cNvPicPr>
          <p:nvPr/>
        </p:nvPicPr>
        <p:blipFill rotWithShape="1">
          <a:blip r:embed="rId2" cstate="print"/>
          <a:srcRect t="3409" b="4545"/>
          <a:stretch/>
        </p:blipFill>
        <p:spPr bwMode="auto">
          <a:xfrm>
            <a:off x="2195736" y="3971880"/>
            <a:ext cx="5609524" cy="2852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00FFFF"/>
          </a:solidFill>
        </p:spPr>
        <p:style>
          <a:lnRef idx="2">
            <a:schemeClr val="accent2"/>
          </a:lnRef>
          <a:fillRef idx="1">
            <a:schemeClr val="lt1"/>
          </a:fillRef>
          <a:effectRef idx="0">
            <a:schemeClr val="accent2"/>
          </a:effectRef>
          <a:fontRef idx="minor">
            <a:schemeClr val="dk1"/>
          </a:fontRef>
        </p:style>
        <p:txBody>
          <a:bodyPr/>
          <a:lstStyle/>
          <a:p>
            <a:r>
              <a:rPr lang="es-ES" b="1" dirty="0" smtClean="0"/>
              <a:t>ANEXOS DE LA PIEL</a:t>
            </a:r>
            <a:endParaRPr lang="es-ES" b="1" dirty="0"/>
          </a:p>
        </p:txBody>
      </p:sp>
      <p:sp>
        <p:nvSpPr>
          <p:cNvPr id="3" name="2 Marcador de contenido"/>
          <p:cNvSpPr>
            <a:spLocks noGrp="1"/>
          </p:cNvSpPr>
          <p:nvPr>
            <p:ph idx="1"/>
          </p:nvPr>
        </p:nvSpPr>
        <p:spPr/>
        <p:txBody>
          <a:bodyPr>
            <a:normAutofit fontScale="92500" lnSpcReduction="20000"/>
          </a:bodyPr>
          <a:lstStyle/>
          <a:p>
            <a:pPr marL="0" indent="0" algn="just">
              <a:buNone/>
            </a:pPr>
            <a:r>
              <a:rPr lang="es-MX" dirty="0" smtClean="0"/>
              <a:t>También </a:t>
            </a:r>
            <a:r>
              <a:rPr lang="es-MX" dirty="0"/>
              <a:t>llamados anejos cutáneos, son estructuras dependientes de la piel. Proceden de las células epidérmicas de la capa basal. </a:t>
            </a:r>
            <a:r>
              <a:rPr lang="es-MX" dirty="0" smtClean="0"/>
              <a:t>Están </a:t>
            </a:r>
            <a:r>
              <a:rPr lang="es-MX" dirty="0"/>
              <a:t>constituidos por el pelo, las uñas y las glándulas sebáceas y sudoríparas, cada uno sus propias características y funciones.</a:t>
            </a:r>
            <a:endParaRPr lang="es-ES" dirty="0" smtClean="0"/>
          </a:p>
          <a:p>
            <a:pPr marL="0" indent="0" algn="just">
              <a:buNone/>
            </a:pPr>
            <a:r>
              <a:rPr lang="es-MX" b="1" dirty="0"/>
              <a:t>- Germen epitelial primario. </a:t>
            </a:r>
            <a:r>
              <a:rPr lang="es-MX" dirty="0"/>
              <a:t>Comienza su formación hacia el tercer mes de la vida embrionaria, como brotes epiteliales que van a dar lugar al folículo </a:t>
            </a:r>
            <a:r>
              <a:rPr lang="es-MX" dirty="0" err="1"/>
              <a:t>pilosebáceo</a:t>
            </a:r>
            <a:r>
              <a:rPr lang="es-MX" dirty="0"/>
              <a:t>, constituido por pelos, glándulas sebáceas y glándulas sudoríparas </a:t>
            </a:r>
            <a:r>
              <a:rPr lang="es-MX" dirty="0" err="1"/>
              <a:t>apocrinas</a:t>
            </a:r>
            <a:r>
              <a:rPr lang="es-MX" dirty="0"/>
              <a:t>.</a:t>
            </a:r>
            <a:br>
              <a:rPr lang="es-MX" dirty="0"/>
            </a:br>
            <a:r>
              <a:rPr lang="es-MX" b="1" dirty="0"/>
              <a:t/>
            </a:r>
            <a:br>
              <a:rPr lang="es-MX" b="1" dirty="0"/>
            </a:br>
            <a:r>
              <a:rPr lang="es-MX" b="1" dirty="0"/>
              <a:t>- Germen epitelial de la glándula sudorípara </a:t>
            </a:r>
            <a:r>
              <a:rPr lang="es-MX" b="1" dirty="0" err="1"/>
              <a:t>ecrina</a:t>
            </a:r>
            <a:r>
              <a:rPr lang="es-MX" b="1" dirty="0"/>
              <a:t>.</a:t>
            </a:r>
            <a:r>
              <a:rPr lang="es-MX" dirty="0"/>
              <a:t> Se observa a partir del tercer mes en palmas y plantas, y a partir del quinto mes en el resto del cuerpo. Va a constituir el conducto excretor y la glándula sudorípara </a:t>
            </a:r>
            <a:r>
              <a:rPr lang="es-MX" dirty="0" err="1"/>
              <a:t>ecrina</a:t>
            </a:r>
            <a:r>
              <a:rPr lang="es-MX" dirty="0"/>
              <a:t>.</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PELO</a:t>
            </a:r>
            <a:endParaRPr lang="en-US" dirty="0"/>
          </a:p>
        </p:txBody>
      </p:sp>
      <p:pic>
        <p:nvPicPr>
          <p:cNvPr id="4" name="Marcador de contenido 3"/>
          <p:cNvPicPr>
            <a:picLocks noGrp="1" noChangeAspect="1"/>
          </p:cNvPicPr>
          <p:nvPr>
            <p:ph idx="1"/>
          </p:nvPr>
        </p:nvPicPr>
        <p:blipFill rotWithShape="1">
          <a:blip r:embed="rId2"/>
          <a:stretch/>
        </p:blipFill>
        <p:spPr>
          <a:xfrm>
            <a:off x="1739900" y="2702719"/>
            <a:ext cx="4886325" cy="2895600"/>
          </a:xfrm>
          <a:prstGeom prst="rect">
            <a:avLst/>
          </a:prstGeom>
        </p:spPr>
      </p:pic>
    </p:spTree>
    <p:extLst>
      <p:ext uri="{BB962C8B-B14F-4D97-AF65-F5344CB8AC3E}">
        <p14:creationId xmlns:p14="http://schemas.microsoft.com/office/powerpoint/2010/main" val="1467139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8229600" cy="6165304"/>
          </a:xfrm>
        </p:spPr>
        <p:txBody>
          <a:bodyPr>
            <a:normAutofit/>
          </a:bodyPr>
          <a:lstStyle/>
          <a:p>
            <a:pPr marL="0" indent="0" algn="just" fontAlgn="base">
              <a:buNone/>
            </a:pPr>
            <a:r>
              <a:rPr lang="es-MX" dirty="0"/>
              <a:t>Son estructuras constituidas por células </a:t>
            </a:r>
            <a:r>
              <a:rPr lang="es-MX" dirty="0" err="1"/>
              <a:t>queratinizadas</a:t>
            </a:r>
            <a:r>
              <a:rPr lang="es-MX" dirty="0"/>
              <a:t>, firmemente unidas entre sí. Crecen en las invaginaciones dérmicas, que se implantan profundamente en la </a:t>
            </a:r>
            <a:r>
              <a:rPr lang="es-MX" dirty="0" smtClean="0"/>
              <a:t>dermis. </a:t>
            </a:r>
            <a:endParaRPr lang="es-MX" dirty="0"/>
          </a:p>
          <a:p>
            <a:pPr marL="0" indent="0" algn="just" fontAlgn="base">
              <a:buNone/>
            </a:pPr>
            <a:r>
              <a:rPr lang="es-MX" dirty="0" smtClean="0"/>
              <a:t>El </a:t>
            </a:r>
            <a:r>
              <a:rPr lang="es-MX" dirty="0"/>
              <a:t>pelo cumple una función protectora y sensorial.</a:t>
            </a:r>
          </a:p>
          <a:p>
            <a:pPr marL="0" indent="0" algn="just" fontAlgn="base">
              <a:buNone/>
            </a:pPr>
            <a:r>
              <a:rPr lang="es-MX" dirty="0" smtClean="0"/>
              <a:t>Su </a:t>
            </a:r>
            <a:r>
              <a:rPr lang="es-MX" dirty="0"/>
              <a:t>crecimiento es cíclico. Los folículos pilosos también presentan actividad cíclica, alternando períodos de crecimiento con épocas de reposo</a:t>
            </a:r>
            <a:r>
              <a:rPr lang="es-MX" dirty="0" smtClean="0"/>
              <a:t>.</a:t>
            </a:r>
            <a:r>
              <a:rPr lang="es-MX" dirty="0"/>
              <a:t/>
            </a:r>
            <a:br>
              <a:rPr lang="es-MX" dirty="0"/>
            </a:br>
            <a:r>
              <a:rPr lang="es-MX" dirty="0" smtClean="0"/>
              <a:t>Pueden </a:t>
            </a:r>
            <a:r>
              <a:rPr lang="es-MX" dirty="0"/>
              <a:t>modificarse por múltiples factores fisiológicos o patológicos. Se distinguen</a:t>
            </a:r>
            <a:r>
              <a:rPr lang="es-MX" dirty="0" smtClean="0"/>
              <a:t>:</a:t>
            </a:r>
          </a:p>
          <a:p>
            <a:pPr marL="0" indent="0" algn="just" fontAlgn="base">
              <a:buNone/>
            </a:pPr>
            <a:r>
              <a:rPr lang="es-MX" dirty="0"/>
              <a:t/>
            </a:r>
            <a:br>
              <a:rPr lang="es-MX" dirty="0"/>
            </a:br>
            <a:r>
              <a:rPr lang="es-MX" b="1" dirty="0"/>
              <a:t>- Fase </a:t>
            </a:r>
            <a:r>
              <a:rPr lang="es-MX" b="1" dirty="0" err="1"/>
              <a:t>catágena</a:t>
            </a:r>
            <a:r>
              <a:rPr lang="es-MX" b="1" dirty="0"/>
              <a:t>.</a:t>
            </a:r>
            <a:r>
              <a:rPr lang="es-MX" dirty="0"/>
              <a:t> Es la disminución o supresión completa de la mitosis de la raíz</a:t>
            </a:r>
            <a:r>
              <a:rPr lang="es-MX" dirty="0" smtClean="0"/>
              <a:t>.</a:t>
            </a:r>
          </a:p>
          <a:p>
            <a:pPr marL="0" indent="0" algn="just" fontAlgn="base">
              <a:buNone/>
            </a:pPr>
            <a:r>
              <a:rPr lang="es-MX" b="1" dirty="0" smtClean="0"/>
              <a:t>- </a:t>
            </a:r>
            <a:r>
              <a:rPr lang="es-MX" b="1" dirty="0"/>
              <a:t>Fase </a:t>
            </a:r>
            <a:r>
              <a:rPr lang="es-MX" b="1" dirty="0" err="1"/>
              <a:t>telógena</a:t>
            </a:r>
            <a:r>
              <a:rPr lang="es-MX" b="1" dirty="0"/>
              <a:t>. </a:t>
            </a:r>
            <a:r>
              <a:rPr lang="es-MX" dirty="0"/>
              <a:t>Constituye la fase de reposo del ciclo</a:t>
            </a:r>
            <a:r>
              <a:rPr lang="es-MX" dirty="0" smtClean="0"/>
              <a:t>.</a:t>
            </a:r>
            <a:r>
              <a:rPr lang="es-MX" b="1" dirty="0"/>
              <a:t/>
            </a:r>
            <a:br>
              <a:rPr lang="es-MX" b="1" dirty="0"/>
            </a:br>
            <a:r>
              <a:rPr lang="es-MX" b="1" dirty="0"/>
              <a:t>- Fase </a:t>
            </a:r>
            <a:r>
              <a:rPr lang="es-MX" b="1" dirty="0" err="1"/>
              <a:t>anágena</a:t>
            </a:r>
            <a:r>
              <a:rPr lang="es-MX" b="1" dirty="0"/>
              <a:t> o de crecimiento.</a:t>
            </a:r>
            <a:r>
              <a:rPr lang="es-MX" dirty="0"/>
              <a:t> Semejante a la que sufre el folículo en su morfogénesis original.</a:t>
            </a:r>
          </a:p>
          <a:p>
            <a:pPr>
              <a:buNone/>
            </a:pPr>
            <a:endParaRPr lang="es-E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UÑAS</a:t>
            </a:r>
            <a:endParaRPr lang="en-US" dirty="0"/>
          </a:p>
        </p:txBody>
      </p:sp>
      <p:pic>
        <p:nvPicPr>
          <p:cNvPr id="4" name="Marcador de contenido 3"/>
          <p:cNvPicPr>
            <a:picLocks noGrp="1" noChangeAspect="1"/>
          </p:cNvPicPr>
          <p:nvPr>
            <p:ph idx="1"/>
          </p:nvPr>
        </p:nvPicPr>
        <p:blipFill>
          <a:blip r:embed="rId2"/>
          <a:stretch>
            <a:fillRect/>
          </a:stretch>
        </p:blipFill>
        <p:spPr>
          <a:xfrm>
            <a:off x="1924996" y="1094606"/>
            <a:ext cx="4743450" cy="2838450"/>
          </a:xfrm>
          <a:prstGeom prst="rect">
            <a:avLst/>
          </a:prstGeom>
        </p:spPr>
      </p:pic>
      <p:pic>
        <p:nvPicPr>
          <p:cNvPr id="5" name="Imagen 4"/>
          <p:cNvPicPr>
            <a:picLocks noChangeAspect="1"/>
          </p:cNvPicPr>
          <p:nvPr/>
        </p:nvPicPr>
        <p:blipFill>
          <a:blip r:embed="rId3"/>
          <a:stretch>
            <a:fillRect/>
          </a:stretch>
        </p:blipFill>
        <p:spPr>
          <a:xfrm>
            <a:off x="2199109" y="3933056"/>
            <a:ext cx="4195223" cy="2647950"/>
          </a:xfrm>
          <a:prstGeom prst="rect">
            <a:avLst/>
          </a:prstGeom>
        </p:spPr>
      </p:pic>
    </p:spTree>
    <p:extLst>
      <p:ext uri="{BB962C8B-B14F-4D97-AF65-F5344CB8AC3E}">
        <p14:creationId xmlns:p14="http://schemas.microsoft.com/office/powerpoint/2010/main" val="2299299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lnSpcReduction="20000"/>
          </a:bodyPr>
          <a:lstStyle/>
          <a:p>
            <a:pPr marL="0" indent="0" algn="just" fontAlgn="base">
              <a:buNone/>
            </a:pPr>
            <a:r>
              <a:rPr lang="es-MX" dirty="0"/>
              <a:t>Constituyen formaciones epidérmicas córneas, situadas en la cara dorsal de la tercera falange de los dedos</a:t>
            </a:r>
            <a:r>
              <a:rPr lang="es-MX" dirty="0" smtClean="0"/>
              <a:t>.</a:t>
            </a:r>
            <a:r>
              <a:rPr lang="es-MX" dirty="0"/>
              <a:t/>
            </a:r>
            <a:br>
              <a:rPr lang="es-MX" dirty="0"/>
            </a:br>
            <a:r>
              <a:rPr lang="es-MX" dirty="0"/>
              <a:t>Su crecimiento es de 0,10 mm diarios, velocidad que se incrementa con la temperatura ambiental. </a:t>
            </a:r>
          </a:p>
          <a:p>
            <a:pPr marL="0" indent="0" algn="just" fontAlgn="base">
              <a:buNone/>
            </a:pPr>
            <a:r>
              <a:rPr lang="es-MX" dirty="0" smtClean="0"/>
              <a:t>Las </a:t>
            </a:r>
            <a:r>
              <a:rPr lang="es-MX" dirty="0"/>
              <a:t>uñas se originan al final del tercer mes de la vida embrionaria por invaginación de la epidermis en la región dorsal de las últimas falanges</a:t>
            </a:r>
            <a:r>
              <a:rPr lang="es-MX" dirty="0" smtClean="0"/>
              <a:t>.</a:t>
            </a:r>
          </a:p>
          <a:p>
            <a:pPr marL="0" indent="0" algn="just" fontAlgn="base">
              <a:buNone/>
            </a:pPr>
            <a:r>
              <a:rPr lang="es-MX" dirty="0"/>
              <a:t/>
            </a:r>
            <a:br>
              <a:rPr lang="es-MX" dirty="0"/>
            </a:br>
            <a:r>
              <a:rPr lang="es-MX" dirty="0"/>
              <a:t>Están constituidas por láminas córneas (queratina dura), convexas, translúcidas, con ligeras estrías longitudinales.</a:t>
            </a:r>
            <a:br>
              <a:rPr lang="es-MX" dirty="0"/>
            </a:br>
            <a:r>
              <a:rPr lang="es-MX" dirty="0"/>
              <a:t/>
            </a:r>
            <a:br>
              <a:rPr lang="es-MX" dirty="0"/>
            </a:br>
            <a:r>
              <a:rPr lang="es-MX" dirty="0"/>
              <a:t>Se consideran tres porciones: raíz o zona proximal, cuerpo o placa </a:t>
            </a:r>
            <a:r>
              <a:rPr lang="es-MX" dirty="0" err="1"/>
              <a:t>ungueal</a:t>
            </a:r>
            <a:r>
              <a:rPr lang="es-MX" dirty="0"/>
              <a:t> y borde libre en la zona distal.</a:t>
            </a:r>
            <a:br>
              <a:rPr lang="es-MX" dirty="0"/>
            </a:br>
            <a:endParaRPr lang="es-MX" dirty="0"/>
          </a:p>
          <a:p>
            <a:pPr algn="just"/>
            <a:endParaRPr lang="en-US" dirty="0"/>
          </a:p>
        </p:txBody>
      </p:sp>
    </p:spTree>
    <p:extLst>
      <p:ext uri="{BB962C8B-B14F-4D97-AF65-F5344CB8AC3E}">
        <p14:creationId xmlns:p14="http://schemas.microsoft.com/office/powerpoint/2010/main" val="3436236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Sudor</a:t>
            </a:r>
            <a:endParaRPr lang="en-US" dirty="0"/>
          </a:p>
        </p:txBody>
      </p:sp>
      <p:sp>
        <p:nvSpPr>
          <p:cNvPr id="3" name="Marcador de contenido 2"/>
          <p:cNvSpPr>
            <a:spLocks noGrp="1"/>
          </p:cNvSpPr>
          <p:nvPr>
            <p:ph idx="1"/>
          </p:nvPr>
        </p:nvSpPr>
        <p:spPr/>
        <p:txBody>
          <a:bodyPr/>
          <a:lstStyle/>
          <a:p>
            <a:r>
              <a:rPr lang="es-MX" dirty="0"/>
              <a:t>El sudor es el líquido producido por las glándulas sudoríparas, sobre todo por las </a:t>
            </a:r>
            <a:r>
              <a:rPr lang="es-MX" dirty="0" err="1"/>
              <a:t>ecrinas</a:t>
            </a:r>
            <a:r>
              <a:rPr lang="es-MX" dirty="0"/>
              <a:t> porque son más numerosas. Consiste en una mezcla de agua, sales (sobre todo cloruro sódico), urea, ácido úrico, aminoácidos, amoniaco, azúcar, ácido láctico y ácido ascórbico. Su función principal es ayudar a regular la temperatura corporal. </a:t>
            </a:r>
            <a:endParaRPr lang="en-US" dirty="0"/>
          </a:p>
        </p:txBody>
      </p:sp>
    </p:spTree>
    <p:extLst>
      <p:ext uri="{BB962C8B-B14F-4D97-AF65-F5344CB8AC3E}">
        <p14:creationId xmlns:p14="http://schemas.microsoft.com/office/powerpoint/2010/main" val="19164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err="1"/>
              <a:t>Glándulas</a:t>
            </a:r>
            <a:r>
              <a:rPr lang="en-US" b="1" dirty="0"/>
              <a:t> </a:t>
            </a:r>
            <a:r>
              <a:rPr lang="en-US" b="1" dirty="0" err="1"/>
              <a:t>sudoríparas</a:t>
            </a:r>
            <a:endParaRPr lang="en-US" dirty="0"/>
          </a:p>
        </p:txBody>
      </p:sp>
      <p:sp>
        <p:nvSpPr>
          <p:cNvPr id="3" name="Marcador de contenido 2"/>
          <p:cNvSpPr>
            <a:spLocks noGrp="1"/>
          </p:cNvSpPr>
          <p:nvPr>
            <p:ph idx="1"/>
          </p:nvPr>
        </p:nvSpPr>
        <p:spPr>
          <a:xfrm>
            <a:off x="457200" y="1417638"/>
            <a:ext cx="8229600" cy="5440362"/>
          </a:xfrm>
        </p:spPr>
        <p:txBody>
          <a:bodyPr>
            <a:normAutofit/>
          </a:bodyPr>
          <a:lstStyle/>
          <a:p>
            <a:pPr algn="just" fontAlgn="base"/>
            <a:r>
              <a:rPr lang="es-MX" dirty="0"/>
              <a:t>Producen secreción ácida (pH 5,7) que, a modo de defensa, limita el crecimiento bacteriano en la piel. Existen dos tipos: </a:t>
            </a:r>
            <a:br>
              <a:rPr lang="es-MX" dirty="0"/>
            </a:br>
            <a:r>
              <a:rPr lang="es-MX" b="1" dirty="0"/>
              <a:t>- Glándulas </a:t>
            </a:r>
            <a:r>
              <a:rPr lang="es-MX" b="1" dirty="0" err="1"/>
              <a:t>ecrinas</a:t>
            </a:r>
            <a:r>
              <a:rPr lang="es-MX" b="1" dirty="0"/>
              <a:t>.</a:t>
            </a:r>
            <a:r>
              <a:rPr lang="es-MX" dirty="0"/>
              <a:t> </a:t>
            </a:r>
            <a:r>
              <a:rPr lang="es-MX" dirty="0" smtClean="0"/>
              <a:t>Son </a:t>
            </a:r>
            <a:r>
              <a:rPr lang="es-MX" dirty="0"/>
              <a:t>las más numerosas. Se estimulan con el calor y se distribuyen por toda la superficie corporal (entre 2 y 5 millones), p</a:t>
            </a:r>
            <a:r>
              <a:rPr lang="es-MX" dirty="0" smtClean="0"/>
              <a:t>redominantemente </a:t>
            </a:r>
            <a:r>
              <a:rPr lang="es-MX" dirty="0"/>
              <a:t>en palmas de las manos, plantas de los pies, axilas y frente</a:t>
            </a:r>
            <a:r>
              <a:rPr lang="es-MX" dirty="0" smtClean="0"/>
              <a:t>.</a:t>
            </a:r>
          </a:p>
          <a:p>
            <a:pPr algn="just" fontAlgn="base"/>
            <a:r>
              <a:rPr lang="es-MX" b="1" dirty="0" smtClean="0"/>
              <a:t>Glándulas </a:t>
            </a:r>
            <a:r>
              <a:rPr lang="es-MX" b="1" dirty="0" err="1" smtClean="0"/>
              <a:t>apocrinas</a:t>
            </a:r>
            <a:r>
              <a:rPr lang="es-MX" b="1" dirty="0" smtClean="0"/>
              <a:t> </a:t>
            </a:r>
            <a:r>
              <a:rPr lang="es-MX" dirty="0" smtClean="0"/>
              <a:t>se encuentran principalmente </a:t>
            </a:r>
            <a:r>
              <a:rPr lang="es-MX" dirty="0"/>
              <a:t>en la piel de las axilas y región púbica. </a:t>
            </a:r>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732240" y="-204417"/>
            <a:ext cx="2707136" cy="1622055"/>
          </a:xfrm>
          <a:prstGeom prst="rect">
            <a:avLst/>
          </a:prstGeom>
        </p:spPr>
      </p:pic>
    </p:spTree>
    <p:extLst>
      <p:ext uri="{BB962C8B-B14F-4D97-AF65-F5344CB8AC3E}">
        <p14:creationId xmlns:p14="http://schemas.microsoft.com/office/powerpoint/2010/main" val="102953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PIEL</a:t>
            </a:r>
            <a:endParaRPr lang="en-US" dirty="0"/>
          </a:p>
        </p:txBody>
      </p:sp>
      <p:sp>
        <p:nvSpPr>
          <p:cNvPr id="3" name="Marcador de contenido 2"/>
          <p:cNvSpPr>
            <a:spLocks noGrp="1"/>
          </p:cNvSpPr>
          <p:nvPr>
            <p:ph idx="1"/>
          </p:nvPr>
        </p:nvSpPr>
        <p:spPr/>
        <p:txBody>
          <a:bodyPr>
            <a:normAutofit/>
          </a:bodyPr>
          <a:lstStyle/>
          <a:p>
            <a:pPr algn="just"/>
            <a:r>
              <a:rPr lang="es-MX" dirty="0" smtClean="0"/>
              <a:t>Es </a:t>
            </a:r>
            <a:r>
              <a:rPr lang="es-MX" dirty="0"/>
              <a:t>un tegumento que cubre la superficie corporal del organismo animal, es como un manto orgánico de protección, sensorial, depósitos de líquidos, excreción y termorregulación. </a:t>
            </a:r>
            <a:r>
              <a:rPr lang="es-MX" dirty="0" err="1"/>
              <a:t>Dellmann</a:t>
            </a:r>
            <a:r>
              <a:rPr lang="es-MX" dirty="0"/>
              <a:t> y Brown Esther expresan que es uno de los órganos más grande del cuerpo, lo protege contra las injurias mecánicas, agentes nocivos y de la irradiación, su grosor depende de la especie animal, edad, sexo y la zona del cuerpo de cada individuo; la más delgada varía de 0,4 mm a 2,4 mm en el bovino Holstein y la más gruesa de 1,9-1,2 mm en el gato y el caballo.</a:t>
            </a:r>
          </a:p>
        </p:txBody>
      </p:sp>
    </p:spTree>
    <p:extLst>
      <p:ext uri="{BB962C8B-B14F-4D97-AF65-F5344CB8AC3E}">
        <p14:creationId xmlns:p14="http://schemas.microsoft.com/office/powerpoint/2010/main" val="3693863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632" y="332656"/>
            <a:ext cx="8229600" cy="1143000"/>
          </a:xfrm>
        </p:spPr>
        <p:txBody>
          <a:bodyPr>
            <a:normAutofit fontScale="90000"/>
          </a:bodyPr>
          <a:lstStyle/>
          <a:p>
            <a:r>
              <a:rPr lang="en-US" b="1" dirty="0" err="1"/>
              <a:t>Glándulas</a:t>
            </a:r>
            <a:r>
              <a:rPr lang="en-US" b="1" dirty="0"/>
              <a:t> </a:t>
            </a:r>
            <a:r>
              <a:rPr lang="en-US" b="1" dirty="0" err="1"/>
              <a:t>sebáceas</a:t>
            </a:r>
            <a:r>
              <a:rPr lang="en-US" b="1" dirty="0"/>
              <a:t/>
            </a:r>
            <a:br>
              <a:rPr lang="en-US" b="1" dirty="0"/>
            </a:br>
            <a:endParaRPr lang="en-US" dirty="0"/>
          </a:p>
        </p:txBody>
      </p:sp>
      <p:sp>
        <p:nvSpPr>
          <p:cNvPr id="5" name="Marcador de contenido 4"/>
          <p:cNvSpPr>
            <a:spLocks noGrp="1"/>
          </p:cNvSpPr>
          <p:nvPr>
            <p:ph idx="1"/>
          </p:nvPr>
        </p:nvSpPr>
        <p:spPr>
          <a:xfrm>
            <a:off x="457200" y="2060848"/>
            <a:ext cx="8229600" cy="4525963"/>
          </a:xfrm>
        </p:spPr>
        <p:txBody>
          <a:bodyPr>
            <a:normAutofit/>
          </a:bodyPr>
          <a:lstStyle/>
          <a:p>
            <a:pPr algn="just"/>
            <a:r>
              <a:rPr lang="es-MX" dirty="0"/>
              <a:t>Están dispersas sobre la superficie de la piel, excepto en las palmas de las manos y en las plantas de los pies. Se encuentran en la </a:t>
            </a:r>
            <a:r>
              <a:rPr lang="es-MX" dirty="0" smtClean="0"/>
              <a:t>dermis. La </a:t>
            </a:r>
            <a:r>
              <a:rPr lang="es-MX" dirty="0"/>
              <a:t>secreción sebácea consiste en una mezcla de lípidos denominada sebo, y evita que el pelo se reseque y se vuelva quebradizo, impide la excesiva evaporación de agua, mantiene la piel suave y flexible e inhibe el crecimiento de ciertas bacterias. </a:t>
            </a:r>
            <a:endParaRPr lang="en-US" dirty="0"/>
          </a:p>
        </p:txBody>
      </p:sp>
      <p:pic>
        <p:nvPicPr>
          <p:cNvPr id="4" name="Imagen 3"/>
          <p:cNvPicPr>
            <a:picLocks noChangeAspect="1"/>
          </p:cNvPicPr>
          <p:nvPr/>
        </p:nvPicPr>
        <p:blipFill>
          <a:blip r:embed="rId2"/>
          <a:stretch>
            <a:fillRect/>
          </a:stretch>
        </p:blipFill>
        <p:spPr>
          <a:xfrm>
            <a:off x="6156176" y="0"/>
            <a:ext cx="2843808" cy="2211727"/>
          </a:xfrm>
          <a:prstGeom prst="rect">
            <a:avLst/>
          </a:prstGeom>
        </p:spPr>
      </p:pic>
    </p:spTree>
    <p:extLst>
      <p:ext uri="{BB962C8B-B14F-4D97-AF65-F5344CB8AC3E}">
        <p14:creationId xmlns:p14="http://schemas.microsoft.com/office/powerpoint/2010/main" val="3105886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Glándulas</a:t>
            </a:r>
            <a:r>
              <a:rPr lang="en-US" dirty="0"/>
              <a:t> </a:t>
            </a:r>
            <a:r>
              <a:rPr lang="en-US" dirty="0" err="1"/>
              <a:t>mamarias</a:t>
            </a:r>
            <a:endParaRPr lang="en-US" dirty="0"/>
          </a:p>
        </p:txBody>
      </p:sp>
      <p:sp>
        <p:nvSpPr>
          <p:cNvPr id="3" name="Marcador de contenido 2"/>
          <p:cNvSpPr>
            <a:spLocks noGrp="1"/>
          </p:cNvSpPr>
          <p:nvPr>
            <p:ph idx="1"/>
          </p:nvPr>
        </p:nvSpPr>
        <p:spPr/>
        <p:txBody>
          <a:bodyPr>
            <a:normAutofit/>
          </a:bodyPr>
          <a:lstStyle/>
          <a:p>
            <a:pPr algn="just"/>
            <a:r>
              <a:rPr lang="es-MX" dirty="0" smtClean="0"/>
              <a:t>En </a:t>
            </a:r>
            <a:r>
              <a:rPr lang="es-MX" dirty="0"/>
              <a:t>las mujeres se desarrolla una mama en cada lado, por encima del músculo pectoral mayor, en la cara anterior del tórax. Cada mama está compuesta por 12- 20 lóbulos diferenciados y cada lóbulo tiene su propio sistema de conductos muy ramificados, con salida independiente al exterior por el pezón. </a:t>
            </a:r>
            <a:endParaRPr lang="en-US" dirty="0"/>
          </a:p>
        </p:txBody>
      </p:sp>
    </p:spTree>
    <p:extLst>
      <p:ext uri="{BB962C8B-B14F-4D97-AF65-F5344CB8AC3E}">
        <p14:creationId xmlns:p14="http://schemas.microsoft.com/office/powerpoint/2010/main" val="12994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8883" y="0"/>
            <a:ext cx="8229600" cy="1143000"/>
          </a:xfrm>
        </p:spPr>
        <p:txBody>
          <a:bodyPr/>
          <a:lstStyle/>
          <a:p>
            <a:r>
              <a:rPr lang="es-MX" dirty="0" smtClean="0"/>
              <a:t>HIPODERMIS</a:t>
            </a:r>
            <a:endParaRPr lang="en-US" dirty="0"/>
          </a:p>
        </p:txBody>
      </p:sp>
      <p:sp>
        <p:nvSpPr>
          <p:cNvPr id="3" name="Marcador de contenido 2"/>
          <p:cNvSpPr>
            <a:spLocks noGrp="1"/>
          </p:cNvSpPr>
          <p:nvPr>
            <p:ph idx="1"/>
          </p:nvPr>
        </p:nvSpPr>
        <p:spPr>
          <a:xfrm>
            <a:off x="211930" y="1124745"/>
            <a:ext cx="8608541" cy="5733256"/>
          </a:xfrm>
        </p:spPr>
        <p:txBody>
          <a:bodyPr>
            <a:normAutofit/>
          </a:bodyPr>
          <a:lstStyle/>
          <a:p>
            <a:pPr algn="just"/>
            <a:r>
              <a:rPr lang="es-MX" dirty="0"/>
              <a:t>La hipodermis forma la capa más espesa de la piel y está unida a la </a:t>
            </a:r>
            <a:r>
              <a:rPr lang="es-MX" dirty="0" smtClean="0"/>
              <a:t>dermis por </a:t>
            </a:r>
            <a:r>
              <a:rPr lang="es-MX" dirty="0"/>
              <a:t>fibras de elastina y de colágeno. Está constituida principalmente por células denominadas adipocitos, especializados en la producción y el almacenamiento de grasas. Estos cuerpos grasos son necesarios para el buen funcionamiento de cada célula cutánea ya que, al degradarse, producen energía vital</a:t>
            </a:r>
            <a:r>
              <a:rPr lang="es-MX" dirty="0" smtClean="0"/>
              <a:t>.</a:t>
            </a:r>
          </a:p>
        </p:txBody>
      </p:sp>
    </p:spTree>
    <p:extLst>
      <p:ext uri="{BB962C8B-B14F-4D97-AF65-F5344CB8AC3E}">
        <p14:creationId xmlns:p14="http://schemas.microsoft.com/office/powerpoint/2010/main" val="4245558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332656"/>
            <a:ext cx="8229600" cy="3561259"/>
          </a:xfrm>
        </p:spPr>
        <p:txBody>
          <a:bodyPr/>
          <a:lstStyle/>
          <a:p>
            <a:r>
              <a:rPr lang="es-MX" dirty="0"/>
              <a:t>El conjunto de los adipocitos constituye un tejido de sostén flexible y deformable que posee propiedades de “amortiguación” frente a los choques, un verdadero “colchón” para la piel. Estas células también desempeñan una función aislante y, por tanto, participan en la termorregulación de la piel.</a:t>
            </a:r>
            <a:endParaRPr lang="en-US" dirty="0"/>
          </a:p>
          <a:p>
            <a:endParaRPr lang="en-US" dirty="0"/>
          </a:p>
        </p:txBody>
      </p:sp>
      <p:pic>
        <p:nvPicPr>
          <p:cNvPr id="4" name="Imagen 3"/>
          <p:cNvPicPr>
            <a:picLocks noChangeAspect="1"/>
          </p:cNvPicPr>
          <p:nvPr/>
        </p:nvPicPr>
        <p:blipFill>
          <a:blip r:embed="rId2"/>
          <a:stretch>
            <a:fillRect/>
          </a:stretch>
        </p:blipFill>
        <p:spPr>
          <a:xfrm>
            <a:off x="1619672" y="3841744"/>
            <a:ext cx="4968552" cy="3051672"/>
          </a:xfrm>
          <a:prstGeom prst="rect">
            <a:avLst/>
          </a:prstGeom>
        </p:spPr>
      </p:pic>
    </p:spTree>
    <p:extLst>
      <p:ext uri="{BB962C8B-B14F-4D97-AF65-F5344CB8AC3E}">
        <p14:creationId xmlns:p14="http://schemas.microsoft.com/office/powerpoint/2010/main" val="1534328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fontScale="90000"/>
          </a:bodyPr>
          <a:lstStyle/>
          <a:p>
            <a:r>
              <a:rPr lang="es-MX" b="1" dirty="0"/>
              <a:t>Los </a:t>
            </a:r>
            <a:r>
              <a:rPr lang="es-MX" b="1" dirty="0" smtClean="0"/>
              <a:t>adipocitos</a:t>
            </a:r>
            <a:r>
              <a:rPr lang="es-MX" b="1" dirty="0"/>
              <a:t/>
            </a:r>
            <a:br>
              <a:rPr lang="es-MX" b="1" dirty="0"/>
            </a:br>
            <a:endParaRPr lang="en-US" dirty="0"/>
          </a:p>
        </p:txBody>
      </p:sp>
      <p:sp>
        <p:nvSpPr>
          <p:cNvPr id="3" name="Marcador de contenido 2"/>
          <p:cNvSpPr>
            <a:spLocks noGrp="1"/>
          </p:cNvSpPr>
          <p:nvPr>
            <p:ph idx="1"/>
          </p:nvPr>
        </p:nvSpPr>
        <p:spPr>
          <a:xfrm>
            <a:off x="457200" y="1486218"/>
            <a:ext cx="8229600" cy="5257800"/>
          </a:xfrm>
        </p:spPr>
        <p:txBody>
          <a:bodyPr>
            <a:normAutofit/>
          </a:bodyPr>
          <a:lstStyle/>
          <a:p>
            <a:pPr algn="just"/>
            <a:r>
              <a:rPr lang="es-MX" dirty="0" smtClean="0"/>
              <a:t>Los </a:t>
            </a:r>
            <a:r>
              <a:rPr lang="es-MX" dirty="0"/>
              <a:t>adipocitos son células de tamaño muy grande. Verdadera reserva energética, los adipocitos son capaces de almacenar las grasas en forma de triglicéridos en vacuolas. </a:t>
            </a:r>
            <a:r>
              <a:rPr lang="es-MX" dirty="0" smtClean="0"/>
              <a:t>Además estas </a:t>
            </a:r>
            <a:r>
              <a:rPr lang="es-MX" dirty="0"/>
              <a:t>células participan en la producción de algunas hormonas </a:t>
            </a:r>
            <a:endParaRPr lang="es-MX" dirty="0" smtClean="0"/>
          </a:p>
          <a:p>
            <a:pPr marL="0" indent="0" algn="just">
              <a:buNone/>
            </a:pPr>
            <a:r>
              <a:rPr lang="es-MX" dirty="0" smtClean="0"/>
              <a:t>Existen </a:t>
            </a:r>
            <a:r>
              <a:rPr lang="es-MX" dirty="0"/>
              <a:t>2 variedades de adipocitos:</a:t>
            </a:r>
          </a:p>
          <a:p>
            <a:pPr algn="just"/>
            <a:r>
              <a:rPr lang="es-MX" b="1" dirty="0"/>
              <a:t>Los adipocitos blancos </a:t>
            </a:r>
            <a:r>
              <a:rPr lang="es-MX" dirty="0"/>
              <a:t>que representan de un 15 % a un 20 % del peso de una persona y se consideran una de las mayores reservas de energía del organismo.</a:t>
            </a:r>
          </a:p>
          <a:p>
            <a:pPr algn="just"/>
            <a:r>
              <a:rPr lang="es-MX" b="1" dirty="0"/>
              <a:t>Los adipocitos marrones </a:t>
            </a:r>
            <a:r>
              <a:rPr lang="es-MX" dirty="0"/>
              <a:t>presentes en gran cantidad en los animales que hibernan y en los recién nacidos. En el parto, permiten en particular a los bebés adaptarse al cambio brutal de temperatura (vientre materno a </a:t>
            </a:r>
            <a:r>
              <a:rPr lang="es-MX" dirty="0" smtClean="0"/>
              <a:t>37°C</a:t>
            </a:r>
            <a:r>
              <a:rPr lang="es-MX" dirty="0"/>
              <a:t>, medio exterior a 20°C</a:t>
            </a:r>
            <a:r>
              <a:rPr lang="es-MX" dirty="0" smtClean="0"/>
              <a:t>).</a:t>
            </a:r>
            <a:endParaRPr lang="es-MX" dirty="0"/>
          </a:p>
        </p:txBody>
      </p:sp>
    </p:spTree>
    <p:extLst>
      <p:ext uri="{BB962C8B-B14F-4D97-AF65-F5344CB8AC3E}">
        <p14:creationId xmlns:p14="http://schemas.microsoft.com/office/powerpoint/2010/main" val="1258229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Cuando la hipodermis deja de funcionar</a:t>
            </a:r>
          </a:p>
        </p:txBody>
      </p:sp>
      <p:sp>
        <p:nvSpPr>
          <p:cNvPr id="3" name="Marcador de contenido 2"/>
          <p:cNvSpPr>
            <a:spLocks noGrp="1"/>
          </p:cNvSpPr>
          <p:nvPr>
            <p:ph idx="1"/>
          </p:nvPr>
        </p:nvSpPr>
        <p:spPr>
          <a:xfrm>
            <a:off x="457200" y="1280796"/>
            <a:ext cx="8229600" cy="5429200"/>
          </a:xfrm>
        </p:spPr>
        <p:txBody>
          <a:bodyPr>
            <a:normAutofit/>
          </a:bodyPr>
          <a:lstStyle/>
          <a:p>
            <a:pPr algn="just"/>
            <a:r>
              <a:rPr lang="es-MX" dirty="0" smtClean="0"/>
              <a:t>Aunque </a:t>
            </a:r>
            <a:r>
              <a:rPr lang="es-MX" dirty="0"/>
              <a:t>su número tiende a mantenerse constante a partir de la adolescencia, los adipocitos pueden no obstante multiplicarse a lo largo de toda la vida a partir de una célula precursora llamada </a:t>
            </a:r>
            <a:r>
              <a:rPr lang="es-MX" dirty="0" err="1"/>
              <a:t>preadipocito</a:t>
            </a:r>
            <a:r>
              <a:rPr lang="es-MX" dirty="0"/>
              <a:t>. El tamaño de un adipocito es muy variable. En efecto, cuanto más lípidos (aportados por la alimentación) almacena el adipocito, más aumenta su tamaño, hasta llegar a decenas de veces su capacidad inicial. Este fenómeno causa el aumento de peso. En cambio, durante una dieta, los adipocitos liberan en el organismo ácidos grasos y azúcares, fuente de energía.</a:t>
            </a:r>
          </a:p>
          <a:p>
            <a:pPr algn="just"/>
            <a:r>
              <a:rPr lang="es-MX" dirty="0"/>
              <a:t>Cuando los ácidos grasos aportados en la alimentación son demasiado numerosos, se almacenan en los adipocitos cuyo volumen aumenta... Esto termina por dar a la piel un aspecto acolchado, como de piel de naranja. El estrés, los cambios hormonales y la mala circulación acentúan este fenómeno.</a:t>
            </a:r>
          </a:p>
          <a:p>
            <a:endParaRPr lang="en-US" dirty="0"/>
          </a:p>
        </p:txBody>
      </p:sp>
    </p:spTree>
    <p:extLst>
      <p:ext uri="{BB962C8B-B14F-4D97-AF65-F5344CB8AC3E}">
        <p14:creationId xmlns:p14="http://schemas.microsoft.com/office/powerpoint/2010/main" val="1254692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38444" y="2385604"/>
            <a:ext cx="7080068" cy="2005148"/>
          </a:xfrm>
        </p:spPr>
        <p:txBody>
          <a:bodyPr>
            <a:normAutofit fontScale="90000"/>
          </a:bodyPr>
          <a:lstStyle/>
          <a:p>
            <a:r>
              <a:rPr lang="es-MX" dirty="0" smtClean="0"/>
              <a:t>1.2 MANEJO DEL GANADO Y FACTORES DETERMINANTES DE SU CALIDAD </a:t>
            </a:r>
            <a:endParaRPr lang="es-MX" dirty="0"/>
          </a:p>
        </p:txBody>
      </p:sp>
    </p:spTree>
    <p:extLst>
      <p:ext uri="{BB962C8B-B14F-4D97-AF65-F5344CB8AC3E}">
        <p14:creationId xmlns:p14="http://schemas.microsoft.com/office/powerpoint/2010/main" val="4110306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Manejo de ganado y factores determinantes de su calidad </a:t>
            </a:r>
            <a:endParaRPr lang="es-MX" dirty="0"/>
          </a:p>
        </p:txBody>
      </p:sp>
      <p:sp>
        <p:nvSpPr>
          <p:cNvPr id="3" name="Marcador de contenido 2"/>
          <p:cNvSpPr>
            <a:spLocks noGrp="1"/>
          </p:cNvSpPr>
          <p:nvPr>
            <p:ph idx="1"/>
          </p:nvPr>
        </p:nvSpPr>
        <p:spPr/>
        <p:txBody>
          <a:bodyPr/>
          <a:lstStyle/>
          <a:p>
            <a:pPr marL="0" indent="0">
              <a:buNone/>
            </a:pPr>
            <a:r>
              <a:rPr lang="es-MX" dirty="0" smtClean="0"/>
              <a:t>ABATIMIENTO O MATANZA; CUIDADOS DE LA PIEL EN ESTA Y OTRAS OPERACIONES.</a:t>
            </a:r>
          </a:p>
          <a:p>
            <a:pPr marL="0" indent="0">
              <a:buNone/>
            </a:pPr>
            <a:r>
              <a:rPr lang="es-MX" dirty="0" smtClean="0"/>
              <a:t>LEY DE MATADEROS EN EL ECUADOR.</a:t>
            </a:r>
          </a:p>
          <a:p>
            <a:pPr marL="0" indent="0">
              <a:buNone/>
            </a:pPr>
            <a:r>
              <a:rPr lang="es-MX" dirty="0" smtClean="0"/>
              <a:t>FACTORES QUE DETERMINAN LA CALIDAD DEL CUERO. </a:t>
            </a:r>
          </a:p>
          <a:p>
            <a:pPr marL="0" indent="0">
              <a:buNone/>
            </a:pPr>
            <a:r>
              <a:rPr lang="es-MX" dirty="0" smtClean="0"/>
              <a:t>INFESTACIONES EN LA PIEL.</a:t>
            </a:r>
            <a:endParaRPr lang="es-MX" dirty="0"/>
          </a:p>
        </p:txBody>
      </p:sp>
    </p:spTree>
    <p:extLst>
      <p:ext uri="{BB962C8B-B14F-4D97-AF65-F5344CB8AC3E}">
        <p14:creationId xmlns:p14="http://schemas.microsoft.com/office/powerpoint/2010/main" val="3289811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ABATIMIENTO O MATANZA; CUIDADOS DE LA PIEL EN ESTA Y OTRAS </a:t>
            </a:r>
            <a:r>
              <a:rPr lang="es-MX" dirty="0" smtClean="0"/>
              <a:t>OPERACIONES</a:t>
            </a:r>
            <a:endParaRPr lang="es-MX" dirty="0"/>
          </a:p>
        </p:txBody>
      </p:sp>
      <p:sp>
        <p:nvSpPr>
          <p:cNvPr id="3" name="Marcador de contenido 2"/>
          <p:cNvSpPr>
            <a:spLocks noGrp="1"/>
          </p:cNvSpPr>
          <p:nvPr>
            <p:ph idx="1"/>
          </p:nvPr>
        </p:nvSpPr>
        <p:spPr>
          <a:xfrm>
            <a:off x="548641" y="2430066"/>
            <a:ext cx="8504810" cy="3341090"/>
          </a:xfrm>
        </p:spPr>
        <p:txBody>
          <a:bodyPr>
            <a:noAutofit/>
          </a:bodyPr>
          <a:lstStyle/>
          <a:p>
            <a:r>
              <a:rPr lang="es-MX" sz="1350" b="1" u="sng" dirty="0"/>
              <a:t>PREPARACIÓN DEL ABATIMIENTO O MATANZA</a:t>
            </a:r>
          </a:p>
          <a:p>
            <a:r>
              <a:rPr lang="es-MX" sz="1350" dirty="0"/>
              <a:t>Los corrales deben ser revisados periódicamente, conservando toda su superficie de posible contacto con la piel del animal en perfectas condiciones de lisura. Lo ideal sería construir los corrales con tubos metálicos.</a:t>
            </a:r>
          </a:p>
          <a:p>
            <a:r>
              <a:rPr lang="es-MX" sz="1350" dirty="0"/>
              <a:t>Los pisos de los corrales y rampas deben estar construidos de manera de evitar las resbaladas o tropiezos del ganado.</a:t>
            </a:r>
          </a:p>
          <a:p>
            <a:r>
              <a:rPr lang="es-MX" sz="1350" dirty="0"/>
              <a:t>Para conducir el ganado, no usar picanas de metal con punta o roseta, utilice moderadamente bastones de choque eléctrico, o chorros de agua fría bajo presión.</a:t>
            </a:r>
          </a:p>
          <a:p>
            <a:r>
              <a:rPr lang="es-MX" sz="1350" dirty="0"/>
              <a:t>Debe prestarse , especial atención al descanso del ganado y al baño frío dado a los animales antes del abatimiento, cuya finalidad es calmarlos y provocar la vasoconstricción.</a:t>
            </a:r>
          </a:p>
        </p:txBody>
      </p:sp>
      <p:pic>
        <p:nvPicPr>
          <p:cNvPr id="1026" name="Picture 2" descr="http://www.biblioteca.org.ar/libros/cueros/b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5364802"/>
            <a:ext cx="1654472" cy="984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57966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73873" y="2694001"/>
            <a:ext cx="2546405" cy="1389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350" b="1" dirty="0"/>
              <a:t>QUÉ GANAMOS CON ESTO ?</a:t>
            </a:r>
            <a:endParaRPr lang="es-MX" sz="1350" dirty="0"/>
          </a:p>
        </p:txBody>
      </p:sp>
      <p:sp>
        <p:nvSpPr>
          <p:cNvPr id="5" name="Rectángulo 4"/>
          <p:cNvSpPr/>
          <p:nvPr/>
        </p:nvSpPr>
        <p:spPr>
          <a:xfrm>
            <a:off x="5093805" y="2062867"/>
            <a:ext cx="3058270" cy="23366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MX" sz="1350" dirty="0"/>
              <a:t>La vasoconstricción provocada por el baño frío genera una sangría mas eficiente y evita un defecto conocido "</a:t>
            </a:r>
            <a:r>
              <a:rPr lang="es-MX" sz="1350" dirty="0" err="1"/>
              <a:t>venosidad</a:t>
            </a:r>
            <a:r>
              <a:rPr lang="es-MX" sz="1350" dirty="0"/>
              <a:t>" en los cueros curtidos.</a:t>
            </a:r>
          </a:p>
        </p:txBody>
      </p:sp>
      <p:sp>
        <p:nvSpPr>
          <p:cNvPr id="7" name="Flecha derecha 6"/>
          <p:cNvSpPr/>
          <p:nvPr/>
        </p:nvSpPr>
        <p:spPr>
          <a:xfrm>
            <a:off x="3959750" y="2825198"/>
            <a:ext cx="811033" cy="888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Tree>
    <p:extLst>
      <p:ext uri="{BB962C8B-B14F-4D97-AF65-F5344CB8AC3E}">
        <p14:creationId xmlns:p14="http://schemas.microsoft.com/office/powerpoint/2010/main" val="72442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476672"/>
            <a:ext cx="8229600" cy="6381328"/>
          </a:xfrm>
        </p:spPr>
        <p:txBody>
          <a:bodyPr>
            <a:normAutofit/>
          </a:bodyPr>
          <a:lstStyle/>
          <a:p>
            <a:pPr algn="just"/>
            <a:r>
              <a:rPr lang="es-MX" dirty="0" smtClean="0"/>
              <a:t>Vega manifiesta “ </a:t>
            </a:r>
            <a:r>
              <a:rPr lang="es-MX" dirty="0"/>
              <a:t>la piel actúa como un órgano sensorial, colabora en la regulación de la temperatura interna, elabora vitamina D, vital para el metabolismo del calcio y fósforo y refleja el estado de salud del </a:t>
            </a:r>
            <a:r>
              <a:rPr lang="es-MX" dirty="0" smtClean="0"/>
              <a:t>organismo.”</a:t>
            </a:r>
            <a:endParaRPr lang="es-ES" dirty="0"/>
          </a:p>
          <a:p>
            <a:pPr algn="just"/>
            <a:r>
              <a:rPr lang="es-MX" dirty="0" smtClean="0"/>
              <a:t>El</a:t>
            </a:r>
            <a:r>
              <a:rPr lang="es-MX" dirty="0"/>
              <a:t> color de la piel sana en si es amarillo por la presencia de caroteno, pero el riego sanguíneo a nivel de la dermis le transfiere el color a rosado; mientras que las pieles de color oscuro depende de la concentración del pigmento melanina y según su acumulación se manifiesta desde la negra intensa hasta el pardo oscuro. En los </a:t>
            </a:r>
            <a:r>
              <a:rPr lang="es-MX" dirty="0" smtClean="0"/>
              <a:t>animales domésticos </a:t>
            </a:r>
            <a:r>
              <a:rPr lang="es-MX" dirty="0"/>
              <a:t>la pigmentación de la piel es más bien difusa, aunque existen animales que demuestran un color de piel </a:t>
            </a:r>
            <a:r>
              <a:rPr lang="es-MX" dirty="0" smtClean="0"/>
              <a:t>homogéneo.</a:t>
            </a:r>
            <a:endParaRPr lang="es-MX" dirty="0"/>
          </a:p>
          <a:p>
            <a:endParaRPr lang="en-US" dirty="0"/>
          </a:p>
        </p:txBody>
      </p:sp>
    </p:spTree>
    <p:extLst>
      <p:ext uri="{BB962C8B-B14F-4D97-AF65-F5344CB8AC3E}">
        <p14:creationId xmlns:p14="http://schemas.microsoft.com/office/powerpoint/2010/main" val="377892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LA MATANZA O ABATIMIENTO</a:t>
            </a:r>
          </a:p>
        </p:txBody>
      </p:sp>
      <p:sp>
        <p:nvSpPr>
          <p:cNvPr id="3" name="Marcador de contenido 2"/>
          <p:cNvSpPr>
            <a:spLocks noGrp="1"/>
          </p:cNvSpPr>
          <p:nvPr>
            <p:ph idx="1"/>
          </p:nvPr>
        </p:nvSpPr>
        <p:spPr>
          <a:xfrm>
            <a:off x="614239" y="2270594"/>
            <a:ext cx="7671320" cy="2930057"/>
          </a:xfrm>
        </p:spPr>
        <p:txBody>
          <a:bodyPr>
            <a:normAutofit fontScale="70000" lnSpcReduction="20000"/>
          </a:bodyPr>
          <a:lstStyle/>
          <a:p>
            <a:r>
              <a:rPr lang="es-MX" b="1" dirty="0">
                <a:effectLst/>
              </a:rPr>
              <a:t> </a:t>
            </a:r>
            <a:r>
              <a:rPr lang="es-MX" dirty="0" smtClean="0">
                <a:effectLst/>
              </a:rPr>
              <a:t>Más </a:t>
            </a:r>
            <a:r>
              <a:rPr lang="es-MX" dirty="0">
                <a:effectLst/>
              </a:rPr>
              <a:t>del 15 % de los defectos de los cueros en Brasil y Mercosur están originados de un desuello mal hecho.</a:t>
            </a:r>
          </a:p>
          <a:p>
            <a:r>
              <a:rPr lang="es-MX" b="1" dirty="0">
                <a:effectLst/>
              </a:rPr>
              <a:t>IDEAS PARA DISMINUIR ESOS DEFECTOS</a:t>
            </a:r>
            <a:endParaRPr lang="es-MX" dirty="0">
              <a:effectLst/>
            </a:endParaRPr>
          </a:p>
          <a:p>
            <a:r>
              <a:rPr lang="es-MX" dirty="0">
                <a:effectLst/>
              </a:rPr>
              <a:t>Primeramente hacer una sangría completa, logrando vaciar de sangre la piel del animal.</a:t>
            </a:r>
          </a:p>
          <a:p>
            <a:r>
              <a:rPr lang="es-MX" dirty="0">
                <a:effectLst/>
              </a:rPr>
              <a:t>Procurar hacer un corte para la línea de sangría, lo mas próximo posible a la línea de abertura para el desuello (corte ventral) </a:t>
            </a:r>
          </a:p>
          <a:p>
            <a:r>
              <a:rPr lang="es-MX" dirty="0">
                <a:effectLst/>
              </a:rPr>
              <a:t>En locales donde no haya posibilidad de colgar el animal para su sangría, procure un lugar y posición que permita escurrir sin mojar la piel.</a:t>
            </a:r>
          </a:p>
          <a:p>
            <a:r>
              <a:rPr lang="es-MX" dirty="0">
                <a:effectLst/>
              </a:rPr>
              <a:t>Para el desuello manual, el desollador debe recibir un entrenamiento especial.</a:t>
            </a:r>
          </a:p>
          <a:p>
            <a:r>
              <a:rPr lang="es-MX" dirty="0">
                <a:effectLst/>
              </a:rPr>
              <a:t>Los cuchillos utilizados en el desuello deber ser curvos, para evitar agujeros y rayas del lado carne en las pieles.</a:t>
            </a:r>
          </a:p>
        </p:txBody>
      </p:sp>
      <p:pic>
        <p:nvPicPr>
          <p:cNvPr id="2050" name="Picture 2" descr="http://www.biblioteca.org.ar/libros/cueros/cuchill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368" y="4916143"/>
            <a:ext cx="2395549" cy="527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4" name="Picture 6" descr="http://www.biblioteca.org.ar/libros/cueros/desuellova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889" y="4686301"/>
            <a:ext cx="1636581" cy="1166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20530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LEY </a:t>
            </a:r>
            <a:r>
              <a:rPr lang="es-MX" dirty="0"/>
              <a:t>DE MATADEROS EN EL ECUADOR.</a:t>
            </a:r>
          </a:p>
        </p:txBody>
      </p:sp>
      <p:sp>
        <p:nvSpPr>
          <p:cNvPr id="3" name="Marcador de contenido 2"/>
          <p:cNvSpPr>
            <a:spLocks noGrp="1"/>
          </p:cNvSpPr>
          <p:nvPr>
            <p:ph idx="1"/>
          </p:nvPr>
        </p:nvSpPr>
        <p:spPr/>
        <p:txBody>
          <a:bodyPr>
            <a:normAutofit fontScale="92500" lnSpcReduction="20000"/>
          </a:bodyPr>
          <a:lstStyle/>
          <a:p>
            <a:r>
              <a:rPr lang="es-MX" dirty="0"/>
              <a:t>Art. 1.- La presente Ley como complementaria a la Ley de Sanidad Animal vigente, rige lo concerniente a la construcción y funcionamiento de los Mataderos, a la inspección de carnes y a la comercialización e industrialización anexas. </a:t>
            </a:r>
            <a:endParaRPr lang="es-MX" dirty="0" smtClean="0"/>
          </a:p>
          <a:p>
            <a:r>
              <a:rPr lang="es-MX" dirty="0" smtClean="0"/>
              <a:t>Art</a:t>
            </a:r>
            <a:r>
              <a:rPr lang="es-MX" dirty="0"/>
              <a:t>. 2.- Se entiende por Matadero o Camal Frigorífico, el establecimiento dotado de instalaciones completas y equipo mecánico adecuado para el sacrificio, manipulación, elaboración, preparación y conservación de las especies de carnicería bajo varias formas, con aprovechamiento completo, racional y adecuado de los subproductos no comestibles, cuando la cantidad justifique su aprovechamiento industrial. Poseerán instalaciones de frío industrial proporcionales a su </a:t>
            </a:r>
            <a:r>
              <a:rPr lang="es-MX" dirty="0" smtClean="0"/>
              <a:t>tamaño.</a:t>
            </a:r>
            <a:endParaRPr lang="es-MX" dirty="0"/>
          </a:p>
        </p:txBody>
      </p:sp>
    </p:spTree>
    <p:extLst>
      <p:ext uri="{BB962C8B-B14F-4D97-AF65-F5344CB8AC3E}">
        <p14:creationId xmlns:p14="http://schemas.microsoft.com/office/powerpoint/2010/main" val="2693895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1846" y="1595302"/>
            <a:ext cx="8478646" cy="3971108"/>
          </a:xfrm>
        </p:spPr>
        <p:txBody>
          <a:bodyPr>
            <a:normAutofit fontScale="70000" lnSpcReduction="20000"/>
          </a:bodyPr>
          <a:lstStyle/>
          <a:p>
            <a:r>
              <a:rPr lang="es-MX" dirty="0"/>
              <a:t>Art. 3.- Para efectos de esta Ley, se reconocen tres clases de Camales o Mataderos:</a:t>
            </a:r>
          </a:p>
          <a:p>
            <a:r>
              <a:rPr lang="es-MX" dirty="0"/>
              <a:t> a) Públicos que son aquellos operados por Entidades de derecho público o de</a:t>
            </a:r>
          </a:p>
          <a:p>
            <a:r>
              <a:rPr lang="es-MX" dirty="0"/>
              <a:t>derecho privado con finalidad social o pública;</a:t>
            </a:r>
          </a:p>
          <a:p>
            <a:r>
              <a:rPr lang="es-MX" dirty="0"/>
              <a:t> b) Privados, aquellos que están a cargo de personas naturales o jurídicas de</a:t>
            </a:r>
          </a:p>
          <a:p>
            <a:r>
              <a:rPr lang="es-MX" dirty="0"/>
              <a:t>derecho privado; y,</a:t>
            </a:r>
          </a:p>
          <a:p>
            <a:r>
              <a:rPr lang="es-MX" dirty="0"/>
              <a:t> c) Mixtos, que son aquellos en los que participan Entidades de derecho público o</a:t>
            </a:r>
          </a:p>
          <a:p>
            <a:r>
              <a:rPr lang="es-MX" dirty="0"/>
              <a:t>de derecho privado con finalidad social o pública y personas naturales o jurídicas de derecho privado.</a:t>
            </a:r>
          </a:p>
          <a:p>
            <a:r>
              <a:rPr lang="es-MX" dirty="0"/>
              <a:t> El funcionamiento de los Camales privados será autorizado donde no hubieran</a:t>
            </a:r>
          </a:p>
          <a:p>
            <a:r>
              <a:rPr lang="es-MX" dirty="0"/>
              <a:t>mataderos públicos o mixtos, siempre que reúnan las condiciones exigidas por la Ley y Reglamento de</a:t>
            </a:r>
          </a:p>
          <a:p>
            <a:r>
              <a:rPr lang="es-MX" dirty="0"/>
              <a:t>la materia. </a:t>
            </a:r>
          </a:p>
          <a:p>
            <a:r>
              <a:rPr lang="es-MX" dirty="0" smtClean="0"/>
              <a:t>Art. 4.- En los Mataderos de que habla esta Ley, todas las funciones sanitarias y la clasificación de las carnes estarán a cargo de los Médicos Veterinarios Oficiales.</a:t>
            </a:r>
          </a:p>
          <a:p>
            <a:endParaRPr lang="es-MX" dirty="0"/>
          </a:p>
        </p:txBody>
      </p:sp>
    </p:spTree>
    <p:extLst>
      <p:ext uri="{BB962C8B-B14F-4D97-AF65-F5344CB8AC3E}">
        <p14:creationId xmlns:p14="http://schemas.microsoft.com/office/powerpoint/2010/main" val="2240073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9553" y="1292584"/>
            <a:ext cx="8366760" cy="4554678"/>
          </a:xfrm>
        </p:spPr>
        <p:txBody>
          <a:bodyPr>
            <a:normAutofit fontScale="55000" lnSpcReduction="20000"/>
          </a:bodyPr>
          <a:lstStyle/>
          <a:p>
            <a:r>
              <a:rPr lang="es-MX" dirty="0"/>
              <a:t>Art. 5.- Para el mejor cumplimiento de lo que prescribe el Art. 40, numeral 3, literal b) de la Ley de Régimen Municipal, </a:t>
            </a:r>
            <a:r>
              <a:rPr lang="es-MX" dirty="0" err="1"/>
              <a:t>facúltase</a:t>
            </a:r>
            <a:r>
              <a:rPr lang="es-MX" dirty="0"/>
              <a:t> a las Municipalidades, a los Consejos Provinciales y a las demás Entidades de Derecho Público o de Derecho Privado con finalidad social o pública para que puedan asociarse entre sí o con personas naturales o jurídicas de derecho privado, a fin de constituir empresas o compañías comerciales para la instalación y funcionamiento de Mataderos con arreglo a los Códigos Civil y de Comercio. Dichas compañías se regirán por las disposiciones de esos Códigos, del Código Sanitario, de la Ley de Sanidad Animal y su Reglamento, de las disposiciones de este Decreto y de las de sus Estatutos </a:t>
            </a:r>
            <a:endParaRPr lang="es-MX" dirty="0" smtClean="0"/>
          </a:p>
          <a:p>
            <a:r>
              <a:rPr lang="es-MX" dirty="0"/>
              <a:t>Art. 6.- Crease con sede en Quito y con jurisdicción en toda la República, la Comisión Nacional</a:t>
            </a:r>
          </a:p>
          <a:p>
            <a:r>
              <a:rPr lang="es-MX" dirty="0"/>
              <a:t>de Mataderos. Dicha Comisión estará integrada por el Director General de Fomento Pecuario o su</a:t>
            </a:r>
          </a:p>
          <a:p>
            <a:r>
              <a:rPr lang="es-MX" dirty="0"/>
              <a:t>Representante, por un Delegado Médico de la Dirección General de Sanidad; por un Delegado de la</a:t>
            </a:r>
          </a:p>
          <a:p>
            <a:r>
              <a:rPr lang="es-MX" dirty="0"/>
              <a:t>Sociedad de Ingenieros y Arquitectos del Ecuador, que será indispensablemente un Ingeniero Sanitario;</a:t>
            </a:r>
          </a:p>
          <a:p>
            <a:r>
              <a:rPr lang="es-MX" dirty="0"/>
              <a:t>por un Delegado de la Asociación de Municipalidades del Ecuador, y por un Delegado de los Ganaderos</a:t>
            </a:r>
          </a:p>
          <a:p>
            <a:r>
              <a:rPr lang="es-MX" dirty="0"/>
              <a:t>de la República. Estos Delegados serán designados por las respectivas Instituciones, de acuerdo con el</a:t>
            </a:r>
          </a:p>
          <a:p>
            <a:r>
              <a:rPr lang="es-MX" dirty="0"/>
              <a:t>Reglamento que dictará para el efecto el Ministerio de Fomento. La Comisión estará presidida por el</a:t>
            </a:r>
          </a:p>
          <a:p>
            <a:r>
              <a:rPr lang="es-MX" dirty="0"/>
              <a:t>Director General de Fomento Pecuario o su Representante y será Secretario de la misma el</a:t>
            </a:r>
          </a:p>
          <a:p>
            <a:r>
              <a:rPr lang="es-MX" dirty="0"/>
              <a:t>Secretario de dicho Departamento.</a:t>
            </a:r>
          </a:p>
        </p:txBody>
      </p:sp>
    </p:spTree>
    <p:extLst>
      <p:ext uri="{BB962C8B-B14F-4D97-AF65-F5344CB8AC3E}">
        <p14:creationId xmlns:p14="http://schemas.microsoft.com/office/powerpoint/2010/main" val="2502096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48193" y="1143497"/>
            <a:ext cx="7634105" cy="4442507"/>
          </a:xfrm>
        </p:spPr>
        <p:txBody>
          <a:bodyPr>
            <a:normAutofit fontScale="40000" lnSpcReduction="20000"/>
          </a:bodyPr>
          <a:lstStyle/>
          <a:p>
            <a:r>
              <a:rPr lang="es-MX" dirty="0"/>
              <a:t>Art. 7.- Son atribuciones y deberes de la Comisión:</a:t>
            </a:r>
          </a:p>
          <a:p>
            <a:r>
              <a:rPr lang="es-MX" dirty="0"/>
              <a:t> a) Estudiar los proyectos y autorizar la construcción y funcionamiento de</a:t>
            </a:r>
          </a:p>
          <a:p>
            <a:r>
              <a:rPr lang="es-MX" dirty="0"/>
              <a:t>los Mataderos de acuerdo con esta Ley;</a:t>
            </a:r>
          </a:p>
          <a:p>
            <a:r>
              <a:rPr lang="es-MX" dirty="0"/>
              <a:t> b) Clausurar los Mataderos que no cumplan los preceptos de esta Ley y las</a:t>
            </a:r>
          </a:p>
          <a:p>
            <a:r>
              <a:rPr lang="es-MX" dirty="0"/>
              <a:t>regulaciones que se dicten en cuanto a su construcción y funcionamiento;</a:t>
            </a:r>
          </a:p>
          <a:p>
            <a:r>
              <a:rPr lang="es-MX" dirty="0"/>
              <a:t> c) Controlar y vigilar directamente el funcionamiento de los Mataderos e</a:t>
            </a:r>
          </a:p>
          <a:p>
            <a:r>
              <a:rPr lang="es-MX" dirty="0"/>
              <a:t>industrias anexas así como las carnicerías de acuerdo a las disposiciones de la Ley y de las</a:t>
            </a:r>
          </a:p>
          <a:p>
            <a:r>
              <a:rPr lang="es-MX" dirty="0"/>
              <a:t>reglamentaciones que se expidan;</a:t>
            </a:r>
          </a:p>
          <a:p>
            <a:r>
              <a:rPr lang="es-MX" dirty="0"/>
              <a:t> d) Dictaminar sobre las ordenanzas Municipales que fijen los precios de</a:t>
            </a:r>
          </a:p>
          <a:p>
            <a:r>
              <a:rPr lang="es-MX" dirty="0"/>
              <a:t>los productos y subproductos de origen animal previamente a su aprobación por el Ministerio de</a:t>
            </a:r>
          </a:p>
          <a:p>
            <a:r>
              <a:rPr lang="es-MX" dirty="0"/>
              <a:t>Fomento;</a:t>
            </a:r>
          </a:p>
          <a:p>
            <a:r>
              <a:rPr lang="es-MX" dirty="0"/>
              <a:t> e) Controlar y verificar el cumplimiento de la reglamentación sanitaria y comercial</a:t>
            </a:r>
          </a:p>
          <a:p>
            <a:r>
              <a:rPr lang="es-MX" dirty="0"/>
              <a:t>de los mataderos y carnicerías;</a:t>
            </a:r>
          </a:p>
          <a:p>
            <a:r>
              <a:rPr lang="es-MX" dirty="0"/>
              <a:t> f) Aprobar las tarifas, tasas o derechos de que tratan los Artículos 10º y 11º de</a:t>
            </a:r>
          </a:p>
          <a:p>
            <a:r>
              <a:rPr lang="es-MX" dirty="0"/>
              <a:t>esta Ley y el Reglamento de la materia; y,</a:t>
            </a:r>
          </a:p>
          <a:p>
            <a:r>
              <a:rPr lang="es-MX" dirty="0"/>
              <a:t> g) Los demás que señalen esta Ley y los Reglamentos</a:t>
            </a:r>
            <a:r>
              <a:rPr lang="es-MX" dirty="0" smtClean="0"/>
              <a:t>.</a:t>
            </a:r>
          </a:p>
          <a:p>
            <a:r>
              <a:rPr lang="es-MX" dirty="0" smtClean="0"/>
              <a:t> Art. 8.- El examen ante y pos - mortem de los animales, la inspección de carnes y lugares de expendio, el transporte de animales a los mataderos, el transporte de carnes dentro del país, sean refrigeradas o no, se harán de acuerdo con la Ley de Sanidad y su Reglamento y las reglamentaciones que dictará el Ministerio de Fomento en el plazo de treinta días a partir de la fecha de promulgación de esta Ley. </a:t>
            </a:r>
            <a:endParaRPr lang="es-MX" dirty="0"/>
          </a:p>
        </p:txBody>
      </p:sp>
    </p:spTree>
    <p:extLst>
      <p:ext uri="{BB962C8B-B14F-4D97-AF65-F5344CB8AC3E}">
        <p14:creationId xmlns:p14="http://schemas.microsoft.com/office/powerpoint/2010/main" val="2894540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t>Art. 9.- Cualquier persona podrá introducir a los Mataderos, animales de desposte para el sacrificio, siempre que estuviere provista de la Patente Especial para el Comercio de Ganado que se establece en esta Ley. Los ganaderos que desearen hacer sacrificar el ganado producido por ellos mismos no necesitarán de Patente, pero deberán proveerse de una autorización otorgada por la Dirección General de Fomento Pecuario, o los Veterinarios del Servicio Oficial. </a:t>
            </a:r>
          </a:p>
        </p:txBody>
      </p:sp>
    </p:spTree>
    <p:extLst>
      <p:ext uri="{BB962C8B-B14F-4D97-AF65-F5344CB8AC3E}">
        <p14:creationId xmlns:p14="http://schemas.microsoft.com/office/powerpoint/2010/main" val="1194887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6060" y="1310474"/>
            <a:ext cx="7429499" cy="4251960"/>
          </a:xfrm>
        </p:spPr>
        <p:txBody>
          <a:bodyPr>
            <a:normAutofit fontScale="62500" lnSpcReduction="20000"/>
          </a:bodyPr>
          <a:lstStyle/>
          <a:p>
            <a:r>
              <a:rPr lang="es-MX" dirty="0"/>
              <a:t>Art. 10.- Para las materias que esta Ley protege, </a:t>
            </a:r>
            <a:r>
              <a:rPr lang="es-MX" dirty="0" err="1"/>
              <a:t>establécense</a:t>
            </a:r>
            <a:r>
              <a:rPr lang="es-MX" dirty="0"/>
              <a:t> a favor de la Dirección General de Fomento Pecuario del Ministerio de Fomento las siguientes tasas y derechos a los servicios </a:t>
            </a:r>
            <a:r>
              <a:rPr lang="es-MX" dirty="0" smtClean="0"/>
              <a:t>y actividades </a:t>
            </a:r>
            <a:r>
              <a:rPr lang="es-MX" dirty="0"/>
              <a:t>que se enuncian: </a:t>
            </a:r>
            <a:endParaRPr lang="es-MX" dirty="0" smtClean="0"/>
          </a:p>
          <a:p>
            <a:r>
              <a:rPr lang="es-MX" dirty="0" smtClean="0"/>
              <a:t>a</a:t>
            </a:r>
            <a:r>
              <a:rPr lang="es-MX" dirty="0"/>
              <a:t>) Al comercio de ganado, mediante la concesión de Patentes anuales </a:t>
            </a:r>
            <a:r>
              <a:rPr lang="es-MX" dirty="0" smtClean="0"/>
              <a:t>especiales</a:t>
            </a:r>
          </a:p>
          <a:p>
            <a:r>
              <a:rPr lang="es-MX" dirty="0" smtClean="0"/>
              <a:t>b</a:t>
            </a:r>
            <a:r>
              <a:rPr lang="es-MX" dirty="0"/>
              <a:t>) Al comercio de carnes, asimismo, mediante el otorgamiento anual de patentes y licencias </a:t>
            </a:r>
            <a:r>
              <a:rPr lang="es-MX" dirty="0" smtClean="0"/>
              <a:t>sanitarias</a:t>
            </a:r>
          </a:p>
          <a:p>
            <a:r>
              <a:rPr lang="es-MX" dirty="0" smtClean="0"/>
              <a:t> </a:t>
            </a:r>
            <a:r>
              <a:rPr lang="es-MX" dirty="0"/>
              <a:t>c) Al examen ante y pos - mortem de animales destinados al sacrificio en los </a:t>
            </a:r>
            <a:r>
              <a:rPr lang="es-MX" dirty="0" smtClean="0"/>
              <a:t>mataderos</a:t>
            </a:r>
          </a:p>
          <a:p>
            <a:r>
              <a:rPr lang="es-MX" dirty="0" smtClean="0"/>
              <a:t>d</a:t>
            </a:r>
            <a:r>
              <a:rPr lang="es-MX" dirty="0"/>
              <a:t>) A la inspección de carnicerías. El monto de tales tasas y derechos será fijado por la Comisión Nacional de Mataderos y la Dirección General de Control de Precios, Pesas y Medidas del Ministerio de Comercio y Banca de acuerdo a las escalas que se establezcan en las respectivas reglamentaciones. Las tasas o derechos procedentes, no afectan a los que corresponden por la Ley a las Municipalidades; pero si éstas hubieren establecido tasas o derechos para el servicio referido en literal c) de este Artículo, los conservarán para si, debiendo subvencionar a la Dirección General de Fomento Pecuario del Ministerio de Fomento con una suma igual a la que en el año 1963 hubiesen destinado al pago de sueldos de su personal de veterinarios. Los recursos establecidos en este Artículo se depositarán en la Cuenta Especial que se encuentra abierta en el Banco Central del Ecuador denominada "Defensa Animal", a órdenes de la Dirección General de Fomento Pecuario.</a:t>
            </a:r>
          </a:p>
        </p:txBody>
      </p:sp>
    </p:spTree>
    <p:extLst>
      <p:ext uri="{BB962C8B-B14F-4D97-AF65-F5344CB8AC3E}">
        <p14:creationId xmlns:p14="http://schemas.microsoft.com/office/powerpoint/2010/main" val="3550884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6060" y="1465525"/>
            <a:ext cx="7429499" cy="3735126"/>
          </a:xfrm>
        </p:spPr>
        <p:txBody>
          <a:bodyPr>
            <a:normAutofit fontScale="77500" lnSpcReduction="20000"/>
          </a:bodyPr>
          <a:lstStyle/>
          <a:p>
            <a:r>
              <a:rPr lang="es-MX" dirty="0"/>
              <a:t>Art. 11.- Las personas, empresas o compañías que mantengan mataderos, solo podrán cobrar los derechos o tasas por los servicios de permanencia de ganado en los establos de espera, pesaje de los animales, almacenamiento de carne en los frigoríficos, procesamientos y otros que presten en ellos, de acuerdo con los preceptos del Reglamento de esta Ley. </a:t>
            </a:r>
            <a:endParaRPr lang="es-MX" dirty="0" smtClean="0"/>
          </a:p>
          <a:p>
            <a:r>
              <a:rPr lang="es-MX" dirty="0" smtClean="0"/>
              <a:t>Art</a:t>
            </a:r>
            <a:r>
              <a:rPr lang="es-MX" dirty="0"/>
              <a:t>. 12.- Sin perjuicio de las demás sanciones a que el mismo hecho diese lugar, el transporte y el desposte clandestino serán castigados teniendo en cuenta las circunstancias y gravedad de la infracción, así como el número de animales sacrificados ilegalmente. En caso de reincidencia se aplicará el máximo de la sanción. La instalación o funcionamiento de Mataderos no autorizados será sancionada con una multa diaria de Mil Sucres, desde el día de su funcionamiento, sin perjuicio de que se ordena la inmediata clausura. Las carnicerías que operen sin patente serán sancionadas con una multa equivalente a Dos Mil Sucres, sin perjuicio de la inmediata clausura.</a:t>
            </a:r>
          </a:p>
        </p:txBody>
      </p:sp>
    </p:spTree>
    <p:extLst>
      <p:ext uri="{BB962C8B-B14F-4D97-AF65-F5344CB8AC3E}">
        <p14:creationId xmlns:p14="http://schemas.microsoft.com/office/powerpoint/2010/main" val="688173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6060" y="1763699"/>
            <a:ext cx="7429499" cy="3436952"/>
          </a:xfrm>
        </p:spPr>
        <p:txBody>
          <a:bodyPr>
            <a:normAutofit fontScale="70000" lnSpcReduction="20000"/>
          </a:bodyPr>
          <a:lstStyle/>
          <a:p>
            <a:r>
              <a:rPr lang="es-MX" dirty="0"/>
              <a:t>Art. 13.- La Dirección General de Fomento Pecuario o la Comisión Nacional de Mataderos solicitará al Ministerio de Finanzas la expedición de los correspondientes títulos de crédito para la recaudación de las multas de que trata el Artículo anterior o de las tasas o derechos establecidos en el Art. 10 y su </a:t>
            </a:r>
            <a:r>
              <a:rPr lang="es-MX" dirty="0" err="1"/>
              <a:t>efectivización</a:t>
            </a:r>
            <a:r>
              <a:rPr lang="es-MX" dirty="0"/>
              <a:t> por la vía coactiva. Las multas se acreditarán a la Cuenta denominada "Defensa Animal" y se emplearán exclusivamente en los gastos que demande el mantenimiento de los servicios de que habla el Art. 10. Art. </a:t>
            </a:r>
            <a:endParaRPr lang="es-MX" dirty="0" smtClean="0"/>
          </a:p>
          <a:p>
            <a:r>
              <a:rPr lang="es-MX" dirty="0" smtClean="0"/>
              <a:t>14</a:t>
            </a:r>
            <a:r>
              <a:rPr lang="es-MX" dirty="0"/>
              <a:t>.- Los Mataderos que actualmente se encuentran en servicio en el país, continuarán funcionando de acuerdo con la resolución y medidas que adopte la Comisión Nacional de Mataderos</a:t>
            </a:r>
            <a:r>
              <a:rPr lang="es-MX" dirty="0" smtClean="0"/>
              <a:t>.</a:t>
            </a:r>
          </a:p>
          <a:p>
            <a:r>
              <a:rPr lang="es-MX" dirty="0"/>
              <a:t> Art. 15.- </a:t>
            </a:r>
            <a:r>
              <a:rPr lang="es-MX" dirty="0" err="1"/>
              <a:t>Derógase</a:t>
            </a:r>
            <a:r>
              <a:rPr lang="es-MX" dirty="0"/>
              <a:t> las disposiciones que se opongan a la presente Ley, que entrará en vigencia desde la fecha de su publicación en el Registro Oficial, y de cuya ejecución se encargará a los señores Ministros de Fomento, de Comercio y Banca y de Finanzas. REFERENCIAS </a:t>
            </a:r>
            <a:r>
              <a:rPr lang="es-MX" dirty="0" smtClean="0"/>
              <a:t>: FAO </a:t>
            </a:r>
            <a:endParaRPr lang="es-MX" dirty="0"/>
          </a:p>
        </p:txBody>
      </p:sp>
    </p:spTree>
    <p:extLst>
      <p:ext uri="{BB962C8B-B14F-4D97-AF65-F5344CB8AC3E}">
        <p14:creationId xmlns:p14="http://schemas.microsoft.com/office/powerpoint/2010/main" val="4041678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356" y="260648"/>
            <a:ext cx="8070020" cy="1450961"/>
          </a:xfrm>
        </p:spPr>
        <p:txBody>
          <a:bodyPr/>
          <a:lstStyle/>
          <a:p>
            <a:r>
              <a:rPr lang="es-MX" dirty="0"/>
              <a:t>Capitulo II De los mataderos o camales frigoríficos</a:t>
            </a:r>
          </a:p>
        </p:txBody>
      </p:sp>
      <p:sp>
        <p:nvSpPr>
          <p:cNvPr id="3" name="Marcador de contenido 2"/>
          <p:cNvSpPr>
            <a:spLocks noGrp="1"/>
          </p:cNvSpPr>
          <p:nvPr>
            <p:ph idx="1"/>
          </p:nvPr>
        </p:nvSpPr>
        <p:spPr>
          <a:xfrm>
            <a:off x="385355" y="1549582"/>
            <a:ext cx="4762709" cy="3751626"/>
          </a:xfrm>
        </p:spPr>
        <p:txBody>
          <a:bodyPr>
            <a:normAutofit fontScale="70000" lnSpcReduction="20000"/>
          </a:bodyPr>
          <a:lstStyle/>
          <a:p>
            <a:r>
              <a:rPr lang="es-MX" b="1" dirty="0"/>
              <a:t>Requisitos generales para su funcionamiento</a:t>
            </a:r>
          </a:p>
          <a:p>
            <a:r>
              <a:rPr lang="es-MX" b="1" dirty="0"/>
              <a:t> </a:t>
            </a:r>
            <a:r>
              <a:rPr lang="es-MX" b="1" dirty="0">
                <a:solidFill>
                  <a:schemeClr val="bg1">
                    <a:lumMod val="95000"/>
                    <a:lumOff val="5000"/>
                  </a:schemeClr>
                </a:solidFill>
              </a:rPr>
              <a:t>Art. 8.- Los mataderos y sus instalaciones, sean públicos, privados o mixtos para su</a:t>
            </a:r>
          </a:p>
          <a:p>
            <a:r>
              <a:rPr lang="es-MX" b="1" dirty="0">
                <a:solidFill>
                  <a:schemeClr val="bg1">
                    <a:lumMod val="95000"/>
                    <a:lumOff val="5000"/>
                  </a:schemeClr>
                </a:solidFill>
              </a:rPr>
              <a:t>funcionamiento, deben reunir las siguientes condiciones mínimas:</a:t>
            </a:r>
          </a:p>
          <a:p>
            <a:r>
              <a:rPr lang="es-MX" b="1" dirty="0">
                <a:solidFill>
                  <a:schemeClr val="bg1">
                    <a:lumMod val="95000"/>
                    <a:lumOff val="5000"/>
                  </a:schemeClr>
                </a:solidFill>
              </a:rPr>
              <a:t> a) </a:t>
            </a:r>
            <a:r>
              <a:rPr lang="es-MX" dirty="0">
                <a:solidFill>
                  <a:schemeClr val="bg1">
                    <a:lumMod val="95000"/>
                    <a:lumOff val="5000"/>
                  </a:schemeClr>
                </a:solidFill>
              </a:rPr>
              <a:t>Estar ubicados en los sectores alejados de los centros poblados, por lo menos a 1 Km </a:t>
            </a:r>
            <a:r>
              <a:rPr lang="es-MX" dirty="0" smtClean="0">
                <a:solidFill>
                  <a:schemeClr val="bg1">
                    <a:lumMod val="95000"/>
                    <a:lumOff val="5000"/>
                  </a:schemeClr>
                </a:solidFill>
              </a:rPr>
              <a:t>de distancia</a:t>
            </a:r>
            <a:r>
              <a:rPr lang="es-MX" dirty="0">
                <a:solidFill>
                  <a:schemeClr val="bg1">
                    <a:lumMod val="95000"/>
                    <a:lumOff val="5000"/>
                  </a:schemeClr>
                </a:solidFill>
              </a:rPr>
              <a:t>, en zonas próximas a vías que garanticen fácil acceso y no susceptibles </a:t>
            </a:r>
            <a:r>
              <a:rPr lang="es-MX" dirty="0" smtClean="0">
                <a:solidFill>
                  <a:schemeClr val="bg1">
                    <a:lumMod val="95000"/>
                    <a:lumOff val="5000"/>
                  </a:schemeClr>
                </a:solidFill>
              </a:rPr>
              <a:t>de inundaciones</a:t>
            </a:r>
            <a:r>
              <a:rPr lang="es-MX" dirty="0">
                <a:solidFill>
                  <a:schemeClr val="bg1">
                    <a:lumMod val="95000"/>
                    <a:lumOff val="5000"/>
                  </a:schemeClr>
                </a:solidFill>
              </a:rPr>
              <a:t>. No deben existir en sus alrededores focos de insalubridad ambiental, ni </a:t>
            </a:r>
            <a:r>
              <a:rPr lang="es-MX" dirty="0" smtClean="0">
                <a:solidFill>
                  <a:schemeClr val="bg1">
                    <a:lumMod val="95000"/>
                    <a:lumOff val="5000"/>
                  </a:schemeClr>
                </a:solidFill>
              </a:rPr>
              <a:t>agentes contaminantes </a:t>
            </a:r>
            <a:r>
              <a:rPr lang="es-MX" dirty="0">
                <a:solidFill>
                  <a:schemeClr val="bg1">
                    <a:lumMod val="95000"/>
                    <a:lumOff val="5000"/>
                  </a:schemeClr>
                </a:solidFill>
              </a:rPr>
              <a:t>que sobrepasen los márgenes aceptables, con excepción de los que </a:t>
            </a:r>
            <a:r>
              <a:rPr lang="es-MX" dirty="0" smtClean="0">
                <a:solidFill>
                  <a:schemeClr val="bg1">
                    <a:lumMod val="95000"/>
                    <a:lumOff val="5000"/>
                  </a:schemeClr>
                </a:solidFill>
              </a:rPr>
              <a:t>vienen funcionando </a:t>
            </a:r>
            <a:r>
              <a:rPr lang="es-MX" dirty="0">
                <a:solidFill>
                  <a:schemeClr val="bg1">
                    <a:lumMod val="95000"/>
                    <a:lumOff val="5000"/>
                  </a:schemeClr>
                </a:solidFill>
              </a:rPr>
              <a:t>con sujeción al Decreto Supremo No. 502-C, publicado en el Registro Oficial No. </a:t>
            </a:r>
            <a:r>
              <a:rPr lang="es-MX" dirty="0" smtClean="0">
                <a:solidFill>
                  <a:schemeClr val="bg1">
                    <a:lumMod val="95000"/>
                    <a:lumOff val="5000"/>
                  </a:schemeClr>
                </a:solidFill>
              </a:rPr>
              <a:t>221 del </a:t>
            </a:r>
            <a:r>
              <a:rPr lang="es-MX" dirty="0">
                <a:solidFill>
                  <a:schemeClr val="bg1">
                    <a:lumMod val="95000"/>
                    <a:lumOff val="5000"/>
                  </a:schemeClr>
                </a:solidFill>
              </a:rPr>
              <a:t>7 de Abril de 1964, mediante el cual se expidió la Ley de Mataderos.</a:t>
            </a:r>
          </a:p>
          <a:p>
            <a:endParaRPr lang="es-MX" dirty="0">
              <a:solidFill>
                <a:schemeClr val="bg1">
                  <a:lumMod val="95000"/>
                  <a:lumOff val="5000"/>
                </a:schemeClr>
              </a:solidFill>
            </a:endParaRPr>
          </a:p>
        </p:txBody>
      </p:sp>
      <p:sp>
        <p:nvSpPr>
          <p:cNvPr id="4" name="Marcador de contenido 2"/>
          <p:cNvSpPr txBox="1">
            <a:spLocks/>
          </p:cNvSpPr>
          <p:nvPr/>
        </p:nvSpPr>
        <p:spPr>
          <a:xfrm>
            <a:off x="5519057" y="1765119"/>
            <a:ext cx="3422469" cy="4400185"/>
          </a:xfrm>
          <a:prstGeom prst="rect">
            <a:avLst/>
          </a:prstGeom>
        </p:spPr>
        <p:txBody>
          <a:bodyPr vert="horz" lIns="68580" tIns="34290" rIns="68580" bIns="3429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s-MX" sz="1800" b="1" dirty="0">
                <a:solidFill>
                  <a:schemeClr val="bg1">
                    <a:lumMod val="95000"/>
                    <a:lumOff val="5000"/>
                  </a:schemeClr>
                </a:solidFill>
              </a:rPr>
              <a:t>b) </a:t>
            </a:r>
            <a:r>
              <a:rPr lang="es-MX" sz="1800" dirty="0">
                <a:solidFill>
                  <a:schemeClr val="bg1">
                    <a:lumMod val="95000"/>
                    <a:lumOff val="5000"/>
                  </a:schemeClr>
                </a:solidFill>
              </a:rPr>
              <a:t>Disponer de los servicios básicos como: red de agua potable fría y caliente, en cantidad y calidad adecuada para atender las necesidades de consumo humano y las requeridas por cada cabeza de ganado faenado; sistemas de aprovisionamiento de energía eléctrica ya sea de una red pública o de un generador de emergencia propio del matadero; sistema de recolección, tratamiento y disposición de las aguas servidas; sistema de recolección, tratamiento y disposición de los desechos sólidos y líquidos que producen el matadero.</a:t>
            </a:r>
          </a:p>
          <a:p>
            <a:pPr marL="0" indent="0">
              <a:buNone/>
            </a:pPr>
            <a:r>
              <a:rPr lang="es-MX" sz="1800" dirty="0">
                <a:solidFill>
                  <a:schemeClr val="bg1">
                    <a:lumMod val="95000"/>
                    <a:lumOff val="5000"/>
                  </a:schemeClr>
                </a:solidFill>
              </a:rPr>
              <a:t> c) El recinto debe estar debidamente controlado de tal manera que se impida la entrada de personas, animales y vehículos sin la respectiva autorización. </a:t>
            </a:r>
          </a:p>
        </p:txBody>
      </p:sp>
    </p:spTree>
    <p:extLst>
      <p:ext uri="{BB962C8B-B14F-4D97-AF65-F5344CB8AC3E}">
        <p14:creationId xmlns:p14="http://schemas.microsoft.com/office/powerpoint/2010/main" val="330395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FUNCIONES </a:t>
            </a:r>
          </a:p>
        </p:txBody>
      </p:sp>
      <p:sp>
        <p:nvSpPr>
          <p:cNvPr id="3" name="Marcador de contenido 2"/>
          <p:cNvSpPr>
            <a:spLocks noGrp="1"/>
          </p:cNvSpPr>
          <p:nvPr>
            <p:ph idx="1"/>
          </p:nvPr>
        </p:nvSpPr>
        <p:spPr>
          <a:xfrm>
            <a:off x="457200" y="1196752"/>
            <a:ext cx="8229600" cy="5661248"/>
          </a:xfrm>
        </p:spPr>
        <p:txBody>
          <a:bodyPr>
            <a:normAutofit/>
          </a:bodyPr>
          <a:lstStyle/>
          <a:p>
            <a:pPr algn="just"/>
            <a:r>
              <a:rPr lang="es-MX" dirty="0"/>
              <a:t>Protege al organismo de lesiones, infecciones, deshidratación y rayos ultravioleta. </a:t>
            </a:r>
            <a:endParaRPr lang="es-MX" dirty="0" smtClean="0"/>
          </a:p>
          <a:p>
            <a:pPr algn="just"/>
            <a:r>
              <a:rPr lang="es-MX" dirty="0" smtClean="0"/>
              <a:t>Detecta </a:t>
            </a:r>
            <a:r>
              <a:rPr lang="es-MX" dirty="0"/>
              <a:t>estímulos del medio ambiente, relacionados con la temperatura, el tacto, la presión y el dolor. </a:t>
            </a:r>
            <a:endParaRPr lang="es-MX" dirty="0" smtClean="0"/>
          </a:p>
          <a:p>
            <a:pPr algn="just"/>
            <a:r>
              <a:rPr lang="es-MX" dirty="0" smtClean="0"/>
              <a:t>Excreta </a:t>
            </a:r>
            <a:r>
              <a:rPr lang="es-MX" dirty="0"/>
              <a:t>diversas sustancias. </a:t>
            </a:r>
          </a:p>
          <a:p>
            <a:pPr algn="just"/>
            <a:r>
              <a:rPr lang="es-MX" dirty="0" smtClean="0"/>
              <a:t>El </a:t>
            </a:r>
            <a:r>
              <a:rPr lang="es-MX" dirty="0"/>
              <a:t>tejido adiposo subcutáneo tiene un papel importante en el metabolismo de los lípidos. </a:t>
            </a:r>
            <a:endParaRPr lang="es-MX" dirty="0" smtClean="0"/>
          </a:p>
          <a:p>
            <a:pPr algn="just"/>
            <a:r>
              <a:rPr lang="es-MX" dirty="0" smtClean="0"/>
              <a:t>Interviene </a:t>
            </a:r>
            <a:r>
              <a:rPr lang="es-MX" dirty="0"/>
              <a:t>en la inmunidad del organismo. </a:t>
            </a:r>
          </a:p>
          <a:p>
            <a:pPr algn="just"/>
            <a:r>
              <a:rPr lang="es-MX" dirty="0" smtClean="0"/>
              <a:t>Es </a:t>
            </a:r>
            <a:r>
              <a:rPr lang="es-MX" dirty="0"/>
              <a:t>reservorio de sangre debido a que la dermis tiene extensas redes de capilares que transportan del 8-10% del flujo sanguíneo total en un </a:t>
            </a:r>
            <a:r>
              <a:rPr lang="es-MX" dirty="0" smtClean="0"/>
              <a:t>individuo </a:t>
            </a:r>
            <a:r>
              <a:rPr lang="es-MX" dirty="0"/>
              <a:t>en reposo. </a:t>
            </a:r>
          </a:p>
          <a:p>
            <a:pPr algn="just"/>
            <a:r>
              <a:rPr lang="es-MX" dirty="0" smtClean="0"/>
              <a:t>Interviene </a:t>
            </a:r>
            <a:r>
              <a:rPr lang="es-MX" dirty="0"/>
              <a:t>en la síntesis de la vitamina D. </a:t>
            </a:r>
            <a:endParaRPr lang="es-MX" dirty="0" smtClean="0"/>
          </a:p>
          <a:p>
            <a:pPr algn="just"/>
            <a:r>
              <a:rPr lang="es-MX" dirty="0" smtClean="0"/>
              <a:t>Es </a:t>
            </a:r>
            <a:r>
              <a:rPr lang="es-MX" dirty="0"/>
              <a:t>fundamental en la termorregulación o regulación de la temperatura corporal. </a:t>
            </a:r>
            <a:endParaRPr lang="en-US" dirty="0"/>
          </a:p>
        </p:txBody>
      </p:sp>
    </p:spTree>
    <p:extLst>
      <p:ext uri="{BB962C8B-B14F-4D97-AF65-F5344CB8AC3E}">
        <p14:creationId xmlns:p14="http://schemas.microsoft.com/office/powerpoint/2010/main" val="1209223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0852" y="974816"/>
            <a:ext cx="8004707" cy="4833257"/>
          </a:xfrm>
        </p:spPr>
        <p:txBody>
          <a:bodyPr>
            <a:normAutofit fontScale="62500" lnSpcReduction="20000"/>
          </a:bodyPr>
          <a:lstStyle/>
          <a:p>
            <a:pPr algn="just"/>
            <a:r>
              <a:rPr lang="es-MX" dirty="0">
                <a:solidFill>
                  <a:schemeClr val="bg1">
                    <a:lumMod val="95000"/>
                    <a:lumOff val="5000"/>
                  </a:schemeClr>
                </a:solidFill>
                <a:effectLst/>
              </a:rPr>
              <a:t>d) En el área externa a la sala de faenamiento debe implementarse: patio para maniobras de vehículos, rampas para carga y descarga de animales, con instalaciones para lavado y</a:t>
            </a:r>
          </a:p>
          <a:p>
            <a:pPr marL="0" indent="0" algn="just">
              <a:buNone/>
            </a:pPr>
            <a:r>
              <a:rPr lang="es-MX" dirty="0" smtClean="0">
                <a:solidFill>
                  <a:schemeClr val="bg1">
                    <a:lumMod val="95000"/>
                    <a:lumOff val="5000"/>
                  </a:schemeClr>
                </a:solidFill>
                <a:effectLst/>
              </a:rPr>
              <a:t> desinfección </a:t>
            </a:r>
            <a:r>
              <a:rPr lang="es-MX" dirty="0">
                <a:solidFill>
                  <a:schemeClr val="bg1">
                    <a:lumMod val="95000"/>
                    <a:lumOff val="5000"/>
                  </a:schemeClr>
                </a:solidFill>
                <a:effectLst/>
              </a:rPr>
              <a:t>de los vehículos, corrales de recepción, mantenimiento y cuarentena para </a:t>
            </a:r>
            <a:r>
              <a:rPr lang="es-MX" dirty="0" smtClean="0">
                <a:solidFill>
                  <a:schemeClr val="bg1">
                    <a:lumMod val="95000"/>
                    <a:lumOff val="5000"/>
                  </a:schemeClr>
                </a:solidFill>
                <a:effectLst/>
              </a:rPr>
              <a:t>ganado mayor </a:t>
            </a:r>
            <a:r>
              <a:rPr lang="es-MX" dirty="0">
                <a:solidFill>
                  <a:schemeClr val="bg1">
                    <a:lumMod val="95000"/>
                    <a:lumOff val="5000"/>
                  </a:schemeClr>
                </a:solidFill>
                <a:effectLst/>
              </a:rPr>
              <a:t>y menor con abrevaderos de agua; mangas que conduzcan al cajón de </a:t>
            </a:r>
            <a:r>
              <a:rPr lang="es-MX" dirty="0" smtClean="0">
                <a:solidFill>
                  <a:schemeClr val="bg1">
                    <a:lumMod val="95000"/>
                    <a:lumOff val="5000"/>
                  </a:schemeClr>
                </a:solidFill>
                <a:effectLst/>
              </a:rPr>
              <a:t>aturdimiento, acondicionada </a:t>
            </a:r>
            <a:r>
              <a:rPr lang="es-MX" dirty="0">
                <a:solidFill>
                  <a:schemeClr val="bg1">
                    <a:lumMod val="95000"/>
                    <a:lumOff val="5000"/>
                  </a:schemeClr>
                </a:solidFill>
                <a:effectLst/>
              </a:rPr>
              <a:t>con baño de aspersión, además, debe contar con sala de matanza de emergencia o</a:t>
            </a:r>
          </a:p>
          <a:p>
            <a:pPr algn="just"/>
            <a:r>
              <a:rPr lang="es-MX" b="1" dirty="0">
                <a:solidFill>
                  <a:schemeClr val="bg1">
                    <a:lumMod val="95000"/>
                    <a:lumOff val="5000"/>
                  </a:schemeClr>
                </a:solidFill>
                <a:effectLst/>
              </a:rPr>
              <a:t>Matadero Sanitario.</a:t>
            </a:r>
            <a:endParaRPr lang="es-MX" dirty="0">
              <a:solidFill>
                <a:schemeClr val="bg1">
                  <a:lumMod val="95000"/>
                  <a:lumOff val="5000"/>
                </a:schemeClr>
              </a:solidFill>
              <a:effectLst/>
            </a:endParaRPr>
          </a:p>
          <a:p>
            <a:pPr algn="just"/>
            <a:r>
              <a:rPr lang="es-MX" dirty="0">
                <a:solidFill>
                  <a:schemeClr val="bg1">
                    <a:lumMod val="95000"/>
                    <a:lumOff val="5000"/>
                  </a:schemeClr>
                </a:solidFill>
                <a:effectLst/>
              </a:rPr>
              <a:t> El corral destinado para porcinos debe tener cubierta.</a:t>
            </a:r>
          </a:p>
          <a:p>
            <a:pPr algn="just"/>
            <a:r>
              <a:rPr lang="es-MX" dirty="0">
                <a:solidFill>
                  <a:schemeClr val="bg1">
                    <a:lumMod val="95000"/>
                    <a:lumOff val="5000"/>
                  </a:schemeClr>
                </a:solidFill>
                <a:effectLst/>
              </a:rPr>
              <a:t> La superficie de los corrales estará de acuerdo a la mayor capacidad de faenamiento diario del matadero.</a:t>
            </a:r>
          </a:p>
          <a:p>
            <a:pPr algn="just"/>
            <a:r>
              <a:rPr lang="es-MX" dirty="0">
                <a:solidFill>
                  <a:schemeClr val="bg1">
                    <a:lumMod val="95000"/>
                    <a:lumOff val="5000"/>
                  </a:schemeClr>
                </a:solidFill>
                <a:effectLst/>
              </a:rPr>
              <a:t> e) En el área interna: la obra civil debe contemplar la separación de las zonas sucias, </a:t>
            </a:r>
            <a:r>
              <a:rPr lang="es-MX" dirty="0" smtClean="0">
                <a:solidFill>
                  <a:schemeClr val="bg1">
                    <a:lumMod val="95000"/>
                    <a:lumOff val="5000"/>
                  </a:schemeClr>
                </a:solidFill>
                <a:effectLst/>
              </a:rPr>
              <a:t>intermedia </a:t>
            </a:r>
            <a:r>
              <a:rPr lang="es-MX" dirty="0">
                <a:solidFill>
                  <a:schemeClr val="bg1">
                    <a:lumMod val="95000"/>
                    <a:lumOff val="5000"/>
                  </a:schemeClr>
                </a:solidFill>
                <a:effectLst/>
              </a:rPr>
              <a:t>y limpia; salas independientes para la recolección y lavado de vísceras, </a:t>
            </a:r>
            <a:r>
              <a:rPr lang="es-MX" dirty="0" smtClean="0">
                <a:solidFill>
                  <a:schemeClr val="bg1">
                    <a:lumMod val="95000"/>
                    <a:lumOff val="5000"/>
                  </a:schemeClr>
                </a:solidFill>
                <a:effectLst/>
              </a:rPr>
              <a:t>pieles, cabezas </a:t>
            </a:r>
            <a:r>
              <a:rPr lang="es-MX" dirty="0">
                <a:solidFill>
                  <a:schemeClr val="bg1">
                    <a:lumMod val="95000"/>
                    <a:lumOff val="5000"/>
                  </a:schemeClr>
                </a:solidFill>
                <a:effectLst/>
              </a:rPr>
              <a:t>y patas; área de oreo y refrigeración de las canales. Todas estas dependencias </a:t>
            </a:r>
            <a:r>
              <a:rPr lang="es-MX" dirty="0" smtClean="0">
                <a:solidFill>
                  <a:schemeClr val="bg1">
                    <a:lumMod val="95000"/>
                    <a:lumOff val="5000"/>
                  </a:schemeClr>
                </a:solidFill>
                <a:effectLst/>
              </a:rPr>
              <a:t>con paredes </a:t>
            </a:r>
            <a:r>
              <a:rPr lang="es-MX" dirty="0">
                <a:solidFill>
                  <a:schemeClr val="bg1">
                    <a:lumMod val="95000"/>
                    <a:lumOff val="5000"/>
                  </a:schemeClr>
                </a:solidFill>
                <a:effectLst/>
              </a:rPr>
              <a:t>de material impermeable, pisos antideslizantes de fácil higienización. Baterías </a:t>
            </a:r>
            <a:r>
              <a:rPr lang="es-MX" dirty="0" smtClean="0">
                <a:solidFill>
                  <a:schemeClr val="bg1">
                    <a:lumMod val="95000"/>
                    <a:lumOff val="5000"/>
                  </a:schemeClr>
                </a:solidFill>
                <a:effectLst/>
              </a:rPr>
              <a:t>sanitarias, duchas</a:t>
            </a:r>
            <a:r>
              <a:rPr lang="es-MX" dirty="0">
                <a:solidFill>
                  <a:schemeClr val="bg1">
                    <a:lumMod val="95000"/>
                    <a:lumOff val="5000"/>
                  </a:schemeClr>
                </a:solidFill>
                <a:effectLst/>
              </a:rPr>
              <a:t>, lavamanos, vestidores. Canales de desagüe y recolección de sangre.</a:t>
            </a:r>
          </a:p>
          <a:p>
            <a:pPr algn="just"/>
            <a:r>
              <a:rPr lang="es-MX" dirty="0">
                <a:solidFill>
                  <a:schemeClr val="bg1">
                    <a:lumMod val="95000"/>
                    <a:lumOff val="5000"/>
                  </a:schemeClr>
                </a:solidFill>
                <a:effectLst/>
              </a:rPr>
              <a:t> f) Construcciones complementarias: laboratorio general y ambulante, oficinas para </a:t>
            </a:r>
            <a:r>
              <a:rPr lang="es-MX" dirty="0" smtClean="0">
                <a:solidFill>
                  <a:schemeClr val="bg1">
                    <a:lumMod val="95000"/>
                    <a:lumOff val="5000"/>
                  </a:schemeClr>
                </a:solidFill>
                <a:effectLst/>
              </a:rPr>
              <a:t>la administración </a:t>
            </a:r>
            <a:r>
              <a:rPr lang="es-MX" dirty="0">
                <a:solidFill>
                  <a:schemeClr val="bg1">
                    <a:lumMod val="95000"/>
                    <a:lumOff val="5000"/>
                  </a:schemeClr>
                </a:solidFill>
                <a:effectLst/>
              </a:rPr>
              <a:t>y para el servicio veterinario, bodegas, horno crematorio y tanque para </a:t>
            </a:r>
            <a:r>
              <a:rPr lang="es-MX" dirty="0" smtClean="0">
                <a:solidFill>
                  <a:schemeClr val="bg1">
                    <a:lumMod val="95000"/>
                    <a:lumOff val="5000"/>
                  </a:schemeClr>
                </a:solidFill>
                <a:effectLst/>
              </a:rPr>
              <a:t>tratamiento de </a:t>
            </a:r>
            <a:r>
              <a:rPr lang="es-MX" dirty="0">
                <a:solidFill>
                  <a:schemeClr val="bg1">
                    <a:lumMod val="95000"/>
                    <a:lumOff val="5000"/>
                  </a:schemeClr>
                </a:solidFill>
                <a:effectLst/>
              </a:rPr>
              <a:t>aguas servidas.</a:t>
            </a:r>
          </a:p>
          <a:p>
            <a:pPr algn="just"/>
            <a:r>
              <a:rPr lang="es-MX" dirty="0">
                <a:solidFill>
                  <a:schemeClr val="bg1">
                    <a:lumMod val="95000"/>
                    <a:lumOff val="5000"/>
                  </a:schemeClr>
                </a:solidFill>
                <a:effectLst/>
              </a:rPr>
              <a:t>g) Equipos: sistema de riel a lo largo de todo el proceso de faenamiento según la </a:t>
            </a:r>
            <a:r>
              <a:rPr lang="es-MX" dirty="0" smtClean="0">
                <a:solidFill>
                  <a:schemeClr val="bg1">
                    <a:lumMod val="95000"/>
                    <a:lumOff val="5000"/>
                  </a:schemeClr>
                </a:solidFill>
                <a:effectLst/>
              </a:rPr>
              <a:t>especie, tecles </a:t>
            </a:r>
            <a:r>
              <a:rPr lang="es-MX" dirty="0">
                <a:solidFill>
                  <a:schemeClr val="bg1">
                    <a:lumMod val="95000"/>
                    <a:lumOff val="5000"/>
                  </a:schemeClr>
                </a:solidFill>
                <a:effectLst/>
              </a:rPr>
              <a:t>elevadores, tina de escaldado para cerdos, sierras eléctricas, carretillas y equipos para </a:t>
            </a:r>
            <a:r>
              <a:rPr lang="es-MX" dirty="0" smtClean="0">
                <a:solidFill>
                  <a:schemeClr val="bg1">
                    <a:lumMod val="95000"/>
                    <a:lumOff val="5000"/>
                  </a:schemeClr>
                </a:solidFill>
                <a:effectLst/>
              </a:rPr>
              <a:t>la movilización </a:t>
            </a:r>
            <a:r>
              <a:rPr lang="es-MX" dirty="0">
                <a:solidFill>
                  <a:schemeClr val="bg1">
                    <a:lumMod val="95000"/>
                    <a:lumOff val="5000"/>
                  </a:schemeClr>
                </a:solidFill>
                <a:effectLst/>
              </a:rPr>
              <a:t>y el lavado de vísceras, tarimas estacionarias, ganchos, utensilios y accesorios </a:t>
            </a:r>
            <a:r>
              <a:rPr lang="es-MX" dirty="0" smtClean="0">
                <a:solidFill>
                  <a:schemeClr val="bg1">
                    <a:lumMod val="95000"/>
                    <a:lumOff val="5000"/>
                  </a:schemeClr>
                </a:solidFill>
                <a:effectLst/>
              </a:rPr>
              <a:t>para productos </a:t>
            </a:r>
            <a:r>
              <a:rPr lang="es-MX" dirty="0">
                <a:solidFill>
                  <a:schemeClr val="bg1">
                    <a:lumMod val="95000"/>
                    <a:lumOff val="5000"/>
                  </a:schemeClr>
                </a:solidFill>
                <a:effectLst/>
              </a:rPr>
              <a:t>comestibles y no comestibles de material inoxidable. Además, deberán estar </a:t>
            </a:r>
            <a:r>
              <a:rPr lang="es-MX" dirty="0" smtClean="0">
                <a:solidFill>
                  <a:schemeClr val="bg1">
                    <a:lumMod val="95000"/>
                    <a:lumOff val="5000"/>
                  </a:schemeClr>
                </a:solidFill>
                <a:effectLst/>
              </a:rPr>
              <a:t>dotados de </a:t>
            </a:r>
            <a:r>
              <a:rPr lang="es-MX" dirty="0">
                <a:solidFill>
                  <a:schemeClr val="bg1">
                    <a:lumMod val="95000"/>
                    <a:lumOff val="5000"/>
                  </a:schemeClr>
                </a:solidFill>
                <a:effectLst/>
              </a:rPr>
              <a:t>cisternas, bombas de presión y calderos para vapor.</a:t>
            </a:r>
          </a:p>
        </p:txBody>
      </p:sp>
    </p:spTree>
    <p:extLst>
      <p:ext uri="{BB962C8B-B14F-4D97-AF65-F5344CB8AC3E}">
        <p14:creationId xmlns:p14="http://schemas.microsoft.com/office/powerpoint/2010/main" val="2280920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FACTORES QUE DETERMINAN LA CALIDAD DEL CUERO. </a:t>
            </a:r>
          </a:p>
        </p:txBody>
      </p:sp>
      <p:pic>
        <p:nvPicPr>
          <p:cNvPr id="4098" name="Picture 2" descr="Resultado de imagen para FACTORES QUE AFECTAN LA CALIDAD DEL CU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92896"/>
            <a:ext cx="7036905" cy="37167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92106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803" t="20985" r="-803" b="3211"/>
          <a:stretch/>
        </p:blipFill>
        <p:spPr bwMode="auto">
          <a:xfrm>
            <a:off x="3721211" y="1782164"/>
            <a:ext cx="5200650" cy="2956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Elipse 3"/>
          <p:cNvSpPr/>
          <p:nvPr/>
        </p:nvSpPr>
        <p:spPr>
          <a:xfrm>
            <a:off x="661946" y="2497207"/>
            <a:ext cx="1956021" cy="1526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t>CURTIDO AL CROMO </a:t>
            </a:r>
          </a:p>
        </p:txBody>
      </p:sp>
      <p:sp>
        <p:nvSpPr>
          <p:cNvPr id="5" name="Flecha derecha 4"/>
          <p:cNvSpPr/>
          <p:nvPr/>
        </p:nvSpPr>
        <p:spPr>
          <a:xfrm>
            <a:off x="2987703" y="3135299"/>
            <a:ext cx="733508" cy="554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Tree>
    <p:extLst>
      <p:ext uri="{BB962C8B-B14F-4D97-AF65-F5344CB8AC3E}">
        <p14:creationId xmlns:p14="http://schemas.microsoft.com/office/powerpoint/2010/main" val="136502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INFESTACIONES EN LA PIEL.</a:t>
            </a:r>
          </a:p>
        </p:txBody>
      </p:sp>
      <p:sp>
        <p:nvSpPr>
          <p:cNvPr id="3" name="Marcador de contenido 2"/>
          <p:cNvSpPr>
            <a:spLocks noGrp="1"/>
          </p:cNvSpPr>
          <p:nvPr>
            <p:ph idx="1"/>
          </p:nvPr>
        </p:nvSpPr>
        <p:spPr/>
        <p:txBody>
          <a:bodyPr>
            <a:normAutofit fontScale="85000" lnSpcReduction="10000"/>
          </a:bodyPr>
          <a:lstStyle/>
          <a:p>
            <a:pPr algn="just"/>
            <a:r>
              <a:rPr lang="es-MX" dirty="0"/>
              <a:t>En los bovinos podemos encontrar cuatro diferentes tipos de sarna, siendo la más común de ellas la </a:t>
            </a:r>
            <a:r>
              <a:rPr lang="es-MX" b="1" dirty="0"/>
              <a:t>sarna </a:t>
            </a:r>
            <a:r>
              <a:rPr lang="es-MX" b="1" dirty="0" err="1"/>
              <a:t>Psoróptica</a:t>
            </a:r>
            <a:r>
              <a:rPr lang="es-MX" dirty="0"/>
              <a:t>, siguiéndole en importancia la </a:t>
            </a:r>
            <a:r>
              <a:rPr lang="es-MX" b="1" dirty="0" err="1"/>
              <a:t>Sarcóptica</a:t>
            </a:r>
            <a:r>
              <a:rPr lang="es-MX" b="1" dirty="0"/>
              <a:t>, </a:t>
            </a:r>
            <a:r>
              <a:rPr lang="es-MX" b="1" dirty="0" err="1"/>
              <a:t>Chorióptica</a:t>
            </a:r>
            <a:r>
              <a:rPr lang="es-MX" b="1" dirty="0"/>
              <a:t>, </a:t>
            </a:r>
            <a:r>
              <a:rPr lang="es-MX" b="1" dirty="0" err="1"/>
              <a:t>Psorergática</a:t>
            </a:r>
            <a:r>
              <a:rPr lang="es-MX" b="1" dirty="0"/>
              <a:t> y por último la </a:t>
            </a:r>
            <a:r>
              <a:rPr lang="es-MX" b="1" dirty="0" err="1"/>
              <a:t>Demodésica</a:t>
            </a:r>
            <a:r>
              <a:rPr lang="es-MX" dirty="0"/>
              <a:t>. </a:t>
            </a:r>
            <a:endParaRPr lang="es-MX" dirty="0" smtClean="0"/>
          </a:p>
          <a:p>
            <a:pPr algn="just"/>
            <a:r>
              <a:rPr lang="es-MX" dirty="0" smtClean="0"/>
              <a:t>Sus </a:t>
            </a:r>
            <a:r>
              <a:rPr lang="es-MX" dirty="0"/>
              <a:t>agentes etiológicos son los ácaros: </a:t>
            </a:r>
            <a:r>
              <a:rPr lang="es-MX" dirty="0" err="1"/>
              <a:t>Psoroptes</a:t>
            </a:r>
            <a:r>
              <a:rPr lang="es-MX" dirty="0"/>
              <a:t> </a:t>
            </a:r>
            <a:r>
              <a:rPr lang="es-MX" dirty="0" err="1"/>
              <a:t>communis</a:t>
            </a:r>
            <a:r>
              <a:rPr lang="es-MX" dirty="0"/>
              <a:t> </a:t>
            </a:r>
            <a:r>
              <a:rPr lang="es-MX" dirty="0" err="1"/>
              <a:t>bovis</a:t>
            </a:r>
            <a:r>
              <a:rPr lang="es-MX" dirty="0"/>
              <a:t>, </a:t>
            </a:r>
            <a:r>
              <a:rPr lang="es-MX" dirty="0" err="1"/>
              <a:t>Sarcoptes</a:t>
            </a:r>
            <a:r>
              <a:rPr lang="es-MX" dirty="0"/>
              <a:t> </a:t>
            </a:r>
            <a:r>
              <a:rPr lang="es-MX" dirty="0" err="1"/>
              <a:t>scabei</a:t>
            </a:r>
            <a:r>
              <a:rPr lang="es-MX" dirty="0"/>
              <a:t> </a:t>
            </a:r>
            <a:r>
              <a:rPr lang="es-MX" dirty="0" err="1"/>
              <a:t>bovis</a:t>
            </a:r>
            <a:r>
              <a:rPr lang="es-MX" dirty="0"/>
              <a:t>, </a:t>
            </a:r>
            <a:r>
              <a:rPr lang="es-MX" dirty="0" err="1"/>
              <a:t>Chorioptes</a:t>
            </a:r>
            <a:r>
              <a:rPr lang="es-MX" dirty="0"/>
              <a:t> </a:t>
            </a:r>
            <a:r>
              <a:rPr lang="es-MX" dirty="0" err="1"/>
              <a:t>bovis</a:t>
            </a:r>
            <a:r>
              <a:rPr lang="es-MX" dirty="0"/>
              <a:t>, </a:t>
            </a:r>
            <a:r>
              <a:rPr lang="es-MX" dirty="0" err="1"/>
              <a:t>Psorergates</a:t>
            </a:r>
            <a:r>
              <a:rPr lang="es-MX" dirty="0"/>
              <a:t> </a:t>
            </a:r>
            <a:r>
              <a:rPr lang="es-MX" dirty="0" err="1"/>
              <a:t>bovis</a:t>
            </a:r>
            <a:r>
              <a:rPr lang="es-MX" dirty="0"/>
              <a:t> y </a:t>
            </a:r>
            <a:r>
              <a:rPr lang="es-MX" dirty="0" err="1"/>
              <a:t>Demodex</a:t>
            </a:r>
            <a:r>
              <a:rPr lang="es-MX" dirty="0"/>
              <a:t> </a:t>
            </a:r>
            <a:r>
              <a:rPr lang="es-MX" dirty="0" err="1"/>
              <a:t>bovis</a:t>
            </a:r>
            <a:r>
              <a:rPr lang="es-MX" dirty="0"/>
              <a:t> respectivamente. </a:t>
            </a:r>
            <a:endParaRPr lang="es-MX" dirty="0" smtClean="0"/>
          </a:p>
          <a:p>
            <a:pPr algn="just"/>
            <a:r>
              <a:rPr lang="es-MX" dirty="0" smtClean="0"/>
              <a:t>La </a:t>
            </a:r>
            <a:r>
              <a:rPr lang="es-MX" dirty="0"/>
              <a:t>principal vía de infestación es el contacto: directo (entre animales) o indirecto (postes, alambrados, etc.). Es una enfermedad de fácil contagio que por eso se debe prestar atención y ser consiente de su control y prevención. El contagio está íntimamente relacionado con el grado de nutrición y condición corporal de los posibles hospedadores. El sistema inmunitario de los animales tiene un papel fundamental en la presentación de esta enfermedad. </a:t>
            </a:r>
          </a:p>
        </p:txBody>
      </p:sp>
    </p:spTree>
    <p:extLst>
      <p:ext uri="{BB962C8B-B14F-4D97-AF65-F5344CB8AC3E}">
        <p14:creationId xmlns:p14="http://schemas.microsoft.com/office/powerpoint/2010/main" val="2838338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10614" y="2375163"/>
            <a:ext cx="6858000" cy="1790700"/>
          </a:xfrm>
        </p:spPr>
        <p:txBody>
          <a:bodyPr>
            <a:normAutofit fontScale="90000"/>
          </a:bodyPr>
          <a:lstStyle/>
          <a:p>
            <a:r>
              <a:rPr lang="es-CO" b="1" dirty="0">
                <a:ln w="22225">
                  <a:solidFill>
                    <a:schemeClr val="accent2"/>
                  </a:solidFill>
                  <a:prstDash val="solid"/>
                </a:ln>
                <a:solidFill>
                  <a:schemeClr val="accent2">
                    <a:lumMod val="40000"/>
                    <a:lumOff val="60000"/>
                  </a:schemeClr>
                </a:solidFill>
                <a:effectLst>
                  <a:glow rad="101600">
                    <a:schemeClr val="accent5">
                      <a:satMod val="175000"/>
                      <a:alpha val="40000"/>
                    </a:schemeClr>
                  </a:glow>
                </a:effectLst>
              </a:rPr>
              <a:t>EVALUACIÓN PRIMARIA DEL ORIGEN Y AVANCE DE DEGRADACIÓN.</a:t>
            </a:r>
          </a:p>
        </p:txBody>
      </p:sp>
    </p:spTree>
    <p:extLst>
      <p:ext uri="{BB962C8B-B14F-4D97-AF65-F5344CB8AC3E}">
        <p14:creationId xmlns:p14="http://schemas.microsoft.com/office/powerpoint/2010/main" val="2532987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4560" y="2676559"/>
            <a:ext cx="7886700" cy="994172"/>
          </a:xfrm>
        </p:spPr>
        <p:txBody>
          <a:bodyPr>
            <a:normAutofit fontScale="90000"/>
          </a:bodyPr>
          <a:lstStyle/>
          <a:p>
            <a:pPr algn="ctr"/>
            <a:r>
              <a:rPr lang="es-CO" b="1" dirty="0" smtClean="0">
                <a:ln w="22225">
                  <a:solidFill>
                    <a:schemeClr val="accent2"/>
                  </a:solidFill>
                  <a:prstDash val="solid"/>
                </a:ln>
                <a:solidFill>
                  <a:schemeClr val="accent2">
                    <a:lumMod val="40000"/>
                    <a:lumOff val="60000"/>
                  </a:schemeClr>
                </a:solidFill>
                <a:effectLst>
                  <a:glow rad="139700">
                    <a:schemeClr val="accent5">
                      <a:satMod val="175000"/>
                      <a:alpha val="40000"/>
                    </a:schemeClr>
                  </a:glow>
                </a:effectLst>
              </a:rPr>
              <a:t>OBSERVACIÓN DIRECTA DE LA DEGRADACIÓN</a:t>
            </a:r>
            <a:endParaRPr lang="es-CO" b="1" dirty="0">
              <a:ln w="22225">
                <a:solidFill>
                  <a:schemeClr val="accent2"/>
                </a:solidFill>
                <a:prstDash val="solid"/>
              </a:ln>
              <a:solidFill>
                <a:schemeClr val="accent2">
                  <a:lumMod val="40000"/>
                  <a:lumOff val="60000"/>
                </a:schemeClr>
              </a:solidFill>
              <a:effectLst>
                <a:glow rad="139700">
                  <a:schemeClr val="accent5">
                    <a:satMod val="175000"/>
                    <a:alpha val="40000"/>
                  </a:schemeClr>
                </a:glow>
              </a:effectLst>
            </a:endParaRPr>
          </a:p>
        </p:txBody>
      </p:sp>
      <p:pic>
        <p:nvPicPr>
          <p:cNvPr id="3" name="Picture 2" descr="Resultado de imagen para factores que degradan el cuero y las pie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60" y="4107153"/>
            <a:ext cx="2193196" cy="12322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556" y="1083837"/>
            <a:ext cx="2028825" cy="1264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70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CO" b="1" u="sng" dirty="0" smtClean="0"/>
              <a:t>Directamente por observación de los cueros en forma individual y ya sobre la pila.</a:t>
            </a:r>
            <a:endParaRPr lang="es-CO" dirty="0"/>
          </a:p>
        </p:txBody>
      </p:sp>
      <p:sp>
        <p:nvSpPr>
          <p:cNvPr id="3" name="Marcador de contenido 2"/>
          <p:cNvSpPr>
            <a:spLocks noGrp="1"/>
          </p:cNvSpPr>
          <p:nvPr>
            <p:ph idx="1"/>
          </p:nvPr>
        </p:nvSpPr>
        <p:spPr>
          <a:xfrm>
            <a:off x="367853" y="2315783"/>
            <a:ext cx="7886700" cy="3483283"/>
          </a:xfrm>
        </p:spPr>
        <p:txBody>
          <a:bodyPr>
            <a:normAutofit fontScale="92500"/>
          </a:bodyPr>
          <a:lstStyle/>
          <a:p>
            <a:pPr marL="342900" lvl="1" indent="0" algn="just">
              <a:buNone/>
            </a:pPr>
            <a:r>
              <a:rPr lang="es-CO" dirty="0" smtClean="0"/>
              <a:t>En </a:t>
            </a:r>
            <a:r>
              <a:rPr lang="es-CO" dirty="0"/>
              <a:t>general las pieles mal conservadas desde el desuello, presentan un lado carne meloso, con manchas amarillas, el pelo se suelta y se registra un calentamiento interno de las </a:t>
            </a:r>
            <a:r>
              <a:rPr lang="es-CO" dirty="0" smtClean="0"/>
              <a:t>pilas.</a:t>
            </a:r>
          </a:p>
          <a:p>
            <a:pPr marL="342900" lvl="1" indent="0" algn="just">
              <a:buNone/>
            </a:pPr>
            <a:r>
              <a:rPr lang="es-CO" dirty="0" smtClean="0"/>
              <a:t>Aquí </a:t>
            </a:r>
            <a:r>
              <a:rPr lang="es-CO" dirty="0"/>
              <a:t>se ha llegado a un estado avanzado de la degradación, visualizable en dos formas fundamentales pero recién en el artículo semiterminado. Por un </a:t>
            </a:r>
            <a:r>
              <a:rPr lang="es-CO" dirty="0" err="1" smtClean="0"/>
              <a:t>lado,un</a:t>
            </a:r>
            <a:r>
              <a:rPr lang="es-CO" dirty="0" smtClean="0"/>
              <a:t> </a:t>
            </a:r>
            <a:r>
              <a:rPr lang="es-CO" dirty="0"/>
              <a:t>efecto no buscado (solapa externa) de flor nobucada observable en el cuero semiterminado, donde la epidermis fue como lijada químicamente por las </a:t>
            </a:r>
            <a:r>
              <a:rPr lang="es-CO" dirty="0" smtClean="0"/>
              <a:t>enzimas citadas.</a:t>
            </a:r>
          </a:p>
          <a:p>
            <a:pPr marL="342900" lvl="1" indent="0" algn="just">
              <a:buNone/>
            </a:pPr>
            <a:r>
              <a:rPr lang="es-CO" dirty="0" smtClean="0"/>
              <a:t>Este </a:t>
            </a:r>
            <a:r>
              <a:rPr lang="es-CO" dirty="0"/>
              <a:t>ataque bacteriano puede también separar la epidermis del cuero, y esto se visualiza al doblar los cueros flor para adentro, produciendo una arruga ordinaria (flor floja) que vuelve despreciable o por lo menos de menor valor los artículos con este problema.</a:t>
            </a:r>
          </a:p>
          <a:p>
            <a:pPr marL="0" indent="0" algn="just">
              <a:buNone/>
            </a:pPr>
            <a:endParaRPr lang="es-CO" dirty="0"/>
          </a:p>
        </p:txBody>
      </p:sp>
    </p:spTree>
    <p:extLst>
      <p:ext uri="{BB962C8B-B14F-4D97-AF65-F5344CB8AC3E}">
        <p14:creationId xmlns:p14="http://schemas.microsoft.com/office/powerpoint/2010/main" val="28981427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1833" y="2937356"/>
            <a:ext cx="7886700" cy="994172"/>
          </a:xfrm>
        </p:spPr>
        <p:txBody>
          <a:bodyPr>
            <a:normAutofit fontScale="90000"/>
          </a:bodyPr>
          <a:lstStyle/>
          <a:p>
            <a:pPr algn="ctr"/>
            <a:r>
              <a:rPr lang="es-CO" b="1" dirty="0" smtClean="0">
                <a:ln w="22225">
                  <a:solidFill>
                    <a:schemeClr val="accent2"/>
                  </a:solidFill>
                  <a:prstDash val="solid"/>
                </a:ln>
                <a:solidFill>
                  <a:schemeClr val="accent2">
                    <a:lumMod val="40000"/>
                    <a:lumOff val="60000"/>
                  </a:schemeClr>
                </a:solidFill>
                <a:effectLst>
                  <a:glow rad="139700">
                    <a:schemeClr val="accent5">
                      <a:satMod val="175000"/>
                      <a:alpha val="40000"/>
                    </a:schemeClr>
                  </a:glow>
                </a:effectLst>
              </a:rPr>
              <a:t>ACCIONES PARA CONTROLAR LA DEGRADACIÓN DE LA PIEL</a:t>
            </a:r>
            <a:endParaRPr lang="es-CO" b="1" dirty="0">
              <a:ln w="22225">
                <a:solidFill>
                  <a:schemeClr val="accent2"/>
                </a:solidFill>
                <a:prstDash val="solid"/>
              </a:ln>
              <a:solidFill>
                <a:schemeClr val="accent2">
                  <a:lumMod val="40000"/>
                  <a:lumOff val="60000"/>
                </a:schemeClr>
              </a:solidFill>
              <a:effectLst>
                <a:glow rad="139700">
                  <a:schemeClr val="accent5">
                    <a:satMod val="175000"/>
                    <a:alpha val="40000"/>
                  </a:schemeClr>
                </a:glow>
              </a:effectLst>
            </a:endParaRPr>
          </a:p>
        </p:txBody>
      </p:sp>
      <p:pic>
        <p:nvPicPr>
          <p:cNvPr id="3" name="Picture 2" descr="Resultado de imagen para salado del cuero y pie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5474" y="4490149"/>
            <a:ext cx="2400000" cy="12322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n relaciona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901"/>
          <a:stretch/>
        </p:blipFill>
        <p:spPr bwMode="auto">
          <a:xfrm>
            <a:off x="558008" y="1142955"/>
            <a:ext cx="2455650" cy="1235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488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a:t>SALADO</a:t>
            </a:r>
            <a:endParaRPr lang="es-CO" dirty="0"/>
          </a:p>
        </p:txBody>
      </p:sp>
      <p:sp>
        <p:nvSpPr>
          <p:cNvPr id="3" name="Marcador de contenido 2"/>
          <p:cNvSpPr>
            <a:spLocks noGrp="1"/>
          </p:cNvSpPr>
          <p:nvPr>
            <p:ph idx="1"/>
          </p:nvPr>
        </p:nvSpPr>
        <p:spPr/>
        <p:txBody>
          <a:bodyPr>
            <a:normAutofit/>
          </a:bodyPr>
          <a:lstStyle/>
          <a:p>
            <a:pPr marL="0" indent="0" algn="just">
              <a:buNone/>
            </a:pPr>
            <a:r>
              <a:rPr lang="es-CO" sz="1800" dirty="0"/>
              <a:t>Es el sistema más difundido para proteger la estructura de las pieles, en esta etapa, por eficacia y economía, es el salado.</a:t>
            </a:r>
          </a:p>
          <a:p>
            <a:pPr marL="0" indent="0">
              <a:buNone/>
            </a:pPr>
            <a:r>
              <a:rPr lang="es-CO" sz="1800" b="1" dirty="0"/>
              <a:t>En qué consiste el salado?</a:t>
            </a:r>
            <a:endParaRPr lang="es-CO" sz="1800" dirty="0"/>
          </a:p>
          <a:p>
            <a:pPr algn="just"/>
            <a:r>
              <a:rPr lang="es-CO" sz="1800" dirty="0"/>
              <a:t>Consiste esencialmente en deshidratar la piel puesto que ésta está formada por un 60-65 % de agua, medio en el cual la reproducción de las bacterias se facilita.</a:t>
            </a:r>
          </a:p>
          <a:p>
            <a:pPr algn="just"/>
            <a:r>
              <a:rPr lang="es-CO" sz="1800" dirty="0"/>
              <a:t>Por experiencia se determina la cantidad de sal (cloruro de sodio) que debe ponerse sobre la piel para obtener un buen salado o deshidratación de la misma.</a:t>
            </a:r>
          </a:p>
          <a:p>
            <a:pPr marL="0" indent="0">
              <a:buNone/>
            </a:pPr>
            <a:endParaRPr lang="es-CO" sz="1800" dirty="0"/>
          </a:p>
        </p:txBody>
      </p:sp>
    </p:spTree>
    <p:extLst>
      <p:ext uri="{BB962C8B-B14F-4D97-AF65-F5344CB8AC3E}">
        <p14:creationId xmlns:p14="http://schemas.microsoft.com/office/powerpoint/2010/main" val="22147647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332" y="1475437"/>
            <a:ext cx="7886700" cy="4188401"/>
          </a:xfrm>
        </p:spPr>
        <p:txBody>
          <a:bodyPr>
            <a:normAutofit lnSpcReduction="10000"/>
          </a:bodyPr>
          <a:lstStyle/>
          <a:p>
            <a:pPr marL="0" indent="0" algn="just">
              <a:buNone/>
            </a:pPr>
            <a:r>
              <a:rPr lang="es-CO" sz="1800" dirty="0"/>
              <a:t>Existen algunos factores a considerar:</a:t>
            </a:r>
          </a:p>
          <a:p>
            <a:pPr algn="just"/>
            <a:r>
              <a:rPr lang="es-CO" sz="1800" dirty="0"/>
              <a:t>El grano de sal no debe ser muy grueso puesto que ello puede dañar la piel, por ejemplo dejando marcas que ya no saldrán más. Por otro lado un grano demasiado grueso significa mayor tiempo de disolución, viéndose disminuida la concentración salina en las etapas iniciales del proceso ,poniendo a riesgo el nivel de conservación requerido.</a:t>
            </a:r>
          </a:p>
          <a:p>
            <a:pPr algn="just"/>
            <a:r>
              <a:rPr lang="es-CO" sz="1800" dirty="0"/>
              <a:t>Si el grano es de diámetro muy pequeño, o muy fino, al ser el cloruro de sodio un producto higroscópico se formarán terrones también de difícil disolución.</a:t>
            </a:r>
          </a:p>
          <a:p>
            <a:pPr algn="just"/>
            <a:r>
              <a:rPr lang="es-CO" sz="1800" dirty="0"/>
              <a:t>Si el cloruro de sodio está muy pulverizado, puede disolverse tan rápidamente que una cantidad importante de la misma sal, saldrá de la piel como salmuera, sin ser adecuadamente absorbida por esta.</a:t>
            </a:r>
          </a:p>
          <a:p>
            <a:pPr marL="0" indent="0" algn="just">
              <a:buNone/>
            </a:pPr>
            <a:endParaRPr lang="es-CO" sz="1800" dirty="0"/>
          </a:p>
        </p:txBody>
      </p:sp>
    </p:spTree>
    <p:extLst>
      <p:ext uri="{BB962C8B-B14F-4D97-AF65-F5344CB8AC3E}">
        <p14:creationId xmlns:p14="http://schemas.microsoft.com/office/powerpoint/2010/main" val="496279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Histología de la piel</a:t>
            </a:r>
            <a:endParaRPr lang="en-US" dirty="0"/>
          </a:p>
        </p:txBody>
      </p:sp>
      <p:sp>
        <p:nvSpPr>
          <p:cNvPr id="3" name="Marcador de contenido 2"/>
          <p:cNvSpPr>
            <a:spLocks noGrp="1"/>
          </p:cNvSpPr>
          <p:nvPr>
            <p:ph idx="1"/>
          </p:nvPr>
        </p:nvSpPr>
        <p:spPr>
          <a:xfrm>
            <a:off x="457200" y="1600200"/>
            <a:ext cx="8229600" cy="5257800"/>
          </a:xfrm>
        </p:spPr>
        <p:txBody>
          <a:bodyPr>
            <a:normAutofit/>
          </a:bodyPr>
          <a:lstStyle/>
          <a:p>
            <a:pPr algn="just"/>
            <a:r>
              <a:rPr lang="es-MX" dirty="0"/>
              <a:t>La </a:t>
            </a:r>
            <a:r>
              <a:rPr lang="es-ES" dirty="0" smtClean="0"/>
              <a:t>estructura histológica </a:t>
            </a:r>
            <a:r>
              <a:rPr lang="es-ES" dirty="0"/>
              <a:t>de la piel se diferencia de una especie  a otra y aun dentro de un mismo animal.</a:t>
            </a:r>
          </a:p>
          <a:p>
            <a:pPr marL="0" indent="0">
              <a:buNone/>
            </a:pPr>
            <a:r>
              <a:rPr lang="es-ES" dirty="0"/>
              <a:t>Se debe a factores tales como:</a:t>
            </a:r>
          </a:p>
          <a:p>
            <a:endParaRPr lang="es-ES" dirty="0"/>
          </a:p>
          <a:p>
            <a:r>
              <a:rPr lang="es-ES" dirty="0"/>
              <a:t>Raza de los animales</a:t>
            </a:r>
          </a:p>
          <a:p>
            <a:r>
              <a:rPr lang="es-ES" dirty="0"/>
              <a:t>Regiones de procedencia</a:t>
            </a:r>
          </a:p>
          <a:p>
            <a:r>
              <a:rPr lang="es-ES" dirty="0"/>
              <a:t>Condiciones de crianza de los animales</a:t>
            </a:r>
          </a:p>
          <a:p>
            <a:pPr marL="0" indent="0" algn="just">
              <a:buNone/>
            </a:pPr>
            <a:r>
              <a:rPr lang="es-ES" dirty="0" smtClean="0"/>
              <a:t>Sin </a:t>
            </a:r>
            <a:r>
              <a:rPr lang="es-ES" dirty="0"/>
              <a:t>embargo la estructura de la piel es similar para mamíferos como bovinos, ovinos, caprinos y equinos</a:t>
            </a:r>
          </a:p>
          <a:p>
            <a:endParaRPr lang="en-US" dirty="0"/>
          </a:p>
        </p:txBody>
      </p:sp>
    </p:spTree>
    <p:extLst>
      <p:ext uri="{BB962C8B-B14F-4D97-AF65-F5344CB8AC3E}">
        <p14:creationId xmlns:p14="http://schemas.microsoft.com/office/powerpoint/2010/main" val="1337009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a:t>SECADO (piel seca)</a:t>
            </a:r>
            <a:endParaRPr lang="es-CO" dirty="0"/>
          </a:p>
        </p:txBody>
      </p:sp>
      <p:sp>
        <p:nvSpPr>
          <p:cNvPr id="3" name="Marcador de contenido 2"/>
          <p:cNvSpPr>
            <a:spLocks noGrp="1"/>
          </p:cNvSpPr>
          <p:nvPr>
            <p:ph idx="1"/>
          </p:nvPr>
        </p:nvSpPr>
        <p:spPr>
          <a:xfrm>
            <a:off x="628650" y="2125266"/>
            <a:ext cx="7886700" cy="3263504"/>
          </a:xfrm>
        </p:spPr>
        <p:txBody>
          <a:bodyPr>
            <a:normAutofit fontScale="70000" lnSpcReduction="20000"/>
          </a:bodyPr>
          <a:lstStyle/>
          <a:p>
            <a:pPr algn="just"/>
            <a:r>
              <a:rPr lang="es-CO" dirty="0"/>
              <a:t>Se reconoce como uno de los métodos más antiguos de conservación, y el método estándar de conservación de la mayor parte de las pieles de reptiles, caprinos y peletería en general, así como de un gran número de pieles de América del Sur, Central ,África y Asia.</a:t>
            </a:r>
          </a:p>
          <a:p>
            <a:pPr algn="just"/>
            <a:r>
              <a:rPr lang="es-CO" dirty="0"/>
              <a:t>El procedimiento del secado varía con las condiciones climáticas de la zona, la disponibilidad de materiales auxiliares y la capacidad técnica de los operarios.</a:t>
            </a:r>
          </a:p>
          <a:p>
            <a:pPr algn="just"/>
            <a:r>
              <a:rPr lang="es-CO" dirty="0"/>
              <a:t>El método más sencillo de secar cueros es extenderlos sobre el suelo, apoyados sobre listones de madera o piedras, para que no se ensucien o sean dañados por insectos.</a:t>
            </a:r>
          </a:p>
          <a:p>
            <a:pPr algn="just"/>
            <a:r>
              <a:rPr lang="es-CO" dirty="0"/>
              <a:t>Lo mas utilizado en la práctica, es el secado en bastidores, estirando el cuero sobre un marco, dejando secar a la sombra o al sol.</a:t>
            </a:r>
          </a:p>
          <a:p>
            <a:pPr algn="just"/>
            <a:r>
              <a:rPr lang="es-CO" dirty="0"/>
              <a:t>A medida que el cuero se va secando, se contrae y endurece quedando plano, permitiendo un mas fácil enfardado y una buena circulación de aire alrededor del cuero durante este proceso</a:t>
            </a:r>
            <a:r>
              <a:rPr lang="es-CO" dirty="0" smtClean="0"/>
              <a:t>.</a:t>
            </a:r>
            <a:endParaRPr lang="es-CO" dirty="0"/>
          </a:p>
        </p:txBody>
      </p:sp>
    </p:spTree>
    <p:extLst>
      <p:ext uri="{BB962C8B-B14F-4D97-AF65-F5344CB8AC3E}">
        <p14:creationId xmlns:p14="http://schemas.microsoft.com/office/powerpoint/2010/main" val="41394702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7969" y="1444078"/>
            <a:ext cx="7886700" cy="2591034"/>
          </a:xfrm>
        </p:spPr>
        <p:txBody>
          <a:bodyPr>
            <a:normAutofit fontScale="92500" lnSpcReduction="10000"/>
          </a:bodyPr>
          <a:lstStyle/>
          <a:p>
            <a:pPr algn="just"/>
            <a:r>
              <a:rPr lang="es-CO" sz="1800" dirty="0"/>
              <a:t>En las zonas calurosas es mejor secar los cueros a la sombra (bajo cobertizo abierto) con lo que también se los protege contra la lluvia.</a:t>
            </a:r>
          </a:p>
          <a:p>
            <a:pPr algn="just"/>
            <a:r>
              <a:rPr lang="es-CO" sz="1800" dirty="0"/>
              <a:t>Cuando las pieles deben doblarse para su empaque y transporte, deben ser plegadas justamente antes de que hayan alcanzado su estado seco final, pues plegado de pieles muy duras provoca el agrietamiento del grano y la rotura de las fibras.</a:t>
            </a:r>
          </a:p>
          <a:p>
            <a:pPr algn="just"/>
            <a:r>
              <a:rPr lang="es-CO" sz="1800" dirty="0"/>
              <a:t>El secado al aire es una práctica de conservación de pieles muy sencilla y resulta sumamente práctica en los lugares donde la cantidad de pieles es pequeña y/o donde escasea la sal.</a:t>
            </a:r>
          </a:p>
          <a:p>
            <a:pPr marL="0" indent="0">
              <a:buNone/>
            </a:pPr>
            <a:endParaRPr lang="es-CO" sz="1800" dirty="0"/>
          </a:p>
          <a:p>
            <a:pPr marL="0" indent="0">
              <a:buNone/>
            </a:pPr>
            <a:endParaRPr lang="es-CO" sz="1800" dirty="0"/>
          </a:p>
        </p:txBody>
      </p:sp>
      <p:sp>
        <p:nvSpPr>
          <p:cNvPr id="5" name="Rectangle 2"/>
          <p:cNvSpPr>
            <a:spLocks noChangeArrowheads="1"/>
          </p:cNvSpPr>
          <p:nvPr/>
        </p:nvSpPr>
        <p:spPr bwMode="auto">
          <a:xfrm>
            <a:off x="567639" y="4390342"/>
            <a:ext cx="8221225" cy="7963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es-CO" altLang="es-CO" sz="1575" b="1" dirty="0"/>
              <a:t>La velocidad del secado es importante:</a:t>
            </a:r>
          </a:p>
          <a:p>
            <a:pPr algn="just" defTabSz="685800" eaLnBrk="0" fontAlgn="base" hangingPunct="0">
              <a:spcBef>
                <a:spcPct val="0"/>
              </a:spcBef>
              <a:spcAft>
                <a:spcPct val="0"/>
              </a:spcAft>
            </a:pPr>
            <a:r>
              <a:rPr lang="es-CO" altLang="es-CO" sz="1575" dirty="0">
                <a:solidFill>
                  <a:srgbClr val="C00000"/>
                </a:solidFill>
              </a:rPr>
              <a:t>demasiado lento </a:t>
            </a:r>
            <a:r>
              <a:rPr lang="es-CO" altLang="es-CO" sz="1575" dirty="0"/>
              <a:t>&gt;&gt;&gt;&gt; no se inactivan las bacterias.</a:t>
            </a:r>
          </a:p>
          <a:p>
            <a:pPr algn="just" defTabSz="685800" eaLnBrk="0" fontAlgn="base" hangingPunct="0">
              <a:spcBef>
                <a:spcPct val="0"/>
              </a:spcBef>
              <a:spcAft>
                <a:spcPct val="0"/>
              </a:spcAft>
            </a:pPr>
            <a:r>
              <a:rPr lang="es-CO" altLang="es-CO" sz="1575" dirty="0">
                <a:solidFill>
                  <a:schemeClr val="accent1">
                    <a:lumMod val="75000"/>
                  </a:schemeClr>
                </a:solidFill>
              </a:rPr>
              <a:t>demasiado rápido</a:t>
            </a:r>
            <a:r>
              <a:rPr lang="es-CO" altLang="es-CO" sz="1575" dirty="0"/>
              <a:t>&gt;&gt;&gt;&gt;&gt; se endurece extremadamente y en el interior no se inactivan las bacterias.</a:t>
            </a:r>
          </a:p>
        </p:txBody>
      </p:sp>
    </p:spTree>
    <p:extLst>
      <p:ext uri="{BB962C8B-B14F-4D97-AF65-F5344CB8AC3E}">
        <p14:creationId xmlns:p14="http://schemas.microsoft.com/office/powerpoint/2010/main" val="1498030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931423"/>
            <a:ext cx="7886700" cy="994172"/>
          </a:xfrm>
        </p:spPr>
        <p:txBody>
          <a:bodyPr>
            <a:normAutofit fontScale="90000"/>
          </a:bodyPr>
          <a:lstStyle/>
          <a:p>
            <a:pPr algn="ctr"/>
            <a:r>
              <a:rPr lang="es-CO" b="1" dirty="0">
                <a:ln w="22225">
                  <a:solidFill>
                    <a:schemeClr val="accent2"/>
                  </a:solidFill>
                  <a:prstDash val="solid"/>
                </a:ln>
                <a:solidFill>
                  <a:schemeClr val="accent2">
                    <a:lumMod val="40000"/>
                    <a:lumOff val="60000"/>
                  </a:schemeClr>
                </a:solidFill>
                <a:effectLst>
                  <a:glow rad="139700">
                    <a:schemeClr val="accent5">
                      <a:satMod val="175000"/>
                      <a:alpha val="40000"/>
                    </a:schemeClr>
                  </a:glow>
                </a:effectLst>
              </a:rPr>
              <a:t>CONDICIONES IDEALES DE TRABAJO</a:t>
            </a:r>
          </a:p>
        </p:txBody>
      </p:sp>
      <p:pic>
        <p:nvPicPr>
          <p:cNvPr id="2050" name="Picture 2" descr="http://www.biblioteca.org.ar/libros/cueros/salado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47" y="4023647"/>
            <a:ext cx="2143125" cy="13001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iblioteca.org.ar/libros/cueros/salad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7" y="1259785"/>
            <a:ext cx="1071563" cy="167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435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598833" y="1292190"/>
            <a:ext cx="7886700" cy="4306025"/>
          </a:xfrm>
        </p:spPr>
        <p:txBody>
          <a:bodyPr>
            <a:noAutofit/>
          </a:bodyPr>
          <a:lstStyle/>
          <a:p>
            <a:pPr marL="0" indent="0" algn="just" eaLnBrk="0" fontAlgn="base" hangingPunct="0">
              <a:spcBef>
                <a:spcPct val="0"/>
              </a:spcBef>
              <a:spcAft>
                <a:spcPct val="0"/>
              </a:spcAft>
              <a:buNone/>
            </a:pPr>
            <a:r>
              <a:rPr lang="es-CO" altLang="es-CO" sz="1500" b="1" u="sng" dirty="0">
                <a:solidFill>
                  <a:srgbClr val="FF0000"/>
                </a:solidFill>
                <a:latin typeface="Verdana" panose="020B0604030504040204" pitchFamily="34" charset="0"/>
              </a:rPr>
              <a:t>EL FRIGORÍFICO</a:t>
            </a:r>
            <a:endParaRPr lang="es-CO" altLang="es-CO" sz="1500" u="sng" dirty="0">
              <a:solidFill>
                <a:srgbClr val="000000"/>
              </a:solidFill>
              <a:latin typeface="Verdana" panose="020B0604030504040204" pitchFamily="34" charset="0"/>
            </a:endParaRPr>
          </a:p>
          <a:p>
            <a:pPr marL="0" indent="0" algn="just" eaLnBrk="0" fontAlgn="base" hangingPunct="0">
              <a:spcBef>
                <a:spcPct val="0"/>
              </a:spcBef>
              <a:spcAft>
                <a:spcPct val="0"/>
              </a:spcAft>
              <a:buNone/>
            </a:pPr>
            <a:endParaRPr lang="es-CO" altLang="es-CO" sz="1500" b="1" u="sng" dirty="0">
              <a:solidFill>
                <a:srgbClr val="000000"/>
              </a:solidFill>
              <a:latin typeface="Verdana" panose="020B0604030504040204" pitchFamily="34" charset="0"/>
            </a:endParaRPr>
          </a:p>
          <a:p>
            <a:pPr algn="just" eaLnBrk="0" fontAlgn="base" hangingPunct="0">
              <a:lnSpc>
                <a:spcPct val="100000"/>
              </a:lnSpc>
              <a:spcBef>
                <a:spcPct val="0"/>
              </a:spcBef>
              <a:spcAft>
                <a:spcPct val="0"/>
              </a:spcAft>
            </a:pPr>
            <a:r>
              <a:rPr lang="es-CO" altLang="es-CO" sz="1500" b="1" u="sng" dirty="0">
                <a:solidFill>
                  <a:srgbClr val="000000"/>
                </a:solidFill>
                <a:latin typeface="Verdana" panose="020B0604030504040204" pitchFamily="34" charset="0"/>
              </a:rPr>
              <a:t>En Verano</a:t>
            </a:r>
            <a:endParaRPr lang="es-CO" altLang="es-CO" sz="1500" dirty="0"/>
          </a:p>
          <a:p>
            <a:pPr marL="0" indent="0" algn="just" eaLnBrk="0" fontAlgn="base" hangingPunct="0">
              <a:spcBef>
                <a:spcPct val="0"/>
              </a:spcBef>
              <a:spcAft>
                <a:spcPct val="0"/>
              </a:spcAft>
              <a:buNone/>
            </a:pPr>
            <a:r>
              <a:rPr lang="es-CO" altLang="es-CO" sz="1500" dirty="0">
                <a:solidFill>
                  <a:srgbClr val="000000"/>
                </a:solidFill>
                <a:latin typeface="Verdana" panose="020B0604030504040204" pitchFamily="34" charset="0"/>
              </a:rPr>
              <a:t>Agregar el hielo en escamas entre piel y piel, en la caja del transporte (si es posible también refrigerado) y transportar las pieles hasta la curtiembre ubicada a no mas de una o dos horas de viaje.</a:t>
            </a:r>
            <a:endParaRPr lang="es-CO" altLang="es-CO" sz="1500" dirty="0"/>
          </a:p>
          <a:p>
            <a:pPr marL="0" indent="0" algn="just" eaLnBrk="0" fontAlgn="base" hangingPunct="0">
              <a:spcBef>
                <a:spcPct val="0"/>
              </a:spcBef>
              <a:spcAft>
                <a:spcPct val="0"/>
              </a:spcAft>
              <a:buNone/>
            </a:pPr>
            <a:r>
              <a:rPr lang="es-CO" altLang="es-CO" sz="1500" dirty="0">
                <a:solidFill>
                  <a:srgbClr val="000000"/>
                </a:solidFill>
                <a:latin typeface="Verdana" panose="020B0604030504040204" pitchFamily="34" charset="0"/>
              </a:rPr>
              <a:t>Si las distancias son mayores y se dispone de tiempo:</a:t>
            </a:r>
            <a:endParaRPr lang="es-CO" altLang="es-CO" sz="1500" dirty="0"/>
          </a:p>
          <a:p>
            <a:pPr marL="0" indent="0" algn="just" eaLnBrk="0" fontAlgn="base" hangingPunct="0">
              <a:spcBef>
                <a:spcPct val="0"/>
              </a:spcBef>
              <a:spcAft>
                <a:spcPct val="0"/>
              </a:spcAft>
              <a:buNone/>
            </a:pPr>
            <a:r>
              <a:rPr lang="es-CO" altLang="es-CO" sz="1500" dirty="0">
                <a:solidFill>
                  <a:srgbClr val="000000"/>
                </a:solidFill>
                <a:latin typeface="Verdana" panose="020B0604030504040204" pitchFamily="34" charset="0"/>
              </a:rPr>
              <a:t>Apilar las pieles después del desuello, en una cámara de frío, esperar que pierdan el calor natural y realizar, en el interior de la cámara las operaciones del salado.</a:t>
            </a:r>
            <a:endParaRPr lang="es-CO" altLang="es-CO" sz="1500" dirty="0"/>
          </a:p>
          <a:p>
            <a:pPr marL="0" indent="0" algn="just" eaLnBrk="0" fontAlgn="base" hangingPunct="0">
              <a:spcBef>
                <a:spcPct val="0"/>
              </a:spcBef>
              <a:spcAft>
                <a:spcPct val="0"/>
              </a:spcAft>
              <a:buNone/>
            </a:pPr>
            <a:r>
              <a:rPr lang="es-CO" altLang="es-CO" sz="1500" dirty="0">
                <a:solidFill>
                  <a:srgbClr val="000000"/>
                </a:solidFill>
                <a:latin typeface="Verdana" panose="020B0604030504040204" pitchFamily="34" charset="0"/>
              </a:rPr>
              <a:t>El frío inhibe el desarrollo microbiológico durante el tiempo post-mortem inmediato.</a:t>
            </a:r>
            <a:endParaRPr lang="es-CO" altLang="es-CO" sz="1500" dirty="0"/>
          </a:p>
          <a:p>
            <a:pPr marL="0" indent="0" algn="just" eaLnBrk="0" fontAlgn="base" hangingPunct="0">
              <a:spcBef>
                <a:spcPct val="0"/>
              </a:spcBef>
              <a:spcAft>
                <a:spcPct val="0"/>
              </a:spcAft>
              <a:buNone/>
            </a:pPr>
            <a:r>
              <a:rPr lang="es-CO" altLang="es-CO" sz="1500" dirty="0">
                <a:solidFill>
                  <a:srgbClr val="000000"/>
                </a:solidFill>
                <a:latin typeface="Verdana" panose="020B0604030504040204" pitchFamily="34" charset="0"/>
              </a:rPr>
              <a:t>Trabajando así, si el tiempo de drenaje de salmuera ha transcurrido ,las pieles pueden trasportarse a un almacén, a temperatura ambiente, sin alterar a la brevedad el nivel de conservación óptimo logrado inicialmente.</a:t>
            </a:r>
            <a:endParaRPr lang="es-CO" altLang="es-CO" sz="1500" dirty="0"/>
          </a:p>
          <a:p>
            <a:pPr algn="just" eaLnBrk="0" fontAlgn="base" hangingPunct="0">
              <a:lnSpc>
                <a:spcPct val="100000"/>
              </a:lnSpc>
              <a:spcBef>
                <a:spcPct val="0"/>
              </a:spcBef>
              <a:spcAft>
                <a:spcPct val="0"/>
              </a:spcAft>
            </a:pPr>
            <a:r>
              <a:rPr lang="es-CO" altLang="es-CO" sz="1500" b="1" u="sng" dirty="0">
                <a:solidFill>
                  <a:srgbClr val="000000"/>
                </a:solidFill>
                <a:latin typeface="Verdana" panose="020B0604030504040204" pitchFamily="34" charset="0"/>
              </a:rPr>
              <a:t>En Invierno</a:t>
            </a:r>
            <a:endParaRPr lang="es-CO" altLang="es-CO" sz="1500" dirty="0"/>
          </a:p>
          <a:p>
            <a:pPr marL="0" indent="0" algn="just" eaLnBrk="0" fontAlgn="base" hangingPunct="0">
              <a:spcBef>
                <a:spcPct val="0"/>
              </a:spcBef>
              <a:spcAft>
                <a:spcPct val="0"/>
              </a:spcAft>
              <a:buNone/>
            </a:pPr>
            <a:r>
              <a:rPr lang="es-CO" altLang="es-CO" sz="1500" dirty="0">
                <a:solidFill>
                  <a:srgbClr val="000000"/>
                </a:solidFill>
                <a:latin typeface="Verdana" panose="020B0604030504040204" pitchFamily="34" charset="0"/>
              </a:rPr>
              <a:t>Aquí recomendamos hacer un tratamiento con bactericida. Sólo para conservación por no más de 24 horas.</a:t>
            </a:r>
            <a:endParaRPr lang="es-CO" sz="1500" dirty="0"/>
          </a:p>
          <a:p>
            <a:pPr algn="just"/>
            <a:endParaRPr lang="es-CO" sz="1500" dirty="0"/>
          </a:p>
        </p:txBody>
      </p:sp>
    </p:spTree>
    <p:extLst>
      <p:ext uri="{BB962C8B-B14F-4D97-AF65-F5344CB8AC3E}">
        <p14:creationId xmlns:p14="http://schemas.microsoft.com/office/powerpoint/2010/main" val="2275347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332" y="1318507"/>
            <a:ext cx="7886700" cy="3263504"/>
          </a:xfrm>
        </p:spPr>
        <p:txBody>
          <a:bodyPr>
            <a:noAutofit/>
          </a:bodyPr>
          <a:lstStyle/>
          <a:p>
            <a:pPr marL="0" indent="0" eaLnBrk="0" fontAlgn="base" hangingPunct="0">
              <a:spcBef>
                <a:spcPct val="0"/>
              </a:spcBef>
              <a:spcAft>
                <a:spcPct val="0"/>
              </a:spcAft>
              <a:buNone/>
            </a:pPr>
            <a:r>
              <a:rPr lang="es-CO" altLang="es-CO" sz="1500" b="1" u="sng" dirty="0">
                <a:solidFill>
                  <a:srgbClr val="FF0000"/>
                </a:solidFill>
                <a:latin typeface="Verdana" panose="020B0604030504040204" pitchFamily="34" charset="0"/>
              </a:rPr>
              <a:t>EN LA CURTIEMBRE</a:t>
            </a:r>
          </a:p>
          <a:p>
            <a:pPr marL="0" indent="0" eaLnBrk="0" fontAlgn="base" hangingPunct="0">
              <a:spcBef>
                <a:spcPct val="0"/>
              </a:spcBef>
              <a:spcAft>
                <a:spcPct val="0"/>
              </a:spcAft>
              <a:buNone/>
            </a:pPr>
            <a:endParaRPr lang="es-CO" altLang="es-CO" sz="1500" dirty="0"/>
          </a:p>
          <a:p>
            <a:pPr marL="0" indent="0" algn="just" eaLnBrk="0" fontAlgn="base" hangingPunct="0">
              <a:spcBef>
                <a:spcPct val="0"/>
              </a:spcBef>
              <a:spcAft>
                <a:spcPct val="0"/>
              </a:spcAft>
              <a:buNone/>
            </a:pPr>
            <a:r>
              <a:rPr lang="es-CO" altLang="es-CO" sz="1500" dirty="0">
                <a:solidFill>
                  <a:srgbClr val="000000"/>
                </a:solidFill>
                <a:latin typeface="Verdana" panose="020B0604030504040204" pitchFamily="34" charset="0"/>
              </a:rPr>
              <a:t>Aquí simplemente, aconsejamos que una vez recibidas las pieles en la curtiembre, en cualquiera de los dos casos anteriores se proceda a:</a:t>
            </a:r>
            <a:endParaRPr lang="es-CO" altLang="es-CO" sz="1500" dirty="0"/>
          </a:p>
          <a:p>
            <a:pPr eaLnBrk="0" fontAlgn="base" hangingPunct="0">
              <a:spcBef>
                <a:spcPct val="0"/>
              </a:spcBef>
              <a:spcAft>
                <a:spcPct val="0"/>
              </a:spcAft>
              <a:buFont typeface="+mj-lt"/>
              <a:buAutoNum type="alphaLcParenR"/>
            </a:pPr>
            <a:r>
              <a:rPr lang="es-CO" altLang="es-CO" sz="1500" dirty="0">
                <a:solidFill>
                  <a:srgbClr val="000000"/>
                </a:solidFill>
                <a:latin typeface="Verdana" panose="020B0604030504040204" pitchFamily="34" charset="0"/>
              </a:rPr>
              <a:t>Lavar</a:t>
            </a:r>
            <a:endParaRPr lang="es-CO" altLang="es-CO" sz="1500" dirty="0"/>
          </a:p>
          <a:p>
            <a:pPr eaLnBrk="0" fontAlgn="base" hangingPunct="0">
              <a:spcBef>
                <a:spcPct val="0"/>
              </a:spcBef>
              <a:spcAft>
                <a:spcPct val="0"/>
              </a:spcAft>
              <a:buFont typeface="+mj-lt"/>
              <a:buAutoNum type="alphaLcParenR"/>
            </a:pPr>
            <a:r>
              <a:rPr lang="es-CO" altLang="es-CO" sz="1500" dirty="0">
                <a:solidFill>
                  <a:srgbClr val="000000"/>
                </a:solidFill>
                <a:latin typeface="Verdana" panose="020B0604030504040204" pitchFamily="34" charset="0"/>
              </a:rPr>
              <a:t>Aplicar algún bactericida (sólo da seguridad a corto plazo)</a:t>
            </a:r>
            <a:endParaRPr lang="es-CO" altLang="es-CO" sz="1500" dirty="0"/>
          </a:p>
          <a:p>
            <a:pPr eaLnBrk="0" fontAlgn="base" hangingPunct="0">
              <a:spcBef>
                <a:spcPct val="0"/>
              </a:spcBef>
              <a:spcAft>
                <a:spcPct val="0"/>
              </a:spcAft>
              <a:buFont typeface="+mj-lt"/>
              <a:buAutoNum type="alphaLcParenR"/>
            </a:pPr>
            <a:r>
              <a:rPr lang="es-CO" altLang="es-CO" sz="1500" dirty="0">
                <a:solidFill>
                  <a:srgbClr val="000000"/>
                </a:solidFill>
                <a:latin typeface="Verdana" panose="020B0604030504040204" pitchFamily="34" charset="0"/>
              </a:rPr>
              <a:t>Pretrinchar </a:t>
            </a:r>
            <a:endParaRPr lang="es-CO" altLang="es-CO" sz="1500" dirty="0"/>
          </a:p>
          <a:p>
            <a:pPr marL="0" indent="0" algn="just" eaLnBrk="0" fontAlgn="base" hangingPunct="0">
              <a:spcBef>
                <a:spcPct val="0"/>
              </a:spcBef>
              <a:spcAft>
                <a:spcPct val="0"/>
              </a:spcAft>
              <a:buNone/>
            </a:pPr>
            <a:r>
              <a:rPr lang="es-CO" altLang="es-CO" sz="1500" dirty="0">
                <a:solidFill>
                  <a:srgbClr val="000000"/>
                </a:solidFill>
                <a:latin typeface="Verdana" panose="020B0604030504040204" pitchFamily="34" charset="0"/>
              </a:rPr>
              <a:t>Y aquí nuevamente se procede a salar en pila, los lotes que no están previstos ingresen ya o a corto plazo, al proceso de fábrica y el resto de los cueros frescos ingresan al remojo o pelambre.</a:t>
            </a:r>
            <a:endParaRPr lang="es-CO" altLang="es-CO" sz="1500" dirty="0"/>
          </a:p>
          <a:p>
            <a:pPr marL="0" indent="0" eaLnBrk="0" fontAlgn="base" hangingPunct="0">
              <a:spcBef>
                <a:spcPct val="0"/>
              </a:spcBef>
              <a:spcAft>
                <a:spcPct val="0"/>
              </a:spcAft>
              <a:buNone/>
            </a:pPr>
            <a:r>
              <a:rPr lang="es-CO" altLang="es-CO" sz="1500" dirty="0">
                <a:solidFill>
                  <a:srgbClr val="000000"/>
                </a:solidFill>
                <a:latin typeface="Verdana" panose="020B0604030504040204" pitchFamily="34" charset="0"/>
              </a:rPr>
              <a:t>Los cueros recortados, pretrinchados y salados son arrancados de la pila aproximadamente a los 12-15 días. </a:t>
            </a:r>
          </a:p>
          <a:p>
            <a:pPr marL="0" indent="0" eaLnBrk="0" fontAlgn="base" hangingPunct="0">
              <a:spcBef>
                <a:spcPct val="0"/>
              </a:spcBef>
              <a:spcAft>
                <a:spcPct val="0"/>
              </a:spcAft>
              <a:buNone/>
            </a:pPr>
            <a:r>
              <a:rPr lang="es-CO" altLang="es-CO" sz="1500" dirty="0">
                <a:solidFill>
                  <a:srgbClr val="000000"/>
                </a:solidFill>
                <a:latin typeface="Verdana" panose="020B0604030504040204" pitchFamily="34" charset="0"/>
              </a:rPr>
              <a:t>Luego se recomienda, re-salar con sal fina, y empaletizar para procesar a los 4-6 meses, o exportar. </a:t>
            </a:r>
          </a:p>
          <a:p>
            <a:pPr marL="0" indent="0" eaLnBrk="0" fontAlgn="base" hangingPunct="0">
              <a:spcBef>
                <a:spcPct val="0"/>
              </a:spcBef>
              <a:spcAft>
                <a:spcPct val="0"/>
              </a:spcAft>
              <a:buNone/>
            </a:pPr>
            <a:r>
              <a:rPr lang="es-CO" altLang="es-CO" sz="1500" dirty="0">
                <a:solidFill>
                  <a:srgbClr val="000000"/>
                </a:solidFill>
                <a:latin typeface="Verdana" panose="020B0604030504040204" pitchFamily="34" charset="0"/>
              </a:rPr>
              <a:t>Con esto último se inhibe la degradación de la sustancia piel durante un nuevo período de stock en fábrica.</a:t>
            </a:r>
            <a:endParaRPr lang="es-CO" altLang="es-CO" sz="1500" dirty="0"/>
          </a:p>
        </p:txBody>
      </p:sp>
    </p:spTree>
    <p:extLst>
      <p:ext uri="{BB962C8B-B14F-4D97-AF65-F5344CB8AC3E}">
        <p14:creationId xmlns:p14="http://schemas.microsoft.com/office/powerpoint/2010/main" val="347868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t="3409" b="4545"/>
          <a:stretch/>
        </p:blipFill>
        <p:spPr bwMode="auto">
          <a:xfrm>
            <a:off x="179511" y="260648"/>
            <a:ext cx="8701983" cy="6120680"/>
          </a:xfrm>
          <a:prstGeom prst="rect">
            <a:avLst/>
          </a:prstGeom>
          <a:noFill/>
          <a:ln w="9525">
            <a:noFill/>
            <a:miter lim="800000"/>
            <a:headEnd/>
            <a:tailEnd/>
          </a:ln>
        </p:spPr>
      </p:pic>
    </p:spTree>
    <p:extLst>
      <p:ext uri="{BB962C8B-B14F-4D97-AF65-F5344CB8AC3E}">
        <p14:creationId xmlns:p14="http://schemas.microsoft.com/office/powerpoint/2010/main" val="6734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rmAutofit fontScale="90000"/>
          </a:bodyPr>
          <a:lstStyle/>
          <a:p>
            <a:r>
              <a:rPr lang="es-MX" b="1" dirty="0"/>
              <a:t>Estructura histológica de la piel.</a:t>
            </a:r>
            <a:endParaRPr lang="es-MX" dirty="0"/>
          </a:p>
        </p:txBody>
      </p:sp>
      <p:sp>
        <p:nvSpPr>
          <p:cNvPr id="3" name="Marcador de contenido 2"/>
          <p:cNvSpPr>
            <a:spLocks noGrp="1"/>
          </p:cNvSpPr>
          <p:nvPr>
            <p:ph idx="1"/>
          </p:nvPr>
        </p:nvSpPr>
        <p:spPr>
          <a:xfrm>
            <a:off x="457200" y="908720"/>
            <a:ext cx="8229600" cy="5472608"/>
          </a:xfrm>
        </p:spPr>
        <p:txBody>
          <a:bodyPr>
            <a:normAutofit/>
          </a:bodyPr>
          <a:lstStyle/>
          <a:p>
            <a:pPr marL="0" indent="0" algn="just">
              <a:buNone/>
            </a:pPr>
            <a:r>
              <a:rPr lang="es-MX" sz="2800" b="1" dirty="0" smtClean="0">
                <a:solidFill>
                  <a:srgbClr val="0070C0"/>
                </a:solidFill>
              </a:rPr>
              <a:t>Epidermis: </a:t>
            </a:r>
          </a:p>
          <a:p>
            <a:pPr marL="0" indent="0" algn="just">
              <a:buNone/>
            </a:pPr>
            <a:r>
              <a:rPr lang="es-MX" sz="2400" dirty="0" smtClean="0"/>
              <a:t>este epitelio es </a:t>
            </a:r>
            <a:r>
              <a:rPr lang="es-MX" sz="2400" dirty="0"/>
              <a:t>lisa en algunas zonas, </a:t>
            </a:r>
            <a:r>
              <a:rPr lang="es-MX" sz="2400" dirty="0" smtClean="0"/>
              <a:t>su </a:t>
            </a:r>
            <a:r>
              <a:rPr lang="es-MX" sz="2400" dirty="0"/>
              <a:t>grosor en el animal varía con su localización. En las zonas donde hay mucho pelo la epidermis es más delgada, pero en las desprovistas de </a:t>
            </a:r>
            <a:r>
              <a:rPr lang="es-MX" sz="2400" dirty="0" smtClean="0"/>
              <a:t>pelos la </a:t>
            </a:r>
            <a:r>
              <a:rPr lang="es-MX" sz="2400" dirty="0"/>
              <a:t>epidermis es </a:t>
            </a:r>
            <a:r>
              <a:rPr lang="es-MX" sz="2400" dirty="0" smtClean="0"/>
              <a:t>gruesa. </a:t>
            </a:r>
            <a:r>
              <a:rPr lang="es-ES" sz="2400" dirty="0" smtClean="0"/>
              <a:t>Es </a:t>
            </a:r>
            <a:r>
              <a:rPr lang="es-ES" sz="2400" dirty="0"/>
              <a:t>una capa delgada. Representa aprox. 1 % del espesor total de la piel en bruto</a:t>
            </a:r>
          </a:p>
          <a:p>
            <a:pPr marL="0" indent="0" algn="just">
              <a:buNone/>
            </a:pPr>
            <a:endParaRPr lang="es-MX" sz="2400" dirty="0"/>
          </a:p>
          <a:p>
            <a:pPr algn="just"/>
            <a:endParaRPr lang="en-US" sz="2400" dirty="0"/>
          </a:p>
        </p:txBody>
      </p:sp>
      <p:pic>
        <p:nvPicPr>
          <p:cNvPr id="5" name="Picture 2"/>
          <p:cNvPicPr>
            <a:picLocks noChangeAspect="1" noChangeArrowheads="1"/>
          </p:cNvPicPr>
          <p:nvPr/>
        </p:nvPicPr>
        <p:blipFill rotWithShape="1">
          <a:blip r:embed="rId2" cstate="print"/>
          <a:srcRect l="16916" t="13541" b="18054"/>
          <a:stretch/>
        </p:blipFill>
        <p:spPr bwMode="auto">
          <a:xfrm>
            <a:off x="5004048" y="3318232"/>
            <a:ext cx="3825698" cy="3069311"/>
          </a:xfrm>
          <a:prstGeom prst="rect">
            <a:avLst/>
          </a:prstGeom>
          <a:noFill/>
          <a:ln w="9525">
            <a:noFill/>
            <a:miter lim="800000"/>
            <a:headEnd/>
            <a:tailEnd/>
          </a:ln>
        </p:spPr>
      </p:pic>
    </p:spTree>
    <p:extLst>
      <p:ext uri="{BB962C8B-B14F-4D97-AF65-F5344CB8AC3E}">
        <p14:creationId xmlns:p14="http://schemas.microsoft.com/office/powerpoint/2010/main" val="470670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04664"/>
            <a:ext cx="8496944" cy="6453336"/>
          </a:xfrm>
        </p:spPr>
        <p:txBody>
          <a:bodyPr>
            <a:noAutofit/>
          </a:bodyPr>
          <a:lstStyle/>
          <a:p>
            <a:pPr marL="0" indent="0" algn="just">
              <a:buNone/>
            </a:pPr>
            <a:r>
              <a:rPr lang="es-MX" sz="2400" dirty="0"/>
              <a:t>Esta presenta 4 tipos de células .</a:t>
            </a:r>
          </a:p>
          <a:p>
            <a:pPr algn="just"/>
            <a:r>
              <a:rPr lang="es-MX" sz="2400" b="1" dirty="0"/>
              <a:t>Queratinocitos: </a:t>
            </a:r>
            <a:r>
              <a:rPr lang="es-MX" sz="2400" dirty="0"/>
              <a:t>células principales que se aplanan y se convierten en queratina.</a:t>
            </a:r>
          </a:p>
          <a:p>
            <a:pPr algn="just"/>
            <a:r>
              <a:rPr lang="es-MX" sz="2400" b="1" dirty="0" err="1"/>
              <a:t>Melanocitos</a:t>
            </a:r>
            <a:r>
              <a:rPr lang="es-MX" sz="2400" b="1" dirty="0"/>
              <a:t>: </a:t>
            </a:r>
            <a:r>
              <a:rPr lang="es-MX" sz="2400" dirty="0"/>
              <a:t>células de citoplasma globuloso que sintetiza melanina, sustancia protectora de la piel contra los rayos ultravioletas.</a:t>
            </a:r>
          </a:p>
          <a:p>
            <a:pPr algn="just"/>
            <a:r>
              <a:rPr lang="es-MX" sz="2400" b="1" dirty="0"/>
              <a:t>Células de Langerhans: </a:t>
            </a:r>
            <a:r>
              <a:rPr lang="es-MX" sz="2400" dirty="0"/>
              <a:t>forman parte del sistema inmunológico, presentan ramificaciones citoplasmáticas, comportándose como </a:t>
            </a:r>
            <a:r>
              <a:rPr lang="es-MX" sz="2400" dirty="0" smtClean="0"/>
              <a:t>macrófagos</a:t>
            </a:r>
            <a:r>
              <a:rPr lang="es-MX" sz="2400" dirty="0"/>
              <a:t>, es presentadora de antígeno.</a:t>
            </a:r>
          </a:p>
          <a:p>
            <a:pPr algn="just"/>
            <a:r>
              <a:rPr lang="es-MX" sz="2400" b="1" dirty="0"/>
              <a:t>Células de Merkel: </a:t>
            </a:r>
            <a:r>
              <a:rPr lang="es-MX" sz="2400" dirty="0"/>
              <a:t>está en mayor proporción en zonas de pieles gruesas, se caracteriza por la presencia de gránulos citoplasmáticos </a:t>
            </a:r>
            <a:r>
              <a:rPr lang="es-MX" sz="2400" dirty="0" err="1" smtClean="0"/>
              <a:t>electrodenso</a:t>
            </a:r>
            <a:r>
              <a:rPr lang="es-MX" sz="2400" dirty="0" smtClean="0"/>
              <a:t>, </a:t>
            </a:r>
            <a:r>
              <a:rPr lang="es-MX" sz="2400" dirty="0"/>
              <a:t>por tanto esta célula es considerada </a:t>
            </a:r>
            <a:r>
              <a:rPr lang="es-MX" sz="2400" dirty="0" err="1"/>
              <a:t>mecanoreceptora</a:t>
            </a:r>
            <a:r>
              <a:rPr lang="es-MX" sz="2400" dirty="0"/>
              <a:t> y algunos investigadores plantean que son también secretoras de hormonas.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404663"/>
            <a:ext cx="8496944" cy="6453337"/>
          </a:xfrm>
        </p:spPr>
        <p:txBody>
          <a:bodyPr>
            <a:normAutofit/>
          </a:bodyPr>
          <a:lstStyle/>
          <a:p>
            <a:pPr marL="0" indent="0" algn="just">
              <a:buNone/>
            </a:pPr>
            <a:r>
              <a:rPr lang="es-MX" sz="2300" b="1" i="1" dirty="0">
                <a:solidFill>
                  <a:srgbClr val="0070C0"/>
                </a:solidFill>
              </a:rPr>
              <a:t>La dermis</a:t>
            </a:r>
            <a:r>
              <a:rPr lang="es-MX" sz="2300" b="1" dirty="0">
                <a:solidFill>
                  <a:srgbClr val="0070C0"/>
                </a:solidFill>
              </a:rPr>
              <a:t> o corion </a:t>
            </a:r>
            <a:endParaRPr lang="es-MX" sz="2300" b="1" dirty="0" smtClean="0">
              <a:solidFill>
                <a:srgbClr val="0070C0"/>
              </a:solidFill>
            </a:endParaRPr>
          </a:p>
          <a:p>
            <a:pPr marL="0" indent="0" algn="just">
              <a:buNone/>
            </a:pPr>
            <a:r>
              <a:rPr lang="es-MX" sz="2400" dirty="0"/>
              <a:t>E</a:t>
            </a:r>
            <a:r>
              <a:rPr lang="es-MX" sz="2400" dirty="0" smtClean="0"/>
              <a:t>s </a:t>
            </a:r>
            <a:r>
              <a:rPr lang="es-MX" sz="2400" dirty="0"/>
              <a:t>de tejido conjuntivo, sostiene y permite el metabolismo de la epidermis, los folículos pilosos, glándulas sudoríparas, sebáceas, mamaria, nervios, vasos sanguíneos y </a:t>
            </a:r>
            <a:r>
              <a:rPr lang="es-MX" sz="2400" dirty="0" smtClean="0"/>
              <a:t>linfáticos, presenta </a:t>
            </a:r>
            <a:r>
              <a:rPr lang="es-MX" sz="2400" dirty="0"/>
              <a:t>dos estratos o capas:</a:t>
            </a:r>
          </a:p>
          <a:p>
            <a:pPr algn="just"/>
            <a:r>
              <a:rPr lang="es-MX" sz="2400" dirty="0" smtClean="0"/>
              <a:t>Estrato </a:t>
            </a:r>
            <a:r>
              <a:rPr lang="es-MX" sz="2400" dirty="0"/>
              <a:t>superficial o </a:t>
            </a:r>
            <a:r>
              <a:rPr lang="es-MX" sz="2400" dirty="0" smtClean="0"/>
              <a:t>papilar: su estructura corresponde </a:t>
            </a:r>
            <a:r>
              <a:rPr lang="es-MX" sz="2400" dirty="0"/>
              <a:t>a un tejido conjuntivo laxo que se extiende a partir de la </a:t>
            </a:r>
            <a:r>
              <a:rPr lang="es-MX" sz="2400" dirty="0" smtClean="0"/>
              <a:t>lámina basal de la epidermis. Esta capa es mucho más ancha en la piel del caballo y bovino que en los carnívoros</a:t>
            </a:r>
          </a:p>
          <a:p>
            <a:pPr algn="just"/>
            <a:r>
              <a:rPr lang="es-MX" sz="2400" dirty="0" smtClean="0"/>
              <a:t>Estrato profundo o reticular: es más profunda y extensa que la papilar, su estructura corresponde a un tejido conjuntivo denso, contiene fibras colágenas, presenta escasas células como fibroblastos, fibrocitos e histiocitos.</a:t>
            </a:r>
          </a:p>
        </p:txBody>
      </p:sp>
    </p:spTree>
    <p:extLst>
      <p:ext uri="{BB962C8B-B14F-4D97-AF65-F5344CB8AC3E}">
        <p14:creationId xmlns:p14="http://schemas.microsoft.com/office/powerpoint/2010/main" val="3629272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1710</TotalTime>
  <Words>5634</Words>
  <Application>Microsoft Office PowerPoint</Application>
  <PresentationFormat>Presentación en pantalla (4:3)</PresentationFormat>
  <Paragraphs>219</Paragraphs>
  <Slides>54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54</vt:i4>
      </vt:variant>
    </vt:vector>
  </HeadingPairs>
  <TitlesOfParts>
    <vt:vector size="59" baseType="lpstr">
      <vt:lpstr>Arial</vt:lpstr>
      <vt:lpstr>Century Gothic</vt:lpstr>
      <vt:lpstr>Verdana</vt:lpstr>
      <vt:lpstr>Wingdings 3</vt:lpstr>
      <vt:lpstr>Ion</vt:lpstr>
      <vt:lpstr>Presentación de PowerPoint</vt:lpstr>
      <vt:lpstr>PIEL</vt:lpstr>
      <vt:lpstr>Presentación de PowerPoint</vt:lpstr>
      <vt:lpstr>FUNCIONES </vt:lpstr>
      <vt:lpstr>Histología de la piel</vt:lpstr>
      <vt:lpstr>Presentación de PowerPoint</vt:lpstr>
      <vt:lpstr>Estructura histológica de la piel.</vt:lpstr>
      <vt:lpstr>Presentación de PowerPoint</vt:lpstr>
      <vt:lpstr>Presentación de PowerPoint</vt:lpstr>
      <vt:lpstr>Presentación de PowerPoint</vt:lpstr>
      <vt:lpstr>Presentación de PowerPoint</vt:lpstr>
      <vt:lpstr>Presentación de PowerPoint</vt:lpstr>
      <vt:lpstr>ANEXOS DE LA PIEL</vt:lpstr>
      <vt:lpstr>PELO</vt:lpstr>
      <vt:lpstr>Presentación de PowerPoint</vt:lpstr>
      <vt:lpstr>UÑAS</vt:lpstr>
      <vt:lpstr>Presentación de PowerPoint</vt:lpstr>
      <vt:lpstr>Sudor</vt:lpstr>
      <vt:lpstr>Glándulas sudoríparas</vt:lpstr>
      <vt:lpstr>Glándulas sebáceas </vt:lpstr>
      <vt:lpstr>Glándulas mamarias</vt:lpstr>
      <vt:lpstr>HIPODERMIS</vt:lpstr>
      <vt:lpstr>Presentación de PowerPoint</vt:lpstr>
      <vt:lpstr>Los adipocitos </vt:lpstr>
      <vt:lpstr>Cuando la hipodermis deja de funcionar</vt:lpstr>
      <vt:lpstr>1.2 MANEJO DEL GANADO Y FACTORES DETERMINANTES DE SU CALIDAD </vt:lpstr>
      <vt:lpstr>Manejo de ganado y factores determinantes de su calidad </vt:lpstr>
      <vt:lpstr>ABATIMIENTO O MATANZA; CUIDADOS DE LA PIEL EN ESTA Y OTRAS OPERACIONES</vt:lpstr>
      <vt:lpstr>Presentación de PowerPoint</vt:lpstr>
      <vt:lpstr>LA MATANZA O ABATIMIENTO</vt:lpstr>
      <vt:lpstr>LEY DE MATADEROS EN EL ECUADOR.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Capitulo II De los mataderos o camales frigoríficos</vt:lpstr>
      <vt:lpstr>Presentación de PowerPoint</vt:lpstr>
      <vt:lpstr>FACTORES QUE DETERMINAN LA CALIDAD DEL CUERO. </vt:lpstr>
      <vt:lpstr>Presentación de PowerPoint</vt:lpstr>
      <vt:lpstr>INFESTACIONES EN LA PIEL.</vt:lpstr>
      <vt:lpstr>EVALUACIÓN PRIMARIA DEL ORIGEN Y AVANCE DE DEGRADACIÓN.</vt:lpstr>
      <vt:lpstr>OBSERVACIÓN DIRECTA DE LA DEGRADACIÓN</vt:lpstr>
      <vt:lpstr>Directamente por observación de los cueros en forma individual y ya sobre la pila.</vt:lpstr>
      <vt:lpstr>ACCIONES PARA CONTROLAR LA DEGRADACIÓN DE LA PIEL</vt:lpstr>
      <vt:lpstr>SALADO</vt:lpstr>
      <vt:lpstr>Presentación de PowerPoint</vt:lpstr>
      <vt:lpstr>SECADO (piel seca)</vt:lpstr>
      <vt:lpstr>Presentación de PowerPoint</vt:lpstr>
      <vt:lpstr>CONDICIONES IDEALES DE TRABAJO</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FORCE</dc:creator>
  <cp:lastModifiedBy>Paul Ricaurte</cp:lastModifiedBy>
  <cp:revision>118</cp:revision>
  <dcterms:created xsi:type="dcterms:W3CDTF">2011-10-24T14:34:53Z</dcterms:created>
  <dcterms:modified xsi:type="dcterms:W3CDTF">2020-04-22T22:20:25Z</dcterms:modified>
</cp:coreProperties>
</file>